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tif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3" r:id="rId1"/>
  </p:sldMasterIdLst>
  <p:notesMasterIdLst>
    <p:notesMasterId r:id="rId60"/>
  </p:notesMasterIdLst>
  <p:sldIdLst>
    <p:sldId id="256" r:id="rId2"/>
    <p:sldId id="262" r:id="rId3"/>
    <p:sldId id="263" r:id="rId4"/>
    <p:sldId id="264" r:id="rId5"/>
    <p:sldId id="290" r:id="rId6"/>
    <p:sldId id="291" r:id="rId7"/>
    <p:sldId id="293" r:id="rId8"/>
    <p:sldId id="294" r:id="rId9"/>
    <p:sldId id="265" r:id="rId10"/>
    <p:sldId id="268" r:id="rId11"/>
    <p:sldId id="271" r:id="rId12"/>
    <p:sldId id="272" r:id="rId13"/>
    <p:sldId id="274" r:id="rId14"/>
    <p:sldId id="273" r:id="rId15"/>
    <p:sldId id="283" r:id="rId16"/>
    <p:sldId id="296" r:id="rId17"/>
    <p:sldId id="300" r:id="rId18"/>
    <p:sldId id="301" r:id="rId19"/>
    <p:sldId id="302" r:id="rId20"/>
    <p:sldId id="303" r:id="rId21"/>
    <p:sldId id="304" r:id="rId22"/>
    <p:sldId id="282" r:id="rId23"/>
    <p:sldId id="305" r:id="rId24"/>
    <p:sldId id="339" r:id="rId25"/>
    <p:sldId id="306" r:id="rId26"/>
    <p:sldId id="307" r:id="rId27"/>
    <p:sldId id="308" r:id="rId28"/>
    <p:sldId id="309" r:id="rId29"/>
    <p:sldId id="310" r:id="rId30"/>
    <p:sldId id="311" r:id="rId31"/>
    <p:sldId id="312" r:id="rId32"/>
    <p:sldId id="313" r:id="rId33"/>
    <p:sldId id="316" r:id="rId34"/>
    <p:sldId id="318" r:id="rId35"/>
    <p:sldId id="340" r:id="rId36"/>
    <p:sldId id="341" r:id="rId37"/>
    <p:sldId id="342" r:id="rId38"/>
    <p:sldId id="343" r:id="rId39"/>
    <p:sldId id="344" r:id="rId40"/>
    <p:sldId id="345" r:id="rId41"/>
    <p:sldId id="346" r:id="rId42"/>
    <p:sldId id="347" r:id="rId43"/>
    <p:sldId id="348" r:id="rId44"/>
    <p:sldId id="349" r:id="rId45"/>
    <p:sldId id="350" r:id="rId46"/>
    <p:sldId id="351" r:id="rId47"/>
    <p:sldId id="352" r:id="rId48"/>
    <p:sldId id="353" r:id="rId49"/>
    <p:sldId id="354" r:id="rId50"/>
    <p:sldId id="357" r:id="rId51"/>
    <p:sldId id="358" r:id="rId52"/>
    <p:sldId id="359" r:id="rId53"/>
    <p:sldId id="360" r:id="rId54"/>
    <p:sldId id="362" r:id="rId55"/>
    <p:sldId id="363" r:id="rId56"/>
    <p:sldId id="328" r:id="rId57"/>
    <p:sldId id="329" r:id="rId58"/>
    <p:sldId id="355" r:id="rId5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76125" autoAdjust="0"/>
  </p:normalViewPr>
  <p:slideViewPr>
    <p:cSldViewPr>
      <p:cViewPr varScale="1">
        <p:scale>
          <a:sx n="80" d="100"/>
          <a:sy n="80" d="100"/>
        </p:scale>
        <p:origin x="-1878" y="-96"/>
      </p:cViewPr>
      <p:guideLst>
        <p:guide orient="horz" pos="2160"/>
        <p:guide pos="2880"/>
      </p:guideLst>
    </p:cSldViewPr>
  </p:slideViewPr>
  <p:outlineViewPr>
    <p:cViewPr>
      <p:scale>
        <a:sx n="33" d="100"/>
        <a:sy n="33" d="100"/>
      </p:scale>
      <p:origin x="0" y="859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56AC154-0E2C-4369-A7D8-1D6CA378C694}" type="datetimeFigureOut">
              <a:rPr lang="en-US"/>
              <a:pPr>
                <a:defRPr/>
              </a:pPr>
              <a:t>5/8/2012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CE371F3-157F-40F7-AE85-4EA9657572A2}" type="slidenum">
              <a:rPr lang="en-US"/>
              <a:pPr>
                <a:defRPr/>
              </a:pPr>
              <a:t>‹#›</a:t>
            </a:fld>
            <a:endParaRPr lang="en-US"/>
          </a:p>
        </p:txBody>
      </p:sp>
    </p:spTree>
    <p:extLst>
      <p:ext uri="{BB962C8B-B14F-4D97-AF65-F5344CB8AC3E}">
        <p14:creationId xmlns:p14="http://schemas.microsoft.com/office/powerpoint/2010/main" val="24223107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082E4CE-3A18-4A29-9F0E-966833AF4077}" type="slidenum">
              <a:rPr lang="en-US"/>
              <a:pPr fontAlgn="base">
                <a:spcBef>
                  <a:spcPct val="0"/>
                </a:spcBef>
                <a:spcAft>
                  <a:spcPct val="0"/>
                </a:spcAft>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04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E1235C-463E-49DE-BD35-59D0264320C3}" type="slidenum">
              <a:rPr lang="en-US"/>
              <a:pPr fontAlgn="base">
                <a:spcBef>
                  <a:spcPct val="0"/>
                </a:spcBef>
                <a:spcAft>
                  <a:spcPct val="0"/>
                </a:spcAft>
              </a:pPr>
              <a:t>14</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883A12-B35E-4693-9A4E-9DDFA9ABD854}" type="slidenum">
              <a:rPr lang="en-US"/>
              <a:pPr fontAlgn="base">
                <a:spcBef>
                  <a:spcPct val="0"/>
                </a:spcBef>
                <a:spcAft>
                  <a:spcPct val="0"/>
                </a:spcAft>
              </a:pPr>
              <a:t>15</a:t>
            </a:fld>
            <a:endParaRPr lang="en-US" dirty="0"/>
          </a:p>
        </p:txBody>
      </p:sp>
      <p:sp>
        <p:nvSpPr>
          <p:cNvPr id="6144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dirty="0">
              <a:latin typeface="Calibri" pitchFamily="34" charset="0"/>
            </a:endParaRPr>
          </a:p>
        </p:txBody>
      </p:sp>
      <p:sp>
        <p:nvSpPr>
          <p:cNvPr id="61444" name="Rectangle 3"/>
          <p:cNvSpPr>
            <a:spLocks noGrp="1" noChangeArrowheads="1"/>
          </p:cNvSpPr>
          <p:nvPr>
            <p:ph type="body"/>
          </p:nvPr>
        </p:nvSpPr>
        <p:spPr bwMode="auto">
          <a:xfrm>
            <a:off x="685800" y="4341813"/>
            <a:ext cx="5487988" cy="4116387"/>
          </a:xfrm>
          <a:noFill/>
        </p:spPr>
        <p:txBody>
          <a:bodyPr wrap="none" numCol="1" anchor="ctr"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24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FAE5CD1-D073-4A44-8604-E2C9E5EE7A44}" type="slidenum">
              <a:rPr lang="en-US"/>
              <a:pPr fontAlgn="base">
                <a:spcBef>
                  <a:spcPct val="0"/>
                </a:spcBef>
                <a:spcAft>
                  <a:spcPct val="0"/>
                </a:spcAft>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634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4842F8-FCC2-4BCB-85A2-DD689A6221E6}" type="slidenum">
              <a:rPr lang="en-US"/>
              <a:pPr fontAlgn="base">
                <a:spcBef>
                  <a:spcPct val="0"/>
                </a:spcBef>
                <a:spcAft>
                  <a:spcPct val="0"/>
                </a:spcAft>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B4163EF-8A5F-494C-95AE-443CC34F6944}" type="slidenum">
              <a:rPr lang="en-US"/>
              <a:pPr fontAlgn="base">
                <a:spcBef>
                  <a:spcPct val="0"/>
                </a:spcBef>
                <a:spcAft>
                  <a:spcPct val="0"/>
                </a:spcAft>
              </a:pPr>
              <a:t>22</a:t>
            </a:fld>
            <a:endParaRPr lang="en-US" dirty="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1647E43-C071-47DF-9746-A655CAAA5AE5}" type="slidenum">
              <a:rPr lang="en-US"/>
              <a:pPr fontAlgn="base">
                <a:spcBef>
                  <a:spcPct val="0"/>
                </a:spcBef>
                <a:spcAft>
                  <a:spcPct val="0"/>
                </a:spcAft>
              </a:pPr>
              <a:t>29</a:t>
            </a:fld>
            <a:endParaRPr lang="en-US" dirty="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dirty="0" smtClean="0">
                <a:cs typeface="宋体"/>
              </a:rPr>
              <a:t>For extremely large parallel machines, existing load balancing strategies don</a:t>
            </a:r>
            <a:r>
              <a:rPr lang="en-US" altLang="zh-CN" dirty="0" smtClean="0">
                <a:latin typeface="Consolas" pitchFamily="49" charset="0"/>
                <a:cs typeface="宋体"/>
              </a:rPr>
              <a:t>’</a:t>
            </a:r>
            <a:r>
              <a:rPr lang="en-US" altLang="zh-CN" dirty="0" smtClean="0">
                <a:cs typeface="宋体"/>
              </a:rPr>
              <a:t>t scale.</a:t>
            </a:r>
          </a:p>
          <a:p>
            <a:pPr>
              <a:spcBef>
                <a:spcPct val="0"/>
              </a:spcBef>
            </a:pPr>
            <a:r>
              <a:rPr lang="en-US" altLang="zh-CN" dirty="0" smtClean="0">
                <a:cs typeface="宋体"/>
              </a:rPr>
              <a:t>In fact, load balancing on very large machines is a highly challenging problem due to the large scale of the parallel system and the number of migratable objects to balance.</a:t>
            </a:r>
          </a:p>
          <a:p>
            <a:pPr>
              <a:spcBef>
                <a:spcPct val="0"/>
              </a:spcBef>
            </a:pPr>
            <a:r>
              <a:rPr lang="en-US" altLang="zh-CN" dirty="0" smtClean="0">
                <a:cs typeface="宋体"/>
              </a:rPr>
              <a:t>Don</a:t>
            </a:r>
            <a:r>
              <a:rPr lang="en-US" altLang="zh-CN" dirty="0" smtClean="0">
                <a:latin typeface="Consolas" pitchFamily="49" charset="0"/>
                <a:cs typeface="宋体"/>
              </a:rPr>
              <a:t>’</a:t>
            </a:r>
            <a:r>
              <a:rPr lang="en-US" altLang="zh-CN" dirty="0" smtClean="0">
                <a:cs typeface="宋体"/>
              </a:rPr>
              <a:t>t work on machine.</a:t>
            </a:r>
          </a:p>
          <a:p>
            <a:pPr>
              <a:spcBef>
                <a:spcPct val="0"/>
              </a:spcBef>
            </a:pPr>
            <a:r>
              <a:rPr lang="en-US" altLang="zh-CN" dirty="0" smtClean="0">
                <a:cs typeface="宋体"/>
              </a:rPr>
              <a:t>For example, bg/L 64K procs and 1M objects (16 objects per processor)</a:t>
            </a:r>
          </a:p>
          <a:p>
            <a:pPr>
              <a:spcBef>
                <a:spcPct val="0"/>
              </a:spcBef>
            </a:pPr>
            <a:r>
              <a:rPr lang="en-US" altLang="zh-CN" dirty="0" smtClean="0">
                <a:cs typeface="宋体"/>
              </a:rPr>
              <a:t>There are a many limitations to the existing centralized and distributed load balancing strategies.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A33E94C-01A8-41B9-8CBE-CCC420F4F73A}" type="slidenum">
              <a:rPr lang="en-US"/>
              <a:pPr fontAlgn="base">
                <a:spcBef>
                  <a:spcPct val="0"/>
                </a:spcBef>
                <a:spcAft>
                  <a:spcPct val="0"/>
                </a:spcAft>
              </a:pPr>
              <a:t>30</a:t>
            </a:fld>
            <a:endParaRPr 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656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dirty="0" err="1" smtClean="0">
                <a:cs typeface="宋体"/>
              </a:rPr>
              <a:t>Lb_test</a:t>
            </a:r>
            <a:r>
              <a:rPr lang="en-US" altLang="zh-CN" dirty="0" smtClean="0">
                <a:cs typeface="宋体"/>
              </a:rPr>
              <a:t> is a </a:t>
            </a:r>
            <a:r>
              <a:rPr lang="en-US" altLang="zh-CN" dirty="0" err="1" smtClean="0">
                <a:cs typeface="宋体"/>
              </a:rPr>
              <a:t>bechmark</a:t>
            </a:r>
            <a:r>
              <a:rPr lang="en-US" altLang="zh-CN" dirty="0" smtClean="0">
                <a:cs typeface="宋体"/>
              </a:rPr>
              <a:t> program for load balancing.</a:t>
            </a:r>
          </a:p>
          <a:p>
            <a:pPr>
              <a:spcBef>
                <a:spcPct val="0"/>
              </a:spcBef>
            </a:pPr>
            <a:r>
              <a:rPr lang="en-US" altLang="zh-CN" dirty="0" smtClean="0">
                <a:cs typeface="宋体"/>
              </a:rPr>
              <a:t>It is a parameterized program that creates a specified number of migratable objects communicating in certain virtual topology.</a:t>
            </a:r>
          </a:p>
          <a:p>
            <a:pPr>
              <a:spcBef>
                <a:spcPct val="0"/>
              </a:spcBef>
            </a:pPr>
            <a:r>
              <a:rPr lang="en-US" altLang="zh-CN" dirty="0" smtClean="0">
                <a:cs typeface="宋体"/>
              </a:rPr>
              <a:t>In order to create load imbalance, the work done by each object is randomized in a parameterized range.</a:t>
            </a:r>
          </a:p>
          <a:p>
            <a:pPr>
              <a:spcBef>
                <a:spcPct val="0"/>
              </a:spcBef>
            </a:pPr>
            <a:r>
              <a:rPr lang="en-US" altLang="zh-CN" dirty="0" smtClean="0">
                <a:cs typeface="宋体"/>
              </a:rPr>
              <a:t>The figure shows the memory overhead due to load balancing on 32K and 64K processor simulation. The memory overhead is measured on the central node where the load database (</a:t>
            </a:r>
            <a:r>
              <a:rPr lang="en-US" altLang="zh-CN" dirty="0" err="1" smtClean="0">
                <a:cs typeface="宋体"/>
              </a:rPr>
              <a:t>ocg</a:t>
            </a:r>
            <a:r>
              <a:rPr lang="en-US" altLang="zh-CN" dirty="0" smtClean="0">
                <a:cs typeface="宋体"/>
              </a:rPr>
              <a:t>) is constructed for load balancing.</a:t>
            </a:r>
          </a:p>
          <a:p>
            <a:pPr>
              <a:spcBef>
                <a:spcPct val="0"/>
              </a:spcBef>
            </a:pPr>
            <a:r>
              <a:rPr lang="en-US" altLang="zh-CN" dirty="0" smtClean="0">
                <a:cs typeface="宋体"/>
              </a:rPr>
              <a:t>For different tests with varying number of objects, we measured the memory overhead used for the database as shown in this figure.</a:t>
            </a:r>
          </a:p>
          <a:p>
            <a:pPr>
              <a:spcBef>
                <a:spcPct val="0"/>
              </a:spcBef>
            </a:pPr>
            <a:r>
              <a:rPr lang="en-US" altLang="zh-CN" dirty="0" smtClean="0">
                <a:cs typeface="宋体"/>
              </a:rPr>
              <a:t>We can see the memory overhead increases significantly as the number of objects increases. For the run with 1M objects on 64K processors, the load database uses about 450MB of memory, which will barely fit on a node of a </a:t>
            </a:r>
            <a:r>
              <a:rPr lang="en-US" altLang="zh-CN" dirty="0" err="1" smtClean="0">
                <a:cs typeface="宋体"/>
              </a:rPr>
              <a:t>BlueGene</a:t>
            </a:r>
            <a:r>
              <a:rPr lang="en-US" altLang="zh-CN" dirty="0" smtClean="0">
                <a:cs typeface="宋体"/>
              </a:rPr>
              <a:t>/L which has 512MB total memory on each node.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878185D-9E2B-4CF7-B68E-44C1BDD126C1}" type="slidenum">
              <a:rPr lang="en-US"/>
              <a:pPr fontAlgn="base">
                <a:spcBef>
                  <a:spcPct val="0"/>
                </a:spcBef>
                <a:spcAft>
                  <a:spcPct val="0"/>
                </a:spcAft>
              </a:pPr>
              <a:t>31</a:t>
            </a:fld>
            <a:endParaRPr 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cs typeface="宋体"/>
              </a:rPr>
              <a:t>We compared the strategy execution time for making load balancing decision on 64K processor simulation for three different load balancing strategies.</a:t>
            </a:r>
          </a:p>
          <a:p>
            <a:pPr>
              <a:spcBef>
                <a:spcPct val="0"/>
              </a:spcBef>
            </a:pPr>
            <a:r>
              <a:rPr lang="en-US" altLang="zh-CN" smtClean="0">
                <a:cs typeface="宋体"/>
              </a:rPr>
              <a:t>The total execution time is measured with varying number of objects.</a:t>
            </a:r>
          </a:p>
          <a:p>
            <a:pPr>
              <a:spcBef>
                <a:spcPct val="0"/>
              </a:spcBef>
            </a:pPr>
            <a:r>
              <a:rPr lang="en-US" altLang="zh-CN" smtClean="0">
                <a:cs typeface="宋体"/>
              </a:rPr>
              <a:t>These figure compares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F8D6CE-EF87-4531-96A0-79A0AD84FC16}" type="slidenum">
              <a:rPr lang="en-US"/>
              <a:pPr fontAlgn="base">
                <a:spcBef>
                  <a:spcPct val="0"/>
                </a:spcBef>
                <a:spcAft>
                  <a:spcPct val="0"/>
                </a:spcAft>
              </a:pPr>
              <a:t>32</a:t>
            </a:fld>
            <a:endParaRPr 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F06EECB-B7AB-4DBA-9574-35BDE5BCE467}" type="slidenum">
              <a:rPr lang="en-US"/>
              <a:pPr fontAlgn="base">
                <a:spcBef>
                  <a:spcPct val="0"/>
                </a:spcBef>
                <a:spcAft>
                  <a:spcPct val="0"/>
                </a:spcAft>
              </a:pPr>
              <a:t>33</a:t>
            </a:fld>
            <a:endParaRPr lang="en-US"/>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cs typeface="宋体"/>
              </a:rPr>
              <a:t>Example</a:t>
            </a:r>
          </a:p>
          <a:p>
            <a:pPr>
              <a:spcBef>
                <a:spcPct val="0"/>
              </a:spcBef>
            </a:pPr>
            <a:r>
              <a:rPr lang="en-US" altLang="zh-CN" smtClean="0">
                <a:cs typeface="宋体"/>
              </a:rPr>
              <a:t>(ocg) </a:t>
            </a:r>
          </a:p>
          <a:p>
            <a:pPr>
              <a:spcBef>
                <a:spcPct val="0"/>
              </a:spcBef>
            </a:pPr>
            <a:r>
              <a:rPr lang="en-US" altLang="zh-CN" smtClean="0">
                <a:cs typeface="宋体"/>
              </a:rPr>
              <a:t>(total load)</a:t>
            </a:r>
          </a:p>
          <a:p>
            <a:pPr>
              <a:spcBef>
                <a:spcPct val="0"/>
              </a:spcBef>
            </a:pPr>
            <a:r>
              <a:rPr lang="en-US" altLang="zh-CN" smtClean="0">
                <a:cs typeface="宋体"/>
              </a:rPr>
              <a:t>Other schemes can also be done</a:t>
            </a:r>
          </a:p>
          <a:p>
            <a:pPr>
              <a:spcBef>
                <a:spcPct val="0"/>
              </a:spcBef>
            </a:pPr>
            <a:r>
              <a:rPr lang="en-US" altLang="zh-CN" smtClean="0">
                <a:cs typeface="宋体"/>
              </a:rPr>
              <a:t>Send percentage </a:t>
            </a:r>
          </a:p>
          <a:p>
            <a:pPr>
              <a:spcBef>
                <a:spcPct val="0"/>
              </a:spcBef>
            </a:pPr>
            <a:endParaRPr lang="en-US" altLang="zh-CN" smtClean="0">
              <a:cs typeface="宋体"/>
            </a:endParaRPr>
          </a:p>
          <a:p>
            <a:pPr>
              <a:spcBef>
                <a:spcPct val="0"/>
              </a:spcBef>
            </a:pPr>
            <a:r>
              <a:rPr lang="en-US" altLang="zh-CN" smtClean="0">
                <a:cs typeface="宋体"/>
              </a:rPr>
              <a:t>After each intermediate node receives all load data from its domain, it sends up the load to process 1 in the level 2.</a:t>
            </a:r>
          </a:p>
          <a:p>
            <a:pPr>
              <a:spcBef>
                <a:spcPct val="0"/>
              </a:spcBef>
            </a:pPr>
            <a:endParaRPr lang="en-US" altLang="zh-CN" smtClean="0">
              <a:cs typeface="宋体"/>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462EE6B-AD4F-4D4A-9D30-82050C93B3DC}" type="slidenum">
              <a:rPr lang="en-US"/>
              <a:pPr fontAlgn="base">
                <a:spcBef>
                  <a:spcPct val="0"/>
                </a:spcBef>
                <a:spcAft>
                  <a:spcPct val="0"/>
                </a:spcAft>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43FAFA-E6C5-4D32-86FC-E46BEB30A5E4}" type="slidenum">
              <a:rPr lang="en-US"/>
              <a:pPr fontAlgn="base">
                <a:spcBef>
                  <a:spcPct val="0"/>
                </a:spcBef>
                <a:spcAft>
                  <a:spcPct val="0"/>
                </a:spcAft>
              </a:pPr>
              <a:t>34</a:t>
            </a:fld>
            <a:endParaRPr lang="en-US"/>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宋体"/>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2DD673E-22DB-46C5-8716-F77468ACEAE6}" type="slidenum">
              <a:rPr lang="en-US"/>
              <a:pPr/>
              <a:t>35</a:t>
            </a:fld>
            <a:endParaRPr lang="en-US"/>
          </a:p>
        </p:txBody>
      </p:sp>
      <p:sp>
        <p:nvSpPr>
          <p:cNvPr id="1945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686360" y="4342535"/>
            <a:ext cx="5486681" cy="4114511"/>
          </a:xfrm>
          <a:prstGeom prst="rect">
            <a:avLst/>
          </a:prstGeom>
          <a:noFill/>
          <a:ln>
            <a:round/>
            <a:headEnd/>
            <a:tailEnd/>
          </a:ln>
        </p:spPr>
        <p:txBody>
          <a:bodyPr wrap="none" anchor="ct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FE98C26-1132-4A45-A9D7-21EF1ACCD968}" type="slidenum">
              <a:rPr lang="en-US"/>
              <a:pPr/>
              <a:t>36</a:t>
            </a:fld>
            <a:endParaRPr lang="en-US"/>
          </a:p>
        </p:txBody>
      </p:sp>
      <p:sp>
        <p:nvSpPr>
          <p:cNvPr id="2048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1EAB551-DECC-4CAF-B144-D357134C4AE1}" type="slidenum">
              <a:rPr lang="en-US"/>
              <a:pPr/>
              <a:t>37</a:t>
            </a:fld>
            <a:endParaRPr lang="en-US"/>
          </a:p>
        </p:txBody>
      </p:sp>
      <p:sp>
        <p:nvSpPr>
          <p:cNvPr id="2150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21506"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88537E-C4CE-42E8-AC82-D7F59D37C94B}" type="slidenum">
              <a:rPr lang="en-US"/>
              <a:pPr/>
              <a:t>38</a:t>
            </a:fld>
            <a:endParaRPr lang="en-US"/>
          </a:p>
        </p:txBody>
      </p:sp>
      <p:sp>
        <p:nvSpPr>
          <p:cNvPr id="2252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22530"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730504B-8700-4F8F-BF3D-5735F4C3B8EE}" type="slidenum">
              <a:rPr lang="en-US"/>
              <a:pPr/>
              <a:t>39</a:t>
            </a:fld>
            <a:endParaRPr lang="en-US"/>
          </a:p>
        </p:txBody>
      </p:sp>
      <p:sp>
        <p:nvSpPr>
          <p:cNvPr id="2355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23554"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A0FD7D2-BAD6-46C2-83C8-F58D1608008D}" type="slidenum">
              <a:rPr lang="en-US"/>
              <a:pPr/>
              <a:t>40</a:t>
            </a:fld>
            <a:endParaRPr lang="en-US"/>
          </a:p>
        </p:txBody>
      </p:sp>
      <p:sp>
        <p:nvSpPr>
          <p:cNvPr id="2457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24578"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EF2D0EE-3276-4A70-A98C-B5C7FCD1B85D}" type="slidenum">
              <a:rPr lang="en-US"/>
              <a:pPr/>
              <a:t>41</a:t>
            </a:fld>
            <a:endParaRPr lang="en-US"/>
          </a:p>
        </p:txBody>
      </p:sp>
      <p:sp>
        <p:nvSpPr>
          <p:cNvPr id="2560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25602"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D47966-817D-457B-802D-233917E9B09F}" type="slidenum">
              <a:rPr lang="en-US"/>
              <a:pPr/>
              <a:t>42</a:t>
            </a:fld>
            <a:endParaRPr lang="en-US"/>
          </a:p>
        </p:txBody>
      </p:sp>
      <p:sp>
        <p:nvSpPr>
          <p:cNvPr id="2662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26626"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9834D59-A47C-4ABF-9EC1-6D19DE4F369D}" type="slidenum">
              <a:rPr lang="en-US"/>
              <a:pPr/>
              <a:t>43</a:t>
            </a:fld>
            <a:endParaRPr lang="en-US"/>
          </a:p>
        </p:txBody>
      </p:sp>
      <p:sp>
        <p:nvSpPr>
          <p:cNvPr id="2764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27650"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22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78B68BB-869C-449D-80AD-482554886E73}" type="slidenum">
              <a:rPr lang="en-US"/>
              <a:pPr fontAlgn="base">
                <a:spcBef>
                  <a:spcPct val="0"/>
                </a:spcBef>
                <a:spcAft>
                  <a:spcPct val="0"/>
                </a:spcAft>
              </a:pPr>
              <a:t>4</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BA3821D-56C1-4BCD-8B5E-26A51572C3D6}" type="slidenum">
              <a:rPr lang="en-US"/>
              <a:pPr/>
              <a:t>44</a:t>
            </a:fld>
            <a:endParaRPr lang="en-US"/>
          </a:p>
        </p:txBody>
      </p:sp>
      <p:sp>
        <p:nvSpPr>
          <p:cNvPr id="2867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28674"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7C531D2-2DD8-4A71-9417-E6DF2820DBA0}" type="slidenum">
              <a:rPr lang="en-US"/>
              <a:pPr/>
              <a:t>45</a:t>
            </a:fld>
            <a:endParaRPr lang="en-US"/>
          </a:p>
        </p:txBody>
      </p:sp>
      <p:sp>
        <p:nvSpPr>
          <p:cNvPr id="2969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29698"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A23D8D3-092B-47B2-A89D-5EF1239747E7}" type="slidenum">
              <a:rPr lang="en-US"/>
              <a:pPr/>
              <a:t>46</a:t>
            </a:fld>
            <a:endParaRPr lang="en-US"/>
          </a:p>
        </p:txBody>
      </p:sp>
      <p:sp>
        <p:nvSpPr>
          <p:cNvPr id="30721"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30722"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9EB0004-CB1B-4323-BDA1-11BC05D83314}" type="slidenum">
              <a:rPr lang="en-US"/>
              <a:pPr/>
              <a:t>47</a:t>
            </a:fld>
            <a:endParaRPr lang="en-US"/>
          </a:p>
        </p:txBody>
      </p:sp>
      <p:sp>
        <p:nvSpPr>
          <p:cNvPr id="31745"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31746"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2F5DC9E-08B5-43AC-A5EB-6DC16C062EF7}" type="slidenum">
              <a:rPr lang="en-US"/>
              <a:pPr/>
              <a:t>48</a:t>
            </a:fld>
            <a:endParaRPr lang="en-US"/>
          </a:p>
        </p:txBody>
      </p:sp>
      <p:sp>
        <p:nvSpPr>
          <p:cNvPr id="32769"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32770"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965EEB49-D09D-465F-817A-EF7A06493459}" type="slidenum">
              <a:rPr lang="en-US"/>
              <a:pPr/>
              <a:t>49</a:t>
            </a:fld>
            <a:endParaRPr lang="en-US"/>
          </a:p>
        </p:txBody>
      </p:sp>
      <p:sp>
        <p:nvSpPr>
          <p:cNvPr id="33793"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33794"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4875" y="738188"/>
            <a:ext cx="4859338" cy="3644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67059" y="4616836"/>
            <a:ext cx="5336153" cy="41148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4875" y="738188"/>
            <a:ext cx="4859338" cy="3644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67059" y="4616836"/>
            <a:ext cx="5336153" cy="41148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4875" y="738188"/>
            <a:ext cx="4859338" cy="3644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67059" y="4616836"/>
            <a:ext cx="5336153" cy="41148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904875" y="738188"/>
            <a:ext cx="4859338" cy="36449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67059" y="4616836"/>
            <a:ext cx="5336153" cy="41148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92D93B-9C4F-4301-B577-7CCE812B917C}" type="slidenum">
              <a:rPr lang="en-US"/>
              <a:pPr fontAlgn="base">
                <a:spcBef>
                  <a:spcPct val="0"/>
                </a:spcBef>
                <a:spcAft>
                  <a:spcPct val="0"/>
                </a:spcAft>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1148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799" y="4343236"/>
            <a:ext cx="5486082" cy="411480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0"/>
          <p:cNvSpPr>
            <a:spLocks noGrp="1" noChangeArrowheads="1"/>
          </p:cNvSpPr>
          <p:nvPr>
            <p:ph type="sldNum"/>
          </p:nvPr>
        </p:nvSpPr>
        <p:spPr>
          <a:ln/>
        </p:spPr>
        <p:txBody>
          <a:bodyPr/>
          <a:lstStyle/>
          <a:p>
            <a:fld id="{0492758B-EB5F-4300-92C6-61163346CADA}" type="slidenum">
              <a:rPr lang="fi-FI"/>
              <a:pPr/>
              <a:t>56</a:t>
            </a:fld>
            <a:endParaRPr lang="fi-FI"/>
          </a:p>
        </p:txBody>
      </p:sp>
      <p:sp>
        <p:nvSpPr>
          <p:cNvPr id="32769" name="Text Box 1"/>
          <p:cNvSpPr txBox="1">
            <a:spLocks noChangeArrowheads="1"/>
          </p:cNvSpPr>
          <p:nvPr/>
        </p:nvSpPr>
        <p:spPr bwMode="auto">
          <a:xfrm>
            <a:off x="3882648" y="8685103"/>
            <a:ext cx="2969592" cy="452108"/>
          </a:xfrm>
          <a:prstGeom prst="rect">
            <a:avLst/>
          </a:prstGeom>
          <a:noFill/>
          <a:ln w="9525">
            <a:noFill/>
            <a:round/>
            <a:headEnd/>
            <a:tailEnd/>
          </a:ln>
          <a:effectLst/>
        </p:spPr>
        <p:txBody>
          <a:bodyPr lIns="0" tIns="0" rIns="0" bIns="0" anchor="b"/>
          <a:lstStyle/>
          <a:p>
            <a:pPr algn="r">
              <a:tabLst>
                <a:tab pos="0" algn="l"/>
                <a:tab pos="400827" algn="l"/>
                <a:tab pos="801654" algn="l"/>
                <a:tab pos="1202482" algn="l"/>
                <a:tab pos="1603309" algn="l"/>
                <a:tab pos="2004136" algn="l"/>
                <a:tab pos="2404963" algn="l"/>
                <a:tab pos="2805791" algn="l"/>
                <a:tab pos="3206618" algn="l"/>
                <a:tab pos="3607445" algn="l"/>
                <a:tab pos="4008272" algn="l"/>
                <a:tab pos="4409100" algn="l"/>
                <a:tab pos="4809927" algn="l"/>
                <a:tab pos="5210754" algn="l"/>
                <a:tab pos="5611581" algn="l"/>
                <a:tab pos="6012409" algn="l"/>
                <a:tab pos="6413236" algn="l"/>
                <a:tab pos="6814063" algn="l"/>
                <a:tab pos="7214890" algn="l"/>
                <a:tab pos="7615718" algn="l"/>
                <a:tab pos="8016545" algn="l"/>
              </a:tabLst>
            </a:pPr>
            <a:fld id="{EE477880-93D7-4314-B1D7-C6E09F96541D}" type="slidenum">
              <a:rPr lang="fi-FI" sz="1200">
                <a:solidFill>
                  <a:srgbClr val="000000"/>
                </a:solidFill>
                <a:latin typeface="Times New Roman" pitchFamily="16" charset="0"/>
              </a:rPr>
              <a:pPr algn="r">
                <a:tabLst>
                  <a:tab pos="0" algn="l"/>
                  <a:tab pos="400827" algn="l"/>
                  <a:tab pos="801654" algn="l"/>
                  <a:tab pos="1202482" algn="l"/>
                  <a:tab pos="1603309" algn="l"/>
                  <a:tab pos="2004136" algn="l"/>
                  <a:tab pos="2404963" algn="l"/>
                  <a:tab pos="2805791" algn="l"/>
                  <a:tab pos="3206618" algn="l"/>
                  <a:tab pos="3607445" algn="l"/>
                  <a:tab pos="4008272" algn="l"/>
                  <a:tab pos="4409100" algn="l"/>
                  <a:tab pos="4809927" algn="l"/>
                  <a:tab pos="5210754" algn="l"/>
                  <a:tab pos="5611581" algn="l"/>
                  <a:tab pos="6012409" algn="l"/>
                  <a:tab pos="6413236" algn="l"/>
                  <a:tab pos="6814063" algn="l"/>
                  <a:tab pos="7214890" algn="l"/>
                  <a:tab pos="7615718" algn="l"/>
                  <a:tab pos="8016545" algn="l"/>
                </a:tabLst>
              </a:pPr>
              <a:t>56</a:t>
            </a:fld>
            <a:endParaRPr lang="fi-FI" sz="1200" dirty="0">
              <a:solidFill>
                <a:srgbClr val="000000"/>
              </a:solidFill>
              <a:latin typeface="Times New Roman" pitchFamily="16" charset="0"/>
            </a:endParaRPr>
          </a:p>
        </p:txBody>
      </p:sp>
      <p:sp>
        <p:nvSpPr>
          <p:cNvPr id="32770" name="Text Box 2"/>
          <p:cNvSpPr txBox="1">
            <a:spLocks noChangeArrowheads="1"/>
          </p:cNvSpPr>
          <p:nvPr/>
        </p:nvSpPr>
        <p:spPr bwMode="auto">
          <a:xfrm>
            <a:off x="3882647" y="8686460"/>
            <a:ext cx="2973913" cy="456182"/>
          </a:xfrm>
          <a:prstGeom prst="rect">
            <a:avLst/>
          </a:prstGeom>
          <a:noFill/>
          <a:ln w="9525">
            <a:noFill/>
            <a:round/>
            <a:headEnd/>
            <a:tailEnd/>
          </a:ln>
          <a:effectLst/>
        </p:spPr>
        <p:txBody>
          <a:bodyPr lIns="0" tIns="0" rIns="0" bIns="0" anchor="b"/>
          <a:lstStyle/>
          <a:p>
            <a:pPr algn="r">
              <a:tabLst>
                <a:tab pos="0" algn="l"/>
                <a:tab pos="400827" algn="l"/>
                <a:tab pos="801654" algn="l"/>
                <a:tab pos="1202482" algn="l"/>
                <a:tab pos="1603309" algn="l"/>
                <a:tab pos="2004136" algn="l"/>
                <a:tab pos="2404963" algn="l"/>
                <a:tab pos="2805791" algn="l"/>
                <a:tab pos="3206618" algn="l"/>
                <a:tab pos="3607445" algn="l"/>
                <a:tab pos="4008272" algn="l"/>
                <a:tab pos="4409100" algn="l"/>
                <a:tab pos="4809927" algn="l"/>
                <a:tab pos="5210754" algn="l"/>
                <a:tab pos="5611581" algn="l"/>
                <a:tab pos="6012409" algn="l"/>
                <a:tab pos="6413236" algn="l"/>
                <a:tab pos="6814063" algn="l"/>
                <a:tab pos="7214890" algn="l"/>
                <a:tab pos="7615718" algn="l"/>
                <a:tab pos="8016545" algn="l"/>
              </a:tabLst>
            </a:pPr>
            <a:fld id="{609E2121-F945-46E7-832A-40B64E347A38}" type="slidenum">
              <a:rPr lang="fi-FI" sz="1200">
                <a:solidFill>
                  <a:srgbClr val="000000"/>
                </a:solidFill>
                <a:latin typeface="Times New Roman" pitchFamily="16" charset="0"/>
              </a:rPr>
              <a:pPr algn="r">
                <a:tabLst>
                  <a:tab pos="0" algn="l"/>
                  <a:tab pos="400827" algn="l"/>
                  <a:tab pos="801654" algn="l"/>
                  <a:tab pos="1202482" algn="l"/>
                  <a:tab pos="1603309" algn="l"/>
                  <a:tab pos="2004136" algn="l"/>
                  <a:tab pos="2404963" algn="l"/>
                  <a:tab pos="2805791" algn="l"/>
                  <a:tab pos="3206618" algn="l"/>
                  <a:tab pos="3607445" algn="l"/>
                  <a:tab pos="4008272" algn="l"/>
                  <a:tab pos="4409100" algn="l"/>
                  <a:tab pos="4809927" algn="l"/>
                  <a:tab pos="5210754" algn="l"/>
                  <a:tab pos="5611581" algn="l"/>
                  <a:tab pos="6012409" algn="l"/>
                  <a:tab pos="6413236" algn="l"/>
                  <a:tab pos="6814063" algn="l"/>
                  <a:tab pos="7214890" algn="l"/>
                  <a:tab pos="7615718" algn="l"/>
                  <a:tab pos="8016545" algn="l"/>
                </a:tabLst>
              </a:pPr>
              <a:t>56</a:t>
            </a:fld>
            <a:endParaRPr lang="fi-FI" sz="1200" dirty="0">
              <a:solidFill>
                <a:srgbClr val="000000"/>
              </a:solidFill>
              <a:latin typeface="Times New Roman" pitchFamily="16" charset="0"/>
            </a:endParaRPr>
          </a:p>
        </p:txBody>
      </p:sp>
      <p:sp>
        <p:nvSpPr>
          <p:cNvPr id="32771" name="Text Box 3"/>
          <p:cNvSpPr txBox="1">
            <a:spLocks noChangeArrowheads="1"/>
          </p:cNvSpPr>
          <p:nvPr/>
        </p:nvSpPr>
        <p:spPr bwMode="auto">
          <a:xfrm>
            <a:off x="1003786" y="695134"/>
            <a:ext cx="4848989" cy="3428152"/>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latin typeface="Consolas" pitchFamily="49" charset="0"/>
            </a:endParaRPr>
          </a:p>
        </p:txBody>
      </p:sp>
      <p:sp>
        <p:nvSpPr>
          <p:cNvPr id="32772" name="Rectangle 4"/>
          <p:cNvSpPr txBox="1">
            <a:spLocks noGrp="1" noChangeArrowheads="1"/>
          </p:cNvSpPr>
          <p:nvPr>
            <p:ph type="body"/>
          </p:nvPr>
        </p:nvSpPr>
        <p:spPr bwMode="auto">
          <a:xfrm>
            <a:off x="685513" y="4343231"/>
            <a:ext cx="5481215" cy="4109708"/>
          </a:xfrm>
          <a:prstGeom prst="rect">
            <a:avLst/>
          </a:prstGeom>
          <a:noFill/>
          <a:ln>
            <a:round/>
            <a:headEnd/>
            <a:tailEnd/>
          </a:ln>
        </p:spPr>
        <p:txBody>
          <a:bodyPr wrap="none" anchor="ct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Rectangle 10"/>
          <p:cNvSpPr>
            <a:spLocks noGrp="1" noChangeArrowheads="1"/>
          </p:cNvSpPr>
          <p:nvPr>
            <p:ph type="sldNum"/>
          </p:nvPr>
        </p:nvSpPr>
        <p:spPr>
          <a:ln/>
        </p:spPr>
        <p:txBody>
          <a:bodyPr/>
          <a:lstStyle/>
          <a:p>
            <a:fld id="{6B72F0BD-514A-4F24-BCCA-4A262BE5F31F}" type="slidenum">
              <a:rPr lang="fi-FI"/>
              <a:pPr/>
              <a:t>57</a:t>
            </a:fld>
            <a:endParaRPr lang="fi-FI"/>
          </a:p>
        </p:txBody>
      </p:sp>
      <p:sp>
        <p:nvSpPr>
          <p:cNvPr id="33793" name="Text Box 1"/>
          <p:cNvSpPr txBox="1">
            <a:spLocks noChangeArrowheads="1"/>
          </p:cNvSpPr>
          <p:nvPr/>
        </p:nvSpPr>
        <p:spPr bwMode="auto">
          <a:xfrm>
            <a:off x="3882648" y="8685103"/>
            <a:ext cx="2969592" cy="452108"/>
          </a:xfrm>
          <a:prstGeom prst="rect">
            <a:avLst/>
          </a:prstGeom>
          <a:noFill/>
          <a:ln w="9525">
            <a:noFill/>
            <a:round/>
            <a:headEnd/>
            <a:tailEnd/>
          </a:ln>
          <a:effectLst/>
        </p:spPr>
        <p:txBody>
          <a:bodyPr lIns="0" tIns="0" rIns="0" bIns="0" anchor="b"/>
          <a:lstStyle/>
          <a:p>
            <a:pPr algn="r">
              <a:tabLst>
                <a:tab pos="0" algn="l"/>
                <a:tab pos="400827" algn="l"/>
                <a:tab pos="801654" algn="l"/>
                <a:tab pos="1202482" algn="l"/>
                <a:tab pos="1603309" algn="l"/>
                <a:tab pos="2004136" algn="l"/>
                <a:tab pos="2404963" algn="l"/>
                <a:tab pos="2805791" algn="l"/>
                <a:tab pos="3206618" algn="l"/>
                <a:tab pos="3607445" algn="l"/>
                <a:tab pos="4008272" algn="l"/>
                <a:tab pos="4409100" algn="l"/>
                <a:tab pos="4809927" algn="l"/>
                <a:tab pos="5210754" algn="l"/>
                <a:tab pos="5611581" algn="l"/>
                <a:tab pos="6012409" algn="l"/>
                <a:tab pos="6413236" algn="l"/>
                <a:tab pos="6814063" algn="l"/>
                <a:tab pos="7214890" algn="l"/>
                <a:tab pos="7615718" algn="l"/>
                <a:tab pos="8016545" algn="l"/>
              </a:tabLst>
            </a:pPr>
            <a:fld id="{08F74E0A-4107-4350-B2B2-114788D85E65}" type="slidenum">
              <a:rPr lang="fi-FI" sz="1200">
                <a:solidFill>
                  <a:srgbClr val="000000"/>
                </a:solidFill>
                <a:latin typeface="Times New Roman" pitchFamily="16" charset="0"/>
              </a:rPr>
              <a:pPr algn="r">
                <a:tabLst>
                  <a:tab pos="0" algn="l"/>
                  <a:tab pos="400827" algn="l"/>
                  <a:tab pos="801654" algn="l"/>
                  <a:tab pos="1202482" algn="l"/>
                  <a:tab pos="1603309" algn="l"/>
                  <a:tab pos="2004136" algn="l"/>
                  <a:tab pos="2404963" algn="l"/>
                  <a:tab pos="2805791" algn="l"/>
                  <a:tab pos="3206618" algn="l"/>
                  <a:tab pos="3607445" algn="l"/>
                  <a:tab pos="4008272" algn="l"/>
                  <a:tab pos="4409100" algn="l"/>
                  <a:tab pos="4809927" algn="l"/>
                  <a:tab pos="5210754" algn="l"/>
                  <a:tab pos="5611581" algn="l"/>
                  <a:tab pos="6012409" algn="l"/>
                  <a:tab pos="6413236" algn="l"/>
                  <a:tab pos="6814063" algn="l"/>
                  <a:tab pos="7214890" algn="l"/>
                  <a:tab pos="7615718" algn="l"/>
                  <a:tab pos="8016545" algn="l"/>
                </a:tabLst>
              </a:pPr>
              <a:t>57</a:t>
            </a:fld>
            <a:endParaRPr lang="fi-FI" sz="1200" dirty="0">
              <a:solidFill>
                <a:srgbClr val="000000"/>
              </a:solidFill>
              <a:latin typeface="Times New Roman" pitchFamily="16" charset="0"/>
            </a:endParaRPr>
          </a:p>
        </p:txBody>
      </p:sp>
      <p:sp>
        <p:nvSpPr>
          <p:cNvPr id="33794" name="Text Box 2"/>
          <p:cNvSpPr txBox="1">
            <a:spLocks noChangeArrowheads="1"/>
          </p:cNvSpPr>
          <p:nvPr/>
        </p:nvSpPr>
        <p:spPr bwMode="auto">
          <a:xfrm>
            <a:off x="3882647" y="8686460"/>
            <a:ext cx="2973913" cy="456182"/>
          </a:xfrm>
          <a:prstGeom prst="rect">
            <a:avLst/>
          </a:prstGeom>
          <a:noFill/>
          <a:ln w="9525">
            <a:noFill/>
            <a:round/>
            <a:headEnd/>
            <a:tailEnd/>
          </a:ln>
          <a:effectLst/>
        </p:spPr>
        <p:txBody>
          <a:bodyPr lIns="0" tIns="0" rIns="0" bIns="0" anchor="b"/>
          <a:lstStyle/>
          <a:p>
            <a:pPr algn="r">
              <a:tabLst>
                <a:tab pos="0" algn="l"/>
                <a:tab pos="400827" algn="l"/>
                <a:tab pos="801654" algn="l"/>
                <a:tab pos="1202482" algn="l"/>
                <a:tab pos="1603309" algn="l"/>
                <a:tab pos="2004136" algn="l"/>
                <a:tab pos="2404963" algn="l"/>
                <a:tab pos="2805791" algn="l"/>
                <a:tab pos="3206618" algn="l"/>
                <a:tab pos="3607445" algn="l"/>
                <a:tab pos="4008272" algn="l"/>
                <a:tab pos="4409100" algn="l"/>
                <a:tab pos="4809927" algn="l"/>
                <a:tab pos="5210754" algn="l"/>
                <a:tab pos="5611581" algn="l"/>
                <a:tab pos="6012409" algn="l"/>
                <a:tab pos="6413236" algn="l"/>
                <a:tab pos="6814063" algn="l"/>
                <a:tab pos="7214890" algn="l"/>
                <a:tab pos="7615718" algn="l"/>
                <a:tab pos="8016545" algn="l"/>
              </a:tabLst>
            </a:pPr>
            <a:fld id="{203E55BC-D04C-4C1A-A664-BB2B7A1BB4F1}" type="slidenum">
              <a:rPr lang="fi-FI" sz="1200">
                <a:solidFill>
                  <a:srgbClr val="000000"/>
                </a:solidFill>
                <a:latin typeface="Times New Roman" pitchFamily="16" charset="0"/>
              </a:rPr>
              <a:pPr algn="r">
                <a:tabLst>
                  <a:tab pos="0" algn="l"/>
                  <a:tab pos="400827" algn="l"/>
                  <a:tab pos="801654" algn="l"/>
                  <a:tab pos="1202482" algn="l"/>
                  <a:tab pos="1603309" algn="l"/>
                  <a:tab pos="2004136" algn="l"/>
                  <a:tab pos="2404963" algn="l"/>
                  <a:tab pos="2805791" algn="l"/>
                  <a:tab pos="3206618" algn="l"/>
                  <a:tab pos="3607445" algn="l"/>
                  <a:tab pos="4008272" algn="l"/>
                  <a:tab pos="4409100" algn="l"/>
                  <a:tab pos="4809927" algn="l"/>
                  <a:tab pos="5210754" algn="l"/>
                  <a:tab pos="5611581" algn="l"/>
                  <a:tab pos="6012409" algn="l"/>
                  <a:tab pos="6413236" algn="l"/>
                  <a:tab pos="6814063" algn="l"/>
                  <a:tab pos="7214890" algn="l"/>
                  <a:tab pos="7615718" algn="l"/>
                  <a:tab pos="8016545" algn="l"/>
                </a:tabLst>
              </a:pPr>
              <a:t>57</a:t>
            </a:fld>
            <a:endParaRPr lang="fi-FI" sz="1200" dirty="0">
              <a:solidFill>
                <a:srgbClr val="000000"/>
              </a:solidFill>
              <a:latin typeface="Times New Roman" pitchFamily="16" charset="0"/>
            </a:endParaRPr>
          </a:p>
        </p:txBody>
      </p:sp>
      <p:sp>
        <p:nvSpPr>
          <p:cNvPr id="33795" name="Text Box 3"/>
          <p:cNvSpPr txBox="1">
            <a:spLocks noChangeArrowheads="1"/>
          </p:cNvSpPr>
          <p:nvPr/>
        </p:nvSpPr>
        <p:spPr bwMode="auto">
          <a:xfrm>
            <a:off x="1003786" y="695134"/>
            <a:ext cx="4848989" cy="3428152"/>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en-US" dirty="0">
              <a:latin typeface="Consolas" pitchFamily="49" charset="0"/>
            </a:endParaRPr>
          </a:p>
        </p:txBody>
      </p:sp>
      <p:sp>
        <p:nvSpPr>
          <p:cNvPr id="33796" name="Rectangle 4"/>
          <p:cNvSpPr txBox="1">
            <a:spLocks noGrp="1" noChangeArrowheads="1"/>
          </p:cNvSpPr>
          <p:nvPr>
            <p:ph type="body"/>
          </p:nvPr>
        </p:nvSpPr>
        <p:spPr bwMode="auto">
          <a:xfrm>
            <a:off x="685513" y="4343231"/>
            <a:ext cx="5481215" cy="4109708"/>
          </a:xfrm>
          <a:prstGeom prst="rect">
            <a:avLst/>
          </a:prstGeom>
          <a:noFill/>
          <a:ln>
            <a:round/>
            <a:headEnd/>
            <a:tailEnd/>
          </a:ln>
        </p:spPr>
        <p:txBody>
          <a:bodyPr wrap="none" anchor="ct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293AC0D-FA11-47E4-85A0-9A2824907892}" type="slidenum">
              <a:rPr lang="en-US"/>
              <a:pPr/>
              <a:t>58</a:t>
            </a:fld>
            <a:endParaRPr lang="en-US"/>
          </a:p>
        </p:txBody>
      </p:sp>
      <p:sp>
        <p:nvSpPr>
          <p:cNvPr id="34817" name="Rectangle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p:spPr>
      </p:sp>
      <p:sp>
        <p:nvSpPr>
          <p:cNvPr id="34818" name="Rectangle 2"/>
          <p:cNvSpPr txBox="1">
            <a:spLocks noGrp="1" noChangeArrowheads="1"/>
          </p:cNvSpPr>
          <p:nvPr>
            <p:ph type="body" idx="1"/>
          </p:nvPr>
        </p:nvSpPr>
        <p:spPr bwMode="auto">
          <a:xfrm>
            <a:off x="686360" y="4342535"/>
            <a:ext cx="5486681" cy="4032250"/>
          </a:xfrm>
          <a:prstGeom prst="rect">
            <a:avLst/>
          </a:prstGeom>
          <a:noFill/>
          <a:ln>
            <a:round/>
            <a:headEnd/>
            <a:tailEnd/>
          </a:ln>
        </p:spPr>
        <p:txBody>
          <a:bodyPr wrap="none" anchor="ct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53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9A3414-18D1-458C-8AA7-6FA92A232C98}" type="slidenum">
              <a:rPr lang="en-US"/>
              <a:pPr fontAlgn="base">
                <a:spcBef>
                  <a:spcPct val="0"/>
                </a:spcBef>
                <a:spcAft>
                  <a:spcPct val="0"/>
                </a:spcAft>
              </a:pPr>
              <a:t>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63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5FF9FBE-E881-4958-834C-561EC4C8F593}" type="slidenum">
              <a:rPr lang="en-US"/>
              <a:pPr fontAlgn="base">
                <a:spcBef>
                  <a:spcPct val="0"/>
                </a:spcBef>
                <a:spcAft>
                  <a:spcPct val="0"/>
                </a:spcAft>
              </a:pPr>
              <a:t>10</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73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D6478F-6167-4E2A-BE3A-DDBE10E4E9C0}" type="slidenum">
              <a:rPr lang="en-US"/>
              <a:pPr fontAlgn="base">
                <a:spcBef>
                  <a:spcPct val="0"/>
                </a:spcBef>
                <a:spcAft>
                  <a:spcPct val="0"/>
                </a:spcAft>
              </a:pPr>
              <a:t>11</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83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4E20113-3EF1-4F2D-A074-5311CA21DE88}" type="slidenum">
              <a:rPr lang="en-US"/>
              <a:pPr fontAlgn="base">
                <a:spcBef>
                  <a:spcPct val="0"/>
                </a:spcBef>
                <a:spcAft>
                  <a:spcPct val="0"/>
                </a:spcAft>
              </a:pPr>
              <a:t>12</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51E609A-EAF6-41C5-8690-C261C2D4B9D5}" type="slidenum">
              <a:rPr lang="en-US"/>
              <a:pPr fontAlgn="base">
                <a:spcBef>
                  <a:spcPct val="0"/>
                </a:spcBef>
                <a:spcAft>
                  <a:spcPct val="0"/>
                </a:spcAft>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defRPr b="1">
                <a:solidFill>
                  <a:schemeClr val="accent4">
                    <a:lumMod val="50000"/>
                  </a:schemeClr>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7" name="Picture 6" descr="ppl-logo.png"/>
          <p:cNvPicPr>
            <a:picLocks noChangeAspect="1"/>
          </p:cNvPicPr>
          <p:nvPr/>
        </p:nvPicPr>
        <p:blipFill>
          <a:blip r:embed="rId2"/>
          <a:stretch>
            <a:fillRect/>
          </a:stretch>
        </p:blipFill>
        <p:spPr>
          <a:xfrm>
            <a:off x="6477000" y="5943600"/>
            <a:ext cx="2514604" cy="747196"/>
          </a:xfrm>
          <a:prstGeom prst="rect">
            <a:avLst/>
          </a:prstGeom>
        </p:spPr>
      </p:pic>
      <p:pic>
        <p:nvPicPr>
          <p:cNvPr id="8" name="Picture 2"/>
          <p:cNvPicPr>
            <a:picLocks noChangeAspect="1" noChangeArrowheads="1"/>
          </p:cNvPicPr>
          <p:nvPr/>
        </p:nvPicPr>
        <p:blipFill>
          <a:blip r:embed="rId3"/>
          <a:srcRect/>
          <a:stretch>
            <a:fillRect/>
          </a:stretch>
        </p:blipFill>
        <p:spPr bwMode="auto">
          <a:xfrm>
            <a:off x="152400" y="6172200"/>
            <a:ext cx="3138280" cy="514350"/>
          </a:xfrm>
          <a:prstGeom prst="rect">
            <a:avLst/>
          </a:prstGeom>
          <a:noFill/>
          <a:ln w="9525">
            <a:noFill/>
            <a:miter lim="800000"/>
            <a:headEnd/>
            <a:tailEnd/>
          </a:ln>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August 5, 2009</a:t>
            </a:r>
            <a:endParaRPr lang="en-US"/>
          </a:p>
        </p:txBody>
      </p:sp>
      <p:sp>
        <p:nvSpPr>
          <p:cNvPr id="5" name="Footer Placeholder 4"/>
          <p:cNvSpPr>
            <a:spLocks noGrp="1"/>
          </p:cNvSpPr>
          <p:nvPr>
            <p:ph type="ftr" sz="quarter" idx="11"/>
          </p:nvPr>
        </p:nvSpPr>
        <p:spPr/>
        <p:txBody>
          <a:bodyPr/>
          <a:lstStyle/>
          <a:p>
            <a:pPr>
              <a:defRPr/>
            </a:pPr>
            <a:r>
              <a:rPr lang="en-US" smtClean="0"/>
              <a:t>Load Balancing in Charm++</a:t>
            </a:r>
            <a:endParaRPr lang="en-US"/>
          </a:p>
        </p:txBody>
      </p:sp>
      <p:sp>
        <p:nvSpPr>
          <p:cNvPr id="6" name="Slide Number Placeholder 5"/>
          <p:cNvSpPr>
            <a:spLocks noGrp="1"/>
          </p:cNvSpPr>
          <p:nvPr>
            <p:ph type="sldNum" sz="quarter" idx="12"/>
          </p:nvPr>
        </p:nvSpPr>
        <p:spPr/>
        <p:txBody>
          <a:bodyPr/>
          <a:lstStyle/>
          <a:p>
            <a:pPr>
              <a:defRPr/>
            </a:pPr>
            <a:fld id="{2C99ABEA-23DE-4EAA-B2E1-59FA784C064E}" type="slidenum">
              <a:rPr lang="en-US" smtClean="0"/>
              <a:pPr>
                <a:defRPr/>
              </a:pPr>
              <a:t>‹#›</a:t>
            </a:fld>
            <a:endParaRPr lang="en-US"/>
          </a:p>
        </p:txBody>
      </p:sp>
      <p:pic>
        <p:nvPicPr>
          <p:cNvPr id="7" name="Picture 4"/>
          <p:cNvPicPr>
            <a:picLocks noChangeAspect="1" noChangeArrowheads="1"/>
          </p:cNvPicPr>
          <p:nvPr/>
        </p:nvPicPr>
        <p:blipFill>
          <a:blip r:embed="rId2"/>
          <a:srcRect/>
          <a:stretch>
            <a:fillRect/>
          </a:stretch>
        </p:blipFill>
        <p:spPr bwMode="auto">
          <a:xfrm>
            <a:off x="152400" y="6172200"/>
            <a:ext cx="396945" cy="514350"/>
          </a:xfrm>
          <a:prstGeom prst="rect">
            <a:avLst/>
          </a:prstGeom>
          <a:noFill/>
          <a:ln w="9525">
            <a:noFill/>
            <a:miter lim="800000"/>
            <a:headEnd/>
            <a:tailEnd/>
          </a:ln>
          <a:effectLst/>
        </p:spPr>
      </p:pic>
      <p:pic>
        <p:nvPicPr>
          <p:cNvPr id="8" name="Picture 2" descr="C:\Users\bhatele\AppData\Local\Temp\_TSFE1A.tmp\_TS16.tmp\ppl-logo-s.png"/>
          <p:cNvPicPr>
            <a:picLocks noChangeAspect="1" noChangeArrowheads="1"/>
          </p:cNvPicPr>
          <p:nvPr/>
        </p:nvPicPr>
        <p:blipFill>
          <a:blip r:embed="rId3"/>
          <a:srcRect/>
          <a:stretch>
            <a:fillRect/>
          </a:stretch>
        </p:blipFill>
        <p:spPr bwMode="auto">
          <a:xfrm>
            <a:off x="8458200" y="6096000"/>
            <a:ext cx="533400" cy="622300"/>
          </a:xfrm>
          <a:prstGeom prst="rect">
            <a:avLst/>
          </a:prstGeom>
          <a:noFill/>
        </p:spPr>
      </p:pic>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r>
              <a:rPr lang="en-US" smtClean="0"/>
              <a:t>August 5, 2009</a:t>
            </a:r>
            <a:endParaRPr lang="en-US"/>
          </a:p>
        </p:txBody>
      </p:sp>
      <p:sp>
        <p:nvSpPr>
          <p:cNvPr id="5" name="Footer Placeholder 4"/>
          <p:cNvSpPr>
            <a:spLocks noGrp="1"/>
          </p:cNvSpPr>
          <p:nvPr>
            <p:ph type="ftr" sz="quarter" idx="11"/>
          </p:nvPr>
        </p:nvSpPr>
        <p:spPr/>
        <p:txBody>
          <a:bodyPr/>
          <a:lstStyle/>
          <a:p>
            <a:pPr>
              <a:defRPr/>
            </a:pPr>
            <a:r>
              <a:rPr lang="en-US" smtClean="0"/>
              <a:t>Load Balancing in Charm++</a:t>
            </a:r>
            <a:endParaRPr lang="en-US"/>
          </a:p>
        </p:txBody>
      </p:sp>
      <p:sp>
        <p:nvSpPr>
          <p:cNvPr id="6" name="Slide Number Placeholder 5"/>
          <p:cNvSpPr>
            <a:spLocks noGrp="1"/>
          </p:cNvSpPr>
          <p:nvPr>
            <p:ph type="sldNum" sz="quarter" idx="12"/>
          </p:nvPr>
        </p:nvSpPr>
        <p:spPr/>
        <p:txBody>
          <a:bodyPr/>
          <a:lstStyle/>
          <a:p>
            <a:pPr>
              <a:defRPr/>
            </a:pPr>
            <a:fld id="{2C99ABEA-23DE-4EAA-B2E1-59FA784C064E}" type="slidenum">
              <a:rPr lang="en-US" smtClean="0"/>
              <a:pPr>
                <a:defRPr/>
              </a:pPr>
              <a:t>‹#›</a:t>
            </a:fld>
            <a:endParaRPr lang="en-US"/>
          </a:p>
        </p:txBody>
      </p:sp>
      <p:pic>
        <p:nvPicPr>
          <p:cNvPr id="7" name="Picture 4"/>
          <p:cNvPicPr>
            <a:picLocks noChangeAspect="1" noChangeArrowheads="1"/>
          </p:cNvPicPr>
          <p:nvPr/>
        </p:nvPicPr>
        <p:blipFill>
          <a:blip r:embed="rId2"/>
          <a:srcRect/>
          <a:stretch>
            <a:fillRect/>
          </a:stretch>
        </p:blipFill>
        <p:spPr bwMode="auto">
          <a:xfrm>
            <a:off x="152400" y="6172200"/>
            <a:ext cx="396945" cy="514350"/>
          </a:xfrm>
          <a:prstGeom prst="rect">
            <a:avLst/>
          </a:prstGeom>
          <a:noFill/>
          <a:ln w="9525">
            <a:noFill/>
            <a:miter lim="800000"/>
            <a:headEnd/>
            <a:tailEnd/>
          </a:ln>
          <a:effectLst/>
        </p:spPr>
      </p:pic>
      <p:pic>
        <p:nvPicPr>
          <p:cNvPr id="8" name="Picture 2" descr="C:\Users\bhatele\AppData\Local\Temp\_TSFE1A.tmp\_TS16.tmp\ppl-logo-s.png"/>
          <p:cNvPicPr>
            <a:picLocks noChangeAspect="1" noChangeArrowheads="1"/>
          </p:cNvPicPr>
          <p:nvPr/>
        </p:nvPicPr>
        <p:blipFill>
          <a:blip r:embed="rId3"/>
          <a:srcRect/>
          <a:stretch>
            <a:fillRect/>
          </a:stretch>
        </p:blipFill>
        <p:spPr bwMode="auto">
          <a:xfrm>
            <a:off x="8458200" y="6096000"/>
            <a:ext cx="533400" cy="622300"/>
          </a:xfrm>
          <a:prstGeom prst="rect">
            <a:avLst/>
          </a:prstGeom>
          <a:noFill/>
        </p:spPr>
      </p:pic>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382000" cy="533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219200"/>
            <a:ext cx="8458200" cy="5105400"/>
          </a:xfrm>
        </p:spPr>
        <p:txBody>
          <a:bodyPr>
            <a:normAutofit/>
          </a:bodyPr>
          <a:lstStyle/>
          <a:p>
            <a:pPr lvl="0"/>
            <a:endParaRPr lang="en-US" noProof="0"/>
          </a:p>
        </p:txBody>
      </p:sp>
      <p:sp>
        <p:nvSpPr>
          <p:cNvPr id="4" name="Date Placeholder 3"/>
          <p:cNvSpPr>
            <a:spLocks noGrp="1"/>
          </p:cNvSpPr>
          <p:nvPr>
            <p:ph type="dt" sz="half" idx="10"/>
          </p:nvPr>
        </p:nvSpPr>
        <p:spPr>
          <a:xfrm>
            <a:off x="685800" y="6477000"/>
            <a:ext cx="1905000" cy="381000"/>
          </a:xfrm>
        </p:spPr>
        <p:txBody>
          <a:bodyPr/>
          <a:lstStyle>
            <a:lvl1pPr algn="l">
              <a:defRPr smtClean="0"/>
            </a:lvl1pPr>
          </a:lstStyle>
          <a:p>
            <a:pPr>
              <a:defRPr/>
            </a:pPr>
            <a:r>
              <a:rPr lang="en-US"/>
              <a:t>Spring 2009</a:t>
            </a:r>
          </a:p>
        </p:txBody>
      </p:sp>
      <p:sp>
        <p:nvSpPr>
          <p:cNvPr id="5" name="Footer Placeholder 4"/>
          <p:cNvSpPr>
            <a:spLocks noGrp="1"/>
          </p:cNvSpPr>
          <p:nvPr>
            <p:ph type="ftr" sz="quarter" idx="11"/>
          </p:nvPr>
        </p:nvSpPr>
        <p:spPr>
          <a:xfrm>
            <a:off x="3124200" y="6477000"/>
            <a:ext cx="2895600" cy="381000"/>
          </a:xfrm>
        </p:spPr>
        <p:txBody>
          <a:bodyPr/>
          <a:lstStyle>
            <a:lvl1pPr>
              <a:defRPr smtClean="0"/>
            </a:lvl1pPr>
          </a:lstStyle>
          <a:p>
            <a:pPr>
              <a:defRPr/>
            </a:pPr>
            <a:r>
              <a:rPr lang="en-US"/>
              <a:t>CS420: Load Balancing II</a:t>
            </a:r>
          </a:p>
        </p:txBody>
      </p:sp>
      <p:sp>
        <p:nvSpPr>
          <p:cNvPr id="6" name="Slide Number Placeholder 5"/>
          <p:cNvSpPr>
            <a:spLocks noGrp="1"/>
          </p:cNvSpPr>
          <p:nvPr>
            <p:ph type="sldNum" sz="quarter" idx="12"/>
          </p:nvPr>
        </p:nvSpPr>
        <p:spPr>
          <a:xfrm>
            <a:off x="6781800" y="6553200"/>
            <a:ext cx="1676400" cy="304800"/>
          </a:xfrm>
        </p:spPr>
        <p:txBody>
          <a:bodyPr/>
          <a:lstStyle>
            <a:lvl1pPr>
              <a:defRPr/>
            </a:lvl1pPr>
          </a:lstStyle>
          <a:p>
            <a:pPr>
              <a:defRPr/>
            </a:pPr>
            <a:fld id="{086B4229-6B6C-4995-BC68-B101BC5EE0BE}" type="slidenum">
              <a:rPr lang="en-US"/>
              <a:pPr>
                <a:defRPr/>
              </a:pPr>
              <a:t>‹#›</a:t>
            </a:fld>
            <a:endParaRPr 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6481" y="6247376"/>
            <a:ext cx="2128320" cy="470930"/>
          </a:xfrm>
        </p:spPr>
        <p:txBody>
          <a:bodyPr lIns="82945" rIns="82945"/>
          <a:lstStyle>
            <a:lvl1pPr>
              <a:defRPr/>
            </a:lvl1pPr>
          </a:lstStyle>
          <a:p>
            <a:endParaRPr lang="en-US"/>
          </a:p>
        </p:txBody>
      </p:sp>
      <p:sp>
        <p:nvSpPr>
          <p:cNvPr id="4" name="Footer Placeholder 3"/>
          <p:cNvSpPr>
            <a:spLocks noGrp="1"/>
          </p:cNvSpPr>
          <p:nvPr>
            <p:ph type="ftr" idx="11"/>
          </p:nvPr>
        </p:nvSpPr>
        <p:spPr>
          <a:xfrm>
            <a:off x="3127680" y="6247376"/>
            <a:ext cx="2897280" cy="470930"/>
          </a:xfrm>
        </p:spPr>
        <p:txBody>
          <a:bodyPr lIns="82945" rIns="82945"/>
          <a:lstStyle>
            <a:lvl1pPr>
              <a:defRPr/>
            </a:lvl1pPr>
          </a:lstStyle>
          <a:p>
            <a:endParaRPr lang="en-US"/>
          </a:p>
        </p:txBody>
      </p:sp>
      <p:sp>
        <p:nvSpPr>
          <p:cNvPr id="5" name="Slide Number Placeholder 4"/>
          <p:cNvSpPr>
            <a:spLocks noGrp="1"/>
          </p:cNvSpPr>
          <p:nvPr>
            <p:ph type="sldNum" idx="12"/>
          </p:nvPr>
        </p:nvSpPr>
        <p:spPr>
          <a:xfrm>
            <a:off x="6556321" y="6247376"/>
            <a:ext cx="2128320" cy="470930"/>
          </a:xfrm>
        </p:spPr>
        <p:txBody>
          <a:bodyPr/>
          <a:lstStyle>
            <a:lvl1pPr>
              <a:defRPr/>
            </a:lvl1pPr>
          </a:lstStyle>
          <a:p>
            <a:fld id="{A470D514-80E1-485E-AB67-FED7BF6ACAE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6481" y="273629"/>
            <a:ext cx="8226720" cy="114348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6481" y="1604329"/>
            <a:ext cx="8226720" cy="2193351"/>
          </a:xfr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481" y="3935934"/>
            <a:ext cx="8226720" cy="2193350"/>
          </a:xfrm>
        </p:spPr>
        <p:txBody>
          <a:bodyPr lIns="82945" tIns="41473" rIns="82945" bIns="41473"/>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a:xfrm>
            <a:off x="456481" y="6247376"/>
            <a:ext cx="2128320" cy="470930"/>
          </a:xfrm>
        </p:spPr>
        <p:txBody>
          <a:bodyPr lIns="82945" rIns="82945"/>
          <a:lstStyle>
            <a:lvl1pPr>
              <a:defRPr/>
            </a:lvl1pPr>
          </a:lstStyle>
          <a:p>
            <a:endParaRPr lang="en-US"/>
          </a:p>
        </p:txBody>
      </p:sp>
      <p:sp>
        <p:nvSpPr>
          <p:cNvPr id="6" name="Footer Placeholder 5"/>
          <p:cNvSpPr>
            <a:spLocks noGrp="1"/>
          </p:cNvSpPr>
          <p:nvPr>
            <p:ph type="ftr" idx="11"/>
          </p:nvPr>
        </p:nvSpPr>
        <p:spPr>
          <a:xfrm>
            <a:off x="3127680" y="6247376"/>
            <a:ext cx="2897280" cy="470930"/>
          </a:xfrm>
        </p:spPr>
        <p:txBody>
          <a:bodyPr lIns="82945" rIns="82945"/>
          <a:lstStyle>
            <a:lvl1pPr>
              <a:defRPr/>
            </a:lvl1pPr>
          </a:lstStyle>
          <a:p>
            <a:endParaRPr lang="en-US"/>
          </a:p>
        </p:txBody>
      </p:sp>
      <p:sp>
        <p:nvSpPr>
          <p:cNvPr id="7" name="Slide Number Placeholder 6"/>
          <p:cNvSpPr>
            <a:spLocks noGrp="1"/>
          </p:cNvSpPr>
          <p:nvPr>
            <p:ph type="sldNum" idx="12"/>
          </p:nvPr>
        </p:nvSpPr>
        <p:spPr>
          <a:xfrm>
            <a:off x="6556321" y="6247376"/>
            <a:ext cx="2128320" cy="470930"/>
          </a:xfrm>
        </p:spPr>
        <p:txBody>
          <a:bodyPr/>
          <a:lstStyle>
            <a:lvl1pPr>
              <a:defRPr/>
            </a:lvl1pPr>
          </a:lstStyle>
          <a:p>
            <a:fld id="{25211E81-9360-4EC2-B450-B3473E6F609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4">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chemeClr val="accent4">
                  <a:lumMod val="50000"/>
                </a:schemeClr>
              </a:buClr>
              <a:buSzPct val="75000"/>
              <a:buFont typeface="Wingdings 2" pitchFamily="18" charset="2"/>
              <a:buChar char=""/>
              <a:defRPr/>
            </a:lvl1pPr>
            <a:lvl2pPr>
              <a:buClr>
                <a:schemeClr val="accent4">
                  <a:lumMod val="50000"/>
                </a:schemeClr>
              </a:buClr>
              <a:buSzPct val="80000"/>
              <a:buFont typeface="Courier New" pitchFamily="49" charset="0"/>
              <a:buChar char="o"/>
              <a:defRPr/>
            </a:lvl2pPr>
            <a:lvl3pPr>
              <a:buClr>
                <a:schemeClr val="accent4">
                  <a:lumMod val="50000"/>
                </a:schemeClr>
              </a:buClr>
              <a:buSzPct val="75000"/>
              <a:buFont typeface="Wingdings 2" pitchFamily="18" charset="2"/>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00" y="63563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6" name="Slide Number Placeholder 5"/>
          <p:cNvSpPr>
            <a:spLocks noGrp="1"/>
          </p:cNvSpPr>
          <p:nvPr>
            <p:ph type="sldNum" sz="quarter" idx="12"/>
          </p:nvPr>
        </p:nvSpPr>
        <p:spPr>
          <a:xfrm>
            <a:off x="6553200" y="6356350"/>
            <a:ext cx="1828800" cy="365125"/>
          </a:xfrm>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a:t>
            </a:fld>
            <a:endParaRPr lang="en-US" dirty="0"/>
          </a:p>
        </p:txBody>
      </p:sp>
      <p:pic>
        <p:nvPicPr>
          <p:cNvPr id="7" name="Picture 2" descr="C:\Users\bhatele\AppData\Local\Temp\_TSFE1A.tmp\_TS16.tmp\ppl-logo-s.png"/>
          <p:cNvPicPr>
            <a:picLocks noChangeAspect="1" noChangeArrowheads="1"/>
          </p:cNvPicPr>
          <p:nvPr/>
        </p:nvPicPr>
        <p:blipFill>
          <a:blip r:embed="rId2"/>
          <a:srcRect/>
          <a:stretch>
            <a:fillRect/>
          </a:stretch>
        </p:blipFill>
        <p:spPr bwMode="auto">
          <a:xfrm>
            <a:off x="8458200" y="6096000"/>
            <a:ext cx="533400" cy="622300"/>
          </a:xfrm>
          <a:prstGeom prst="rect">
            <a:avLst/>
          </a:prstGeom>
          <a:noFill/>
        </p:spPr>
      </p:pic>
      <p:pic>
        <p:nvPicPr>
          <p:cNvPr id="8" name="Picture 4"/>
          <p:cNvPicPr>
            <a:picLocks noChangeAspect="1" noChangeArrowheads="1"/>
          </p:cNvPicPr>
          <p:nvPr/>
        </p:nvPicPr>
        <p:blipFill>
          <a:blip r:embed="rId3"/>
          <a:srcRect/>
          <a:stretch>
            <a:fillRect/>
          </a:stretch>
        </p:blipFill>
        <p:spPr bwMode="auto">
          <a:xfrm>
            <a:off x="152400" y="6172200"/>
            <a:ext cx="396945" cy="514350"/>
          </a:xfrm>
          <a:prstGeom prst="rect">
            <a:avLst/>
          </a:prstGeom>
          <a:noFill/>
          <a:ln w="9525">
            <a:noFill/>
            <a:miter lim="800000"/>
            <a:headEnd/>
            <a:tailEnd/>
          </a:ln>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r>
              <a:rPr lang="en-US" smtClean="0"/>
              <a:t>Spring 2009</a:t>
            </a:r>
            <a:endParaRPr lang="en-US"/>
          </a:p>
        </p:txBody>
      </p:sp>
      <p:sp>
        <p:nvSpPr>
          <p:cNvPr id="5" name="Footer Placeholder 4"/>
          <p:cNvSpPr>
            <a:spLocks noGrp="1"/>
          </p:cNvSpPr>
          <p:nvPr>
            <p:ph type="ftr" sz="quarter" idx="11"/>
          </p:nvPr>
        </p:nvSpPr>
        <p:spPr/>
        <p:txBody>
          <a:bodyPr/>
          <a:lstStyle/>
          <a:p>
            <a:pPr>
              <a:defRPr/>
            </a:pPr>
            <a:r>
              <a:rPr lang="en-US" dirty="0" smtClean="0"/>
              <a:t>CS420: Load Balancing I</a:t>
            </a:r>
            <a:endParaRPr lang="en-US" dirty="0"/>
          </a:p>
        </p:txBody>
      </p:sp>
      <p:sp>
        <p:nvSpPr>
          <p:cNvPr id="6" name="Slide Number Placeholder 5"/>
          <p:cNvSpPr>
            <a:spLocks noGrp="1"/>
          </p:cNvSpPr>
          <p:nvPr>
            <p:ph type="sldNum" sz="quarter" idx="12"/>
          </p:nvPr>
        </p:nvSpPr>
        <p:spPr/>
        <p:txBody>
          <a:bodyPr/>
          <a:lstStyle/>
          <a:p>
            <a:pPr>
              <a:defRPr/>
            </a:pPr>
            <a:fld id="{83A65FA4-BE69-4471-86E2-74F01FF9C1B0}" type="slidenum">
              <a:rPr lang="en-US" smtClean="0"/>
              <a:pPr>
                <a:defRPr/>
              </a:pPr>
              <a:t>‹#›</a:t>
            </a:fld>
            <a:endParaRPr lang="en-US"/>
          </a:p>
        </p:txBody>
      </p:sp>
      <p:pic>
        <p:nvPicPr>
          <p:cNvPr id="7" name="Picture 4"/>
          <p:cNvPicPr>
            <a:picLocks noChangeAspect="1" noChangeArrowheads="1"/>
          </p:cNvPicPr>
          <p:nvPr/>
        </p:nvPicPr>
        <p:blipFill>
          <a:blip r:embed="rId2"/>
          <a:srcRect/>
          <a:stretch>
            <a:fillRect/>
          </a:stretch>
        </p:blipFill>
        <p:spPr bwMode="auto">
          <a:xfrm>
            <a:off x="152400" y="6172200"/>
            <a:ext cx="396945" cy="514350"/>
          </a:xfrm>
          <a:prstGeom prst="rect">
            <a:avLst/>
          </a:prstGeom>
          <a:noFill/>
          <a:ln w="9525">
            <a:noFill/>
            <a:miter lim="800000"/>
            <a:headEnd/>
            <a:tailEnd/>
          </a:ln>
          <a:effectLst/>
        </p:spPr>
      </p:pic>
      <p:pic>
        <p:nvPicPr>
          <p:cNvPr id="8" name="Picture 2" descr="C:\Users\bhatele\AppData\Local\Temp\_TSFE1A.tmp\_TS16.tmp\ppl-logo-s.png"/>
          <p:cNvPicPr>
            <a:picLocks noChangeAspect="1" noChangeArrowheads="1"/>
          </p:cNvPicPr>
          <p:nvPr/>
        </p:nvPicPr>
        <p:blipFill>
          <a:blip r:embed="rId3"/>
          <a:srcRect/>
          <a:stretch>
            <a:fillRect/>
          </a:stretch>
        </p:blipFill>
        <p:spPr bwMode="auto">
          <a:xfrm>
            <a:off x="8458200" y="6096000"/>
            <a:ext cx="533400" cy="622300"/>
          </a:xfrm>
          <a:prstGeom prst="rect">
            <a:avLst/>
          </a:prstGeom>
          <a:noFill/>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4">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0"/>
            <a:ext cx="1981200" cy="365125"/>
          </a:xfrm>
        </p:spPr>
        <p:txBody>
          <a:bodyPr/>
          <a:lstStyle/>
          <a:p>
            <a:pPr>
              <a:defRPr/>
            </a:pPr>
            <a:r>
              <a:rPr lang="en-US" smtClean="0"/>
              <a:t>Spring 2009</a:t>
            </a:r>
            <a:endParaRPr lang="en-US"/>
          </a:p>
        </p:txBody>
      </p:sp>
      <p:sp>
        <p:nvSpPr>
          <p:cNvPr id="6" name="Footer Placeholder 5"/>
          <p:cNvSpPr>
            <a:spLocks noGrp="1"/>
          </p:cNvSpPr>
          <p:nvPr>
            <p:ph type="ftr" sz="quarter" idx="11"/>
          </p:nvPr>
        </p:nvSpPr>
        <p:spPr/>
        <p:txBody>
          <a:bodyPr/>
          <a:lstStyle/>
          <a:p>
            <a:pPr>
              <a:defRPr/>
            </a:pPr>
            <a:r>
              <a:rPr lang="en-US" dirty="0" smtClean="0"/>
              <a:t>CS420: Load Balancing I</a:t>
            </a:r>
            <a:endParaRPr lang="en-US" dirty="0"/>
          </a:p>
        </p:txBody>
      </p:sp>
      <p:sp>
        <p:nvSpPr>
          <p:cNvPr id="7" name="Slide Number Placeholder 6"/>
          <p:cNvSpPr>
            <a:spLocks noGrp="1"/>
          </p:cNvSpPr>
          <p:nvPr>
            <p:ph type="sldNum" sz="quarter" idx="12"/>
          </p:nvPr>
        </p:nvSpPr>
        <p:spPr>
          <a:xfrm>
            <a:off x="6553200" y="6356350"/>
            <a:ext cx="1905000" cy="365125"/>
          </a:xfrm>
        </p:spPr>
        <p:txBody>
          <a:bodyPr/>
          <a:lstStyle/>
          <a:p>
            <a:pPr>
              <a:defRPr/>
            </a:pPr>
            <a:fld id="{650B4AB8-91E1-426A-B3B7-FB7869AAACF6}" type="slidenum">
              <a:rPr lang="en-US" smtClean="0"/>
              <a:pPr>
                <a:defRPr/>
              </a:pPr>
              <a:t>‹#›</a:t>
            </a:fld>
            <a:endParaRPr lang="en-US"/>
          </a:p>
        </p:txBody>
      </p:sp>
      <p:pic>
        <p:nvPicPr>
          <p:cNvPr id="8" name="Picture 4"/>
          <p:cNvPicPr>
            <a:picLocks noChangeAspect="1" noChangeArrowheads="1"/>
          </p:cNvPicPr>
          <p:nvPr/>
        </p:nvPicPr>
        <p:blipFill>
          <a:blip r:embed="rId2"/>
          <a:srcRect/>
          <a:stretch>
            <a:fillRect/>
          </a:stretch>
        </p:blipFill>
        <p:spPr bwMode="auto">
          <a:xfrm>
            <a:off x="152400" y="6172200"/>
            <a:ext cx="396945" cy="514350"/>
          </a:xfrm>
          <a:prstGeom prst="rect">
            <a:avLst/>
          </a:prstGeom>
          <a:noFill/>
          <a:ln w="9525">
            <a:noFill/>
            <a:miter lim="800000"/>
            <a:headEnd/>
            <a:tailEnd/>
          </a:ln>
          <a:effectLst/>
        </p:spPr>
      </p:pic>
      <p:pic>
        <p:nvPicPr>
          <p:cNvPr id="9" name="Picture 2" descr="C:\Users\bhatele\AppData\Local\Temp\_TSFE1A.tmp\_TS16.tmp\ppl-logo-s.png"/>
          <p:cNvPicPr>
            <a:picLocks noChangeAspect="1" noChangeArrowheads="1"/>
          </p:cNvPicPr>
          <p:nvPr/>
        </p:nvPicPr>
        <p:blipFill>
          <a:blip r:embed="rId3"/>
          <a:srcRect/>
          <a:stretch>
            <a:fillRect/>
          </a:stretch>
        </p:blipFill>
        <p:spPr bwMode="auto">
          <a:xfrm>
            <a:off x="8458200" y="6096000"/>
            <a:ext cx="533400" cy="622300"/>
          </a:xfrm>
          <a:prstGeom prst="rect">
            <a:avLst/>
          </a:prstGeom>
          <a:noFill/>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r>
              <a:rPr lang="en-US" smtClean="0"/>
              <a:t>August 5, 2009</a:t>
            </a:r>
            <a:endParaRPr lang="en-US"/>
          </a:p>
        </p:txBody>
      </p:sp>
      <p:sp>
        <p:nvSpPr>
          <p:cNvPr id="8" name="Footer Placeholder 7"/>
          <p:cNvSpPr>
            <a:spLocks noGrp="1"/>
          </p:cNvSpPr>
          <p:nvPr>
            <p:ph type="ftr" sz="quarter" idx="11"/>
          </p:nvPr>
        </p:nvSpPr>
        <p:spPr/>
        <p:txBody>
          <a:bodyPr/>
          <a:lstStyle/>
          <a:p>
            <a:pPr>
              <a:defRPr/>
            </a:pPr>
            <a:r>
              <a:rPr lang="en-US" smtClean="0"/>
              <a:t>Load Balancing in Charm++</a:t>
            </a:r>
            <a:endParaRPr lang="en-US"/>
          </a:p>
        </p:txBody>
      </p:sp>
      <p:sp>
        <p:nvSpPr>
          <p:cNvPr id="9" name="Slide Number Placeholder 8"/>
          <p:cNvSpPr>
            <a:spLocks noGrp="1"/>
          </p:cNvSpPr>
          <p:nvPr>
            <p:ph type="sldNum" sz="quarter" idx="12"/>
          </p:nvPr>
        </p:nvSpPr>
        <p:spPr/>
        <p:txBody>
          <a:bodyPr/>
          <a:lstStyle/>
          <a:p>
            <a:pPr>
              <a:defRPr/>
            </a:pPr>
            <a:fld id="{2C99ABEA-23DE-4EAA-B2E1-59FA784C064E}" type="slidenum">
              <a:rPr lang="en-US" smtClean="0"/>
              <a:pPr>
                <a:defRPr/>
              </a:pPr>
              <a:t>‹#›</a:t>
            </a:fld>
            <a:endParaRPr lang="en-US"/>
          </a:p>
        </p:txBody>
      </p:sp>
      <p:pic>
        <p:nvPicPr>
          <p:cNvPr id="10" name="Picture 4"/>
          <p:cNvPicPr>
            <a:picLocks noChangeAspect="1" noChangeArrowheads="1"/>
          </p:cNvPicPr>
          <p:nvPr/>
        </p:nvPicPr>
        <p:blipFill>
          <a:blip r:embed="rId2"/>
          <a:srcRect/>
          <a:stretch>
            <a:fillRect/>
          </a:stretch>
        </p:blipFill>
        <p:spPr bwMode="auto">
          <a:xfrm>
            <a:off x="152400" y="6172200"/>
            <a:ext cx="396945" cy="514350"/>
          </a:xfrm>
          <a:prstGeom prst="rect">
            <a:avLst/>
          </a:prstGeom>
          <a:noFill/>
          <a:ln w="9525">
            <a:noFill/>
            <a:miter lim="800000"/>
            <a:headEnd/>
            <a:tailEnd/>
          </a:ln>
          <a:effectLst/>
        </p:spPr>
      </p:pic>
      <p:pic>
        <p:nvPicPr>
          <p:cNvPr id="11" name="Picture 2" descr="C:\Users\bhatele\AppData\Local\Temp\_TSFE1A.tmp\_TS16.tmp\ppl-logo-s.png"/>
          <p:cNvPicPr>
            <a:picLocks noChangeAspect="1" noChangeArrowheads="1"/>
          </p:cNvPicPr>
          <p:nvPr/>
        </p:nvPicPr>
        <p:blipFill>
          <a:blip r:embed="rId3"/>
          <a:srcRect/>
          <a:stretch>
            <a:fillRect/>
          </a:stretch>
        </p:blipFill>
        <p:spPr bwMode="auto">
          <a:xfrm>
            <a:off x="8458200" y="6096000"/>
            <a:ext cx="533400" cy="622300"/>
          </a:xfrm>
          <a:prstGeom prst="rect">
            <a:avLst/>
          </a:prstGeom>
          <a:noFill/>
        </p:spPr>
      </p:pic>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Spring 2009</a:t>
            </a:r>
            <a:endParaRPr lang="en-US"/>
          </a:p>
        </p:txBody>
      </p:sp>
      <p:sp>
        <p:nvSpPr>
          <p:cNvPr id="4" name="Footer Placeholder 3"/>
          <p:cNvSpPr>
            <a:spLocks noGrp="1"/>
          </p:cNvSpPr>
          <p:nvPr>
            <p:ph type="ftr" sz="quarter" idx="11"/>
          </p:nvPr>
        </p:nvSpPr>
        <p:spPr/>
        <p:txBody>
          <a:bodyPr/>
          <a:lstStyle/>
          <a:p>
            <a:pPr>
              <a:defRPr/>
            </a:pPr>
            <a:r>
              <a:rPr lang="en-US" dirty="0" smtClean="0"/>
              <a:t>CS420: Load Balancing I</a:t>
            </a:r>
            <a:endParaRPr lang="en-US" dirty="0"/>
          </a:p>
        </p:txBody>
      </p:sp>
      <p:sp>
        <p:nvSpPr>
          <p:cNvPr id="5" name="Slide Number Placeholder 4"/>
          <p:cNvSpPr>
            <a:spLocks noGrp="1"/>
          </p:cNvSpPr>
          <p:nvPr>
            <p:ph type="sldNum" sz="quarter" idx="12"/>
          </p:nvPr>
        </p:nvSpPr>
        <p:spPr/>
        <p:txBody>
          <a:bodyPr/>
          <a:lstStyle/>
          <a:p>
            <a:pPr>
              <a:defRPr/>
            </a:pPr>
            <a:fld id="{03A22C5F-4FC8-49EC-A9E1-73DBD0E07800}" type="slidenum">
              <a:rPr lang="en-US" smtClean="0"/>
              <a:pPr>
                <a:defRPr/>
              </a:pPr>
              <a:t>‹#›</a:t>
            </a:fld>
            <a:endParaRPr lang="en-US"/>
          </a:p>
        </p:txBody>
      </p:sp>
      <p:pic>
        <p:nvPicPr>
          <p:cNvPr id="6" name="Picture 4"/>
          <p:cNvPicPr>
            <a:picLocks noChangeAspect="1" noChangeArrowheads="1"/>
          </p:cNvPicPr>
          <p:nvPr/>
        </p:nvPicPr>
        <p:blipFill>
          <a:blip r:embed="rId2"/>
          <a:srcRect/>
          <a:stretch>
            <a:fillRect/>
          </a:stretch>
        </p:blipFill>
        <p:spPr bwMode="auto">
          <a:xfrm>
            <a:off x="152400" y="6172200"/>
            <a:ext cx="396945" cy="514350"/>
          </a:xfrm>
          <a:prstGeom prst="rect">
            <a:avLst/>
          </a:prstGeom>
          <a:noFill/>
          <a:ln w="9525">
            <a:noFill/>
            <a:miter lim="800000"/>
            <a:headEnd/>
            <a:tailEnd/>
          </a:ln>
          <a:effectLst/>
        </p:spPr>
      </p:pic>
      <p:pic>
        <p:nvPicPr>
          <p:cNvPr id="7" name="Picture 2" descr="C:\Users\bhatele\AppData\Local\Temp\_TSFE1A.tmp\_TS16.tmp\ppl-logo-s.png"/>
          <p:cNvPicPr>
            <a:picLocks noChangeAspect="1" noChangeArrowheads="1"/>
          </p:cNvPicPr>
          <p:nvPr/>
        </p:nvPicPr>
        <p:blipFill>
          <a:blip r:embed="rId3"/>
          <a:srcRect/>
          <a:stretch>
            <a:fillRect/>
          </a:stretch>
        </p:blipFill>
        <p:spPr bwMode="auto">
          <a:xfrm>
            <a:off x="8458200" y="6096000"/>
            <a:ext cx="533400" cy="622300"/>
          </a:xfrm>
          <a:prstGeom prst="rect">
            <a:avLst/>
          </a:prstGeom>
          <a:no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Spring 2009</a:t>
            </a:r>
            <a:endParaRPr lang="en-US"/>
          </a:p>
        </p:txBody>
      </p:sp>
      <p:sp>
        <p:nvSpPr>
          <p:cNvPr id="3" name="Footer Placeholder 2"/>
          <p:cNvSpPr>
            <a:spLocks noGrp="1"/>
          </p:cNvSpPr>
          <p:nvPr>
            <p:ph type="ftr" sz="quarter" idx="11"/>
          </p:nvPr>
        </p:nvSpPr>
        <p:spPr/>
        <p:txBody>
          <a:bodyPr/>
          <a:lstStyle/>
          <a:p>
            <a:pPr>
              <a:defRPr/>
            </a:pPr>
            <a:r>
              <a:rPr lang="en-US" dirty="0" smtClean="0"/>
              <a:t>CS420: Load Balancing I</a:t>
            </a:r>
            <a:endParaRPr lang="en-US" dirty="0"/>
          </a:p>
        </p:txBody>
      </p:sp>
      <p:sp>
        <p:nvSpPr>
          <p:cNvPr id="4" name="Slide Number Placeholder 3"/>
          <p:cNvSpPr>
            <a:spLocks noGrp="1"/>
          </p:cNvSpPr>
          <p:nvPr>
            <p:ph type="sldNum" sz="quarter" idx="12"/>
          </p:nvPr>
        </p:nvSpPr>
        <p:spPr/>
        <p:txBody>
          <a:bodyPr/>
          <a:lstStyle/>
          <a:p>
            <a:pPr>
              <a:defRPr/>
            </a:pPr>
            <a:fld id="{1BA91E0E-8CFC-487A-B28D-A47689519EA8}" type="slidenum">
              <a:rPr lang="en-US" smtClean="0"/>
              <a:pPr>
                <a:defRPr/>
              </a:pPr>
              <a:t>‹#›</a:t>
            </a:fld>
            <a:endParaRPr lang="en-US"/>
          </a:p>
        </p:txBody>
      </p:sp>
      <p:pic>
        <p:nvPicPr>
          <p:cNvPr id="5" name="Picture 4"/>
          <p:cNvPicPr>
            <a:picLocks noChangeAspect="1" noChangeArrowheads="1"/>
          </p:cNvPicPr>
          <p:nvPr/>
        </p:nvPicPr>
        <p:blipFill>
          <a:blip r:embed="rId2"/>
          <a:srcRect/>
          <a:stretch>
            <a:fillRect/>
          </a:stretch>
        </p:blipFill>
        <p:spPr bwMode="auto">
          <a:xfrm>
            <a:off x="152400" y="6172200"/>
            <a:ext cx="396945" cy="514350"/>
          </a:xfrm>
          <a:prstGeom prst="rect">
            <a:avLst/>
          </a:prstGeom>
          <a:noFill/>
          <a:ln w="9525">
            <a:noFill/>
            <a:miter lim="800000"/>
            <a:headEnd/>
            <a:tailEnd/>
          </a:ln>
          <a:effectLst/>
        </p:spPr>
      </p:pic>
      <p:pic>
        <p:nvPicPr>
          <p:cNvPr id="6" name="Picture 2" descr="C:\Users\bhatele\AppData\Local\Temp\_TSFE1A.tmp\_TS16.tmp\ppl-logo-s.png"/>
          <p:cNvPicPr>
            <a:picLocks noChangeAspect="1" noChangeArrowheads="1"/>
          </p:cNvPicPr>
          <p:nvPr/>
        </p:nvPicPr>
        <p:blipFill>
          <a:blip r:embed="rId3"/>
          <a:srcRect/>
          <a:stretch>
            <a:fillRect/>
          </a:stretch>
        </p:blipFill>
        <p:spPr bwMode="auto">
          <a:xfrm>
            <a:off x="8458200" y="6096000"/>
            <a:ext cx="533400" cy="622300"/>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Spring 2009</a:t>
            </a:r>
            <a:endParaRPr lang="en-US"/>
          </a:p>
        </p:txBody>
      </p:sp>
      <p:sp>
        <p:nvSpPr>
          <p:cNvPr id="6" name="Footer Placeholder 5"/>
          <p:cNvSpPr>
            <a:spLocks noGrp="1"/>
          </p:cNvSpPr>
          <p:nvPr>
            <p:ph type="ftr" sz="quarter" idx="11"/>
          </p:nvPr>
        </p:nvSpPr>
        <p:spPr/>
        <p:txBody>
          <a:bodyPr/>
          <a:lstStyle/>
          <a:p>
            <a:pPr>
              <a:defRPr/>
            </a:pPr>
            <a:r>
              <a:rPr lang="en-US" dirty="0" smtClean="0"/>
              <a:t>CS420: Load Balancing I</a:t>
            </a:r>
            <a:endParaRPr lang="en-US" dirty="0"/>
          </a:p>
        </p:txBody>
      </p:sp>
      <p:sp>
        <p:nvSpPr>
          <p:cNvPr id="7" name="Slide Number Placeholder 6"/>
          <p:cNvSpPr>
            <a:spLocks noGrp="1"/>
          </p:cNvSpPr>
          <p:nvPr>
            <p:ph type="sldNum" sz="quarter" idx="12"/>
          </p:nvPr>
        </p:nvSpPr>
        <p:spPr/>
        <p:txBody>
          <a:bodyPr/>
          <a:lstStyle/>
          <a:p>
            <a:pPr>
              <a:defRPr/>
            </a:pPr>
            <a:fld id="{168F5156-7AB7-4AF0-B8D8-58FC5F479E2C}" type="slidenum">
              <a:rPr lang="en-US" smtClean="0"/>
              <a:pPr>
                <a:defRPr/>
              </a:pPr>
              <a:t>‹#›</a:t>
            </a:fld>
            <a:endParaRPr lang="en-US"/>
          </a:p>
        </p:txBody>
      </p:sp>
      <p:pic>
        <p:nvPicPr>
          <p:cNvPr id="8" name="Picture 4"/>
          <p:cNvPicPr>
            <a:picLocks noChangeAspect="1" noChangeArrowheads="1"/>
          </p:cNvPicPr>
          <p:nvPr/>
        </p:nvPicPr>
        <p:blipFill>
          <a:blip r:embed="rId2"/>
          <a:srcRect/>
          <a:stretch>
            <a:fillRect/>
          </a:stretch>
        </p:blipFill>
        <p:spPr bwMode="auto">
          <a:xfrm>
            <a:off x="152400" y="6172200"/>
            <a:ext cx="396945" cy="514350"/>
          </a:xfrm>
          <a:prstGeom prst="rect">
            <a:avLst/>
          </a:prstGeom>
          <a:noFill/>
          <a:ln w="9525">
            <a:noFill/>
            <a:miter lim="800000"/>
            <a:headEnd/>
            <a:tailEnd/>
          </a:ln>
          <a:effectLst/>
        </p:spPr>
      </p:pic>
      <p:pic>
        <p:nvPicPr>
          <p:cNvPr id="9" name="Picture 2" descr="C:\Users\bhatele\AppData\Local\Temp\_TSFE1A.tmp\_TS16.tmp\ppl-logo-s.png"/>
          <p:cNvPicPr>
            <a:picLocks noChangeAspect="1" noChangeArrowheads="1"/>
          </p:cNvPicPr>
          <p:nvPr/>
        </p:nvPicPr>
        <p:blipFill>
          <a:blip r:embed="rId3"/>
          <a:srcRect/>
          <a:stretch>
            <a:fillRect/>
          </a:stretch>
        </p:blipFill>
        <p:spPr bwMode="auto">
          <a:xfrm>
            <a:off x="8458200" y="6096000"/>
            <a:ext cx="533400" cy="622300"/>
          </a:xfrm>
          <a:prstGeom prst="rect">
            <a:avLst/>
          </a:prstGeom>
          <a:noFill/>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r>
              <a:rPr lang="en-US" smtClean="0"/>
              <a:t>Spring 2009</a:t>
            </a:r>
            <a:endParaRPr lang="en-US"/>
          </a:p>
        </p:txBody>
      </p:sp>
      <p:sp>
        <p:nvSpPr>
          <p:cNvPr id="6" name="Footer Placeholder 5"/>
          <p:cNvSpPr>
            <a:spLocks noGrp="1"/>
          </p:cNvSpPr>
          <p:nvPr>
            <p:ph type="ftr" sz="quarter" idx="11"/>
          </p:nvPr>
        </p:nvSpPr>
        <p:spPr/>
        <p:txBody>
          <a:bodyPr/>
          <a:lstStyle/>
          <a:p>
            <a:pPr>
              <a:defRPr/>
            </a:pPr>
            <a:r>
              <a:rPr lang="en-US" dirty="0" smtClean="0"/>
              <a:t>CS420: Load Balancing I</a:t>
            </a:r>
            <a:endParaRPr lang="en-US" dirty="0"/>
          </a:p>
        </p:txBody>
      </p:sp>
      <p:sp>
        <p:nvSpPr>
          <p:cNvPr id="7" name="Slide Number Placeholder 6"/>
          <p:cNvSpPr>
            <a:spLocks noGrp="1"/>
          </p:cNvSpPr>
          <p:nvPr>
            <p:ph type="sldNum" sz="quarter" idx="12"/>
          </p:nvPr>
        </p:nvSpPr>
        <p:spPr/>
        <p:txBody>
          <a:bodyPr/>
          <a:lstStyle/>
          <a:p>
            <a:pPr>
              <a:defRPr/>
            </a:pPr>
            <a:fld id="{A9B1A149-7738-45CA-AB62-B885D521D5E3}" type="slidenum">
              <a:rPr lang="en-US" smtClean="0"/>
              <a:pPr>
                <a:defRPr/>
              </a:pPr>
              <a:t>‹#›</a:t>
            </a:fld>
            <a:endParaRPr lang="en-US"/>
          </a:p>
        </p:txBody>
      </p:sp>
      <p:pic>
        <p:nvPicPr>
          <p:cNvPr id="8" name="Picture 4"/>
          <p:cNvPicPr>
            <a:picLocks noChangeAspect="1" noChangeArrowheads="1"/>
          </p:cNvPicPr>
          <p:nvPr/>
        </p:nvPicPr>
        <p:blipFill>
          <a:blip r:embed="rId2"/>
          <a:srcRect/>
          <a:stretch>
            <a:fillRect/>
          </a:stretch>
        </p:blipFill>
        <p:spPr bwMode="auto">
          <a:xfrm>
            <a:off x="152400" y="6172200"/>
            <a:ext cx="396945" cy="514350"/>
          </a:xfrm>
          <a:prstGeom prst="rect">
            <a:avLst/>
          </a:prstGeom>
          <a:noFill/>
          <a:ln w="9525">
            <a:noFill/>
            <a:miter lim="800000"/>
            <a:headEnd/>
            <a:tailEnd/>
          </a:ln>
          <a:effectLst/>
        </p:spPr>
      </p:pic>
      <p:pic>
        <p:nvPicPr>
          <p:cNvPr id="9" name="Picture 2" descr="C:\Users\bhatele\AppData\Local\Temp\_TSFE1A.tmp\_TS16.tmp\ppl-logo-s.png"/>
          <p:cNvPicPr>
            <a:picLocks noChangeAspect="1" noChangeArrowheads="1"/>
          </p:cNvPicPr>
          <p:nvPr/>
        </p:nvPicPr>
        <p:blipFill>
          <a:blip r:embed="rId3"/>
          <a:srcRect/>
          <a:stretch>
            <a:fillRect/>
          </a:stretch>
        </p:blipFill>
        <p:spPr bwMode="auto">
          <a:xfrm>
            <a:off x="8458200" y="6096000"/>
            <a:ext cx="533400" cy="622300"/>
          </a:xfrm>
          <a:prstGeom prst="rect">
            <a:avLst/>
          </a:prstGeom>
          <a:noFill/>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onsolas" pitchFamily="49" charset="0"/>
              </a:defRPr>
            </a:lvl1pPr>
          </a:lstStyle>
          <a:p>
            <a:pPr>
              <a:defRPr/>
            </a:pPr>
            <a:r>
              <a:rPr lang="en-US" dirty="0" smtClean="0"/>
              <a:t>August 5, 2009</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onsolas" pitchFamily="49" charset="0"/>
              </a:defRPr>
            </a:lvl1pPr>
          </a:lstStyle>
          <a:p>
            <a:pPr>
              <a:defRPr/>
            </a:pPr>
            <a:r>
              <a:rPr lang="en-US" dirty="0" smtClean="0"/>
              <a:t>Load Balancing in Charm++</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onsolas" pitchFamily="49" charset="0"/>
              </a:defRPr>
            </a:lvl1pPr>
          </a:lstStyle>
          <a:p>
            <a:pPr>
              <a:defRPr/>
            </a:pPr>
            <a:fld id="{2C99ABEA-23DE-4EAA-B2E1-59FA784C064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emf"/><Relationship Id="rId4" Type="http://schemas.openxmlformats.org/officeDocument/2006/relationships/oleObject" Target="../embeddings/Microsoft_Excel_97-2003_Worksheet1.xls"/></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8.emf"/><Relationship Id="rId4" Type="http://schemas.openxmlformats.org/officeDocument/2006/relationships/oleObject" Target="../embeddings/Microsoft_Excel_97-2003_Worksheet2.xls"/></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Microsoft_Excel_97-2003_Worksheet3.xls"/><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4.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18.png"/><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Microsoft_Excel_97-2003_Worksheet5.xls"/><Relationship Id="rId5" Type="http://schemas.openxmlformats.org/officeDocument/2006/relationships/image" Target="../media/image17.emf"/><Relationship Id="rId4" Type="http://schemas.openxmlformats.org/officeDocument/2006/relationships/oleObject" Target="../embeddings/Microsoft_Excel_97-2003_Worksheet4.xls"/></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charm.cs.uiuc.edu/manuals/html/charm++/manual-1p.html"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p:txBody>
          <a:bodyPr/>
          <a:lstStyle/>
          <a:p>
            <a:r>
              <a:rPr lang="en-US" dirty="0" smtClean="0"/>
              <a:t>Load Balancing in Charm++ </a:t>
            </a:r>
          </a:p>
        </p:txBody>
      </p:sp>
      <p:sp>
        <p:nvSpPr>
          <p:cNvPr id="3" name="Subtitle 2"/>
          <p:cNvSpPr>
            <a:spLocks noGrp="1"/>
          </p:cNvSpPr>
          <p:nvPr>
            <p:ph type="subTitle" idx="1"/>
          </p:nvPr>
        </p:nvSpPr>
        <p:spPr/>
        <p:txBody>
          <a:bodyPr>
            <a:normAutofit/>
          </a:bodyPr>
          <a:lstStyle/>
          <a:p>
            <a:pPr fontAlgn="auto">
              <a:spcAft>
                <a:spcPts val="0"/>
              </a:spcAft>
              <a:buFont typeface="Wingdings 3"/>
              <a:buNone/>
              <a:defRPr/>
            </a:pPr>
            <a:r>
              <a:rPr lang="en-US" dirty="0" smtClean="0"/>
              <a:t>Eric Bohm</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39"/>
          <p:cNvSpPr>
            <a:spLocks noGrp="1" noChangeArrowheads="1"/>
          </p:cNvSpPr>
          <p:nvPr>
            <p:ph type="title"/>
          </p:nvPr>
        </p:nvSpPr>
        <p:spPr/>
        <p:txBody>
          <a:bodyPr>
            <a:normAutofit/>
          </a:bodyPr>
          <a:lstStyle/>
          <a:p>
            <a:r>
              <a:rPr lang="en-US" sz="3600" dirty="0" smtClean="0"/>
              <a:t>Hybrid Decomposition</a:t>
            </a:r>
            <a:endParaRPr lang="en-US" dirty="0" smtClean="0"/>
          </a:p>
        </p:txBody>
      </p:sp>
      <p:sp>
        <p:nvSpPr>
          <p:cNvPr id="44"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45"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29698"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0FF6841D-0038-480A-9D82-BE1F0D9249B9}" type="slidenum">
              <a:rPr lang="en-US"/>
              <a:pPr fontAlgn="base">
                <a:spcBef>
                  <a:spcPct val="0"/>
                </a:spcBef>
                <a:spcAft>
                  <a:spcPct val="0"/>
                </a:spcAft>
              </a:pPr>
              <a:t>10</a:t>
            </a:fld>
            <a:endParaRPr lang="en-US" dirty="0"/>
          </a:p>
        </p:txBody>
      </p:sp>
      <p:grpSp>
        <p:nvGrpSpPr>
          <p:cNvPr id="29700" name="Group 3"/>
          <p:cNvGrpSpPr>
            <a:grpSpLocks/>
          </p:cNvGrpSpPr>
          <p:nvPr/>
        </p:nvGrpSpPr>
        <p:grpSpPr bwMode="auto">
          <a:xfrm>
            <a:off x="609600" y="1981200"/>
            <a:ext cx="4114800" cy="3886200"/>
            <a:chOff x="1056" y="1200"/>
            <a:chExt cx="3744" cy="2928"/>
          </a:xfrm>
        </p:grpSpPr>
        <p:sp>
          <p:nvSpPr>
            <p:cNvPr id="29707" name="Rectangle 4"/>
            <p:cNvSpPr>
              <a:spLocks noChangeArrowheads="1"/>
            </p:cNvSpPr>
            <p:nvPr/>
          </p:nvSpPr>
          <p:spPr bwMode="auto">
            <a:xfrm>
              <a:off x="1056" y="1200"/>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29708" name="Rectangle 5"/>
            <p:cNvSpPr>
              <a:spLocks noChangeArrowheads="1"/>
            </p:cNvSpPr>
            <p:nvPr/>
          </p:nvSpPr>
          <p:spPr bwMode="auto">
            <a:xfrm>
              <a:off x="2736" y="1200"/>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29709" name="Rectangle 6"/>
            <p:cNvSpPr>
              <a:spLocks noChangeArrowheads="1"/>
            </p:cNvSpPr>
            <p:nvPr/>
          </p:nvSpPr>
          <p:spPr bwMode="auto">
            <a:xfrm>
              <a:off x="4272" y="1200"/>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29710" name="Rectangle 7"/>
            <p:cNvSpPr>
              <a:spLocks noChangeArrowheads="1"/>
            </p:cNvSpPr>
            <p:nvPr/>
          </p:nvSpPr>
          <p:spPr bwMode="auto">
            <a:xfrm>
              <a:off x="2736" y="2400"/>
              <a:ext cx="528" cy="528"/>
            </a:xfrm>
            <a:prstGeom prst="rect">
              <a:avLst/>
            </a:prstGeom>
            <a:solidFill>
              <a:srgbClr val="FF6600"/>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29711" name="Rectangle 8"/>
            <p:cNvSpPr>
              <a:spLocks noChangeArrowheads="1"/>
            </p:cNvSpPr>
            <p:nvPr/>
          </p:nvSpPr>
          <p:spPr bwMode="auto">
            <a:xfrm>
              <a:off x="1056" y="2352"/>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29712" name="Rectangle 9"/>
            <p:cNvSpPr>
              <a:spLocks noChangeArrowheads="1"/>
            </p:cNvSpPr>
            <p:nvPr/>
          </p:nvSpPr>
          <p:spPr bwMode="auto">
            <a:xfrm>
              <a:off x="4272" y="3552"/>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29713" name="Rectangle 10"/>
            <p:cNvSpPr>
              <a:spLocks noChangeArrowheads="1"/>
            </p:cNvSpPr>
            <p:nvPr/>
          </p:nvSpPr>
          <p:spPr bwMode="auto">
            <a:xfrm>
              <a:off x="2736" y="3600"/>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29714" name="Rectangle 11"/>
            <p:cNvSpPr>
              <a:spLocks noChangeArrowheads="1"/>
            </p:cNvSpPr>
            <p:nvPr/>
          </p:nvSpPr>
          <p:spPr bwMode="auto">
            <a:xfrm>
              <a:off x="1056" y="3552"/>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29715" name="Rectangle 12"/>
            <p:cNvSpPr>
              <a:spLocks noChangeArrowheads="1"/>
            </p:cNvSpPr>
            <p:nvPr/>
          </p:nvSpPr>
          <p:spPr bwMode="auto">
            <a:xfrm>
              <a:off x="4272" y="2400"/>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29716" name="AutoShape 13"/>
            <p:cNvSpPr>
              <a:spLocks noChangeArrowheads="1"/>
            </p:cNvSpPr>
            <p:nvPr/>
          </p:nvSpPr>
          <p:spPr bwMode="auto">
            <a:xfrm>
              <a:off x="1968" y="2544"/>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29717" name="AutoShape 14"/>
            <p:cNvSpPr>
              <a:spLocks noChangeArrowheads="1"/>
            </p:cNvSpPr>
            <p:nvPr/>
          </p:nvSpPr>
          <p:spPr bwMode="auto">
            <a:xfrm>
              <a:off x="2064" y="1968"/>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29718" name="AutoShape 15"/>
            <p:cNvSpPr>
              <a:spLocks noChangeArrowheads="1"/>
            </p:cNvSpPr>
            <p:nvPr/>
          </p:nvSpPr>
          <p:spPr bwMode="auto">
            <a:xfrm>
              <a:off x="2016" y="3120"/>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29719" name="AutoShape 16"/>
            <p:cNvSpPr>
              <a:spLocks noChangeArrowheads="1"/>
            </p:cNvSpPr>
            <p:nvPr/>
          </p:nvSpPr>
          <p:spPr bwMode="auto">
            <a:xfrm>
              <a:off x="2784" y="3168"/>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29720" name="AutoShape 17"/>
            <p:cNvSpPr>
              <a:spLocks noChangeArrowheads="1"/>
            </p:cNvSpPr>
            <p:nvPr/>
          </p:nvSpPr>
          <p:spPr bwMode="auto">
            <a:xfrm>
              <a:off x="3552" y="3120"/>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29721" name="AutoShape 18"/>
            <p:cNvSpPr>
              <a:spLocks noChangeArrowheads="1"/>
            </p:cNvSpPr>
            <p:nvPr/>
          </p:nvSpPr>
          <p:spPr bwMode="auto">
            <a:xfrm>
              <a:off x="3552" y="1968"/>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29722" name="AutoShape 19"/>
            <p:cNvSpPr>
              <a:spLocks noChangeArrowheads="1"/>
            </p:cNvSpPr>
            <p:nvPr/>
          </p:nvSpPr>
          <p:spPr bwMode="auto">
            <a:xfrm>
              <a:off x="2832" y="1968"/>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29723" name="AutoShape 20"/>
            <p:cNvSpPr>
              <a:spLocks noChangeArrowheads="1"/>
            </p:cNvSpPr>
            <p:nvPr/>
          </p:nvSpPr>
          <p:spPr bwMode="auto">
            <a:xfrm>
              <a:off x="3600" y="2544"/>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29724" name="Line 21"/>
            <p:cNvSpPr>
              <a:spLocks noChangeShapeType="1"/>
            </p:cNvSpPr>
            <p:nvPr/>
          </p:nvSpPr>
          <p:spPr bwMode="auto">
            <a:xfrm>
              <a:off x="1584" y="2688"/>
              <a:ext cx="384" cy="0"/>
            </a:xfrm>
            <a:prstGeom prst="line">
              <a:avLst/>
            </a:prstGeom>
            <a:noFill/>
            <a:ln w="28575"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29725" name="Line 22"/>
            <p:cNvSpPr>
              <a:spLocks noChangeShapeType="1"/>
            </p:cNvSpPr>
            <p:nvPr/>
          </p:nvSpPr>
          <p:spPr bwMode="auto">
            <a:xfrm>
              <a:off x="3264" y="2688"/>
              <a:ext cx="384" cy="0"/>
            </a:xfrm>
            <a:prstGeom prst="line">
              <a:avLst/>
            </a:prstGeom>
            <a:noFill/>
            <a:ln w="28575"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29726" name="Line 23"/>
            <p:cNvSpPr>
              <a:spLocks noChangeShapeType="1"/>
            </p:cNvSpPr>
            <p:nvPr/>
          </p:nvSpPr>
          <p:spPr bwMode="auto">
            <a:xfrm>
              <a:off x="3984" y="2688"/>
              <a:ext cx="384" cy="0"/>
            </a:xfrm>
            <a:prstGeom prst="line">
              <a:avLst/>
            </a:prstGeom>
            <a:noFill/>
            <a:ln w="28575"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29727" name="Line 24"/>
            <p:cNvSpPr>
              <a:spLocks noChangeShapeType="1"/>
            </p:cNvSpPr>
            <p:nvPr/>
          </p:nvSpPr>
          <p:spPr bwMode="auto">
            <a:xfrm>
              <a:off x="2352" y="2688"/>
              <a:ext cx="384" cy="0"/>
            </a:xfrm>
            <a:prstGeom prst="line">
              <a:avLst/>
            </a:prstGeom>
            <a:noFill/>
            <a:ln w="28575"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29728" name="Line 25"/>
            <p:cNvSpPr>
              <a:spLocks noChangeShapeType="1"/>
            </p:cNvSpPr>
            <p:nvPr/>
          </p:nvSpPr>
          <p:spPr bwMode="auto">
            <a:xfrm flipH="1">
              <a:off x="2352" y="2976"/>
              <a:ext cx="384"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29729" name="Line 26"/>
            <p:cNvSpPr>
              <a:spLocks noChangeShapeType="1"/>
            </p:cNvSpPr>
            <p:nvPr/>
          </p:nvSpPr>
          <p:spPr bwMode="auto">
            <a:xfrm flipH="1">
              <a:off x="1632" y="3360"/>
              <a:ext cx="384"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29730" name="Line 27"/>
            <p:cNvSpPr>
              <a:spLocks noChangeShapeType="1"/>
            </p:cNvSpPr>
            <p:nvPr/>
          </p:nvSpPr>
          <p:spPr bwMode="auto">
            <a:xfrm flipH="1">
              <a:off x="3840" y="1776"/>
              <a:ext cx="384"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29731" name="Line 28"/>
            <p:cNvSpPr>
              <a:spLocks noChangeShapeType="1"/>
            </p:cNvSpPr>
            <p:nvPr/>
          </p:nvSpPr>
          <p:spPr bwMode="auto">
            <a:xfrm flipH="1">
              <a:off x="3264" y="2160"/>
              <a:ext cx="384"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29732" name="Line 29"/>
            <p:cNvSpPr>
              <a:spLocks noChangeShapeType="1"/>
            </p:cNvSpPr>
            <p:nvPr/>
          </p:nvSpPr>
          <p:spPr bwMode="auto">
            <a:xfrm>
              <a:off x="3024" y="1728"/>
              <a:ext cx="0"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29733" name="Line 30"/>
            <p:cNvSpPr>
              <a:spLocks noChangeShapeType="1"/>
            </p:cNvSpPr>
            <p:nvPr/>
          </p:nvSpPr>
          <p:spPr bwMode="auto">
            <a:xfrm>
              <a:off x="3024" y="2208"/>
              <a:ext cx="0"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29734" name="Line 31"/>
            <p:cNvSpPr>
              <a:spLocks noChangeShapeType="1"/>
            </p:cNvSpPr>
            <p:nvPr/>
          </p:nvSpPr>
          <p:spPr bwMode="auto">
            <a:xfrm>
              <a:off x="2976" y="2976"/>
              <a:ext cx="0"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29735" name="Line 32"/>
            <p:cNvSpPr>
              <a:spLocks noChangeShapeType="1"/>
            </p:cNvSpPr>
            <p:nvPr/>
          </p:nvSpPr>
          <p:spPr bwMode="auto">
            <a:xfrm>
              <a:off x="3024" y="3408"/>
              <a:ext cx="0"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29736" name="Line 33"/>
            <p:cNvSpPr>
              <a:spLocks noChangeShapeType="1"/>
            </p:cNvSpPr>
            <p:nvPr/>
          </p:nvSpPr>
          <p:spPr bwMode="auto">
            <a:xfrm>
              <a:off x="1632" y="1728"/>
              <a:ext cx="480" cy="288"/>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29737" name="Line 34"/>
            <p:cNvSpPr>
              <a:spLocks noChangeShapeType="1"/>
            </p:cNvSpPr>
            <p:nvPr/>
          </p:nvSpPr>
          <p:spPr bwMode="auto">
            <a:xfrm>
              <a:off x="2352" y="2160"/>
              <a:ext cx="480" cy="288"/>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29738" name="Line 35"/>
            <p:cNvSpPr>
              <a:spLocks noChangeShapeType="1"/>
            </p:cNvSpPr>
            <p:nvPr/>
          </p:nvSpPr>
          <p:spPr bwMode="auto">
            <a:xfrm>
              <a:off x="3888" y="3312"/>
              <a:ext cx="480" cy="288"/>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29739" name="Line 36"/>
            <p:cNvSpPr>
              <a:spLocks noChangeShapeType="1"/>
            </p:cNvSpPr>
            <p:nvPr/>
          </p:nvSpPr>
          <p:spPr bwMode="auto">
            <a:xfrm>
              <a:off x="3264" y="2880"/>
              <a:ext cx="480" cy="288"/>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29740" name="Line 37"/>
            <p:cNvSpPr>
              <a:spLocks noChangeShapeType="1"/>
            </p:cNvSpPr>
            <p:nvPr/>
          </p:nvSpPr>
          <p:spPr bwMode="auto">
            <a:xfrm>
              <a:off x="1584" y="2688"/>
              <a:ext cx="1152" cy="0"/>
            </a:xfrm>
            <a:prstGeom prst="line">
              <a:avLst/>
            </a:prstGeom>
            <a:noFill/>
            <a:ln w="127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29741" name="AutoShape 38"/>
            <p:cNvSpPr>
              <a:spLocks noChangeArrowheads="1"/>
            </p:cNvSpPr>
            <p:nvPr/>
          </p:nvSpPr>
          <p:spPr bwMode="auto">
            <a:xfrm>
              <a:off x="2832" y="2544"/>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grpSp>
      <p:sp>
        <p:nvSpPr>
          <p:cNvPr id="29702" name="Text Box 40"/>
          <p:cNvSpPr txBox="1">
            <a:spLocks noChangeArrowheads="1"/>
          </p:cNvSpPr>
          <p:nvPr/>
        </p:nvSpPr>
        <p:spPr bwMode="auto">
          <a:xfrm>
            <a:off x="457200" y="1295400"/>
            <a:ext cx="8077200" cy="400050"/>
          </a:xfrm>
          <a:prstGeom prst="rect">
            <a:avLst/>
          </a:prstGeom>
          <a:noFill/>
          <a:ln w="9525">
            <a:noFill/>
            <a:miter lim="800000"/>
            <a:headEnd/>
            <a:tailEnd/>
          </a:ln>
        </p:spPr>
        <p:txBody>
          <a:bodyPr>
            <a:spAutoFit/>
          </a:bodyPr>
          <a:lstStyle/>
          <a:p>
            <a:r>
              <a:rPr lang="en-US" sz="2000" dirty="0">
                <a:latin typeface="Calibri" pitchFamily="34" charset="0"/>
              </a:rPr>
              <a:t>Object Based Parallelization for MD: Force Decomp. + Spatial Decomp.</a:t>
            </a:r>
          </a:p>
        </p:txBody>
      </p:sp>
      <p:sp>
        <p:nvSpPr>
          <p:cNvPr id="29703" name="Text Box 41"/>
          <p:cNvSpPr txBox="1">
            <a:spLocks noChangeArrowheads="1"/>
          </p:cNvSpPr>
          <p:nvPr/>
        </p:nvSpPr>
        <p:spPr bwMode="auto">
          <a:xfrm>
            <a:off x="5105400" y="1905000"/>
            <a:ext cx="3733800" cy="3391698"/>
          </a:xfrm>
          <a:prstGeom prst="rect">
            <a:avLst/>
          </a:prstGeom>
          <a:noFill/>
          <a:ln w="9525">
            <a:noFill/>
            <a:miter lim="800000"/>
            <a:headEnd/>
            <a:tailEnd/>
          </a:ln>
        </p:spPr>
        <p:txBody>
          <a:bodyPr wrap="square">
            <a:spAutoFit/>
          </a:bodyPr>
          <a:lstStyle/>
          <a:p>
            <a:pPr>
              <a:spcBef>
                <a:spcPct val="20000"/>
              </a:spcBef>
              <a:buClr>
                <a:schemeClr val="accent4">
                  <a:lumMod val="50000"/>
                </a:schemeClr>
              </a:buClr>
              <a:buSzPct val="75000"/>
              <a:buFont typeface="Wingdings 2" pitchFamily="18" charset="2"/>
              <a:buChar char=""/>
            </a:pPr>
            <a:r>
              <a:rPr lang="en-US" sz="2800" dirty="0" smtClean="0">
                <a:solidFill>
                  <a:schemeClr val="tx2"/>
                </a:solidFill>
                <a:latin typeface="Calibri" pitchFamily="34" charset="0"/>
              </a:rPr>
              <a:t> </a:t>
            </a:r>
            <a:r>
              <a:rPr lang="en-US" sz="2800" dirty="0" smtClean="0">
                <a:latin typeface="Calibri" pitchFamily="34" charset="0"/>
              </a:rPr>
              <a:t>We </a:t>
            </a:r>
            <a:r>
              <a:rPr lang="en-US" sz="2800" dirty="0">
                <a:latin typeface="Calibri" pitchFamily="34" charset="0"/>
              </a:rPr>
              <a:t>have many objects to load balance:</a:t>
            </a:r>
          </a:p>
          <a:p>
            <a:pPr lvl="1">
              <a:spcBef>
                <a:spcPct val="20000"/>
              </a:spcBef>
              <a:buClr>
                <a:schemeClr val="accent4">
                  <a:lumMod val="50000"/>
                </a:schemeClr>
              </a:buClr>
              <a:buSzPct val="80000"/>
              <a:buFont typeface="Courier New" pitchFamily="49" charset="0"/>
              <a:buChar char="o"/>
            </a:pPr>
            <a:r>
              <a:rPr lang="en-US" sz="2400" dirty="0" smtClean="0">
                <a:latin typeface="Calibri" pitchFamily="34" charset="0"/>
              </a:rPr>
              <a:t> Each </a:t>
            </a:r>
            <a:r>
              <a:rPr lang="en-US" sz="2400" dirty="0">
                <a:latin typeface="Calibri" pitchFamily="34" charset="0"/>
              </a:rPr>
              <a:t>diamond can be assigned to any proc.</a:t>
            </a:r>
          </a:p>
          <a:p>
            <a:pPr lvl="1">
              <a:spcBef>
                <a:spcPct val="20000"/>
              </a:spcBef>
              <a:buClr>
                <a:schemeClr val="accent4">
                  <a:lumMod val="50000"/>
                </a:schemeClr>
              </a:buClr>
              <a:buSzPct val="80000"/>
              <a:buFont typeface="Courier New" pitchFamily="49" charset="0"/>
              <a:buChar char="o"/>
            </a:pPr>
            <a:r>
              <a:rPr lang="en-US" sz="2400" dirty="0">
                <a:latin typeface="Calibri" pitchFamily="34" charset="0"/>
              </a:rPr>
              <a:t> Number of diamonds (3D): </a:t>
            </a:r>
          </a:p>
          <a:p>
            <a:pPr lvl="1">
              <a:spcBef>
                <a:spcPct val="20000"/>
              </a:spcBef>
              <a:buClr>
                <a:schemeClr val="accent4">
                  <a:lumMod val="50000"/>
                </a:schemeClr>
              </a:buClr>
              <a:buSzPct val="80000"/>
              <a:buFont typeface="Courier New" pitchFamily="49" charset="0"/>
              <a:buChar char="o"/>
            </a:pPr>
            <a:r>
              <a:rPr lang="en-US" sz="2400" dirty="0" smtClean="0">
                <a:latin typeface="Calibri" pitchFamily="34" charset="0"/>
              </a:rPr>
              <a:t> 14·Number </a:t>
            </a:r>
            <a:r>
              <a:rPr lang="en-US" sz="2400" dirty="0">
                <a:latin typeface="Calibri" pitchFamily="34" charset="0"/>
              </a:rPr>
              <a:t>of Patches</a:t>
            </a:r>
          </a:p>
          <a:p>
            <a:endParaRPr lang="en-US" sz="2400" dirty="0">
              <a:latin typeface="Calibri" pitchFamily="34" charset="0"/>
            </a:endParaRPr>
          </a:p>
        </p:txBody>
      </p:sp>
      <p:sp>
        <p:nvSpPr>
          <p:cNvPr id="43" name="Rectangle 2"/>
          <p:cNvSpPr txBox="1">
            <a:spLocks noChangeArrowheads="1"/>
          </p:cNvSpPr>
          <p:nvPr/>
        </p:nvSpPr>
        <p:spPr>
          <a:xfrm>
            <a:off x="533400" y="228600"/>
            <a:ext cx="8229600" cy="914400"/>
          </a:xfrm>
          <a:prstGeom prst="rect">
            <a:avLst/>
          </a:prstGeom>
        </p:spPr>
        <p:txBody>
          <a:bodyPr anchor="b">
            <a:normAutofit/>
          </a:bodyPr>
          <a:lstStyle/>
          <a:p>
            <a:pPr fontAlgn="auto">
              <a:spcAft>
                <a:spcPts val="0"/>
              </a:spcAft>
              <a:defRPr/>
            </a:pPr>
            <a:endParaRPr lang="en-US" sz="3200" dirty="0">
              <a:solidFill>
                <a:schemeClr val="tx2"/>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normAutofit fontScale="90000"/>
          </a:bodyPr>
          <a:lstStyle/>
          <a:p>
            <a:r>
              <a:rPr lang="en-US" dirty="0" smtClean="0"/>
              <a:t>Grainsize Example: Molecular Dynamics</a:t>
            </a:r>
          </a:p>
        </p:txBody>
      </p:sp>
      <p:sp>
        <p:nvSpPr>
          <p:cNvPr id="30724" name="Rectangle 3"/>
          <p:cNvSpPr>
            <a:spLocks noGrp="1" noChangeArrowheads="1"/>
          </p:cNvSpPr>
          <p:nvPr>
            <p:ph idx="1"/>
          </p:nvPr>
        </p:nvSpPr>
        <p:spPr>
          <a:xfrm>
            <a:off x="457200" y="1600200"/>
            <a:ext cx="5715000" cy="4525963"/>
          </a:xfrm>
        </p:spPr>
        <p:txBody>
          <a:bodyPr/>
          <a:lstStyle/>
          <a:p>
            <a:r>
              <a:rPr lang="en-US" dirty="0" smtClean="0"/>
              <a:t>In  Molecular Dynamics Program NAMD:</a:t>
            </a:r>
          </a:p>
          <a:p>
            <a:pPr lvl="1"/>
            <a:r>
              <a:rPr lang="en-US" dirty="0" smtClean="0"/>
              <a:t>While trying to scale it to 2000 processors</a:t>
            </a:r>
          </a:p>
          <a:p>
            <a:pPr lvl="1"/>
            <a:r>
              <a:rPr lang="en-US" dirty="0" smtClean="0"/>
              <a:t>Sequential step time was 57 seconds</a:t>
            </a:r>
          </a:p>
          <a:p>
            <a:pPr lvl="1"/>
            <a:r>
              <a:rPr lang="en-US" dirty="0" smtClean="0"/>
              <a:t>To run on 2000 processors, no object should be more than 28 msecs.</a:t>
            </a:r>
          </a:p>
        </p:txBody>
      </p:sp>
      <p:pic>
        <p:nvPicPr>
          <p:cNvPr id="30725" name="Picture 4" descr="apoa1"/>
          <p:cNvPicPr>
            <a:picLocks noChangeAspect="1" noChangeArrowheads="1"/>
          </p:cNvPicPr>
          <p:nvPr/>
        </p:nvPicPr>
        <p:blipFill>
          <a:blip r:embed="rId3"/>
          <a:srcRect/>
          <a:stretch>
            <a:fillRect/>
          </a:stretch>
        </p:blipFill>
        <p:spPr bwMode="auto">
          <a:xfrm>
            <a:off x="6248400" y="1752600"/>
            <a:ext cx="2417885" cy="1905000"/>
          </a:xfrm>
          <a:prstGeom prst="rect">
            <a:avLst/>
          </a:prstGeom>
          <a:noFill/>
          <a:ln w="9525">
            <a:noFill/>
            <a:miter lim="800000"/>
            <a:headEnd/>
            <a:tailEnd/>
          </a:ln>
        </p:spPr>
      </p:pic>
      <p:grpSp>
        <p:nvGrpSpPr>
          <p:cNvPr id="30726" name="Group 5"/>
          <p:cNvGrpSpPr>
            <a:grpSpLocks/>
          </p:cNvGrpSpPr>
          <p:nvPr/>
        </p:nvGrpSpPr>
        <p:grpSpPr bwMode="auto">
          <a:xfrm>
            <a:off x="6248400" y="3886200"/>
            <a:ext cx="2362200" cy="2209800"/>
            <a:chOff x="1056" y="1200"/>
            <a:chExt cx="3744" cy="2928"/>
          </a:xfrm>
        </p:grpSpPr>
        <p:sp>
          <p:nvSpPr>
            <p:cNvPr id="30729" name="Rectangle 6"/>
            <p:cNvSpPr>
              <a:spLocks noChangeArrowheads="1"/>
            </p:cNvSpPr>
            <p:nvPr/>
          </p:nvSpPr>
          <p:spPr bwMode="auto">
            <a:xfrm>
              <a:off x="1056" y="1200"/>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0730" name="Rectangle 7"/>
            <p:cNvSpPr>
              <a:spLocks noChangeArrowheads="1"/>
            </p:cNvSpPr>
            <p:nvPr/>
          </p:nvSpPr>
          <p:spPr bwMode="auto">
            <a:xfrm>
              <a:off x="2736" y="1200"/>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0731" name="Rectangle 8"/>
            <p:cNvSpPr>
              <a:spLocks noChangeArrowheads="1"/>
            </p:cNvSpPr>
            <p:nvPr/>
          </p:nvSpPr>
          <p:spPr bwMode="auto">
            <a:xfrm>
              <a:off x="4272" y="1200"/>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0732" name="Rectangle 9"/>
            <p:cNvSpPr>
              <a:spLocks noChangeArrowheads="1"/>
            </p:cNvSpPr>
            <p:nvPr/>
          </p:nvSpPr>
          <p:spPr bwMode="auto">
            <a:xfrm>
              <a:off x="2736" y="2400"/>
              <a:ext cx="528" cy="528"/>
            </a:xfrm>
            <a:prstGeom prst="rect">
              <a:avLst/>
            </a:prstGeom>
            <a:solidFill>
              <a:srgbClr val="FF6600"/>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0733" name="Rectangle 10"/>
            <p:cNvSpPr>
              <a:spLocks noChangeArrowheads="1"/>
            </p:cNvSpPr>
            <p:nvPr/>
          </p:nvSpPr>
          <p:spPr bwMode="auto">
            <a:xfrm>
              <a:off x="1056" y="2352"/>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0734" name="Rectangle 11"/>
            <p:cNvSpPr>
              <a:spLocks noChangeArrowheads="1"/>
            </p:cNvSpPr>
            <p:nvPr/>
          </p:nvSpPr>
          <p:spPr bwMode="auto">
            <a:xfrm>
              <a:off x="4272" y="3552"/>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0735" name="Rectangle 12"/>
            <p:cNvSpPr>
              <a:spLocks noChangeArrowheads="1"/>
            </p:cNvSpPr>
            <p:nvPr/>
          </p:nvSpPr>
          <p:spPr bwMode="auto">
            <a:xfrm>
              <a:off x="2736" y="3600"/>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0736" name="Rectangle 13"/>
            <p:cNvSpPr>
              <a:spLocks noChangeArrowheads="1"/>
            </p:cNvSpPr>
            <p:nvPr/>
          </p:nvSpPr>
          <p:spPr bwMode="auto">
            <a:xfrm>
              <a:off x="1056" y="3552"/>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0737" name="Rectangle 14"/>
            <p:cNvSpPr>
              <a:spLocks noChangeArrowheads="1"/>
            </p:cNvSpPr>
            <p:nvPr/>
          </p:nvSpPr>
          <p:spPr bwMode="auto">
            <a:xfrm>
              <a:off x="4272" y="2400"/>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0738" name="AutoShape 15"/>
            <p:cNvSpPr>
              <a:spLocks noChangeArrowheads="1"/>
            </p:cNvSpPr>
            <p:nvPr/>
          </p:nvSpPr>
          <p:spPr bwMode="auto">
            <a:xfrm>
              <a:off x="1968" y="2544"/>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0739" name="AutoShape 16"/>
            <p:cNvSpPr>
              <a:spLocks noChangeArrowheads="1"/>
            </p:cNvSpPr>
            <p:nvPr/>
          </p:nvSpPr>
          <p:spPr bwMode="auto">
            <a:xfrm>
              <a:off x="2064" y="1968"/>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0740" name="AutoShape 17"/>
            <p:cNvSpPr>
              <a:spLocks noChangeArrowheads="1"/>
            </p:cNvSpPr>
            <p:nvPr/>
          </p:nvSpPr>
          <p:spPr bwMode="auto">
            <a:xfrm>
              <a:off x="2016" y="3120"/>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0741" name="AutoShape 18"/>
            <p:cNvSpPr>
              <a:spLocks noChangeArrowheads="1"/>
            </p:cNvSpPr>
            <p:nvPr/>
          </p:nvSpPr>
          <p:spPr bwMode="auto">
            <a:xfrm>
              <a:off x="2784" y="3168"/>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0742" name="AutoShape 19"/>
            <p:cNvSpPr>
              <a:spLocks noChangeArrowheads="1"/>
            </p:cNvSpPr>
            <p:nvPr/>
          </p:nvSpPr>
          <p:spPr bwMode="auto">
            <a:xfrm>
              <a:off x="3552" y="3120"/>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0743" name="AutoShape 20"/>
            <p:cNvSpPr>
              <a:spLocks noChangeArrowheads="1"/>
            </p:cNvSpPr>
            <p:nvPr/>
          </p:nvSpPr>
          <p:spPr bwMode="auto">
            <a:xfrm>
              <a:off x="3552" y="1968"/>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0744" name="AutoShape 21"/>
            <p:cNvSpPr>
              <a:spLocks noChangeArrowheads="1"/>
            </p:cNvSpPr>
            <p:nvPr/>
          </p:nvSpPr>
          <p:spPr bwMode="auto">
            <a:xfrm>
              <a:off x="2832" y="1968"/>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0745" name="AutoShape 22"/>
            <p:cNvSpPr>
              <a:spLocks noChangeArrowheads="1"/>
            </p:cNvSpPr>
            <p:nvPr/>
          </p:nvSpPr>
          <p:spPr bwMode="auto">
            <a:xfrm>
              <a:off x="3600" y="2544"/>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0746" name="Line 23"/>
            <p:cNvSpPr>
              <a:spLocks noChangeShapeType="1"/>
            </p:cNvSpPr>
            <p:nvPr/>
          </p:nvSpPr>
          <p:spPr bwMode="auto">
            <a:xfrm>
              <a:off x="1584" y="2688"/>
              <a:ext cx="384" cy="0"/>
            </a:xfrm>
            <a:prstGeom prst="line">
              <a:avLst/>
            </a:prstGeom>
            <a:noFill/>
            <a:ln w="28575"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0747" name="Line 24"/>
            <p:cNvSpPr>
              <a:spLocks noChangeShapeType="1"/>
            </p:cNvSpPr>
            <p:nvPr/>
          </p:nvSpPr>
          <p:spPr bwMode="auto">
            <a:xfrm>
              <a:off x="3264" y="2688"/>
              <a:ext cx="384" cy="0"/>
            </a:xfrm>
            <a:prstGeom prst="line">
              <a:avLst/>
            </a:prstGeom>
            <a:noFill/>
            <a:ln w="28575"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0748" name="Line 25"/>
            <p:cNvSpPr>
              <a:spLocks noChangeShapeType="1"/>
            </p:cNvSpPr>
            <p:nvPr/>
          </p:nvSpPr>
          <p:spPr bwMode="auto">
            <a:xfrm>
              <a:off x="3984" y="2688"/>
              <a:ext cx="384" cy="0"/>
            </a:xfrm>
            <a:prstGeom prst="line">
              <a:avLst/>
            </a:prstGeom>
            <a:noFill/>
            <a:ln w="28575"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0749" name="Line 26"/>
            <p:cNvSpPr>
              <a:spLocks noChangeShapeType="1"/>
            </p:cNvSpPr>
            <p:nvPr/>
          </p:nvSpPr>
          <p:spPr bwMode="auto">
            <a:xfrm>
              <a:off x="2352" y="2688"/>
              <a:ext cx="384" cy="0"/>
            </a:xfrm>
            <a:prstGeom prst="line">
              <a:avLst/>
            </a:prstGeom>
            <a:noFill/>
            <a:ln w="28575"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0750" name="Line 27"/>
            <p:cNvSpPr>
              <a:spLocks noChangeShapeType="1"/>
            </p:cNvSpPr>
            <p:nvPr/>
          </p:nvSpPr>
          <p:spPr bwMode="auto">
            <a:xfrm flipH="1">
              <a:off x="2352" y="2976"/>
              <a:ext cx="384"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0751" name="Line 28"/>
            <p:cNvSpPr>
              <a:spLocks noChangeShapeType="1"/>
            </p:cNvSpPr>
            <p:nvPr/>
          </p:nvSpPr>
          <p:spPr bwMode="auto">
            <a:xfrm flipH="1">
              <a:off x="1632" y="3360"/>
              <a:ext cx="384"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0752" name="Line 29"/>
            <p:cNvSpPr>
              <a:spLocks noChangeShapeType="1"/>
            </p:cNvSpPr>
            <p:nvPr/>
          </p:nvSpPr>
          <p:spPr bwMode="auto">
            <a:xfrm flipH="1">
              <a:off x="3840" y="1776"/>
              <a:ext cx="384"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0753" name="Line 30"/>
            <p:cNvSpPr>
              <a:spLocks noChangeShapeType="1"/>
            </p:cNvSpPr>
            <p:nvPr/>
          </p:nvSpPr>
          <p:spPr bwMode="auto">
            <a:xfrm flipH="1">
              <a:off x="3264" y="2160"/>
              <a:ext cx="384"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0754" name="Line 31"/>
            <p:cNvSpPr>
              <a:spLocks noChangeShapeType="1"/>
            </p:cNvSpPr>
            <p:nvPr/>
          </p:nvSpPr>
          <p:spPr bwMode="auto">
            <a:xfrm>
              <a:off x="3024" y="1728"/>
              <a:ext cx="0"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0755" name="Line 32"/>
            <p:cNvSpPr>
              <a:spLocks noChangeShapeType="1"/>
            </p:cNvSpPr>
            <p:nvPr/>
          </p:nvSpPr>
          <p:spPr bwMode="auto">
            <a:xfrm>
              <a:off x="3024" y="2208"/>
              <a:ext cx="0"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0756" name="Line 33"/>
            <p:cNvSpPr>
              <a:spLocks noChangeShapeType="1"/>
            </p:cNvSpPr>
            <p:nvPr/>
          </p:nvSpPr>
          <p:spPr bwMode="auto">
            <a:xfrm>
              <a:off x="2976" y="2976"/>
              <a:ext cx="0"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0757" name="Line 34"/>
            <p:cNvSpPr>
              <a:spLocks noChangeShapeType="1"/>
            </p:cNvSpPr>
            <p:nvPr/>
          </p:nvSpPr>
          <p:spPr bwMode="auto">
            <a:xfrm>
              <a:off x="3024" y="3408"/>
              <a:ext cx="0"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0758" name="Line 35"/>
            <p:cNvSpPr>
              <a:spLocks noChangeShapeType="1"/>
            </p:cNvSpPr>
            <p:nvPr/>
          </p:nvSpPr>
          <p:spPr bwMode="auto">
            <a:xfrm>
              <a:off x="1632" y="1728"/>
              <a:ext cx="480" cy="288"/>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0759" name="Line 36"/>
            <p:cNvSpPr>
              <a:spLocks noChangeShapeType="1"/>
            </p:cNvSpPr>
            <p:nvPr/>
          </p:nvSpPr>
          <p:spPr bwMode="auto">
            <a:xfrm>
              <a:off x="2352" y="2160"/>
              <a:ext cx="480" cy="288"/>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0760" name="Line 37"/>
            <p:cNvSpPr>
              <a:spLocks noChangeShapeType="1"/>
            </p:cNvSpPr>
            <p:nvPr/>
          </p:nvSpPr>
          <p:spPr bwMode="auto">
            <a:xfrm>
              <a:off x="3888" y="3312"/>
              <a:ext cx="480" cy="288"/>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0761" name="Line 38"/>
            <p:cNvSpPr>
              <a:spLocks noChangeShapeType="1"/>
            </p:cNvSpPr>
            <p:nvPr/>
          </p:nvSpPr>
          <p:spPr bwMode="auto">
            <a:xfrm>
              <a:off x="3264" y="2880"/>
              <a:ext cx="480" cy="288"/>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0762" name="Line 39"/>
            <p:cNvSpPr>
              <a:spLocks noChangeShapeType="1"/>
            </p:cNvSpPr>
            <p:nvPr/>
          </p:nvSpPr>
          <p:spPr bwMode="auto">
            <a:xfrm>
              <a:off x="1584" y="2688"/>
              <a:ext cx="1152" cy="0"/>
            </a:xfrm>
            <a:prstGeom prst="line">
              <a:avLst/>
            </a:prstGeom>
            <a:noFill/>
            <a:ln w="127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0763" name="AutoShape 40"/>
            <p:cNvSpPr>
              <a:spLocks noChangeArrowheads="1"/>
            </p:cNvSpPr>
            <p:nvPr/>
          </p:nvSpPr>
          <p:spPr bwMode="auto">
            <a:xfrm>
              <a:off x="2832" y="2544"/>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grpSp>
      <p:sp>
        <p:nvSpPr>
          <p:cNvPr id="42"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43"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44"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normAutofit/>
          </a:bodyPr>
          <a:lstStyle/>
          <a:p>
            <a:r>
              <a:rPr lang="en-US" dirty="0" smtClean="0"/>
              <a:t>Grainsize analysis via Histograms</a:t>
            </a:r>
          </a:p>
        </p:txBody>
      </p:sp>
      <p:sp>
        <p:nvSpPr>
          <p:cNvPr id="9"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10"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2051"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3653FAD4-D131-4FE1-8131-B20AC50D5790}" type="slidenum">
              <a:rPr lang="en-US"/>
              <a:pPr fontAlgn="base">
                <a:spcBef>
                  <a:spcPct val="0"/>
                </a:spcBef>
                <a:spcAft>
                  <a:spcPct val="0"/>
                </a:spcAft>
              </a:pPr>
              <a:t>12</a:t>
            </a:fld>
            <a:endParaRPr lang="en-US" dirty="0"/>
          </a:p>
        </p:txBody>
      </p:sp>
      <p:graphicFrame>
        <p:nvGraphicFramePr>
          <p:cNvPr id="2050" name="Object 3"/>
          <p:cNvGraphicFramePr>
            <a:graphicFrameLocks noChangeAspect="1"/>
          </p:cNvGraphicFramePr>
          <p:nvPr/>
        </p:nvGraphicFramePr>
        <p:xfrm>
          <a:off x="304800" y="1524000"/>
          <a:ext cx="5854700" cy="4481513"/>
        </p:xfrm>
        <a:graphic>
          <a:graphicData uri="http://schemas.openxmlformats.org/presentationml/2006/ole">
            <mc:AlternateContent xmlns:mc="http://schemas.openxmlformats.org/markup-compatibility/2006">
              <mc:Choice xmlns:v="urn:schemas-microsoft-com:vml" Requires="v">
                <p:oleObj spid="_x0000_s2053" name="Worksheet" r:id="rId4" imgW="9691560" imgH="7555320" progId="Excel.Sheet.8">
                  <p:embed/>
                </p:oleObj>
              </mc:Choice>
              <mc:Fallback>
                <p:oleObj name="Worksheet" r:id="rId4" imgW="9691560" imgH="755532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5854700" cy="448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9636" name="Text Box 4"/>
          <p:cNvSpPr txBox="1">
            <a:spLocks noChangeArrowheads="1"/>
          </p:cNvSpPr>
          <p:nvPr/>
        </p:nvSpPr>
        <p:spPr bwMode="auto">
          <a:xfrm>
            <a:off x="6172200" y="2057400"/>
            <a:ext cx="2438400" cy="2419124"/>
          </a:xfrm>
          <a:prstGeom prst="rect">
            <a:avLst/>
          </a:prstGeom>
          <a:solidFill>
            <a:srgbClr val="CCECFF"/>
          </a:solidFill>
          <a:ln w="9525">
            <a:solidFill>
              <a:schemeClr val="accent1"/>
            </a:solidFill>
            <a:miter lim="800000"/>
            <a:headEnd/>
            <a:tailEnd/>
          </a:ln>
        </p:spPr>
        <p:txBody>
          <a:bodyPr wrap="square">
            <a:spAutoFit/>
          </a:bodyPr>
          <a:lstStyle/>
          <a:p>
            <a:pPr>
              <a:lnSpc>
                <a:spcPct val="70000"/>
              </a:lnSpc>
            </a:pPr>
            <a:r>
              <a:rPr lang="en-US" sz="2400" dirty="0">
                <a:solidFill>
                  <a:schemeClr val="accent4">
                    <a:lumMod val="50000"/>
                  </a:schemeClr>
                </a:solidFill>
                <a:latin typeface="Calibri" pitchFamily="34" charset="0"/>
              </a:rPr>
              <a:t>Solution: </a:t>
            </a:r>
          </a:p>
          <a:p>
            <a:pPr>
              <a:lnSpc>
                <a:spcPct val="70000"/>
              </a:lnSpc>
            </a:pPr>
            <a:r>
              <a:rPr lang="en-US" sz="2400" dirty="0">
                <a:solidFill>
                  <a:schemeClr val="accent4">
                    <a:lumMod val="50000"/>
                  </a:schemeClr>
                </a:solidFill>
                <a:latin typeface="Calibri" pitchFamily="34" charset="0"/>
              </a:rPr>
              <a:t>Split compute objects that may have too much work:</a:t>
            </a:r>
          </a:p>
          <a:p>
            <a:pPr>
              <a:lnSpc>
                <a:spcPct val="70000"/>
              </a:lnSpc>
            </a:pPr>
            <a:r>
              <a:rPr lang="en-US" sz="2400" dirty="0">
                <a:solidFill>
                  <a:schemeClr val="accent4">
                    <a:lumMod val="50000"/>
                  </a:schemeClr>
                </a:solidFill>
                <a:latin typeface="Calibri" pitchFamily="34" charset="0"/>
              </a:rPr>
              <a:t>using a heuristic based on number of interacting atoms</a:t>
            </a:r>
          </a:p>
        </p:txBody>
      </p:sp>
      <p:sp>
        <p:nvSpPr>
          <p:cNvPr id="69637" name="Oval 5"/>
          <p:cNvSpPr>
            <a:spLocks noChangeArrowheads="1"/>
          </p:cNvSpPr>
          <p:nvPr/>
        </p:nvSpPr>
        <p:spPr bwMode="auto">
          <a:xfrm>
            <a:off x="3352800" y="4267200"/>
            <a:ext cx="2438400" cy="1447800"/>
          </a:xfrm>
          <a:prstGeom prst="ellipse">
            <a:avLst/>
          </a:prstGeom>
          <a:noFill/>
          <a:ln w="38100">
            <a:solidFill>
              <a:srgbClr val="FF0000"/>
            </a:solidFill>
            <a:round/>
            <a:headEnd/>
            <a:tailEnd/>
          </a:ln>
        </p:spPr>
        <p:txBody>
          <a:bodyPr wrap="none" anchor="ctr"/>
          <a:lstStyle/>
          <a:p>
            <a:endParaRPr lang="en-US" dirty="0">
              <a:latin typeface="Calibri" pitchFamily="34" charset="0"/>
            </a:endParaRPr>
          </a:p>
        </p:txBody>
      </p:sp>
      <p:sp>
        <p:nvSpPr>
          <p:cNvPr id="69638" name="Text Box 6"/>
          <p:cNvSpPr txBox="1">
            <a:spLocks noChangeArrowheads="1"/>
          </p:cNvSpPr>
          <p:nvPr/>
        </p:nvSpPr>
        <p:spPr bwMode="auto">
          <a:xfrm>
            <a:off x="6324600" y="5791200"/>
            <a:ext cx="1905000" cy="457200"/>
          </a:xfrm>
          <a:prstGeom prst="rect">
            <a:avLst/>
          </a:prstGeom>
          <a:noFill/>
          <a:ln w="9525">
            <a:noFill/>
            <a:miter lim="800000"/>
            <a:headEnd/>
            <a:tailEnd/>
          </a:ln>
        </p:spPr>
        <p:txBody>
          <a:bodyPr>
            <a:spAutoFit/>
          </a:bodyPr>
          <a:lstStyle/>
          <a:p>
            <a:r>
              <a:rPr lang="en-US" sz="2400" dirty="0">
                <a:solidFill>
                  <a:srgbClr val="CC0000"/>
                </a:solidFill>
                <a:latin typeface="Calibri" pitchFamily="34" charset="0"/>
              </a:rPr>
              <a:t>Problem</a:t>
            </a:r>
          </a:p>
        </p:txBody>
      </p:sp>
      <p:sp>
        <p:nvSpPr>
          <p:cNvPr id="69639" name="Line 7"/>
          <p:cNvSpPr>
            <a:spLocks noChangeShapeType="1"/>
          </p:cNvSpPr>
          <p:nvPr/>
        </p:nvSpPr>
        <p:spPr bwMode="auto">
          <a:xfrm flipH="1" flipV="1">
            <a:off x="5410200" y="5486400"/>
            <a:ext cx="914400" cy="533400"/>
          </a:xfrm>
          <a:prstGeom prst="line">
            <a:avLst/>
          </a:prstGeom>
          <a:noFill/>
          <a:ln w="28575">
            <a:solidFill>
              <a:srgbClr val="CC0000"/>
            </a:solidFill>
            <a:round/>
            <a:headEnd/>
            <a:tailEnd type="triangle" w="med" len="med"/>
          </a:ln>
        </p:spPr>
        <p:txBody>
          <a:bodyPr wrap="none" anchor="ctr"/>
          <a:lstStyle/>
          <a:p>
            <a:endParaRPr lang="en-US" dirty="0">
              <a:latin typeface="Consolas"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63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6963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696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69636"/>
                                        </p:tgtEl>
                                        <p:attrNameLst>
                                          <p:attrName>style.visibility</p:attrName>
                                        </p:attrNameLst>
                                      </p:cBhvr>
                                      <p:to>
                                        <p:strVal val="visible"/>
                                      </p:to>
                                    </p:set>
                                    <p:anim calcmode="lin" valueType="num">
                                      <p:cBhvr additive="base">
                                        <p:cTn id="17" dur="500" fill="hold"/>
                                        <p:tgtEl>
                                          <p:spTgt spid="69636"/>
                                        </p:tgtEl>
                                        <p:attrNameLst>
                                          <p:attrName>ppt_x</p:attrName>
                                        </p:attrNameLst>
                                      </p:cBhvr>
                                      <p:tavLst>
                                        <p:tav tm="0">
                                          <p:val>
                                            <p:strVal val="1+#ppt_w/2"/>
                                          </p:val>
                                        </p:tav>
                                        <p:tav tm="100000">
                                          <p:val>
                                            <p:strVal val="#ppt_x"/>
                                          </p:val>
                                        </p:tav>
                                      </p:tavLst>
                                    </p:anim>
                                    <p:anim calcmode="lin" valueType="num">
                                      <p:cBhvr additive="base">
                                        <p:cTn id="18" dur="500" fill="hold"/>
                                        <p:tgtEl>
                                          <p:spTgt spid="696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nimBg="1" autoUpdateAnimBg="0"/>
      <p:bldP spid="69637" grpId="0" animBg="1"/>
      <p:bldP spid="69638" grpId="0" autoUpdateAnimBg="0"/>
      <p:bldP spid="6963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normAutofit fontScale="90000"/>
          </a:bodyPr>
          <a:lstStyle/>
          <a:p>
            <a:r>
              <a:rPr lang="en-US" dirty="0" smtClean="0"/>
              <a:t>Grainsize: for Blue Gene/L</a:t>
            </a:r>
            <a:br>
              <a:rPr lang="en-US" dirty="0" smtClean="0"/>
            </a:br>
            <a:endParaRPr lang="en-US" dirty="0" smtClean="0"/>
          </a:p>
        </p:txBody>
      </p:sp>
      <p:sp>
        <p:nvSpPr>
          <p:cNvPr id="31748" name="Rectangle 3"/>
          <p:cNvSpPr>
            <a:spLocks noGrp="1" noChangeArrowheads="1"/>
          </p:cNvSpPr>
          <p:nvPr>
            <p:ph idx="1"/>
          </p:nvPr>
        </p:nvSpPr>
        <p:spPr>
          <a:xfrm>
            <a:off x="457200" y="1066800"/>
            <a:ext cx="8001000" cy="5388936"/>
          </a:xfrm>
        </p:spPr>
        <p:txBody>
          <a:bodyPr/>
          <a:lstStyle/>
          <a:p>
            <a:r>
              <a:rPr lang="en-US" dirty="0" smtClean="0"/>
              <a:t>BG/L is an IBM machine with 128k processors</a:t>
            </a:r>
          </a:p>
          <a:p>
            <a:r>
              <a:rPr lang="en-US" dirty="0" smtClean="0"/>
              <a:t>Here, we need even more objects:</a:t>
            </a:r>
          </a:p>
          <a:p>
            <a:pPr lvl="1"/>
            <a:r>
              <a:rPr lang="en-US" dirty="0" smtClean="0"/>
              <a:t>Generalize hybrid decomposition scheme </a:t>
            </a:r>
          </a:p>
          <a:p>
            <a:pPr lvl="2"/>
            <a:r>
              <a:rPr lang="en-US" dirty="0" smtClean="0"/>
              <a:t>1-away to k-away </a:t>
            </a:r>
          </a:p>
          <a:p>
            <a:pPr lvl="2"/>
            <a:endParaRPr lang="en-US" dirty="0" smtClean="0"/>
          </a:p>
        </p:txBody>
      </p:sp>
      <p:grpSp>
        <p:nvGrpSpPr>
          <p:cNvPr id="31749" name="Group 4"/>
          <p:cNvGrpSpPr>
            <a:grpSpLocks/>
          </p:cNvGrpSpPr>
          <p:nvPr/>
        </p:nvGrpSpPr>
        <p:grpSpPr bwMode="auto">
          <a:xfrm>
            <a:off x="990600" y="3733800"/>
            <a:ext cx="2743200" cy="2590800"/>
            <a:chOff x="1056" y="1200"/>
            <a:chExt cx="3744" cy="2928"/>
          </a:xfrm>
        </p:grpSpPr>
        <p:sp>
          <p:nvSpPr>
            <p:cNvPr id="31783" name="Rectangle 5"/>
            <p:cNvSpPr>
              <a:spLocks noChangeArrowheads="1"/>
            </p:cNvSpPr>
            <p:nvPr/>
          </p:nvSpPr>
          <p:spPr bwMode="auto">
            <a:xfrm>
              <a:off x="1056" y="1200"/>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1784" name="Rectangle 6"/>
            <p:cNvSpPr>
              <a:spLocks noChangeArrowheads="1"/>
            </p:cNvSpPr>
            <p:nvPr/>
          </p:nvSpPr>
          <p:spPr bwMode="auto">
            <a:xfrm>
              <a:off x="2736" y="1200"/>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1785" name="Rectangle 7"/>
            <p:cNvSpPr>
              <a:spLocks noChangeArrowheads="1"/>
            </p:cNvSpPr>
            <p:nvPr/>
          </p:nvSpPr>
          <p:spPr bwMode="auto">
            <a:xfrm>
              <a:off x="4272" y="1200"/>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1786" name="Rectangle 8"/>
            <p:cNvSpPr>
              <a:spLocks noChangeArrowheads="1"/>
            </p:cNvSpPr>
            <p:nvPr/>
          </p:nvSpPr>
          <p:spPr bwMode="auto">
            <a:xfrm>
              <a:off x="2736" y="2400"/>
              <a:ext cx="528" cy="528"/>
            </a:xfrm>
            <a:prstGeom prst="rect">
              <a:avLst/>
            </a:prstGeom>
            <a:solidFill>
              <a:srgbClr val="FF6600"/>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1787" name="Rectangle 9"/>
            <p:cNvSpPr>
              <a:spLocks noChangeArrowheads="1"/>
            </p:cNvSpPr>
            <p:nvPr/>
          </p:nvSpPr>
          <p:spPr bwMode="auto">
            <a:xfrm>
              <a:off x="1056" y="2352"/>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1788" name="Rectangle 10"/>
            <p:cNvSpPr>
              <a:spLocks noChangeArrowheads="1"/>
            </p:cNvSpPr>
            <p:nvPr/>
          </p:nvSpPr>
          <p:spPr bwMode="auto">
            <a:xfrm>
              <a:off x="4272" y="3552"/>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1789" name="Rectangle 11"/>
            <p:cNvSpPr>
              <a:spLocks noChangeArrowheads="1"/>
            </p:cNvSpPr>
            <p:nvPr/>
          </p:nvSpPr>
          <p:spPr bwMode="auto">
            <a:xfrm>
              <a:off x="2736" y="3600"/>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1790" name="Rectangle 12"/>
            <p:cNvSpPr>
              <a:spLocks noChangeArrowheads="1"/>
            </p:cNvSpPr>
            <p:nvPr/>
          </p:nvSpPr>
          <p:spPr bwMode="auto">
            <a:xfrm>
              <a:off x="1056" y="3552"/>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1791" name="Rectangle 13"/>
            <p:cNvSpPr>
              <a:spLocks noChangeArrowheads="1"/>
            </p:cNvSpPr>
            <p:nvPr/>
          </p:nvSpPr>
          <p:spPr bwMode="auto">
            <a:xfrm>
              <a:off x="4272" y="2400"/>
              <a:ext cx="528" cy="528"/>
            </a:xfrm>
            <a:prstGeom prst="rect">
              <a:avLst/>
            </a:prstGeom>
            <a:solidFill>
              <a:schemeClr val="accent1"/>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1792" name="AutoShape 14"/>
            <p:cNvSpPr>
              <a:spLocks noChangeArrowheads="1"/>
            </p:cNvSpPr>
            <p:nvPr/>
          </p:nvSpPr>
          <p:spPr bwMode="auto">
            <a:xfrm>
              <a:off x="1968" y="2544"/>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1793" name="AutoShape 15"/>
            <p:cNvSpPr>
              <a:spLocks noChangeArrowheads="1"/>
            </p:cNvSpPr>
            <p:nvPr/>
          </p:nvSpPr>
          <p:spPr bwMode="auto">
            <a:xfrm>
              <a:off x="2064" y="1968"/>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1794" name="AutoShape 16"/>
            <p:cNvSpPr>
              <a:spLocks noChangeArrowheads="1"/>
            </p:cNvSpPr>
            <p:nvPr/>
          </p:nvSpPr>
          <p:spPr bwMode="auto">
            <a:xfrm>
              <a:off x="2016" y="3120"/>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1795" name="AutoShape 17"/>
            <p:cNvSpPr>
              <a:spLocks noChangeArrowheads="1"/>
            </p:cNvSpPr>
            <p:nvPr/>
          </p:nvSpPr>
          <p:spPr bwMode="auto">
            <a:xfrm>
              <a:off x="2784" y="3168"/>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1796" name="AutoShape 18"/>
            <p:cNvSpPr>
              <a:spLocks noChangeArrowheads="1"/>
            </p:cNvSpPr>
            <p:nvPr/>
          </p:nvSpPr>
          <p:spPr bwMode="auto">
            <a:xfrm>
              <a:off x="3552" y="3120"/>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1797" name="AutoShape 19"/>
            <p:cNvSpPr>
              <a:spLocks noChangeArrowheads="1"/>
            </p:cNvSpPr>
            <p:nvPr/>
          </p:nvSpPr>
          <p:spPr bwMode="auto">
            <a:xfrm>
              <a:off x="3552" y="1968"/>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1798" name="AutoShape 20"/>
            <p:cNvSpPr>
              <a:spLocks noChangeArrowheads="1"/>
            </p:cNvSpPr>
            <p:nvPr/>
          </p:nvSpPr>
          <p:spPr bwMode="auto">
            <a:xfrm>
              <a:off x="2832" y="1968"/>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1799" name="AutoShape 21"/>
            <p:cNvSpPr>
              <a:spLocks noChangeArrowheads="1"/>
            </p:cNvSpPr>
            <p:nvPr/>
          </p:nvSpPr>
          <p:spPr bwMode="auto">
            <a:xfrm>
              <a:off x="3600" y="2544"/>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sp>
          <p:nvSpPr>
            <p:cNvPr id="31800" name="Line 22"/>
            <p:cNvSpPr>
              <a:spLocks noChangeShapeType="1"/>
            </p:cNvSpPr>
            <p:nvPr/>
          </p:nvSpPr>
          <p:spPr bwMode="auto">
            <a:xfrm>
              <a:off x="1584" y="2688"/>
              <a:ext cx="384" cy="0"/>
            </a:xfrm>
            <a:prstGeom prst="line">
              <a:avLst/>
            </a:prstGeom>
            <a:noFill/>
            <a:ln w="28575"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1801" name="Line 23"/>
            <p:cNvSpPr>
              <a:spLocks noChangeShapeType="1"/>
            </p:cNvSpPr>
            <p:nvPr/>
          </p:nvSpPr>
          <p:spPr bwMode="auto">
            <a:xfrm>
              <a:off x="3264" y="2688"/>
              <a:ext cx="384" cy="0"/>
            </a:xfrm>
            <a:prstGeom prst="line">
              <a:avLst/>
            </a:prstGeom>
            <a:noFill/>
            <a:ln w="28575"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1802" name="Line 24"/>
            <p:cNvSpPr>
              <a:spLocks noChangeShapeType="1"/>
            </p:cNvSpPr>
            <p:nvPr/>
          </p:nvSpPr>
          <p:spPr bwMode="auto">
            <a:xfrm>
              <a:off x="3984" y="2688"/>
              <a:ext cx="384" cy="0"/>
            </a:xfrm>
            <a:prstGeom prst="line">
              <a:avLst/>
            </a:prstGeom>
            <a:noFill/>
            <a:ln w="28575"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1803" name="Line 25"/>
            <p:cNvSpPr>
              <a:spLocks noChangeShapeType="1"/>
            </p:cNvSpPr>
            <p:nvPr/>
          </p:nvSpPr>
          <p:spPr bwMode="auto">
            <a:xfrm>
              <a:off x="2352" y="2688"/>
              <a:ext cx="384" cy="0"/>
            </a:xfrm>
            <a:prstGeom prst="line">
              <a:avLst/>
            </a:prstGeom>
            <a:noFill/>
            <a:ln w="28575"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1804" name="Line 26"/>
            <p:cNvSpPr>
              <a:spLocks noChangeShapeType="1"/>
            </p:cNvSpPr>
            <p:nvPr/>
          </p:nvSpPr>
          <p:spPr bwMode="auto">
            <a:xfrm flipH="1">
              <a:off x="2352" y="2976"/>
              <a:ext cx="384"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1805" name="Line 27"/>
            <p:cNvSpPr>
              <a:spLocks noChangeShapeType="1"/>
            </p:cNvSpPr>
            <p:nvPr/>
          </p:nvSpPr>
          <p:spPr bwMode="auto">
            <a:xfrm flipH="1">
              <a:off x="1632" y="3360"/>
              <a:ext cx="384"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1806" name="Line 28"/>
            <p:cNvSpPr>
              <a:spLocks noChangeShapeType="1"/>
            </p:cNvSpPr>
            <p:nvPr/>
          </p:nvSpPr>
          <p:spPr bwMode="auto">
            <a:xfrm flipH="1">
              <a:off x="3840" y="1776"/>
              <a:ext cx="384"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1807" name="Line 29"/>
            <p:cNvSpPr>
              <a:spLocks noChangeShapeType="1"/>
            </p:cNvSpPr>
            <p:nvPr/>
          </p:nvSpPr>
          <p:spPr bwMode="auto">
            <a:xfrm flipH="1">
              <a:off x="3264" y="2160"/>
              <a:ext cx="384"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1808" name="Line 30"/>
            <p:cNvSpPr>
              <a:spLocks noChangeShapeType="1"/>
            </p:cNvSpPr>
            <p:nvPr/>
          </p:nvSpPr>
          <p:spPr bwMode="auto">
            <a:xfrm>
              <a:off x="3024" y="1728"/>
              <a:ext cx="0"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1809" name="Line 31"/>
            <p:cNvSpPr>
              <a:spLocks noChangeShapeType="1"/>
            </p:cNvSpPr>
            <p:nvPr/>
          </p:nvSpPr>
          <p:spPr bwMode="auto">
            <a:xfrm>
              <a:off x="3024" y="2208"/>
              <a:ext cx="0"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1810" name="Line 32"/>
            <p:cNvSpPr>
              <a:spLocks noChangeShapeType="1"/>
            </p:cNvSpPr>
            <p:nvPr/>
          </p:nvSpPr>
          <p:spPr bwMode="auto">
            <a:xfrm>
              <a:off x="2976" y="2976"/>
              <a:ext cx="0"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1811" name="Line 33"/>
            <p:cNvSpPr>
              <a:spLocks noChangeShapeType="1"/>
            </p:cNvSpPr>
            <p:nvPr/>
          </p:nvSpPr>
          <p:spPr bwMode="auto">
            <a:xfrm>
              <a:off x="3024" y="3408"/>
              <a:ext cx="0" cy="192"/>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1812" name="Line 34"/>
            <p:cNvSpPr>
              <a:spLocks noChangeShapeType="1"/>
            </p:cNvSpPr>
            <p:nvPr/>
          </p:nvSpPr>
          <p:spPr bwMode="auto">
            <a:xfrm>
              <a:off x="1632" y="1728"/>
              <a:ext cx="480" cy="288"/>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1813" name="Line 35"/>
            <p:cNvSpPr>
              <a:spLocks noChangeShapeType="1"/>
            </p:cNvSpPr>
            <p:nvPr/>
          </p:nvSpPr>
          <p:spPr bwMode="auto">
            <a:xfrm>
              <a:off x="2352" y="2160"/>
              <a:ext cx="480" cy="288"/>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1814" name="Line 36"/>
            <p:cNvSpPr>
              <a:spLocks noChangeShapeType="1"/>
            </p:cNvSpPr>
            <p:nvPr/>
          </p:nvSpPr>
          <p:spPr bwMode="auto">
            <a:xfrm>
              <a:off x="3888" y="3312"/>
              <a:ext cx="480" cy="288"/>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1815" name="Line 37"/>
            <p:cNvSpPr>
              <a:spLocks noChangeShapeType="1"/>
            </p:cNvSpPr>
            <p:nvPr/>
          </p:nvSpPr>
          <p:spPr bwMode="auto">
            <a:xfrm>
              <a:off x="3264" y="2880"/>
              <a:ext cx="480" cy="288"/>
            </a:xfrm>
            <a:prstGeom prst="line">
              <a:avLst/>
            </a:prstGeom>
            <a:noFill/>
            <a:ln w="381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1816" name="Line 38"/>
            <p:cNvSpPr>
              <a:spLocks noChangeShapeType="1"/>
            </p:cNvSpPr>
            <p:nvPr/>
          </p:nvSpPr>
          <p:spPr bwMode="auto">
            <a:xfrm>
              <a:off x="1584" y="2688"/>
              <a:ext cx="1152" cy="0"/>
            </a:xfrm>
            <a:prstGeom prst="line">
              <a:avLst/>
            </a:prstGeom>
            <a:noFill/>
            <a:ln w="12700" cap="sq">
              <a:solidFill>
                <a:schemeClr val="tx1"/>
              </a:solidFill>
              <a:round/>
              <a:headEnd type="triangle" w="sm" len="sm"/>
              <a:tailEnd type="triangle" w="sm" len="sm"/>
            </a:ln>
          </p:spPr>
          <p:txBody>
            <a:bodyPr wrap="none" anchor="ctr"/>
            <a:lstStyle/>
            <a:p>
              <a:endParaRPr lang="en-US" dirty="0">
                <a:latin typeface="Consolas" pitchFamily="49" charset="0"/>
              </a:endParaRPr>
            </a:p>
          </p:txBody>
        </p:sp>
        <p:sp>
          <p:nvSpPr>
            <p:cNvPr id="31817" name="AutoShape 39"/>
            <p:cNvSpPr>
              <a:spLocks noChangeArrowheads="1"/>
            </p:cNvSpPr>
            <p:nvPr/>
          </p:nvSpPr>
          <p:spPr bwMode="auto">
            <a:xfrm>
              <a:off x="2832" y="2544"/>
              <a:ext cx="384" cy="240"/>
            </a:xfrm>
            <a:prstGeom prst="diamond">
              <a:avLst/>
            </a:prstGeom>
            <a:solidFill>
              <a:srgbClr val="FF00FF"/>
            </a:solidFill>
            <a:ln w="12700" cap="sq">
              <a:solidFill>
                <a:schemeClr val="tx1"/>
              </a:solidFill>
              <a:miter lim="800000"/>
              <a:headEnd type="none" w="sm" len="sm"/>
              <a:tailEnd type="none" w="sm" len="sm"/>
            </a:ln>
          </p:spPr>
          <p:txBody>
            <a:bodyPr wrap="none" anchor="ctr"/>
            <a:lstStyle/>
            <a:p>
              <a:endParaRPr lang="en-US" dirty="0">
                <a:latin typeface="Calibri" pitchFamily="34" charset="0"/>
              </a:endParaRPr>
            </a:p>
          </p:txBody>
        </p:sp>
      </p:grpSp>
      <p:grpSp>
        <p:nvGrpSpPr>
          <p:cNvPr id="74" name="Group 73"/>
          <p:cNvGrpSpPr/>
          <p:nvPr/>
        </p:nvGrpSpPr>
        <p:grpSpPr>
          <a:xfrm>
            <a:off x="5334001" y="3200400"/>
            <a:ext cx="2229339" cy="3200400"/>
            <a:chOff x="5612524" y="2004645"/>
            <a:chExt cx="2998076" cy="3938955"/>
          </a:xfrm>
        </p:grpSpPr>
        <p:grpSp>
          <p:nvGrpSpPr>
            <p:cNvPr id="31750" name="Group 40"/>
            <p:cNvGrpSpPr>
              <a:grpSpLocks/>
            </p:cNvGrpSpPr>
            <p:nvPr/>
          </p:nvGrpSpPr>
          <p:grpSpPr bwMode="auto">
            <a:xfrm>
              <a:off x="5715000" y="3200400"/>
              <a:ext cx="2895600" cy="304800"/>
              <a:chOff x="3600" y="2016"/>
              <a:chExt cx="1824" cy="192"/>
            </a:xfrm>
          </p:grpSpPr>
          <p:sp>
            <p:nvSpPr>
              <p:cNvPr id="31778" name="Rectangle 41"/>
              <p:cNvSpPr>
                <a:spLocks noChangeArrowheads="1"/>
              </p:cNvSpPr>
              <p:nvPr/>
            </p:nvSpPr>
            <p:spPr bwMode="auto">
              <a:xfrm>
                <a:off x="3600"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79" name="Rectangle 42"/>
              <p:cNvSpPr>
                <a:spLocks noChangeArrowheads="1"/>
              </p:cNvSpPr>
              <p:nvPr/>
            </p:nvSpPr>
            <p:spPr bwMode="auto">
              <a:xfrm>
                <a:off x="3984"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80" name="Rectangle 43"/>
              <p:cNvSpPr>
                <a:spLocks noChangeArrowheads="1"/>
              </p:cNvSpPr>
              <p:nvPr/>
            </p:nvSpPr>
            <p:spPr bwMode="auto">
              <a:xfrm>
                <a:off x="4368"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81" name="Rectangle 44"/>
              <p:cNvSpPr>
                <a:spLocks noChangeArrowheads="1"/>
              </p:cNvSpPr>
              <p:nvPr/>
            </p:nvSpPr>
            <p:spPr bwMode="auto">
              <a:xfrm>
                <a:off x="4800"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82" name="Rectangle 45"/>
              <p:cNvSpPr>
                <a:spLocks noChangeArrowheads="1"/>
              </p:cNvSpPr>
              <p:nvPr/>
            </p:nvSpPr>
            <p:spPr bwMode="auto">
              <a:xfrm>
                <a:off x="5232"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grpSp>
        <p:grpSp>
          <p:nvGrpSpPr>
            <p:cNvPr id="31751" name="Group 46"/>
            <p:cNvGrpSpPr>
              <a:grpSpLocks/>
            </p:cNvGrpSpPr>
            <p:nvPr/>
          </p:nvGrpSpPr>
          <p:grpSpPr bwMode="auto">
            <a:xfrm>
              <a:off x="5715000" y="3733800"/>
              <a:ext cx="2895600" cy="304800"/>
              <a:chOff x="3600" y="2016"/>
              <a:chExt cx="1824" cy="192"/>
            </a:xfrm>
          </p:grpSpPr>
          <p:sp>
            <p:nvSpPr>
              <p:cNvPr id="31773" name="Rectangle 47"/>
              <p:cNvSpPr>
                <a:spLocks noChangeArrowheads="1"/>
              </p:cNvSpPr>
              <p:nvPr/>
            </p:nvSpPr>
            <p:spPr bwMode="auto">
              <a:xfrm>
                <a:off x="3600"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74" name="Rectangle 48"/>
              <p:cNvSpPr>
                <a:spLocks noChangeArrowheads="1"/>
              </p:cNvSpPr>
              <p:nvPr/>
            </p:nvSpPr>
            <p:spPr bwMode="auto">
              <a:xfrm>
                <a:off x="3984"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75" name="Rectangle 49"/>
              <p:cNvSpPr>
                <a:spLocks noChangeArrowheads="1"/>
              </p:cNvSpPr>
              <p:nvPr/>
            </p:nvSpPr>
            <p:spPr bwMode="auto">
              <a:xfrm>
                <a:off x="4368"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76" name="Rectangle 50"/>
              <p:cNvSpPr>
                <a:spLocks noChangeArrowheads="1"/>
              </p:cNvSpPr>
              <p:nvPr/>
            </p:nvSpPr>
            <p:spPr bwMode="auto">
              <a:xfrm>
                <a:off x="4800"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77" name="Rectangle 51"/>
              <p:cNvSpPr>
                <a:spLocks noChangeArrowheads="1"/>
              </p:cNvSpPr>
              <p:nvPr/>
            </p:nvSpPr>
            <p:spPr bwMode="auto">
              <a:xfrm>
                <a:off x="5232"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grpSp>
        <p:grpSp>
          <p:nvGrpSpPr>
            <p:cNvPr id="31752" name="Group 52"/>
            <p:cNvGrpSpPr>
              <a:grpSpLocks/>
            </p:cNvGrpSpPr>
            <p:nvPr/>
          </p:nvGrpSpPr>
          <p:grpSpPr bwMode="auto">
            <a:xfrm>
              <a:off x="5715000" y="4343400"/>
              <a:ext cx="2895600" cy="304800"/>
              <a:chOff x="3600" y="2016"/>
              <a:chExt cx="1824" cy="192"/>
            </a:xfrm>
          </p:grpSpPr>
          <p:sp>
            <p:nvSpPr>
              <p:cNvPr id="31768" name="Rectangle 53"/>
              <p:cNvSpPr>
                <a:spLocks noChangeArrowheads="1"/>
              </p:cNvSpPr>
              <p:nvPr/>
            </p:nvSpPr>
            <p:spPr bwMode="auto">
              <a:xfrm>
                <a:off x="3600"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69" name="Rectangle 54"/>
              <p:cNvSpPr>
                <a:spLocks noChangeArrowheads="1"/>
              </p:cNvSpPr>
              <p:nvPr/>
            </p:nvSpPr>
            <p:spPr bwMode="auto">
              <a:xfrm>
                <a:off x="3984"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70" name="Rectangle 55"/>
              <p:cNvSpPr>
                <a:spLocks noChangeArrowheads="1"/>
              </p:cNvSpPr>
              <p:nvPr/>
            </p:nvSpPr>
            <p:spPr bwMode="auto">
              <a:xfrm>
                <a:off x="4368"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71" name="Rectangle 56"/>
              <p:cNvSpPr>
                <a:spLocks noChangeArrowheads="1"/>
              </p:cNvSpPr>
              <p:nvPr/>
            </p:nvSpPr>
            <p:spPr bwMode="auto">
              <a:xfrm>
                <a:off x="4800"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72" name="Rectangle 57"/>
              <p:cNvSpPr>
                <a:spLocks noChangeArrowheads="1"/>
              </p:cNvSpPr>
              <p:nvPr/>
            </p:nvSpPr>
            <p:spPr bwMode="auto">
              <a:xfrm>
                <a:off x="5232"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grpSp>
        <p:grpSp>
          <p:nvGrpSpPr>
            <p:cNvPr id="31753" name="Group 58"/>
            <p:cNvGrpSpPr>
              <a:grpSpLocks/>
            </p:cNvGrpSpPr>
            <p:nvPr/>
          </p:nvGrpSpPr>
          <p:grpSpPr bwMode="auto">
            <a:xfrm>
              <a:off x="5715000" y="4953000"/>
              <a:ext cx="2895600" cy="304800"/>
              <a:chOff x="3600" y="2016"/>
              <a:chExt cx="1824" cy="192"/>
            </a:xfrm>
          </p:grpSpPr>
          <p:sp>
            <p:nvSpPr>
              <p:cNvPr id="31763" name="Rectangle 59"/>
              <p:cNvSpPr>
                <a:spLocks noChangeArrowheads="1"/>
              </p:cNvSpPr>
              <p:nvPr/>
            </p:nvSpPr>
            <p:spPr bwMode="auto">
              <a:xfrm>
                <a:off x="3600"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64" name="Rectangle 60"/>
              <p:cNvSpPr>
                <a:spLocks noChangeArrowheads="1"/>
              </p:cNvSpPr>
              <p:nvPr/>
            </p:nvSpPr>
            <p:spPr bwMode="auto">
              <a:xfrm>
                <a:off x="3984"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65" name="Rectangle 61"/>
              <p:cNvSpPr>
                <a:spLocks noChangeArrowheads="1"/>
              </p:cNvSpPr>
              <p:nvPr/>
            </p:nvSpPr>
            <p:spPr bwMode="auto">
              <a:xfrm>
                <a:off x="4368"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66" name="Rectangle 62"/>
              <p:cNvSpPr>
                <a:spLocks noChangeArrowheads="1"/>
              </p:cNvSpPr>
              <p:nvPr/>
            </p:nvSpPr>
            <p:spPr bwMode="auto">
              <a:xfrm>
                <a:off x="4800"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67" name="Rectangle 63"/>
              <p:cNvSpPr>
                <a:spLocks noChangeArrowheads="1"/>
              </p:cNvSpPr>
              <p:nvPr/>
            </p:nvSpPr>
            <p:spPr bwMode="auto">
              <a:xfrm>
                <a:off x="5232"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grpSp>
        <p:grpSp>
          <p:nvGrpSpPr>
            <p:cNvPr id="31754" name="Group 64"/>
            <p:cNvGrpSpPr>
              <a:grpSpLocks/>
            </p:cNvGrpSpPr>
            <p:nvPr/>
          </p:nvGrpSpPr>
          <p:grpSpPr bwMode="auto">
            <a:xfrm>
              <a:off x="5715000" y="5638800"/>
              <a:ext cx="2895600" cy="304800"/>
              <a:chOff x="3600" y="2016"/>
              <a:chExt cx="1824" cy="192"/>
            </a:xfrm>
          </p:grpSpPr>
          <p:sp>
            <p:nvSpPr>
              <p:cNvPr id="31758" name="Rectangle 65"/>
              <p:cNvSpPr>
                <a:spLocks noChangeArrowheads="1"/>
              </p:cNvSpPr>
              <p:nvPr/>
            </p:nvSpPr>
            <p:spPr bwMode="auto">
              <a:xfrm>
                <a:off x="3600"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59" name="Rectangle 66"/>
              <p:cNvSpPr>
                <a:spLocks noChangeArrowheads="1"/>
              </p:cNvSpPr>
              <p:nvPr/>
            </p:nvSpPr>
            <p:spPr bwMode="auto">
              <a:xfrm>
                <a:off x="3984"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60" name="Rectangle 67"/>
              <p:cNvSpPr>
                <a:spLocks noChangeArrowheads="1"/>
              </p:cNvSpPr>
              <p:nvPr/>
            </p:nvSpPr>
            <p:spPr bwMode="auto">
              <a:xfrm>
                <a:off x="4368"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61" name="Rectangle 68"/>
              <p:cNvSpPr>
                <a:spLocks noChangeArrowheads="1"/>
              </p:cNvSpPr>
              <p:nvPr/>
            </p:nvSpPr>
            <p:spPr bwMode="auto">
              <a:xfrm>
                <a:off x="4800"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sp>
            <p:nvSpPr>
              <p:cNvPr id="31762" name="Rectangle 69"/>
              <p:cNvSpPr>
                <a:spLocks noChangeArrowheads="1"/>
              </p:cNvSpPr>
              <p:nvPr/>
            </p:nvSpPr>
            <p:spPr bwMode="auto">
              <a:xfrm>
                <a:off x="5232" y="2016"/>
                <a:ext cx="192" cy="192"/>
              </a:xfrm>
              <a:prstGeom prst="rect">
                <a:avLst/>
              </a:prstGeom>
              <a:solidFill>
                <a:schemeClr val="accent1"/>
              </a:solidFill>
              <a:ln w="9525">
                <a:solidFill>
                  <a:schemeClr val="tx1"/>
                </a:solidFill>
                <a:miter lim="800000"/>
                <a:headEnd/>
                <a:tailEnd/>
              </a:ln>
            </p:spPr>
            <p:txBody>
              <a:bodyPr wrap="none" anchor="ctr"/>
              <a:lstStyle/>
              <a:p>
                <a:endParaRPr lang="en-US" dirty="0">
                  <a:latin typeface="Calibri" pitchFamily="34" charset="0"/>
                </a:endParaRPr>
              </a:p>
            </p:txBody>
          </p:sp>
        </p:grpSp>
        <p:sp>
          <p:nvSpPr>
            <p:cNvPr id="31755" name="Text Box 70"/>
            <p:cNvSpPr txBox="1">
              <a:spLocks noChangeArrowheads="1"/>
            </p:cNvSpPr>
            <p:nvPr/>
          </p:nvSpPr>
          <p:spPr bwMode="auto">
            <a:xfrm>
              <a:off x="5612524" y="2004645"/>
              <a:ext cx="2971800" cy="1068222"/>
            </a:xfrm>
            <a:prstGeom prst="rect">
              <a:avLst/>
            </a:prstGeom>
            <a:solidFill>
              <a:srgbClr val="CCFFFF"/>
            </a:solidFill>
            <a:ln w="9525">
              <a:noFill/>
              <a:miter lim="800000"/>
              <a:headEnd/>
              <a:tailEnd/>
            </a:ln>
          </p:spPr>
          <p:txBody>
            <a:bodyPr wrap="square">
              <a:spAutoFit/>
            </a:bodyPr>
            <a:lstStyle/>
            <a:p>
              <a:pPr>
                <a:lnSpc>
                  <a:spcPct val="70000"/>
                </a:lnSpc>
              </a:pPr>
              <a:r>
                <a:rPr lang="en-US" sz="2400" dirty="0">
                  <a:solidFill>
                    <a:schemeClr val="accent4">
                      <a:lumMod val="50000"/>
                    </a:schemeClr>
                  </a:solidFill>
                  <a:latin typeface="Calibri" pitchFamily="34" charset="0"/>
                </a:rPr>
                <a:t>2-away : </a:t>
              </a:r>
            </a:p>
            <a:p>
              <a:pPr>
                <a:lnSpc>
                  <a:spcPct val="70000"/>
                </a:lnSpc>
              </a:pPr>
              <a:r>
                <a:rPr lang="en-US" sz="2400" dirty="0">
                  <a:solidFill>
                    <a:schemeClr val="accent4">
                      <a:lumMod val="50000"/>
                    </a:schemeClr>
                  </a:solidFill>
                  <a:latin typeface="Calibri" pitchFamily="34" charset="0"/>
                </a:rPr>
                <a:t>cubes are half the size.</a:t>
              </a:r>
            </a:p>
          </p:txBody>
        </p:sp>
      </p:grpSp>
      <p:sp>
        <p:nvSpPr>
          <p:cNvPr id="73"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75"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76"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r>
              <a:rPr lang="en-US" dirty="0" smtClean="0"/>
              <a:t>Grainsize reduced</a:t>
            </a:r>
          </a:p>
        </p:txBody>
      </p:sp>
      <p:graphicFrame>
        <p:nvGraphicFramePr>
          <p:cNvPr id="3074" name="Object 3"/>
          <p:cNvGraphicFramePr>
            <a:graphicFrameLocks noChangeAspect="1"/>
          </p:cNvGraphicFramePr>
          <p:nvPr/>
        </p:nvGraphicFramePr>
        <p:xfrm>
          <a:off x="1371600" y="1600200"/>
          <a:ext cx="5549900" cy="4248150"/>
        </p:xfrm>
        <a:graphic>
          <a:graphicData uri="http://schemas.openxmlformats.org/presentationml/2006/ole">
            <mc:AlternateContent xmlns:mc="http://schemas.openxmlformats.org/markup-compatibility/2006">
              <mc:Choice xmlns:v="urn:schemas-microsoft-com:vml" Requires="v">
                <p:oleObj spid="_x0000_s3077" name="Worksheet" r:id="rId4" imgW="11475000" imgH="8786160" progId="Excel.Sheet.8">
                  <p:embed/>
                </p:oleObj>
              </mc:Choice>
              <mc:Fallback>
                <p:oleObj name="Worksheet" r:id="rId4" imgW="11475000" imgH="878616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600200"/>
                        <a:ext cx="5549900" cy="424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7" name="Text Box 4"/>
          <p:cNvSpPr txBox="1">
            <a:spLocks noChangeArrowheads="1"/>
          </p:cNvSpPr>
          <p:nvPr/>
        </p:nvSpPr>
        <p:spPr bwMode="auto">
          <a:xfrm>
            <a:off x="685800" y="5791200"/>
            <a:ext cx="3733800" cy="396875"/>
          </a:xfrm>
          <a:prstGeom prst="rect">
            <a:avLst/>
          </a:prstGeom>
          <a:noFill/>
          <a:ln w="9525">
            <a:noFill/>
            <a:miter lim="800000"/>
            <a:headEnd/>
            <a:tailEnd/>
          </a:ln>
        </p:spPr>
        <p:txBody>
          <a:bodyPr>
            <a:spAutoFit/>
          </a:bodyPr>
          <a:lstStyle/>
          <a:p>
            <a:endParaRPr lang="en-US" dirty="0">
              <a:latin typeface="Calibri" pitchFamily="34" charset="0"/>
            </a:endParaRPr>
          </a:p>
        </p:txBody>
      </p:sp>
      <p:sp>
        <p:nvSpPr>
          <p:cNvPr id="6" name="Date Placeholder 3"/>
          <p:cNvSpPr>
            <a:spLocks noGrp="1"/>
          </p:cNvSpPr>
          <p:nvPr>
            <p:ph type="dt" sz="half" idx="10"/>
          </p:nvPr>
        </p:nvSpPr>
        <p:spPr>
          <a:xfrm>
            <a:off x="609600" y="63563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7" name="Footer Placeholder 4"/>
          <p:cNvSpPr>
            <a:spLocks noGrp="1"/>
          </p:cNvSpPr>
          <p:nvPr>
            <p:ph type="ftr" sz="quarter" idx="11"/>
          </p:nvPr>
        </p:nvSpPr>
        <p:spPr>
          <a:xfrm>
            <a:off x="3124200" y="63563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8" name="Slide Number Placeholder 5"/>
          <p:cNvSpPr txBox="1">
            <a:spLocks/>
          </p:cNvSpPr>
          <p:nvPr/>
        </p:nvSpPr>
        <p:spPr>
          <a:xfrm>
            <a:off x="6553200" y="63563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Rectangle 5"/>
          <p:cNvSpPr>
            <a:spLocks noGrp="1" noChangeArrowheads="1"/>
          </p:cNvSpPr>
          <p:nvPr>
            <p:ph type="title"/>
          </p:nvPr>
        </p:nvSpPr>
        <p:spPr>
          <a:xfrm>
            <a:off x="449263" y="304800"/>
            <a:ext cx="8245475" cy="635000"/>
          </a:xfrm>
        </p:spPr>
        <p:txBody>
          <a:bodyPr lIns="81639" tIns="42452" rIns="81639" bIns="42452">
            <a:spAutoFit/>
          </a:bodyPr>
          <a:lstStyle/>
          <a:p>
            <a:pPr defTabSz="449263">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sz="2800" dirty="0" smtClean="0"/>
              <a:t>Fine Grained Decomposition on BlueGene</a:t>
            </a:r>
          </a:p>
        </p:txBody>
      </p:sp>
      <p:pic>
        <p:nvPicPr>
          <p:cNvPr id="32773" name="Picture 2" descr="0929"/>
          <p:cNvPicPr>
            <a:picLocks noChangeAspect="1" noChangeArrowheads="1"/>
          </p:cNvPicPr>
          <p:nvPr/>
        </p:nvPicPr>
        <p:blipFill>
          <a:blip r:embed="rId3"/>
          <a:srcRect/>
          <a:stretch>
            <a:fillRect/>
          </a:stretch>
        </p:blipFill>
        <p:spPr bwMode="auto">
          <a:xfrm>
            <a:off x="4572000" y="3810000"/>
            <a:ext cx="3159014" cy="2286000"/>
          </a:xfrm>
          <a:prstGeom prst="rect">
            <a:avLst/>
          </a:prstGeom>
          <a:noFill/>
          <a:ln w="9525">
            <a:noFill/>
            <a:miter lim="800000"/>
            <a:headEnd/>
            <a:tailEnd/>
          </a:ln>
        </p:spPr>
      </p:pic>
      <p:sp>
        <p:nvSpPr>
          <p:cNvPr id="32774" name="Rectangle 3"/>
          <p:cNvSpPr>
            <a:spLocks noChangeArrowheads="1"/>
          </p:cNvSpPr>
          <p:nvPr/>
        </p:nvSpPr>
        <p:spPr bwMode="auto">
          <a:xfrm>
            <a:off x="457200" y="3657600"/>
            <a:ext cx="3581400" cy="2514600"/>
          </a:xfrm>
          <a:prstGeom prst="rect">
            <a:avLst/>
          </a:prstGeom>
          <a:solidFill>
            <a:srgbClr val="CCFFFF"/>
          </a:solidFill>
          <a:ln w="9525">
            <a:solidFill>
              <a:schemeClr val="tx1"/>
            </a:solidFill>
            <a:miter lim="800000"/>
            <a:headEnd/>
            <a:tailEnd/>
          </a:ln>
        </p:spPr>
        <p:txBody>
          <a:bodyPr wrap="none" anchor="ctr"/>
          <a:lstStyle/>
          <a:p>
            <a:endParaRPr lang="en-US" dirty="0">
              <a:latin typeface="Calibri" pitchFamily="34" charset="0"/>
            </a:endParaRPr>
          </a:p>
        </p:txBody>
      </p:sp>
      <p:sp>
        <p:nvSpPr>
          <p:cNvPr id="32775" name="Rectangle 4"/>
          <p:cNvSpPr>
            <a:spLocks noChangeArrowheads="1"/>
          </p:cNvSpPr>
          <p:nvPr/>
        </p:nvSpPr>
        <p:spPr bwMode="auto">
          <a:xfrm>
            <a:off x="457200" y="990600"/>
            <a:ext cx="3581400" cy="2590800"/>
          </a:xfrm>
          <a:prstGeom prst="rect">
            <a:avLst/>
          </a:prstGeom>
          <a:solidFill>
            <a:srgbClr val="CCFFFF"/>
          </a:solidFill>
          <a:ln w="9525">
            <a:solidFill>
              <a:schemeClr val="tx1"/>
            </a:solidFill>
            <a:miter lim="800000"/>
            <a:headEnd/>
            <a:tailEnd/>
          </a:ln>
        </p:spPr>
        <p:txBody>
          <a:bodyPr wrap="none" anchor="ctr"/>
          <a:lstStyle/>
          <a:p>
            <a:endParaRPr lang="en-US" dirty="0">
              <a:latin typeface="Calibri" pitchFamily="34" charset="0"/>
            </a:endParaRPr>
          </a:p>
        </p:txBody>
      </p:sp>
      <p:grpSp>
        <p:nvGrpSpPr>
          <p:cNvPr id="32777" name="Group 6"/>
          <p:cNvGrpSpPr>
            <a:grpSpLocks/>
          </p:cNvGrpSpPr>
          <p:nvPr/>
        </p:nvGrpSpPr>
        <p:grpSpPr bwMode="auto">
          <a:xfrm>
            <a:off x="533401" y="3810000"/>
            <a:ext cx="3276599" cy="2286000"/>
            <a:chOff x="816" y="1296"/>
            <a:chExt cx="3408" cy="2160"/>
          </a:xfrm>
        </p:grpSpPr>
        <p:sp>
          <p:nvSpPr>
            <p:cNvPr id="32817" name="Rectangle 7"/>
            <p:cNvSpPr>
              <a:spLocks noChangeArrowheads="1"/>
            </p:cNvSpPr>
            <p:nvPr/>
          </p:nvSpPr>
          <p:spPr bwMode="auto">
            <a:xfrm>
              <a:off x="1872" y="1300"/>
              <a:ext cx="311"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818" name="Rectangle 8"/>
            <p:cNvSpPr>
              <a:spLocks noChangeArrowheads="1"/>
            </p:cNvSpPr>
            <p:nvPr/>
          </p:nvSpPr>
          <p:spPr bwMode="auto">
            <a:xfrm>
              <a:off x="1872" y="2208"/>
              <a:ext cx="348" cy="349"/>
            </a:xfrm>
            <a:prstGeom prst="rect">
              <a:avLst/>
            </a:prstGeom>
            <a:solidFill>
              <a:srgbClr val="D85E46"/>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819" name="Rectangle 9"/>
            <p:cNvSpPr>
              <a:spLocks noChangeArrowheads="1"/>
            </p:cNvSpPr>
            <p:nvPr/>
          </p:nvSpPr>
          <p:spPr bwMode="auto">
            <a:xfrm>
              <a:off x="1920" y="3119"/>
              <a:ext cx="311"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820" name="Rectangle 10"/>
            <p:cNvSpPr>
              <a:spLocks noChangeArrowheads="1"/>
            </p:cNvSpPr>
            <p:nvPr/>
          </p:nvSpPr>
          <p:spPr bwMode="auto">
            <a:xfrm>
              <a:off x="2856" y="1296"/>
              <a:ext cx="312"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821" name="Rectangle 11"/>
            <p:cNvSpPr>
              <a:spLocks noChangeArrowheads="1"/>
            </p:cNvSpPr>
            <p:nvPr/>
          </p:nvSpPr>
          <p:spPr bwMode="auto">
            <a:xfrm>
              <a:off x="2856" y="3125"/>
              <a:ext cx="312"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822" name="Rectangle 12"/>
            <p:cNvSpPr>
              <a:spLocks noChangeArrowheads="1"/>
            </p:cNvSpPr>
            <p:nvPr/>
          </p:nvSpPr>
          <p:spPr bwMode="auto">
            <a:xfrm>
              <a:off x="2856" y="2208"/>
              <a:ext cx="312" cy="331"/>
            </a:xfrm>
            <a:prstGeom prst="rect">
              <a:avLst/>
            </a:prstGeom>
            <a:solidFill>
              <a:srgbClr val="F6A8F4"/>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838" name="Rectangle 28"/>
            <p:cNvSpPr>
              <a:spLocks noChangeArrowheads="1"/>
            </p:cNvSpPr>
            <p:nvPr/>
          </p:nvSpPr>
          <p:spPr bwMode="auto">
            <a:xfrm>
              <a:off x="3913" y="1296"/>
              <a:ext cx="311"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839" name="Rectangle 29"/>
            <p:cNvSpPr>
              <a:spLocks noChangeArrowheads="1"/>
            </p:cNvSpPr>
            <p:nvPr/>
          </p:nvSpPr>
          <p:spPr bwMode="auto">
            <a:xfrm>
              <a:off x="3913" y="3125"/>
              <a:ext cx="311"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840" name="Rectangle 30"/>
            <p:cNvSpPr>
              <a:spLocks noChangeArrowheads="1"/>
            </p:cNvSpPr>
            <p:nvPr/>
          </p:nvSpPr>
          <p:spPr bwMode="auto">
            <a:xfrm>
              <a:off x="3913" y="2208"/>
              <a:ext cx="311"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841" name="Rectangle 31"/>
            <p:cNvSpPr>
              <a:spLocks noChangeArrowheads="1"/>
            </p:cNvSpPr>
            <p:nvPr/>
          </p:nvSpPr>
          <p:spPr bwMode="auto">
            <a:xfrm>
              <a:off x="853" y="1296"/>
              <a:ext cx="311"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842" name="Rectangle 32"/>
            <p:cNvSpPr>
              <a:spLocks noChangeArrowheads="1"/>
            </p:cNvSpPr>
            <p:nvPr/>
          </p:nvSpPr>
          <p:spPr bwMode="auto">
            <a:xfrm>
              <a:off x="816" y="3125"/>
              <a:ext cx="311"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843" name="Rectangle 33"/>
            <p:cNvSpPr>
              <a:spLocks noChangeArrowheads="1"/>
            </p:cNvSpPr>
            <p:nvPr/>
          </p:nvSpPr>
          <p:spPr bwMode="auto">
            <a:xfrm>
              <a:off x="841" y="2213"/>
              <a:ext cx="311"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844" name="Line 34"/>
            <p:cNvSpPr>
              <a:spLocks noChangeShapeType="1"/>
            </p:cNvSpPr>
            <p:nvPr/>
          </p:nvSpPr>
          <p:spPr bwMode="auto">
            <a:xfrm>
              <a:off x="2304" y="1488"/>
              <a:ext cx="480" cy="1"/>
            </a:xfrm>
            <a:prstGeom prst="line">
              <a:avLst/>
            </a:prstGeom>
            <a:noFill/>
            <a:ln w="38160">
              <a:solidFill>
                <a:srgbClr val="000000"/>
              </a:solidFill>
              <a:miter lim="800000"/>
              <a:headEnd type="triangle" w="med" len="med"/>
              <a:tailEnd type="triangle" w="med" len="med"/>
            </a:ln>
          </p:spPr>
          <p:txBody>
            <a:bodyPr/>
            <a:lstStyle/>
            <a:p>
              <a:endParaRPr lang="en-US" dirty="0">
                <a:latin typeface="Consolas" pitchFamily="49" charset="0"/>
              </a:endParaRPr>
            </a:p>
          </p:txBody>
        </p:sp>
        <p:sp>
          <p:nvSpPr>
            <p:cNvPr id="32845" name="Line 35"/>
            <p:cNvSpPr>
              <a:spLocks noChangeShapeType="1"/>
            </p:cNvSpPr>
            <p:nvPr/>
          </p:nvSpPr>
          <p:spPr bwMode="auto">
            <a:xfrm>
              <a:off x="2304" y="2351"/>
              <a:ext cx="480" cy="1"/>
            </a:xfrm>
            <a:prstGeom prst="line">
              <a:avLst/>
            </a:prstGeom>
            <a:noFill/>
            <a:ln w="38160">
              <a:solidFill>
                <a:srgbClr val="000000"/>
              </a:solidFill>
              <a:miter lim="800000"/>
              <a:headEnd type="triangle" w="med" len="med"/>
              <a:tailEnd type="triangle" w="med" len="med"/>
            </a:ln>
          </p:spPr>
          <p:txBody>
            <a:bodyPr/>
            <a:lstStyle/>
            <a:p>
              <a:endParaRPr lang="en-US" dirty="0">
                <a:latin typeface="Consolas" pitchFamily="49" charset="0"/>
              </a:endParaRPr>
            </a:p>
          </p:txBody>
        </p:sp>
        <p:sp>
          <p:nvSpPr>
            <p:cNvPr id="32846" name="Line 36"/>
            <p:cNvSpPr>
              <a:spLocks noChangeShapeType="1"/>
            </p:cNvSpPr>
            <p:nvPr/>
          </p:nvSpPr>
          <p:spPr bwMode="auto">
            <a:xfrm>
              <a:off x="2304" y="3264"/>
              <a:ext cx="480" cy="0"/>
            </a:xfrm>
            <a:prstGeom prst="line">
              <a:avLst/>
            </a:prstGeom>
            <a:noFill/>
            <a:ln w="38160">
              <a:solidFill>
                <a:srgbClr val="000000"/>
              </a:solidFill>
              <a:miter lim="800000"/>
              <a:headEnd type="triangle" w="med" len="med"/>
              <a:tailEnd type="triangle" w="med" len="med"/>
            </a:ln>
          </p:spPr>
          <p:txBody>
            <a:bodyPr/>
            <a:lstStyle/>
            <a:p>
              <a:endParaRPr lang="en-US" dirty="0">
                <a:latin typeface="Consolas" pitchFamily="49" charset="0"/>
              </a:endParaRPr>
            </a:p>
          </p:txBody>
        </p:sp>
        <p:sp>
          <p:nvSpPr>
            <p:cNvPr id="32847" name="Line 37"/>
            <p:cNvSpPr>
              <a:spLocks noChangeShapeType="1"/>
            </p:cNvSpPr>
            <p:nvPr/>
          </p:nvSpPr>
          <p:spPr bwMode="auto">
            <a:xfrm flipH="1">
              <a:off x="1688" y="2376"/>
              <a:ext cx="194" cy="1"/>
            </a:xfrm>
            <a:prstGeom prst="line">
              <a:avLst/>
            </a:prstGeom>
            <a:noFill/>
            <a:ln w="9360">
              <a:solidFill>
                <a:srgbClr val="000000"/>
              </a:solidFill>
              <a:miter lim="800000"/>
              <a:headEnd type="triangle" w="med" len="med"/>
              <a:tailEnd type="triangle" w="med" len="med"/>
            </a:ln>
          </p:spPr>
          <p:txBody>
            <a:bodyPr/>
            <a:lstStyle/>
            <a:p>
              <a:endParaRPr lang="en-US" dirty="0">
                <a:latin typeface="Consolas" pitchFamily="49" charset="0"/>
              </a:endParaRPr>
            </a:p>
          </p:txBody>
        </p:sp>
        <p:sp>
          <p:nvSpPr>
            <p:cNvPr id="32849" name="Line 39"/>
            <p:cNvSpPr>
              <a:spLocks noChangeShapeType="1"/>
            </p:cNvSpPr>
            <p:nvPr/>
          </p:nvSpPr>
          <p:spPr bwMode="auto">
            <a:xfrm flipH="1">
              <a:off x="1926" y="2447"/>
              <a:ext cx="859" cy="289"/>
            </a:xfrm>
            <a:prstGeom prst="line">
              <a:avLst/>
            </a:prstGeom>
            <a:noFill/>
            <a:ln w="9360">
              <a:solidFill>
                <a:srgbClr val="000000"/>
              </a:solidFill>
              <a:miter lim="800000"/>
              <a:headEnd type="triangle" w="med" len="med"/>
              <a:tailEnd type="triangle" w="med" len="med"/>
            </a:ln>
          </p:spPr>
          <p:txBody>
            <a:bodyPr/>
            <a:lstStyle/>
            <a:p>
              <a:endParaRPr lang="en-US" dirty="0">
                <a:latin typeface="Consolas" pitchFamily="49" charset="0"/>
              </a:endParaRPr>
            </a:p>
          </p:txBody>
        </p:sp>
        <p:sp>
          <p:nvSpPr>
            <p:cNvPr id="32850" name="Line 40"/>
            <p:cNvSpPr>
              <a:spLocks noChangeShapeType="1"/>
            </p:cNvSpPr>
            <p:nvPr/>
          </p:nvSpPr>
          <p:spPr bwMode="auto">
            <a:xfrm flipH="1" flipV="1">
              <a:off x="1151" y="2542"/>
              <a:ext cx="529" cy="194"/>
            </a:xfrm>
            <a:prstGeom prst="line">
              <a:avLst/>
            </a:prstGeom>
            <a:noFill/>
            <a:ln w="9360">
              <a:solidFill>
                <a:srgbClr val="000000"/>
              </a:solidFill>
              <a:miter lim="800000"/>
              <a:headEnd type="triangle" w="med" len="med"/>
              <a:tailEnd type="triangle" w="med" len="med"/>
            </a:ln>
          </p:spPr>
          <p:txBody>
            <a:bodyPr/>
            <a:lstStyle/>
            <a:p>
              <a:endParaRPr lang="en-US" dirty="0">
                <a:latin typeface="Consolas" pitchFamily="49" charset="0"/>
              </a:endParaRPr>
            </a:p>
          </p:txBody>
        </p:sp>
        <p:sp>
          <p:nvSpPr>
            <p:cNvPr id="32852" name="Line 42"/>
            <p:cNvSpPr>
              <a:spLocks noChangeShapeType="1"/>
            </p:cNvSpPr>
            <p:nvPr/>
          </p:nvSpPr>
          <p:spPr bwMode="auto">
            <a:xfrm>
              <a:off x="3194" y="2376"/>
              <a:ext cx="192" cy="1"/>
            </a:xfrm>
            <a:prstGeom prst="line">
              <a:avLst/>
            </a:prstGeom>
            <a:noFill/>
            <a:ln w="12600">
              <a:solidFill>
                <a:srgbClr val="000000"/>
              </a:solidFill>
              <a:miter lim="800000"/>
              <a:headEnd type="triangle" w="med" len="med"/>
              <a:tailEnd type="triangle" w="med" len="med"/>
            </a:ln>
          </p:spPr>
          <p:txBody>
            <a:bodyPr/>
            <a:lstStyle/>
            <a:p>
              <a:endParaRPr lang="en-US" dirty="0">
                <a:latin typeface="Consolas" pitchFamily="49" charset="0"/>
              </a:endParaRPr>
            </a:p>
          </p:txBody>
        </p:sp>
        <p:sp>
          <p:nvSpPr>
            <p:cNvPr id="32853" name="Line 43"/>
            <p:cNvSpPr>
              <a:spLocks noChangeShapeType="1"/>
            </p:cNvSpPr>
            <p:nvPr/>
          </p:nvSpPr>
          <p:spPr bwMode="auto">
            <a:xfrm>
              <a:off x="3748" y="2376"/>
              <a:ext cx="192" cy="1"/>
            </a:xfrm>
            <a:prstGeom prst="line">
              <a:avLst/>
            </a:prstGeom>
            <a:noFill/>
            <a:ln w="12600">
              <a:solidFill>
                <a:srgbClr val="000000"/>
              </a:solidFill>
              <a:miter lim="800000"/>
              <a:headEnd type="triangle" w="med" len="med"/>
              <a:tailEnd type="triangle" w="med" len="med"/>
            </a:ln>
          </p:spPr>
          <p:txBody>
            <a:bodyPr/>
            <a:lstStyle/>
            <a:p>
              <a:endParaRPr lang="en-US" dirty="0">
                <a:latin typeface="Consolas" pitchFamily="49" charset="0"/>
              </a:endParaRPr>
            </a:p>
          </p:txBody>
        </p:sp>
        <p:sp>
          <p:nvSpPr>
            <p:cNvPr id="32854" name="Line 44"/>
            <p:cNvSpPr>
              <a:spLocks noChangeShapeType="1"/>
            </p:cNvSpPr>
            <p:nvPr/>
          </p:nvSpPr>
          <p:spPr bwMode="auto">
            <a:xfrm flipV="1">
              <a:off x="3352" y="2543"/>
              <a:ext cx="584" cy="265"/>
            </a:xfrm>
            <a:prstGeom prst="line">
              <a:avLst/>
            </a:prstGeom>
            <a:noFill/>
            <a:ln w="12600">
              <a:solidFill>
                <a:srgbClr val="000000"/>
              </a:solidFill>
              <a:miter lim="800000"/>
              <a:headEnd type="triangle" w="med" len="med"/>
              <a:tailEnd type="triangle" w="med" len="med"/>
            </a:ln>
          </p:spPr>
          <p:txBody>
            <a:bodyPr/>
            <a:lstStyle/>
            <a:p>
              <a:endParaRPr lang="en-US" dirty="0">
                <a:latin typeface="Consolas" pitchFamily="49" charset="0"/>
              </a:endParaRPr>
            </a:p>
          </p:txBody>
        </p:sp>
        <p:sp>
          <p:nvSpPr>
            <p:cNvPr id="32855" name="Line 45"/>
            <p:cNvSpPr>
              <a:spLocks noChangeShapeType="1"/>
            </p:cNvSpPr>
            <p:nvPr/>
          </p:nvSpPr>
          <p:spPr bwMode="auto">
            <a:xfrm>
              <a:off x="2256" y="2544"/>
              <a:ext cx="858" cy="264"/>
            </a:xfrm>
            <a:prstGeom prst="line">
              <a:avLst/>
            </a:prstGeom>
            <a:noFill/>
            <a:ln w="12600">
              <a:solidFill>
                <a:srgbClr val="000000"/>
              </a:solidFill>
              <a:miter lim="800000"/>
              <a:headEnd type="triangle" w="med" len="med"/>
              <a:tailEnd type="triangle" w="med" len="med"/>
            </a:ln>
          </p:spPr>
          <p:txBody>
            <a:bodyPr/>
            <a:lstStyle/>
            <a:p>
              <a:endParaRPr lang="en-US" dirty="0">
                <a:latin typeface="Consolas" pitchFamily="49" charset="0"/>
              </a:endParaRPr>
            </a:p>
          </p:txBody>
        </p:sp>
      </p:grpSp>
      <p:grpSp>
        <p:nvGrpSpPr>
          <p:cNvPr id="32778" name="Group 46"/>
          <p:cNvGrpSpPr>
            <a:grpSpLocks/>
          </p:cNvGrpSpPr>
          <p:nvPr/>
        </p:nvGrpSpPr>
        <p:grpSpPr bwMode="auto">
          <a:xfrm>
            <a:off x="685800" y="1295400"/>
            <a:ext cx="2743200" cy="2057400"/>
            <a:chOff x="1008" y="854"/>
            <a:chExt cx="3097" cy="2246"/>
          </a:xfrm>
        </p:grpSpPr>
        <p:sp>
          <p:nvSpPr>
            <p:cNvPr id="32783" name="Rectangle 47"/>
            <p:cNvSpPr>
              <a:spLocks noChangeArrowheads="1"/>
            </p:cNvSpPr>
            <p:nvPr/>
          </p:nvSpPr>
          <p:spPr bwMode="auto">
            <a:xfrm>
              <a:off x="1051" y="897"/>
              <a:ext cx="311"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784" name="Rectangle 48"/>
            <p:cNvSpPr>
              <a:spLocks noChangeArrowheads="1"/>
            </p:cNvSpPr>
            <p:nvPr/>
          </p:nvSpPr>
          <p:spPr bwMode="auto">
            <a:xfrm>
              <a:off x="2401" y="854"/>
              <a:ext cx="311"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785" name="Rectangle 49"/>
            <p:cNvSpPr>
              <a:spLocks noChangeArrowheads="1"/>
            </p:cNvSpPr>
            <p:nvPr/>
          </p:nvSpPr>
          <p:spPr bwMode="auto">
            <a:xfrm>
              <a:off x="3787" y="897"/>
              <a:ext cx="312"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786" name="Rectangle 50"/>
            <p:cNvSpPr>
              <a:spLocks noChangeArrowheads="1"/>
            </p:cNvSpPr>
            <p:nvPr/>
          </p:nvSpPr>
          <p:spPr bwMode="auto">
            <a:xfrm>
              <a:off x="2401" y="1854"/>
              <a:ext cx="347" cy="350"/>
            </a:xfrm>
            <a:prstGeom prst="rect">
              <a:avLst/>
            </a:prstGeom>
            <a:solidFill>
              <a:srgbClr val="FF6600"/>
            </a:solidFill>
            <a:ln w="9525">
              <a:noFill/>
              <a:round/>
              <a:headEnd/>
              <a:tailEnd/>
            </a:ln>
          </p:spPr>
          <p:txBody>
            <a:bodyPr wrap="none" anchor="ctr"/>
            <a:lstStyle/>
            <a:p>
              <a:endParaRPr lang="en-US" dirty="0">
                <a:latin typeface="Calibri" pitchFamily="34" charset="0"/>
              </a:endParaRPr>
            </a:p>
          </p:txBody>
        </p:sp>
        <p:sp>
          <p:nvSpPr>
            <p:cNvPr id="32787" name="Rectangle 51"/>
            <p:cNvSpPr>
              <a:spLocks noChangeArrowheads="1"/>
            </p:cNvSpPr>
            <p:nvPr/>
          </p:nvSpPr>
          <p:spPr bwMode="auto">
            <a:xfrm>
              <a:off x="1008" y="1916"/>
              <a:ext cx="311"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788" name="Rectangle 52"/>
            <p:cNvSpPr>
              <a:spLocks noChangeArrowheads="1"/>
            </p:cNvSpPr>
            <p:nvPr/>
          </p:nvSpPr>
          <p:spPr bwMode="auto">
            <a:xfrm>
              <a:off x="3751" y="2726"/>
              <a:ext cx="311"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789" name="Rectangle 53"/>
            <p:cNvSpPr>
              <a:spLocks noChangeArrowheads="1"/>
            </p:cNvSpPr>
            <p:nvPr/>
          </p:nvSpPr>
          <p:spPr bwMode="auto">
            <a:xfrm>
              <a:off x="2401" y="2769"/>
              <a:ext cx="311"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790" name="Rectangle 54"/>
            <p:cNvSpPr>
              <a:spLocks noChangeArrowheads="1"/>
            </p:cNvSpPr>
            <p:nvPr/>
          </p:nvSpPr>
          <p:spPr bwMode="auto">
            <a:xfrm>
              <a:off x="1051" y="2682"/>
              <a:ext cx="311"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791" name="Rectangle 55"/>
            <p:cNvSpPr>
              <a:spLocks noChangeArrowheads="1"/>
            </p:cNvSpPr>
            <p:nvPr/>
          </p:nvSpPr>
          <p:spPr bwMode="auto">
            <a:xfrm>
              <a:off x="3794" y="1899"/>
              <a:ext cx="311" cy="331"/>
            </a:xfrm>
            <a:prstGeom prst="rect">
              <a:avLst/>
            </a:prstGeom>
            <a:solidFill>
              <a:srgbClr val="7889FB"/>
            </a:solidFill>
            <a:ln w="12600">
              <a:solidFill>
                <a:srgbClr val="000000"/>
              </a:solidFill>
              <a:miter lim="800000"/>
              <a:headEnd/>
              <a:tailEnd/>
            </a:ln>
          </p:spPr>
          <p:txBody>
            <a:bodyPr wrap="none" anchor="ctr"/>
            <a:lstStyle/>
            <a:p>
              <a:endParaRPr lang="en-US" dirty="0">
                <a:latin typeface="Calibri" pitchFamily="34" charset="0"/>
              </a:endParaRPr>
            </a:p>
          </p:txBody>
        </p:sp>
        <p:sp>
          <p:nvSpPr>
            <p:cNvPr id="32792" name="AutoShape 56"/>
            <p:cNvSpPr>
              <a:spLocks noChangeArrowheads="1"/>
            </p:cNvSpPr>
            <p:nvPr/>
          </p:nvSpPr>
          <p:spPr bwMode="auto">
            <a:xfrm>
              <a:off x="1660" y="1941"/>
              <a:ext cx="348" cy="218"/>
            </a:xfrm>
            <a:prstGeom prst="diamond">
              <a:avLst/>
            </a:prstGeom>
            <a:solidFill>
              <a:srgbClr val="FF00FF"/>
            </a:solidFill>
            <a:ln w="9525">
              <a:noFill/>
              <a:round/>
              <a:headEnd/>
              <a:tailEnd/>
            </a:ln>
          </p:spPr>
          <p:txBody>
            <a:bodyPr wrap="none" anchor="ctr"/>
            <a:lstStyle/>
            <a:p>
              <a:endParaRPr lang="en-US" dirty="0">
                <a:latin typeface="Calibri" pitchFamily="34" charset="0"/>
              </a:endParaRPr>
            </a:p>
          </p:txBody>
        </p:sp>
        <p:sp>
          <p:nvSpPr>
            <p:cNvPr id="32799" name="AutoShape 63"/>
            <p:cNvSpPr>
              <a:spLocks noChangeArrowheads="1"/>
            </p:cNvSpPr>
            <p:nvPr/>
          </p:nvSpPr>
          <p:spPr bwMode="auto">
            <a:xfrm>
              <a:off x="3098" y="1941"/>
              <a:ext cx="348" cy="218"/>
            </a:xfrm>
            <a:prstGeom prst="diamond">
              <a:avLst/>
            </a:prstGeom>
            <a:solidFill>
              <a:srgbClr val="FF00FF"/>
            </a:solidFill>
            <a:ln w="9525">
              <a:noFill/>
              <a:round/>
              <a:headEnd/>
              <a:tailEnd/>
            </a:ln>
          </p:spPr>
          <p:txBody>
            <a:bodyPr wrap="none" anchor="ctr"/>
            <a:lstStyle/>
            <a:p>
              <a:endParaRPr lang="en-US" dirty="0">
                <a:latin typeface="Calibri" pitchFamily="34" charset="0"/>
              </a:endParaRPr>
            </a:p>
          </p:txBody>
        </p:sp>
        <p:sp>
          <p:nvSpPr>
            <p:cNvPr id="32800" name="Line 64"/>
            <p:cNvSpPr>
              <a:spLocks noChangeShapeType="1"/>
            </p:cNvSpPr>
            <p:nvPr/>
          </p:nvSpPr>
          <p:spPr bwMode="auto">
            <a:xfrm>
              <a:off x="1313" y="2072"/>
              <a:ext cx="347" cy="1"/>
            </a:xfrm>
            <a:prstGeom prst="line">
              <a:avLst/>
            </a:prstGeom>
            <a:noFill/>
            <a:ln w="28440">
              <a:solidFill>
                <a:srgbClr val="000000"/>
              </a:solidFill>
              <a:miter lim="800000"/>
              <a:headEnd type="triangle" w="med" len="med"/>
              <a:tailEnd type="triangle" w="med" len="med"/>
            </a:ln>
          </p:spPr>
          <p:txBody>
            <a:bodyPr/>
            <a:lstStyle/>
            <a:p>
              <a:endParaRPr lang="en-US" dirty="0">
                <a:latin typeface="Consolas" pitchFamily="49" charset="0"/>
              </a:endParaRPr>
            </a:p>
          </p:txBody>
        </p:sp>
        <p:sp>
          <p:nvSpPr>
            <p:cNvPr id="32801" name="Line 65"/>
            <p:cNvSpPr>
              <a:spLocks noChangeShapeType="1"/>
            </p:cNvSpPr>
            <p:nvPr/>
          </p:nvSpPr>
          <p:spPr bwMode="auto">
            <a:xfrm>
              <a:off x="2793" y="2072"/>
              <a:ext cx="347" cy="1"/>
            </a:xfrm>
            <a:prstGeom prst="line">
              <a:avLst/>
            </a:prstGeom>
            <a:noFill/>
            <a:ln w="28440">
              <a:solidFill>
                <a:srgbClr val="000000"/>
              </a:solidFill>
              <a:miter lim="800000"/>
              <a:headEnd type="triangle" w="med" len="med"/>
              <a:tailEnd type="triangle" w="med" len="med"/>
            </a:ln>
          </p:spPr>
          <p:txBody>
            <a:bodyPr/>
            <a:lstStyle/>
            <a:p>
              <a:endParaRPr lang="en-US" dirty="0">
                <a:latin typeface="Consolas" pitchFamily="49" charset="0"/>
              </a:endParaRPr>
            </a:p>
          </p:txBody>
        </p:sp>
        <p:sp>
          <p:nvSpPr>
            <p:cNvPr id="32802" name="Line 66"/>
            <p:cNvSpPr>
              <a:spLocks noChangeShapeType="1"/>
            </p:cNvSpPr>
            <p:nvPr/>
          </p:nvSpPr>
          <p:spPr bwMode="auto">
            <a:xfrm>
              <a:off x="3445" y="2072"/>
              <a:ext cx="348" cy="1"/>
            </a:xfrm>
            <a:prstGeom prst="line">
              <a:avLst/>
            </a:prstGeom>
            <a:noFill/>
            <a:ln w="28440">
              <a:solidFill>
                <a:srgbClr val="000000"/>
              </a:solidFill>
              <a:miter lim="800000"/>
              <a:headEnd type="triangle" w="med" len="med"/>
              <a:tailEnd type="triangle" w="med" len="med"/>
            </a:ln>
          </p:spPr>
          <p:txBody>
            <a:bodyPr/>
            <a:lstStyle/>
            <a:p>
              <a:endParaRPr lang="en-US" dirty="0">
                <a:latin typeface="Consolas" pitchFamily="49" charset="0"/>
              </a:endParaRPr>
            </a:p>
          </p:txBody>
        </p:sp>
        <p:sp>
          <p:nvSpPr>
            <p:cNvPr id="32803" name="Line 67"/>
            <p:cNvSpPr>
              <a:spLocks noChangeShapeType="1"/>
            </p:cNvSpPr>
            <p:nvPr/>
          </p:nvSpPr>
          <p:spPr bwMode="auto">
            <a:xfrm>
              <a:off x="2009" y="2072"/>
              <a:ext cx="349" cy="1"/>
            </a:xfrm>
            <a:prstGeom prst="line">
              <a:avLst/>
            </a:prstGeom>
            <a:noFill/>
            <a:ln w="28440">
              <a:solidFill>
                <a:srgbClr val="000000"/>
              </a:solidFill>
              <a:miter lim="800000"/>
              <a:headEnd type="triangle" w="med" len="med"/>
              <a:tailEnd type="triangle" w="med" len="med"/>
            </a:ln>
          </p:spPr>
          <p:txBody>
            <a:bodyPr/>
            <a:lstStyle/>
            <a:p>
              <a:endParaRPr lang="en-US" dirty="0">
                <a:latin typeface="Consolas" pitchFamily="49" charset="0"/>
              </a:endParaRPr>
            </a:p>
          </p:txBody>
        </p:sp>
        <p:sp>
          <p:nvSpPr>
            <p:cNvPr id="32816" name="AutoShape 80"/>
            <p:cNvSpPr>
              <a:spLocks noChangeArrowheads="1"/>
            </p:cNvSpPr>
            <p:nvPr/>
          </p:nvSpPr>
          <p:spPr bwMode="auto">
            <a:xfrm>
              <a:off x="2401" y="1941"/>
              <a:ext cx="347" cy="218"/>
            </a:xfrm>
            <a:prstGeom prst="diamond">
              <a:avLst/>
            </a:prstGeom>
            <a:solidFill>
              <a:srgbClr val="FF00FF"/>
            </a:solidFill>
            <a:ln w="9525">
              <a:noFill/>
              <a:round/>
              <a:headEnd/>
              <a:tailEnd/>
            </a:ln>
          </p:spPr>
          <p:txBody>
            <a:bodyPr wrap="none" anchor="ctr"/>
            <a:lstStyle/>
            <a:p>
              <a:endParaRPr lang="en-US" dirty="0">
                <a:latin typeface="Calibri" pitchFamily="34" charset="0"/>
              </a:endParaRPr>
            </a:p>
          </p:txBody>
        </p:sp>
      </p:grpSp>
      <p:pic>
        <p:nvPicPr>
          <p:cNvPr id="32779" name="Picture 81" descr="0804"/>
          <p:cNvPicPr>
            <a:picLocks noChangeAspect="1" noChangeArrowheads="1"/>
          </p:cNvPicPr>
          <p:nvPr/>
        </p:nvPicPr>
        <p:blipFill>
          <a:blip r:embed="rId4"/>
          <a:srcRect/>
          <a:stretch>
            <a:fillRect/>
          </a:stretch>
        </p:blipFill>
        <p:spPr bwMode="auto">
          <a:xfrm>
            <a:off x="4572000" y="1066800"/>
            <a:ext cx="3124200" cy="2290819"/>
          </a:xfrm>
          <a:prstGeom prst="rect">
            <a:avLst/>
          </a:prstGeom>
          <a:noFill/>
          <a:ln w="9525">
            <a:noFill/>
            <a:miter lim="800000"/>
            <a:headEnd/>
            <a:tailEnd/>
          </a:ln>
        </p:spPr>
      </p:pic>
      <p:sp>
        <p:nvSpPr>
          <p:cNvPr id="32780" name="Text Box 82"/>
          <p:cNvSpPr txBox="1">
            <a:spLocks noChangeArrowheads="1"/>
          </p:cNvSpPr>
          <p:nvPr/>
        </p:nvSpPr>
        <p:spPr bwMode="auto">
          <a:xfrm>
            <a:off x="5638800" y="4191000"/>
            <a:ext cx="1981200" cy="1077218"/>
          </a:xfrm>
          <a:prstGeom prst="rect">
            <a:avLst/>
          </a:prstGeom>
          <a:noFill/>
          <a:ln w="9525">
            <a:noFill/>
            <a:miter lim="800000"/>
            <a:headEnd/>
            <a:tailEnd/>
          </a:ln>
        </p:spPr>
        <p:txBody>
          <a:bodyPr wrap="square">
            <a:spAutoFit/>
          </a:bodyPr>
          <a:lstStyle/>
          <a:p>
            <a:r>
              <a:rPr lang="en-US" sz="1600" dirty="0">
                <a:latin typeface="Calibri" pitchFamily="34" charset="0"/>
              </a:rPr>
              <a:t>Decomposing atoms into smaller bricks gives finer grained parallelism</a:t>
            </a:r>
          </a:p>
        </p:txBody>
      </p:sp>
      <p:sp>
        <p:nvSpPr>
          <p:cNvPr id="32781" name="Text Box 83"/>
          <p:cNvSpPr txBox="1">
            <a:spLocks noChangeArrowheads="1"/>
          </p:cNvSpPr>
          <p:nvPr/>
        </p:nvSpPr>
        <p:spPr bwMode="auto">
          <a:xfrm>
            <a:off x="5791200" y="1295400"/>
            <a:ext cx="2057400" cy="830997"/>
          </a:xfrm>
          <a:prstGeom prst="rect">
            <a:avLst/>
          </a:prstGeom>
          <a:noFill/>
          <a:ln w="9525">
            <a:noFill/>
            <a:miter lim="800000"/>
            <a:headEnd/>
            <a:tailEnd/>
          </a:ln>
        </p:spPr>
        <p:txBody>
          <a:bodyPr wrap="square">
            <a:spAutoFit/>
          </a:bodyPr>
          <a:lstStyle/>
          <a:p>
            <a:r>
              <a:rPr lang="en-US" sz="2400" dirty="0">
                <a:solidFill>
                  <a:srgbClr val="00FF99"/>
                </a:solidFill>
                <a:latin typeface="Calibri" pitchFamily="34" charset="0"/>
              </a:rPr>
              <a:t>Force Evaluation</a:t>
            </a:r>
          </a:p>
        </p:txBody>
      </p:sp>
      <p:sp>
        <p:nvSpPr>
          <p:cNvPr id="32782" name="Text Box 84"/>
          <p:cNvSpPr txBox="1">
            <a:spLocks noChangeArrowheads="1"/>
          </p:cNvSpPr>
          <p:nvPr/>
        </p:nvSpPr>
        <p:spPr bwMode="auto">
          <a:xfrm>
            <a:off x="6096000" y="2133600"/>
            <a:ext cx="1676400" cy="461665"/>
          </a:xfrm>
          <a:prstGeom prst="rect">
            <a:avLst/>
          </a:prstGeom>
          <a:noFill/>
          <a:ln w="9525">
            <a:noFill/>
            <a:miter lim="800000"/>
            <a:headEnd/>
            <a:tailEnd/>
          </a:ln>
        </p:spPr>
        <p:txBody>
          <a:bodyPr wrap="square">
            <a:spAutoFit/>
          </a:bodyPr>
          <a:lstStyle/>
          <a:p>
            <a:r>
              <a:rPr lang="en-US" sz="2400" dirty="0">
                <a:solidFill>
                  <a:srgbClr val="FF0000"/>
                </a:solidFill>
                <a:latin typeface="Calibri" pitchFamily="34" charset="0"/>
              </a:rPr>
              <a:t>Integration</a:t>
            </a:r>
          </a:p>
        </p:txBody>
      </p:sp>
      <p:sp>
        <p:nvSpPr>
          <p:cNvPr id="88" name="AutoShape 56"/>
          <p:cNvSpPr>
            <a:spLocks noChangeArrowheads="1"/>
          </p:cNvSpPr>
          <p:nvPr/>
        </p:nvSpPr>
        <p:spPr bwMode="auto">
          <a:xfrm>
            <a:off x="1066800" y="4800600"/>
            <a:ext cx="304800" cy="275894"/>
          </a:xfrm>
          <a:prstGeom prst="diamond">
            <a:avLst/>
          </a:prstGeom>
          <a:solidFill>
            <a:srgbClr val="FF00FF"/>
          </a:solidFill>
          <a:ln w="9525">
            <a:noFill/>
            <a:round/>
            <a:headEnd/>
            <a:tailEnd/>
          </a:ln>
        </p:spPr>
        <p:txBody>
          <a:bodyPr wrap="none" anchor="ctr"/>
          <a:lstStyle/>
          <a:p>
            <a:endParaRPr lang="en-US" dirty="0">
              <a:latin typeface="Calibri" pitchFamily="34" charset="0"/>
            </a:endParaRPr>
          </a:p>
        </p:txBody>
      </p:sp>
      <p:sp>
        <p:nvSpPr>
          <p:cNvPr id="89" name="AutoShape 56"/>
          <p:cNvSpPr>
            <a:spLocks noChangeArrowheads="1"/>
          </p:cNvSpPr>
          <p:nvPr/>
        </p:nvSpPr>
        <p:spPr bwMode="auto">
          <a:xfrm>
            <a:off x="3048000" y="4800600"/>
            <a:ext cx="304800" cy="304800"/>
          </a:xfrm>
          <a:prstGeom prst="diamond">
            <a:avLst/>
          </a:prstGeom>
          <a:solidFill>
            <a:srgbClr val="FF00FF"/>
          </a:solidFill>
          <a:ln w="9525">
            <a:noFill/>
            <a:round/>
            <a:headEnd/>
            <a:tailEnd/>
          </a:ln>
        </p:spPr>
        <p:txBody>
          <a:bodyPr wrap="none" anchor="ctr"/>
          <a:lstStyle/>
          <a:p>
            <a:endParaRPr lang="en-US" dirty="0">
              <a:latin typeface="Calibri" pitchFamily="34" charset="0"/>
            </a:endParaRPr>
          </a:p>
        </p:txBody>
      </p:sp>
      <p:sp>
        <p:nvSpPr>
          <p:cNvPr id="90" name="AutoShape 56"/>
          <p:cNvSpPr>
            <a:spLocks noChangeArrowheads="1"/>
          </p:cNvSpPr>
          <p:nvPr/>
        </p:nvSpPr>
        <p:spPr bwMode="auto">
          <a:xfrm>
            <a:off x="1371600" y="5257800"/>
            <a:ext cx="228600" cy="228600"/>
          </a:xfrm>
          <a:prstGeom prst="diamond">
            <a:avLst/>
          </a:prstGeom>
          <a:solidFill>
            <a:srgbClr val="FF00FF"/>
          </a:solidFill>
          <a:ln w="9525">
            <a:noFill/>
            <a:round/>
            <a:headEnd/>
            <a:tailEnd/>
          </a:ln>
        </p:spPr>
        <p:txBody>
          <a:bodyPr wrap="none" anchor="ctr"/>
          <a:lstStyle/>
          <a:p>
            <a:endParaRPr lang="en-US" dirty="0">
              <a:latin typeface="Calibri" pitchFamily="34" charset="0"/>
            </a:endParaRPr>
          </a:p>
        </p:txBody>
      </p:sp>
      <p:sp>
        <p:nvSpPr>
          <p:cNvPr id="91" name="AutoShape 56"/>
          <p:cNvSpPr>
            <a:spLocks noChangeArrowheads="1"/>
          </p:cNvSpPr>
          <p:nvPr/>
        </p:nvSpPr>
        <p:spPr bwMode="auto">
          <a:xfrm>
            <a:off x="2743200" y="5334000"/>
            <a:ext cx="228600" cy="228600"/>
          </a:xfrm>
          <a:prstGeom prst="diamond">
            <a:avLst/>
          </a:prstGeom>
          <a:solidFill>
            <a:srgbClr val="FF00FF"/>
          </a:solidFill>
          <a:ln w="9525">
            <a:noFill/>
            <a:round/>
            <a:headEnd/>
            <a:tailEnd/>
          </a:ln>
        </p:spPr>
        <p:txBody>
          <a:bodyPr wrap="none" anchor="ctr"/>
          <a:lstStyle/>
          <a:p>
            <a:endParaRPr lang="en-US" dirty="0">
              <a:latin typeface="Calibri" pitchFamily="34" charset="0"/>
            </a:endParaRPr>
          </a:p>
        </p:txBody>
      </p:sp>
      <p:sp>
        <p:nvSpPr>
          <p:cNvPr id="92" name="Line 37"/>
          <p:cNvSpPr>
            <a:spLocks noChangeShapeType="1"/>
          </p:cNvSpPr>
          <p:nvPr/>
        </p:nvSpPr>
        <p:spPr bwMode="auto">
          <a:xfrm flipH="1">
            <a:off x="838200" y="4953000"/>
            <a:ext cx="186520" cy="1058"/>
          </a:xfrm>
          <a:prstGeom prst="line">
            <a:avLst/>
          </a:prstGeom>
          <a:noFill/>
          <a:ln w="9360">
            <a:solidFill>
              <a:srgbClr val="000000"/>
            </a:solidFill>
            <a:miter lim="800000"/>
            <a:headEnd type="triangle" w="med" len="med"/>
            <a:tailEnd type="triangle" w="med" len="med"/>
          </a:ln>
        </p:spPr>
        <p:txBody>
          <a:bodyPr/>
          <a:lstStyle/>
          <a:p>
            <a:endParaRPr lang="en-US" dirty="0">
              <a:latin typeface="Consolas" pitchFamily="49" charset="0"/>
            </a:endParaRPr>
          </a:p>
        </p:txBody>
      </p:sp>
      <p:sp>
        <p:nvSpPr>
          <p:cNvPr id="56"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7"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58"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ormAutofit/>
          </a:bodyPr>
          <a:lstStyle/>
          <a:p>
            <a:r>
              <a:rPr lang="en-US" dirty="0" smtClean="0"/>
              <a:t>Load Balancing Strategies</a:t>
            </a:r>
          </a:p>
        </p:txBody>
      </p:sp>
      <p:sp>
        <p:nvSpPr>
          <p:cNvPr id="33798" name="Content Placeholder 5"/>
          <p:cNvSpPr>
            <a:spLocks noGrp="1"/>
          </p:cNvSpPr>
          <p:nvPr>
            <p:ph idx="1"/>
          </p:nvPr>
        </p:nvSpPr>
        <p:spPr>
          <a:xfrm>
            <a:off x="457200" y="1600200"/>
            <a:ext cx="8229600" cy="4876800"/>
          </a:xfrm>
        </p:spPr>
        <p:txBody>
          <a:bodyPr>
            <a:normAutofit fontScale="92500"/>
          </a:bodyPr>
          <a:lstStyle/>
          <a:p>
            <a:r>
              <a:rPr lang="en-US" sz="2400" dirty="0" smtClean="0"/>
              <a:t>Classified by when it is done:</a:t>
            </a:r>
          </a:p>
          <a:p>
            <a:pPr lvl="1"/>
            <a:r>
              <a:rPr lang="en-US" sz="2000" dirty="0" smtClean="0"/>
              <a:t>Initially</a:t>
            </a:r>
          </a:p>
          <a:p>
            <a:pPr lvl="1"/>
            <a:r>
              <a:rPr lang="en-US" sz="2000" dirty="0" smtClean="0"/>
              <a:t>Dynamic: Periodically</a:t>
            </a:r>
          </a:p>
          <a:p>
            <a:pPr lvl="1"/>
            <a:r>
              <a:rPr lang="en-US" sz="2000" dirty="0" smtClean="0"/>
              <a:t>Dynamic: Continuously</a:t>
            </a:r>
          </a:p>
          <a:p>
            <a:r>
              <a:rPr lang="en-US" sz="2400" dirty="0" smtClean="0"/>
              <a:t>Classified by whether decisions are taken with global information</a:t>
            </a:r>
          </a:p>
          <a:p>
            <a:pPr lvl="1"/>
            <a:r>
              <a:rPr lang="en-US" sz="2000" dirty="0" smtClean="0"/>
              <a:t>Fully centralized</a:t>
            </a:r>
          </a:p>
          <a:p>
            <a:pPr lvl="2"/>
            <a:r>
              <a:rPr lang="en-US" dirty="0" smtClean="0"/>
              <a:t>Quite good a choice when load balancing period is high</a:t>
            </a:r>
          </a:p>
          <a:p>
            <a:pPr lvl="1"/>
            <a:r>
              <a:rPr lang="en-US" sz="2000" dirty="0" smtClean="0"/>
              <a:t>Fully distributed</a:t>
            </a:r>
          </a:p>
          <a:p>
            <a:pPr lvl="2"/>
            <a:r>
              <a:rPr lang="en-US" dirty="0" smtClean="0"/>
              <a:t>Each processor knows only about a constant number of neighbors</a:t>
            </a:r>
          </a:p>
          <a:p>
            <a:pPr lvl="2"/>
            <a:r>
              <a:rPr lang="en-US" dirty="0" smtClean="0"/>
              <a:t>Extreme case: totally local decision (send work to a random destination processor, with some probability).</a:t>
            </a:r>
          </a:p>
          <a:p>
            <a:pPr lvl="1"/>
            <a:r>
              <a:rPr lang="en-US" sz="2000" dirty="0" smtClean="0"/>
              <a:t>Use </a:t>
            </a:r>
            <a:r>
              <a:rPr lang="en-US" sz="2000" i="1" u="sng" dirty="0" smtClean="0"/>
              <a:t>aggregated</a:t>
            </a:r>
            <a:r>
              <a:rPr lang="en-US" sz="2000" dirty="0" smtClean="0"/>
              <a:t> global  information, and </a:t>
            </a:r>
            <a:r>
              <a:rPr lang="en-US" sz="2000" i="1" u="sng" dirty="0" smtClean="0"/>
              <a:t>detailed</a:t>
            </a:r>
            <a:r>
              <a:rPr lang="en-US" sz="2000" dirty="0" smtClean="0"/>
              <a:t> neighborhood info.</a:t>
            </a:r>
            <a:endParaRPr lang="en-US" dirty="0" smtClean="0"/>
          </a:p>
        </p:txBody>
      </p:sp>
      <p:sp>
        <p:nvSpPr>
          <p:cNvPr id="5"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6"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7"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1026"/>
          <p:cNvSpPr>
            <a:spLocks noGrp="1" noChangeArrowheads="1"/>
          </p:cNvSpPr>
          <p:nvPr>
            <p:ph type="title"/>
          </p:nvPr>
        </p:nvSpPr>
        <p:spPr/>
        <p:txBody>
          <a:bodyPr>
            <a:normAutofit fontScale="90000"/>
          </a:bodyPr>
          <a:lstStyle/>
          <a:p>
            <a:r>
              <a:rPr lang="en-US" dirty="0" smtClean="0"/>
              <a:t>Dynamic Load Balancing Scenarios:</a:t>
            </a:r>
          </a:p>
        </p:txBody>
      </p:sp>
      <p:sp>
        <p:nvSpPr>
          <p:cNvPr id="34820" name="Rectangle 1027"/>
          <p:cNvSpPr>
            <a:spLocks noGrp="1" noChangeArrowheads="1"/>
          </p:cNvSpPr>
          <p:nvPr>
            <p:ph idx="1"/>
          </p:nvPr>
        </p:nvSpPr>
        <p:spPr>
          <a:xfrm>
            <a:off x="457200" y="1600200"/>
            <a:ext cx="8229600" cy="4800600"/>
          </a:xfrm>
        </p:spPr>
        <p:txBody>
          <a:bodyPr>
            <a:normAutofit lnSpcReduction="10000"/>
          </a:bodyPr>
          <a:lstStyle/>
          <a:p>
            <a:r>
              <a:rPr lang="en-US" dirty="0" smtClean="0"/>
              <a:t>Examples representing typical classes of situations</a:t>
            </a:r>
          </a:p>
          <a:p>
            <a:pPr lvl="1"/>
            <a:r>
              <a:rPr lang="en-US" dirty="0" smtClean="0"/>
              <a:t>Particles distributed over simulation space</a:t>
            </a:r>
          </a:p>
          <a:p>
            <a:pPr lvl="2"/>
            <a:r>
              <a:rPr lang="en-US" dirty="0" smtClean="0"/>
              <a:t>Dynamic: because Particles move.</a:t>
            </a:r>
          </a:p>
          <a:p>
            <a:pPr lvl="2"/>
            <a:r>
              <a:rPr lang="en-US" dirty="0" smtClean="0"/>
              <a:t>Cases:</a:t>
            </a:r>
          </a:p>
          <a:p>
            <a:pPr lvl="3"/>
            <a:r>
              <a:rPr lang="en-US" dirty="0" smtClean="0"/>
              <a:t>Highly non-uniform distribution (cosmology)</a:t>
            </a:r>
          </a:p>
          <a:p>
            <a:pPr lvl="3"/>
            <a:r>
              <a:rPr lang="en-US" dirty="0" smtClean="0"/>
              <a:t>Relatively Uniform distribution </a:t>
            </a:r>
          </a:p>
          <a:p>
            <a:pPr lvl="1"/>
            <a:r>
              <a:rPr lang="en-US" dirty="0" smtClean="0"/>
              <a:t>Structured grids, with dynamic refinements/coarsening</a:t>
            </a:r>
          </a:p>
          <a:p>
            <a:pPr lvl="1"/>
            <a:r>
              <a:rPr lang="en-US" dirty="0" smtClean="0"/>
              <a:t>Unstructured grids with dynamic refinements/coarsening</a:t>
            </a:r>
          </a:p>
        </p:txBody>
      </p:sp>
      <p:sp>
        <p:nvSpPr>
          <p:cNvPr id="5"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6"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7"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Rectangle 1026"/>
          <p:cNvSpPr>
            <a:spLocks noGrp="1" noChangeArrowheads="1"/>
          </p:cNvSpPr>
          <p:nvPr>
            <p:ph type="title"/>
          </p:nvPr>
        </p:nvSpPr>
        <p:spPr/>
        <p:txBody>
          <a:bodyPr/>
          <a:lstStyle/>
          <a:p>
            <a:r>
              <a:rPr lang="en-US" dirty="0" smtClean="0"/>
              <a:t>Example Case: Particles</a:t>
            </a:r>
          </a:p>
        </p:txBody>
      </p:sp>
      <p:sp>
        <p:nvSpPr>
          <p:cNvPr id="35844" name="Rectangle 1027"/>
          <p:cNvSpPr>
            <a:spLocks noGrp="1" noChangeArrowheads="1"/>
          </p:cNvSpPr>
          <p:nvPr>
            <p:ph idx="1"/>
          </p:nvPr>
        </p:nvSpPr>
        <p:spPr>
          <a:xfrm>
            <a:off x="457200" y="1600200"/>
            <a:ext cx="8229600" cy="4800600"/>
          </a:xfrm>
        </p:spPr>
        <p:txBody>
          <a:bodyPr>
            <a:normAutofit fontScale="92500" lnSpcReduction="10000"/>
          </a:bodyPr>
          <a:lstStyle/>
          <a:p>
            <a:pPr>
              <a:lnSpc>
                <a:spcPct val="90000"/>
              </a:lnSpc>
            </a:pPr>
            <a:r>
              <a:rPr lang="en-US" sz="2400" dirty="0" smtClean="0"/>
              <a:t>Orthogonal Recursive Bisection (ORB)</a:t>
            </a:r>
          </a:p>
          <a:p>
            <a:pPr lvl="1">
              <a:lnSpc>
                <a:spcPct val="90000"/>
              </a:lnSpc>
            </a:pPr>
            <a:r>
              <a:rPr lang="en-US" sz="2000" dirty="0" smtClean="0"/>
              <a:t>At each stage: divide Particles equally</a:t>
            </a:r>
          </a:p>
          <a:p>
            <a:pPr lvl="1">
              <a:lnSpc>
                <a:spcPct val="90000"/>
              </a:lnSpc>
            </a:pPr>
            <a:r>
              <a:rPr lang="en-US" sz="2000" dirty="0" smtClean="0"/>
              <a:t>Processor don’t need to be a power of 2:</a:t>
            </a:r>
          </a:p>
          <a:p>
            <a:pPr lvl="2">
              <a:lnSpc>
                <a:spcPct val="90000"/>
              </a:lnSpc>
            </a:pPr>
            <a:r>
              <a:rPr lang="en-US" dirty="0" smtClean="0"/>
              <a:t>Divide in proportion </a:t>
            </a:r>
          </a:p>
          <a:p>
            <a:pPr lvl="3">
              <a:lnSpc>
                <a:spcPct val="90000"/>
              </a:lnSpc>
            </a:pPr>
            <a:r>
              <a:rPr lang="en-US" dirty="0" smtClean="0"/>
              <a:t>2:3 with 5 processors</a:t>
            </a:r>
          </a:p>
          <a:p>
            <a:pPr lvl="1">
              <a:lnSpc>
                <a:spcPct val="90000"/>
              </a:lnSpc>
            </a:pPr>
            <a:r>
              <a:rPr lang="en-US" sz="2000" dirty="0" smtClean="0"/>
              <a:t>How to choose the dimension along which to cut?</a:t>
            </a:r>
          </a:p>
          <a:p>
            <a:pPr lvl="2">
              <a:lnSpc>
                <a:spcPct val="90000"/>
              </a:lnSpc>
            </a:pPr>
            <a:r>
              <a:rPr lang="en-US" dirty="0" smtClean="0"/>
              <a:t>Choose the longest one</a:t>
            </a:r>
          </a:p>
          <a:p>
            <a:pPr lvl="1">
              <a:lnSpc>
                <a:spcPct val="90000"/>
              </a:lnSpc>
            </a:pPr>
            <a:r>
              <a:rPr lang="en-US" sz="2000" dirty="0" smtClean="0"/>
              <a:t>How to draw the line?</a:t>
            </a:r>
          </a:p>
          <a:p>
            <a:pPr lvl="2">
              <a:lnSpc>
                <a:spcPct val="90000"/>
              </a:lnSpc>
            </a:pPr>
            <a:r>
              <a:rPr lang="en-US" dirty="0" smtClean="0"/>
              <a:t>All data on one processor? Sort along each dimension</a:t>
            </a:r>
          </a:p>
          <a:p>
            <a:pPr lvl="2">
              <a:lnSpc>
                <a:spcPct val="90000"/>
              </a:lnSpc>
            </a:pPr>
            <a:r>
              <a:rPr lang="en-US" dirty="0" smtClean="0"/>
              <a:t>Otherwise: run a distributed histogramming algorithm to find the line, recursively</a:t>
            </a:r>
          </a:p>
          <a:p>
            <a:pPr lvl="1">
              <a:lnSpc>
                <a:spcPct val="90000"/>
              </a:lnSpc>
            </a:pPr>
            <a:r>
              <a:rPr lang="en-US" sz="2000" dirty="0" smtClean="0"/>
              <a:t>Find the entire tree, and then do all data movement at once</a:t>
            </a:r>
          </a:p>
          <a:p>
            <a:pPr lvl="2">
              <a:lnSpc>
                <a:spcPct val="90000"/>
              </a:lnSpc>
            </a:pPr>
            <a:r>
              <a:rPr lang="en-US" dirty="0" smtClean="0"/>
              <a:t>Or do it in two-three steps.</a:t>
            </a:r>
          </a:p>
          <a:p>
            <a:pPr lvl="2">
              <a:lnSpc>
                <a:spcPct val="90000"/>
              </a:lnSpc>
            </a:pPr>
            <a:r>
              <a:rPr lang="en-US" dirty="0" smtClean="0"/>
              <a:t>But no reason to redistribute particles after drawing each line.</a:t>
            </a:r>
          </a:p>
        </p:txBody>
      </p:sp>
      <p:grpSp>
        <p:nvGrpSpPr>
          <p:cNvPr id="35845" name="Group 1032"/>
          <p:cNvGrpSpPr>
            <a:grpSpLocks/>
          </p:cNvGrpSpPr>
          <p:nvPr/>
        </p:nvGrpSpPr>
        <p:grpSpPr bwMode="auto">
          <a:xfrm>
            <a:off x="6248400" y="1371600"/>
            <a:ext cx="2438400" cy="1524000"/>
            <a:chOff x="3552" y="1152"/>
            <a:chExt cx="1536" cy="960"/>
          </a:xfrm>
        </p:grpSpPr>
        <p:sp>
          <p:nvSpPr>
            <p:cNvPr id="35849" name="Rectangle 1028"/>
            <p:cNvSpPr>
              <a:spLocks noChangeArrowheads="1"/>
            </p:cNvSpPr>
            <p:nvPr/>
          </p:nvSpPr>
          <p:spPr bwMode="auto">
            <a:xfrm>
              <a:off x="3552" y="1152"/>
              <a:ext cx="1536" cy="960"/>
            </a:xfrm>
            <a:prstGeom prst="rect">
              <a:avLst/>
            </a:prstGeom>
            <a:noFill/>
            <a:ln w="9525">
              <a:solidFill>
                <a:srgbClr val="000080"/>
              </a:solidFill>
              <a:miter lim="800000"/>
              <a:headEnd/>
              <a:tailEnd/>
            </a:ln>
          </p:spPr>
          <p:txBody>
            <a:bodyPr anchor="ctr">
              <a:spAutoFit/>
            </a:bodyPr>
            <a:lstStyle/>
            <a:p>
              <a:endParaRPr lang="en-US" dirty="0">
                <a:latin typeface="Calibri" pitchFamily="34" charset="0"/>
              </a:endParaRPr>
            </a:p>
          </p:txBody>
        </p:sp>
        <p:sp>
          <p:nvSpPr>
            <p:cNvPr id="35850" name="Line 1029"/>
            <p:cNvSpPr>
              <a:spLocks noChangeShapeType="1"/>
            </p:cNvSpPr>
            <p:nvPr/>
          </p:nvSpPr>
          <p:spPr bwMode="auto">
            <a:xfrm>
              <a:off x="4080" y="1152"/>
              <a:ext cx="0" cy="960"/>
            </a:xfrm>
            <a:prstGeom prst="line">
              <a:avLst/>
            </a:prstGeom>
            <a:noFill/>
            <a:ln w="9525">
              <a:solidFill>
                <a:schemeClr val="accent2"/>
              </a:solidFill>
              <a:round/>
              <a:headEnd/>
              <a:tailEnd/>
            </a:ln>
          </p:spPr>
          <p:txBody>
            <a:bodyPr>
              <a:spAutoFit/>
            </a:bodyPr>
            <a:lstStyle/>
            <a:p>
              <a:endParaRPr lang="en-US" dirty="0">
                <a:latin typeface="Consolas" pitchFamily="49" charset="0"/>
              </a:endParaRPr>
            </a:p>
          </p:txBody>
        </p:sp>
        <p:sp>
          <p:nvSpPr>
            <p:cNvPr id="35851" name="Line 1030"/>
            <p:cNvSpPr>
              <a:spLocks noChangeShapeType="1"/>
            </p:cNvSpPr>
            <p:nvPr/>
          </p:nvSpPr>
          <p:spPr bwMode="auto">
            <a:xfrm>
              <a:off x="3552" y="1440"/>
              <a:ext cx="528" cy="0"/>
            </a:xfrm>
            <a:prstGeom prst="line">
              <a:avLst/>
            </a:prstGeom>
            <a:noFill/>
            <a:ln w="9525">
              <a:solidFill>
                <a:schemeClr val="accent2"/>
              </a:solidFill>
              <a:round/>
              <a:headEnd/>
              <a:tailEnd/>
            </a:ln>
          </p:spPr>
          <p:txBody>
            <a:bodyPr>
              <a:spAutoFit/>
            </a:bodyPr>
            <a:lstStyle/>
            <a:p>
              <a:endParaRPr lang="en-US" dirty="0">
                <a:latin typeface="Consolas" pitchFamily="49" charset="0"/>
              </a:endParaRPr>
            </a:p>
          </p:txBody>
        </p:sp>
        <p:sp>
          <p:nvSpPr>
            <p:cNvPr id="35852" name="Line 1031"/>
            <p:cNvSpPr>
              <a:spLocks noChangeShapeType="1"/>
            </p:cNvSpPr>
            <p:nvPr/>
          </p:nvSpPr>
          <p:spPr bwMode="auto">
            <a:xfrm>
              <a:off x="4080" y="1680"/>
              <a:ext cx="1008" cy="0"/>
            </a:xfrm>
            <a:prstGeom prst="line">
              <a:avLst/>
            </a:prstGeom>
            <a:noFill/>
            <a:ln w="9525">
              <a:solidFill>
                <a:schemeClr val="accent2"/>
              </a:solidFill>
              <a:round/>
              <a:headEnd/>
              <a:tailEnd/>
            </a:ln>
          </p:spPr>
          <p:txBody>
            <a:bodyPr>
              <a:spAutoFit/>
            </a:bodyPr>
            <a:lstStyle/>
            <a:p>
              <a:endParaRPr lang="en-US" dirty="0">
                <a:latin typeface="Consolas" pitchFamily="49" charset="0"/>
              </a:endParaRPr>
            </a:p>
          </p:txBody>
        </p:sp>
      </p:grpSp>
      <p:pic>
        <p:nvPicPr>
          <p:cNvPr id="35846" name="Picture 1033"/>
          <p:cNvPicPr>
            <a:picLocks noChangeAspect="1" noChangeArrowheads="1"/>
          </p:cNvPicPr>
          <p:nvPr/>
        </p:nvPicPr>
        <p:blipFill>
          <a:blip r:embed="rId3"/>
          <a:srcRect/>
          <a:stretch>
            <a:fillRect/>
          </a:stretch>
        </p:blipFill>
        <p:spPr bwMode="auto">
          <a:xfrm>
            <a:off x="4557713" y="3371850"/>
            <a:ext cx="28575" cy="114300"/>
          </a:xfrm>
          <a:prstGeom prst="rect">
            <a:avLst/>
          </a:prstGeom>
          <a:noFill/>
          <a:ln w="22225">
            <a:noFill/>
            <a:miter lim="800000"/>
            <a:headEnd/>
            <a:tailEnd/>
          </a:ln>
        </p:spPr>
      </p:pic>
      <p:sp>
        <p:nvSpPr>
          <p:cNvPr id="11"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12"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13"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6867" name="Rectangle 5"/>
          <p:cNvSpPr>
            <a:spLocks noGrp="1" noChangeArrowheads="1"/>
          </p:cNvSpPr>
          <p:nvPr>
            <p:ph type="title"/>
          </p:nvPr>
        </p:nvSpPr>
        <p:spPr/>
        <p:txBody>
          <a:bodyPr>
            <a:normAutofit fontScale="90000"/>
          </a:bodyPr>
          <a:lstStyle/>
          <a:p>
            <a:r>
              <a:rPr lang="en-US" dirty="0" smtClean="0"/>
              <a:t>Dynamic Load Balancing using Objects</a:t>
            </a:r>
          </a:p>
        </p:txBody>
      </p:sp>
      <p:sp>
        <p:nvSpPr>
          <p:cNvPr id="36868" name="Rectangle 6"/>
          <p:cNvSpPr>
            <a:spLocks noGrp="1" noChangeArrowheads="1"/>
          </p:cNvSpPr>
          <p:nvPr>
            <p:ph idx="1"/>
          </p:nvPr>
        </p:nvSpPr>
        <p:spPr/>
        <p:txBody>
          <a:bodyPr/>
          <a:lstStyle/>
          <a:p>
            <a:r>
              <a:rPr lang="en-US" dirty="0" smtClean="0"/>
              <a:t>Object based decomposition (I.e. virtualized decomposition) helps</a:t>
            </a:r>
          </a:p>
          <a:p>
            <a:pPr lvl="1"/>
            <a:r>
              <a:rPr lang="en-US" dirty="0" smtClean="0"/>
              <a:t>Allows RTS to remap them to balance load</a:t>
            </a:r>
          </a:p>
          <a:p>
            <a:pPr lvl="1"/>
            <a:r>
              <a:rPr lang="en-US" dirty="0" smtClean="0"/>
              <a:t>But how does the RTS decide where to map objects?</a:t>
            </a:r>
          </a:p>
          <a:p>
            <a:pPr lvl="1"/>
            <a:r>
              <a:rPr lang="en-US" dirty="0" smtClean="0"/>
              <a:t>Just move objects away from overloaded processors to underloaded processors</a:t>
            </a:r>
          </a:p>
          <a:p>
            <a:pPr lvl="1"/>
            <a:endParaRPr lang="en-US" dirty="0" smtClean="0"/>
          </a:p>
        </p:txBody>
      </p:sp>
      <p:sp>
        <p:nvSpPr>
          <p:cNvPr id="5"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6"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7"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normAutofit/>
          </a:bodyPr>
          <a:lstStyle/>
          <a:p>
            <a:r>
              <a:rPr lang="en-US" dirty="0" smtClean="0"/>
              <a:t>How to diagnose load imbalance?</a:t>
            </a:r>
          </a:p>
        </p:txBody>
      </p:sp>
      <p:sp>
        <p:nvSpPr>
          <p:cNvPr id="21508" name="Rectangle 3"/>
          <p:cNvSpPr>
            <a:spLocks noGrp="1" noChangeArrowheads="1"/>
          </p:cNvSpPr>
          <p:nvPr>
            <p:ph idx="1"/>
          </p:nvPr>
        </p:nvSpPr>
        <p:spPr/>
        <p:txBody>
          <a:bodyPr/>
          <a:lstStyle/>
          <a:p>
            <a:r>
              <a:rPr lang="en-US" dirty="0" smtClean="0"/>
              <a:t>Often hidden in statements such as:</a:t>
            </a:r>
          </a:p>
          <a:p>
            <a:pPr lvl="1"/>
            <a:r>
              <a:rPr lang="en-US" dirty="0" smtClean="0"/>
              <a:t>Very high synchronization overhead</a:t>
            </a:r>
          </a:p>
          <a:p>
            <a:pPr lvl="2"/>
            <a:r>
              <a:rPr lang="en-US" dirty="0" smtClean="0"/>
              <a:t>Most processors are waiting at a reduction</a:t>
            </a:r>
          </a:p>
          <a:p>
            <a:r>
              <a:rPr lang="en-US" dirty="0" smtClean="0"/>
              <a:t>Count total amount of computation (ops/flops) per processor</a:t>
            </a:r>
          </a:p>
          <a:p>
            <a:pPr lvl="1"/>
            <a:r>
              <a:rPr lang="en-US" dirty="0" smtClean="0"/>
              <a:t>In each phase! </a:t>
            </a:r>
          </a:p>
          <a:p>
            <a:pPr lvl="1"/>
            <a:r>
              <a:rPr lang="en-US" dirty="0" smtClean="0"/>
              <a:t>Because the balance may change from phase to phase</a:t>
            </a:r>
          </a:p>
        </p:txBody>
      </p:sp>
      <p:sp>
        <p:nvSpPr>
          <p:cNvPr id="5"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6"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7"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normAutofit fontScale="90000"/>
          </a:bodyPr>
          <a:lstStyle/>
          <a:p>
            <a:r>
              <a:rPr lang="en-US" dirty="0" smtClean="0"/>
              <a:t>Measurement Based Load Balancing</a:t>
            </a:r>
          </a:p>
        </p:txBody>
      </p:sp>
      <p:sp>
        <p:nvSpPr>
          <p:cNvPr id="37892" name="Rectangle 3"/>
          <p:cNvSpPr>
            <a:spLocks noGrp="1" noChangeArrowheads="1"/>
          </p:cNvSpPr>
          <p:nvPr>
            <p:ph idx="1"/>
          </p:nvPr>
        </p:nvSpPr>
        <p:spPr/>
        <p:txBody>
          <a:bodyPr>
            <a:normAutofit fontScale="92500" lnSpcReduction="20000"/>
          </a:bodyPr>
          <a:lstStyle/>
          <a:p>
            <a:pPr>
              <a:lnSpc>
                <a:spcPct val="90000"/>
              </a:lnSpc>
            </a:pPr>
            <a:r>
              <a:rPr lang="en-US" dirty="0" smtClean="0"/>
              <a:t>Principle of persistence</a:t>
            </a:r>
          </a:p>
          <a:p>
            <a:pPr lvl="1">
              <a:lnSpc>
                <a:spcPct val="90000"/>
              </a:lnSpc>
            </a:pPr>
            <a:r>
              <a:rPr lang="en-US" dirty="0" smtClean="0"/>
              <a:t>Object</a:t>
            </a:r>
            <a:r>
              <a:rPr lang="en-US" i="1" dirty="0" smtClean="0"/>
              <a:t> </a:t>
            </a:r>
            <a:r>
              <a:rPr lang="en-US" b="1" i="1" dirty="0" smtClean="0">
                <a:solidFill>
                  <a:schemeClr val="accent4">
                    <a:lumMod val="50000"/>
                  </a:schemeClr>
                </a:solidFill>
              </a:rPr>
              <a:t>communication patterns</a:t>
            </a:r>
            <a:r>
              <a:rPr lang="en-US" i="1" dirty="0" smtClean="0"/>
              <a:t> </a:t>
            </a:r>
            <a:r>
              <a:rPr lang="en-US" dirty="0" smtClean="0"/>
              <a:t>and </a:t>
            </a:r>
            <a:r>
              <a:rPr lang="en-US" b="1" i="1" dirty="0" smtClean="0">
                <a:solidFill>
                  <a:schemeClr val="accent4">
                    <a:lumMod val="50000"/>
                  </a:schemeClr>
                </a:solidFill>
              </a:rPr>
              <a:t>computational loads</a:t>
            </a:r>
            <a:r>
              <a:rPr lang="en-US" i="1" dirty="0" smtClean="0"/>
              <a:t> </a:t>
            </a:r>
            <a:r>
              <a:rPr lang="en-US" dirty="0" smtClean="0"/>
              <a:t>tend to persist over time</a:t>
            </a:r>
          </a:p>
          <a:p>
            <a:pPr lvl="1">
              <a:lnSpc>
                <a:spcPct val="90000"/>
              </a:lnSpc>
            </a:pPr>
            <a:r>
              <a:rPr lang="en-US" dirty="0" smtClean="0"/>
              <a:t>In spite of dynamic behavior</a:t>
            </a:r>
          </a:p>
          <a:p>
            <a:pPr lvl="2">
              <a:lnSpc>
                <a:spcPct val="90000"/>
              </a:lnSpc>
            </a:pPr>
            <a:r>
              <a:rPr lang="en-US" dirty="0" smtClean="0"/>
              <a:t>Abrupt but infrequent changes</a:t>
            </a:r>
          </a:p>
          <a:p>
            <a:pPr lvl="2">
              <a:lnSpc>
                <a:spcPct val="90000"/>
              </a:lnSpc>
            </a:pPr>
            <a:r>
              <a:rPr lang="en-US" dirty="0" smtClean="0"/>
              <a:t>Slow and small changes</a:t>
            </a:r>
          </a:p>
          <a:p>
            <a:pPr>
              <a:lnSpc>
                <a:spcPct val="90000"/>
              </a:lnSpc>
            </a:pPr>
            <a:r>
              <a:rPr lang="en-US" dirty="0" smtClean="0"/>
              <a:t>Runtime instrumentation</a:t>
            </a:r>
          </a:p>
          <a:p>
            <a:pPr lvl="1">
              <a:lnSpc>
                <a:spcPct val="90000"/>
              </a:lnSpc>
            </a:pPr>
            <a:r>
              <a:rPr lang="en-US" dirty="0" smtClean="0"/>
              <a:t>Measures communication volume and computation time</a:t>
            </a:r>
          </a:p>
          <a:p>
            <a:pPr>
              <a:lnSpc>
                <a:spcPct val="90000"/>
              </a:lnSpc>
            </a:pPr>
            <a:r>
              <a:rPr lang="en-US" dirty="0" smtClean="0"/>
              <a:t>Measurement based load balancers</a:t>
            </a:r>
          </a:p>
          <a:p>
            <a:pPr lvl="1">
              <a:lnSpc>
                <a:spcPct val="90000"/>
              </a:lnSpc>
            </a:pPr>
            <a:r>
              <a:rPr lang="en-US" dirty="0" smtClean="0"/>
              <a:t>Use the instrumented data-base periodically to make new decisions</a:t>
            </a:r>
          </a:p>
          <a:p>
            <a:pPr lvl="1">
              <a:lnSpc>
                <a:spcPct val="90000"/>
              </a:lnSpc>
            </a:pPr>
            <a:r>
              <a:rPr lang="en-US" dirty="0" smtClean="0"/>
              <a:t>Many alternative strategies can use the database</a:t>
            </a:r>
          </a:p>
          <a:p>
            <a:pPr lvl="1">
              <a:lnSpc>
                <a:spcPct val="90000"/>
              </a:lnSpc>
              <a:buFontTx/>
              <a:buNone/>
            </a:pPr>
            <a:endParaRPr lang="en-US" dirty="0" smtClean="0"/>
          </a:p>
        </p:txBody>
      </p:sp>
      <p:sp>
        <p:nvSpPr>
          <p:cNvPr id="5"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6"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7"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normAutofit/>
          </a:bodyPr>
          <a:lstStyle/>
          <a:p>
            <a:r>
              <a:rPr lang="en-US" dirty="0" smtClean="0"/>
              <a:t>Periodic Load balancing Strategies</a:t>
            </a:r>
          </a:p>
        </p:txBody>
      </p:sp>
      <p:sp>
        <p:nvSpPr>
          <p:cNvPr id="38916" name="Rectangle 3"/>
          <p:cNvSpPr>
            <a:spLocks noGrp="1" noChangeArrowheads="1"/>
          </p:cNvSpPr>
          <p:nvPr>
            <p:ph idx="1"/>
          </p:nvPr>
        </p:nvSpPr>
        <p:spPr/>
        <p:txBody>
          <a:bodyPr>
            <a:normAutofit fontScale="92500" lnSpcReduction="20000"/>
          </a:bodyPr>
          <a:lstStyle/>
          <a:p>
            <a:r>
              <a:rPr lang="en-US" dirty="0" smtClean="0"/>
              <a:t>Stop the computation?</a:t>
            </a:r>
          </a:p>
          <a:p>
            <a:r>
              <a:rPr lang="en-US" dirty="0" smtClean="0"/>
              <a:t>Centralized strategies:</a:t>
            </a:r>
          </a:p>
          <a:p>
            <a:pPr lvl="1"/>
            <a:r>
              <a:rPr lang="en-US" dirty="0" smtClean="0"/>
              <a:t>Charm RTS collects data (on one processor) about:</a:t>
            </a:r>
          </a:p>
          <a:p>
            <a:pPr lvl="2"/>
            <a:r>
              <a:rPr lang="en-US" dirty="0" smtClean="0"/>
              <a:t>Computational Load and Communication for each pair</a:t>
            </a:r>
          </a:p>
          <a:p>
            <a:pPr lvl="1"/>
            <a:r>
              <a:rPr lang="en-US" dirty="0" smtClean="0"/>
              <a:t>If you are not using AMPI/Charm, you can do the same instrumentation and data collection</a:t>
            </a:r>
          </a:p>
          <a:p>
            <a:pPr lvl="1"/>
            <a:r>
              <a:rPr lang="en-US" dirty="0" smtClean="0"/>
              <a:t>Partition the graph of objects across processors</a:t>
            </a:r>
          </a:p>
          <a:p>
            <a:pPr lvl="2"/>
            <a:r>
              <a:rPr lang="en-US" dirty="0" smtClean="0"/>
              <a:t>Take communication into account</a:t>
            </a:r>
          </a:p>
          <a:p>
            <a:pPr lvl="3"/>
            <a:r>
              <a:rPr lang="en-US" dirty="0" smtClean="0"/>
              <a:t>Pt-to-pt, as well as multicast over a subset</a:t>
            </a:r>
          </a:p>
          <a:p>
            <a:pPr lvl="3"/>
            <a:r>
              <a:rPr lang="en-US" dirty="0" smtClean="0"/>
              <a:t>As you map an object, add to the load on both sending and receiving processor</a:t>
            </a:r>
          </a:p>
          <a:p>
            <a:pPr lvl="2"/>
            <a:r>
              <a:rPr lang="en-US" dirty="0" smtClean="0"/>
              <a:t>The red communication is free, if it is a multicast.</a:t>
            </a:r>
          </a:p>
          <a:p>
            <a:pPr lvl="1"/>
            <a:endParaRPr lang="en-US" dirty="0" smtClean="0"/>
          </a:p>
        </p:txBody>
      </p:sp>
      <p:sp>
        <p:nvSpPr>
          <p:cNvPr id="38917" name="Rectangle 4"/>
          <p:cNvSpPr>
            <a:spLocks noChangeArrowheads="1"/>
          </p:cNvSpPr>
          <p:nvPr/>
        </p:nvSpPr>
        <p:spPr bwMode="auto">
          <a:xfrm>
            <a:off x="7924800" y="3124200"/>
            <a:ext cx="838200" cy="685800"/>
          </a:xfrm>
          <a:prstGeom prst="rect">
            <a:avLst/>
          </a:prstGeom>
          <a:noFill/>
          <a:ln w="19050">
            <a:solidFill>
              <a:schemeClr val="hlink"/>
            </a:solidFill>
            <a:miter lim="800000"/>
            <a:headEnd/>
            <a:tailEnd/>
          </a:ln>
        </p:spPr>
        <p:txBody>
          <a:bodyPr wrap="none" anchor="ctr">
            <a:spAutoFit/>
          </a:bodyPr>
          <a:lstStyle/>
          <a:p>
            <a:endParaRPr lang="en-US" dirty="0">
              <a:latin typeface="Calibri" pitchFamily="34" charset="0"/>
            </a:endParaRPr>
          </a:p>
        </p:txBody>
      </p:sp>
      <p:sp>
        <p:nvSpPr>
          <p:cNvPr id="38918" name="Rectangle 5"/>
          <p:cNvSpPr>
            <a:spLocks noChangeArrowheads="1"/>
          </p:cNvSpPr>
          <p:nvPr/>
        </p:nvSpPr>
        <p:spPr bwMode="auto">
          <a:xfrm>
            <a:off x="7924800" y="4114800"/>
            <a:ext cx="838200" cy="685800"/>
          </a:xfrm>
          <a:prstGeom prst="rect">
            <a:avLst/>
          </a:prstGeom>
          <a:noFill/>
          <a:ln w="19050">
            <a:solidFill>
              <a:schemeClr val="hlink"/>
            </a:solidFill>
            <a:miter lim="800000"/>
            <a:headEnd/>
            <a:tailEnd/>
          </a:ln>
        </p:spPr>
        <p:txBody>
          <a:bodyPr wrap="none" anchor="ctr">
            <a:spAutoFit/>
          </a:bodyPr>
          <a:lstStyle/>
          <a:p>
            <a:endParaRPr lang="en-US" dirty="0">
              <a:latin typeface="Calibri" pitchFamily="34" charset="0"/>
            </a:endParaRPr>
          </a:p>
        </p:txBody>
      </p:sp>
      <p:sp>
        <p:nvSpPr>
          <p:cNvPr id="38919" name="Oval 6"/>
          <p:cNvSpPr>
            <a:spLocks noChangeArrowheads="1"/>
          </p:cNvSpPr>
          <p:nvPr/>
        </p:nvSpPr>
        <p:spPr bwMode="auto">
          <a:xfrm>
            <a:off x="8229600" y="3429000"/>
            <a:ext cx="152400" cy="152400"/>
          </a:xfrm>
          <a:prstGeom prst="ellipse">
            <a:avLst/>
          </a:prstGeom>
          <a:solidFill>
            <a:schemeClr val="accent1"/>
          </a:solidFill>
          <a:ln w="9525">
            <a:noFill/>
            <a:round/>
            <a:headEnd/>
            <a:tailEnd/>
          </a:ln>
        </p:spPr>
        <p:txBody>
          <a:bodyPr wrap="none" anchor="ctr">
            <a:spAutoFit/>
          </a:bodyPr>
          <a:lstStyle/>
          <a:p>
            <a:endParaRPr lang="en-US" dirty="0">
              <a:latin typeface="Calibri" pitchFamily="34" charset="0"/>
            </a:endParaRPr>
          </a:p>
        </p:txBody>
      </p:sp>
      <p:sp>
        <p:nvSpPr>
          <p:cNvPr id="38920" name="Oval 7"/>
          <p:cNvSpPr>
            <a:spLocks noChangeArrowheads="1"/>
          </p:cNvSpPr>
          <p:nvPr/>
        </p:nvSpPr>
        <p:spPr bwMode="auto">
          <a:xfrm>
            <a:off x="8382000" y="4343400"/>
            <a:ext cx="152400" cy="152400"/>
          </a:xfrm>
          <a:prstGeom prst="ellipse">
            <a:avLst/>
          </a:prstGeom>
          <a:solidFill>
            <a:schemeClr val="accent1"/>
          </a:solidFill>
          <a:ln w="9525">
            <a:noFill/>
            <a:round/>
            <a:headEnd/>
            <a:tailEnd/>
          </a:ln>
        </p:spPr>
        <p:txBody>
          <a:bodyPr wrap="none" anchor="ctr">
            <a:spAutoFit/>
          </a:bodyPr>
          <a:lstStyle/>
          <a:p>
            <a:endParaRPr lang="en-US" dirty="0">
              <a:latin typeface="Calibri" pitchFamily="34" charset="0"/>
            </a:endParaRPr>
          </a:p>
        </p:txBody>
      </p:sp>
      <p:sp>
        <p:nvSpPr>
          <p:cNvPr id="38921" name="Oval 8"/>
          <p:cNvSpPr>
            <a:spLocks noChangeArrowheads="1"/>
          </p:cNvSpPr>
          <p:nvPr/>
        </p:nvSpPr>
        <p:spPr bwMode="auto">
          <a:xfrm>
            <a:off x="8001000" y="4343400"/>
            <a:ext cx="152400" cy="152400"/>
          </a:xfrm>
          <a:prstGeom prst="ellipse">
            <a:avLst/>
          </a:prstGeom>
          <a:solidFill>
            <a:schemeClr val="accent1"/>
          </a:solidFill>
          <a:ln w="9525">
            <a:noFill/>
            <a:round/>
            <a:headEnd/>
            <a:tailEnd/>
          </a:ln>
        </p:spPr>
        <p:txBody>
          <a:bodyPr wrap="none" anchor="ctr">
            <a:spAutoFit/>
          </a:bodyPr>
          <a:lstStyle/>
          <a:p>
            <a:endParaRPr lang="en-US" dirty="0">
              <a:latin typeface="Calibri" pitchFamily="34" charset="0"/>
            </a:endParaRPr>
          </a:p>
        </p:txBody>
      </p:sp>
      <p:sp>
        <p:nvSpPr>
          <p:cNvPr id="38922" name="Line 9"/>
          <p:cNvSpPr>
            <a:spLocks noChangeShapeType="1"/>
          </p:cNvSpPr>
          <p:nvPr/>
        </p:nvSpPr>
        <p:spPr bwMode="auto">
          <a:xfrm flipH="1">
            <a:off x="8077200" y="3581400"/>
            <a:ext cx="228600" cy="762000"/>
          </a:xfrm>
          <a:prstGeom prst="line">
            <a:avLst/>
          </a:prstGeom>
          <a:noFill/>
          <a:ln w="9525">
            <a:solidFill>
              <a:schemeClr val="accent2"/>
            </a:solidFill>
            <a:round/>
            <a:headEnd/>
            <a:tailEnd type="triangle" w="med" len="med"/>
          </a:ln>
        </p:spPr>
        <p:txBody>
          <a:bodyPr>
            <a:spAutoFit/>
          </a:bodyPr>
          <a:lstStyle/>
          <a:p>
            <a:endParaRPr lang="en-US" dirty="0">
              <a:latin typeface="Consolas" pitchFamily="49" charset="0"/>
            </a:endParaRPr>
          </a:p>
        </p:txBody>
      </p:sp>
      <p:sp>
        <p:nvSpPr>
          <p:cNvPr id="38923" name="Line 10"/>
          <p:cNvSpPr>
            <a:spLocks noChangeShapeType="1"/>
          </p:cNvSpPr>
          <p:nvPr/>
        </p:nvSpPr>
        <p:spPr bwMode="auto">
          <a:xfrm>
            <a:off x="8305800" y="3581400"/>
            <a:ext cx="152400" cy="762000"/>
          </a:xfrm>
          <a:prstGeom prst="line">
            <a:avLst/>
          </a:prstGeom>
          <a:noFill/>
          <a:ln w="9525">
            <a:solidFill>
              <a:srgbClr val="FF0000"/>
            </a:solidFill>
            <a:round/>
            <a:headEnd/>
            <a:tailEnd type="triangle" w="med" len="med"/>
          </a:ln>
        </p:spPr>
        <p:txBody>
          <a:bodyPr>
            <a:spAutoFit/>
          </a:bodyPr>
          <a:lstStyle/>
          <a:p>
            <a:endParaRPr lang="en-US" dirty="0">
              <a:latin typeface="Consolas" pitchFamily="49" charset="0"/>
            </a:endParaRPr>
          </a:p>
        </p:txBody>
      </p:sp>
      <p:sp>
        <p:nvSpPr>
          <p:cNvPr id="12"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13"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14"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normAutofit/>
          </a:bodyPr>
          <a:lstStyle/>
          <a:p>
            <a:pPr fontAlgn="auto">
              <a:spcAft>
                <a:spcPts val="0"/>
              </a:spcAft>
              <a:defRPr/>
            </a:pPr>
            <a:r>
              <a:rPr lang="en-US" dirty="0"/>
              <a:t>Load Balancing Steps</a:t>
            </a:r>
          </a:p>
        </p:txBody>
      </p:sp>
      <p:sp>
        <p:nvSpPr>
          <p:cNvPr id="28"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29"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39940" name="Line 3"/>
          <p:cNvSpPr>
            <a:spLocks noChangeShapeType="1"/>
          </p:cNvSpPr>
          <p:nvPr/>
        </p:nvSpPr>
        <p:spPr bwMode="auto">
          <a:xfrm>
            <a:off x="762000" y="3581400"/>
            <a:ext cx="7772400" cy="0"/>
          </a:xfrm>
          <a:prstGeom prst="line">
            <a:avLst/>
          </a:prstGeom>
          <a:noFill/>
          <a:ln w="9525">
            <a:noFill/>
            <a:round/>
            <a:headEnd/>
            <a:tailEnd/>
          </a:ln>
        </p:spPr>
        <p:txBody>
          <a:bodyPr>
            <a:spAutoFit/>
          </a:bodyPr>
          <a:lstStyle/>
          <a:p>
            <a:endParaRPr lang="en-US" dirty="0">
              <a:latin typeface="Consolas" pitchFamily="49" charset="0"/>
            </a:endParaRPr>
          </a:p>
        </p:txBody>
      </p:sp>
      <p:sp>
        <p:nvSpPr>
          <p:cNvPr id="39941" name="Line 4"/>
          <p:cNvSpPr>
            <a:spLocks noChangeShapeType="1"/>
          </p:cNvSpPr>
          <p:nvPr/>
        </p:nvSpPr>
        <p:spPr bwMode="auto">
          <a:xfrm>
            <a:off x="1066800" y="3429000"/>
            <a:ext cx="7391400" cy="0"/>
          </a:xfrm>
          <a:prstGeom prst="line">
            <a:avLst/>
          </a:prstGeom>
          <a:noFill/>
          <a:ln w="9525">
            <a:solidFill>
              <a:schemeClr val="tx2"/>
            </a:solidFill>
            <a:round/>
            <a:headEnd/>
            <a:tailEnd/>
          </a:ln>
        </p:spPr>
        <p:txBody>
          <a:bodyPr>
            <a:spAutoFit/>
          </a:bodyPr>
          <a:lstStyle/>
          <a:p>
            <a:endParaRPr lang="en-US" dirty="0">
              <a:latin typeface="Consolas" pitchFamily="49" charset="0"/>
            </a:endParaRPr>
          </a:p>
        </p:txBody>
      </p:sp>
      <p:sp>
        <p:nvSpPr>
          <p:cNvPr id="39942" name="Rectangle 5"/>
          <p:cNvSpPr>
            <a:spLocks noChangeArrowheads="1"/>
          </p:cNvSpPr>
          <p:nvPr/>
        </p:nvSpPr>
        <p:spPr bwMode="auto">
          <a:xfrm>
            <a:off x="1524000" y="3048000"/>
            <a:ext cx="381000" cy="381000"/>
          </a:xfrm>
          <a:prstGeom prst="rect">
            <a:avLst/>
          </a:prstGeom>
          <a:solidFill>
            <a:srgbClr val="FAFEAE"/>
          </a:solidFill>
          <a:ln w="9525">
            <a:noFill/>
            <a:miter lim="800000"/>
            <a:headEnd/>
            <a:tailEnd/>
          </a:ln>
        </p:spPr>
        <p:txBody>
          <a:bodyPr anchor="ctr">
            <a:spAutoFit/>
          </a:bodyPr>
          <a:lstStyle/>
          <a:p>
            <a:endParaRPr lang="en-US" dirty="0">
              <a:latin typeface="Calibri" pitchFamily="34" charset="0"/>
            </a:endParaRPr>
          </a:p>
        </p:txBody>
      </p:sp>
      <p:sp>
        <p:nvSpPr>
          <p:cNvPr id="39943" name="Rectangle 6"/>
          <p:cNvSpPr>
            <a:spLocks noChangeArrowheads="1"/>
          </p:cNvSpPr>
          <p:nvPr/>
        </p:nvSpPr>
        <p:spPr bwMode="auto">
          <a:xfrm>
            <a:off x="1905000" y="3048000"/>
            <a:ext cx="304800" cy="381000"/>
          </a:xfrm>
          <a:prstGeom prst="rect">
            <a:avLst/>
          </a:prstGeom>
          <a:solidFill>
            <a:srgbClr val="FF0000"/>
          </a:solidFill>
          <a:ln w="9525">
            <a:noFill/>
            <a:miter lim="800000"/>
            <a:headEnd/>
            <a:tailEnd/>
          </a:ln>
        </p:spPr>
        <p:txBody>
          <a:bodyPr wrap="none" anchor="ctr">
            <a:spAutoFit/>
          </a:bodyPr>
          <a:lstStyle/>
          <a:p>
            <a:endParaRPr lang="en-US" dirty="0">
              <a:latin typeface="Calibri" pitchFamily="34" charset="0"/>
            </a:endParaRPr>
          </a:p>
        </p:txBody>
      </p:sp>
      <p:sp>
        <p:nvSpPr>
          <p:cNvPr id="39944" name="Rectangle 7"/>
          <p:cNvSpPr>
            <a:spLocks noChangeArrowheads="1"/>
          </p:cNvSpPr>
          <p:nvPr/>
        </p:nvSpPr>
        <p:spPr bwMode="auto">
          <a:xfrm>
            <a:off x="2209800" y="3200400"/>
            <a:ext cx="838200" cy="228600"/>
          </a:xfrm>
          <a:prstGeom prst="rect">
            <a:avLst/>
          </a:prstGeom>
          <a:solidFill>
            <a:srgbClr val="CC99FF"/>
          </a:solidFill>
          <a:ln w="9525">
            <a:noFill/>
            <a:miter lim="800000"/>
            <a:headEnd/>
            <a:tailEnd/>
          </a:ln>
        </p:spPr>
        <p:txBody>
          <a:bodyPr anchor="ctr">
            <a:spAutoFit/>
          </a:bodyPr>
          <a:lstStyle/>
          <a:p>
            <a:endParaRPr lang="en-US" dirty="0">
              <a:latin typeface="Calibri" pitchFamily="34" charset="0"/>
            </a:endParaRPr>
          </a:p>
        </p:txBody>
      </p:sp>
      <p:sp>
        <p:nvSpPr>
          <p:cNvPr id="39945" name="Rectangle 8"/>
          <p:cNvSpPr>
            <a:spLocks noChangeArrowheads="1"/>
          </p:cNvSpPr>
          <p:nvPr/>
        </p:nvSpPr>
        <p:spPr bwMode="auto">
          <a:xfrm>
            <a:off x="3048000" y="3048000"/>
            <a:ext cx="304800" cy="381000"/>
          </a:xfrm>
          <a:prstGeom prst="rect">
            <a:avLst/>
          </a:prstGeom>
          <a:solidFill>
            <a:srgbClr val="FF0000"/>
          </a:solidFill>
          <a:ln w="9525">
            <a:noFill/>
            <a:miter lim="800000"/>
            <a:headEnd/>
            <a:tailEnd/>
          </a:ln>
        </p:spPr>
        <p:txBody>
          <a:bodyPr wrap="none" anchor="ctr">
            <a:spAutoFit/>
          </a:bodyPr>
          <a:lstStyle/>
          <a:p>
            <a:endParaRPr lang="en-US" dirty="0">
              <a:latin typeface="Calibri" pitchFamily="34" charset="0"/>
            </a:endParaRPr>
          </a:p>
        </p:txBody>
      </p:sp>
      <p:sp>
        <p:nvSpPr>
          <p:cNvPr id="39946" name="Rectangle 9"/>
          <p:cNvSpPr>
            <a:spLocks noChangeArrowheads="1"/>
          </p:cNvSpPr>
          <p:nvPr/>
        </p:nvSpPr>
        <p:spPr bwMode="auto">
          <a:xfrm>
            <a:off x="3352800" y="3200400"/>
            <a:ext cx="457200" cy="228600"/>
          </a:xfrm>
          <a:prstGeom prst="rect">
            <a:avLst/>
          </a:prstGeom>
          <a:solidFill>
            <a:srgbClr val="99CCFF"/>
          </a:solidFill>
          <a:ln w="9525">
            <a:noFill/>
            <a:miter lim="800000"/>
            <a:headEnd/>
            <a:tailEnd/>
          </a:ln>
        </p:spPr>
        <p:txBody>
          <a:bodyPr anchor="ctr">
            <a:spAutoFit/>
          </a:bodyPr>
          <a:lstStyle/>
          <a:p>
            <a:endParaRPr lang="en-US" dirty="0">
              <a:latin typeface="Calibri" pitchFamily="34" charset="0"/>
            </a:endParaRPr>
          </a:p>
        </p:txBody>
      </p:sp>
      <p:sp>
        <p:nvSpPr>
          <p:cNvPr id="39947" name="Rectangle 10"/>
          <p:cNvSpPr>
            <a:spLocks noChangeArrowheads="1"/>
          </p:cNvSpPr>
          <p:nvPr/>
        </p:nvSpPr>
        <p:spPr bwMode="auto">
          <a:xfrm>
            <a:off x="3810000" y="3048000"/>
            <a:ext cx="2057400" cy="381000"/>
          </a:xfrm>
          <a:prstGeom prst="rect">
            <a:avLst/>
          </a:prstGeom>
          <a:solidFill>
            <a:srgbClr val="FAFEAE"/>
          </a:solidFill>
          <a:ln w="9525">
            <a:noFill/>
            <a:miter lim="800000"/>
            <a:headEnd/>
            <a:tailEnd/>
          </a:ln>
        </p:spPr>
        <p:txBody>
          <a:bodyPr wrap="none" anchor="ctr">
            <a:spAutoFit/>
          </a:bodyPr>
          <a:lstStyle/>
          <a:p>
            <a:endParaRPr lang="en-US" dirty="0">
              <a:latin typeface="Calibri" pitchFamily="34" charset="0"/>
            </a:endParaRPr>
          </a:p>
        </p:txBody>
      </p:sp>
      <p:sp>
        <p:nvSpPr>
          <p:cNvPr id="39948" name="Text Box 11"/>
          <p:cNvSpPr txBox="1">
            <a:spLocks noChangeArrowheads="1"/>
          </p:cNvSpPr>
          <p:nvPr/>
        </p:nvSpPr>
        <p:spPr bwMode="auto">
          <a:xfrm>
            <a:off x="228600" y="1447800"/>
            <a:ext cx="2057400" cy="830997"/>
          </a:xfrm>
          <a:prstGeom prst="rect">
            <a:avLst/>
          </a:prstGeom>
          <a:solidFill>
            <a:srgbClr val="FAFEAE"/>
          </a:solidFill>
          <a:ln w="9525">
            <a:noFill/>
            <a:miter lim="800000"/>
            <a:headEnd/>
            <a:tailEnd/>
          </a:ln>
        </p:spPr>
        <p:txBody>
          <a:bodyPr>
            <a:spAutoFit/>
          </a:bodyPr>
          <a:lstStyle/>
          <a:p>
            <a:r>
              <a:rPr lang="en-US" sz="2400" dirty="0">
                <a:latin typeface="Calibri" pitchFamily="34" charset="0"/>
                <a:cs typeface="Arial" pitchFamily="34" charset="0"/>
              </a:rPr>
              <a:t>Regular Timesteps</a:t>
            </a:r>
          </a:p>
        </p:txBody>
      </p:sp>
      <p:sp>
        <p:nvSpPr>
          <p:cNvPr id="39949" name="Text Box 12"/>
          <p:cNvSpPr txBox="1">
            <a:spLocks noChangeArrowheads="1"/>
          </p:cNvSpPr>
          <p:nvPr/>
        </p:nvSpPr>
        <p:spPr bwMode="auto">
          <a:xfrm>
            <a:off x="609600" y="4191000"/>
            <a:ext cx="1981200" cy="830997"/>
          </a:xfrm>
          <a:prstGeom prst="rect">
            <a:avLst/>
          </a:prstGeom>
          <a:solidFill>
            <a:srgbClr val="D85E46"/>
          </a:solidFill>
          <a:ln w="9525">
            <a:noFill/>
            <a:miter lim="800000"/>
            <a:headEnd/>
            <a:tailEnd/>
          </a:ln>
        </p:spPr>
        <p:txBody>
          <a:bodyPr>
            <a:spAutoFit/>
          </a:bodyPr>
          <a:lstStyle/>
          <a:p>
            <a:r>
              <a:rPr lang="en-US" sz="2400" dirty="0">
                <a:latin typeface="Calibri" pitchFamily="34" charset="0"/>
                <a:cs typeface="Arial" pitchFamily="34" charset="0"/>
              </a:rPr>
              <a:t>Instrumented Timesteps</a:t>
            </a:r>
          </a:p>
        </p:txBody>
      </p:sp>
      <p:sp>
        <p:nvSpPr>
          <p:cNvPr id="39950" name="Text Box 13"/>
          <p:cNvSpPr txBox="1">
            <a:spLocks noChangeArrowheads="1"/>
          </p:cNvSpPr>
          <p:nvPr/>
        </p:nvSpPr>
        <p:spPr bwMode="auto">
          <a:xfrm>
            <a:off x="2438400" y="1447800"/>
            <a:ext cx="2667000" cy="830997"/>
          </a:xfrm>
          <a:prstGeom prst="rect">
            <a:avLst/>
          </a:prstGeom>
          <a:solidFill>
            <a:srgbClr val="CC99FF"/>
          </a:solidFill>
          <a:ln w="9525">
            <a:noFill/>
            <a:miter lim="800000"/>
            <a:headEnd/>
            <a:tailEnd/>
          </a:ln>
        </p:spPr>
        <p:txBody>
          <a:bodyPr wrap="square">
            <a:spAutoFit/>
          </a:bodyPr>
          <a:lstStyle/>
          <a:p>
            <a:r>
              <a:rPr lang="en-US" sz="2400" dirty="0">
                <a:latin typeface="Calibri" pitchFamily="34" charset="0"/>
                <a:cs typeface="Arial" pitchFamily="34" charset="0"/>
              </a:rPr>
              <a:t>Detailed, aggressive Load Balancing</a:t>
            </a:r>
          </a:p>
        </p:txBody>
      </p:sp>
      <p:sp>
        <p:nvSpPr>
          <p:cNvPr id="39951" name="Text Box 14"/>
          <p:cNvSpPr txBox="1">
            <a:spLocks noChangeArrowheads="1"/>
          </p:cNvSpPr>
          <p:nvPr/>
        </p:nvSpPr>
        <p:spPr bwMode="auto">
          <a:xfrm>
            <a:off x="3657600" y="4267200"/>
            <a:ext cx="2514600" cy="830997"/>
          </a:xfrm>
          <a:prstGeom prst="rect">
            <a:avLst/>
          </a:prstGeom>
          <a:solidFill>
            <a:srgbClr val="99CCFF"/>
          </a:solidFill>
          <a:ln w="9525">
            <a:noFill/>
            <a:miter lim="800000"/>
            <a:headEnd/>
            <a:tailEnd/>
          </a:ln>
        </p:spPr>
        <p:txBody>
          <a:bodyPr wrap="square">
            <a:spAutoFit/>
          </a:bodyPr>
          <a:lstStyle/>
          <a:p>
            <a:r>
              <a:rPr lang="en-US" sz="2400" dirty="0">
                <a:solidFill>
                  <a:srgbClr val="000066"/>
                </a:solidFill>
                <a:latin typeface="Calibri" pitchFamily="34" charset="0"/>
                <a:cs typeface="Arial" pitchFamily="34" charset="0"/>
              </a:rPr>
              <a:t>Refinement Load Balancing</a:t>
            </a:r>
          </a:p>
        </p:txBody>
      </p:sp>
      <p:sp>
        <p:nvSpPr>
          <p:cNvPr id="39952" name="Line 15"/>
          <p:cNvSpPr>
            <a:spLocks noChangeShapeType="1"/>
          </p:cNvSpPr>
          <p:nvPr/>
        </p:nvSpPr>
        <p:spPr bwMode="auto">
          <a:xfrm>
            <a:off x="1676400" y="2286000"/>
            <a:ext cx="0" cy="685800"/>
          </a:xfrm>
          <a:prstGeom prst="line">
            <a:avLst/>
          </a:prstGeom>
          <a:noFill/>
          <a:ln w="9525">
            <a:solidFill>
              <a:schemeClr val="tx1"/>
            </a:solidFill>
            <a:round/>
            <a:headEnd/>
            <a:tailEnd type="triangle" w="med" len="med"/>
          </a:ln>
        </p:spPr>
        <p:txBody>
          <a:bodyPr>
            <a:spAutoFit/>
          </a:bodyPr>
          <a:lstStyle/>
          <a:p>
            <a:endParaRPr lang="en-US" dirty="0">
              <a:latin typeface="Consolas" pitchFamily="49" charset="0"/>
            </a:endParaRPr>
          </a:p>
        </p:txBody>
      </p:sp>
      <p:sp>
        <p:nvSpPr>
          <p:cNvPr id="39953" name="Line 16"/>
          <p:cNvSpPr>
            <a:spLocks noChangeShapeType="1"/>
          </p:cNvSpPr>
          <p:nvPr/>
        </p:nvSpPr>
        <p:spPr bwMode="auto">
          <a:xfrm>
            <a:off x="1828800" y="2286000"/>
            <a:ext cx="2895600" cy="685800"/>
          </a:xfrm>
          <a:prstGeom prst="line">
            <a:avLst/>
          </a:prstGeom>
          <a:noFill/>
          <a:ln w="9525">
            <a:solidFill>
              <a:schemeClr val="tx1"/>
            </a:solidFill>
            <a:round/>
            <a:headEnd/>
            <a:tailEnd type="triangle" w="med" len="med"/>
          </a:ln>
        </p:spPr>
        <p:txBody>
          <a:bodyPr>
            <a:spAutoFit/>
          </a:bodyPr>
          <a:lstStyle/>
          <a:p>
            <a:endParaRPr lang="en-US" dirty="0">
              <a:latin typeface="Consolas" pitchFamily="49" charset="0"/>
            </a:endParaRPr>
          </a:p>
        </p:txBody>
      </p:sp>
      <p:sp>
        <p:nvSpPr>
          <p:cNvPr id="39954" name="Line 17"/>
          <p:cNvSpPr>
            <a:spLocks noChangeShapeType="1"/>
          </p:cNvSpPr>
          <p:nvPr/>
        </p:nvSpPr>
        <p:spPr bwMode="auto">
          <a:xfrm flipV="1">
            <a:off x="1981200" y="3429000"/>
            <a:ext cx="76200" cy="762000"/>
          </a:xfrm>
          <a:prstGeom prst="line">
            <a:avLst/>
          </a:prstGeom>
          <a:noFill/>
          <a:ln w="19050">
            <a:solidFill>
              <a:schemeClr val="tx1"/>
            </a:solidFill>
            <a:round/>
            <a:headEnd/>
            <a:tailEnd type="triangle" w="med" len="med"/>
          </a:ln>
        </p:spPr>
        <p:txBody>
          <a:bodyPr>
            <a:spAutoFit/>
          </a:bodyPr>
          <a:lstStyle/>
          <a:p>
            <a:endParaRPr lang="en-US" dirty="0">
              <a:latin typeface="Consolas" pitchFamily="49" charset="0"/>
            </a:endParaRPr>
          </a:p>
        </p:txBody>
      </p:sp>
      <p:sp>
        <p:nvSpPr>
          <p:cNvPr id="39955" name="Line 18"/>
          <p:cNvSpPr>
            <a:spLocks noChangeShapeType="1"/>
          </p:cNvSpPr>
          <p:nvPr/>
        </p:nvSpPr>
        <p:spPr bwMode="auto">
          <a:xfrm flipV="1">
            <a:off x="2209800" y="3429000"/>
            <a:ext cx="990600" cy="762000"/>
          </a:xfrm>
          <a:prstGeom prst="line">
            <a:avLst/>
          </a:prstGeom>
          <a:noFill/>
          <a:ln w="19050">
            <a:solidFill>
              <a:schemeClr val="tx1"/>
            </a:solidFill>
            <a:round/>
            <a:headEnd/>
            <a:tailEnd type="triangle" w="med" len="med"/>
          </a:ln>
        </p:spPr>
        <p:txBody>
          <a:bodyPr>
            <a:spAutoFit/>
          </a:bodyPr>
          <a:lstStyle/>
          <a:p>
            <a:endParaRPr lang="en-US" dirty="0">
              <a:latin typeface="Consolas" pitchFamily="49" charset="0"/>
            </a:endParaRPr>
          </a:p>
        </p:txBody>
      </p:sp>
      <p:sp>
        <p:nvSpPr>
          <p:cNvPr id="39956" name="Line 19"/>
          <p:cNvSpPr>
            <a:spLocks noChangeShapeType="1"/>
          </p:cNvSpPr>
          <p:nvPr/>
        </p:nvSpPr>
        <p:spPr bwMode="auto">
          <a:xfrm flipH="1" flipV="1">
            <a:off x="3581400" y="3429000"/>
            <a:ext cx="762000" cy="838200"/>
          </a:xfrm>
          <a:prstGeom prst="line">
            <a:avLst/>
          </a:prstGeom>
          <a:noFill/>
          <a:ln w="19050">
            <a:solidFill>
              <a:schemeClr val="tx1"/>
            </a:solidFill>
            <a:round/>
            <a:headEnd/>
            <a:tailEnd type="triangle" w="med" len="med"/>
          </a:ln>
        </p:spPr>
        <p:txBody>
          <a:bodyPr>
            <a:spAutoFit/>
          </a:bodyPr>
          <a:lstStyle/>
          <a:p>
            <a:endParaRPr lang="en-US" dirty="0">
              <a:latin typeface="Consolas" pitchFamily="49" charset="0"/>
            </a:endParaRPr>
          </a:p>
        </p:txBody>
      </p:sp>
      <p:sp>
        <p:nvSpPr>
          <p:cNvPr id="39957" name="Line 20"/>
          <p:cNvSpPr>
            <a:spLocks noChangeShapeType="1"/>
          </p:cNvSpPr>
          <p:nvPr/>
        </p:nvSpPr>
        <p:spPr bwMode="auto">
          <a:xfrm flipH="1">
            <a:off x="2514600" y="2286000"/>
            <a:ext cx="609600" cy="914400"/>
          </a:xfrm>
          <a:prstGeom prst="line">
            <a:avLst/>
          </a:prstGeom>
          <a:noFill/>
          <a:ln w="9525">
            <a:solidFill>
              <a:schemeClr val="tx1"/>
            </a:solidFill>
            <a:round/>
            <a:headEnd/>
            <a:tailEnd type="triangle" w="med" len="med"/>
          </a:ln>
        </p:spPr>
        <p:txBody>
          <a:bodyPr>
            <a:spAutoFit/>
          </a:bodyPr>
          <a:lstStyle/>
          <a:p>
            <a:endParaRPr lang="en-US" dirty="0">
              <a:latin typeface="Consolas" pitchFamily="49" charset="0"/>
            </a:endParaRPr>
          </a:p>
        </p:txBody>
      </p:sp>
      <p:sp>
        <p:nvSpPr>
          <p:cNvPr id="39958" name="Rectangle 21"/>
          <p:cNvSpPr>
            <a:spLocks noChangeArrowheads="1"/>
          </p:cNvSpPr>
          <p:nvPr/>
        </p:nvSpPr>
        <p:spPr bwMode="auto">
          <a:xfrm>
            <a:off x="5867400" y="3048000"/>
            <a:ext cx="304800" cy="381000"/>
          </a:xfrm>
          <a:prstGeom prst="rect">
            <a:avLst/>
          </a:prstGeom>
          <a:solidFill>
            <a:srgbClr val="FF0000"/>
          </a:solidFill>
          <a:ln w="9525">
            <a:noFill/>
            <a:miter lim="800000"/>
            <a:headEnd/>
            <a:tailEnd/>
          </a:ln>
        </p:spPr>
        <p:txBody>
          <a:bodyPr wrap="none" anchor="ctr">
            <a:spAutoFit/>
          </a:bodyPr>
          <a:lstStyle/>
          <a:p>
            <a:endParaRPr lang="en-US" dirty="0">
              <a:latin typeface="Calibri" pitchFamily="34" charset="0"/>
            </a:endParaRPr>
          </a:p>
        </p:txBody>
      </p:sp>
      <p:sp>
        <p:nvSpPr>
          <p:cNvPr id="39959" name="Rectangle 22"/>
          <p:cNvSpPr>
            <a:spLocks noChangeArrowheads="1"/>
          </p:cNvSpPr>
          <p:nvPr/>
        </p:nvSpPr>
        <p:spPr bwMode="auto">
          <a:xfrm>
            <a:off x="6172200" y="3200400"/>
            <a:ext cx="457200" cy="228600"/>
          </a:xfrm>
          <a:prstGeom prst="rect">
            <a:avLst/>
          </a:prstGeom>
          <a:solidFill>
            <a:srgbClr val="99CCFF"/>
          </a:solidFill>
          <a:ln w="9525">
            <a:noFill/>
            <a:miter lim="800000"/>
            <a:headEnd/>
            <a:tailEnd/>
          </a:ln>
        </p:spPr>
        <p:txBody>
          <a:bodyPr anchor="ctr">
            <a:spAutoFit/>
          </a:bodyPr>
          <a:lstStyle/>
          <a:p>
            <a:endParaRPr lang="en-US" dirty="0">
              <a:latin typeface="Calibri" pitchFamily="34" charset="0"/>
            </a:endParaRPr>
          </a:p>
        </p:txBody>
      </p:sp>
      <p:sp>
        <p:nvSpPr>
          <p:cNvPr id="39960" name="Rectangle 23"/>
          <p:cNvSpPr>
            <a:spLocks noChangeArrowheads="1"/>
          </p:cNvSpPr>
          <p:nvPr/>
        </p:nvSpPr>
        <p:spPr bwMode="auto">
          <a:xfrm>
            <a:off x="6629400" y="3048000"/>
            <a:ext cx="2057400" cy="381000"/>
          </a:xfrm>
          <a:prstGeom prst="rect">
            <a:avLst/>
          </a:prstGeom>
          <a:solidFill>
            <a:srgbClr val="FAFEAE"/>
          </a:solidFill>
          <a:ln w="9525">
            <a:noFill/>
            <a:miter lim="800000"/>
            <a:headEnd/>
            <a:tailEnd/>
          </a:ln>
        </p:spPr>
        <p:txBody>
          <a:bodyPr wrap="none" anchor="ctr">
            <a:spAutoFit/>
          </a:bodyPr>
          <a:lstStyle/>
          <a:p>
            <a:endParaRPr lang="en-US" dirty="0">
              <a:latin typeface="Calibri" pitchFamily="34" charset="0"/>
            </a:endParaRPr>
          </a:p>
        </p:txBody>
      </p:sp>
      <p:sp>
        <p:nvSpPr>
          <p:cNvPr id="39961" name="Line 24"/>
          <p:cNvSpPr>
            <a:spLocks noChangeShapeType="1"/>
          </p:cNvSpPr>
          <p:nvPr/>
        </p:nvSpPr>
        <p:spPr bwMode="auto">
          <a:xfrm flipV="1">
            <a:off x="5181600" y="3429000"/>
            <a:ext cx="1219200" cy="838200"/>
          </a:xfrm>
          <a:prstGeom prst="line">
            <a:avLst/>
          </a:prstGeom>
          <a:noFill/>
          <a:ln w="19050">
            <a:solidFill>
              <a:schemeClr val="tx1"/>
            </a:solidFill>
            <a:round/>
            <a:headEnd/>
            <a:tailEnd type="triangle" w="med" len="med"/>
          </a:ln>
        </p:spPr>
        <p:txBody>
          <a:bodyPr>
            <a:spAutoFit/>
          </a:bodyPr>
          <a:lstStyle/>
          <a:p>
            <a:endParaRPr lang="en-US" dirty="0">
              <a:latin typeface="Consolas" pitchFamily="49" charset="0"/>
            </a:endParaRPr>
          </a:p>
        </p:txBody>
      </p:sp>
      <p:sp>
        <p:nvSpPr>
          <p:cNvPr id="39962" name="Line 25"/>
          <p:cNvSpPr>
            <a:spLocks noChangeShapeType="1"/>
          </p:cNvSpPr>
          <p:nvPr/>
        </p:nvSpPr>
        <p:spPr bwMode="auto">
          <a:xfrm>
            <a:off x="6477000" y="3657600"/>
            <a:ext cx="1828800" cy="0"/>
          </a:xfrm>
          <a:prstGeom prst="line">
            <a:avLst/>
          </a:prstGeom>
          <a:noFill/>
          <a:ln w="25400">
            <a:solidFill>
              <a:schemeClr val="tx1"/>
            </a:solidFill>
            <a:round/>
            <a:headEnd/>
            <a:tailEnd type="triangle" w="med" len="med"/>
          </a:ln>
        </p:spPr>
        <p:txBody>
          <a:bodyPr/>
          <a:lstStyle/>
          <a:p>
            <a:endParaRPr lang="en-US" dirty="0">
              <a:latin typeface="Consolas" pitchFamily="49" charset="0"/>
            </a:endParaRPr>
          </a:p>
        </p:txBody>
      </p:sp>
      <p:sp>
        <p:nvSpPr>
          <p:cNvPr id="39963" name="Text Box 26"/>
          <p:cNvSpPr txBox="1">
            <a:spLocks noChangeArrowheads="1"/>
          </p:cNvSpPr>
          <p:nvPr/>
        </p:nvSpPr>
        <p:spPr bwMode="auto">
          <a:xfrm>
            <a:off x="7010400" y="3657600"/>
            <a:ext cx="914400" cy="396875"/>
          </a:xfrm>
          <a:prstGeom prst="rect">
            <a:avLst/>
          </a:prstGeom>
          <a:noFill/>
          <a:ln w="9525">
            <a:noFill/>
            <a:miter lim="800000"/>
            <a:headEnd/>
            <a:tailEnd/>
          </a:ln>
        </p:spPr>
        <p:txBody>
          <a:bodyPr>
            <a:spAutoFit/>
          </a:bodyPr>
          <a:lstStyle/>
          <a:p>
            <a:r>
              <a:rPr lang="en-US" dirty="0">
                <a:latin typeface="Calibri" pitchFamily="34" charset="0"/>
              </a:rPr>
              <a:t>Time</a:t>
            </a:r>
          </a:p>
        </p:txBody>
      </p:sp>
      <p:sp>
        <p:nvSpPr>
          <p:cNvPr id="30" name="Slide Number Placeholder 5"/>
          <p:cNvSpPr txBox="1">
            <a:spLocks/>
          </p:cNvSpPr>
          <p:nvPr/>
        </p:nvSpPr>
        <p:spPr>
          <a:xfrm>
            <a:off x="6553200" y="63563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normAutofit fontScale="90000"/>
          </a:bodyPr>
          <a:lstStyle/>
          <a:p>
            <a:r>
              <a:rPr lang="en-US" dirty="0" smtClean="0"/>
              <a:t>Object partitioning strategies</a:t>
            </a:r>
            <a:br>
              <a:rPr lang="en-US" dirty="0" smtClean="0"/>
            </a:br>
            <a:endParaRPr lang="en-US" dirty="0" smtClean="0"/>
          </a:p>
        </p:txBody>
      </p:sp>
      <p:sp>
        <p:nvSpPr>
          <p:cNvPr id="349187" name="Rectangle 3"/>
          <p:cNvSpPr>
            <a:spLocks noGrp="1" noChangeArrowheads="1"/>
          </p:cNvSpPr>
          <p:nvPr>
            <p:ph idx="1"/>
          </p:nvPr>
        </p:nvSpPr>
        <p:spPr/>
        <p:txBody>
          <a:bodyPr>
            <a:normAutofit fontScale="92500" lnSpcReduction="20000"/>
          </a:bodyPr>
          <a:lstStyle/>
          <a:p>
            <a:pPr marL="274320" indent="-274320" fontAlgn="auto">
              <a:lnSpc>
                <a:spcPct val="90000"/>
              </a:lnSpc>
              <a:spcAft>
                <a:spcPts val="0"/>
              </a:spcAft>
              <a:buFont typeface="Wingdings 3"/>
              <a:buChar char=""/>
              <a:defRPr/>
            </a:pPr>
            <a:r>
              <a:rPr lang="en-US" sz="2400" dirty="0"/>
              <a:t>You can use graph partitioners like METIS, K-R</a:t>
            </a:r>
          </a:p>
          <a:p>
            <a:pPr marL="548640" lvl="1" indent="-274320" fontAlgn="auto">
              <a:lnSpc>
                <a:spcPct val="90000"/>
              </a:lnSpc>
              <a:spcAft>
                <a:spcPts val="0"/>
              </a:spcAft>
              <a:buFont typeface="Wingdings 3"/>
              <a:buChar char=""/>
              <a:defRPr/>
            </a:pPr>
            <a:r>
              <a:rPr lang="en-US" sz="2000" dirty="0"/>
              <a:t>BUT: graphs are smaller, and optimization criteria are different</a:t>
            </a:r>
          </a:p>
          <a:p>
            <a:pPr marL="274320" indent="-274320" fontAlgn="auto">
              <a:lnSpc>
                <a:spcPct val="90000"/>
              </a:lnSpc>
              <a:spcAft>
                <a:spcPts val="0"/>
              </a:spcAft>
              <a:buFont typeface="Wingdings 3"/>
              <a:buChar char=""/>
              <a:defRPr/>
            </a:pPr>
            <a:r>
              <a:rPr lang="en-US" sz="2400" dirty="0"/>
              <a:t>Greedy strategies</a:t>
            </a:r>
          </a:p>
          <a:p>
            <a:pPr marL="548640" lvl="1" indent="-274320" fontAlgn="auto">
              <a:lnSpc>
                <a:spcPct val="90000"/>
              </a:lnSpc>
              <a:spcAft>
                <a:spcPts val="0"/>
              </a:spcAft>
              <a:buFont typeface="Wingdings 3"/>
              <a:buChar char=""/>
              <a:defRPr/>
            </a:pPr>
            <a:r>
              <a:rPr lang="en-US" sz="2000" dirty="0"/>
              <a:t>If communication costs are low: use a simple greedy strategy</a:t>
            </a:r>
          </a:p>
          <a:p>
            <a:pPr marL="822960" lvl="2" fontAlgn="auto">
              <a:lnSpc>
                <a:spcPct val="90000"/>
              </a:lnSpc>
              <a:spcAft>
                <a:spcPts val="0"/>
              </a:spcAft>
              <a:buClr>
                <a:schemeClr val="bg1">
                  <a:shade val="50000"/>
                </a:schemeClr>
              </a:buClr>
              <a:buFont typeface="Wingdings 3"/>
              <a:buChar char=""/>
              <a:defRPr/>
            </a:pPr>
            <a:r>
              <a:rPr lang="en-US" dirty="0"/>
              <a:t>Sort objects by decreasing load</a:t>
            </a:r>
          </a:p>
          <a:p>
            <a:pPr marL="822960" lvl="2" fontAlgn="auto">
              <a:lnSpc>
                <a:spcPct val="90000"/>
              </a:lnSpc>
              <a:spcAft>
                <a:spcPts val="0"/>
              </a:spcAft>
              <a:buClr>
                <a:schemeClr val="bg1">
                  <a:shade val="50000"/>
                </a:schemeClr>
              </a:buClr>
              <a:buFont typeface="Wingdings 3"/>
              <a:buChar char=""/>
              <a:defRPr/>
            </a:pPr>
            <a:r>
              <a:rPr lang="en-US" dirty="0"/>
              <a:t>Maintain processors in a heap (by assigned load)</a:t>
            </a:r>
          </a:p>
          <a:p>
            <a:pPr marL="822960" lvl="2" fontAlgn="auto">
              <a:lnSpc>
                <a:spcPct val="90000"/>
              </a:lnSpc>
              <a:spcAft>
                <a:spcPts val="0"/>
              </a:spcAft>
              <a:buClr>
                <a:schemeClr val="bg1">
                  <a:shade val="50000"/>
                </a:schemeClr>
              </a:buClr>
              <a:buFont typeface="Wingdings 3"/>
              <a:buChar char=""/>
              <a:defRPr/>
            </a:pPr>
            <a:r>
              <a:rPr lang="en-US" dirty="0"/>
              <a:t>In each step: </a:t>
            </a:r>
          </a:p>
          <a:p>
            <a:pPr marL="1097280" lvl="3" fontAlgn="auto">
              <a:lnSpc>
                <a:spcPct val="90000"/>
              </a:lnSpc>
              <a:spcAft>
                <a:spcPts val="0"/>
              </a:spcAft>
              <a:buClr>
                <a:schemeClr val="accent2">
                  <a:shade val="75000"/>
                </a:schemeClr>
              </a:buClr>
              <a:buNone/>
              <a:defRPr/>
            </a:pPr>
            <a:r>
              <a:rPr lang="en-US" dirty="0"/>
              <a:t>assign the heaviest remaining object to the least loaded processor</a:t>
            </a:r>
          </a:p>
          <a:p>
            <a:pPr marL="548640" lvl="1" indent="-274320" fontAlgn="auto">
              <a:lnSpc>
                <a:spcPct val="90000"/>
              </a:lnSpc>
              <a:spcAft>
                <a:spcPts val="0"/>
              </a:spcAft>
              <a:buFont typeface="Wingdings 3"/>
              <a:buChar char=""/>
              <a:defRPr/>
            </a:pPr>
            <a:r>
              <a:rPr lang="en-US" sz="2000" dirty="0"/>
              <a:t>With small-to-moderate communication cost:</a:t>
            </a:r>
          </a:p>
          <a:p>
            <a:pPr marL="822960" lvl="2" fontAlgn="auto">
              <a:lnSpc>
                <a:spcPct val="90000"/>
              </a:lnSpc>
              <a:spcAft>
                <a:spcPts val="0"/>
              </a:spcAft>
              <a:buClr>
                <a:schemeClr val="bg1">
                  <a:shade val="50000"/>
                </a:schemeClr>
              </a:buClr>
              <a:buFont typeface="Wingdings 3"/>
              <a:buChar char=""/>
              <a:defRPr/>
            </a:pPr>
            <a:r>
              <a:rPr lang="en-US" dirty="0"/>
              <a:t>Same strategy, but add communication costs as you add an object to a processor</a:t>
            </a:r>
          </a:p>
          <a:p>
            <a:pPr marL="548640" lvl="1" indent="-274320" fontAlgn="auto">
              <a:lnSpc>
                <a:spcPct val="90000"/>
              </a:lnSpc>
              <a:spcAft>
                <a:spcPts val="0"/>
              </a:spcAft>
              <a:buFont typeface="Wingdings 3"/>
              <a:buChar char=""/>
              <a:defRPr/>
            </a:pPr>
            <a:r>
              <a:rPr lang="en-US" sz="2000" dirty="0"/>
              <a:t>Always add a refinement step at the end:</a:t>
            </a:r>
          </a:p>
          <a:p>
            <a:pPr marL="822960" lvl="2" fontAlgn="auto">
              <a:lnSpc>
                <a:spcPct val="90000"/>
              </a:lnSpc>
              <a:spcAft>
                <a:spcPts val="0"/>
              </a:spcAft>
              <a:buClr>
                <a:schemeClr val="bg1">
                  <a:shade val="50000"/>
                </a:schemeClr>
              </a:buClr>
              <a:buFont typeface="Wingdings 3"/>
              <a:buChar char=""/>
              <a:defRPr/>
            </a:pPr>
            <a:r>
              <a:rPr lang="en-US" dirty="0"/>
              <a:t>Swap work from heaviest loaded processor to “some other processor”</a:t>
            </a:r>
          </a:p>
          <a:p>
            <a:pPr marL="822960" lvl="2" fontAlgn="auto">
              <a:lnSpc>
                <a:spcPct val="90000"/>
              </a:lnSpc>
              <a:spcAft>
                <a:spcPts val="0"/>
              </a:spcAft>
              <a:buClr>
                <a:schemeClr val="bg1">
                  <a:shade val="50000"/>
                </a:schemeClr>
              </a:buClr>
              <a:buFont typeface="Wingdings 3"/>
              <a:buChar char=""/>
              <a:defRPr/>
            </a:pPr>
            <a:r>
              <a:rPr lang="en-US" dirty="0"/>
              <a:t>Repeat a few times or until no improvement </a:t>
            </a:r>
          </a:p>
        </p:txBody>
      </p:sp>
      <p:sp>
        <p:nvSpPr>
          <p:cNvPr id="5"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6"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7"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Charm++ Strategies</a:t>
            </a:r>
            <a:endParaRPr lang="en-US" dirty="0"/>
          </a:p>
        </p:txBody>
      </p:sp>
      <p:sp>
        <p:nvSpPr>
          <p:cNvPr id="10" name="Content Placeholder 9"/>
          <p:cNvSpPr>
            <a:spLocks noGrp="1"/>
          </p:cNvSpPr>
          <p:nvPr>
            <p:ph sz="half" idx="1"/>
          </p:nvPr>
        </p:nvSpPr>
        <p:spPr>
          <a:xfrm>
            <a:off x="457200" y="1600200"/>
            <a:ext cx="4038600" cy="4724400"/>
          </a:xfrm>
        </p:spPr>
        <p:txBody>
          <a:bodyPr>
            <a:normAutofit/>
          </a:bodyPr>
          <a:lstStyle/>
          <a:p>
            <a:pPr>
              <a:buClr>
                <a:schemeClr val="accent4">
                  <a:lumMod val="50000"/>
                </a:schemeClr>
              </a:buClr>
              <a:buSzPct val="75000"/>
              <a:buFont typeface="Wingdings 2" pitchFamily="18" charset="2"/>
              <a:buChar char=""/>
              <a:tabLst>
                <a:tab pos="723900" algn="l"/>
                <a:tab pos="1447800" algn="l"/>
                <a:tab pos="2171700" algn="l"/>
                <a:tab pos="2895600" algn="l"/>
                <a:tab pos="3619500" algn="l"/>
                <a:tab pos="4343400" algn="l"/>
              </a:tabLst>
            </a:pPr>
            <a:r>
              <a:rPr lang="en-US" dirty="0" smtClean="0"/>
              <a:t>GreedyLB</a:t>
            </a:r>
          </a:p>
          <a:p>
            <a:pPr>
              <a:buClr>
                <a:schemeClr val="accent4">
                  <a:lumMod val="50000"/>
                </a:schemeClr>
              </a:buClr>
              <a:buSzPct val="75000"/>
              <a:buFont typeface="Wingdings 2" pitchFamily="18" charset="2"/>
              <a:buChar char=""/>
              <a:tabLst>
                <a:tab pos="723900" algn="l"/>
                <a:tab pos="1447800" algn="l"/>
                <a:tab pos="2171700" algn="l"/>
                <a:tab pos="2895600" algn="l"/>
                <a:tab pos="3619500" algn="l"/>
                <a:tab pos="4343400" algn="l"/>
              </a:tabLst>
            </a:pPr>
            <a:r>
              <a:rPr lang="en-US" dirty="0" smtClean="0"/>
              <a:t>GreedyCommLB</a:t>
            </a:r>
          </a:p>
          <a:p>
            <a:pPr>
              <a:buClr>
                <a:schemeClr val="accent4">
                  <a:lumMod val="50000"/>
                </a:schemeClr>
              </a:buClr>
              <a:buSzPct val="75000"/>
              <a:buFont typeface="Wingdings 2" pitchFamily="18" charset="2"/>
              <a:buChar char=""/>
              <a:tabLst>
                <a:tab pos="723900" algn="l"/>
                <a:tab pos="1447800" algn="l"/>
                <a:tab pos="2171700" algn="l"/>
                <a:tab pos="2895600" algn="l"/>
                <a:tab pos="3619500" algn="l"/>
                <a:tab pos="4343400" algn="l"/>
              </a:tabLst>
            </a:pPr>
            <a:r>
              <a:rPr lang="en-US" dirty="0" smtClean="0"/>
              <a:t>RecBisectBfLB</a:t>
            </a:r>
          </a:p>
          <a:p>
            <a:pPr>
              <a:buClr>
                <a:schemeClr val="accent4">
                  <a:lumMod val="50000"/>
                </a:schemeClr>
              </a:buClr>
              <a:buSzPct val="75000"/>
              <a:buFont typeface="Wingdings 2" pitchFamily="18" charset="2"/>
              <a:buChar char=""/>
              <a:tabLst>
                <a:tab pos="723900" algn="l"/>
                <a:tab pos="1447800" algn="l"/>
                <a:tab pos="2171700" algn="l"/>
                <a:tab pos="2895600" algn="l"/>
                <a:tab pos="3619500" algn="l"/>
                <a:tab pos="4343400" algn="l"/>
              </a:tabLst>
            </a:pPr>
            <a:r>
              <a:rPr lang="en-US" dirty="0" smtClean="0"/>
              <a:t>MetisLB</a:t>
            </a:r>
          </a:p>
          <a:p>
            <a:pPr>
              <a:buClr>
                <a:schemeClr val="accent4">
                  <a:lumMod val="50000"/>
                </a:schemeClr>
              </a:buClr>
              <a:buSzPct val="75000"/>
              <a:buFont typeface="Wingdings 2" pitchFamily="18" charset="2"/>
              <a:buChar char=""/>
              <a:tabLst>
                <a:tab pos="723900" algn="l"/>
                <a:tab pos="1447800" algn="l"/>
                <a:tab pos="2171700" algn="l"/>
                <a:tab pos="2895600" algn="l"/>
                <a:tab pos="3619500" algn="l"/>
                <a:tab pos="4343400" algn="l"/>
              </a:tabLst>
            </a:pPr>
            <a:r>
              <a:rPr lang="en-US" dirty="0" smtClean="0"/>
              <a:t>TopoCentLB</a:t>
            </a:r>
          </a:p>
          <a:p>
            <a:pPr>
              <a:buClr>
                <a:schemeClr val="accent4">
                  <a:lumMod val="50000"/>
                </a:schemeClr>
              </a:buClr>
              <a:buSzPct val="75000"/>
              <a:buFont typeface="Wingdings 2" pitchFamily="18" charset="2"/>
              <a:buChar char=""/>
              <a:tabLst>
                <a:tab pos="723900" algn="l"/>
                <a:tab pos="1447800" algn="l"/>
                <a:tab pos="2171700" algn="l"/>
                <a:tab pos="2895600" algn="l"/>
                <a:tab pos="3619500" algn="l"/>
                <a:tab pos="4343400" algn="l"/>
              </a:tabLst>
            </a:pPr>
            <a:r>
              <a:rPr lang="en-US" dirty="0" smtClean="0"/>
              <a:t>RefineLB</a:t>
            </a:r>
          </a:p>
          <a:p>
            <a:pPr>
              <a:buClr>
                <a:schemeClr val="accent4">
                  <a:lumMod val="50000"/>
                </a:schemeClr>
              </a:buClr>
              <a:buSzPct val="75000"/>
              <a:buFont typeface="Wingdings 2" pitchFamily="18" charset="2"/>
              <a:buChar char=""/>
              <a:tabLst>
                <a:tab pos="723900" algn="l"/>
                <a:tab pos="1447800" algn="l"/>
                <a:tab pos="2171700" algn="l"/>
                <a:tab pos="2895600" algn="l"/>
                <a:tab pos="3619500" algn="l"/>
                <a:tab pos="4343400" algn="l"/>
              </a:tabLst>
            </a:pPr>
            <a:r>
              <a:rPr lang="en-US" dirty="0" smtClean="0"/>
              <a:t>RefineCommLB</a:t>
            </a:r>
          </a:p>
          <a:p>
            <a:pPr>
              <a:buClr>
                <a:schemeClr val="accent4">
                  <a:lumMod val="50000"/>
                </a:schemeClr>
              </a:buClr>
              <a:buSzPct val="75000"/>
              <a:buFont typeface="Wingdings 2" pitchFamily="18" charset="2"/>
              <a:buChar char=""/>
              <a:tabLst>
                <a:tab pos="723900" algn="l"/>
                <a:tab pos="1447800" algn="l"/>
                <a:tab pos="2171700" algn="l"/>
                <a:tab pos="2895600" algn="l"/>
                <a:tab pos="3619500" algn="l"/>
                <a:tab pos="4343400" algn="l"/>
              </a:tabLst>
            </a:pPr>
            <a:r>
              <a:rPr lang="en-US" dirty="0" smtClean="0"/>
              <a:t>ComboCentLB</a:t>
            </a:r>
          </a:p>
          <a:p>
            <a:pPr>
              <a:buClr>
                <a:schemeClr val="accent4">
                  <a:lumMod val="50000"/>
                </a:schemeClr>
              </a:buClr>
              <a:buSzPct val="75000"/>
              <a:buFont typeface="Wingdings 2" pitchFamily="18" charset="2"/>
              <a:buChar char=""/>
              <a:tabLst>
                <a:tab pos="723900" algn="l"/>
                <a:tab pos="1447800" algn="l"/>
                <a:tab pos="2171700" algn="l"/>
                <a:tab pos="2895600" algn="l"/>
                <a:tab pos="3619500" algn="l"/>
                <a:tab pos="4343400" algn="l"/>
              </a:tabLst>
            </a:pPr>
            <a:r>
              <a:rPr lang="en-US" dirty="0" smtClean="0"/>
              <a:t>OrbLB</a:t>
            </a:r>
          </a:p>
        </p:txBody>
      </p:sp>
      <p:sp>
        <p:nvSpPr>
          <p:cNvPr id="11" name="Content Placeholder 10"/>
          <p:cNvSpPr>
            <a:spLocks noGrp="1"/>
          </p:cNvSpPr>
          <p:nvPr>
            <p:ph sz="half" idx="2"/>
          </p:nvPr>
        </p:nvSpPr>
        <p:spPr/>
        <p:txBody>
          <a:bodyPr>
            <a:normAutofit/>
          </a:bodyPr>
          <a:lstStyle/>
          <a:p>
            <a:pPr>
              <a:buClr>
                <a:schemeClr val="accent4">
                  <a:lumMod val="50000"/>
                </a:schemeClr>
              </a:buClr>
              <a:buSzPct val="75000"/>
              <a:buFont typeface="Wingdings 2" pitchFamily="18" charset="2"/>
              <a:buChar char=""/>
              <a:tabLst>
                <a:tab pos="723900" algn="l"/>
                <a:tab pos="1447800" algn="l"/>
                <a:tab pos="2171700" algn="l"/>
                <a:tab pos="2895600" algn="l"/>
                <a:tab pos="3619500" algn="l"/>
                <a:tab pos="4343400" algn="l"/>
              </a:tabLst>
            </a:pPr>
            <a:r>
              <a:rPr lang="en-US" sz="3200" dirty="0" smtClean="0"/>
              <a:t>NeighborLB</a:t>
            </a:r>
          </a:p>
          <a:p>
            <a:pPr>
              <a:buClr>
                <a:schemeClr val="accent4">
                  <a:lumMod val="50000"/>
                </a:schemeClr>
              </a:buClr>
              <a:buSzPct val="75000"/>
              <a:buFont typeface="Wingdings 2" pitchFamily="18" charset="2"/>
              <a:buChar char=""/>
              <a:tabLst>
                <a:tab pos="723900" algn="l"/>
                <a:tab pos="1447800" algn="l"/>
                <a:tab pos="2171700" algn="l"/>
                <a:tab pos="2895600" algn="l"/>
                <a:tab pos="3619500" algn="l"/>
                <a:tab pos="4343400" algn="l"/>
              </a:tabLst>
            </a:pPr>
            <a:r>
              <a:rPr lang="en-US" sz="3200" dirty="0" smtClean="0"/>
              <a:t>NeighborCommLB</a:t>
            </a:r>
          </a:p>
          <a:p>
            <a:pPr>
              <a:buClr>
                <a:schemeClr val="accent4">
                  <a:lumMod val="50000"/>
                </a:schemeClr>
              </a:buClr>
              <a:buSzPct val="75000"/>
              <a:buFont typeface="Wingdings 2" pitchFamily="18" charset="2"/>
              <a:buChar char=""/>
              <a:tabLst>
                <a:tab pos="723900" algn="l"/>
                <a:tab pos="1447800" algn="l"/>
                <a:tab pos="2171700" algn="l"/>
                <a:tab pos="2895600" algn="l"/>
                <a:tab pos="3619500" algn="l"/>
                <a:tab pos="4343400" algn="l"/>
              </a:tabLst>
            </a:pPr>
            <a:r>
              <a:rPr lang="en-US" sz="3200" dirty="0" smtClean="0"/>
              <a:t>WSLB</a:t>
            </a:r>
          </a:p>
          <a:p>
            <a:pPr>
              <a:buClr>
                <a:schemeClr val="accent4">
                  <a:lumMod val="50000"/>
                </a:schemeClr>
              </a:buClr>
              <a:buSzPct val="75000"/>
              <a:buFont typeface="Wingdings 2" pitchFamily="18" charset="2"/>
              <a:buChar char=""/>
              <a:tabLst>
                <a:tab pos="723900" algn="l"/>
                <a:tab pos="1447800" algn="l"/>
                <a:tab pos="2171700" algn="l"/>
                <a:tab pos="2895600" algn="l"/>
                <a:tab pos="3619500" algn="l"/>
                <a:tab pos="4343400" algn="l"/>
              </a:tabLst>
            </a:pPr>
            <a:endParaRPr lang="en-US" sz="3200" dirty="0" smtClean="0"/>
          </a:p>
          <a:p>
            <a:pPr>
              <a:buClr>
                <a:schemeClr val="accent4">
                  <a:lumMod val="50000"/>
                </a:schemeClr>
              </a:buClr>
              <a:buSzPct val="75000"/>
              <a:buFont typeface="Wingdings 2" pitchFamily="18" charset="2"/>
              <a:buChar char=""/>
              <a:tabLst>
                <a:tab pos="723900" algn="l"/>
                <a:tab pos="1447800" algn="l"/>
                <a:tab pos="2171700" algn="l"/>
                <a:tab pos="2895600" algn="l"/>
                <a:tab pos="3619500" algn="l"/>
                <a:tab pos="4343400" algn="l"/>
              </a:tabLst>
            </a:pPr>
            <a:r>
              <a:rPr lang="en-US" sz="3200" dirty="0" smtClean="0"/>
              <a:t>HybridLB</a:t>
            </a:r>
          </a:p>
          <a:p>
            <a:pPr lvl="1">
              <a:buClr>
                <a:schemeClr val="accent4">
                  <a:lumMod val="50000"/>
                </a:schemeClr>
              </a:buClr>
              <a:buSzPct val="80000"/>
              <a:buFont typeface="Courier New" pitchFamily="49" charset="0"/>
              <a:buChar char="o"/>
              <a:tabLst>
                <a:tab pos="723900" algn="l"/>
                <a:tab pos="1447800" algn="l"/>
                <a:tab pos="2171700" algn="l"/>
                <a:tab pos="2895600" algn="l"/>
                <a:tab pos="3619500" algn="l"/>
                <a:tab pos="4343400" algn="l"/>
              </a:tabLst>
            </a:pPr>
            <a:r>
              <a:rPr lang="en-US" sz="2800" dirty="0" smtClean="0"/>
              <a:t>Combine strategies hierarchically</a:t>
            </a:r>
          </a:p>
          <a:p>
            <a:endParaRPr lang="en-US" dirty="0"/>
          </a:p>
        </p:txBody>
      </p:sp>
      <p:sp>
        <p:nvSpPr>
          <p:cNvPr id="7"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8"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9"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987" name="Rectangle 1026"/>
          <p:cNvSpPr>
            <a:spLocks noGrp="1" noChangeArrowheads="1"/>
          </p:cNvSpPr>
          <p:nvPr>
            <p:ph type="title"/>
          </p:nvPr>
        </p:nvSpPr>
        <p:spPr/>
        <p:txBody>
          <a:bodyPr>
            <a:normAutofit/>
          </a:bodyPr>
          <a:lstStyle/>
          <a:p>
            <a:r>
              <a:rPr lang="en-US" dirty="0" smtClean="0"/>
              <a:t>Object partitioning strategies</a:t>
            </a:r>
          </a:p>
        </p:txBody>
      </p:sp>
      <p:sp>
        <p:nvSpPr>
          <p:cNvPr id="41988" name="Rectangle 1027"/>
          <p:cNvSpPr>
            <a:spLocks noGrp="1" noChangeArrowheads="1"/>
          </p:cNvSpPr>
          <p:nvPr>
            <p:ph idx="1"/>
          </p:nvPr>
        </p:nvSpPr>
        <p:spPr/>
        <p:txBody>
          <a:bodyPr>
            <a:normAutofit fontScale="92500" lnSpcReduction="20000"/>
          </a:bodyPr>
          <a:lstStyle/>
          <a:p>
            <a:r>
              <a:rPr lang="en-US" dirty="0" smtClean="0"/>
              <a:t>When communication cost is significant:</a:t>
            </a:r>
          </a:p>
          <a:p>
            <a:pPr lvl="1"/>
            <a:r>
              <a:rPr lang="en-US" dirty="0" smtClean="0"/>
              <a:t>Still use greedy strategy, but:</a:t>
            </a:r>
          </a:p>
          <a:p>
            <a:pPr lvl="2"/>
            <a:r>
              <a:rPr lang="en-US" dirty="0" smtClean="0"/>
              <a:t>At each assignment step, choose between assigning O to least loaded processor and the processor that already has objects that communicate most with O.</a:t>
            </a:r>
          </a:p>
          <a:p>
            <a:pPr lvl="3"/>
            <a:r>
              <a:rPr lang="en-US" dirty="0" smtClean="0"/>
              <a:t>Based on the degree of difference in the two metrics</a:t>
            </a:r>
          </a:p>
          <a:p>
            <a:pPr lvl="3"/>
            <a:r>
              <a:rPr lang="en-US" dirty="0" smtClean="0"/>
              <a:t>Two-stage assignments:</a:t>
            </a:r>
          </a:p>
          <a:p>
            <a:pPr lvl="4"/>
            <a:r>
              <a:rPr lang="en-US" dirty="0" smtClean="0"/>
              <a:t>In early stages,  consider communication costs as long as the processors are in the same (broad) load “class”,</a:t>
            </a:r>
          </a:p>
          <a:p>
            <a:pPr lvl="4"/>
            <a:r>
              <a:rPr lang="en-US" dirty="0" smtClean="0"/>
              <a:t>In later stages, decide based on load</a:t>
            </a:r>
          </a:p>
          <a:p>
            <a:r>
              <a:rPr lang="en-US" dirty="0" smtClean="0"/>
              <a:t>Branch-and-bound</a:t>
            </a:r>
          </a:p>
          <a:p>
            <a:pPr lvl="1"/>
            <a:r>
              <a:rPr lang="en-US" dirty="0" smtClean="0"/>
              <a:t>Searches for optimal, but can be stopped after a fixed time</a:t>
            </a:r>
          </a:p>
        </p:txBody>
      </p:sp>
      <p:sp>
        <p:nvSpPr>
          <p:cNvPr id="5"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6"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7"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normAutofit fontScale="90000"/>
          </a:bodyPr>
          <a:lstStyle/>
          <a:p>
            <a:r>
              <a:rPr lang="en-US" dirty="0" smtClean="0"/>
              <a:t>Crack Propagation</a:t>
            </a:r>
            <a:br>
              <a:rPr lang="en-US" dirty="0" smtClean="0"/>
            </a:br>
            <a:endParaRPr lang="en-US" dirty="0" smtClean="0"/>
          </a:p>
        </p:txBody>
      </p:sp>
      <p:sp>
        <p:nvSpPr>
          <p:cNvPr id="8"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9"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43010"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A04BE2F7-938D-4D36-AF6C-35C3DF550A34}" type="slidenum">
              <a:rPr lang="en-US"/>
              <a:pPr fontAlgn="base">
                <a:spcBef>
                  <a:spcPct val="0"/>
                </a:spcBef>
                <a:spcAft>
                  <a:spcPct val="0"/>
                </a:spcAft>
              </a:pPr>
              <a:t>26</a:t>
            </a:fld>
            <a:endParaRPr lang="en-US" dirty="0"/>
          </a:p>
        </p:txBody>
      </p:sp>
      <p:pic>
        <p:nvPicPr>
          <p:cNvPr id="43012" name="Picture 3" descr="16procs"/>
          <p:cNvPicPr>
            <a:picLocks noChangeAspect="1" noChangeArrowheads="1"/>
          </p:cNvPicPr>
          <p:nvPr/>
        </p:nvPicPr>
        <p:blipFill>
          <a:blip r:embed="rId2"/>
          <a:srcRect/>
          <a:stretch>
            <a:fillRect/>
          </a:stretch>
        </p:blipFill>
        <p:spPr bwMode="auto">
          <a:xfrm>
            <a:off x="1447800" y="1219200"/>
            <a:ext cx="2484438" cy="2971800"/>
          </a:xfrm>
          <a:prstGeom prst="rect">
            <a:avLst/>
          </a:prstGeom>
          <a:noFill/>
          <a:ln w="9525">
            <a:noFill/>
            <a:miter lim="800000"/>
            <a:headEnd/>
            <a:tailEnd/>
          </a:ln>
        </p:spPr>
      </p:pic>
      <p:pic>
        <p:nvPicPr>
          <p:cNvPr id="43013" name="Picture 4" descr="128chunks"/>
          <p:cNvPicPr>
            <a:picLocks noChangeAspect="1" noChangeArrowheads="1"/>
          </p:cNvPicPr>
          <p:nvPr/>
        </p:nvPicPr>
        <p:blipFill>
          <a:blip r:embed="rId3"/>
          <a:srcRect/>
          <a:stretch>
            <a:fillRect/>
          </a:stretch>
        </p:blipFill>
        <p:spPr bwMode="auto">
          <a:xfrm>
            <a:off x="5257800" y="1143000"/>
            <a:ext cx="2482850" cy="2971800"/>
          </a:xfrm>
          <a:prstGeom prst="rect">
            <a:avLst/>
          </a:prstGeom>
          <a:noFill/>
          <a:ln w="9525">
            <a:noFill/>
            <a:miter lim="800000"/>
            <a:headEnd/>
            <a:tailEnd/>
          </a:ln>
        </p:spPr>
      </p:pic>
      <p:sp>
        <p:nvSpPr>
          <p:cNvPr id="43014" name="Text Box 5"/>
          <p:cNvSpPr txBox="1">
            <a:spLocks noChangeArrowheads="1"/>
          </p:cNvSpPr>
          <p:nvPr/>
        </p:nvSpPr>
        <p:spPr bwMode="auto">
          <a:xfrm>
            <a:off x="533400" y="4333875"/>
            <a:ext cx="7924800" cy="923925"/>
          </a:xfrm>
          <a:prstGeom prst="rect">
            <a:avLst/>
          </a:prstGeom>
          <a:noFill/>
          <a:ln w="12700">
            <a:noFill/>
            <a:miter lim="800000"/>
            <a:headEnd/>
            <a:tailEnd/>
          </a:ln>
        </p:spPr>
        <p:txBody>
          <a:bodyPr anchor="ctr">
            <a:spAutoFit/>
          </a:bodyPr>
          <a:lstStyle/>
          <a:p>
            <a:pPr eaLnBrk="0" hangingPunct="0"/>
            <a:r>
              <a:rPr lang="en-US" dirty="0">
                <a:latin typeface="Calibri" pitchFamily="34" charset="0"/>
              </a:rPr>
              <a:t>Decomposition into 16 chunks (left) and 128 chunks, 8 for each PE (right). The middle area contains cohesive elements. Both decompositions obtained using Metis. Pictures: S. Breitenfeld, and P. Geubelle</a:t>
            </a:r>
          </a:p>
        </p:txBody>
      </p:sp>
      <p:sp>
        <p:nvSpPr>
          <p:cNvPr id="43015" name="Text Box 6"/>
          <p:cNvSpPr txBox="1">
            <a:spLocks noChangeArrowheads="1"/>
          </p:cNvSpPr>
          <p:nvPr/>
        </p:nvSpPr>
        <p:spPr bwMode="auto">
          <a:xfrm>
            <a:off x="685800" y="5486400"/>
            <a:ext cx="7391400" cy="708025"/>
          </a:xfrm>
          <a:prstGeom prst="rect">
            <a:avLst/>
          </a:prstGeom>
          <a:solidFill>
            <a:srgbClr val="CCFFFF"/>
          </a:solidFill>
          <a:ln w="19050">
            <a:noFill/>
            <a:miter lim="800000"/>
            <a:headEnd/>
            <a:tailEnd/>
          </a:ln>
        </p:spPr>
        <p:txBody>
          <a:bodyPr wrap="square">
            <a:spAutoFit/>
          </a:bodyPr>
          <a:lstStyle/>
          <a:p>
            <a:r>
              <a:rPr lang="en-US" sz="2000" dirty="0">
                <a:solidFill>
                  <a:schemeClr val="accent4">
                    <a:lumMod val="50000"/>
                  </a:schemeClr>
                </a:solidFill>
                <a:latin typeface="Calibri" pitchFamily="34" charset="0"/>
              </a:rPr>
              <a:t>As computation progresses, crack propagates, and new elements are added, leading to more complex computations in some chunks</a:t>
            </a:r>
          </a:p>
        </p:txBody>
      </p:sp>
      <p:sp>
        <p:nvSpPr>
          <p:cNvPr id="10" name="Slide Number Placeholder 5"/>
          <p:cNvSpPr txBox="1">
            <a:spLocks/>
          </p:cNvSpPr>
          <p:nvPr/>
        </p:nvSpPr>
        <p:spPr>
          <a:xfrm>
            <a:off x="6553200" y="63563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normAutofit/>
          </a:bodyPr>
          <a:lstStyle/>
          <a:p>
            <a:r>
              <a:rPr lang="en-US" dirty="0" smtClean="0"/>
              <a:t>Load balancer in action</a:t>
            </a:r>
          </a:p>
        </p:txBody>
      </p:sp>
      <p:sp>
        <p:nvSpPr>
          <p:cNvPr id="9"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10"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4099"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CEDE91FB-6F0F-4373-8FB5-6E92C2683981}" type="slidenum">
              <a:rPr lang="en-US"/>
              <a:pPr fontAlgn="base">
                <a:spcBef>
                  <a:spcPct val="0"/>
                </a:spcBef>
                <a:spcAft>
                  <a:spcPct val="0"/>
                </a:spcAft>
              </a:pPr>
              <a:t>27</a:t>
            </a:fld>
            <a:endParaRPr lang="en-US" dirty="0"/>
          </a:p>
        </p:txBody>
      </p:sp>
      <p:graphicFrame>
        <p:nvGraphicFramePr>
          <p:cNvPr id="4098" name="Object 2"/>
          <p:cNvGraphicFramePr>
            <a:graphicFrameLocks noChangeAspect="1"/>
          </p:cNvGraphicFramePr>
          <p:nvPr/>
        </p:nvGraphicFramePr>
        <p:xfrm>
          <a:off x="1066800" y="2133600"/>
          <a:ext cx="7010400" cy="4038600"/>
        </p:xfrm>
        <a:graphic>
          <a:graphicData uri="http://schemas.openxmlformats.org/presentationml/2006/ole">
            <mc:AlternateContent xmlns:mc="http://schemas.openxmlformats.org/markup-compatibility/2006">
              <mc:Choice xmlns:v="urn:schemas-microsoft-com:vml" Requires="v">
                <p:oleObj spid="_x0000_s4101" name="Chart" r:id="rId3" imgW="4670280" imgH="2711880" progId="Excel.Sheet.8">
                  <p:embed/>
                </p:oleObj>
              </mc:Choice>
              <mc:Fallback>
                <p:oleObj name="Chart" r:id="rId3" imgW="4670280" imgH="2711880" progId="Excel.Shee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133600"/>
                        <a:ext cx="7010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101" name="Rectangle 4"/>
          <p:cNvSpPr>
            <a:spLocks noChangeArrowheads="1"/>
          </p:cNvSpPr>
          <p:nvPr/>
        </p:nvSpPr>
        <p:spPr bwMode="auto">
          <a:xfrm>
            <a:off x="1219200" y="1447800"/>
            <a:ext cx="6858000" cy="381000"/>
          </a:xfrm>
          <a:prstGeom prst="rect">
            <a:avLst/>
          </a:prstGeom>
          <a:solidFill>
            <a:schemeClr val="accent1"/>
          </a:solidFill>
          <a:ln w="12700" cap="sq">
            <a:solidFill>
              <a:schemeClr val="tx1"/>
            </a:solidFill>
            <a:miter lim="800000"/>
            <a:headEnd type="none" w="sm" len="sm"/>
            <a:tailEnd type="none" w="sm" len="sm"/>
          </a:ln>
        </p:spPr>
        <p:txBody>
          <a:bodyPr wrap="none" anchor="ctr"/>
          <a:lstStyle/>
          <a:p>
            <a:pPr eaLnBrk="0" hangingPunct="0"/>
            <a:r>
              <a:rPr lang="en-US" sz="2400" dirty="0">
                <a:solidFill>
                  <a:schemeClr val="bg1"/>
                </a:solidFill>
                <a:latin typeface="Calibri" pitchFamily="34" charset="0"/>
              </a:rPr>
              <a:t>Automatic Load Balancing in Crack Propagation</a:t>
            </a:r>
          </a:p>
        </p:txBody>
      </p:sp>
      <p:sp>
        <p:nvSpPr>
          <p:cNvPr id="49157" name="AutoShape 5"/>
          <p:cNvSpPr>
            <a:spLocks noChangeArrowheads="1"/>
          </p:cNvSpPr>
          <p:nvPr/>
        </p:nvSpPr>
        <p:spPr bwMode="auto">
          <a:xfrm>
            <a:off x="4343400" y="1981200"/>
            <a:ext cx="1905000" cy="762000"/>
          </a:xfrm>
          <a:prstGeom prst="wedgeEllipseCallout">
            <a:avLst>
              <a:gd name="adj1" fmla="val -54000"/>
              <a:gd name="adj2" fmla="val 59167"/>
            </a:avLst>
          </a:prstGeom>
          <a:solidFill>
            <a:srgbClr val="FFFFFF"/>
          </a:solidFill>
          <a:ln w="38100" cap="sq">
            <a:solidFill>
              <a:schemeClr val="tx1"/>
            </a:solidFill>
            <a:miter lim="800000"/>
            <a:headEnd/>
            <a:tailEnd/>
          </a:ln>
        </p:spPr>
        <p:txBody>
          <a:bodyPr anchor="ctr"/>
          <a:lstStyle/>
          <a:p>
            <a:pPr eaLnBrk="0" hangingPunct="0"/>
            <a:r>
              <a:rPr lang="en-US" b="1" dirty="0">
                <a:latin typeface="Calibri" pitchFamily="34" charset="0"/>
              </a:rPr>
              <a:t>1.</a:t>
            </a:r>
            <a:r>
              <a:rPr lang="en-US" dirty="0">
                <a:latin typeface="Calibri" pitchFamily="34" charset="0"/>
              </a:rPr>
              <a:t> Elements</a:t>
            </a:r>
          </a:p>
          <a:p>
            <a:pPr eaLnBrk="0" hangingPunct="0"/>
            <a:r>
              <a:rPr lang="en-US" dirty="0">
                <a:latin typeface="Calibri" pitchFamily="34" charset="0"/>
              </a:rPr>
              <a:t>Added</a:t>
            </a:r>
          </a:p>
        </p:txBody>
      </p:sp>
      <p:sp>
        <p:nvSpPr>
          <p:cNvPr id="49158" name="AutoShape 6"/>
          <p:cNvSpPr>
            <a:spLocks noChangeArrowheads="1"/>
          </p:cNvSpPr>
          <p:nvPr/>
        </p:nvSpPr>
        <p:spPr bwMode="auto">
          <a:xfrm>
            <a:off x="6248400" y="2209800"/>
            <a:ext cx="1447800" cy="685800"/>
          </a:xfrm>
          <a:prstGeom prst="wedgeEllipseCallout">
            <a:avLst>
              <a:gd name="adj1" fmla="val -114801"/>
              <a:gd name="adj2" fmla="val 73380"/>
            </a:avLst>
          </a:prstGeom>
          <a:solidFill>
            <a:srgbClr val="FFFFFF"/>
          </a:solidFill>
          <a:ln w="38100" cap="sq">
            <a:solidFill>
              <a:schemeClr val="tx1"/>
            </a:solidFill>
            <a:miter lim="800000"/>
            <a:headEnd/>
            <a:tailEnd/>
          </a:ln>
        </p:spPr>
        <p:txBody>
          <a:bodyPr anchor="ctr"/>
          <a:lstStyle/>
          <a:p>
            <a:pPr eaLnBrk="0" hangingPunct="0"/>
            <a:r>
              <a:rPr lang="en-US" sz="1600" b="1" dirty="0">
                <a:latin typeface="Calibri" pitchFamily="34" charset="0"/>
              </a:rPr>
              <a:t>3.</a:t>
            </a:r>
            <a:r>
              <a:rPr lang="en-US" sz="1600" dirty="0">
                <a:latin typeface="Calibri" pitchFamily="34" charset="0"/>
              </a:rPr>
              <a:t> Chunks Migrated</a:t>
            </a:r>
          </a:p>
        </p:txBody>
      </p:sp>
      <p:sp>
        <p:nvSpPr>
          <p:cNvPr id="49159" name="AutoShape 7"/>
          <p:cNvSpPr>
            <a:spLocks noChangeArrowheads="1"/>
          </p:cNvSpPr>
          <p:nvPr/>
        </p:nvSpPr>
        <p:spPr bwMode="auto">
          <a:xfrm>
            <a:off x="5334000" y="4038600"/>
            <a:ext cx="1600200" cy="914400"/>
          </a:xfrm>
          <a:prstGeom prst="wedgeEllipseCallout">
            <a:avLst>
              <a:gd name="adj1" fmla="val -59819"/>
              <a:gd name="adj2" fmla="val 71528"/>
            </a:avLst>
          </a:prstGeom>
          <a:solidFill>
            <a:srgbClr val="FFFFFF"/>
          </a:solidFill>
          <a:ln w="38100" cap="sq">
            <a:solidFill>
              <a:schemeClr val="tx1"/>
            </a:solidFill>
            <a:miter lim="800000"/>
            <a:headEnd/>
            <a:tailEnd/>
          </a:ln>
        </p:spPr>
        <p:txBody>
          <a:bodyPr anchor="ctr"/>
          <a:lstStyle/>
          <a:p>
            <a:pPr eaLnBrk="0" hangingPunct="0"/>
            <a:r>
              <a:rPr lang="en-US" sz="1600" b="1" dirty="0">
                <a:latin typeface="Calibri" pitchFamily="34" charset="0"/>
              </a:rPr>
              <a:t>2.</a:t>
            </a:r>
            <a:r>
              <a:rPr lang="en-US" sz="1600" dirty="0">
                <a:latin typeface="Calibri" pitchFamily="34" charset="0"/>
              </a:rPr>
              <a:t> Load </a:t>
            </a:r>
          </a:p>
          <a:p>
            <a:pPr eaLnBrk="0" hangingPunct="0"/>
            <a:r>
              <a:rPr lang="en-US" sz="1600" dirty="0">
                <a:latin typeface="Calibri" pitchFamily="34" charset="0"/>
              </a:rPr>
              <a:t>Balancer </a:t>
            </a:r>
          </a:p>
          <a:p>
            <a:pPr eaLnBrk="0" hangingPunct="0"/>
            <a:r>
              <a:rPr lang="en-US" sz="1600" dirty="0">
                <a:latin typeface="Calibri" pitchFamily="34" charset="0"/>
              </a:rPr>
              <a:t>Invoked</a:t>
            </a:r>
          </a:p>
        </p:txBody>
      </p:sp>
      <p:sp>
        <p:nvSpPr>
          <p:cNvPr id="11" name="Slide Number Placeholder 5"/>
          <p:cNvSpPr txBox="1">
            <a:spLocks/>
          </p:cNvSpPr>
          <p:nvPr/>
        </p:nvSpPr>
        <p:spPr>
          <a:xfrm>
            <a:off x="6553200" y="63563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 calcmode="lin" valueType="num">
                                      <p:cBhvr additive="base">
                                        <p:cTn id="7" dur="500" fill="hold"/>
                                        <p:tgtEl>
                                          <p:spTgt spid="49157"/>
                                        </p:tgtEl>
                                        <p:attrNameLst>
                                          <p:attrName>ppt_x</p:attrName>
                                        </p:attrNameLst>
                                      </p:cBhvr>
                                      <p:tavLst>
                                        <p:tav tm="0">
                                          <p:val>
                                            <p:strVal val="0-#ppt_w/2"/>
                                          </p:val>
                                        </p:tav>
                                        <p:tav tm="100000">
                                          <p:val>
                                            <p:strVal val="#ppt_x"/>
                                          </p:val>
                                        </p:tav>
                                      </p:tavLst>
                                    </p:anim>
                                    <p:anim calcmode="lin" valueType="num">
                                      <p:cBhvr additive="base">
                                        <p:cTn id="8" dur="500" fill="hold"/>
                                        <p:tgtEl>
                                          <p:spTgt spid="4915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9"/>
                                        </p:tgtEl>
                                        <p:attrNameLst>
                                          <p:attrName>style.visibility</p:attrName>
                                        </p:attrNameLst>
                                      </p:cBhvr>
                                      <p:to>
                                        <p:strVal val="visible"/>
                                      </p:to>
                                    </p:set>
                                    <p:anim calcmode="lin" valueType="num">
                                      <p:cBhvr additive="base">
                                        <p:cTn id="13" dur="500" fill="hold"/>
                                        <p:tgtEl>
                                          <p:spTgt spid="49159"/>
                                        </p:tgtEl>
                                        <p:attrNameLst>
                                          <p:attrName>ppt_x</p:attrName>
                                        </p:attrNameLst>
                                      </p:cBhvr>
                                      <p:tavLst>
                                        <p:tav tm="0">
                                          <p:val>
                                            <p:strVal val="0-#ppt_w/2"/>
                                          </p:val>
                                        </p:tav>
                                        <p:tav tm="100000">
                                          <p:val>
                                            <p:strVal val="#ppt_x"/>
                                          </p:val>
                                        </p:tav>
                                      </p:tavLst>
                                    </p:anim>
                                    <p:anim calcmode="lin" valueType="num">
                                      <p:cBhvr additive="base">
                                        <p:cTn id="14" dur="500" fill="hold"/>
                                        <p:tgtEl>
                                          <p:spTgt spid="4915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9158"/>
                                        </p:tgtEl>
                                        <p:attrNameLst>
                                          <p:attrName>style.visibility</p:attrName>
                                        </p:attrNameLst>
                                      </p:cBhvr>
                                      <p:to>
                                        <p:strVal val="visible"/>
                                      </p:to>
                                    </p:set>
                                    <p:anim calcmode="lin" valueType="num">
                                      <p:cBhvr additive="base">
                                        <p:cTn id="19" dur="500" fill="hold"/>
                                        <p:tgtEl>
                                          <p:spTgt spid="49158"/>
                                        </p:tgtEl>
                                        <p:attrNameLst>
                                          <p:attrName>ppt_x</p:attrName>
                                        </p:attrNameLst>
                                      </p:cBhvr>
                                      <p:tavLst>
                                        <p:tav tm="0">
                                          <p:val>
                                            <p:strVal val="0-#ppt_w/2"/>
                                          </p:val>
                                        </p:tav>
                                        <p:tav tm="100000">
                                          <p:val>
                                            <p:strVal val="#ppt_x"/>
                                          </p:val>
                                        </p:tav>
                                      </p:tavLst>
                                    </p:anim>
                                    <p:anim calcmode="lin" valueType="num">
                                      <p:cBhvr additive="base">
                                        <p:cTn id="20" dur="500" fill="hold"/>
                                        <p:tgtEl>
                                          <p:spTgt spid="491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autoUpdateAnimBg="0"/>
      <p:bldP spid="49158" grpId="0" animBg="1" autoUpdateAnimBg="0"/>
      <p:bldP spid="49159"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p:txBody>
          <a:bodyPr>
            <a:normAutofit/>
          </a:bodyPr>
          <a:lstStyle/>
          <a:p>
            <a:r>
              <a:rPr lang="en-US" dirty="0" smtClean="0"/>
              <a:t>Distributed Load balancing</a:t>
            </a:r>
          </a:p>
        </p:txBody>
      </p:sp>
      <p:sp>
        <p:nvSpPr>
          <p:cNvPr id="44036" name="Rectangle 3"/>
          <p:cNvSpPr>
            <a:spLocks noGrp="1" noChangeArrowheads="1"/>
          </p:cNvSpPr>
          <p:nvPr>
            <p:ph idx="1"/>
          </p:nvPr>
        </p:nvSpPr>
        <p:spPr>
          <a:xfrm>
            <a:off x="228600" y="1219200"/>
            <a:ext cx="8686800" cy="5105400"/>
          </a:xfrm>
        </p:spPr>
        <p:txBody>
          <a:bodyPr>
            <a:normAutofit fontScale="92500" lnSpcReduction="10000"/>
          </a:bodyPr>
          <a:lstStyle/>
          <a:p>
            <a:r>
              <a:rPr lang="en-US" sz="2400" dirty="0" smtClean="0"/>
              <a:t>Centralized strategies</a:t>
            </a:r>
          </a:p>
          <a:p>
            <a:pPr lvl="1"/>
            <a:r>
              <a:rPr lang="en-US" sz="2000" dirty="0" smtClean="0"/>
              <a:t>Still ok for 3000 processors for NAMD</a:t>
            </a:r>
          </a:p>
          <a:p>
            <a:r>
              <a:rPr lang="en-US" sz="2400" dirty="0" smtClean="0"/>
              <a:t>Distributed balancing is needed when:</a:t>
            </a:r>
          </a:p>
          <a:p>
            <a:pPr lvl="1"/>
            <a:r>
              <a:rPr lang="en-US" sz="2000" dirty="0" smtClean="0"/>
              <a:t>Number of processors is large and/or </a:t>
            </a:r>
          </a:p>
          <a:p>
            <a:pPr lvl="1"/>
            <a:r>
              <a:rPr lang="en-US" sz="2000" dirty="0" smtClean="0"/>
              <a:t>load variation is rapid</a:t>
            </a:r>
          </a:p>
          <a:p>
            <a:r>
              <a:rPr lang="en-US" sz="2400" dirty="0" smtClean="0"/>
              <a:t>Large machines: </a:t>
            </a:r>
          </a:p>
          <a:p>
            <a:pPr lvl="1"/>
            <a:r>
              <a:rPr lang="en-US" sz="2000" dirty="0" smtClean="0"/>
              <a:t>Need to handle locality of communication</a:t>
            </a:r>
          </a:p>
          <a:p>
            <a:pPr lvl="2"/>
            <a:r>
              <a:rPr lang="en-US" dirty="0" smtClean="0"/>
              <a:t>Topology sensitive placement</a:t>
            </a:r>
          </a:p>
          <a:p>
            <a:pPr lvl="1"/>
            <a:r>
              <a:rPr lang="en-US" sz="2000" dirty="0" smtClean="0"/>
              <a:t>Need to work with scant global information</a:t>
            </a:r>
          </a:p>
          <a:p>
            <a:pPr lvl="2"/>
            <a:r>
              <a:rPr lang="en-US" dirty="0" smtClean="0"/>
              <a:t>Approximate or aggregated global information (average/max load)</a:t>
            </a:r>
          </a:p>
          <a:p>
            <a:pPr lvl="2"/>
            <a:r>
              <a:rPr lang="en-US" dirty="0" smtClean="0"/>
              <a:t>Incomplete global info (only “neighborhood”)</a:t>
            </a:r>
          </a:p>
          <a:p>
            <a:pPr lvl="2"/>
            <a:r>
              <a:rPr lang="en-US" dirty="0" smtClean="0"/>
              <a:t>Work diffusion strategies (1980s work by Kale and others!)</a:t>
            </a:r>
          </a:p>
          <a:p>
            <a:pPr lvl="1"/>
            <a:r>
              <a:rPr lang="en-US" sz="2000" dirty="0" smtClean="0"/>
              <a:t>Achieving global effects by local action…</a:t>
            </a:r>
          </a:p>
        </p:txBody>
      </p:sp>
      <p:sp>
        <p:nvSpPr>
          <p:cNvPr id="5"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6"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7"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normAutofit/>
          </a:bodyPr>
          <a:lstStyle/>
          <a:p>
            <a:r>
              <a:rPr lang="en-US" altLang="zh-CN" dirty="0" smtClean="0">
                <a:cs typeface="宋体"/>
              </a:rPr>
              <a:t>Load Balancing on Large Machines</a:t>
            </a:r>
          </a:p>
        </p:txBody>
      </p:sp>
      <p:sp>
        <p:nvSpPr>
          <p:cNvPr id="45060" name="Rectangle 3"/>
          <p:cNvSpPr>
            <a:spLocks noGrp="1" noChangeArrowheads="1"/>
          </p:cNvSpPr>
          <p:nvPr>
            <p:ph idx="1"/>
          </p:nvPr>
        </p:nvSpPr>
        <p:spPr/>
        <p:txBody>
          <a:bodyPr/>
          <a:lstStyle/>
          <a:p>
            <a:r>
              <a:rPr lang="en-US" altLang="zh-CN" dirty="0" smtClean="0">
                <a:cs typeface="宋体"/>
              </a:rPr>
              <a:t>Existing load balancing strategies don’t scale on extremely large machines</a:t>
            </a:r>
          </a:p>
          <a:p>
            <a:r>
              <a:rPr lang="en-US" altLang="zh-CN" dirty="0" smtClean="0">
                <a:cs typeface="宋体"/>
              </a:rPr>
              <a:t>Limitations of centralized strategies:</a:t>
            </a:r>
          </a:p>
          <a:p>
            <a:pPr lvl="1"/>
            <a:r>
              <a:rPr lang="en-US" altLang="zh-CN" dirty="0" smtClean="0">
                <a:cs typeface="宋体"/>
              </a:rPr>
              <a:t>Central node: memory/communication bottleneck</a:t>
            </a:r>
          </a:p>
          <a:p>
            <a:pPr lvl="1"/>
            <a:r>
              <a:rPr lang="en-US" altLang="zh-CN" dirty="0" smtClean="0">
                <a:cs typeface="宋体"/>
              </a:rPr>
              <a:t>Decision-making algorithms tend to be very slow</a:t>
            </a:r>
          </a:p>
          <a:p>
            <a:r>
              <a:rPr lang="en-US" altLang="zh-CN" dirty="0" smtClean="0">
                <a:cs typeface="宋体"/>
              </a:rPr>
              <a:t>Limitations of distributed strategies:</a:t>
            </a:r>
          </a:p>
          <a:p>
            <a:pPr lvl="1"/>
            <a:r>
              <a:rPr lang="en-US" altLang="zh-CN" dirty="0" smtClean="0">
                <a:cs typeface="宋体"/>
              </a:rPr>
              <a:t>Difficult to achieve well-informed load balancing decisions</a:t>
            </a:r>
          </a:p>
        </p:txBody>
      </p:sp>
      <p:sp>
        <p:nvSpPr>
          <p:cNvPr id="5"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6"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7"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normAutofit fontScale="90000"/>
          </a:bodyPr>
          <a:lstStyle/>
          <a:p>
            <a:r>
              <a:rPr lang="en-US" dirty="0" smtClean="0"/>
              <a:t>Golden Rule of Load Balancing</a:t>
            </a:r>
            <a:br>
              <a:rPr lang="en-US" dirty="0" smtClean="0"/>
            </a:br>
            <a:endParaRPr lang="en-US" dirty="0" smtClean="0"/>
          </a:p>
        </p:txBody>
      </p:sp>
      <p:sp>
        <p:nvSpPr>
          <p:cNvPr id="9"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10"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22530" name="Slide Number Placeholder 4"/>
          <p:cNvSpPr>
            <a:spLocks noGrp="1"/>
          </p:cNvSpPr>
          <p:nvPr>
            <p:ph type="sldNum" sz="quarter" idx="12"/>
          </p:nvPr>
        </p:nvSpPr>
        <p:spPr bwMode="auto">
          <a:noFill/>
          <a:ln>
            <a:miter lim="800000"/>
            <a:headEnd/>
            <a:tailEnd/>
          </a:ln>
        </p:spPr>
        <p:txBody>
          <a:bodyPr wrap="square" lIns="91440" tIns="45720" rIns="91440" bIns="45720" numCol="1" anchor="t" anchorCtr="0" compatLnSpc="1">
            <a:prstTxWarp prst="textNoShape">
              <a:avLst/>
            </a:prstTxWarp>
          </a:bodyPr>
          <a:lstStyle/>
          <a:p>
            <a:pPr fontAlgn="base">
              <a:spcBef>
                <a:spcPct val="0"/>
              </a:spcBef>
              <a:spcAft>
                <a:spcPct val="0"/>
              </a:spcAft>
            </a:pPr>
            <a:fld id="{4F456EBD-5641-44BF-8E83-8B0A9E6E0710}" type="slidenum">
              <a:rPr lang="en-US"/>
              <a:pPr fontAlgn="base">
                <a:spcBef>
                  <a:spcPct val="0"/>
                </a:spcBef>
                <a:spcAft>
                  <a:spcPct val="0"/>
                </a:spcAft>
              </a:pPr>
              <a:t>3</a:t>
            </a:fld>
            <a:endParaRPr lang="en-US" dirty="0"/>
          </a:p>
        </p:txBody>
      </p:sp>
      <p:sp>
        <p:nvSpPr>
          <p:cNvPr id="194563" name="Text Box 3"/>
          <p:cNvSpPr txBox="1">
            <a:spLocks noChangeArrowheads="1"/>
          </p:cNvSpPr>
          <p:nvPr/>
        </p:nvSpPr>
        <p:spPr bwMode="auto">
          <a:xfrm>
            <a:off x="685800" y="4038600"/>
            <a:ext cx="7848600" cy="841375"/>
          </a:xfrm>
          <a:prstGeom prst="rect">
            <a:avLst/>
          </a:prstGeom>
          <a:solidFill>
            <a:srgbClr val="FFC000">
              <a:alpha val="63921"/>
            </a:srgbClr>
          </a:solidFill>
          <a:ln w="19050">
            <a:solidFill>
              <a:srgbClr val="000080"/>
            </a:solidFill>
            <a:miter lim="800000"/>
            <a:headEnd/>
            <a:tailEnd/>
          </a:ln>
        </p:spPr>
        <p:txBody>
          <a:bodyPr>
            <a:spAutoFit/>
          </a:bodyPr>
          <a:lstStyle/>
          <a:p>
            <a:r>
              <a:rPr lang="en-US" sz="2400" b="1" dirty="0">
                <a:latin typeface="Calibri" pitchFamily="34" charset="0"/>
              </a:rPr>
              <a:t>Golden Rule:</a:t>
            </a:r>
            <a:r>
              <a:rPr lang="en-US" sz="2400" dirty="0">
                <a:latin typeface="Calibri" pitchFamily="34" charset="0"/>
              </a:rPr>
              <a:t> It is ok if a few processors idle, but avoid having processors that are overloaded with work</a:t>
            </a:r>
          </a:p>
        </p:txBody>
      </p:sp>
      <p:sp>
        <p:nvSpPr>
          <p:cNvPr id="194564" name="Text Box 4"/>
          <p:cNvSpPr txBox="1">
            <a:spLocks noChangeArrowheads="1"/>
          </p:cNvSpPr>
          <p:nvPr/>
        </p:nvSpPr>
        <p:spPr bwMode="auto">
          <a:xfrm>
            <a:off x="1219200" y="5181600"/>
            <a:ext cx="7010400" cy="830263"/>
          </a:xfrm>
          <a:prstGeom prst="rect">
            <a:avLst/>
          </a:prstGeom>
          <a:noFill/>
          <a:ln w="9525">
            <a:noFill/>
            <a:miter lim="800000"/>
            <a:headEnd/>
            <a:tailEnd/>
          </a:ln>
        </p:spPr>
        <p:txBody>
          <a:bodyPr>
            <a:spAutoFit/>
          </a:bodyPr>
          <a:lstStyle/>
          <a:p>
            <a:r>
              <a:rPr lang="en-US" sz="2400" dirty="0">
                <a:latin typeface="Calibri" pitchFamily="34" charset="0"/>
              </a:rPr>
              <a:t>Finish time = max</a:t>
            </a:r>
            <a:r>
              <a:rPr lang="en-US" sz="2400" baseline="-25000" dirty="0">
                <a:latin typeface="Calibri" pitchFamily="34" charset="0"/>
              </a:rPr>
              <a:t>i</a:t>
            </a:r>
            <a:r>
              <a:rPr lang="en-US" sz="2400" dirty="0">
                <a:latin typeface="Calibri" pitchFamily="34" charset="0"/>
              </a:rPr>
              <a:t>{Time on processor i}, excepting data dependence and communication overhead issues</a:t>
            </a:r>
          </a:p>
        </p:txBody>
      </p:sp>
      <p:sp>
        <p:nvSpPr>
          <p:cNvPr id="194565" name="Text Box 5"/>
          <p:cNvSpPr txBox="1">
            <a:spLocks noChangeArrowheads="1"/>
          </p:cNvSpPr>
          <p:nvPr/>
        </p:nvSpPr>
        <p:spPr bwMode="auto">
          <a:xfrm>
            <a:off x="1676400" y="2362200"/>
            <a:ext cx="5943600" cy="715963"/>
          </a:xfrm>
          <a:prstGeom prst="rect">
            <a:avLst/>
          </a:prstGeom>
          <a:noFill/>
          <a:ln w="9525">
            <a:noFill/>
            <a:miter lim="800000"/>
            <a:headEnd/>
            <a:tailEnd/>
          </a:ln>
        </p:spPr>
        <p:txBody>
          <a:bodyPr>
            <a:spAutoFit/>
          </a:bodyPr>
          <a:lstStyle/>
          <a:p>
            <a:pPr>
              <a:lnSpc>
                <a:spcPct val="75000"/>
              </a:lnSpc>
            </a:pPr>
            <a:r>
              <a:rPr lang="en-US" dirty="0">
                <a:latin typeface="Calibri" pitchFamily="34" charset="0"/>
              </a:rPr>
              <a:t>Example: 50,000 tasks of equal size, 500  processors:</a:t>
            </a:r>
          </a:p>
          <a:p>
            <a:pPr>
              <a:lnSpc>
                <a:spcPct val="75000"/>
              </a:lnSpc>
            </a:pPr>
            <a:r>
              <a:rPr lang="en-US" dirty="0">
                <a:latin typeface="Calibri" pitchFamily="34" charset="0"/>
              </a:rPr>
              <a:t>        A: All processors get 99, except last 5 gets 100+99 = 199</a:t>
            </a:r>
          </a:p>
          <a:p>
            <a:pPr>
              <a:lnSpc>
                <a:spcPct val="75000"/>
              </a:lnSpc>
            </a:pPr>
            <a:r>
              <a:rPr lang="en-US" dirty="0">
                <a:latin typeface="Calibri" pitchFamily="34" charset="0"/>
              </a:rPr>
              <a:t>OR, B:  All processors have 101, except last 5 get 1</a:t>
            </a:r>
            <a:endParaRPr lang="en-US" sz="2400" dirty="0">
              <a:latin typeface="Calibri" pitchFamily="34" charset="0"/>
            </a:endParaRPr>
          </a:p>
        </p:txBody>
      </p:sp>
      <p:sp>
        <p:nvSpPr>
          <p:cNvPr id="22535" name="Text Box 6"/>
          <p:cNvSpPr txBox="1">
            <a:spLocks noChangeArrowheads="1"/>
          </p:cNvSpPr>
          <p:nvPr/>
        </p:nvSpPr>
        <p:spPr bwMode="auto">
          <a:xfrm>
            <a:off x="1524000" y="1295400"/>
            <a:ext cx="6324600" cy="830997"/>
          </a:xfrm>
          <a:prstGeom prst="rect">
            <a:avLst/>
          </a:prstGeom>
          <a:noFill/>
          <a:ln w="9525">
            <a:noFill/>
            <a:miter lim="800000"/>
            <a:headEnd/>
            <a:tailEnd/>
          </a:ln>
        </p:spPr>
        <p:txBody>
          <a:bodyPr>
            <a:spAutoFit/>
          </a:bodyPr>
          <a:lstStyle/>
          <a:p>
            <a:r>
              <a:rPr lang="en-US" sz="2400" b="1" dirty="0">
                <a:latin typeface="Calibri" pitchFamily="34" charset="0"/>
              </a:rPr>
              <a:t>Fallacy:</a:t>
            </a:r>
            <a:r>
              <a:rPr lang="en-US" sz="2400" dirty="0">
                <a:latin typeface="Calibri" pitchFamily="34" charset="0"/>
              </a:rPr>
              <a:t> objective of load balancing is to minimize variance in load across processors</a:t>
            </a:r>
          </a:p>
        </p:txBody>
      </p:sp>
      <p:sp>
        <p:nvSpPr>
          <p:cNvPr id="194567" name="Text Box 7"/>
          <p:cNvSpPr txBox="1">
            <a:spLocks noChangeArrowheads="1"/>
          </p:cNvSpPr>
          <p:nvPr/>
        </p:nvSpPr>
        <p:spPr bwMode="auto">
          <a:xfrm>
            <a:off x="1524000" y="3352800"/>
            <a:ext cx="6477000" cy="457200"/>
          </a:xfrm>
          <a:prstGeom prst="rect">
            <a:avLst/>
          </a:prstGeom>
          <a:noFill/>
          <a:ln w="19050">
            <a:noFill/>
            <a:miter lim="800000"/>
            <a:headEnd/>
            <a:tailEnd/>
          </a:ln>
        </p:spPr>
        <p:txBody>
          <a:bodyPr>
            <a:spAutoFit/>
          </a:bodyPr>
          <a:lstStyle/>
          <a:p>
            <a:r>
              <a:rPr lang="en-US" sz="2400" b="1" dirty="0">
                <a:solidFill>
                  <a:schemeClr val="accent4">
                    <a:lumMod val="50000"/>
                  </a:schemeClr>
                </a:solidFill>
                <a:latin typeface="Calibri" pitchFamily="34" charset="0"/>
              </a:rPr>
              <a:t>Identical variance, but situation A is much worse!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194567"/>
                                        </p:tgtEl>
                                        <p:attrNameLst>
                                          <p:attrName>style.visibility</p:attrName>
                                        </p:attrNameLst>
                                      </p:cBhvr>
                                      <p:to>
                                        <p:strVal val="visible"/>
                                      </p:to>
                                    </p:set>
                                    <p:animEffect transition="in" filter="blinds(horizontal)">
                                      <p:cBhvr>
                                        <p:cTn id="11" dur="500"/>
                                        <p:tgtEl>
                                          <p:spTgt spid="194567"/>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194563"/>
                                        </p:tgtEl>
                                        <p:attrNameLst>
                                          <p:attrName>style.visibility</p:attrName>
                                        </p:attrNameLst>
                                      </p:cBhvr>
                                      <p:to>
                                        <p:strVal val="visible"/>
                                      </p:to>
                                    </p:set>
                                    <p:anim calcmode="lin" valueType="num">
                                      <p:cBhvr>
                                        <p:cTn id="16" dur="500" fill="hold"/>
                                        <p:tgtEl>
                                          <p:spTgt spid="194563"/>
                                        </p:tgtEl>
                                        <p:attrNameLst>
                                          <p:attrName>ppt_w</p:attrName>
                                        </p:attrNameLst>
                                      </p:cBhvr>
                                      <p:tavLst>
                                        <p:tav tm="0">
                                          <p:val>
                                            <p:fltVal val="0"/>
                                          </p:val>
                                        </p:tav>
                                        <p:tav tm="100000">
                                          <p:val>
                                            <p:strVal val="#ppt_w"/>
                                          </p:val>
                                        </p:tav>
                                      </p:tavLst>
                                    </p:anim>
                                    <p:anim calcmode="lin" valueType="num">
                                      <p:cBhvr>
                                        <p:cTn id="17" dur="500" fill="hold"/>
                                        <p:tgtEl>
                                          <p:spTgt spid="19456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94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animBg="1"/>
      <p:bldP spid="194564" grpId="0"/>
      <p:bldP spid="194565" grpId="0"/>
      <p:bldP spid="19456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normAutofit fontScale="90000"/>
          </a:bodyPr>
          <a:lstStyle/>
          <a:p>
            <a:r>
              <a:rPr lang="en-US" altLang="zh-CN" dirty="0" smtClean="0">
                <a:cs typeface="宋体"/>
              </a:rPr>
              <a:t>Simulation Study - Memory Overhead</a:t>
            </a:r>
          </a:p>
        </p:txBody>
      </p:sp>
      <p:graphicFrame>
        <p:nvGraphicFramePr>
          <p:cNvPr id="5122" name="Object 2"/>
          <p:cNvGraphicFramePr>
            <a:graphicFrameLocks noGrp="1" noChangeAspect="1"/>
          </p:cNvGraphicFramePr>
          <p:nvPr>
            <p:ph idx="1"/>
          </p:nvPr>
        </p:nvGraphicFramePr>
        <p:xfrm>
          <a:off x="1524000" y="1829594"/>
          <a:ext cx="6096000" cy="4067175"/>
        </p:xfrm>
        <a:graphic>
          <a:graphicData uri="http://schemas.openxmlformats.org/presentationml/2006/ole">
            <mc:AlternateContent xmlns:mc="http://schemas.openxmlformats.org/markup-compatibility/2006">
              <mc:Choice xmlns:v="urn:schemas-microsoft-com:vml" Requires="v">
                <p:oleObj spid="_x0000_s5125" name="Chart" r:id="rId4" imgW="6096000" imgH="4067208" progId="MSGraph.Chart.8">
                  <p:embed followColorScheme="full"/>
                </p:oleObj>
              </mc:Choice>
              <mc:Fallback>
                <p:oleObj name="Chart" r:id="rId4" imgW="6096000" imgH="4067208"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829594"/>
                        <a:ext cx="60960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8"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9"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30</a:t>
            </a:fld>
            <a:endParaRPr lang="en-US" dirty="0"/>
          </a:p>
        </p:txBody>
      </p:sp>
      <p:sp>
        <p:nvSpPr>
          <p:cNvPr id="5125" name="Text Box 4"/>
          <p:cNvSpPr txBox="1">
            <a:spLocks noChangeArrowheads="1"/>
          </p:cNvSpPr>
          <p:nvPr/>
        </p:nvSpPr>
        <p:spPr bwMode="auto">
          <a:xfrm>
            <a:off x="914400" y="5410200"/>
            <a:ext cx="7772400" cy="646331"/>
          </a:xfrm>
          <a:prstGeom prst="rect">
            <a:avLst/>
          </a:prstGeom>
          <a:noFill/>
          <a:ln w="9525">
            <a:solidFill>
              <a:schemeClr val="tx1"/>
            </a:solidFill>
            <a:miter lim="800000"/>
            <a:headEnd/>
            <a:tailEnd/>
          </a:ln>
        </p:spPr>
        <p:txBody>
          <a:bodyPr wrap="square">
            <a:spAutoFit/>
          </a:bodyPr>
          <a:lstStyle/>
          <a:p>
            <a:r>
              <a:rPr lang="en-US" altLang="zh-CN" dirty="0" err="1">
                <a:solidFill>
                  <a:schemeClr val="accent4">
                    <a:lumMod val="50000"/>
                  </a:schemeClr>
                </a:solidFill>
                <a:latin typeface="+mn-lt"/>
                <a:cs typeface="宋体"/>
              </a:rPr>
              <a:t>lb_test</a:t>
            </a:r>
            <a:r>
              <a:rPr lang="en-US" altLang="zh-CN" dirty="0">
                <a:solidFill>
                  <a:schemeClr val="accent4">
                    <a:lumMod val="50000"/>
                  </a:schemeClr>
                </a:solidFill>
                <a:latin typeface="+mn-lt"/>
                <a:cs typeface="宋体"/>
              </a:rPr>
              <a:t> benchmark is a parameterized program that creates a </a:t>
            </a:r>
            <a:r>
              <a:rPr lang="en-US" altLang="zh-CN" dirty="0" smtClean="0">
                <a:solidFill>
                  <a:schemeClr val="accent4">
                    <a:lumMod val="50000"/>
                  </a:schemeClr>
                </a:solidFill>
                <a:latin typeface="+mn-lt"/>
                <a:cs typeface="宋体"/>
              </a:rPr>
              <a:t>specified </a:t>
            </a:r>
            <a:r>
              <a:rPr lang="en-US" altLang="zh-CN" dirty="0">
                <a:solidFill>
                  <a:schemeClr val="accent4">
                    <a:lumMod val="50000"/>
                  </a:schemeClr>
                </a:solidFill>
                <a:latin typeface="+mn-lt"/>
                <a:cs typeface="宋体"/>
              </a:rPr>
              <a:t>number of communicating objects in 2D-mesh.</a:t>
            </a:r>
          </a:p>
        </p:txBody>
      </p:sp>
      <p:sp>
        <p:nvSpPr>
          <p:cNvPr id="5126" name="Text Box 5"/>
          <p:cNvSpPr txBox="1">
            <a:spLocks noChangeArrowheads="1"/>
          </p:cNvSpPr>
          <p:nvPr/>
        </p:nvSpPr>
        <p:spPr bwMode="auto">
          <a:xfrm>
            <a:off x="7399338" y="1806575"/>
            <a:ext cx="184150" cy="366713"/>
          </a:xfrm>
          <a:prstGeom prst="rect">
            <a:avLst/>
          </a:prstGeom>
          <a:noFill/>
          <a:ln w="9525">
            <a:noFill/>
            <a:miter lim="800000"/>
            <a:headEnd/>
            <a:tailEnd/>
          </a:ln>
        </p:spPr>
        <p:txBody>
          <a:bodyPr wrap="none">
            <a:spAutoFit/>
          </a:bodyPr>
          <a:lstStyle/>
          <a:p>
            <a:endParaRPr lang="zh-CN" altLang="en-US" dirty="0">
              <a:latin typeface="Consolas" pitchFamily="49" charset="0"/>
              <a:cs typeface="宋体"/>
            </a:endParaRPr>
          </a:p>
        </p:txBody>
      </p:sp>
      <p:sp>
        <p:nvSpPr>
          <p:cNvPr id="5127" name="Text Box 6"/>
          <p:cNvSpPr txBox="1">
            <a:spLocks noChangeArrowheads="1"/>
          </p:cNvSpPr>
          <p:nvPr/>
        </p:nvSpPr>
        <p:spPr bwMode="auto">
          <a:xfrm>
            <a:off x="914400" y="1676400"/>
            <a:ext cx="6884988" cy="369332"/>
          </a:xfrm>
          <a:prstGeom prst="rect">
            <a:avLst/>
          </a:prstGeom>
          <a:noFill/>
          <a:ln w="9525">
            <a:noFill/>
            <a:miter lim="800000"/>
            <a:headEnd/>
            <a:tailEnd/>
          </a:ln>
        </p:spPr>
        <p:txBody>
          <a:bodyPr wrap="square">
            <a:spAutoFit/>
          </a:bodyPr>
          <a:lstStyle/>
          <a:p>
            <a:pPr algn="ctr" eaLnBrk="0" hangingPunct="0"/>
            <a:r>
              <a:rPr lang="en-US" altLang="zh-CN" dirty="0">
                <a:latin typeface="+mn-lt"/>
                <a:cs typeface="宋体"/>
              </a:rPr>
              <a:t>Simulation performed with the performance simulator BigSim</a:t>
            </a:r>
            <a:endParaRPr lang="en-US" dirty="0">
              <a:latin typeface="+mn-lt"/>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normAutofit/>
          </a:bodyPr>
          <a:lstStyle/>
          <a:p>
            <a:pPr fontAlgn="auto">
              <a:spcAft>
                <a:spcPts val="0"/>
              </a:spcAft>
              <a:defRPr/>
            </a:pPr>
            <a:r>
              <a:rPr lang="en-US" altLang="zh-CN"/>
              <a:t>Load Balancing Execution Time</a:t>
            </a:r>
          </a:p>
        </p:txBody>
      </p:sp>
      <p:graphicFrame>
        <p:nvGraphicFramePr>
          <p:cNvPr id="6146" name="Object 2"/>
          <p:cNvGraphicFramePr>
            <a:graphicFrameLocks noGrp="1" noChangeAspect="1"/>
          </p:cNvGraphicFramePr>
          <p:nvPr>
            <p:ph idx="1"/>
          </p:nvPr>
        </p:nvGraphicFramePr>
        <p:xfrm>
          <a:off x="1524000" y="1829594"/>
          <a:ext cx="6096000" cy="4067175"/>
        </p:xfrm>
        <a:graphic>
          <a:graphicData uri="http://schemas.openxmlformats.org/presentationml/2006/ole">
            <mc:AlternateContent xmlns:mc="http://schemas.openxmlformats.org/markup-compatibility/2006">
              <mc:Choice xmlns:v="urn:schemas-microsoft-com:vml" Requires="v">
                <p:oleObj spid="_x0000_s6149" name="Chart" r:id="rId4" imgW="6096000" imgH="4067208" progId="MSGraph.Chart.8">
                  <p:embed followColorScheme="full"/>
                </p:oleObj>
              </mc:Choice>
              <mc:Fallback>
                <p:oleObj name="Chart" r:id="rId4" imgW="6096000" imgH="4067208" progId="MSGraph.Chart.8">
                  <p:embed followColorScheme="full"/>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829594"/>
                        <a:ext cx="6096000" cy="406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6"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7"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31</a:t>
            </a:fld>
            <a:endParaRPr lang="en-US" dirty="0"/>
          </a:p>
        </p:txBody>
      </p:sp>
      <p:sp>
        <p:nvSpPr>
          <p:cNvPr id="6149" name="Text Box 4"/>
          <p:cNvSpPr txBox="1">
            <a:spLocks noChangeArrowheads="1"/>
          </p:cNvSpPr>
          <p:nvPr/>
        </p:nvSpPr>
        <p:spPr bwMode="auto">
          <a:xfrm>
            <a:off x="838200" y="5562600"/>
            <a:ext cx="7162800" cy="646331"/>
          </a:xfrm>
          <a:prstGeom prst="rect">
            <a:avLst/>
          </a:prstGeom>
          <a:noFill/>
          <a:ln w="9525">
            <a:noFill/>
            <a:miter lim="800000"/>
            <a:headEnd/>
            <a:tailEnd/>
          </a:ln>
        </p:spPr>
        <p:txBody>
          <a:bodyPr wrap="square">
            <a:spAutoFit/>
          </a:bodyPr>
          <a:lstStyle/>
          <a:p>
            <a:r>
              <a:rPr lang="en-US" altLang="zh-CN" dirty="0">
                <a:latin typeface="Lucida Sans Unicode" pitchFamily="34" charset="0"/>
                <a:cs typeface="宋体"/>
              </a:rPr>
              <a:t>Execution time of load balancing algorithms on a 64K processor simulation</a:t>
            </a:r>
          </a:p>
        </p:txBody>
      </p:sp>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normAutofit fontScale="90000"/>
          </a:bodyPr>
          <a:lstStyle/>
          <a:p>
            <a:r>
              <a:rPr lang="en-US" altLang="zh-CN" dirty="0" smtClean="0">
                <a:cs typeface="宋体"/>
              </a:rPr>
              <a:t>Hierarchical Load Balancers</a:t>
            </a:r>
            <a:br>
              <a:rPr lang="en-US" altLang="zh-CN" dirty="0" smtClean="0">
                <a:cs typeface="宋体"/>
              </a:rPr>
            </a:br>
            <a:endParaRPr lang="en-US" altLang="zh-CN" dirty="0" smtClean="0">
              <a:cs typeface="宋体"/>
            </a:endParaRPr>
          </a:p>
        </p:txBody>
      </p:sp>
      <p:sp>
        <p:nvSpPr>
          <p:cNvPr id="46084" name="Rectangle 3"/>
          <p:cNvSpPr>
            <a:spLocks noGrp="1" noChangeArrowheads="1"/>
          </p:cNvSpPr>
          <p:nvPr>
            <p:ph idx="1"/>
          </p:nvPr>
        </p:nvSpPr>
        <p:spPr>
          <a:xfrm>
            <a:off x="533400" y="1219200"/>
            <a:ext cx="7772400" cy="4660900"/>
          </a:xfrm>
        </p:spPr>
        <p:txBody>
          <a:bodyPr/>
          <a:lstStyle/>
          <a:p>
            <a:r>
              <a:rPr lang="en-US" altLang="zh-CN" dirty="0" smtClean="0">
                <a:cs typeface="宋体"/>
              </a:rPr>
              <a:t>Hierarchical distributed load balancers</a:t>
            </a:r>
          </a:p>
          <a:p>
            <a:pPr lvl="1"/>
            <a:r>
              <a:rPr lang="en-US" altLang="zh-CN" dirty="0" smtClean="0">
                <a:cs typeface="宋体"/>
              </a:rPr>
              <a:t>Divide into processor groups</a:t>
            </a:r>
          </a:p>
          <a:p>
            <a:pPr lvl="1"/>
            <a:r>
              <a:rPr lang="en-US" altLang="zh-CN" dirty="0" smtClean="0">
                <a:cs typeface="宋体"/>
              </a:rPr>
              <a:t>Apply different strategies at each level</a:t>
            </a:r>
          </a:p>
          <a:p>
            <a:pPr lvl="1"/>
            <a:r>
              <a:rPr lang="en-US" altLang="zh-CN" dirty="0" smtClean="0">
                <a:cs typeface="宋体"/>
              </a:rPr>
              <a:t>Scalable to a large number of processors</a:t>
            </a:r>
          </a:p>
        </p:txBody>
      </p:sp>
      <p:sp>
        <p:nvSpPr>
          <p:cNvPr id="4" name="Date Placeholder 3"/>
          <p:cNvSpPr>
            <a:spLocks noGrp="1"/>
          </p:cNvSpPr>
          <p:nvPr>
            <p:ph type="dt" sz="half" idx="10"/>
          </p:nvPr>
        </p:nvSpPr>
        <p:spPr>
          <a:xfrm>
            <a:off x="609600" y="63563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6" name="Slide Number Placeholder 5"/>
          <p:cNvSpPr>
            <a:spLocks noGrp="1"/>
          </p:cNvSpPr>
          <p:nvPr>
            <p:ph type="sldNum" sz="quarter" idx="12"/>
          </p:nvPr>
        </p:nvSpPr>
        <p:spPr>
          <a:xfrm>
            <a:off x="6553200" y="6356350"/>
            <a:ext cx="1828800" cy="365125"/>
          </a:xfrm>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normAutofit fontScale="90000"/>
          </a:bodyPr>
          <a:lstStyle/>
          <a:p>
            <a:r>
              <a:rPr lang="en-US" altLang="zh-CN" dirty="0" smtClean="0">
                <a:cs typeface="宋体"/>
              </a:rPr>
              <a:t>Our HybridLB Scheme</a:t>
            </a:r>
            <a:br>
              <a:rPr lang="en-US" altLang="zh-CN" dirty="0" smtClean="0">
                <a:cs typeface="宋体"/>
              </a:rPr>
            </a:br>
            <a:endParaRPr lang="en-US" altLang="zh-CN" dirty="0" smtClean="0">
              <a:cs typeface="宋体"/>
            </a:endParaRPr>
          </a:p>
        </p:txBody>
      </p:sp>
      <p:sp>
        <p:nvSpPr>
          <p:cNvPr id="47108" name="Oval 3"/>
          <p:cNvSpPr>
            <a:spLocks noChangeArrowheads="1"/>
          </p:cNvSpPr>
          <p:nvPr/>
        </p:nvSpPr>
        <p:spPr bwMode="auto">
          <a:xfrm>
            <a:off x="762000" y="4538663"/>
            <a:ext cx="381000" cy="304800"/>
          </a:xfrm>
          <a:prstGeom prst="ellipse">
            <a:avLst/>
          </a:prstGeom>
          <a:solidFill>
            <a:schemeClr val="accent1"/>
          </a:solidFill>
          <a:ln w="9525">
            <a:solidFill>
              <a:schemeClr val="tx1"/>
            </a:solidFill>
            <a:round/>
            <a:headEnd/>
            <a:tailEnd/>
          </a:ln>
        </p:spPr>
        <p:txBody>
          <a:bodyPr wrap="none" anchor="ctr"/>
          <a:lstStyle/>
          <a:p>
            <a:r>
              <a:rPr lang="en-US" altLang="zh-CN" sz="1000" dirty="0">
                <a:solidFill>
                  <a:srgbClr val="003366"/>
                </a:solidFill>
                <a:latin typeface="Consolas" pitchFamily="49" charset="0"/>
                <a:cs typeface="宋体"/>
              </a:rPr>
              <a:t>0</a:t>
            </a:r>
          </a:p>
        </p:txBody>
      </p:sp>
      <p:sp>
        <p:nvSpPr>
          <p:cNvPr id="47109" name="Text Box 4"/>
          <p:cNvSpPr txBox="1">
            <a:spLocks noChangeArrowheads="1"/>
          </p:cNvSpPr>
          <p:nvPr/>
        </p:nvSpPr>
        <p:spPr bwMode="auto">
          <a:xfrm>
            <a:off x="1279525" y="4462463"/>
            <a:ext cx="311304" cy="369332"/>
          </a:xfrm>
          <a:prstGeom prst="rect">
            <a:avLst/>
          </a:prstGeom>
          <a:noFill/>
          <a:ln w="9525">
            <a:noFill/>
            <a:miter lim="800000"/>
            <a:headEnd/>
            <a:tailEnd/>
          </a:ln>
        </p:spPr>
        <p:txBody>
          <a:bodyPr wrap="none">
            <a:spAutoFit/>
          </a:bodyPr>
          <a:lstStyle/>
          <a:p>
            <a:r>
              <a:rPr lang="en-US" altLang="zh-CN" dirty="0">
                <a:latin typeface="Consolas" pitchFamily="49" charset="0"/>
                <a:cs typeface="宋体"/>
              </a:rPr>
              <a:t>…</a:t>
            </a:r>
          </a:p>
        </p:txBody>
      </p:sp>
      <p:sp>
        <p:nvSpPr>
          <p:cNvPr id="47110" name="Oval 5"/>
          <p:cNvSpPr>
            <a:spLocks noChangeArrowheads="1"/>
          </p:cNvSpPr>
          <p:nvPr/>
        </p:nvSpPr>
        <p:spPr bwMode="auto">
          <a:xfrm>
            <a:off x="1752600" y="4538663"/>
            <a:ext cx="381000" cy="304800"/>
          </a:xfrm>
          <a:prstGeom prst="ellipse">
            <a:avLst/>
          </a:prstGeom>
          <a:solidFill>
            <a:schemeClr val="accent1"/>
          </a:solidFill>
          <a:ln w="9525">
            <a:solidFill>
              <a:schemeClr val="tx1"/>
            </a:solidFill>
            <a:round/>
            <a:headEnd/>
            <a:tailEnd/>
          </a:ln>
        </p:spPr>
        <p:txBody>
          <a:bodyPr wrap="none" anchor="ctr"/>
          <a:lstStyle/>
          <a:p>
            <a:r>
              <a:rPr lang="en-US" altLang="zh-CN" sz="1000" dirty="0">
                <a:solidFill>
                  <a:srgbClr val="003366"/>
                </a:solidFill>
                <a:latin typeface="Consolas" pitchFamily="49" charset="0"/>
                <a:cs typeface="宋体"/>
              </a:rPr>
              <a:t>1023</a:t>
            </a:r>
          </a:p>
        </p:txBody>
      </p:sp>
      <p:sp>
        <p:nvSpPr>
          <p:cNvPr id="47111" name="Oval 6"/>
          <p:cNvSpPr>
            <a:spLocks noChangeArrowheads="1"/>
          </p:cNvSpPr>
          <p:nvPr/>
        </p:nvSpPr>
        <p:spPr bwMode="auto">
          <a:xfrm>
            <a:off x="7924800" y="4538663"/>
            <a:ext cx="381000" cy="304800"/>
          </a:xfrm>
          <a:prstGeom prst="ellipse">
            <a:avLst/>
          </a:prstGeom>
          <a:solidFill>
            <a:schemeClr val="accent1"/>
          </a:solidFill>
          <a:ln w="9525">
            <a:solidFill>
              <a:schemeClr val="tx1"/>
            </a:solidFill>
            <a:round/>
            <a:headEnd/>
            <a:tailEnd/>
          </a:ln>
        </p:spPr>
        <p:txBody>
          <a:bodyPr wrap="none" anchor="ctr"/>
          <a:lstStyle/>
          <a:p>
            <a:r>
              <a:rPr lang="en-US" altLang="zh-CN" sz="1000" dirty="0">
                <a:solidFill>
                  <a:srgbClr val="003366"/>
                </a:solidFill>
                <a:latin typeface="Consolas" pitchFamily="49" charset="0"/>
                <a:cs typeface="宋体"/>
              </a:rPr>
              <a:t>65535</a:t>
            </a:r>
          </a:p>
        </p:txBody>
      </p:sp>
      <p:sp>
        <p:nvSpPr>
          <p:cNvPr id="47112" name="Oval 7"/>
          <p:cNvSpPr>
            <a:spLocks noChangeArrowheads="1"/>
          </p:cNvSpPr>
          <p:nvPr/>
        </p:nvSpPr>
        <p:spPr bwMode="auto">
          <a:xfrm>
            <a:off x="6934200" y="4538663"/>
            <a:ext cx="381000" cy="304800"/>
          </a:xfrm>
          <a:prstGeom prst="ellipse">
            <a:avLst/>
          </a:prstGeom>
          <a:solidFill>
            <a:schemeClr val="accent1"/>
          </a:solidFill>
          <a:ln w="9525">
            <a:solidFill>
              <a:schemeClr val="tx1"/>
            </a:solidFill>
            <a:round/>
            <a:headEnd/>
            <a:tailEnd/>
          </a:ln>
        </p:spPr>
        <p:txBody>
          <a:bodyPr wrap="none" anchor="ctr"/>
          <a:lstStyle/>
          <a:p>
            <a:r>
              <a:rPr lang="en-US" altLang="zh-CN" sz="1000" dirty="0">
                <a:solidFill>
                  <a:srgbClr val="003366"/>
                </a:solidFill>
                <a:latin typeface="Consolas" pitchFamily="49" charset="0"/>
                <a:cs typeface="宋体"/>
              </a:rPr>
              <a:t>64512</a:t>
            </a:r>
          </a:p>
        </p:txBody>
      </p:sp>
      <p:sp>
        <p:nvSpPr>
          <p:cNvPr id="47113" name="Text Box 8"/>
          <p:cNvSpPr txBox="1">
            <a:spLocks noChangeArrowheads="1"/>
          </p:cNvSpPr>
          <p:nvPr/>
        </p:nvSpPr>
        <p:spPr bwMode="auto">
          <a:xfrm>
            <a:off x="7467600" y="4462463"/>
            <a:ext cx="311304" cy="369332"/>
          </a:xfrm>
          <a:prstGeom prst="rect">
            <a:avLst/>
          </a:prstGeom>
          <a:noFill/>
          <a:ln w="9525">
            <a:noFill/>
            <a:miter lim="800000"/>
            <a:headEnd/>
            <a:tailEnd/>
          </a:ln>
        </p:spPr>
        <p:txBody>
          <a:bodyPr wrap="none">
            <a:spAutoFit/>
          </a:bodyPr>
          <a:lstStyle/>
          <a:p>
            <a:r>
              <a:rPr lang="en-US" altLang="zh-CN" dirty="0">
                <a:latin typeface="Consolas" pitchFamily="49" charset="0"/>
                <a:cs typeface="宋体"/>
              </a:rPr>
              <a:t>…</a:t>
            </a:r>
          </a:p>
        </p:txBody>
      </p:sp>
      <p:sp>
        <p:nvSpPr>
          <p:cNvPr id="47114" name="Oval 9"/>
          <p:cNvSpPr>
            <a:spLocks noChangeArrowheads="1"/>
          </p:cNvSpPr>
          <p:nvPr/>
        </p:nvSpPr>
        <p:spPr bwMode="auto">
          <a:xfrm>
            <a:off x="2514600" y="4538663"/>
            <a:ext cx="381000" cy="304800"/>
          </a:xfrm>
          <a:prstGeom prst="ellipse">
            <a:avLst/>
          </a:prstGeom>
          <a:solidFill>
            <a:schemeClr val="accent1"/>
          </a:solidFill>
          <a:ln w="9525">
            <a:solidFill>
              <a:schemeClr val="tx1"/>
            </a:solidFill>
            <a:round/>
            <a:headEnd/>
            <a:tailEnd/>
          </a:ln>
        </p:spPr>
        <p:txBody>
          <a:bodyPr wrap="none" anchor="ctr"/>
          <a:lstStyle/>
          <a:p>
            <a:r>
              <a:rPr lang="en-US" altLang="zh-CN" sz="1000" dirty="0">
                <a:latin typeface="Consolas" pitchFamily="49" charset="0"/>
                <a:cs typeface="宋体"/>
              </a:rPr>
              <a:t>1024</a:t>
            </a:r>
          </a:p>
        </p:txBody>
      </p:sp>
      <p:sp>
        <p:nvSpPr>
          <p:cNvPr id="47115" name="Text Box 10"/>
          <p:cNvSpPr txBox="1">
            <a:spLocks noChangeArrowheads="1"/>
          </p:cNvSpPr>
          <p:nvPr/>
        </p:nvSpPr>
        <p:spPr bwMode="auto">
          <a:xfrm>
            <a:off x="3032125" y="4462463"/>
            <a:ext cx="311304" cy="369332"/>
          </a:xfrm>
          <a:prstGeom prst="rect">
            <a:avLst/>
          </a:prstGeom>
          <a:noFill/>
          <a:ln w="9525">
            <a:noFill/>
            <a:miter lim="800000"/>
            <a:headEnd/>
            <a:tailEnd/>
          </a:ln>
        </p:spPr>
        <p:txBody>
          <a:bodyPr wrap="none">
            <a:spAutoFit/>
          </a:bodyPr>
          <a:lstStyle/>
          <a:p>
            <a:r>
              <a:rPr lang="en-US" altLang="zh-CN" dirty="0">
                <a:latin typeface="Consolas" pitchFamily="49" charset="0"/>
                <a:cs typeface="宋体"/>
              </a:rPr>
              <a:t>…</a:t>
            </a:r>
          </a:p>
        </p:txBody>
      </p:sp>
      <p:sp>
        <p:nvSpPr>
          <p:cNvPr id="47116" name="Oval 11"/>
          <p:cNvSpPr>
            <a:spLocks noChangeArrowheads="1"/>
          </p:cNvSpPr>
          <p:nvPr/>
        </p:nvSpPr>
        <p:spPr bwMode="auto">
          <a:xfrm>
            <a:off x="3505200" y="4538663"/>
            <a:ext cx="381000" cy="304800"/>
          </a:xfrm>
          <a:prstGeom prst="ellipse">
            <a:avLst/>
          </a:prstGeom>
          <a:solidFill>
            <a:schemeClr val="accent1"/>
          </a:solidFill>
          <a:ln w="9525">
            <a:solidFill>
              <a:schemeClr val="tx1"/>
            </a:solidFill>
            <a:round/>
            <a:headEnd/>
            <a:tailEnd/>
          </a:ln>
        </p:spPr>
        <p:txBody>
          <a:bodyPr wrap="none" anchor="ctr"/>
          <a:lstStyle/>
          <a:p>
            <a:r>
              <a:rPr lang="en-US" altLang="zh-CN" sz="1000" dirty="0">
                <a:solidFill>
                  <a:srgbClr val="003366"/>
                </a:solidFill>
                <a:latin typeface="Consolas" pitchFamily="49" charset="0"/>
                <a:cs typeface="宋体"/>
              </a:rPr>
              <a:t>2047</a:t>
            </a:r>
          </a:p>
        </p:txBody>
      </p:sp>
      <p:sp>
        <p:nvSpPr>
          <p:cNvPr id="47117" name="Oval 12"/>
          <p:cNvSpPr>
            <a:spLocks noChangeArrowheads="1"/>
          </p:cNvSpPr>
          <p:nvPr/>
        </p:nvSpPr>
        <p:spPr bwMode="auto">
          <a:xfrm>
            <a:off x="6248400" y="4538663"/>
            <a:ext cx="381000" cy="304800"/>
          </a:xfrm>
          <a:prstGeom prst="ellipse">
            <a:avLst/>
          </a:prstGeom>
          <a:solidFill>
            <a:schemeClr val="accent1"/>
          </a:solidFill>
          <a:ln w="9525">
            <a:solidFill>
              <a:schemeClr val="tx1"/>
            </a:solidFill>
            <a:round/>
            <a:headEnd/>
            <a:tailEnd/>
          </a:ln>
        </p:spPr>
        <p:txBody>
          <a:bodyPr wrap="none" anchor="ctr"/>
          <a:lstStyle/>
          <a:p>
            <a:r>
              <a:rPr lang="en-US" altLang="zh-CN" sz="1000" dirty="0">
                <a:solidFill>
                  <a:srgbClr val="003366"/>
                </a:solidFill>
                <a:latin typeface="Consolas" pitchFamily="49" charset="0"/>
                <a:cs typeface="宋体"/>
              </a:rPr>
              <a:t>64511</a:t>
            </a:r>
          </a:p>
        </p:txBody>
      </p:sp>
      <p:sp>
        <p:nvSpPr>
          <p:cNvPr id="47118" name="Oval 13"/>
          <p:cNvSpPr>
            <a:spLocks noChangeArrowheads="1"/>
          </p:cNvSpPr>
          <p:nvPr/>
        </p:nvSpPr>
        <p:spPr bwMode="auto">
          <a:xfrm>
            <a:off x="5257800" y="4538663"/>
            <a:ext cx="381000" cy="304800"/>
          </a:xfrm>
          <a:prstGeom prst="ellipse">
            <a:avLst/>
          </a:prstGeom>
          <a:solidFill>
            <a:schemeClr val="accent1"/>
          </a:solidFill>
          <a:ln w="9525">
            <a:solidFill>
              <a:schemeClr val="tx1"/>
            </a:solidFill>
            <a:round/>
            <a:headEnd/>
            <a:tailEnd/>
          </a:ln>
        </p:spPr>
        <p:txBody>
          <a:bodyPr wrap="none" anchor="ctr"/>
          <a:lstStyle/>
          <a:p>
            <a:r>
              <a:rPr lang="en-US" altLang="zh-CN" sz="1000" dirty="0">
                <a:solidFill>
                  <a:srgbClr val="003366"/>
                </a:solidFill>
                <a:latin typeface="Consolas" pitchFamily="49" charset="0"/>
                <a:cs typeface="宋体"/>
              </a:rPr>
              <a:t>63488</a:t>
            </a:r>
          </a:p>
        </p:txBody>
      </p:sp>
      <p:sp>
        <p:nvSpPr>
          <p:cNvPr id="47119" name="Text Box 14"/>
          <p:cNvSpPr txBox="1">
            <a:spLocks noChangeArrowheads="1"/>
          </p:cNvSpPr>
          <p:nvPr/>
        </p:nvSpPr>
        <p:spPr bwMode="auto">
          <a:xfrm>
            <a:off x="5791200" y="4462463"/>
            <a:ext cx="311304" cy="369332"/>
          </a:xfrm>
          <a:prstGeom prst="rect">
            <a:avLst/>
          </a:prstGeom>
          <a:noFill/>
          <a:ln w="9525">
            <a:noFill/>
            <a:miter lim="800000"/>
            <a:headEnd/>
            <a:tailEnd/>
          </a:ln>
        </p:spPr>
        <p:txBody>
          <a:bodyPr wrap="none">
            <a:spAutoFit/>
          </a:bodyPr>
          <a:lstStyle/>
          <a:p>
            <a:r>
              <a:rPr lang="en-US" altLang="zh-CN" dirty="0">
                <a:latin typeface="Consolas" pitchFamily="49" charset="0"/>
                <a:cs typeface="宋体"/>
              </a:rPr>
              <a:t>…</a:t>
            </a:r>
          </a:p>
        </p:txBody>
      </p:sp>
      <p:sp>
        <p:nvSpPr>
          <p:cNvPr id="47120" name="Text Box 15"/>
          <p:cNvSpPr txBox="1">
            <a:spLocks noChangeArrowheads="1"/>
          </p:cNvSpPr>
          <p:nvPr/>
        </p:nvSpPr>
        <p:spPr bwMode="auto">
          <a:xfrm>
            <a:off x="4267200" y="4476750"/>
            <a:ext cx="691215" cy="369332"/>
          </a:xfrm>
          <a:prstGeom prst="rect">
            <a:avLst/>
          </a:prstGeom>
          <a:noFill/>
          <a:ln w="9525">
            <a:noFill/>
            <a:miter lim="800000"/>
            <a:headEnd/>
            <a:tailEnd/>
          </a:ln>
        </p:spPr>
        <p:txBody>
          <a:bodyPr wrap="none">
            <a:spAutoFit/>
          </a:bodyPr>
          <a:lstStyle/>
          <a:p>
            <a:r>
              <a:rPr lang="en-US" altLang="zh-CN" dirty="0">
                <a:latin typeface="Consolas" pitchFamily="49" charset="0"/>
                <a:cs typeface="宋体"/>
              </a:rPr>
              <a:t>…...</a:t>
            </a:r>
          </a:p>
        </p:txBody>
      </p:sp>
      <p:sp>
        <p:nvSpPr>
          <p:cNvPr id="47121" name="Oval 16"/>
          <p:cNvSpPr>
            <a:spLocks noChangeArrowheads="1"/>
          </p:cNvSpPr>
          <p:nvPr/>
        </p:nvSpPr>
        <p:spPr bwMode="auto">
          <a:xfrm>
            <a:off x="1219200" y="3395663"/>
            <a:ext cx="381000" cy="304800"/>
          </a:xfrm>
          <a:prstGeom prst="ellipse">
            <a:avLst/>
          </a:prstGeom>
          <a:solidFill>
            <a:schemeClr val="accent1"/>
          </a:solidFill>
          <a:ln w="9525">
            <a:solidFill>
              <a:schemeClr val="tx1"/>
            </a:solidFill>
            <a:round/>
            <a:headEnd/>
            <a:tailEnd/>
          </a:ln>
        </p:spPr>
        <p:txBody>
          <a:bodyPr wrap="none" anchor="ctr"/>
          <a:lstStyle/>
          <a:p>
            <a:r>
              <a:rPr lang="en-US" altLang="zh-CN" sz="1000" dirty="0">
                <a:solidFill>
                  <a:srgbClr val="003366"/>
                </a:solidFill>
                <a:latin typeface="Consolas" pitchFamily="49" charset="0"/>
                <a:cs typeface="宋体"/>
              </a:rPr>
              <a:t>0</a:t>
            </a:r>
          </a:p>
        </p:txBody>
      </p:sp>
      <p:sp>
        <p:nvSpPr>
          <p:cNvPr id="47122" name="Oval 17"/>
          <p:cNvSpPr>
            <a:spLocks noChangeArrowheads="1"/>
          </p:cNvSpPr>
          <p:nvPr/>
        </p:nvSpPr>
        <p:spPr bwMode="auto">
          <a:xfrm>
            <a:off x="2971800" y="3395663"/>
            <a:ext cx="381000" cy="304800"/>
          </a:xfrm>
          <a:prstGeom prst="ellipse">
            <a:avLst/>
          </a:prstGeom>
          <a:solidFill>
            <a:schemeClr val="accent1"/>
          </a:solidFill>
          <a:ln w="9525">
            <a:solidFill>
              <a:schemeClr val="tx1"/>
            </a:solidFill>
            <a:round/>
            <a:headEnd/>
            <a:tailEnd/>
          </a:ln>
        </p:spPr>
        <p:txBody>
          <a:bodyPr wrap="none" anchor="ctr"/>
          <a:lstStyle/>
          <a:p>
            <a:r>
              <a:rPr lang="en-US" altLang="zh-CN" sz="1000" dirty="0">
                <a:solidFill>
                  <a:srgbClr val="003366"/>
                </a:solidFill>
                <a:latin typeface="Consolas" pitchFamily="49" charset="0"/>
                <a:cs typeface="宋体"/>
              </a:rPr>
              <a:t>1024</a:t>
            </a:r>
          </a:p>
        </p:txBody>
      </p:sp>
      <p:sp>
        <p:nvSpPr>
          <p:cNvPr id="47123" name="Oval 18"/>
          <p:cNvSpPr>
            <a:spLocks noChangeArrowheads="1"/>
          </p:cNvSpPr>
          <p:nvPr/>
        </p:nvSpPr>
        <p:spPr bwMode="auto">
          <a:xfrm>
            <a:off x="5715000" y="3395663"/>
            <a:ext cx="381000" cy="304800"/>
          </a:xfrm>
          <a:prstGeom prst="ellipse">
            <a:avLst/>
          </a:prstGeom>
          <a:solidFill>
            <a:schemeClr val="accent1"/>
          </a:solidFill>
          <a:ln w="9525">
            <a:solidFill>
              <a:schemeClr val="tx1"/>
            </a:solidFill>
            <a:round/>
            <a:headEnd/>
            <a:tailEnd/>
          </a:ln>
        </p:spPr>
        <p:txBody>
          <a:bodyPr wrap="none" anchor="ctr"/>
          <a:lstStyle/>
          <a:p>
            <a:r>
              <a:rPr lang="en-US" altLang="zh-CN" sz="1000" dirty="0">
                <a:solidFill>
                  <a:srgbClr val="003366"/>
                </a:solidFill>
                <a:latin typeface="Consolas" pitchFamily="49" charset="0"/>
                <a:cs typeface="宋体"/>
              </a:rPr>
              <a:t>63488</a:t>
            </a:r>
          </a:p>
        </p:txBody>
      </p:sp>
      <p:sp>
        <p:nvSpPr>
          <p:cNvPr id="47124" name="Oval 19"/>
          <p:cNvSpPr>
            <a:spLocks noChangeArrowheads="1"/>
          </p:cNvSpPr>
          <p:nvPr/>
        </p:nvSpPr>
        <p:spPr bwMode="auto">
          <a:xfrm>
            <a:off x="7391400" y="3395663"/>
            <a:ext cx="381000" cy="304800"/>
          </a:xfrm>
          <a:prstGeom prst="ellipse">
            <a:avLst/>
          </a:prstGeom>
          <a:solidFill>
            <a:schemeClr val="accent1"/>
          </a:solidFill>
          <a:ln w="9525">
            <a:solidFill>
              <a:schemeClr val="tx1"/>
            </a:solidFill>
            <a:round/>
            <a:headEnd/>
            <a:tailEnd/>
          </a:ln>
        </p:spPr>
        <p:txBody>
          <a:bodyPr wrap="none" anchor="ctr"/>
          <a:lstStyle/>
          <a:p>
            <a:r>
              <a:rPr lang="en-US" altLang="zh-CN" sz="1000" dirty="0">
                <a:solidFill>
                  <a:srgbClr val="003366"/>
                </a:solidFill>
                <a:latin typeface="Consolas" pitchFamily="49" charset="0"/>
                <a:cs typeface="宋体"/>
              </a:rPr>
              <a:t>64512</a:t>
            </a:r>
          </a:p>
        </p:txBody>
      </p:sp>
      <p:sp>
        <p:nvSpPr>
          <p:cNvPr id="47125" name="Oval 20"/>
          <p:cNvSpPr>
            <a:spLocks noChangeArrowheads="1"/>
          </p:cNvSpPr>
          <p:nvPr/>
        </p:nvSpPr>
        <p:spPr bwMode="auto">
          <a:xfrm>
            <a:off x="4267200" y="2024063"/>
            <a:ext cx="381000" cy="304800"/>
          </a:xfrm>
          <a:prstGeom prst="ellipse">
            <a:avLst/>
          </a:prstGeom>
          <a:solidFill>
            <a:schemeClr val="accent1"/>
          </a:solidFill>
          <a:ln w="9525">
            <a:solidFill>
              <a:schemeClr val="tx1"/>
            </a:solidFill>
            <a:round/>
            <a:headEnd/>
            <a:tailEnd/>
          </a:ln>
        </p:spPr>
        <p:txBody>
          <a:bodyPr wrap="none" anchor="ctr"/>
          <a:lstStyle/>
          <a:p>
            <a:r>
              <a:rPr lang="en-US" altLang="zh-CN" sz="1000" dirty="0">
                <a:solidFill>
                  <a:srgbClr val="003366"/>
                </a:solidFill>
                <a:latin typeface="Consolas" pitchFamily="49" charset="0"/>
                <a:cs typeface="宋体"/>
              </a:rPr>
              <a:t>1</a:t>
            </a:r>
          </a:p>
        </p:txBody>
      </p:sp>
      <p:sp>
        <p:nvSpPr>
          <p:cNvPr id="405525" name="Line 21"/>
          <p:cNvSpPr>
            <a:spLocks noChangeShapeType="1"/>
          </p:cNvSpPr>
          <p:nvPr/>
        </p:nvSpPr>
        <p:spPr bwMode="auto">
          <a:xfrm flipV="1">
            <a:off x="914400" y="3700463"/>
            <a:ext cx="457200" cy="838200"/>
          </a:xfrm>
          <a:prstGeom prst="line">
            <a:avLst/>
          </a:prstGeom>
          <a:noFill/>
          <a:ln w="9525">
            <a:solidFill>
              <a:schemeClr val="tx1"/>
            </a:solidFill>
            <a:round/>
            <a:headEnd/>
            <a:tailEnd type="triangle" w="med" len="med"/>
          </a:ln>
        </p:spPr>
        <p:txBody>
          <a:bodyPr/>
          <a:lstStyle/>
          <a:p>
            <a:endParaRPr lang="en-US" dirty="0">
              <a:latin typeface="Consolas" pitchFamily="49" charset="0"/>
            </a:endParaRPr>
          </a:p>
        </p:txBody>
      </p:sp>
      <p:sp>
        <p:nvSpPr>
          <p:cNvPr id="405526" name="Line 22"/>
          <p:cNvSpPr>
            <a:spLocks noChangeShapeType="1"/>
          </p:cNvSpPr>
          <p:nvPr/>
        </p:nvSpPr>
        <p:spPr bwMode="auto">
          <a:xfrm flipH="1" flipV="1">
            <a:off x="1447800" y="3700463"/>
            <a:ext cx="457200" cy="838200"/>
          </a:xfrm>
          <a:prstGeom prst="line">
            <a:avLst/>
          </a:prstGeom>
          <a:noFill/>
          <a:ln w="9525">
            <a:solidFill>
              <a:schemeClr val="tx1"/>
            </a:solidFill>
            <a:round/>
            <a:headEnd/>
            <a:tailEnd type="triangle" w="med" len="med"/>
          </a:ln>
        </p:spPr>
        <p:txBody>
          <a:bodyPr/>
          <a:lstStyle/>
          <a:p>
            <a:endParaRPr lang="en-US" dirty="0">
              <a:latin typeface="Consolas" pitchFamily="49" charset="0"/>
            </a:endParaRPr>
          </a:p>
        </p:txBody>
      </p:sp>
      <p:sp>
        <p:nvSpPr>
          <p:cNvPr id="405527" name="Line 23"/>
          <p:cNvSpPr>
            <a:spLocks noChangeShapeType="1"/>
          </p:cNvSpPr>
          <p:nvPr/>
        </p:nvSpPr>
        <p:spPr bwMode="auto">
          <a:xfrm flipV="1">
            <a:off x="2667000" y="3700463"/>
            <a:ext cx="457200" cy="838200"/>
          </a:xfrm>
          <a:prstGeom prst="line">
            <a:avLst/>
          </a:prstGeom>
          <a:noFill/>
          <a:ln w="9525">
            <a:solidFill>
              <a:schemeClr val="tx1"/>
            </a:solidFill>
            <a:round/>
            <a:headEnd/>
            <a:tailEnd type="triangle" w="med" len="med"/>
          </a:ln>
        </p:spPr>
        <p:txBody>
          <a:bodyPr/>
          <a:lstStyle/>
          <a:p>
            <a:endParaRPr lang="en-US" dirty="0">
              <a:latin typeface="Consolas" pitchFamily="49" charset="0"/>
            </a:endParaRPr>
          </a:p>
        </p:txBody>
      </p:sp>
      <p:sp>
        <p:nvSpPr>
          <p:cNvPr id="405528" name="Line 24"/>
          <p:cNvSpPr>
            <a:spLocks noChangeShapeType="1"/>
          </p:cNvSpPr>
          <p:nvPr/>
        </p:nvSpPr>
        <p:spPr bwMode="auto">
          <a:xfrm flipH="1" flipV="1">
            <a:off x="3200400" y="3700463"/>
            <a:ext cx="457200" cy="838200"/>
          </a:xfrm>
          <a:prstGeom prst="line">
            <a:avLst/>
          </a:prstGeom>
          <a:noFill/>
          <a:ln w="9525">
            <a:solidFill>
              <a:schemeClr val="tx1"/>
            </a:solidFill>
            <a:round/>
            <a:headEnd/>
            <a:tailEnd type="triangle" w="med" len="med"/>
          </a:ln>
        </p:spPr>
        <p:txBody>
          <a:bodyPr/>
          <a:lstStyle/>
          <a:p>
            <a:endParaRPr lang="en-US" dirty="0">
              <a:latin typeface="Consolas" pitchFamily="49" charset="0"/>
            </a:endParaRPr>
          </a:p>
        </p:txBody>
      </p:sp>
      <p:sp>
        <p:nvSpPr>
          <p:cNvPr id="405529" name="Line 25"/>
          <p:cNvSpPr>
            <a:spLocks noChangeShapeType="1"/>
          </p:cNvSpPr>
          <p:nvPr/>
        </p:nvSpPr>
        <p:spPr bwMode="auto">
          <a:xfrm flipV="1">
            <a:off x="5410200" y="3700463"/>
            <a:ext cx="457200" cy="838200"/>
          </a:xfrm>
          <a:prstGeom prst="line">
            <a:avLst/>
          </a:prstGeom>
          <a:noFill/>
          <a:ln w="9525">
            <a:solidFill>
              <a:schemeClr val="tx1"/>
            </a:solidFill>
            <a:round/>
            <a:headEnd/>
            <a:tailEnd type="triangle" w="med" len="med"/>
          </a:ln>
        </p:spPr>
        <p:txBody>
          <a:bodyPr/>
          <a:lstStyle/>
          <a:p>
            <a:endParaRPr lang="en-US" dirty="0">
              <a:latin typeface="Consolas" pitchFamily="49" charset="0"/>
            </a:endParaRPr>
          </a:p>
        </p:txBody>
      </p:sp>
      <p:sp>
        <p:nvSpPr>
          <p:cNvPr id="405530" name="Line 26"/>
          <p:cNvSpPr>
            <a:spLocks noChangeShapeType="1"/>
          </p:cNvSpPr>
          <p:nvPr/>
        </p:nvSpPr>
        <p:spPr bwMode="auto">
          <a:xfrm flipH="1" flipV="1">
            <a:off x="5943600" y="3700463"/>
            <a:ext cx="457200" cy="838200"/>
          </a:xfrm>
          <a:prstGeom prst="line">
            <a:avLst/>
          </a:prstGeom>
          <a:noFill/>
          <a:ln w="9525">
            <a:solidFill>
              <a:schemeClr val="tx1"/>
            </a:solidFill>
            <a:round/>
            <a:headEnd/>
            <a:tailEnd type="triangle" w="med" len="med"/>
          </a:ln>
        </p:spPr>
        <p:txBody>
          <a:bodyPr/>
          <a:lstStyle/>
          <a:p>
            <a:endParaRPr lang="en-US" dirty="0">
              <a:latin typeface="Consolas" pitchFamily="49" charset="0"/>
            </a:endParaRPr>
          </a:p>
        </p:txBody>
      </p:sp>
      <p:sp>
        <p:nvSpPr>
          <p:cNvPr id="405531" name="Line 27"/>
          <p:cNvSpPr>
            <a:spLocks noChangeShapeType="1"/>
          </p:cNvSpPr>
          <p:nvPr/>
        </p:nvSpPr>
        <p:spPr bwMode="auto">
          <a:xfrm flipV="1">
            <a:off x="7086600" y="3700463"/>
            <a:ext cx="457200" cy="838200"/>
          </a:xfrm>
          <a:prstGeom prst="line">
            <a:avLst/>
          </a:prstGeom>
          <a:noFill/>
          <a:ln w="9525">
            <a:solidFill>
              <a:schemeClr val="tx1"/>
            </a:solidFill>
            <a:round/>
            <a:headEnd/>
            <a:tailEnd type="triangle" w="med" len="med"/>
          </a:ln>
        </p:spPr>
        <p:txBody>
          <a:bodyPr/>
          <a:lstStyle/>
          <a:p>
            <a:endParaRPr lang="en-US" dirty="0">
              <a:latin typeface="Consolas" pitchFamily="49" charset="0"/>
            </a:endParaRPr>
          </a:p>
        </p:txBody>
      </p:sp>
      <p:sp>
        <p:nvSpPr>
          <p:cNvPr id="405532" name="Line 28"/>
          <p:cNvSpPr>
            <a:spLocks noChangeShapeType="1"/>
          </p:cNvSpPr>
          <p:nvPr/>
        </p:nvSpPr>
        <p:spPr bwMode="auto">
          <a:xfrm flipH="1" flipV="1">
            <a:off x="7543800" y="3700463"/>
            <a:ext cx="533400" cy="838200"/>
          </a:xfrm>
          <a:prstGeom prst="line">
            <a:avLst/>
          </a:prstGeom>
          <a:noFill/>
          <a:ln w="9525">
            <a:solidFill>
              <a:schemeClr val="tx1"/>
            </a:solidFill>
            <a:round/>
            <a:headEnd/>
            <a:tailEnd type="triangle" w="med" len="med"/>
          </a:ln>
        </p:spPr>
        <p:txBody>
          <a:bodyPr/>
          <a:lstStyle/>
          <a:p>
            <a:endParaRPr lang="en-US" dirty="0">
              <a:latin typeface="Consolas" pitchFamily="49" charset="0"/>
            </a:endParaRPr>
          </a:p>
        </p:txBody>
      </p:sp>
      <p:sp>
        <p:nvSpPr>
          <p:cNvPr id="405533" name="Line 29"/>
          <p:cNvSpPr>
            <a:spLocks noChangeShapeType="1"/>
          </p:cNvSpPr>
          <p:nvPr/>
        </p:nvSpPr>
        <p:spPr bwMode="auto">
          <a:xfrm flipV="1">
            <a:off x="1447800" y="2328863"/>
            <a:ext cx="2895600" cy="1066800"/>
          </a:xfrm>
          <a:prstGeom prst="line">
            <a:avLst/>
          </a:prstGeom>
          <a:noFill/>
          <a:ln w="9525">
            <a:solidFill>
              <a:schemeClr val="tx1"/>
            </a:solidFill>
            <a:round/>
            <a:headEnd/>
            <a:tailEnd type="triangle" w="med" len="med"/>
          </a:ln>
        </p:spPr>
        <p:txBody>
          <a:bodyPr/>
          <a:lstStyle/>
          <a:p>
            <a:endParaRPr lang="en-US" dirty="0">
              <a:latin typeface="Consolas" pitchFamily="49" charset="0"/>
            </a:endParaRPr>
          </a:p>
        </p:txBody>
      </p:sp>
      <p:sp>
        <p:nvSpPr>
          <p:cNvPr id="405534" name="Line 30"/>
          <p:cNvSpPr>
            <a:spLocks noChangeShapeType="1"/>
          </p:cNvSpPr>
          <p:nvPr/>
        </p:nvSpPr>
        <p:spPr bwMode="auto">
          <a:xfrm flipV="1">
            <a:off x="3124200" y="2328863"/>
            <a:ext cx="1295400" cy="1066800"/>
          </a:xfrm>
          <a:prstGeom prst="line">
            <a:avLst/>
          </a:prstGeom>
          <a:noFill/>
          <a:ln w="9525">
            <a:solidFill>
              <a:schemeClr val="tx1"/>
            </a:solidFill>
            <a:round/>
            <a:headEnd/>
            <a:tailEnd type="triangle" w="med" len="med"/>
          </a:ln>
        </p:spPr>
        <p:txBody>
          <a:bodyPr/>
          <a:lstStyle/>
          <a:p>
            <a:endParaRPr lang="en-US" dirty="0">
              <a:latin typeface="Consolas" pitchFamily="49" charset="0"/>
            </a:endParaRPr>
          </a:p>
        </p:txBody>
      </p:sp>
      <p:sp>
        <p:nvSpPr>
          <p:cNvPr id="405535" name="Line 31"/>
          <p:cNvSpPr>
            <a:spLocks noChangeShapeType="1"/>
          </p:cNvSpPr>
          <p:nvPr/>
        </p:nvSpPr>
        <p:spPr bwMode="auto">
          <a:xfrm flipH="1" flipV="1">
            <a:off x="4495800" y="2328863"/>
            <a:ext cx="1371600" cy="1066800"/>
          </a:xfrm>
          <a:prstGeom prst="line">
            <a:avLst/>
          </a:prstGeom>
          <a:noFill/>
          <a:ln w="9525">
            <a:solidFill>
              <a:schemeClr val="tx1"/>
            </a:solidFill>
            <a:round/>
            <a:headEnd/>
            <a:tailEnd type="triangle" w="med" len="med"/>
          </a:ln>
        </p:spPr>
        <p:txBody>
          <a:bodyPr/>
          <a:lstStyle/>
          <a:p>
            <a:endParaRPr lang="en-US" dirty="0">
              <a:latin typeface="Consolas" pitchFamily="49" charset="0"/>
            </a:endParaRPr>
          </a:p>
        </p:txBody>
      </p:sp>
      <p:sp>
        <p:nvSpPr>
          <p:cNvPr id="405536" name="Line 32"/>
          <p:cNvSpPr>
            <a:spLocks noChangeShapeType="1"/>
          </p:cNvSpPr>
          <p:nvPr/>
        </p:nvSpPr>
        <p:spPr bwMode="auto">
          <a:xfrm flipH="1" flipV="1">
            <a:off x="4572000" y="2328863"/>
            <a:ext cx="2971800" cy="1066800"/>
          </a:xfrm>
          <a:prstGeom prst="line">
            <a:avLst/>
          </a:prstGeom>
          <a:noFill/>
          <a:ln w="9525">
            <a:solidFill>
              <a:schemeClr val="tx1"/>
            </a:solidFill>
            <a:round/>
            <a:headEnd/>
            <a:tailEnd type="triangle" w="med" len="med"/>
          </a:ln>
        </p:spPr>
        <p:txBody>
          <a:bodyPr/>
          <a:lstStyle/>
          <a:p>
            <a:endParaRPr lang="en-US" dirty="0">
              <a:latin typeface="Consolas" pitchFamily="49" charset="0"/>
            </a:endParaRPr>
          </a:p>
        </p:txBody>
      </p:sp>
      <p:sp>
        <p:nvSpPr>
          <p:cNvPr id="405537" name="Text Box 33"/>
          <p:cNvSpPr txBox="1">
            <a:spLocks noChangeArrowheads="1"/>
          </p:cNvSpPr>
          <p:nvPr/>
        </p:nvSpPr>
        <p:spPr bwMode="auto">
          <a:xfrm>
            <a:off x="377825" y="4064000"/>
            <a:ext cx="1242648" cy="246221"/>
          </a:xfrm>
          <a:prstGeom prst="rect">
            <a:avLst/>
          </a:prstGeom>
          <a:noFill/>
          <a:ln w="9525">
            <a:noFill/>
            <a:miter lim="800000"/>
            <a:headEnd/>
            <a:tailEnd/>
          </a:ln>
        </p:spPr>
        <p:txBody>
          <a:bodyPr wrap="none">
            <a:spAutoFit/>
          </a:bodyPr>
          <a:lstStyle/>
          <a:p>
            <a:r>
              <a:rPr lang="en-US" altLang="zh-CN" sz="1000" dirty="0">
                <a:latin typeface="Consolas" pitchFamily="49" charset="0"/>
                <a:cs typeface="宋体"/>
              </a:rPr>
              <a:t>Load Data (OCG)</a:t>
            </a:r>
          </a:p>
        </p:txBody>
      </p:sp>
      <p:sp>
        <p:nvSpPr>
          <p:cNvPr id="405538" name="Oval 34"/>
          <p:cNvSpPr>
            <a:spLocks noChangeArrowheads="1"/>
          </p:cNvSpPr>
          <p:nvPr/>
        </p:nvSpPr>
        <p:spPr bwMode="auto">
          <a:xfrm>
            <a:off x="533400" y="1871663"/>
            <a:ext cx="7848600" cy="2438400"/>
          </a:xfrm>
          <a:prstGeom prst="ellipse">
            <a:avLst/>
          </a:prstGeom>
          <a:noFill/>
          <a:ln w="9525">
            <a:solidFill>
              <a:schemeClr val="tx1"/>
            </a:solidFill>
            <a:prstDash val="dash"/>
            <a:round/>
            <a:headEnd/>
            <a:tailEnd/>
          </a:ln>
        </p:spPr>
        <p:txBody>
          <a:bodyPr wrap="none" anchor="ctr"/>
          <a:lstStyle/>
          <a:p>
            <a:endParaRPr lang="en-US">
              <a:latin typeface="Calibri" pitchFamily="34" charset="0"/>
            </a:endParaRPr>
          </a:p>
        </p:txBody>
      </p:sp>
      <p:sp>
        <p:nvSpPr>
          <p:cNvPr id="405539" name="Text Box 35"/>
          <p:cNvSpPr txBox="1">
            <a:spLocks noChangeArrowheads="1"/>
          </p:cNvSpPr>
          <p:nvPr/>
        </p:nvSpPr>
        <p:spPr bwMode="auto">
          <a:xfrm>
            <a:off x="3657600" y="1371600"/>
            <a:ext cx="3986213" cy="366713"/>
          </a:xfrm>
          <a:prstGeom prst="rect">
            <a:avLst/>
          </a:prstGeom>
          <a:noFill/>
          <a:ln w="9525">
            <a:noFill/>
            <a:miter lim="800000"/>
            <a:headEnd/>
            <a:tailEnd/>
          </a:ln>
        </p:spPr>
        <p:txBody>
          <a:bodyPr wrap="none">
            <a:spAutoFit/>
          </a:bodyPr>
          <a:lstStyle/>
          <a:p>
            <a:r>
              <a:rPr lang="en-US" altLang="zh-CN" dirty="0">
                <a:latin typeface="Lucida Sans Unicode" pitchFamily="34" charset="0"/>
                <a:cs typeface="宋体"/>
              </a:rPr>
              <a:t>Refinement-based Load balancing</a:t>
            </a:r>
          </a:p>
        </p:txBody>
      </p:sp>
      <p:sp>
        <p:nvSpPr>
          <p:cNvPr id="405540" name="Oval 36"/>
          <p:cNvSpPr>
            <a:spLocks noChangeArrowheads="1"/>
          </p:cNvSpPr>
          <p:nvPr/>
        </p:nvSpPr>
        <p:spPr bwMode="auto">
          <a:xfrm>
            <a:off x="533400" y="3319463"/>
            <a:ext cx="1828800" cy="1828800"/>
          </a:xfrm>
          <a:prstGeom prst="ellipse">
            <a:avLst/>
          </a:prstGeom>
          <a:noFill/>
          <a:ln w="9525">
            <a:solidFill>
              <a:schemeClr val="tx1"/>
            </a:solidFill>
            <a:prstDash val="dash"/>
            <a:round/>
            <a:headEnd/>
            <a:tailEnd/>
          </a:ln>
        </p:spPr>
        <p:txBody>
          <a:bodyPr wrap="none" anchor="ctr"/>
          <a:lstStyle/>
          <a:p>
            <a:endParaRPr lang="en-US">
              <a:latin typeface="Calibri" pitchFamily="34" charset="0"/>
            </a:endParaRPr>
          </a:p>
        </p:txBody>
      </p:sp>
      <p:sp>
        <p:nvSpPr>
          <p:cNvPr id="405541" name="Oval 37"/>
          <p:cNvSpPr>
            <a:spLocks noChangeArrowheads="1"/>
          </p:cNvSpPr>
          <p:nvPr/>
        </p:nvSpPr>
        <p:spPr bwMode="auto">
          <a:xfrm>
            <a:off x="2286000" y="3319463"/>
            <a:ext cx="1828800" cy="1828800"/>
          </a:xfrm>
          <a:prstGeom prst="ellipse">
            <a:avLst/>
          </a:prstGeom>
          <a:noFill/>
          <a:ln w="9525">
            <a:solidFill>
              <a:schemeClr val="tx1"/>
            </a:solidFill>
            <a:prstDash val="dash"/>
            <a:round/>
            <a:headEnd/>
            <a:tailEnd/>
          </a:ln>
        </p:spPr>
        <p:txBody>
          <a:bodyPr wrap="none" anchor="ctr"/>
          <a:lstStyle/>
          <a:p>
            <a:endParaRPr lang="en-US">
              <a:latin typeface="Calibri" pitchFamily="34" charset="0"/>
            </a:endParaRPr>
          </a:p>
        </p:txBody>
      </p:sp>
      <p:sp>
        <p:nvSpPr>
          <p:cNvPr id="405542" name="Oval 38"/>
          <p:cNvSpPr>
            <a:spLocks noChangeArrowheads="1"/>
          </p:cNvSpPr>
          <p:nvPr/>
        </p:nvSpPr>
        <p:spPr bwMode="auto">
          <a:xfrm>
            <a:off x="5029200" y="3319463"/>
            <a:ext cx="1828800" cy="1828800"/>
          </a:xfrm>
          <a:prstGeom prst="ellipse">
            <a:avLst/>
          </a:prstGeom>
          <a:noFill/>
          <a:ln w="9525">
            <a:solidFill>
              <a:schemeClr val="tx1"/>
            </a:solidFill>
            <a:prstDash val="dash"/>
            <a:round/>
            <a:headEnd/>
            <a:tailEnd/>
          </a:ln>
        </p:spPr>
        <p:txBody>
          <a:bodyPr wrap="none" anchor="ctr"/>
          <a:lstStyle/>
          <a:p>
            <a:endParaRPr lang="en-US">
              <a:latin typeface="Calibri" pitchFamily="34" charset="0"/>
            </a:endParaRPr>
          </a:p>
        </p:txBody>
      </p:sp>
      <p:sp>
        <p:nvSpPr>
          <p:cNvPr id="405543" name="Oval 39"/>
          <p:cNvSpPr>
            <a:spLocks noChangeArrowheads="1"/>
          </p:cNvSpPr>
          <p:nvPr/>
        </p:nvSpPr>
        <p:spPr bwMode="auto">
          <a:xfrm>
            <a:off x="6705600" y="3319463"/>
            <a:ext cx="1828800" cy="1828800"/>
          </a:xfrm>
          <a:prstGeom prst="ellipse">
            <a:avLst/>
          </a:prstGeom>
          <a:noFill/>
          <a:ln w="9525">
            <a:solidFill>
              <a:schemeClr val="tx1"/>
            </a:solidFill>
            <a:prstDash val="dash"/>
            <a:round/>
            <a:headEnd/>
            <a:tailEnd/>
          </a:ln>
        </p:spPr>
        <p:txBody>
          <a:bodyPr wrap="none" anchor="ctr"/>
          <a:lstStyle/>
          <a:p>
            <a:endParaRPr lang="en-US">
              <a:latin typeface="Calibri" pitchFamily="34" charset="0"/>
            </a:endParaRPr>
          </a:p>
        </p:txBody>
      </p:sp>
      <p:sp>
        <p:nvSpPr>
          <p:cNvPr id="405544" name="Text Box 40"/>
          <p:cNvSpPr txBox="1">
            <a:spLocks noChangeArrowheads="1"/>
          </p:cNvSpPr>
          <p:nvPr/>
        </p:nvSpPr>
        <p:spPr bwMode="auto">
          <a:xfrm>
            <a:off x="838200" y="5257800"/>
            <a:ext cx="2759075" cy="304800"/>
          </a:xfrm>
          <a:prstGeom prst="rect">
            <a:avLst/>
          </a:prstGeom>
          <a:noFill/>
          <a:ln w="9525">
            <a:noFill/>
            <a:miter lim="800000"/>
            <a:headEnd/>
            <a:tailEnd/>
          </a:ln>
        </p:spPr>
        <p:txBody>
          <a:bodyPr wrap="none">
            <a:spAutoFit/>
          </a:bodyPr>
          <a:lstStyle/>
          <a:p>
            <a:r>
              <a:rPr lang="en-US" altLang="zh-CN" sz="1400" dirty="0">
                <a:latin typeface="Lucida Sans Unicode" pitchFamily="34" charset="0"/>
                <a:cs typeface="宋体"/>
              </a:rPr>
              <a:t>Greedy-based Load balancing</a:t>
            </a:r>
          </a:p>
        </p:txBody>
      </p:sp>
      <p:sp>
        <p:nvSpPr>
          <p:cNvPr id="405545" name="Text Box 41"/>
          <p:cNvSpPr txBox="1">
            <a:spLocks noChangeArrowheads="1"/>
          </p:cNvSpPr>
          <p:nvPr/>
        </p:nvSpPr>
        <p:spPr bwMode="auto">
          <a:xfrm>
            <a:off x="1673225" y="2590800"/>
            <a:ext cx="819455" cy="246221"/>
          </a:xfrm>
          <a:prstGeom prst="rect">
            <a:avLst/>
          </a:prstGeom>
          <a:noFill/>
          <a:ln w="9525">
            <a:noFill/>
            <a:miter lim="800000"/>
            <a:headEnd/>
            <a:tailEnd/>
          </a:ln>
        </p:spPr>
        <p:txBody>
          <a:bodyPr wrap="none">
            <a:spAutoFit/>
          </a:bodyPr>
          <a:lstStyle/>
          <a:p>
            <a:r>
              <a:rPr lang="en-US" altLang="zh-CN" sz="1000" dirty="0">
                <a:latin typeface="Consolas" pitchFamily="49" charset="0"/>
                <a:cs typeface="宋体"/>
              </a:rPr>
              <a:t>Load Data</a:t>
            </a:r>
          </a:p>
        </p:txBody>
      </p:sp>
      <p:sp>
        <p:nvSpPr>
          <p:cNvPr id="405546" name="Oval 42"/>
          <p:cNvSpPr>
            <a:spLocks noChangeArrowheads="1"/>
          </p:cNvSpPr>
          <p:nvPr/>
        </p:nvSpPr>
        <p:spPr bwMode="auto">
          <a:xfrm>
            <a:off x="3429000" y="3657600"/>
            <a:ext cx="152400" cy="152400"/>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405547" name="AutoShape 43"/>
          <p:cNvSpPr>
            <a:spLocks noChangeArrowheads="1"/>
          </p:cNvSpPr>
          <p:nvPr/>
        </p:nvSpPr>
        <p:spPr bwMode="auto">
          <a:xfrm>
            <a:off x="3657600" y="2819400"/>
            <a:ext cx="2133600" cy="762000"/>
          </a:xfrm>
          <a:prstGeom prst="curvedDownArrow">
            <a:avLst>
              <a:gd name="adj1" fmla="val 36996"/>
              <a:gd name="adj2" fmla="val 112000"/>
              <a:gd name="adj3" fmla="val 33333"/>
            </a:avLst>
          </a:prstGeom>
          <a:solidFill>
            <a:srgbClr val="FFFF00">
              <a:alpha val="39999"/>
            </a:srgbClr>
          </a:solidFill>
          <a:ln w="9525">
            <a:solidFill>
              <a:schemeClr val="tx1"/>
            </a:solidFill>
            <a:miter lim="800000"/>
            <a:headEnd/>
            <a:tailEnd/>
          </a:ln>
        </p:spPr>
        <p:txBody>
          <a:bodyPr wrap="none" anchor="ctr"/>
          <a:lstStyle/>
          <a:p>
            <a:endParaRPr lang="en-US">
              <a:latin typeface="Calibri" pitchFamily="34" charset="0"/>
            </a:endParaRPr>
          </a:p>
        </p:txBody>
      </p:sp>
      <p:sp>
        <p:nvSpPr>
          <p:cNvPr id="405548" name="Oval 44"/>
          <p:cNvSpPr>
            <a:spLocks noChangeArrowheads="1"/>
          </p:cNvSpPr>
          <p:nvPr/>
        </p:nvSpPr>
        <p:spPr bwMode="auto">
          <a:xfrm>
            <a:off x="5486400" y="3657600"/>
            <a:ext cx="152400" cy="152400"/>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405549" name="Oval 45"/>
          <p:cNvSpPr>
            <a:spLocks noChangeArrowheads="1"/>
          </p:cNvSpPr>
          <p:nvPr/>
        </p:nvSpPr>
        <p:spPr bwMode="auto">
          <a:xfrm>
            <a:off x="6172200" y="4876800"/>
            <a:ext cx="152400" cy="152400"/>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405550" name="Oval 46"/>
          <p:cNvSpPr>
            <a:spLocks noChangeArrowheads="1"/>
          </p:cNvSpPr>
          <p:nvPr/>
        </p:nvSpPr>
        <p:spPr bwMode="auto">
          <a:xfrm>
            <a:off x="3581400" y="4876800"/>
            <a:ext cx="152400" cy="152400"/>
          </a:xfrm>
          <a:prstGeom prst="ellipse">
            <a:avLst/>
          </a:prstGeom>
          <a:solidFill>
            <a:srgbClr val="0000FF"/>
          </a:solidFill>
          <a:ln w="9525">
            <a:solidFill>
              <a:schemeClr val="tx1"/>
            </a:solidFill>
            <a:round/>
            <a:headEnd/>
            <a:tailEnd/>
          </a:ln>
        </p:spPr>
        <p:txBody>
          <a:bodyPr wrap="none" anchor="ctr"/>
          <a:lstStyle/>
          <a:p>
            <a:endParaRPr lang="en-US">
              <a:latin typeface="Calibri" pitchFamily="34" charset="0"/>
            </a:endParaRPr>
          </a:p>
        </p:txBody>
      </p:sp>
      <p:sp>
        <p:nvSpPr>
          <p:cNvPr id="405551" name="Oval 47"/>
          <p:cNvSpPr>
            <a:spLocks noChangeArrowheads="1"/>
          </p:cNvSpPr>
          <p:nvPr/>
        </p:nvSpPr>
        <p:spPr bwMode="auto">
          <a:xfrm>
            <a:off x="6400800" y="4876800"/>
            <a:ext cx="152400" cy="152400"/>
          </a:xfrm>
          <a:prstGeom prst="ellipse">
            <a:avLst/>
          </a:prstGeom>
          <a:solidFill>
            <a:srgbClr val="0000FF"/>
          </a:solidFill>
          <a:ln w="9525">
            <a:solidFill>
              <a:schemeClr val="tx1"/>
            </a:solidFill>
            <a:round/>
            <a:headEnd/>
            <a:tailEnd/>
          </a:ln>
        </p:spPr>
        <p:txBody>
          <a:bodyPr wrap="none" anchor="ctr"/>
          <a:lstStyle/>
          <a:p>
            <a:endParaRPr lang="en-US">
              <a:latin typeface="Calibri" pitchFamily="34" charset="0"/>
            </a:endParaRPr>
          </a:p>
        </p:txBody>
      </p:sp>
      <p:sp>
        <p:nvSpPr>
          <p:cNvPr id="405552" name="AutoShape 48"/>
          <p:cNvSpPr>
            <a:spLocks noChangeArrowheads="1"/>
          </p:cNvSpPr>
          <p:nvPr/>
        </p:nvSpPr>
        <p:spPr bwMode="auto">
          <a:xfrm>
            <a:off x="3722688" y="5029200"/>
            <a:ext cx="3440112" cy="641350"/>
          </a:xfrm>
          <a:prstGeom prst="curvedUpArrow">
            <a:avLst>
              <a:gd name="adj1" fmla="val 51702"/>
              <a:gd name="adj2" fmla="val 214554"/>
              <a:gd name="adj3" fmla="val 31931"/>
            </a:avLst>
          </a:prstGeom>
          <a:solidFill>
            <a:srgbClr val="FFFF00">
              <a:alpha val="39999"/>
            </a:srgbClr>
          </a:solidFill>
          <a:ln w="9525">
            <a:solidFill>
              <a:schemeClr val="tx1"/>
            </a:solidFill>
            <a:miter lim="800000"/>
            <a:headEnd/>
            <a:tailEnd/>
          </a:ln>
        </p:spPr>
        <p:txBody>
          <a:bodyPr wrap="none" anchor="ctr"/>
          <a:lstStyle/>
          <a:p>
            <a:endParaRPr lang="en-US">
              <a:latin typeface="Calibri" pitchFamily="34" charset="0"/>
            </a:endParaRPr>
          </a:p>
        </p:txBody>
      </p:sp>
      <p:sp>
        <p:nvSpPr>
          <p:cNvPr id="47154" name="Oval 49"/>
          <p:cNvSpPr>
            <a:spLocks noChangeArrowheads="1"/>
          </p:cNvSpPr>
          <p:nvPr/>
        </p:nvSpPr>
        <p:spPr bwMode="auto">
          <a:xfrm>
            <a:off x="7672388" y="5262563"/>
            <a:ext cx="152400" cy="152400"/>
          </a:xfrm>
          <a:prstGeom prst="ellipse">
            <a:avLst/>
          </a:prstGeom>
          <a:solidFill>
            <a:srgbClr val="FF00FF"/>
          </a:solidFill>
          <a:ln w="9525">
            <a:solidFill>
              <a:schemeClr val="tx1"/>
            </a:solidFill>
            <a:round/>
            <a:headEnd/>
            <a:tailEnd/>
          </a:ln>
        </p:spPr>
        <p:txBody>
          <a:bodyPr wrap="none" anchor="ctr"/>
          <a:lstStyle/>
          <a:p>
            <a:endParaRPr lang="en-US">
              <a:latin typeface="Calibri" pitchFamily="34" charset="0"/>
            </a:endParaRPr>
          </a:p>
        </p:txBody>
      </p:sp>
      <p:sp>
        <p:nvSpPr>
          <p:cNvPr id="47155" name="Oval 50"/>
          <p:cNvSpPr>
            <a:spLocks noChangeArrowheads="1"/>
          </p:cNvSpPr>
          <p:nvPr/>
        </p:nvSpPr>
        <p:spPr bwMode="auto">
          <a:xfrm>
            <a:off x="7678738" y="5510213"/>
            <a:ext cx="152400" cy="152400"/>
          </a:xfrm>
          <a:prstGeom prst="ellipse">
            <a:avLst/>
          </a:prstGeom>
          <a:solidFill>
            <a:srgbClr val="0000FF"/>
          </a:solidFill>
          <a:ln w="9525">
            <a:solidFill>
              <a:schemeClr val="tx1"/>
            </a:solidFill>
            <a:round/>
            <a:headEnd/>
            <a:tailEnd/>
          </a:ln>
        </p:spPr>
        <p:txBody>
          <a:bodyPr wrap="none" anchor="ctr"/>
          <a:lstStyle/>
          <a:p>
            <a:endParaRPr lang="en-US">
              <a:latin typeface="Calibri" pitchFamily="34" charset="0"/>
            </a:endParaRPr>
          </a:p>
        </p:txBody>
      </p:sp>
      <p:sp>
        <p:nvSpPr>
          <p:cNvPr id="47156" name="Text Box 51"/>
          <p:cNvSpPr txBox="1">
            <a:spLocks noChangeArrowheads="1"/>
          </p:cNvSpPr>
          <p:nvPr/>
        </p:nvSpPr>
        <p:spPr bwMode="auto">
          <a:xfrm>
            <a:off x="7924800" y="5181600"/>
            <a:ext cx="534988" cy="244475"/>
          </a:xfrm>
          <a:prstGeom prst="rect">
            <a:avLst/>
          </a:prstGeom>
          <a:noFill/>
          <a:ln w="9525">
            <a:noFill/>
            <a:miter lim="800000"/>
            <a:headEnd/>
            <a:tailEnd/>
          </a:ln>
        </p:spPr>
        <p:txBody>
          <a:bodyPr wrap="none">
            <a:spAutoFit/>
          </a:bodyPr>
          <a:lstStyle/>
          <a:p>
            <a:r>
              <a:rPr lang="en-US" altLang="zh-CN" sz="1000" dirty="0">
                <a:latin typeface="Lucida Sans Unicode" pitchFamily="34" charset="0"/>
                <a:cs typeface="宋体"/>
              </a:rPr>
              <a:t>token</a:t>
            </a:r>
          </a:p>
        </p:txBody>
      </p:sp>
      <p:sp>
        <p:nvSpPr>
          <p:cNvPr id="47157" name="Text Box 52"/>
          <p:cNvSpPr txBox="1">
            <a:spLocks noChangeArrowheads="1"/>
          </p:cNvSpPr>
          <p:nvPr/>
        </p:nvSpPr>
        <p:spPr bwMode="auto">
          <a:xfrm>
            <a:off x="7932738" y="5465763"/>
            <a:ext cx="563562" cy="244475"/>
          </a:xfrm>
          <a:prstGeom prst="rect">
            <a:avLst/>
          </a:prstGeom>
          <a:noFill/>
          <a:ln w="9525">
            <a:noFill/>
            <a:miter lim="800000"/>
            <a:headEnd/>
            <a:tailEnd/>
          </a:ln>
        </p:spPr>
        <p:txBody>
          <a:bodyPr wrap="none">
            <a:spAutoFit/>
          </a:bodyPr>
          <a:lstStyle/>
          <a:p>
            <a:r>
              <a:rPr lang="en-US" altLang="zh-CN" sz="1000" dirty="0">
                <a:latin typeface="Lucida Sans Unicode" pitchFamily="34" charset="0"/>
                <a:cs typeface="宋体"/>
              </a:rPr>
              <a:t>object</a:t>
            </a:r>
          </a:p>
        </p:txBody>
      </p:sp>
      <p:sp>
        <p:nvSpPr>
          <p:cNvPr id="53" name="Date Placeholder 3"/>
          <p:cNvSpPr>
            <a:spLocks noGrp="1"/>
          </p:cNvSpPr>
          <p:nvPr>
            <p:ph type="dt" sz="half" idx="10"/>
          </p:nvPr>
        </p:nvSpPr>
        <p:spPr>
          <a:xfrm>
            <a:off x="609600" y="63563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4" name="Footer Placeholder 4"/>
          <p:cNvSpPr>
            <a:spLocks noGrp="1"/>
          </p:cNvSpPr>
          <p:nvPr>
            <p:ph type="ftr" sz="quarter" idx="11"/>
          </p:nvPr>
        </p:nvSpPr>
        <p:spPr>
          <a:xfrm>
            <a:off x="3124200" y="63563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55" name="Slide Number Placeholder 5"/>
          <p:cNvSpPr>
            <a:spLocks noGrp="1"/>
          </p:cNvSpPr>
          <p:nvPr>
            <p:ph type="sldNum" sz="quarter" idx="12"/>
          </p:nvPr>
        </p:nvSpPr>
        <p:spPr>
          <a:xfrm>
            <a:off x="6553200" y="6356350"/>
            <a:ext cx="1828800" cy="365125"/>
          </a:xfrm>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33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05525"/>
                                        </p:tgtEl>
                                        <p:attrNameLst>
                                          <p:attrName>style.visibility</p:attrName>
                                        </p:attrNameLst>
                                      </p:cBhvr>
                                      <p:to>
                                        <p:strVal val="visible"/>
                                      </p:to>
                                    </p:set>
                                    <p:animEffect transition="in" filter="slide(fromBottom)">
                                      <p:cBhvr>
                                        <p:cTn id="7" dur="500"/>
                                        <p:tgtEl>
                                          <p:spTgt spid="405525"/>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405526"/>
                                        </p:tgtEl>
                                        <p:attrNameLst>
                                          <p:attrName>style.visibility</p:attrName>
                                        </p:attrNameLst>
                                      </p:cBhvr>
                                      <p:to>
                                        <p:strVal val="visible"/>
                                      </p:to>
                                    </p:set>
                                    <p:animEffect transition="in" filter="slide(fromBottom)">
                                      <p:cBhvr>
                                        <p:cTn id="10" dur="500"/>
                                        <p:tgtEl>
                                          <p:spTgt spid="405526"/>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405527"/>
                                        </p:tgtEl>
                                        <p:attrNameLst>
                                          <p:attrName>style.visibility</p:attrName>
                                        </p:attrNameLst>
                                      </p:cBhvr>
                                      <p:to>
                                        <p:strVal val="visible"/>
                                      </p:to>
                                    </p:set>
                                    <p:animEffect transition="in" filter="slide(fromBottom)">
                                      <p:cBhvr>
                                        <p:cTn id="13" dur="500"/>
                                        <p:tgtEl>
                                          <p:spTgt spid="405527"/>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405528"/>
                                        </p:tgtEl>
                                        <p:attrNameLst>
                                          <p:attrName>style.visibility</p:attrName>
                                        </p:attrNameLst>
                                      </p:cBhvr>
                                      <p:to>
                                        <p:strVal val="visible"/>
                                      </p:to>
                                    </p:set>
                                    <p:animEffect transition="in" filter="slide(fromBottom)">
                                      <p:cBhvr>
                                        <p:cTn id="16" dur="500"/>
                                        <p:tgtEl>
                                          <p:spTgt spid="405528"/>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405529"/>
                                        </p:tgtEl>
                                        <p:attrNameLst>
                                          <p:attrName>style.visibility</p:attrName>
                                        </p:attrNameLst>
                                      </p:cBhvr>
                                      <p:to>
                                        <p:strVal val="visible"/>
                                      </p:to>
                                    </p:set>
                                    <p:animEffect transition="in" filter="slide(fromBottom)">
                                      <p:cBhvr>
                                        <p:cTn id="19" dur="500"/>
                                        <p:tgtEl>
                                          <p:spTgt spid="405529"/>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405530"/>
                                        </p:tgtEl>
                                        <p:attrNameLst>
                                          <p:attrName>style.visibility</p:attrName>
                                        </p:attrNameLst>
                                      </p:cBhvr>
                                      <p:to>
                                        <p:strVal val="visible"/>
                                      </p:to>
                                    </p:set>
                                    <p:animEffect transition="in" filter="slide(fromBottom)">
                                      <p:cBhvr>
                                        <p:cTn id="22" dur="500"/>
                                        <p:tgtEl>
                                          <p:spTgt spid="405530"/>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405531"/>
                                        </p:tgtEl>
                                        <p:attrNameLst>
                                          <p:attrName>style.visibility</p:attrName>
                                        </p:attrNameLst>
                                      </p:cBhvr>
                                      <p:to>
                                        <p:strVal val="visible"/>
                                      </p:to>
                                    </p:set>
                                    <p:animEffect transition="in" filter="slide(fromBottom)">
                                      <p:cBhvr>
                                        <p:cTn id="25" dur="500"/>
                                        <p:tgtEl>
                                          <p:spTgt spid="405531"/>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405532"/>
                                        </p:tgtEl>
                                        <p:attrNameLst>
                                          <p:attrName>style.visibility</p:attrName>
                                        </p:attrNameLst>
                                      </p:cBhvr>
                                      <p:to>
                                        <p:strVal val="visible"/>
                                      </p:to>
                                    </p:set>
                                    <p:animEffect transition="in" filter="slide(fromBottom)">
                                      <p:cBhvr>
                                        <p:cTn id="28" dur="500"/>
                                        <p:tgtEl>
                                          <p:spTgt spid="405532"/>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405537"/>
                                        </p:tgtEl>
                                        <p:attrNameLst>
                                          <p:attrName>style.visibility</p:attrName>
                                        </p:attrNameLst>
                                      </p:cBhvr>
                                      <p:to>
                                        <p:strVal val="visible"/>
                                      </p:to>
                                    </p:set>
                                    <p:animEffect transition="in" filter="slide(fromBottom)">
                                      <p:cBhvr>
                                        <p:cTn id="31" dur="500"/>
                                        <p:tgtEl>
                                          <p:spTgt spid="405537"/>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405533"/>
                                        </p:tgtEl>
                                        <p:attrNameLst>
                                          <p:attrName>style.visibility</p:attrName>
                                        </p:attrNameLst>
                                      </p:cBhvr>
                                      <p:to>
                                        <p:strVal val="visible"/>
                                      </p:to>
                                    </p:set>
                                    <p:animEffect transition="in" filter="slide(fromBottom)">
                                      <p:cBhvr>
                                        <p:cTn id="36" dur="500"/>
                                        <p:tgtEl>
                                          <p:spTgt spid="405533"/>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405534"/>
                                        </p:tgtEl>
                                        <p:attrNameLst>
                                          <p:attrName>style.visibility</p:attrName>
                                        </p:attrNameLst>
                                      </p:cBhvr>
                                      <p:to>
                                        <p:strVal val="visible"/>
                                      </p:to>
                                    </p:set>
                                    <p:animEffect transition="in" filter="slide(fromBottom)">
                                      <p:cBhvr>
                                        <p:cTn id="39" dur="500"/>
                                        <p:tgtEl>
                                          <p:spTgt spid="405534"/>
                                        </p:tgtEl>
                                      </p:cBhvr>
                                    </p:animEffect>
                                  </p:childTnLst>
                                </p:cTn>
                              </p:par>
                              <p:par>
                                <p:cTn id="40" presetID="12" presetClass="entr" presetSubtype="4" fill="hold" grpId="0" nodeType="withEffect">
                                  <p:stCondLst>
                                    <p:cond delay="0"/>
                                  </p:stCondLst>
                                  <p:childTnLst>
                                    <p:set>
                                      <p:cBhvr>
                                        <p:cTn id="41" dur="1" fill="hold">
                                          <p:stCondLst>
                                            <p:cond delay="0"/>
                                          </p:stCondLst>
                                        </p:cTn>
                                        <p:tgtEl>
                                          <p:spTgt spid="405535"/>
                                        </p:tgtEl>
                                        <p:attrNameLst>
                                          <p:attrName>style.visibility</p:attrName>
                                        </p:attrNameLst>
                                      </p:cBhvr>
                                      <p:to>
                                        <p:strVal val="visible"/>
                                      </p:to>
                                    </p:set>
                                    <p:animEffect transition="in" filter="slide(fromBottom)">
                                      <p:cBhvr>
                                        <p:cTn id="42" dur="500"/>
                                        <p:tgtEl>
                                          <p:spTgt spid="405535"/>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405536"/>
                                        </p:tgtEl>
                                        <p:attrNameLst>
                                          <p:attrName>style.visibility</p:attrName>
                                        </p:attrNameLst>
                                      </p:cBhvr>
                                      <p:to>
                                        <p:strVal val="visible"/>
                                      </p:to>
                                    </p:set>
                                    <p:animEffect transition="in" filter="slide(fromBottom)">
                                      <p:cBhvr>
                                        <p:cTn id="45" dur="500"/>
                                        <p:tgtEl>
                                          <p:spTgt spid="405536"/>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405545"/>
                                        </p:tgtEl>
                                        <p:attrNameLst>
                                          <p:attrName>style.visibility</p:attrName>
                                        </p:attrNameLst>
                                      </p:cBhvr>
                                      <p:to>
                                        <p:strVal val="visible"/>
                                      </p:to>
                                    </p:set>
                                    <p:animEffect transition="in" filter="slide(fromBottom)">
                                      <p:cBhvr>
                                        <p:cTn id="48" dur="500"/>
                                        <p:tgtEl>
                                          <p:spTgt spid="405545"/>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405539"/>
                                        </p:tgtEl>
                                        <p:attrNameLst>
                                          <p:attrName>style.visibility</p:attrName>
                                        </p:attrNameLst>
                                      </p:cBhvr>
                                      <p:to>
                                        <p:strVal val="visible"/>
                                      </p:to>
                                    </p:set>
                                    <p:animEffect transition="in" filter="diamond(in)">
                                      <p:cBhvr>
                                        <p:cTn id="53" dur="500"/>
                                        <p:tgtEl>
                                          <p:spTgt spid="405539"/>
                                        </p:tgtEl>
                                      </p:cBhvr>
                                    </p:animEffect>
                                  </p:childTnLst>
                                  <p:subTnLst>
                                    <p:set>
                                      <p:cBhvr override="childStyle">
                                        <p:cTn dur="1" fill="hold" display="0" masterRel="nextClick" afterEffect="1"/>
                                        <p:tgtEl>
                                          <p:spTgt spid="405539"/>
                                        </p:tgtEl>
                                        <p:attrNameLst>
                                          <p:attrName>style.visibility</p:attrName>
                                        </p:attrNameLst>
                                      </p:cBhvr>
                                      <p:to>
                                        <p:strVal val="hidden"/>
                                      </p:to>
                                    </p:set>
                                  </p:subTnLst>
                                </p:cTn>
                              </p:par>
                              <p:par>
                                <p:cTn id="54" presetID="8" presetClass="entr" presetSubtype="16" fill="hold" grpId="0" nodeType="withEffect">
                                  <p:stCondLst>
                                    <p:cond delay="0"/>
                                  </p:stCondLst>
                                  <p:childTnLst>
                                    <p:set>
                                      <p:cBhvr>
                                        <p:cTn id="55" dur="1" fill="hold">
                                          <p:stCondLst>
                                            <p:cond delay="0"/>
                                          </p:stCondLst>
                                        </p:cTn>
                                        <p:tgtEl>
                                          <p:spTgt spid="405538"/>
                                        </p:tgtEl>
                                        <p:attrNameLst>
                                          <p:attrName>style.visibility</p:attrName>
                                        </p:attrNameLst>
                                      </p:cBhvr>
                                      <p:to>
                                        <p:strVal val="visible"/>
                                      </p:to>
                                    </p:set>
                                    <p:animEffect transition="in" filter="diamond(in)">
                                      <p:cBhvr>
                                        <p:cTn id="56" dur="500"/>
                                        <p:tgtEl>
                                          <p:spTgt spid="405538"/>
                                        </p:tgtEl>
                                      </p:cBhvr>
                                    </p:animEffect>
                                  </p:childTnLst>
                                  <p:subTnLst>
                                    <p:set>
                                      <p:cBhvr override="childStyle">
                                        <p:cTn dur="1" fill="hold" display="0" masterRel="nextClick" afterEffect="1"/>
                                        <p:tgtEl>
                                          <p:spTgt spid="405538"/>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8" presetClass="entr" presetSubtype="16" fill="hold" grpId="0" nodeType="clickEffect">
                                  <p:stCondLst>
                                    <p:cond delay="0"/>
                                  </p:stCondLst>
                                  <p:childTnLst>
                                    <p:set>
                                      <p:cBhvr>
                                        <p:cTn id="60" dur="1" fill="hold">
                                          <p:stCondLst>
                                            <p:cond delay="0"/>
                                          </p:stCondLst>
                                        </p:cTn>
                                        <p:tgtEl>
                                          <p:spTgt spid="405546"/>
                                        </p:tgtEl>
                                        <p:attrNameLst>
                                          <p:attrName>style.visibility</p:attrName>
                                        </p:attrNameLst>
                                      </p:cBhvr>
                                      <p:to>
                                        <p:strVal val="visible"/>
                                      </p:to>
                                    </p:set>
                                    <p:animEffect transition="in" filter="diamond(in)">
                                      <p:cBhvr>
                                        <p:cTn id="61" dur="500"/>
                                        <p:tgtEl>
                                          <p:spTgt spid="405546"/>
                                        </p:tgtEl>
                                      </p:cBhvr>
                                    </p:animEffect>
                                  </p:childTnLst>
                                  <p:subTnLst>
                                    <p:set>
                                      <p:cBhvr override="childStyle">
                                        <p:cTn dur="1" fill="hold" display="0" masterRel="nextClick" afterEffect="1"/>
                                        <p:tgtEl>
                                          <p:spTgt spid="405546"/>
                                        </p:tgtEl>
                                        <p:attrNameLst>
                                          <p:attrName>style.visibility</p:attrName>
                                        </p:attrNameLst>
                                      </p:cBhvr>
                                      <p:to>
                                        <p:strVal val="hidden"/>
                                      </p:to>
                                    </p:set>
                                  </p:subTnLst>
                                </p:cTn>
                              </p:par>
                              <p:par>
                                <p:cTn id="62" presetID="8" presetClass="entr" presetSubtype="16" fill="hold" grpId="0" nodeType="withEffect">
                                  <p:stCondLst>
                                    <p:cond delay="0"/>
                                  </p:stCondLst>
                                  <p:childTnLst>
                                    <p:set>
                                      <p:cBhvr>
                                        <p:cTn id="63" dur="1" fill="hold">
                                          <p:stCondLst>
                                            <p:cond delay="0"/>
                                          </p:stCondLst>
                                        </p:cTn>
                                        <p:tgtEl>
                                          <p:spTgt spid="405547"/>
                                        </p:tgtEl>
                                        <p:attrNameLst>
                                          <p:attrName>style.visibility</p:attrName>
                                        </p:attrNameLst>
                                      </p:cBhvr>
                                      <p:to>
                                        <p:strVal val="visible"/>
                                      </p:to>
                                    </p:set>
                                    <p:animEffect transition="in" filter="diamond(in)">
                                      <p:cBhvr>
                                        <p:cTn id="64" dur="500"/>
                                        <p:tgtEl>
                                          <p:spTgt spid="405547"/>
                                        </p:tgtEl>
                                      </p:cBhvr>
                                    </p:animEffect>
                                  </p:childTnLst>
                                  <p:subTnLst>
                                    <p:set>
                                      <p:cBhvr override="childStyle">
                                        <p:cTn dur="1" fill="hold" display="0" masterRel="nextClick" afterEffect="1"/>
                                        <p:tgtEl>
                                          <p:spTgt spid="405547"/>
                                        </p:tgtEl>
                                        <p:attrNameLst>
                                          <p:attrName>style.visibility</p:attrName>
                                        </p:attrNameLst>
                                      </p:cBhvr>
                                      <p:to>
                                        <p:strVal val="hidden"/>
                                      </p:to>
                                    </p:set>
                                  </p:subTnLst>
                                </p:cTn>
                              </p:par>
                              <p:par>
                                <p:cTn id="65" presetID="8" presetClass="entr" presetSubtype="16" fill="hold" grpId="0" nodeType="withEffect">
                                  <p:stCondLst>
                                    <p:cond delay="0"/>
                                  </p:stCondLst>
                                  <p:childTnLst>
                                    <p:set>
                                      <p:cBhvr>
                                        <p:cTn id="66" dur="1" fill="hold">
                                          <p:stCondLst>
                                            <p:cond delay="0"/>
                                          </p:stCondLst>
                                        </p:cTn>
                                        <p:tgtEl>
                                          <p:spTgt spid="405548"/>
                                        </p:tgtEl>
                                        <p:attrNameLst>
                                          <p:attrName>style.visibility</p:attrName>
                                        </p:attrNameLst>
                                      </p:cBhvr>
                                      <p:to>
                                        <p:strVal val="visible"/>
                                      </p:to>
                                    </p:set>
                                    <p:animEffect transition="in" filter="diamond(in)">
                                      <p:cBhvr>
                                        <p:cTn id="67" dur="500"/>
                                        <p:tgtEl>
                                          <p:spTgt spid="405548"/>
                                        </p:tgtEl>
                                      </p:cBhvr>
                                    </p:animEffect>
                                  </p:childTnLst>
                                </p:cTn>
                              </p:par>
                            </p:childTnLst>
                          </p:cTn>
                        </p:par>
                      </p:childTnLst>
                    </p:cTn>
                  </p:par>
                  <p:par>
                    <p:cTn id="68" fill="hold">
                      <p:stCondLst>
                        <p:cond delay="indefinite"/>
                      </p:stCondLst>
                      <p:childTnLst>
                        <p:par>
                          <p:cTn id="69" fill="hold">
                            <p:stCondLst>
                              <p:cond delay="0"/>
                            </p:stCondLst>
                            <p:childTnLst>
                              <p:par>
                                <p:cTn id="70" presetID="8" presetClass="entr" presetSubtype="16" fill="hold" grpId="0" nodeType="clickEffect">
                                  <p:stCondLst>
                                    <p:cond delay="0"/>
                                  </p:stCondLst>
                                  <p:childTnLst>
                                    <p:set>
                                      <p:cBhvr>
                                        <p:cTn id="71" dur="1" fill="hold">
                                          <p:stCondLst>
                                            <p:cond delay="0"/>
                                          </p:stCondLst>
                                        </p:cTn>
                                        <p:tgtEl>
                                          <p:spTgt spid="405541"/>
                                        </p:tgtEl>
                                        <p:attrNameLst>
                                          <p:attrName>style.visibility</p:attrName>
                                        </p:attrNameLst>
                                      </p:cBhvr>
                                      <p:to>
                                        <p:strVal val="visible"/>
                                      </p:to>
                                    </p:set>
                                    <p:animEffect transition="in" filter="diamond(in)">
                                      <p:cBhvr>
                                        <p:cTn id="72" dur="2000"/>
                                        <p:tgtEl>
                                          <p:spTgt spid="405541"/>
                                        </p:tgtEl>
                                      </p:cBhvr>
                                    </p:animEffect>
                                  </p:childTnLst>
                                </p:cTn>
                              </p:par>
                              <p:par>
                                <p:cTn id="73" presetID="8" presetClass="entr" presetSubtype="16" fill="hold" grpId="0" nodeType="withEffect">
                                  <p:stCondLst>
                                    <p:cond delay="0"/>
                                  </p:stCondLst>
                                  <p:childTnLst>
                                    <p:set>
                                      <p:cBhvr>
                                        <p:cTn id="74" dur="1" fill="hold">
                                          <p:stCondLst>
                                            <p:cond delay="0"/>
                                          </p:stCondLst>
                                        </p:cTn>
                                        <p:tgtEl>
                                          <p:spTgt spid="405540"/>
                                        </p:tgtEl>
                                        <p:attrNameLst>
                                          <p:attrName>style.visibility</p:attrName>
                                        </p:attrNameLst>
                                      </p:cBhvr>
                                      <p:to>
                                        <p:strVal val="visible"/>
                                      </p:to>
                                    </p:set>
                                    <p:animEffect transition="in" filter="diamond(in)">
                                      <p:cBhvr>
                                        <p:cTn id="75" dur="2000"/>
                                        <p:tgtEl>
                                          <p:spTgt spid="405540"/>
                                        </p:tgtEl>
                                      </p:cBhvr>
                                    </p:animEffect>
                                  </p:childTnLst>
                                </p:cTn>
                              </p:par>
                              <p:par>
                                <p:cTn id="76" presetID="8" presetClass="entr" presetSubtype="16" fill="hold" grpId="0" nodeType="withEffect">
                                  <p:stCondLst>
                                    <p:cond delay="0"/>
                                  </p:stCondLst>
                                  <p:childTnLst>
                                    <p:set>
                                      <p:cBhvr>
                                        <p:cTn id="77" dur="1" fill="hold">
                                          <p:stCondLst>
                                            <p:cond delay="0"/>
                                          </p:stCondLst>
                                        </p:cTn>
                                        <p:tgtEl>
                                          <p:spTgt spid="405542"/>
                                        </p:tgtEl>
                                        <p:attrNameLst>
                                          <p:attrName>style.visibility</p:attrName>
                                        </p:attrNameLst>
                                      </p:cBhvr>
                                      <p:to>
                                        <p:strVal val="visible"/>
                                      </p:to>
                                    </p:set>
                                    <p:animEffect transition="in" filter="diamond(in)">
                                      <p:cBhvr>
                                        <p:cTn id="78" dur="2000"/>
                                        <p:tgtEl>
                                          <p:spTgt spid="405542"/>
                                        </p:tgtEl>
                                      </p:cBhvr>
                                    </p:animEffect>
                                  </p:childTnLst>
                                </p:cTn>
                              </p:par>
                              <p:par>
                                <p:cTn id="79" presetID="8" presetClass="entr" presetSubtype="16" fill="hold" grpId="0" nodeType="withEffect">
                                  <p:stCondLst>
                                    <p:cond delay="0"/>
                                  </p:stCondLst>
                                  <p:childTnLst>
                                    <p:set>
                                      <p:cBhvr>
                                        <p:cTn id="80" dur="1" fill="hold">
                                          <p:stCondLst>
                                            <p:cond delay="0"/>
                                          </p:stCondLst>
                                        </p:cTn>
                                        <p:tgtEl>
                                          <p:spTgt spid="405543"/>
                                        </p:tgtEl>
                                        <p:attrNameLst>
                                          <p:attrName>style.visibility</p:attrName>
                                        </p:attrNameLst>
                                      </p:cBhvr>
                                      <p:to>
                                        <p:strVal val="visible"/>
                                      </p:to>
                                    </p:set>
                                    <p:animEffect transition="in" filter="diamond(in)">
                                      <p:cBhvr>
                                        <p:cTn id="81" dur="2000"/>
                                        <p:tgtEl>
                                          <p:spTgt spid="405543"/>
                                        </p:tgtEl>
                                      </p:cBhvr>
                                    </p:animEffect>
                                  </p:childTnLst>
                                </p:cTn>
                              </p:par>
                              <p:par>
                                <p:cTn id="82" presetID="8" presetClass="entr" presetSubtype="16" fill="hold" grpId="0" nodeType="withEffect">
                                  <p:stCondLst>
                                    <p:cond delay="0"/>
                                  </p:stCondLst>
                                  <p:childTnLst>
                                    <p:set>
                                      <p:cBhvr>
                                        <p:cTn id="83" dur="1" fill="hold">
                                          <p:stCondLst>
                                            <p:cond delay="0"/>
                                          </p:stCondLst>
                                        </p:cTn>
                                        <p:tgtEl>
                                          <p:spTgt spid="405544"/>
                                        </p:tgtEl>
                                        <p:attrNameLst>
                                          <p:attrName>style.visibility</p:attrName>
                                        </p:attrNameLst>
                                      </p:cBhvr>
                                      <p:to>
                                        <p:strVal val="visible"/>
                                      </p:to>
                                    </p:set>
                                    <p:animEffect transition="in" filter="diamond(in)">
                                      <p:cBhvr>
                                        <p:cTn id="84" dur="500"/>
                                        <p:tgtEl>
                                          <p:spTgt spid="405544"/>
                                        </p:tgtEl>
                                      </p:cBhvr>
                                    </p:animEffect>
                                  </p:childTnLst>
                                </p:cTn>
                              </p:par>
                            </p:childTnLst>
                          </p:cTn>
                        </p:par>
                      </p:childTnLst>
                    </p:cTn>
                  </p:par>
                  <p:par>
                    <p:cTn id="85" fill="hold">
                      <p:stCondLst>
                        <p:cond delay="indefinite"/>
                      </p:stCondLst>
                      <p:childTnLst>
                        <p:par>
                          <p:cTn id="86" fill="hold">
                            <p:stCondLst>
                              <p:cond delay="0"/>
                            </p:stCondLst>
                            <p:childTnLst>
                              <p:par>
                                <p:cTn id="87" presetID="8" presetClass="exit" presetSubtype="16" fill="hold" grpId="1" nodeType="clickEffect">
                                  <p:stCondLst>
                                    <p:cond delay="0"/>
                                  </p:stCondLst>
                                  <p:childTnLst>
                                    <p:animEffect transition="out" filter="diamond(in)">
                                      <p:cBhvr>
                                        <p:cTn id="88" dur="500"/>
                                        <p:tgtEl>
                                          <p:spTgt spid="405548"/>
                                        </p:tgtEl>
                                      </p:cBhvr>
                                    </p:animEffect>
                                    <p:set>
                                      <p:cBhvr>
                                        <p:cTn id="89" dur="1" fill="hold">
                                          <p:stCondLst>
                                            <p:cond delay="499"/>
                                          </p:stCondLst>
                                        </p:cTn>
                                        <p:tgtEl>
                                          <p:spTgt spid="405548"/>
                                        </p:tgtEl>
                                        <p:attrNameLst>
                                          <p:attrName>style.visibility</p:attrName>
                                        </p:attrNameLst>
                                      </p:cBhvr>
                                      <p:to>
                                        <p:strVal val="hidden"/>
                                      </p:to>
                                    </p:set>
                                  </p:childTnLst>
                                </p:cTn>
                              </p:par>
                              <p:par>
                                <p:cTn id="90" presetID="8" presetClass="entr" presetSubtype="16" fill="hold" grpId="0" nodeType="withEffect">
                                  <p:stCondLst>
                                    <p:cond delay="0"/>
                                  </p:stCondLst>
                                  <p:childTnLst>
                                    <p:set>
                                      <p:cBhvr>
                                        <p:cTn id="91" dur="1" fill="hold">
                                          <p:stCondLst>
                                            <p:cond delay="0"/>
                                          </p:stCondLst>
                                        </p:cTn>
                                        <p:tgtEl>
                                          <p:spTgt spid="405549"/>
                                        </p:tgtEl>
                                        <p:attrNameLst>
                                          <p:attrName>style.visibility</p:attrName>
                                        </p:attrNameLst>
                                      </p:cBhvr>
                                      <p:to>
                                        <p:strVal val="visible"/>
                                      </p:to>
                                    </p:set>
                                    <p:animEffect transition="in" filter="diamond(in)">
                                      <p:cBhvr>
                                        <p:cTn id="92" dur="500"/>
                                        <p:tgtEl>
                                          <p:spTgt spid="405549"/>
                                        </p:tgtEl>
                                      </p:cBhvr>
                                    </p:animEffect>
                                  </p:childTnLst>
                                </p:cTn>
                              </p:par>
                            </p:childTnLst>
                          </p:cTn>
                        </p:par>
                      </p:childTnLst>
                    </p:cTn>
                  </p:par>
                  <p:par>
                    <p:cTn id="93" fill="hold">
                      <p:stCondLst>
                        <p:cond delay="indefinite"/>
                      </p:stCondLst>
                      <p:childTnLst>
                        <p:par>
                          <p:cTn id="94" fill="hold">
                            <p:stCondLst>
                              <p:cond delay="0"/>
                            </p:stCondLst>
                            <p:childTnLst>
                              <p:par>
                                <p:cTn id="95" presetID="8" presetClass="entr" presetSubtype="16" fill="hold" grpId="0" nodeType="clickEffect">
                                  <p:stCondLst>
                                    <p:cond delay="0"/>
                                  </p:stCondLst>
                                  <p:childTnLst>
                                    <p:set>
                                      <p:cBhvr>
                                        <p:cTn id="96" dur="1" fill="hold">
                                          <p:stCondLst>
                                            <p:cond delay="0"/>
                                          </p:stCondLst>
                                        </p:cTn>
                                        <p:tgtEl>
                                          <p:spTgt spid="405550"/>
                                        </p:tgtEl>
                                        <p:attrNameLst>
                                          <p:attrName>style.visibility</p:attrName>
                                        </p:attrNameLst>
                                      </p:cBhvr>
                                      <p:to>
                                        <p:strVal val="visible"/>
                                      </p:to>
                                    </p:set>
                                    <p:animEffect transition="in" filter="diamond(in)">
                                      <p:cBhvr>
                                        <p:cTn id="97" dur="500"/>
                                        <p:tgtEl>
                                          <p:spTgt spid="405550"/>
                                        </p:tgtEl>
                                      </p:cBhvr>
                                    </p:animEffect>
                                  </p:childTnLst>
                                </p:cTn>
                              </p:par>
                              <p:par>
                                <p:cTn id="98" presetID="8" presetClass="entr" presetSubtype="16" fill="hold" grpId="0" nodeType="withEffect">
                                  <p:stCondLst>
                                    <p:cond delay="0"/>
                                  </p:stCondLst>
                                  <p:childTnLst>
                                    <p:set>
                                      <p:cBhvr>
                                        <p:cTn id="99" dur="1" fill="hold">
                                          <p:stCondLst>
                                            <p:cond delay="0"/>
                                          </p:stCondLst>
                                        </p:cTn>
                                        <p:tgtEl>
                                          <p:spTgt spid="405552"/>
                                        </p:tgtEl>
                                        <p:attrNameLst>
                                          <p:attrName>style.visibility</p:attrName>
                                        </p:attrNameLst>
                                      </p:cBhvr>
                                      <p:to>
                                        <p:strVal val="visible"/>
                                      </p:to>
                                    </p:set>
                                    <p:animEffect transition="in" filter="diamond(in)">
                                      <p:cBhvr>
                                        <p:cTn id="100" dur="500"/>
                                        <p:tgtEl>
                                          <p:spTgt spid="405552"/>
                                        </p:tgtEl>
                                      </p:cBhvr>
                                    </p:animEffect>
                                  </p:childTnLst>
                                </p:cTn>
                              </p:par>
                            </p:childTnLst>
                          </p:cTn>
                        </p:par>
                      </p:childTnLst>
                    </p:cTn>
                  </p:par>
                  <p:par>
                    <p:cTn id="101" fill="hold">
                      <p:stCondLst>
                        <p:cond delay="indefinite"/>
                      </p:stCondLst>
                      <p:childTnLst>
                        <p:par>
                          <p:cTn id="102" fill="hold">
                            <p:stCondLst>
                              <p:cond delay="0"/>
                            </p:stCondLst>
                            <p:childTnLst>
                              <p:par>
                                <p:cTn id="103" presetID="8" presetClass="exit" presetSubtype="16" fill="hold" grpId="1" nodeType="clickEffect">
                                  <p:stCondLst>
                                    <p:cond delay="0"/>
                                  </p:stCondLst>
                                  <p:childTnLst>
                                    <p:animEffect transition="out" filter="diamond(in)">
                                      <p:cBhvr>
                                        <p:cTn id="104" dur="500"/>
                                        <p:tgtEl>
                                          <p:spTgt spid="405550"/>
                                        </p:tgtEl>
                                      </p:cBhvr>
                                    </p:animEffect>
                                    <p:set>
                                      <p:cBhvr>
                                        <p:cTn id="105" dur="1" fill="hold">
                                          <p:stCondLst>
                                            <p:cond delay="499"/>
                                          </p:stCondLst>
                                        </p:cTn>
                                        <p:tgtEl>
                                          <p:spTgt spid="405550"/>
                                        </p:tgtEl>
                                        <p:attrNameLst>
                                          <p:attrName>style.visibility</p:attrName>
                                        </p:attrNameLst>
                                      </p:cBhvr>
                                      <p:to>
                                        <p:strVal val="hidden"/>
                                      </p:to>
                                    </p:set>
                                  </p:childTnLst>
                                </p:cTn>
                              </p:par>
                              <p:par>
                                <p:cTn id="106" presetID="8" presetClass="exit" presetSubtype="16" fill="hold" grpId="1" nodeType="withEffect">
                                  <p:stCondLst>
                                    <p:cond delay="0"/>
                                  </p:stCondLst>
                                  <p:childTnLst>
                                    <p:animEffect transition="out" filter="diamond(in)">
                                      <p:cBhvr>
                                        <p:cTn id="107" dur="500"/>
                                        <p:tgtEl>
                                          <p:spTgt spid="405552"/>
                                        </p:tgtEl>
                                      </p:cBhvr>
                                    </p:animEffect>
                                    <p:set>
                                      <p:cBhvr>
                                        <p:cTn id="108" dur="1" fill="hold">
                                          <p:stCondLst>
                                            <p:cond delay="499"/>
                                          </p:stCondLst>
                                        </p:cTn>
                                        <p:tgtEl>
                                          <p:spTgt spid="405552"/>
                                        </p:tgtEl>
                                        <p:attrNameLst>
                                          <p:attrName>style.visibility</p:attrName>
                                        </p:attrNameLst>
                                      </p:cBhvr>
                                      <p:to>
                                        <p:strVal val="hidden"/>
                                      </p:to>
                                    </p:set>
                                  </p:childTnLst>
                                </p:cTn>
                              </p:par>
                              <p:par>
                                <p:cTn id="109" presetID="8" presetClass="entr" presetSubtype="16" fill="hold" grpId="0" nodeType="withEffect">
                                  <p:stCondLst>
                                    <p:cond delay="0"/>
                                  </p:stCondLst>
                                  <p:childTnLst>
                                    <p:set>
                                      <p:cBhvr>
                                        <p:cTn id="110" dur="1" fill="hold">
                                          <p:stCondLst>
                                            <p:cond delay="0"/>
                                          </p:stCondLst>
                                        </p:cTn>
                                        <p:tgtEl>
                                          <p:spTgt spid="405551"/>
                                        </p:tgtEl>
                                        <p:attrNameLst>
                                          <p:attrName>style.visibility</p:attrName>
                                        </p:attrNameLst>
                                      </p:cBhvr>
                                      <p:to>
                                        <p:strVal val="visible"/>
                                      </p:to>
                                    </p:set>
                                    <p:animEffect transition="in" filter="diamond(in)">
                                      <p:cBhvr>
                                        <p:cTn id="111" dur="500"/>
                                        <p:tgtEl>
                                          <p:spTgt spid="405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525" grpId="0" animBg="1"/>
      <p:bldP spid="405526" grpId="0" animBg="1"/>
      <p:bldP spid="405527" grpId="0" animBg="1"/>
      <p:bldP spid="405528" grpId="0" animBg="1"/>
      <p:bldP spid="405529" grpId="0" animBg="1"/>
      <p:bldP spid="405530" grpId="0" animBg="1"/>
      <p:bldP spid="405531" grpId="0" animBg="1"/>
      <p:bldP spid="405532" grpId="0" animBg="1"/>
      <p:bldP spid="405533" grpId="0" animBg="1"/>
      <p:bldP spid="405534" grpId="0" animBg="1"/>
      <p:bldP spid="405535" grpId="0" animBg="1"/>
      <p:bldP spid="405536" grpId="0" animBg="1"/>
      <p:bldP spid="405537" grpId="0"/>
      <p:bldP spid="405538" grpId="0" animBg="1"/>
      <p:bldP spid="405539" grpId="0"/>
      <p:bldP spid="405540" grpId="0" animBg="1"/>
      <p:bldP spid="405541" grpId="0" animBg="1"/>
      <p:bldP spid="405542" grpId="0" animBg="1"/>
      <p:bldP spid="405543" grpId="0" animBg="1"/>
      <p:bldP spid="405544" grpId="0"/>
      <p:bldP spid="405545" grpId="0"/>
      <p:bldP spid="405546" grpId="0" animBg="1"/>
      <p:bldP spid="405547" grpId="0" animBg="1"/>
      <p:bldP spid="405548" grpId="0" animBg="1"/>
      <p:bldP spid="405548" grpId="1" animBg="1"/>
      <p:bldP spid="405549" grpId="0" animBg="1"/>
      <p:bldP spid="405550" grpId="0" animBg="1"/>
      <p:bldP spid="405550" grpId="1" animBg="1"/>
      <p:bldP spid="405551" grpId="0" animBg="1"/>
      <p:bldP spid="405552" grpId="0" animBg="1"/>
      <p:bldP spid="405552"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normAutofit fontScale="90000"/>
          </a:bodyPr>
          <a:lstStyle/>
          <a:p>
            <a:r>
              <a:rPr lang="en-US" altLang="zh-CN" dirty="0" smtClean="0">
                <a:cs typeface="宋体"/>
              </a:rPr>
              <a:t>Hybrid Load Balancing Performance</a:t>
            </a:r>
          </a:p>
        </p:txBody>
      </p:sp>
      <p:graphicFrame>
        <p:nvGraphicFramePr>
          <p:cNvPr id="48132" name="Object 2"/>
          <p:cNvGraphicFramePr>
            <a:graphicFrameLocks noGrp="1" noChangeAspect="1"/>
          </p:cNvGraphicFramePr>
          <p:nvPr>
            <p:ph sz="half" idx="1"/>
          </p:nvPr>
        </p:nvGraphicFramePr>
        <p:xfrm>
          <a:off x="152400" y="1481138"/>
          <a:ext cx="5181600" cy="2962275"/>
        </p:xfrm>
        <a:graphic>
          <a:graphicData uri="http://schemas.openxmlformats.org/presentationml/2006/ole">
            <mc:AlternateContent xmlns:mc="http://schemas.openxmlformats.org/markup-compatibility/2006">
              <mc:Choice xmlns:v="urn:schemas-microsoft-com:vml" Requires="v">
                <p:oleObj spid="_x0000_s48158" name="Worksheet" r:id="rId4" imgW="5181600" imgH="2962242" progId="Excel.Sheet.8">
                  <p:embed/>
                </p:oleObj>
              </mc:Choice>
              <mc:Fallback>
                <p:oleObj name="Worksheet" r:id="rId4" imgW="5181600" imgH="2962242" progId="Excel.Sheet.8">
                  <p:embed/>
                  <p:pic>
                    <p:nvPicPr>
                      <p:cNvPr id="0" name="Object 2"/>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481138"/>
                        <a:ext cx="5181600" cy="296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9604" name="Group 4"/>
          <p:cNvGraphicFramePr>
            <a:graphicFrameLocks noGrp="1"/>
          </p:cNvGraphicFramePr>
          <p:nvPr>
            <p:ph sz="half" idx="2"/>
          </p:nvPr>
        </p:nvGraphicFramePr>
        <p:xfrm>
          <a:off x="1219200" y="4770438"/>
          <a:ext cx="6858000" cy="838200"/>
        </p:xfrm>
        <a:graphic>
          <a:graphicData uri="http://schemas.openxmlformats.org/drawingml/2006/table">
            <a:tbl>
              <a:tblPr/>
              <a:tblGrid>
                <a:gridCol w="1712913"/>
                <a:gridCol w="1716087"/>
                <a:gridCol w="1712913"/>
                <a:gridCol w="1716087"/>
              </a:tblGrid>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accent2"/>
                          </a:solidFill>
                          <a:effectLst/>
                          <a:latin typeface="Times New Roman" pitchFamily="18" charset="0"/>
                          <a:ea typeface="宋体" pitchFamily="2" charset="-122"/>
                        </a:rPr>
                        <a:t>N procs</a:t>
                      </a:r>
                    </a:p>
                  </a:txBody>
                  <a:tcP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accent2"/>
                          </a:solidFill>
                          <a:effectLst/>
                          <a:latin typeface="Times New Roman" pitchFamily="18" charset="0"/>
                          <a:ea typeface="宋体" pitchFamily="2" charset="-122"/>
                        </a:rPr>
                        <a:t>4096</a:t>
                      </a:r>
                    </a:p>
                  </a:txBody>
                  <a:tcP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accent2"/>
                          </a:solidFill>
                          <a:effectLst/>
                          <a:latin typeface="Times New Roman" pitchFamily="18" charset="0"/>
                          <a:ea typeface="宋体" pitchFamily="2" charset="-122"/>
                        </a:rPr>
                        <a:t>8192</a:t>
                      </a:r>
                    </a:p>
                  </a:txBody>
                  <a:tcP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accent2"/>
                          </a:solidFill>
                          <a:effectLst/>
                          <a:latin typeface="Times New Roman" pitchFamily="18" charset="0"/>
                          <a:ea typeface="宋体" pitchFamily="2" charset="-122"/>
                        </a:rPr>
                        <a:t>16384</a:t>
                      </a:r>
                    </a:p>
                  </a:txBody>
                  <a:tcP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28575" cap="flat" cmpd="sng" algn="ctr">
                      <a:solidFill>
                        <a:schemeClr val="tx1"/>
                      </a:solidFill>
                      <a:prstDash val="solid"/>
                      <a:round/>
                      <a:headEnd type="none" w="med" len="med"/>
                      <a:tailEnd type="none" w="lg" len="med"/>
                    </a:lnT>
                    <a:lnB w="12700" cap="flat" cmpd="sng" algn="ctr">
                      <a:solidFill>
                        <a:schemeClr val="tx1"/>
                      </a:solidFill>
                      <a:prstDash val="solid"/>
                      <a:round/>
                      <a:headEnd type="none" w="med" len="med"/>
                      <a:tailEnd type="none" w="lg" len="med"/>
                    </a:lnB>
                    <a:lnTlToBr>
                      <a:noFill/>
                    </a:lnTlToBr>
                    <a:lnBlToTr>
                      <a:noFill/>
                    </a:lnBlToTr>
                    <a:noFill/>
                  </a:tcPr>
                </a:tc>
              </a:tr>
              <a:tr h="419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accent2"/>
                          </a:solidFill>
                          <a:effectLst/>
                          <a:latin typeface="Times New Roman" pitchFamily="18" charset="0"/>
                          <a:ea typeface="宋体" pitchFamily="2" charset="-122"/>
                        </a:rPr>
                        <a:t>Memory</a:t>
                      </a:r>
                    </a:p>
                  </a:txBody>
                  <a:tcPr horzOverflow="overflow">
                    <a:lnL w="28575"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accent2"/>
                          </a:solidFill>
                          <a:effectLst/>
                          <a:latin typeface="Times New Roman" pitchFamily="18" charset="0"/>
                          <a:ea typeface="宋体" pitchFamily="2" charset="-122"/>
                        </a:rPr>
                        <a:t>6.8MB</a:t>
                      </a:r>
                    </a:p>
                  </a:txBody>
                  <a:tcP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smtClean="0">
                          <a:ln>
                            <a:noFill/>
                          </a:ln>
                          <a:solidFill>
                            <a:schemeClr val="accent2"/>
                          </a:solidFill>
                          <a:effectLst/>
                          <a:latin typeface="Times New Roman" pitchFamily="18" charset="0"/>
                          <a:ea typeface="宋体" pitchFamily="2" charset="-122"/>
                        </a:rPr>
                        <a:t>22.57MB</a:t>
                      </a:r>
                    </a:p>
                  </a:txBody>
                  <a:tcPr horzOverflow="overflow">
                    <a:lnL w="12700" cap="flat" cmpd="sng" algn="ctr">
                      <a:solidFill>
                        <a:schemeClr val="tx1"/>
                      </a:solidFill>
                      <a:prstDash val="solid"/>
                      <a:round/>
                      <a:headEnd type="none" w="med" len="med"/>
                      <a:tailEnd type="none" w="lg" len="med"/>
                    </a:lnL>
                    <a:lnR w="12700"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600" b="0" i="0" u="none" strike="noStrike" cap="none" normalizeH="0" baseline="0" dirty="0" smtClean="0">
                          <a:ln>
                            <a:noFill/>
                          </a:ln>
                          <a:solidFill>
                            <a:schemeClr val="accent2"/>
                          </a:solidFill>
                          <a:effectLst/>
                          <a:latin typeface="Times New Roman" pitchFamily="18" charset="0"/>
                          <a:ea typeface="宋体" pitchFamily="2" charset="-122"/>
                        </a:rPr>
                        <a:t>22.63MB</a:t>
                      </a:r>
                    </a:p>
                  </a:txBody>
                  <a:tcPr horzOverflow="overflow">
                    <a:lnL w="12700" cap="flat" cmpd="sng" algn="ctr">
                      <a:solidFill>
                        <a:schemeClr val="tx1"/>
                      </a:solidFill>
                      <a:prstDash val="solid"/>
                      <a:round/>
                      <a:headEnd type="none" w="med" len="med"/>
                      <a:tailEnd type="none" w="lg" len="med"/>
                    </a:lnL>
                    <a:lnR w="28575" cap="flat" cmpd="sng" algn="ctr">
                      <a:solidFill>
                        <a:schemeClr val="tx1"/>
                      </a:solidFill>
                      <a:prstDash val="solid"/>
                      <a:round/>
                      <a:headEnd type="none" w="med" len="med"/>
                      <a:tailEnd type="none" w="lg" len="med"/>
                    </a:lnR>
                    <a:lnT w="12700" cap="flat" cmpd="sng" algn="ctr">
                      <a:solidFill>
                        <a:schemeClr val="tx1"/>
                      </a:solidFill>
                      <a:prstDash val="solid"/>
                      <a:round/>
                      <a:headEnd type="none" w="med" len="med"/>
                      <a:tailEnd type="none" w="lg" len="med"/>
                    </a:lnT>
                    <a:lnB w="28575" cap="flat" cmpd="sng" algn="ctr">
                      <a:solidFill>
                        <a:schemeClr val="tx1"/>
                      </a:solidFill>
                      <a:prstDash val="solid"/>
                      <a:round/>
                      <a:headEnd type="none" w="med" len="med"/>
                      <a:tailEnd type="none" w="lg" len="med"/>
                    </a:lnB>
                    <a:lnTlToBr>
                      <a:noFill/>
                    </a:lnTlToBr>
                    <a:lnBlToTr>
                      <a:noFill/>
                    </a:lnBlToTr>
                    <a:noFill/>
                  </a:tcPr>
                </a:tc>
              </a:tr>
            </a:tbl>
          </a:graphicData>
        </a:graphic>
      </p:graphicFrame>
      <p:sp>
        <p:nvSpPr>
          <p:cNvPr id="48150" name="Text Box 21"/>
          <p:cNvSpPr txBox="1">
            <a:spLocks noChangeArrowheads="1"/>
          </p:cNvSpPr>
          <p:nvPr/>
        </p:nvSpPr>
        <p:spPr bwMode="auto">
          <a:xfrm>
            <a:off x="990600" y="5791200"/>
            <a:ext cx="5948616" cy="369332"/>
          </a:xfrm>
          <a:prstGeom prst="rect">
            <a:avLst/>
          </a:prstGeom>
          <a:noFill/>
          <a:ln w="9525">
            <a:noFill/>
            <a:miter lim="800000"/>
            <a:headEnd/>
            <a:tailEnd/>
          </a:ln>
        </p:spPr>
        <p:txBody>
          <a:bodyPr wrap="none">
            <a:spAutoFit/>
          </a:bodyPr>
          <a:lstStyle/>
          <a:p>
            <a:pPr eaLnBrk="0" hangingPunct="0"/>
            <a:r>
              <a:rPr lang="en-US" altLang="zh-CN" dirty="0" err="1">
                <a:latin typeface="+mn-lt"/>
                <a:cs typeface="宋体"/>
              </a:rPr>
              <a:t>lb_test</a:t>
            </a:r>
            <a:r>
              <a:rPr lang="en-US" altLang="zh-CN" dirty="0">
                <a:latin typeface="+mn-lt"/>
                <a:cs typeface="宋体"/>
              </a:rPr>
              <a:t> benchmark’s actual run on BG/L at IBM (512K objects)</a:t>
            </a:r>
          </a:p>
        </p:txBody>
      </p:sp>
      <p:graphicFrame>
        <p:nvGraphicFramePr>
          <p:cNvPr id="48153" name="Object 2"/>
          <p:cNvGraphicFramePr>
            <a:graphicFrameLocks noChangeAspect="1"/>
          </p:cNvGraphicFramePr>
          <p:nvPr/>
        </p:nvGraphicFramePr>
        <p:xfrm>
          <a:off x="3886200" y="1219200"/>
          <a:ext cx="6477000" cy="3527425"/>
        </p:xfrm>
        <a:graphic>
          <a:graphicData uri="http://schemas.openxmlformats.org/presentationml/2006/ole">
            <mc:AlternateContent xmlns:mc="http://schemas.openxmlformats.org/markup-compatibility/2006">
              <mc:Choice xmlns:v="urn:schemas-microsoft-com:vml" Requires="v">
                <p:oleObj spid="_x0000_s48159" r:id="rId6" imgW="6474513" imgH="3529890" progId="Excel.Sheet.8">
                  <p:embed/>
                </p:oleObj>
              </mc:Choice>
              <mc:Fallback>
                <p:oleObj r:id="rId6" imgW="6474513" imgH="3529890" progId="Excel.Sheet.8">
                  <p:embed/>
                  <p:pic>
                    <p:nvPicPr>
                      <p:cNvPr id="0" name="Picture 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1219200"/>
                        <a:ext cx="6477000" cy="3527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 Box 21"/>
          <p:cNvSpPr txBox="1">
            <a:spLocks noChangeArrowheads="1"/>
          </p:cNvSpPr>
          <p:nvPr/>
        </p:nvSpPr>
        <p:spPr bwMode="auto">
          <a:xfrm>
            <a:off x="1219200" y="1828800"/>
            <a:ext cx="2273379" cy="369332"/>
          </a:xfrm>
          <a:prstGeom prst="rect">
            <a:avLst/>
          </a:prstGeom>
          <a:noFill/>
          <a:ln w="9525">
            <a:noFill/>
            <a:miter lim="800000"/>
            <a:headEnd/>
            <a:tailEnd/>
          </a:ln>
        </p:spPr>
        <p:txBody>
          <a:bodyPr wrap="none">
            <a:spAutoFit/>
          </a:bodyPr>
          <a:lstStyle/>
          <a:p>
            <a:pPr eaLnBrk="0" hangingPunct="0"/>
            <a:r>
              <a:rPr lang="en-US" altLang="zh-CN" dirty="0" smtClean="0">
                <a:latin typeface="Lucida Sans Unicode" pitchFamily="34" charset="0"/>
                <a:cs typeface="宋体"/>
              </a:rPr>
              <a:t>Load Balance Time</a:t>
            </a:r>
            <a:endParaRPr lang="en-US" altLang="zh-CN" dirty="0">
              <a:latin typeface="Lucida Sans Unicode" pitchFamily="34" charset="0"/>
              <a:cs typeface="宋体"/>
            </a:endParaRPr>
          </a:p>
        </p:txBody>
      </p:sp>
      <p:sp>
        <p:nvSpPr>
          <p:cNvPr id="11" name="Text Box 21"/>
          <p:cNvSpPr txBox="1">
            <a:spLocks noChangeArrowheads="1"/>
          </p:cNvSpPr>
          <p:nvPr/>
        </p:nvSpPr>
        <p:spPr bwMode="auto">
          <a:xfrm>
            <a:off x="6248400" y="1752600"/>
            <a:ext cx="2084225" cy="369332"/>
          </a:xfrm>
          <a:prstGeom prst="rect">
            <a:avLst/>
          </a:prstGeom>
          <a:noFill/>
          <a:ln w="9525">
            <a:noFill/>
            <a:miter lim="800000"/>
            <a:headEnd/>
            <a:tailEnd/>
          </a:ln>
        </p:spPr>
        <p:txBody>
          <a:bodyPr wrap="none">
            <a:spAutoFit/>
          </a:bodyPr>
          <a:lstStyle/>
          <a:p>
            <a:pPr eaLnBrk="0" hangingPunct="0"/>
            <a:r>
              <a:rPr lang="en-US" altLang="zh-CN" dirty="0" smtClean="0">
                <a:latin typeface="Lucida Sans Unicode" pitchFamily="34" charset="0"/>
                <a:cs typeface="宋体"/>
              </a:rPr>
              <a:t>Application Time</a:t>
            </a:r>
            <a:endParaRPr lang="en-US" altLang="zh-CN" dirty="0">
              <a:latin typeface="Lucida Sans Unicode" pitchFamily="34" charset="0"/>
              <a:cs typeface="宋体"/>
            </a:endParaRPr>
          </a:p>
        </p:txBody>
      </p:sp>
      <p:sp>
        <p:nvSpPr>
          <p:cNvPr id="9" name="Date Placeholder 3"/>
          <p:cNvSpPr>
            <a:spLocks noGrp="1"/>
          </p:cNvSpPr>
          <p:nvPr>
            <p:ph type="dt" sz="half" idx="10"/>
          </p:nvPr>
        </p:nvSpPr>
        <p:spPr>
          <a:xfrm>
            <a:off x="609600" y="63563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12" name="Footer Placeholder 4"/>
          <p:cNvSpPr>
            <a:spLocks noGrp="1"/>
          </p:cNvSpPr>
          <p:nvPr>
            <p:ph type="ftr" sz="quarter" idx="11"/>
          </p:nvPr>
        </p:nvSpPr>
        <p:spPr>
          <a:xfrm>
            <a:off x="3124200" y="63563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13" name="Slide Number Placeholder 5"/>
          <p:cNvSpPr>
            <a:spLocks noGrp="1"/>
          </p:cNvSpPr>
          <p:nvPr>
            <p:ph type="sldNum" sz="quarter" idx="12"/>
          </p:nvPr>
        </p:nvSpPr>
        <p:spPr>
          <a:xfrm>
            <a:off x="6553200" y="6356350"/>
            <a:ext cx="1828800" cy="365125"/>
          </a:xfrm>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34</a:t>
            </a:fld>
            <a:endParaRPr lang="en-US"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Load Balancing: Hands on</a:t>
            </a:r>
          </a:p>
        </p:txBody>
      </p:sp>
      <p:sp>
        <p:nvSpPr>
          <p:cNvPr id="3074" name="Rectangle 2"/>
          <p:cNvSpPr>
            <a:spLocks noGrp="1" noChangeArrowheads="1"/>
          </p:cNvSpPr>
          <p:nvPr>
            <p:ph idx="1"/>
          </p:nvPr>
        </p:nvSpPr>
        <p:spPr bwMode="auto">
          <a:prstGeom prst="rect">
            <a:avLst/>
          </a:prstGeom>
          <a:noFill/>
          <a:ln/>
        </p:spPr>
        <p:txBody>
          <a:bodyPr lIns="0" tIns="0" rIns="0" bIns="0" anchor="ctr"/>
          <a:lstStyle/>
          <a:p>
            <a:pPr lvl="1" algn="ctr">
              <a:spcAft>
                <a:spcPct val="0"/>
              </a:spcAft>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900" dirty="0"/>
              <a:t>[Insert graphic of someone balancing heavy load here]</a:t>
            </a:r>
          </a:p>
        </p:txBody>
      </p:sp>
      <p:sp>
        <p:nvSpPr>
          <p:cNvPr id="4"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35</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Simple Imbalance</a:t>
            </a:r>
          </a:p>
        </p:txBody>
      </p:sp>
      <p:sp>
        <p:nvSpPr>
          <p:cNvPr id="7" name="Content Placeholder 6"/>
          <p:cNvSpPr>
            <a:spLocks noGrp="1"/>
          </p:cNvSpPr>
          <p:nvPr>
            <p:ph idx="1"/>
          </p:nvPr>
        </p:nvSpPr>
        <p:spPr/>
        <p:txBody>
          <a:bodyPr>
            <a:normAutofit fontScale="85000" lnSpcReduction="20000"/>
          </a:bodyPr>
          <a:lstStyle/>
          <a:p>
            <a:pPr marL="391686" indent="-293764">
              <a:spcAft>
                <a:spcPts val="1293"/>
              </a:spcAft>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900" dirty="0" err="1" smtClean="0">
                <a:solidFill>
                  <a:srgbClr val="000000"/>
                </a:solidFill>
              </a:rPr>
              <a:t>LB_Test.C</a:t>
            </a:r>
            <a:r>
              <a:rPr lang="en-US" sz="2900" dirty="0" smtClean="0">
                <a:solidFill>
                  <a:srgbClr val="000000"/>
                </a:solidFill>
              </a:rPr>
              <a:t> </a:t>
            </a:r>
          </a:p>
          <a:p>
            <a:pPr marL="391686" indent="-293764">
              <a:spcAft>
                <a:spcPts val="1293"/>
              </a:spcAft>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900" dirty="0" smtClean="0">
                <a:solidFill>
                  <a:srgbClr val="000000"/>
                </a:solidFill>
              </a:rPr>
              <a:t>1D Array of chares</a:t>
            </a:r>
          </a:p>
          <a:p>
            <a:pPr marL="391686" indent="-293764">
              <a:spcAft>
                <a:spcPts val="1293"/>
              </a:spcAft>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900" dirty="0" smtClean="0">
                <a:solidFill>
                  <a:srgbClr val="000000"/>
                </a:solidFill>
              </a:rPr>
              <a:t>Half of which have 2x computation load</a:t>
            </a:r>
          </a:p>
          <a:p>
            <a:pPr marL="391686" indent="-293764">
              <a:spcAft>
                <a:spcPts val="1293"/>
              </a:spcAft>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900" dirty="0" smtClean="0">
                <a:solidFill>
                  <a:srgbClr val="000000"/>
                </a:solidFill>
              </a:rPr>
              <a:t>Strong scaling </a:t>
            </a:r>
          </a:p>
          <a:p>
            <a:pPr marL="783372" lvl="1" indent="-260644">
              <a:spcAft>
                <a:spcPts val="1032"/>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dirty="0" smtClean="0">
                <a:solidFill>
                  <a:srgbClr val="000000"/>
                </a:solidFill>
              </a:rPr>
              <a:t>Make will produce </a:t>
            </a:r>
            <a:r>
              <a:rPr lang="en-US" sz="2500" dirty="0" err="1" smtClean="0">
                <a:solidFill>
                  <a:srgbClr val="000000"/>
                </a:solidFill>
              </a:rPr>
              <a:t>LB_Test</a:t>
            </a:r>
            <a:endParaRPr lang="en-US" sz="2500" dirty="0" smtClean="0">
              <a:solidFill>
                <a:srgbClr val="000000"/>
              </a:solidFill>
            </a:endParaRPr>
          </a:p>
          <a:p>
            <a:pPr marL="783372" lvl="1" indent="-260644">
              <a:spcAft>
                <a:spcPts val="1032"/>
              </a:spcAft>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500" dirty="0" smtClean="0">
                <a:solidFill>
                  <a:srgbClr val="000000"/>
                </a:solidFill>
              </a:rPr>
              <a:t>Run </a:t>
            </a:r>
            <a:r>
              <a:rPr lang="en-US" sz="2500" b="1" dirty="0" err="1" smtClean="0">
                <a:solidFill>
                  <a:srgbClr val="000000"/>
                </a:solidFill>
              </a:rPr>
              <a:t>LB_Test</a:t>
            </a:r>
            <a:r>
              <a:rPr lang="en-US" sz="2500" dirty="0" smtClean="0">
                <a:solidFill>
                  <a:srgbClr val="000000"/>
                </a:solidFill>
              </a:rPr>
              <a:t> with these parameters</a:t>
            </a:r>
          </a:p>
          <a:p>
            <a:pPr marL="1175057" lvl="2">
              <a:spcAft>
                <a:spcPts val="771"/>
              </a:spcAft>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dirty="0" smtClean="0">
                <a:solidFill>
                  <a:srgbClr val="000000"/>
                </a:solidFill>
              </a:rPr>
              <a:t>Arguments: </a:t>
            </a:r>
          </a:p>
          <a:p>
            <a:pPr marL="1566743" lvl="3">
              <a:spcAft>
                <a:spcPts val="522"/>
              </a:spcAft>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smtClean="0">
                <a:solidFill>
                  <a:srgbClr val="000000"/>
                </a:solidFill>
              </a:rPr>
              <a:t>Chares per core, iterations, workload multiplier, array size</a:t>
            </a:r>
          </a:p>
          <a:p>
            <a:pPr marL="1175057" lvl="2">
              <a:spcAft>
                <a:spcPts val="771"/>
              </a:spcAft>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dirty="0" smtClean="0">
                <a:solidFill>
                  <a:srgbClr val="000000"/>
                </a:solidFill>
              </a:rPr>
              <a:t>10 100 1 14000</a:t>
            </a:r>
          </a:p>
          <a:p>
            <a:pPr marL="1175057" lvl="2">
              <a:spcAft>
                <a:spcPts val="771"/>
              </a:spcAft>
              <a:buFont typeface="Wingdings" pitchFamily="2"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dirty="0" smtClean="0">
                <a:solidFill>
                  <a:srgbClr val="000000"/>
                </a:solidFill>
              </a:rPr>
              <a:t>Use at least 7 processors (precede those arguments with -</a:t>
            </a:r>
            <a:r>
              <a:rPr lang="en-US" sz="2200" dirty="0" err="1" smtClean="0">
                <a:solidFill>
                  <a:srgbClr val="000000"/>
                </a:solidFill>
              </a:rPr>
              <a:t>np</a:t>
            </a:r>
            <a:r>
              <a:rPr lang="en-US" sz="2200" dirty="0" smtClean="0">
                <a:solidFill>
                  <a:srgbClr val="000000"/>
                </a:solidFill>
              </a:rPr>
              <a:t> 7)‏</a:t>
            </a:r>
          </a:p>
        </p:txBody>
      </p:sp>
      <p:sp>
        <p:nvSpPr>
          <p:cNvPr id="4"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36</a:t>
            </a:fld>
            <a:endParaRPr lang="en-US" dirty="0"/>
          </a:p>
        </p:txBody>
      </p:sp>
      <p:sp>
        <p:nvSpPr>
          <p:cNvPr id="4098" name="Text Box 2"/>
          <p:cNvSpPr txBox="1">
            <a:spLocks noChangeArrowheads="1"/>
          </p:cNvSpPr>
          <p:nvPr/>
        </p:nvSpPr>
        <p:spPr bwMode="auto">
          <a:xfrm>
            <a:off x="456481" y="1604329"/>
            <a:ext cx="8228160" cy="5027568"/>
          </a:xfrm>
          <a:prstGeom prst="rect">
            <a:avLst/>
          </a:prstGeom>
          <a:noFill/>
          <a:ln w="9525">
            <a:noFill/>
            <a:round/>
            <a:headEnd/>
            <a:tailEnd/>
          </a:ln>
          <a:effectLst/>
        </p:spPr>
        <p:txBody>
          <a:bodyPr lIns="0" tIns="0" rIns="0" bIns="0"/>
          <a:lstStyle/>
          <a:p>
            <a:pPr marL="391686" indent="-293764">
              <a:spcAft>
                <a:spcPts val="1293"/>
              </a:spcAft>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200" dirty="0">
              <a:solidFill>
                <a:srgbClr val="000000"/>
              </a:solidFill>
              <a:latin typeface="Consolas"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Output without balancing</a:t>
            </a:r>
          </a:p>
        </p:txBody>
      </p:sp>
      <p:sp>
        <p:nvSpPr>
          <p:cNvPr id="7" name="Content Placeholder 6"/>
          <p:cNvSpPr>
            <a:spLocks noGrp="1"/>
          </p:cNvSpPr>
          <p:nvPr>
            <p:ph idx="1"/>
          </p:nvPr>
        </p:nvSpPr>
        <p:spPr/>
        <p:txBody>
          <a:bodyPr>
            <a:normAutofit fontScale="55000" lnSpcReduction="20000"/>
          </a:bodyPr>
          <a:lstStyle/>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Charm++&gt; </a:t>
            </a:r>
            <a:r>
              <a:rPr lang="en-US" dirty="0" err="1" smtClean="0">
                <a:solidFill>
                  <a:srgbClr val="000000"/>
                </a:solidFill>
              </a:rPr>
              <a:t>cpu</a:t>
            </a:r>
            <a:r>
              <a:rPr lang="en-US" dirty="0" smtClean="0">
                <a:solidFill>
                  <a:srgbClr val="000000"/>
                </a:solidFill>
              </a:rPr>
              <a:t> topology info is being gathered. </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Charm++&gt; 1 unique compute nodes detected. </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Running on 7 processors with 40 chares per </a:t>
            </a:r>
            <a:r>
              <a:rPr lang="en-US" dirty="0" err="1" smtClean="0">
                <a:solidFill>
                  <a:srgbClr val="000000"/>
                </a:solidFill>
              </a:rPr>
              <a:t>pe</a:t>
            </a:r>
            <a:endParaRPr lang="en-US" dirty="0" smtClean="0">
              <a:solidFill>
                <a:srgbClr val="000000"/>
              </a:solidFill>
            </a:endParaRP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All array elements ready at 0.009405 seconds. Computation Begins</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[0] Element 0 took 0.008136 seconds for work 1 at iteration 0 </a:t>
            </a:r>
            <a:r>
              <a:rPr lang="en-US" dirty="0" err="1" smtClean="0">
                <a:solidFill>
                  <a:srgbClr val="000000"/>
                </a:solidFill>
              </a:rPr>
              <a:t>sumC</a:t>
            </a:r>
            <a:r>
              <a:rPr lang="en-US" dirty="0" smtClean="0">
                <a:solidFill>
                  <a:srgbClr val="000000"/>
                </a:solidFill>
              </a:rPr>
              <a:t> 4.664e+13</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[1] Element 40 took 0.015659 seconds for work 2 at iteration 0 </a:t>
            </a:r>
            <a:r>
              <a:rPr lang="en-US" dirty="0" err="1" smtClean="0">
                <a:solidFill>
                  <a:srgbClr val="000000"/>
                </a:solidFill>
              </a:rPr>
              <a:t>sumC</a:t>
            </a:r>
            <a:r>
              <a:rPr lang="en-US" dirty="0" smtClean="0">
                <a:solidFill>
                  <a:srgbClr val="000000"/>
                </a:solidFill>
              </a:rPr>
              <a:t> 8.748e+14</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[0] Element 0 took 0.008161 seconds for work 1 at iteration 99 </a:t>
            </a:r>
            <a:r>
              <a:rPr lang="en-US" dirty="0" err="1" smtClean="0">
                <a:solidFill>
                  <a:srgbClr val="000000"/>
                </a:solidFill>
              </a:rPr>
              <a:t>sumC</a:t>
            </a:r>
            <a:r>
              <a:rPr lang="en-US" dirty="0" smtClean="0">
                <a:solidFill>
                  <a:srgbClr val="000000"/>
                </a:solidFill>
              </a:rPr>
              <a:t> 4.664e+13</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[1] Element 40 took 0.015753 seconds for work 2 at iteration 99 </a:t>
            </a:r>
            <a:r>
              <a:rPr lang="en-US" dirty="0" err="1" smtClean="0">
                <a:solidFill>
                  <a:srgbClr val="000000"/>
                </a:solidFill>
              </a:rPr>
              <a:t>sumC</a:t>
            </a:r>
            <a:r>
              <a:rPr lang="en-US" dirty="0" smtClean="0">
                <a:solidFill>
                  <a:srgbClr val="000000"/>
                </a:solidFill>
              </a:rPr>
              <a:t> 8.748e+14</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Total work performed = 322.062557 seconds</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Average total chare work per iteration = 3.220626 seconds</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Average iteration time = 0.646274 seconds</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Done after 64.636830 seconds</a:t>
            </a:r>
          </a:p>
        </p:txBody>
      </p:sp>
      <p:sp>
        <p:nvSpPr>
          <p:cNvPr id="4"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37</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456481" y="313953"/>
            <a:ext cx="8228160" cy="1062832"/>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Analyze Performance</a:t>
            </a:r>
          </a:p>
        </p:txBody>
      </p:sp>
      <p:sp>
        <p:nvSpPr>
          <p:cNvPr id="6146" name="Rectangle 2"/>
          <p:cNvSpPr>
            <a:spLocks noGrp="1" noChangeArrowheads="1"/>
          </p:cNvSpPr>
          <p:nvPr>
            <p:ph idx="1"/>
          </p:nvPr>
        </p:nvSpPr>
        <p:spPr>
          <a:xfrm>
            <a:off x="456481" y="1604328"/>
            <a:ext cx="8228160" cy="4673291"/>
          </a:xfrm>
          <a:ln/>
        </p:spPr>
        <p:txBody>
          <a:bodyPr lIns="82945" tIns="41473" rIns="82945" bIns="41473">
            <a:normAutofit lnSpcReduction="1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Productivity =&gt; not wasting your time</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Measure twice, cut once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Make projections</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Produces </a:t>
            </a:r>
            <a:r>
              <a:rPr lang="en-US" dirty="0" err="1"/>
              <a:t>LB_Test_prj</a:t>
            </a:r>
            <a:r>
              <a:rPr lang="en-US" dirty="0"/>
              <a:t> </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Change your job script to run </a:t>
            </a:r>
            <a:r>
              <a:rPr lang="en-US" b="1" dirty="0" err="1"/>
              <a:t>LB_Test_prj</a:t>
            </a:r>
            <a:endParaRPr lang="en-US" b="1" dirty="0"/>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mkdir</a:t>
            </a:r>
            <a:r>
              <a:rPr lang="en-US" dirty="0"/>
              <a:t> </a:t>
            </a:r>
            <a:r>
              <a:rPr lang="en-US" dirty="0" err="1"/>
              <a:t>nobalancetrace</a:t>
            </a:r>
            <a:endParaRPr lang="en-US" dirty="0"/>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Add arguments</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t>
            </a:r>
            <a:r>
              <a:rPr lang="en-US" dirty="0" err="1"/>
              <a:t>tracemode</a:t>
            </a:r>
            <a:r>
              <a:rPr lang="en-US" dirty="0"/>
              <a:t> projections +</a:t>
            </a:r>
            <a:r>
              <a:rPr lang="en-US" dirty="0" err="1"/>
              <a:t>logsize</a:t>
            </a:r>
            <a:r>
              <a:rPr lang="en-US" dirty="0"/>
              <a:t> 1000000 +</a:t>
            </a:r>
            <a:r>
              <a:rPr lang="en-US" dirty="0" err="1"/>
              <a:t>traceroot</a:t>
            </a:r>
            <a:r>
              <a:rPr lang="en-US" dirty="0"/>
              <a:t> $PWD/</a:t>
            </a:r>
            <a:r>
              <a:rPr lang="en-US" dirty="0" err="1"/>
              <a:t>nobalancetrace</a:t>
            </a:r>
            <a:endParaRPr lang="en-US" dirty="0"/>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Execution will create trace files in </a:t>
            </a:r>
            <a:r>
              <a:rPr lang="en-US" dirty="0" err="1"/>
              <a:t>nobalancetrace</a:t>
            </a:r>
            <a:endParaRPr lang="en-US" dirty="0"/>
          </a:p>
        </p:txBody>
      </p:sp>
      <p:sp>
        <p:nvSpPr>
          <p:cNvPr id="4" name="Date Placeholder 3"/>
          <p:cNvSpPr>
            <a:spLocks noGrp="1"/>
          </p:cNvSpPr>
          <p:nvPr>
            <p:ph type="dt" sz="half" idx="10"/>
          </p:nvPr>
        </p:nvSpPr>
        <p:spPr>
          <a:xfrm>
            <a:off x="609600" y="63563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6" name="Slide Number Placeholder 5"/>
          <p:cNvSpPr>
            <a:spLocks noGrp="1"/>
          </p:cNvSpPr>
          <p:nvPr>
            <p:ph type="sldNum" sz="quarter" idx="12"/>
          </p:nvPr>
        </p:nvSpPr>
        <p:spPr>
          <a:xfrm>
            <a:off x="6553200" y="6356350"/>
            <a:ext cx="1828800" cy="365125"/>
          </a:xfrm>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38</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456481" y="313953"/>
            <a:ext cx="8228160" cy="1062832"/>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Download and visualize</a:t>
            </a:r>
          </a:p>
        </p:txBody>
      </p:sp>
      <p:sp>
        <p:nvSpPr>
          <p:cNvPr id="7170" name="Rectangle 2"/>
          <p:cNvSpPr>
            <a:spLocks noGrp="1" noChangeArrowheads="1"/>
          </p:cNvSpPr>
          <p:nvPr>
            <p:ph idx="1"/>
          </p:nvPr>
        </p:nvSpPr>
        <p:spPr>
          <a:xfrm>
            <a:off x="456481" y="1604329"/>
            <a:ext cx="8228160" cy="4444307"/>
          </a:xfrm>
          <a:ln/>
        </p:spPr>
        <p:txBody>
          <a:bodyPr lIns="82945" tIns="4147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Download the contents of </a:t>
            </a:r>
            <a:r>
              <a:rPr lang="en-US" b="1" dirty="0" err="1"/>
              <a:t>nobalancetrace</a:t>
            </a:r>
            <a:r>
              <a:rPr lang="en-US" dirty="0"/>
              <a:t> </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Or extract sample from nobalancetrace.tar</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tar </a:t>
            </a:r>
            <a:r>
              <a:rPr lang="en-US" dirty="0" err="1"/>
              <a:t>xf</a:t>
            </a:r>
            <a:r>
              <a:rPr lang="en-US" dirty="0"/>
              <a:t> nobalancetrace.tar</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Run projections</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Load LB_Test_prj.sts</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Run </a:t>
            </a:r>
            <a:r>
              <a:rPr lang="en-US" dirty="0" err="1"/>
              <a:t>timeprofile</a:t>
            </a:r>
            <a:r>
              <a:rPr lang="en-US" dirty="0"/>
              <a:t> on several steps</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4s to 8s for sample</a:t>
            </a:r>
          </a:p>
        </p:txBody>
      </p:sp>
      <p:sp>
        <p:nvSpPr>
          <p:cNvPr id="4" name="Date Placeholder 3"/>
          <p:cNvSpPr>
            <a:spLocks noGrp="1"/>
          </p:cNvSpPr>
          <p:nvPr>
            <p:ph type="dt" sz="half" idx="10"/>
          </p:nvPr>
        </p:nvSpPr>
        <p:spPr>
          <a:xfrm>
            <a:off x="609600" y="63563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6" name="Slide Number Placeholder 5"/>
          <p:cNvSpPr>
            <a:spLocks noGrp="1"/>
          </p:cNvSpPr>
          <p:nvPr>
            <p:ph type="sldNum" sz="quarter" idx="12"/>
          </p:nvPr>
        </p:nvSpPr>
        <p:spPr>
          <a:xfrm>
            <a:off x="6553200" y="6356350"/>
            <a:ext cx="1828800" cy="365125"/>
          </a:xfrm>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39</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026"/>
          <p:cNvSpPr>
            <a:spLocks noGrp="1" noChangeArrowheads="1"/>
          </p:cNvSpPr>
          <p:nvPr>
            <p:ph type="title"/>
          </p:nvPr>
        </p:nvSpPr>
        <p:spPr/>
        <p:txBody>
          <a:bodyPr>
            <a:normAutofit/>
          </a:bodyPr>
          <a:lstStyle/>
          <a:p>
            <a:r>
              <a:rPr lang="en-US" dirty="0" smtClean="0"/>
              <a:t>Amdahls’s Law and grainsize</a:t>
            </a:r>
          </a:p>
        </p:txBody>
      </p:sp>
      <p:sp>
        <p:nvSpPr>
          <p:cNvPr id="23556" name="Rectangle 1027"/>
          <p:cNvSpPr>
            <a:spLocks noGrp="1" noChangeArrowheads="1"/>
          </p:cNvSpPr>
          <p:nvPr>
            <p:ph idx="1"/>
          </p:nvPr>
        </p:nvSpPr>
        <p:spPr/>
        <p:txBody>
          <a:bodyPr>
            <a:normAutofit lnSpcReduction="10000"/>
          </a:bodyPr>
          <a:lstStyle/>
          <a:p>
            <a:pPr>
              <a:lnSpc>
                <a:spcPct val="90000"/>
              </a:lnSpc>
            </a:pPr>
            <a:r>
              <a:rPr lang="en-US" sz="2400" dirty="0" smtClean="0"/>
              <a:t>Before we get to load balancing:</a:t>
            </a:r>
          </a:p>
          <a:p>
            <a:pPr>
              <a:lnSpc>
                <a:spcPct val="90000"/>
              </a:lnSpc>
            </a:pPr>
            <a:r>
              <a:rPr lang="en-US" sz="2400" dirty="0" smtClean="0"/>
              <a:t>Original “law”:</a:t>
            </a:r>
          </a:p>
          <a:p>
            <a:pPr lvl="1">
              <a:lnSpc>
                <a:spcPct val="90000"/>
              </a:lnSpc>
            </a:pPr>
            <a:r>
              <a:rPr lang="en-US" sz="2000" dirty="0" smtClean="0"/>
              <a:t>If a program has K % sequential section, then speedup is limited to 100/K.</a:t>
            </a:r>
          </a:p>
          <a:p>
            <a:pPr lvl="2">
              <a:lnSpc>
                <a:spcPct val="90000"/>
              </a:lnSpc>
            </a:pPr>
            <a:r>
              <a:rPr lang="en-US" dirty="0" smtClean="0"/>
              <a:t>If the rest of the program is parallelized completely</a:t>
            </a:r>
          </a:p>
          <a:p>
            <a:pPr>
              <a:lnSpc>
                <a:spcPct val="90000"/>
              </a:lnSpc>
            </a:pPr>
            <a:r>
              <a:rPr lang="en-US" sz="2400" dirty="0" smtClean="0"/>
              <a:t>Grainsize corollary:</a:t>
            </a:r>
          </a:p>
          <a:p>
            <a:pPr lvl="1">
              <a:lnSpc>
                <a:spcPct val="90000"/>
              </a:lnSpc>
            </a:pPr>
            <a:r>
              <a:rPr lang="en-US" sz="2000" dirty="0" smtClean="0"/>
              <a:t>If any individual piece of work is &gt; K time units, and the sequential program takes T</a:t>
            </a:r>
            <a:r>
              <a:rPr lang="en-US" sz="2000" baseline="-25000" dirty="0" smtClean="0"/>
              <a:t>seq</a:t>
            </a:r>
            <a:r>
              <a:rPr lang="en-US" sz="2000" dirty="0" smtClean="0"/>
              <a:t> , </a:t>
            </a:r>
          </a:p>
          <a:p>
            <a:pPr lvl="2">
              <a:lnSpc>
                <a:spcPct val="90000"/>
              </a:lnSpc>
            </a:pPr>
            <a:r>
              <a:rPr lang="en-US" dirty="0" smtClean="0"/>
              <a:t>Speedup is limited to T</a:t>
            </a:r>
            <a:r>
              <a:rPr lang="en-US" baseline="-25000" dirty="0" smtClean="0"/>
              <a:t>seq </a:t>
            </a:r>
            <a:r>
              <a:rPr lang="en-US" dirty="0" smtClean="0"/>
              <a:t>/ K</a:t>
            </a:r>
          </a:p>
          <a:p>
            <a:pPr>
              <a:lnSpc>
                <a:spcPct val="90000"/>
              </a:lnSpc>
            </a:pPr>
            <a:r>
              <a:rPr lang="en-US" sz="2400" dirty="0" smtClean="0"/>
              <a:t>So:</a:t>
            </a:r>
          </a:p>
          <a:p>
            <a:pPr lvl="1">
              <a:lnSpc>
                <a:spcPct val="90000"/>
              </a:lnSpc>
            </a:pPr>
            <a:r>
              <a:rPr lang="en-US" sz="2000" dirty="0" smtClean="0"/>
              <a:t>Examine performance data via histograms to find the sizes of remappable work units</a:t>
            </a:r>
          </a:p>
          <a:p>
            <a:pPr lvl="1">
              <a:lnSpc>
                <a:spcPct val="90000"/>
              </a:lnSpc>
            </a:pPr>
            <a:r>
              <a:rPr lang="en-US" sz="2000" dirty="0" smtClean="0"/>
              <a:t>If some are too big, change the decomposition method to make smaller units</a:t>
            </a:r>
          </a:p>
        </p:txBody>
      </p:sp>
      <p:sp>
        <p:nvSpPr>
          <p:cNvPr id="5"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6"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7"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Time Profile no balance</a:t>
            </a:r>
          </a:p>
        </p:txBody>
      </p:sp>
      <p:sp>
        <p:nvSpPr>
          <p:cNvPr id="4"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40</a:t>
            </a:fld>
            <a:endParaRPr lang="en-US" dirty="0"/>
          </a:p>
        </p:txBody>
      </p:sp>
      <p:pic>
        <p:nvPicPr>
          <p:cNvPr id="8194" name="Picture 2"/>
          <p:cNvPicPr>
            <a:picLocks noChangeAspect="1" noChangeArrowheads="1"/>
          </p:cNvPicPr>
          <p:nvPr/>
        </p:nvPicPr>
        <p:blipFill>
          <a:blip r:embed="rId3"/>
          <a:srcRect/>
          <a:stretch>
            <a:fillRect/>
          </a:stretch>
        </p:blipFill>
        <p:spPr bwMode="auto">
          <a:xfrm>
            <a:off x="1219200" y="1447800"/>
            <a:ext cx="6626880" cy="4601284"/>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456481" y="313953"/>
            <a:ext cx="8228160" cy="1062832"/>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Fix Migration</a:t>
            </a:r>
          </a:p>
        </p:txBody>
      </p:sp>
      <p:sp>
        <p:nvSpPr>
          <p:cNvPr id="9218" name="Rectangle 2"/>
          <p:cNvSpPr>
            <a:spLocks noGrp="1" noChangeArrowheads="1"/>
          </p:cNvSpPr>
          <p:nvPr>
            <p:ph idx="1"/>
          </p:nvPr>
        </p:nvSpPr>
        <p:spPr>
          <a:xfrm>
            <a:off x="456481" y="1604329"/>
            <a:ext cx="8228160" cy="4444307"/>
          </a:xfrm>
          <a:ln/>
        </p:spPr>
        <p:txBody>
          <a:bodyPr lIns="82945" tIns="4147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Fix the pup routine for the </a:t>
            </a:r>
            <a:r>
              <a:rPr lang="en-US" dirty="0" err="1"/>
              <a:t>LB_Test</a:t>
            </a:r>
            <a:r>
              <a:rPr lang="en-US" dirty="0"/>
              <a:t> chare</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PUP each member variable</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p|varname</a:t>
            </a:r>
            <a:r>
              <a:rPr lang="en-US" dirty="0"/>
              <a:t>;</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Need to do memory allocation when unpacking</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if(</a:t>
            </a:r>
            <a:r>
              <a:rPr lang="en-US" dirty="0" err="1"/>
              <a:t>p.isUnpacking</a:t>
            </a:r>
            <a:r>
              <a:rPr lang="en-US" dirty="0"/>
              <a:t>){ /* allocate dynamic members */ }</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PUP dynamically created arrays</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PUParray</a:t>
            </a:r>
            <a:r>
              <a:rPr lang="en-US" dirty="0"/>
              <a:t>(p, </a:t>
            </a:r>
            <a:r>
              <a:rPr lang="en-US" dirty="0" err="1"/>
              <a:t>varname</a:t>
            </a:r>
            <a:r>
              <a:rPr lang="en-US" dirty="0"/>
              <a:t>, </a:t>
            </a:r>
            <a:r>
              <a:rPr lang="en-US" dirty="0" err="1"/>
              <a:t>numelements</a:t>
            </a:r>
            <a:r>
              <a:rPr lang="en-US" dirty="0"/>
              <a:t>);</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Remove the </a:t>
            </a:r>
            <a:r>
              <a:rPr lang="en-US" dirty="0" err="1"/>
              <a:t>CkAbort</a:t>
            </a:r>
            <a:endParaRPr lang="en-US" dirty="0"/>
          </a:p>
        </p:txBody>
      </p:sp>
      <p:sp>
        <p:nvSpPr>
          <p:cNvPr id="4" name="Date Placeholder 3"/>
          <p:cNvSpPr>
            <a:spLocks noGrp="1"/>
          </p:cNvSpPr>
          <p:nvPr>
            <p:ph type="dt" sz="half" idx="10"/>
          </p:nvPr>
        </p:nvSpPr>
        <p:spPr>
          <a:xfrm>
            <a:off x="609600" y="63563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6" name="Slide Number Placeholder 5"/>
          <p:cNvSpPr>
            <a:spLocks noGrp="1"/>
          </p:cNvSpPr>
          <p:nvPr>
            <p:ph type="sldNum" sz="quarter" idx="12"/>
          </p:nvPr>
        </p:nvSpPr>
        <p:spPr>
          <a:xfrm>
            <a:off x="6553200" y="6356350"/>
            <a:ext cx="1828800" cy="365125"/>
          </a:xfrm>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41</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Add Load Balancer Support</a:t>
            </a:r>
          </a:p>
        </p:txBody>
      </p:sp>
      <p:sp>
        <p:nvSpPr>
          <p:cNvPr id="10242" name="Rectangle 2"/>
          <p:cNvSpPr>
            <a:spLocks noGrp="1" noChangeArrowheads="1"/>
          </p:cNvSpPr>
          <p:nvPr>
            <p:ph idx="1"/>
          </p:nvPr>
        </p:nvSpPr>
        <p:spPr>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Add call to </a:t>
            </a:r>
            <a:r>
              <a:rPr lang="en-US" dirty="0" err="1"/>
              <a:t>AtSync</a:t>
            </a:r>
            <a:r>
              <a:rPr lang="en-US" dirty="0"/>
              <a:t> in </a:t>
            </a:r>
            <a:r>
              <a:rPr lang="en-US" dirty="0" err="1"/>
              <a:t>LB_Test</a:t>
            </a:r>
            <a:r>
              <a:rPr lang="en-US" dirty="0"/>
              <a:t>::</a:t>
            </a:r>
            <a:r>
              <a:rPr lang="en-US" dirty="0" err="1"/>
              <a:t>next_iter</a:t>
            </a:r>
            <a:endParaRPr lang="en-US" dirty="0"/>
          </a:p>
        </p:txBody>
      </p:sp>
      <p:sp>
        <p:nvSpPr>
          <p:cNvPr id="8"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9"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10"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42</a:t>
            </a:fld>
            <a:endParaRPr lang="en-US" dirty="0"/>
          </a:p>
        </p:txBody>
      </p:sp>
      <p:sp>
        <p:nvSpPr>
          <p:cNvPr id="10243" name="Text Box 3"/>
          <p:cNvSpPr txBox="1">
            <a:spLocks noChangeArrowheads="1"/>
          </p:cNvSpPr>
          <p:nvPr/>
        </p:nvSpPr>
        <p:spPr bwMode="auto">
          <a:xfrm>
            <a:off x="950400" y="2209800"/>
            <a:ext cx="6099840" cy="1600200"/>
          </a:xfrm>
          <a:prstGeom prst="rect">
            <a:avLst/>
          </a:prstGeom>
          <a:noFill/>
          <a:ln w="9525">
            <a:noFill/>
            <a:round/>
            <a:headEnd/>
            <a:tailEnd/>
          </a:ln>
          <a:effectLst/>
        </p:spPr>
        <p:txBody>
          <a:bodyPr lIns="81639" tIns="40820" rIns="81639" bIns="40820"/>
          <a:lstStyle/>
          <a:p>
            <a:pPr>
              <a:tabLst>
                <a:tab pos="656650" algn="l"/>
                <a:tab pos="1313299" algn="l"/>
                <a:tab pos="1969949" algn="l"/>
                <a:tab pos="2626599" algn="l"/>
                <a:tab pos="3283248" algn="l"/>
                <a:tab pos="3939898" algn="l"/>
                <a:tab pos="4596548" algn="l"/>
                <a:tab pos="5253198" algn="l"/>
                <a:tab pos="5909847" algn="l"/>
              </a:tabLst>
            </a:pPr>
            <a:r>
              <a:rPr lang="en-US" dirty="0">
                <a:solidFill>
                  <a:srgbClr val="000000"/>
                </a:solidFill>
                <a:latin typeface="Consolas" pitchFamily="49" charset="0"/>
              </a:rPr>
              <a:t>if ((iteration == </a:t>
            </a:r>
            <a:r>
              <a:rPr lang="en-US" dirty="0" err="1">
                <a:solidFill>
                  <a:srgbClr val="000000"/>
                </a:solidFill>
                <a:latin typeface="Consolas" pitchFamily="49" charset="0"/>
              </a:rPr>
              <a:t>balance_iteration</a:t>
            </a:r>
            <a:r>
              <a:rPr lang="en-US" dirty="0">
                <a:solidFill>
                  <a:srgbClr val="000000"/>
                </a:solidFill>
                <a:latin typeface="Consolas" pitchFamily="49" charset="0"/>
              </a:rPr>
              <a:t>) &amp;&amp; </a:t>
            </a:r>
            <a:r>
              <a:rPr lang="en-US" dirty="0" err="1">
                <a:solidFill>
                  <a:srgbClr val="000000"/>
                </a:solidFill>
                <a:latin typeface="Consolas" pitchFamily="49" charset="0"/>
              </a:rPr>
              <a:t>usesAtSync</a:t>
            </a:r>
            <a:r>
              <a:rPr lang="en-US" dirty="0">
                <a:solidFill>
                  <a:srgbClr val="000000"/>
                </a:solidFill>
                <a:latin typeface="Consolas" pitchFamily="49" charset="0"/>
              </a:rPr>
              <a:t>) {                     </a:t>
            </a:r>
          </a:p>
          <a:p>
            <a:pPr>
              <a:tabLst>
                <a:tab pos="656650" algn="l"/>
                <a:tab pos="1313299" algn="l"/>
                <a:tab pos="1969949" algn="l"/>
                <a:tab pos="2626599" algn="l"/>
                <a:tab pos="3283248" algn="l"/>
                <a:tab pos="3939898" algn="l"/>
                <a:tab pos="4596548" algn="l"/>
                <a:tab pos="5253198" algn="l"/>
                <a:tab pos="5909847" algn="l"/>
              </a:tabLst>
            </a:pPr>
            <a:r>
              <a:rPr lang="en-US" dirty="0">
                <a:solidFill>
                  <a:srgbClr val="000000"/>
                </a:solidFill>
                <a:latin typeface="Consolas" pitchFamily="49" charset="0"/>
              </a:rPr>
              <a:t>        </a:t>
            </a:r>
            <a:r>
              <a:rPr lang="en-US" dirty="0" err="1">
                <a:solidFill>
                  <a:srgbClr val="000000"/>
                </a:solidFill>
                <a:latin typeface="Consolas" pitchFamily="49" charset="0"/>
              </a:rPr>
              <a:t>AtSync</a:t>
            </a:r>
            <a:r>
              <a:rPr lang="en-US" dirty="0">
                <a:solidFill>
                  <a:srgbClr val="000000"/>
                </a:solidFill>
                <a:latin typeface="Consolas" pitchFamily="49" charset="0"/>
              </a:rPr>
              <a:t>();                                                               </a:t>
            </a:r>
          </a:p>
          <a:p>
            <a:pPr>
              <a:tabLst>
                <a:tab pos="656650" algn="l"/>
                <a:tab pos="1313299" algn="l"/>
                <a:tab pos="1969949" algn="l"/>
                <a:tab pos="2626599" algn="l"/>
                <a:tab pos="3283248" algn="l"/>
                <a:tab pos="3939898" algn="l"/>
                <a:tab pos="4596548" algn="l"/>
                <a:tab pos="5253198" algn="l"/>
                <a:tab pos="5909847" algn="l"/>
              </a:tabLst>
            </a:pPr>
            <a:r>
              <a:rPr lang="en-US" dirty="0">
                <a:solidFill>
                  <a:srgbClr val="000000"/>
                </a:solidFill>
                <a:latin typeface="Consolas" pitchFamily="49" charset="0"/>
              </a:rPr>
              <a:t>      } else {                                                                  </a:t>
            </a:r>
          </a:p>
          <a:p>
            <a:pPr>
              <a:tabLst>
                <a:tab pos="656650" algn="l"/>
                <a:tab pos="1313299" algn="l"/>
                <a:tab pos="1969949" algn="l"/>
                <a:tab pos="2626599" algn="l"/>
                <a:tab pos="3283248" algn="l"/>
                <a:tab pos="3939898" algn="l"/>
                <a:tab pos="4596548" algn="l"/>
                <a:tab pos="5253198" algn="l"/>
                <a:tab pos="5909847" algn="l"/>
              </a:tabLst>
            </a:pPr>
            <a:r>
              <a:rPr lang="en-US" dirty="0">
                <a:solidFill>
                  <a:srgbClr val="000000"/>
                </a:solidFill>
                <a:latin typeface="Consolas" pitchFamily="49" charset="0"/>
              </a:rPr>
              <a:t>        compute();                                                              </a:t>
            </a:r>
          </a:p>
          <a:p>
            <a:pPr>
              <a:tabLst>
                <a:tab pos="656650" algn="l"/>
                <a:tab pos="1313299" algn="l"/>
                <a:tab pos="1969949" algn="l"/>
                <a:tab pos="2626599" algn="l"/>
                <a:tab pos="3283248" algn="l"/>
                <a:tab pos="3939898" algn="l"/>
                <a:tab pos="4596548" algn="l"/>
                <a:tab pos="5253198" algn="l"/>
                <a:tab pos="5909847" algn="l"/>
              </a:tabLst>
            </a:pPr>
            <a:r>
              <a:rPr lang="en-US" dirty="0">
                <a:solidFill>
                  <a:srgbClr val="000000"/>
                </a:solidFill>
                <a:latin typeface="Consolas" pitchFamily="49" charset="0"/>
              </a:rPr>
              <a:t>      }           </a:t>
            </a:r>
          </a:p>
        </p:txBody>
      </p:sp>
      <p:sp>
        <p:nvSpPr>
          <p:cNvPr id="10244" name="Text Box 4"/>
          <p:cNvSpPr txBox="1">
            <a:spLocks noChangeArrowheads="1"/>
          </p:cNvSpPr>
          <p:nvPr/>
        </p:nvSpPr>
        <p:spPr bwMode="auto">
          <a:xfrm>
            <a:off x="152400" y="3886200"/>
            <a:ext cx="5215680" cy="411883"/>
          </a:xfrm>
          <a:prstGeom prst="rect">
            <a:avLst/>
          </a:prstGeom>
          <a:noFill/>
          <a:ln w="9525">
            <a:noFill/>
            <a:round/>
            <a:headEnd/>
            <a:tailEnd/>
          </a:ln>
          <a:effectLst/>
        </p:spPr>
        <p:txBody>
          <a:bodyPr lIns="0" tIns="0" rIns="0" bIns="0"/>
          <a:lstStyle/>
          <a:p>
            <a:pPr marL="783372" lvl="1" indent="-260644">
              <a:spcAft>
                <a:spcPts val="1293"/>
              </a:spcAft>
              <a:buClr>
                <a:schemeClr val="accent4">
                  <a:lumMod val="50000"/>
                </a:schemeClr>
              </a:buClr>
              <a:buSzPct val="75000"/>
              <a:buFont typeface="Wingdings 2" pitchFamily="18" charset="2"/>
              <a:buChar char=""/>
              <a:tabLst>
                <a:tab pos="656650" algn="l"/>
                <a:tab pos="1313299" algn="l"/>
                <a:tab pos="1969949" algn="l"/>
                <a:tab pos="2626599" algn="l"/>
                <a:tab pos="3283248" algn="l"/>
                <a:tab pos="3939898" algn="l"/>
                <a:tab pos="4596548" algn="l"/>
              </a:tabLst>
            </a:pPr>
            <a:r>
              <a:rPr lang="en-US" sz="2900" dirty="0" smtClean="0">
                <a:solidFill>
                  <a:srgbClr val="000000"/>
                </a:solidFill>
                <a:latin typeface="Consolas" pitchFamily="49" charset="0"/>
              </a:rPr>
              <a:t> Add </a:t>
            </a:r>
            <a:r>
              <a:rPr lang="en-US" sz="2900" dirty="0" err="1">
                <a:solidFill>
                  <a:srgbClr val="000000"/>
                </a:solidFill>
                <a:latin typeface="Consolas" pitchFamily="49" charset="0"/>
              </a:rPr>
              <a:t>ResumeFromSync</a:t>
            </a:r>
            <a:endParaRPr lang="en-US" sz="2900" dirty="0">
              <a:solidFill>
                <a:srgbClr val="000000"/>
              </a:solidFill>
              <a:latin typeface="Consolas" pitchFamily="49" charset="0"/>
            </a:endParaRPr>
          </a:p>
        </p:txBody>
      </p:sp>
      <p:sp>
        <p:nvSpPr>
          <p:cNvPr id="10245" name="Text Box 5"/>
          <p:cNvSpPr txBox="1">
            <a:spLocks noChangeArrowheads="1"/>
          </p:cNvSpPr>
          <p:nvPr/>
        </p:nvSpPr>
        <p:spPr bwMode="auto">
          <a:xfrm>
            <a:off x="152400" y="5867400"/>
            <a:ext cx="7772400" cy="411883"/>
          </a:xfrm>
          <a:prstGeom prst="rect">
            <a:avLst/>
          </a:prstGeom>
          <a:noFill/>
          <a:ln w="9525">
            <a:noFill/>
            <a:round/>
            <a:headEnd/>
            <a:tailEnd/>
          </a:ln>
          <a:effectLst/>
        </p:spPr>
        <p:txBody>
          <a:bodyPr lIns="0" tIns="0" rIns="0" bIns="0"/>
          <a:lstStyle/>
          <a:p>
            <a:pPr marL="783372" lvl="1" indent="-260644">
              <a:spcAft>
                <a:spcPts val="1293"/>
              </a:spcAft>
              <a:buClr>
                <a:schemeClr val="accent4">
                  <a:lumMod val="50000"/>
                </a:schemeClr>
              </a:buClr>
              <a:buSzPct val="75000"/>
              <a:buFont typeface="Wingdings 2" pitchFamily="18" charset="2"/>
              <a:buChar char=""/>
              <a:tabLst>
                <a:tab pos="656650" algn="l"/>
                <a:tab pos="1313299" algn="l"/>
                <a:tab pos="1969949" algn="l"/>
                <a:tab pos="2626599" algn="l"/>
                <a:tab pos="3283248" algn="l"/>
                <a:tab pos="3939898" algn="l"/>
                <a:tab pos="4596548" algn="l"/>
              </a:tabLst>
            </a:pPr>
            <a:r>
              <a:rPr lang="en-US" sz="2900" dirty="0" smtClean="0">
                <a:solidFill>
                  <a:srgbClr val="000000"/>
                </a:solidFill>
                <a:latin typeface="Consolas" pitchFamily="49" charset="0"/>
              </a:rPr>
              <a:t> Answer </a:t>
            </a:r>
            <a:r>
              <a:rPr lang="en-US" sz="2900" dirty="0">
                <a:solidFill>
                  <a:srgbClr val="000000"/>
                </a:solidFill>
                <a:latin typeface="Consolas" pitchFamily="49" charset="0"/>
              </a:rPr>
              <a:t>is in </a:t>
            </a:r>
            <a:r>
              <a:rPr lang="en-US" sz="2900" dirty="0" err="1">
                <a:solidFill>
                  <a:srgbClr val="000000"/>
                </a:solidFill>
                <a:latin typeface="Consolas" pitchFamily="49" charset="0"/>
              </a:rPr>
              <a:t>LB_Test_final.C</a:t>
            </a:r>
            <a:endParaRPr lang="en-US" sz="2900" dirty="0">
              <a:solidFill>
                <a:srgbClr val="000000"/>
              </a:solidFill>
              <a:latin typeface="Consolas" pitchFamily="49" charset="0"/>
            </a:endParaRPr>
          </a:p>
        </p:txBody>
      </p:sp>
      <p:sp>
        <p:nvSpPr>
          <p:cNvPr id="10246" name="Text Box 6"/>
          <p:cNvSpPr txBox="1">
            <a:spLocks noChangeArrowheads="1"/>
          </p:cNvSpPr>
          <p:nvPr/>
        </p:nvSpPr>
        <p:spPr bwMode="auto">
          <a:xfrm>
            <a:off x="1036800" y="4419600"/>
            <a:ext cx="7349760" cy="1129303"/>
          </a:xfrm>
          <a:prstGeom prst="rect">
            <a:avLst/>
          </a:prstGeom>
          <a:noFill/>
          <a:ln w="9525">
            <a:noFill/>
            <a:round/>
            <a:headEnd/>
            <a:tailEnd/>
          </a:ln>
          <a:effectLst/>
        </p:spPr>
        <p:txBody>
          <a:bodyPr lIns="81639" tIns="40820" rIns="81639" bIns="40820"/>
          <a:lstStyle/>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a:solidFill>
                  <a:srgbClr val="000000"/>
                </a:solidFill>
                <a:latin typeface="Consolas" pitchFamily="49" charset="0"/>
              </a:rPr>
              <a:t> void </a:t>
            </a:r>
            <a:r>
              <a:rPr lang="en-US" dirty="0" err="1">
                <a:solidFill>
                  <a:srgbClr val="000000"/>
                </a:solidFill>
                <a:latin typeface="Consolas" pitchFamily="49" charset="0"/>
              </a:rPr>
              <a:t>ResumeFromSync</a:t>
            </a:r>
            <a:r>
              <a:rPr lang="en-US" dirty="0">
                <a:solidFill>
                  <a:srgbClr val="000000"/>
                </a:solidFill>
                <a:latin typeface="Consolas" pitchFamily="49" charset="0"/>
              </a:rPr>
              <a:t>(void) { // Called by Load-balancing framework             </a:t>
            </a:r>
          </a:p>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a:solidFill>
                  <a:srgbClr val="000000"/>
                </a:solidFill>
                <a:latin typeface="Consolas" pitchFamily="49" charset="0"/>
              </a:rPr>
              <a:t>    compute();                                                                  </a:t>
            </a:r>
          </a:p>
          <a:p>
            <a:pP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a:solidFill>
                  <a:srgbClr val="000000"/>
                </a:solidFill>
                <a:latin typeface="Consolas" pitchFamily="49" charset="0"/>
              </a:rPr>
              <a:t>  }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456481" y="273629"/>
            <a:ext cx="8228160" cy="1144921"/>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Use GreedyLB</a:t>
            </a:r>
          </a:p>
        </p:txBody>
      </p:sp>
      <p:sp>
        <p:nvSpPr>
          <p:cNvPr id="11266" name="Rectangle 2"/>
          <p:cNvSpPr>
            <a:spLocks noGrp="1" noChangeArrowheads="1"/>
          </p:cNvSpPr>
          <p:nvPr>
            <p:ph idx="1"/>
          </p:nvPr>
        </p:nvSpPr>
        <p:spPr>
          <a:xfrm>
            <a:off x="456481" y="1604329"/>
            <a:ext cx="8228160" cy="4444307"/>
          </a:xfrm>
          <a:ln/>
        </p:spPr>
        <p:txBody>
          <a:bodyPr lIns="82945" tIns="4147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Change job script to run </a:t>
            </a:r>
            <a:r>
              <a:rPr lang="en-US" b="1" dirty="0" err="1"/>
              <a:t>LB_Test_LB</a:t>
            </a:r>
            <a:endParaRPr lang="en-US" b="1" dirty="0"/>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Add argument +balancer GreedyLB</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Run on the same number of processors with the same arguments</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10 100 1 14000</a:t>
            </a:r>
          </a:p>
        </p:txBody>
      </p:sp>
      <p:sp>
        <p:nvSpPr>
          <p:cNvPr id="4" name="Date Placeholder 3"/>
          <p:cNvSpPr>
            <a:spLocks noGrp="1"/>
          </p:cNvSpPr>
          <p:nvPr>
            <p:ph type="dt" sz="half" idx="10"/>
          </p:nvPr>
        </p:nvSpPr>
        <p:spPr>
          <a:xfrm>
            <a:off x="609600" y="63563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6" name="Slide Number Placeholder 5"/>
          <p:cNvSpPr>
            <a:spLocks noGrp="1"/>
          </p:cNvSpPr>
          <p:nvPr>
            <p:ph type="sldNum" sz="quarter" idx="12"/>
          </p:nvPr>
        </p:nvSpPr>
        <p:spPr>
          <a:xfrm>
            <a:off x="6553200" y="6356350"/>
            <a:ext cx="1828800" cy="365125"/>
          </a:xfrm>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43</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Output with Balancing</a:t>
            </a:r>
          </a:p>
        </p:txBody>
      </p:sp>
      <p:sp>
        <p:nvSpPr>
          <p:cNvPr id="7" name="Content Placeholder 6"/>
          <p:cNvSpPr>
            <a:spLocks noGrp="1"/>
          </p:cNvSpPr>
          <p:nvPr>
            <p:ph idx="1"/>
          </p:nvPr>
        </p:nvSpPr>
        <p:spPr>
          <a:xfrm>
            <a:off x="457200" y="1600201"/>
            <a:ext cx="8229600" cy="3810000"/>
          </a:xfrm>
        </p:spPr>
        <p:txBody>
          <a:bodyPr>
            <a:normAutofit fontScale="55000" lnSpcReduction="20000"/>
          </a:bodyPr>
          <a:lstStyle/>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Charm++&gt; </a:t>
            </a:r>
            <a:r>
              <a:rPr lang="en-US" dirty="0" err="1" smtClean="0">
                <a:solidFill>
                  <a:srgbClr val="000000"/>
                </a:solidFill>
              </a:rPr>
              <a:t>cpu</a:t>
            </a:r>
            <a:r>
              <a:rPr lang="en-US" dirty="0" smtClean="0">
                <a:solidFill>
                  <a:srgbClr val="000000"/>
                </a:solidFill>
              </a:rPr>
              <a:t> topology info is being gathered. </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Charm++&gt; 1 unique compute nodes detected. </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[0] GreedyLB created</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Running on 7 processors with 40 chares per </a:t>
            </a:r>
            <a:r>
              <a:rPr lang="en-US" dirty="0" err="1" smtClean="0">
                <a:solidFill>
                  <a:srgbClr val="000000"/>
                </a:solidFill>
              </a:rPr>
              <a:t>pe</a:t>
            </a:r>
            <a:endParaRPr lang="en-US" dirty="0" smtClean="0">
              <a:solidFill>
                <a:srgbClr val="000000"/>
              </a:solidFill>
            </a:endParaRP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All array elements ready at 1.321699 seconds. Computation Begins</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[0] Element 0 took 0.008051 seconds for work 1 at iteration 0 </a:t>
            </a:r>
            <a:r>
              <a:rPr lang="en-US" dirty="0" err="1" smtClean="0">
                <a:solidFill>
                  <a:srgbClr val="000000"/>
                </a:solidFill>
              </a:rPr>
              <a:t>sumC</a:t>
            </a:r>
            <a:r>
              <a:rPr lang="en-US" dirty="0" smtClean="0">
                <a:solidFill>
                  <a:srgbClr val="000000"/>
                </a:solidFill>
              </a:rPr>
              <a:t> 4.664e+13</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[1] Element 40 took 0.016682 seconds for work 2 at iteration 0 </a:t>
            </a:r>
            <a:r>
              <a:rPr lang="en-US" dirty="0" err="1" smtClean="0">
                <a:solidFill>
                  <a:srgbClr val="000000"/>
                </a:solidFill>
              </a:rPr>
              <a:t>sumC</a:t>
            </a:r>
            <a:r>
              <a:rPr lang="en-US" dirty="0" smtClean="0">
                <a:solidFill>
                  <a:srgbClr val="000000"/>
                </a:solidFill>
              </a:rPr>
              <a:t> 8.748e+14</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[6] Element 0 took 0.008228 seconds for work 1 at iteration 99 </a:t>
            </a:r>
            <a:r>
              <a:rPr lang="en-US" dirty="0" err="1" smtClean="0">
                <a:solidFill>
                  <a:srgbClr val="000000"/>
                </a:solidFill>
              </a:rPr>
              <a:t>sumC</a:t>
            </a:r>
            <a:r>
              <a:rPr lang="en-US" dirty="0" smtClean="0">
                <a:solidFill>
                  <a:srgbClr val="000000"/>
                </a:solidFill>
              </a:rPr>
              <a:t> 4.664e+13</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[6] Element 40 took 0.016420 seconds for work 2 at iteration 99 </a:t>
            </a:r>
            <a:r>
              <a:rPr lang="en-US" dirty="0" err="1" smtClean="0">
                <a:solidFill>
                  <a:srgbClr val="000000"/>
                </a:solidFill>
              </a:rPr>
              <a:t>sumC</a:t>
            </a:r>
            <a:r>
              <a:rPr lang="en-US" dirty="0" smtClean="0">
                <a:solidFill>
                  <a:srgbClr val="000000"/>
                </a:solidFill>
              </a:rPr>
              <a:t> 8.748e+14</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Total work performed = 348.857247 seconds</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Average total chare work per iteration = 3.488572 seconds</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Average iteration time = 0.561590 seconds</a:t>
            </a:r>
          </a:p>
          <a:p>
            <a:pPr>
              <a:buNone/>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smtClean="0">
                <a:solidFill>
                  <a:srgbClr val="000000"/>
                </a:solidFill>
              </a:rPr>
              <a:t>Done after 57.480725 seconds</a:t>
            </a:r>
          </a:p>
        </p:txBody>
      </p:sp>
      <p:sp>
        <p:nvSpPr>
          <p:cNvPr id="4"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44</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6481" y="273629"/>
            <a:ext cx="8228160" cy="1144921"/>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Compare</a:t>
            </a:r>
          </a:p>
        </p:txBody>
      </p:sp>
      <p:sp>
        <p:nvSpPr>
          <p:cNvPr id="13314" name="Rectangle 2"/>
          <p:cNvSpPr>
            <a:spLocks noGrp="1" noChangeArrowheads="1"/>
          </p:cNvSpPr>
          <p:nvPr>
            <p:ph idx="1"/>
          </p:nvPr>
        </p:nvSpPr>
        <p:spPr>
          <a:xfrm>
            <a:off x="456481" y="1604329"/>
            <a:ext cx="8228160" cy="4526396"/>
          </a:xfrm>
          <a:ln/>
        </p:spPr>
        <p:txBody>
          <a:bodyPr lIns="82945" tIns="4147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Consider iteration time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Consider total CPU time </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Walltime</a:t>
            </a:r>
            <a:r>
              <a:rPr lang="en-US" dirty="0"/>
              <a:t> * </a:t>
            </a:r>
            <a:r>
              <a:rPr lang="en-US" u="sng" dirty="0"/>
              <a:t>number of processors</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The more processors you use, the more important it is to reduce iteration time through efficiency</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Look for overloaded processors</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Underloading</a:t>
            </a:r>
            <a:r>
              <a:rPr lang="en-US" dirty="0"/>
              <a:t> is just a symptom</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Overload implies bottleneck </a:t>
            </a:r>
          </a:p>
        </p:txBody>
      </p:sp>
      <p:sp>
        <p:nvSpPr>
          <p:cNvPr id="4" name="Date Placeholder 3"/>
          <p:cNvSpPr>
            <a:spLocks noGrp="1"/>
          </p:cNvSpPr>
          <p:nvPr>
            <p:ph type="dt" sz="half" idx="10"/>
          </p:nvPr>
        </p:nvSpPr>
        <p:spPr>
          <a:xfrm>
            <a:off x="609600" y="63563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6" name="Slide Number Placeholder 5"/>
          <p:cNvSpPr>
            <a:spLocks noGrp="1"/>
          </p:cNvSpPr>
          <p:nvPr>
            <p:ph type="sldNum" sz="quarter" idx="12"/>
          </p:nvPr>
        </p:nvSpPr>
        <p:spPr>
          <a:xfrm>
            <a:off x="6553200" y="6356350"/>
            <a:ext cx="1828800" cy="365125"/>
          </a:xfrm>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45</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456481" y="313953"/>
            <a:ext cx="8228160" cy="1062832"/>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Usage Profile</a:t>
            </a:r>
          </a:p>
        </p:txBody>
      </p:sp>
      <p:sp>
        <p:nvSpPr>
          <p:cNvPr id="14338" name="Rectangle 2"/>
          <p:cNvSpPr>
            <a:spLocks noGrp="1" noChangeArrowheads="1"/>
          </p:cNvSpPr>
          <p:nvPr>
            <p:ph idx="1"/>
          </p:nvPr>
        </p:nvSpPr>
        <p:spPr>
          <a:xfrm>
            <a:off x="456481" y="1604329"/>
            <a:ext cx="8228160" cy="4444307"/>
          </a:xfrm>
          <a:ln/>
        </p:spPr>
        <p:txBody>
          <a:bodyPr lIns="82945" tIns="4147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Run Usage Profile from Tools menu</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Examine area before load balancing</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Note, intervals are in 100ms</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3000ms to 4000ms works for the sample</a:t>
            </a:r>
          </a:p>
        </p:txBody>
      </p:sp>
      <p:sp>
        <p:nvSpPr>
          <p:cNvPr id="4" name="Date Placeholder 3"/>
          <p:cNvSpPr>
            <a:spLocks noGrp="1"/>
          </p:cNvSpPr>
          <p:nvPr>
            <p:ph type="dt" sz="half" idx="10"/>
          </p:nvPr>
        </p:nvSpPr>
        <p:spPr>
          <a:xfrm>
            <a:off x="609600" y="63563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6" name="Slide Number Placeholder 5"/>
          <p:cNvSpPr>
            <a:spLocks noGrp="1"/>
          </p:cNvSpPr>
          <p:nvPr>
            <p:ph type="sldNum" sz="quarter" idx="12"/>
          </p:nvPr>
        </p:nvSpPr>
        <p:spPr>
          <a:xfrm>
            <a:off x="6553200" y="6356350"/>
            <a:ext cx="1828800" cy="365125"/>
          </a:xfrm>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46</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456481" y="313953"/>
            <a:ext cx="8228160" cy="1062832"/>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Analyze Performance Again</a:t>
            </a:r>
          </a:p>
        </p:txBody>
      </p:sp>
      <p:sp>
        <p:nvSpPr>
          <p:cNvPr id="15362" name="Rectangle 2"/>
          <p:cNvSpPr>
            <a:spLocks noGrp="1" noChangeArrowheads="1"/>
          </p:cNvSpPr>
          <p:nvPr>
            <p:ph idx="1"/>
          </p:nvPr>
        </p:nvSpPr>
        <p:spPr>
          <a:xfrm>
            <a:off x="456481" y="1604328"/>
            <a:ext cx="8228160" cy="4673291"/>
          </a:xfrm>
          <a:ln/>
        </p:spPr>
        <p:txBody>
          <a:bodyPr lIns="82945" tIns="41473" rIns="82945" bIns="41473">
            <a:normAutofit lnSpcReduction="1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Productivity =&gt; not wasting your time</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Measure twice, cut once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Make projections</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Produces </a:t>
            </a:r>
            <a:r>
              <a:rPr lang="en-US" dirty="0" err="1"/>
              <a:t>LB_Test_LB_prj</a:t>
            </a:r>
            <a:r>
              <a:rPr lang="en-US" dirty="0"/>
              <a:t> </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Change your job script to run </a:t>
            </a:r>
            <a:r>
              <a:rPr lang="en-US" b="1" dirty="0" err="1"/>
              <a:t>LB_Test_LB_prj</a:t>
            </a:r>
            <a:endParaRPr lang="en-US" b="1" dirty="0"/>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err="1"/>
              <a:t>mkdir</a:t>
            </a:r>
            <a:r>
              <a:rPr lang="en-US" dirty="0"/>
              <a:t> </a:t>
            </a:r>
            <a:r>
              <a:rPr lang="en-US" dirty="0" err="1"/>
              <a:t>balancetrace</a:t>
            </a:r>
            <a:endParaRPr lang="en-US" dirty="0"/>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Add arguments</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a:t>
            </a:r>
            <a:r>
              <a:rPr lang="en-US" dirty="0" err="1"/>
              <a:t>tracemode</a:t>
            </a:r>
            <a:r>
              <a:rPr lang="en-US" dirty="0"/>
              <a:t> projections +</a:t>
            </a:r>
            <a:r>
              <a:rPr lang="en-US" dirty="0" err="1"/>
              <a:t>logsize</a:t>
            </a:r>
            <a:r>
              <a:rPr lang="en-US" dirty="0"/>
              <a:t> 1000000 +</a:t>
            </a:r>
            <a:r>
              <a:rPr lang="en-US" dirty="0" err="1"/>
              <a:t>traceroot</a:t>
            </a:r>
            <a:r>
              <a:rPr lang="en-US" dirty="0"/>
              <a:t> $PWD/</a:t>
            </a:r>
            <a:r>
              <a:rPr lang="en-US" dirty="0" err="1"/>
              <a:t>balancetrace</a:t>
            </a:r>
            <a:endParaRPr lang="en-US" dirty="0"/>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Execution will create trace files in </a:t>
            </a:r>
            <a:r>
              <a:rPr lang="en-US" dirty="0" err="1"/>
              <a:t>balancetrace</a:t>
            </a:r>
            <a:endParaRPr lang="en-US" dirty="0"/>
          </a:p>
        </p:txBody>
      </p:sp>
      <p:sp>
        <p:nvSpPr>
          <p:cNvPr id="4" name="Date Placeholder 3"/>
          <p:cNvSpPr>
            <a:spLocks noGrp="1"/>
          </p:cNvSpPr>
          <p:nvPr>
            <p:ph type="dt" sz="half" idx="10"/>
          </p:nvPr>
        </p:nvSpPr>
        <p:spPr>
          <a:xfrm>
            <a:off x="609600" y="63563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 name="Footer Placeholder 4"/>
          <p:cNvSpPr>
            <a:spLocks noGrp="1"/>
          </p:cNvSpPr>
          <p:nvPr>
            <p:ph type="ftr" sz="quarter" idx="11"/>
          </p:nvPr>
        </p:nvSpPr>
        <p:spPr>
          <a:xfrm>
            <a:off x="3124200" y="63563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6" name="Slide Number Placeholder 5"/>
          <p:cNvSpPr>
            <a:spLocks noGrp="1"/>
          </p:cNvSpPr>
          <p:nvPr>
            <p:ph type="sldNum" sz="quarter" idx="12"/>
          </p:nvPr>
        </p:nvSpPr>
        <p:spPr>
          <a:xfrm>
            <a:off x="6553200" y="6356350"/>
            <a:ext cx="1828800" cy="365125"/>
          </a:xfrm>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47</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Usage Profile before balance</a:t>
            </a:r>
          </a:p>
        </p:txBody>
      </p:sp>
      <p:sp>
        <p:nvSpPr>
          <p:cNvPr id="4"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48</a:t>
            </a:fld>
            <a:endParaRPr lang="en-US" dirty="0"/>
          </a:p>
        </p:txBody>
      </p:sp>
      <p:pic>
        <p:nvPicPr>
          <p:cNvPr id="16386" name="Picture 2"/>
          <p:cNvPicPr>
            <a:picLocks noChangeAspect="1" noChangeArrowheads="1"/>
          </p:cNvPicPr>
          <p:nvPr/>
        </p:nvPicPr>
        <p:blipFill>
          <a:blip r:embed="rId3"/>
          <a:srcRect/>
          <a:stretch>
            <a:fillRect/>
          </a:stretch>
        </p:blipFill>
        <p:spPr bwMode="auto">
          <a:xfrm>
            <a:off x="1219200" y="1447800"/>
            <a:ext cx="6662880" cy="4882113"/>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456481" y="273629"/>
            <a:ext cx="8228160" cy="1144921"/>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Timeline across balancer</a:t>
            </a:r>
          </a:p>
        </p:txBody>
      </p:sp>
      <p:sp>
        <p:nvSpPr>
          <p:cNvPr id="17410" name="Rectangle 2"/>
          <p:cNvSpPr>
            <a:spLocks noGrp="1" noChangeArrowheads="1"/>
          </p:cNvSpPr>
          <p:nvPr>
            <p:ph idx="1"/>
          </p:nvPr>
        </p:nvSpPr>
        <p:spPr>
          <a:xfrm>
            <a:off x="456481" y="1604329"/>
            <a:ext cx="8228160" cy="4444307"/>
          </a:xfrm>
          <a:ln/>
        </p:spPr>
        <p:txBody>
          <a:bodyPr lIns="82945" tIns="4147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Open timeline spanning load balancing </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4s to 8s works for sample</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Try a large time span on a few cores then zoom in</a:t>
            </a:r>
          </a:p>
        </p:txBody>
      </p:sp>
      <p:pic>
        <p:nvPicPr>
          <p:cNvPr id="17411" name="Picture 3"/>
          <p:cNvPicPr>
            <a:picLocks noChangeAspect="1" noChangeArrowheads="1"/>
          </p:cNvPicPr>
          <p:nvPr/>
        </p:nvPicPr>
        <p:blipFill>
          <a:blip r:embed="rId3"/>
          <a:srcRect/>
          <a:stretch>
            <a:fillRect/>
          </a:stretch>
        </p:blipFill>
        <p:spPr bwMode="auto">
          <a:xfrm>
            <a:off x="0" y="3691108"/>
            <a:ext cx="9142560" cy="2115582"/>
          </a:xfrm>
          <a:prstGeom prst="rect">
            <a:avLst/>
          </a:prstGeom>
          <a:noFill/>
          <a:ln w="9525">
            <a:noFill/>
            <a:round/>
            <a:headEnd/>
            <a:tailEnd/>
          </a:ln>
          <a:effectLst/>
        </p:spPr>
      </p:pic>
      <p:sp>
        <p:nvSpPr>
          <p:cNvPr id="5" name="Date Placeholder 3"/>
          <p:cNvSpPr>
            <a:spLocks noGrp="1"/>
          </p:cNvSpPr>
          <p:nvPr>
            <p:ph type="dt" sz="half" idx="10"/>
          </p:nvPr>
        </p:nvSpPr>
        <p:spPr>
          <a:xfrm>
            <a:off x="609600" y="63563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6" name="Footer Placeholder 4"/>
          <p:cNvSpPr>
            <a:spLocks noGrp="1"/>
          </p:cNvSpPr>
          <p:nvPr>
            <p:ph type="ftr" sz="quarter" idx="11"/>
          </p:nvPr>
        </p:nvSpPr>
        <p:spPr>
          <a:xfrm>
            <a:off x="3124200" y="63563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7" name="Slide Number Placeholder 5"/>
          <p:cNvSpPr>
            <a:spLocks noGrp="1"/>
          </p:cNvSpPr>
          <p:nvPr>
            <p:ph type="sldNum" sz="quarter" idx="12"/>
          </p:nvPr>
        </p:nvSpPr>
        <p:spPr>
          <a:xfrm>
            <a:off x="6553200" y="6356350"/>
            <a:ext cx="1828800" cy="365125"/>
          </a:xfrm>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49</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a:bodyPr>
          <a:lstStyle/>
          <a:p>
            <a:r>
              <a:rPr lang="en-US" dirty="0" smtClean="0"/>
              <a:t>Grainsize</a:t>
            </a:r>
          </a:p>
        </p:txBody>
      </p:sp>
      <p:sp>
        <p:nvSpPr>
          <p:cNvPr id="24579" name="Content Placeholder 2"/>
          <p:cNvSpPr>
            <a:spLocks noGrp="1"/>
          </p:cNvSpPr>
          <p:nvPr>
            <p:ph idx="1"/>
          </p:nvPr>
        </p:nvSpPr>
        <p:spPr>
          <a:xfrm>
            <a:off x="457200" y="1219200"/>
            <a:ext cx="8458200" cy="5236536"/>
          </a:xfrm>
        </p:spPr>
        <p:txBody>
          <a:bodyPr/>
          <a:lstStyle/>
          <a:p>
            <a:r>
              <a:rPr lang="en-US" dirty="0" smtClean="0"/>
              <a:t>(working) Definition: the amount of computation per potentially parallel event (task creation, enqueue/dequeue, messaging, locking. .)</a:t>
            </a:r>
          </a:p>
          <a:p>
            <a:endParaRPr lang="en-US" dirty="0" smtClean="0"/>
          </a:p>
        </p:txBody>
      </p:sp>
      <p:grpSp>
        <p:nvGrpSpPr>
          <p:cNvPr id="7" name="Group 6"/>
          <p:cNvGrpSpPr/>
          <p:nvPr/>
        </p:nvGrpSpPr>
        <p:grpSpPr>
          <a:xfrm>
            <a:off x="685800" y="3200400"/>
            <a:ext cx="6737373" cy="3321013"/>
            <a:chOff x="607712" y="1085850"/>
            <a:chExt cx="7469488" cy="5747775"/>
          </a:xfrm>
        </p:grpSpPr>
        <p:cxnSp>
          <p:nvCxnSpPr>
            <p:cNvPr id="8" name="Straight Connector 7"/>
            <p:cNvCxnSpPr/>
            <p:nvPr/>
          </p:nvCxnSpPr>
          <p:spPr>
            <a:xfrm rot="5400000">
              <a:off x="-704849" y="3924300"/>
              <a:ext cx="4191000" cy="31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990600" y="5638800"/>
              <a:ext cx="70866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7"/>
            <p:cNvSpPr txBox="1">
              <a:spLocks noChangeArrowheads="1"/>
            </p:cNvSpPr>
            <p:nvPr/>
          </p:nvSpPr>
          <p:spPr bwMode="auto">
            <a:xfrm rot="16200000">
              <a:off x="-333077" y="2686048"/>
              <a:ext cx="2598141" cy="716564"/>
            </a:xfrm>
            <a:prstGeom prst="rect">
              <a:avLst/>
            </a:prstGeom>
            <a:noFill/>
            <a:ln w="9525">
              <a:noFill/>
              <a:miter lim="800000"/>
              <a:headEnd/>
              <a:tailEnd/>
            </a:ln>
          </p:spPr>
          <p:txBody>
            <a:bodyPr wrap="square">
              <a:spAutoFit/>
            </a:bodyPr>
            <a:lstStyle/>
            <a:p>
              <a:r>
                <a:rPr lang="en-US" sz="3600" dirty="0">
                  <a:latin typeface="Calibri" pitchFamily="34" charset="0"/>
                </a:rPr>
                <a:t>Time</a:t>
              </a:r>
            </a:p>
          </p:txBody>
        </p:sp>
        <p:sp>
          <p:nvSpPr>
            <p:cNvPr id="11" name="TextBox 8"/>
            <p:cNvSpPr txBox="1">
              <a:spLocks noChangeArrowheads="1"/>
            </p:cNvSpPr>
            <p:nvPr/>
          </p:nvSpPr>
          <p:spPr bwMode="auto">
            <a:xfrm>
              <a:off x="3219450" y="5715001"/>
              <a:ext cx="3337105" cy="1118624"/>
            </a:xfrm>
            <a:prstGeom prst="rect">
              <a:avLst/>
            </a:prstGeom>
            <a:noFill/>
            <a:ln w="9525">
              <a:noFill/>
              <a:miter lim="800000"/>
              <a:headEnd/>
              <a:tailEnd/>
            </a:ln>
          </p:spPr>
          <p:txBody>
            <a:bodyPr wrap="square">
              <a:spAutoFit/>
            </a:bodyPr>
            <a:lstStyle/>
            <a:p>
              <a:r>
                <a:rPr lang="en-US" sz="3600" dirty="0">
                  <a:latin typeface="Calibri" pitchFamily="34" charset="0"/>
                </a:rPr>
                <a:t>Grainsize</a:t>
              </a:r>
            </a:p>
          </p:txBody>
        </p:sp>
        <p:sp>
          <p:nvSpPr>
            <p:cNvPr id="12" name="Freeform 11"/>
            <p:cNvSpPr/>
            <p:nvPr/>
          </p:nvSpPr>
          <p:spPr>
            <a:xfrm>
              <a:off x="1512888" y="1104900"/>
              <a:ext cx="6448425" cy="3181350"/>
            </a:xfrm>
            <a:custGeom>
              <a:avLst/>
              <a:gdLst>
                <a:gd name="connsiteX0" fmla="*/ 0 w 4772025"/>
                <a:gd name="connsiteY0" fmla="*/ 0 h 3086100"/>
                <a:gd name="connsiteX1" fmla="*/ 923925 w 4772025"/>
                <a:gd name="connsiteY1" fmla="*/ 2514600 h 3086100"/>
                <a:gd name="connsiteX2" fmla="*/ 4772025 w 4772025"/>
                <a:gd name="connsiteY2" fmla="*/ 3086100 h 3086100"/>
                <a:gd name="connsiteX0" fmla="*/ 0 w 4772025"/>
                <a:gd name="connsiteY0" fmla="*/ 0 h 3181350"/>
                <a:gd name="connsiteX1" fmla="*/ 923925 w 4772025"/>
                <a:gd name="connsiteY1" fmla="*/ 2667000 h 3181350"/>
                <a:gd name="connsiteX2" fmla="*/ 4772025 w 4772025"/>
                <a:gd name="connsiteY2" fmla="*/ 3086100 h 3181350"/>
                <a:gd name="connsiteX0" fmla="*/ 0 w 5238401"/>
                <a:gd name="connsiteY0" fmla="*/ 0 h 3181350"/>
                <a:gd name="connsiteX1" fmla="*/ 923925 w 5238401"/>
                <a:gd name="connsiteY1" fmla="*/ 2667000 h 3181350"/>
                <a:gd name="connsiteX2" fmla="*/ 5238401 w 5238401"/>
                <a:gd name="connsiteY2" fmla="*/ 3086100 h 3181350"/>
                <a:gd name="connsiteX0" fmla="*/ 37975 w 5809377"/>
                <a:gd name="connsiteY0" fmla="*/ 0 h 3181350"/>
                <a:gd name="connsiteX1" fmla="*/ 961900 w 5809377"/>
                <a:gd name="connsiteY1" fmla="*/ 2667000 h 3181350"/>
                <a:gd name="connsiteX2" fmla="*/ 5809377 w 5809377"/>
                <a:gd name="connsiteY2" fmla="*/ 3086100 h 3181350"/>
                <a:gd name="connsiteX0" fmla="*/ 15767 w 5653918"/>
                <a:gd name="connsiteY0" fmla="*/ 0 h 3181350"/>
                <a:gd name="connsiteX1" fmla="*/ 939692 w 5653918"/>
                <a:gd name="connsiteY1" fmla="*/ 2667000 h 3181350"/>
                <a:gd name="connsiteX2" fmla="*/ 5653919 w 5653918"/>
                <a:gd name="connsiteY2" fmla="*/ 3086100 h 3181350"/>
                <a:gd name="connsiteX0" fmla="*/ 15767 w 5653919"/>
                <a:gd name="connsiteY0" fmla="*/ 0 h 3181350"/>
                <a:gd name="connsiteX1" fmla="*/ 939692 w 5653919"/>
                <a:gd name="connsiteY1" fmla="*/ 2667000 h 3181350"/>
                <a:gd name="connsiteX2" fmla="*/ 5653919 w 5653919"/>
                <a:gd name="connsiteY2" fmla="*/ 3086100 h 3181350"/>
                <a:gd name="connsiteX0" fmla="*/ 15767 w 5653919"/>
                <a:gd name="connsiteY0" fmla="*/ 0 h 3181350"/>
                <a:gd name="connsiteX1" fmla="*/ 939692 w 5653919"/>
                <a:gd name="connsiteY1" fmla="*/ 2667000 h 3181350"/>
                <a:gd name="connsiteX2" fmla="*/ 5653919 w 5653919"/>
                <a:gd name="connsiteY2" fmla="*/ 3086100 h 3181350"/>
                <a:gd name="connsiteX0" fmla="*/ 15767 w 5653919"/>
                <a:gd name="connsiteY0" fmla="*/ 0 h 3181350"/>
                <a:gd name="connsiteX1" fmla="*/ 939692 w 5653919"/>
                <a:gd name="connsiteY1" fmla="*/ 2667000 h 3181350"/>
                <a:gd name="connsiteX2" fmla="*/ 5653919 w 5653919"/>
                <a:gd name="connsiteY2" fmla="*/ 3086100 h 3181350"/>
                <a:gd name="connsiteX0" fmla="*/ 0 w 5638152"/>
                <a:gd name="connsiteY0" fmla="*/ 0 h 3181350"/>
                <a:gd name="connsiteX1" fmla="*/ 923925 w 5638152"/>
                <a:gd name="connsiteY1" fmla="*/ 2667000 h 3181350"/>
                <a:gd name="connsiteX2" fmla="*/ 5638152 w 5638152"/>
                <a:gd name="connsiteY2" fmla="*/ 3086100 h 3181350"/>
                <a:gd name="connsiteX0" fmla="*/ 0 w 5638152"/>
                <a:gd name="connsiteY0" fmla="*/ 0 h 3181350"/>
                <a:gd name="connsiteX1" fmla="*/ 590800 w 5638152"/>
                <a:gd name="connsiteY1" fmla="*/ 2667000 h 3181350"/>
                <a:gd name="connsiteX2" fmla="*/ 5638152 w 5638152"/>
                <a:gd name="connsiteY2" fmla="*/ 3086100 h 3181350"/>
              </a:gdLst>
              <a:ahLst/>
              <a:cxnLst>
                <a:cxn ang="0">
                  <a:pos x="connsiteX0" y="connsiteY0"/>
                </a:cxn>
                <a:cxn ang="0">
                  <a:pos x="connsiteX1" y="connsiteY1"/>
                </a:cxn>
                <a:cxn ang="0">
                  <a:pos x="connsiteX2" y="connsiteY2"/>
                </a:cxn>
              </a:cxnLst>
              <a:rect l="l" t="t" r="r" b="b"/>
              <a:pathLst>
                <a:path w="5638152" h="3181350">
                  <a:moveTo>
                    <a:pt x="0" y="0"/>
                  </a:moveTo>
                  <a:cubicBezTo>
                    <a:pt x="64294" y="1000125"/>
                    <a:pt x="250734" y="2543175"/>
                    <a:pt x="590800" y="2667000"/>
                  </a:cubicBezTo>
                  <a:cubicBezTo>
                    <a:pt x="1530492" y="3181350"/>
                    <a:pt x="4996802" y="3052763"/>
                    <a:pt x="5638152" y="3086100"/>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3" name="Freeform 12"/>
            <p:cNvSpPr/>
            <p:nvPr/>
          </p:nvSpPr>
          <p:spPr>
            <a:xfrm>
              <a:off x="1476374" y="1085850"/>
              <a:ext cx="6410325" cy="3965575"/>
            </a:xfrm>
            <a:custGeom>
              <a:avLst/>
              <a:gdLst>
                <a:gd name="connsiteX0" fmla="*/ 0 w 5495925"/>
                <a:gd name="connsiteY0" fmla="*/ 0 h 3975100"/>
                <a:gd name="connsiteX1" fmla="*/ 657225 w 5495925"/>
                <a:gd name="connsiteY1" fmla="*/ 3324225 h 3975100"/>
                <a:gd name="connsiteX2" fmla="*/ 3848100 w 5495925"/>
                <a:gd name="connsiteY2" fmla="*/ 3905250 h 3975100"/>
                <a:gd name="connsiteX3" fmla="*/ 4533900 w 5495925"/>
                <a:gd name="connsiteY3" fmla="*/ 3276600 h 3975100"/>
                <a:gd name="connsiteX4" fmla="*/ 5495925 w 5495925"/>
                <a:gd name="connsiteY4" fmla="*/ 3190875 h 3975100"/>
                <a:gd name="connsiteX0" fmla="*/ 0 w 5495925"/>
                <a:gd name="connsiteY0" fmla="*/ 0 h 3975100"/>
                <a:gd name="connsiteX1" fmla="*/ 657225 w 5495925"/>
                <a:gd name="connsiteY1" fmla="*/ 3324225 h 3975100"/>
                <a:gd name="connsiteX2" fmla="*/ 3848100 w 5495925"/>
                <a:gd name="connsiteY2" fmla="*/ 3905250 h 3975100"/>
                <a:gd name="connsiteX3" fmla="*/ 4914900 w 5495925"/>
                <a:gd name="connsiteY3" fmla="*/ 3276600 h 3975100"/>
                <a:gd name="connsiteX4" fmla="*/ 5495925 w 5495925"/>
                <a:gd name="connsiteY4" fmla="*/ 3190875 h 3975100"/>
                <a:gd name="connsiteX0" fmla="*/ 0 w 5800725"/>
                <a:gd name="connsiteY0" fmla="*/ 0 h 3975100"/>
                <a:gd name="connsiteX1" fmla="*/ 657225 w 5800725"/>
                <a:gd name="connsiteY1" fmla="*/ 3324225 h 3975100"/>
                <a:gd name="connsiteX2" fmla="*/ 3848100 w 5800725"/>
                <a:gd name="connsiteY2" fmla="*/ 3905250 h 3975100"/>
                <a:gd name="connsiteX3" fmla="*/ 4914900 w 5800725"/>
                <a:gd name="connsiteY3" fmla="*/ 3276600 h 3975100"/>
                <a:gd name="connsiteX4" fmla="*/ 5800725 w 5800725"/>
                <a:gd name="connsiteY4" fmla="*/ 3190875 h 3975100"/>
                <a:gd name="connsiteX0" fmla="*/ 0 w 5800725"/>
                <a:gd name="connsiteY0" fmla="*/ 0 h 3975100"/>
                <a:gd name="connsiteX1" fmla="*/ 657225 w 5800725"/>
                <a:gd name="connsiteY1" fmla="*/ 3324225 h 3975100"/>
                <a:gd name="connsiteX2" fmla="*/ 3848100 w 5800725"/>
                <a:gd name="connsiteY2" fmla="*/ 3905250 h 3975100"/>
                <a:gd name="connsiteX3" fmla="*/ 5219700 w 5800725"/>
                <a:gd name="connsiteY3" fmla="*/ 3276600 h 3975100"/>
                <a:gd name="connsiteX4" fmla="*/ 5800725 w 5800725"/>
                <a:gd name="connsiteY4" fmla="*/ 3190875 h 3975100"/>
                <a:gd name="connsiteX0" fmla="*/ 0 w 5953125"/>
                <a:gd name="connsiteY0" fmla="*/ 0 h 3975100"/>
                <a:gd name="connsiteX1" fmla="*/ 657225 w 5953125"/>
                <a:gd name="connsiteY1" fmla="*/ 3324225 h 3975100"/>
                <a:gd name="connsiteX2" fmla="*/ 3848100 w 5953125"/>
                <a:gd name="connsiteY2" fmla="*/ 3905250 h 3975100"/>
                <a:gd name="connsiteX3" fmla="*/ 5219700 w 5953125"/>
                <a:gd name="connsiteY3" fmla="*/ 3276600 h 3975100"/>
                <a:gd name="connsiteX4" fmla="*/ 5953125 w 5953125"/>
                <a:gd name="connsiteY4" fmla="*/ 3190875 h 3975100"/>
                <a:gd name="connsiteX0" fmla="*/ 0 w 6410325"/>
                <a:gd name="connsiteY0" fmla="*/ 0 h 3975100"/>
                <a:gd name="connsiteX1" fmla="*/ 657225 w 6410325"/>
                <a:gd name="connsiteY1" fmla="*/ 3324225 h 3975100"/>
                <a:gd name="connsiteX2" fmla="*/ 3848100 w 6410325"/>
                <a:gd name="connsiteY2" fmla="*/ 3905250 h 3975100"/>
                <a:gd name="connsiteX3" fmla="*/ 5219700 w 6410325"/>
                <a:gd name="connsiteY3" fmla="*/ 3276600 h 3975100"/>
                <a:gd name="connsiteX4" fmla="*/ 6410325 w 6410325"/>
                <a:gd name="connsiteY4" fmla="*/ 3190875 h 3975100"/>
                <a:gd name="connsiteX0" fmla="*/ 0 w 6410325"/>
                <a:gd name="connsiteY0" fmla="*/ 0 h 4127500"/>
                <a:gd name="connsiteX1" fmla="*/ 657225 w 6410325"/>
                <a:gd name="connsiteY1" fmla="*/ 3476625 h 4127500"/>
                <a:gd name="connsiteX2" fmla="*/ 3848100 w 6410325"/>
                <a:gd name="connsiteY2" fmla="*/ 3905250 h 4127500"/>
                <a:gd name="connsiteX3" fmla="*/ 5219700 w 6410325"/>
                <a:gd name="connsiteY3" fmla="*/ 3276600 h 4127500"/>
                <a:gd name="connsiteX4" fmla="*/ 6410325 w 6410325"/>
                <a:gd name="connsiteY4" fmla="*/ 3190875 h 4127500"/>
                <a:gd name="connsiteX0" fmla="*/ 0 w 6410325"/>
                <a:gd name="connsiteY0" fmla="*/ 0 h 3938588"/>
                <a:gd name="connsiteX1" fmla="*/ 657225 w 6410325"/>
                <a:gd name="connsiteY1" fmla="*/ 3476625 h 3938588"/>
                <a:gd name="connsiteX2" fmla="*/ 3848100 w 6410325"/>
                <a:gd name="connsiteY2" fmla="*/ 3905250 h 3938588"/>
                <a:gd name="connsiteX3" fmla="*/ 5219700 w 6410325"/>
                <a:gd name="connsiteY3" fmla="*/ 3276600 h 3938588"/>
                <a:gd name="connsiteX4" fmla="*/ 6410325 w 6410325"/>
                <a:gd name="connsiteY4" fmla="*/ 3190875 h 3938588"/>
                <a:gd name="connsiteX0" fmla="*/ 0 w 6410325"/>
                <a:gd name="connsiteY0" fmla="*/ 0 h 3938588"/>
                <a:gd name="connsiteX1" fmla="*/ 657225 w 6410325"/>
                <a:gd name="connsiteY1" fmla="*/ 3476625 h 3938588"/>
                <a:gd name="connsiteX2" fmla="*/ 3848100 w 6410325"/>
                <a:gd name="connsiteY2" fmla="*/ 3905250 h 3938588"/>
                <a:gd name="connsiteX3" fmla="*/ 5219700 w 6410325"/>
                <a:gd name="connsiteY3" fmla="*/ 3276600 h 3938588"/>
                <a:gd name="connsiteX4" fmla="*/ 6410325 w 6410325"/>
                <a:gd name="connsiteY4" fmla="*/ 3190875 h 3938588"/>
                <a:gd name="connsiteX0" fmla="*/ 0 w 6410325"/>
                <a:gd name="connsiteY0" fmla="*/ 0 h 3938588"/>
                <a:gd name="connsiteX1" fmla="*/ 657225 w 6410325"/>
                <a:gd name="connsiteY1" fmla="*/ 3476625 h 3938588"/>
                <a:gd name="connsiteX2" fmla="*/ 3848100 w 6410325"/>
                <a:gd name="connsiteY2" fmla="*/ 3905250 h 3938588"/>
                <a:gd name="connsiteX3" fmla="*/ 5219700 w 6410325"/>
                <a:gd name="connsiteY3" fmla="*/ 3276600 h 3938588"/>
                <a:gd name="connsiteX4" fmla="*/ 6410325 w 6410325"/>
                <a:gd name="connsiteY4" fmla="*/ 3190875 h 3938588"/>
                <a:gd name="connsiteX0" fmla="*/ 0 w 6410325"/>
                <a:gd name="connsiteY0" fmla="*/ 0 h 3965575"/>
                <a:gd name="connsiteX1" fmla="*/ 657225 w 6410325"/>
                <a:gd name="connsiteY1" fmla="*/ 3629025 h 3965575"/>
                <a:gd name="connsiteX2" fmla="*/ 3848100 w 6410325"/>
                <a:gd name="connsiteY2" fmla="*/ 3905250 h 3965575"/>
                <a:gd name="connsiteX3" fmla="*/ 5219700 w 6410325"/>
                <a:gd name="connsiteY3" fmla="*/ 3276600 h 3965575"/>
                <a:gd name="connsiteX4" fmla="*/ 6410325 w 6410325"/>
                <a:gd name="connsiteY4" fmla="*/ 3190875 h 39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325" h="3965575">
                  <a:moveTo>
                    <a:pt x="0" y="0"/>
                  </a:moveTo>
                  <a:cubicBezTo>
                    <a:pt x="7937" y="1336675"/>
                    <a:pt x="396875" y="3454400"/>
                    <a:pt x="657225" y="3629025"/>
                  </a:cubicBezTo>
                  <a:cubicBezTo>
                    <a:pt x="936625" y="3965575"/>
                    <a:pt x="3087688" y="3963987"/>
                    <a:pt x="3848100" y="3905250"/>
                  </a:cubicBezTo>
                  <a:cubicBezTo>
                    <a:pt x="4608512" y="3846513"/>
                    <a:pt x="4792663" y="3395662"/>
                    <a:pt x="5219700" y="3276600"/>
                  </a:cubicBezTo>
                  <a:cubicBezTo>
                    <a:pt x="5646737" y="3157538"/>
                    <a:pt x="6066631" y="3174206"/>
                    <a:pt x="6410325" y="3190875"/>
                  </a:cubicBezTo>
                </a:path>
              </a:pathLst>
            </a:custGeom>
            <a:ln w="158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dirty="0"/>
            </a:p>
          </p:txBody>
        </p:sp>
        <p:sp>
          <p:nvSpPr>
            <p:cNvPr id="14" name="TextBox 9"/>
            <p:cNvSpPr txBox="1">
              <a:spLocks noChangeArrowheads="1"/>
            </p:cNvSpPr>
            <p:nvPr/>
          </p:nvSpPr>
          <p:spPr bwMode="auto">
            <a:xfrm>
              <a:off x="4114800" y="2971800"/>
              <a:ext cx="2895600" cy="461963"/>
            </a:xfrm>
            <a:prstGeom prst="rect">
              <a:avLst/>
            </a:prstGeom>
            <a:noFill/>
            <a:ln w="9525">
              <a:noFill/>
              <a:miter lim="800000"/>
              <a:headEnd/>
              <a:tailEnd/>
            </a:ln>
          </p:spPr>
          <p:txBody>
            <a:bodyPr>
              <a:spAutoFit/>
            </a:bodyPr>
            <a:lstStyle/>
            <a:p>
              <a:r>
                <a:rPr lang="en-US" dirty="0">
                  <a:latin typeface="Calibri" pitchFamily="34" charset="0"/>
                </a:rPr>
                <a:t>1 processor</a:t>
              </a:r>
            </a:p>
          </p:txBody>
        </p:sp>
        <p:sp>
          <p:nvSpPr>
            <p:cNvPr id="15" name="TextBox 10"/>
            <p:cNvSpPr txBox="1">
              <a:spLocks noChangeArrowheads="1"/>
            </p:cNvSpPr>
            <p:nvPr/>
          </p:nvSpPr>
          <p:spPr bwMode="auto">
            <a:xfrm>
              <a:off x="5943600" y="4953000"/>
              <a:ext cx="1905000" cy="461963"/>
            </a:xfrm>
            <a:prstGeom prst="rect">
              <a:avLst/>
            </a:prstGeom>
            <a:noFill/>
            <a:ln w="9525">
              <a:noFill/>
              <a:miter lim="800000"/>
              <a:headEnd/>
              <a:tailEnd/>
            </a:ln>
          </p:spPr>
          <p:txBody>
            <a:bodyPr>
              <a:spAutoFit/>
            </a:bodyPr>
            <a:lstStyle/>
            <a:p>
              <a:r>
                <a:rPr lang="en-US" dirty="0">
                  <a:latin typeface="Calibri" pitchFamily="34" charset="0"/>
                </a:rPr>
                <a:t>p processors</a:t>
              </a:r>
            </a:p>
          </p:txBody>
        </p:sp>
      </p:grpSp>
      <p:sp>
        <p:nvSpPr>
          <p:cNvPr id="16" name="Date Placeholder 3"/>
          <p:cNvSpPr>
            <a:spLocks noGrp="1"/>
          </p:cNvSpPr>
          <p:nvPr>
            <p:ph type="dt" sz="half" idx="10"/>
          </p:nvPr>
        </p:nvSpPr>
        <p:spPr>
          <a:xfrm>
            <a:off x="609600" y="63563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17" name="Footer Placeholder 4"/>
          <p:cNvSpPr>
            <a:spLocks noGrp="1"/>
          </p:cNvSpPr>
          <p:nvPr>
            <p:ph type="ftr" sz="quarter" idx="11"/>
          </p:nvPr>
        </p:nvSpPr>
        <p:spPr>
          <a:xfrm>
            <a:off x="3124200" y="63563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18" name="Slide Number Placeholder 5"/>
          <p:cNvSpPr>
            <a:spLocks noGrp="1"/>
          </p:cNvSpPr>
          <p:nvPr>
            <p:ph type="sldNum" sz="quarter" idx="12"/>
          </p:nvPr>
        </p:nvSpPr>
        <p:spPr>
          <a:xfrm>
            <a:off x="6553200" y="6356350"/>
            <a:ext cx="1828800" cy="365125"/>
          </a:xfrm>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p:cNvSpPr>
            <a:spLocks noGrp="1"/>
          </p:cNvSpPr>
          <p:nvPr>
            <p:ph type="dt" sz="half" idx="10"/>
          </p:nvPr>
        </p:nvSpPr>
        <p:spPr/>
        <p:txBody>
          <a:bodyPr/>
          <a:lstStyle/>
          <a:p>
            <a:pPr lvl="0"/>
            <a:r>
              <a:rPr lang="en-US" smtClean="0"/>
              <a:t>15/07/2010</a:t>
            </a:r>
            <a:endParaRPr lang="en-US"/>
          </a:p>
        </p:txBody>
      </p:sp>
      <p:sp>
        <p:nvSpPr>
          <p:cNvPr id="7" name="Footer Placeholder 2"/>
          <p:cNvSpPr>
            <a:spLocks noGrp="1"/>
          </p:cNvSpPr>
          <p:nvPr>
            <p:ph type="ftr" sz="quarter" idx="11"/>
          </p:nvPr>
        </p:nvSpPr>
        <p:spPr/>
        <p:txBody>
          <a:bodyPr/>
          <a:lstStyle/>
          <a:p>
            <a:pPr lvl="0"/>
            <a:r>
              <a:rPr lang="en-US" smtClean="0"/>
              <a:t>Charm++ Tutorial - ADSC Singapore</a:t>
            </a:r>
            <a:endParaRPr lang="en-US"/>
          </a:p>
        </p:txBody>
      </p:sp>
      <p:sp>
        <p:nvSpPr>
          <p:cNvPr id="8" name="Slide Number Placeholder 3"/>
          <p:cNvSpPr>
            <a:spLocks noGrp="1"/>
          </p:cNvSpPr>
          <p:nvPr>
            <p:ph type="sldNum" sz="quarter" idx="12"/>
          </p:nvPr>
        </p:nvSpPr>
        <p:spPr/>
        <p:txBody>
          <a:bodyPr/>
          <a:lstStyle/>
          <a:p>
            <a:pPr lvl="0"/>
            <a:fld id="{C2246EDF-23C2-4C5C-AC43-E966C9A4094E}" type="slidenum">
              <a:t>50</a:t>
            </a:fld>
            <a:endParaRPr lang="en-US"/>
          </a:p>
        </p:txBody>
      </p:sp>
      <p:sp>
        <p:nvSpPr>
          <p:cNvPr id="2" name="Title 1"/>
          <p:cNvSpPr txBox="1">
            <a:spLocks noGrp="1"/>
          </p:cNvSpPr>
          <p:nvPr>
            <p:ph type="title" idx="4294967295"/>
          </p:nvPr>
        </p:nvSpPr>
        <p:spPr>
          <a:xfrm>
            <a:off x="424843" y="187947"/>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The life of a chare</a:t>
            </a:r>
          </a:p>
        </p:txBody>
      </p:sp>
      <p:sp>
        <p:nvSpPr>
          <p:cNvPr id="3" name="Text Placeholder 2"/>
          <p:cNvSpPr txBox="1">
            <a:spLocks noGrp="1"/>
          </p:cNvSpPr>
          <p:nvPr>
            <p:ph type="body" idx="4294967295"/>
          </p:nvPr>
        </p:nvSpPr>
        <p:spPr>
          <a:xfrm>
            <a:off x="457171" y="1604841"/>
            <a:ext cx="4015273" cy="4583306"/>
          </a:xfrm>
        </p:spPr>
        <p:txBody>
          <a:bodyPr>
            <a:spAutoFit/>
          </a:bodyPr>
          <a:lstStyle>
            <a:defPPr marL="432000" marR="0" lvl="0" indent="-324000">
              <a:spcBef>
                <a:spcPts val="0"/>
              </a:spcBef>
              <a:spcAft>
                <a:spcPts val="1417"/>
              </a:spcAft>
              <a:buClr>
                <a:srgbClr val="0066CC"/>
              </a:buClr>
              <a:buSzPct val="45000"/>
              <a:buFont typeface="StarSymbol"/>
              <a:buNone/>
              <a:defRPr lang="en-US" sz="28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US" sz="28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US" sz="24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US" sz="22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9pPr>
          </a:lstStyle>
          <a:p>
            <a:pPr lvl="0">
              <a:buNone/>
            </a:pPr>
            <a:endParaRPr lang="en-US" sz="2200"/>
          </a:p>
          <a:p>
            <a:pPr lvl="0">
              <a:buNone/>
            </a:pPr>
            <a:endParaRPr lang="en-US" sz="2200"/>
          </a:p>
          <a:p>
            <a:pPr lvl="0">
              <a:buNone/>
            </a:pPr>
            <a:endParaRPr lang="en-US" sz="2200"/>
          </a:p>
          <a:p>
            <a:pPr lvl="0">
              <a:buNone/>
            </a:pPr>
            <a:endParaRPr lang="en-US" sz="2200"/>
          </a:p>
          <a:p>
            <a:pPr marL="0" indent="0"/>
            <a:r>
              <a:rPr lang="en-US" sz="2200"/>
              <a:t>Migration out:</a:t>
            </a:r>
          </a:p>
          <a:p>
            <a:pPr marL="0" lvl="1" indent="0"/>
            <a:r>
              <a:rPr lang="en-US"/>
              <a:t>ckAboutToMigrate()</a:t>
            </a:r>
          </a:p>
          <a:p>
            <a:pPr marL="0" lvl="1" indent="0"/>
            <a:r>
              <a:rPr lang="en-US"/>
              <a:t>Sizing</a:t>
            </a:r>
          </a:p>
          <a:p>
            <a:pPr marL="0" lvl="1" indent="0"/>
            <a:r>
              <a:rPr lang="en-US"/>
              <a:t>Packing</a:t>
            </a:r>
          </a:p>
          <a:p>
            <a:pPr marL="0" lvl="1" indent="0"/>
            <a:r>
              <a:rPr lang="en-US"/>
              <a:t>Destructor</a:t>
            </a:r>
          </a:p>
        </p:txBody>
      </p:sp>
      <p:pic>
        <p:nvPicPr>
          <p:cNvPr id="4" name="Picture 3"/>
          <p:cNvPicPr>
            <a:picLocks noChangeAspect="1"/>
          </p:cNvPicPr>
          <p:nvPr/>
        </p:nvPicPr>
        <p:blipFill>
          <a:blip r:embed="rId3">
            <a:lum/>
            <a:alphaModFix/>
          </a:blip>
          <a:srcRect/>
          <a:stretch>
            <a:fillRect/>
          </a:stretch>
        </p:blipFill>
        <p:spPr>
          <a:xfrm>
            <a:off x="990756" y="1413461"/>
            <a:ext cx="7162247" cy="1900727"/>
          </a:xfrm>
          <a:prstGeom prst="rect">
            <a:avLst/>
          </a:prstGeom>
          <a:noFill/>
          <a:ln>
            <a:noFill/>
          </a:ln>
        </p:spPr>
      </p:pic>
      <p:sp>
        <p:nvSpPr>
          <p:cNvPr id="5" name="Text Placeholder 4"/>
          <p:cNvSpPr txBox="1">
            <a:spLocks noGrp="1"/>
          </p:cNvSpPr>
          <p:nvPr>
            <p:ph type="body" idx="4294967295"/>
          </p:nvPr>
        </p:nvSpPr>
        <p:spPr>
          <a:xfrm>
            <a:off x="4673274" y="1604841"/>
            <a:ext cx="4015273" cy="4444502"/>
          </a:xfrm>
        </p:spPr>
        <p:txBody>
          <a:bodyPr/>
          <a:lstStyle>
            <a:defPPr marL="432000" marR="0" lvl="0" indent="-324000">
              <a:spcBef>
                <a:spcPts val="0"/>
              </a:spcBef>
              <a:spcAft>
                <a:spcPts val="1417"/>
              </a:spcAft>
              <a:buClr>
                <a:srgbClr val="0066CC"/>
              </a:buClr>
              <a:buSzPct val="45000"/>
              <a:buFont typeface="StarSymbol"/>
              <a:buNone/>
              <a:defRPr lang="en-US" sz="28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US" sz="28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US" sz="24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US" sz="22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9pPr>
          </a:lstStyle>
          <a:p>
            <a:pPr lvl="0">
              <a:buNone/>
            </a:pPr>
            <a:endParaRPr lang="en-US" sz="2200"/>
          </a:p>
          <a:p>
            <a:pPr lvl="0">
              <a:buNone/>
            </a:pPr>
            <a:endParaRPr lang="en-US" sz="2200"/>
          </a:p>
          <a:p>
            <a:pPr lvl="0">
              <a:buNone/>
            </a:pPr>
            <a:endParaRPr lang="en-US" sz="2200"/>
          </a:p>
          <a:p>
            <a:pPr lvl="0">
              <a:buNone/>
            </a:pPr>
            <a:endParaRPr lang="en-US" sz="2200"/>
          </a:p>
          <a:p>
            <a:pPr marL="0" indent="0"/>
            <a:r>
              <a:rPr lang="en-US" sz="2200"/>
              <a:t>Migration in:</a:t>
            </a:r>
          </a:p>
          <a:p>
            <a:pPr marL="0" lvl="1" indent="0"/>
            <a:r>
              <a:rPr lang="en-US"/>
              <a:t>Migration constructor</a:t>
            </a:r>
          </a:p>
          <a:p>
            <a:pPr marL="0" lvl="1" indent="0"/>
            <a:r>
              <a:rPr lang="en-US"/>
              <a:t>UnPacking</a:t>
            </a:r>
          </a:p>
          <a:p>
            <a:pPr marL="0" lvl="1" indent="0"/>
            <a:r>
              <a:rPr lang="en-US"/>
              <a:t>ckJustMigrated()</a:t>
            </a:r>
          </a:p>
        </p:txBody>
      </p:sp>
    </p:spTree>
    <p:extLst>
      <p:ext uri="{BB962C8B-B14F-4D97-AF65-F5344CB8AC3E}">
        <p14:creationId xmlns:p14="http://schemas.microsoft.com/office/powerpoint/2010/main" val="2257232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pPr lvl="0"/>
            <a:r>
              <a:rPr lang="en-US" smtClean="0"/>
              <a:t>15/07/2010</a:t>
            </a:r>
            <a:endParaRPr lang="en-US"/>
          </a:p>
        </p:txBody>
      </p:sp>
      <p:sp>
        <p:nvSpPr>
          <p:cNvPr id="5" name="Footer Placeholder 2"/>
          <p:cNvSpPr>
            <a:spLocks noGrp="1"/>
          </p:cNvSpPr>
          <p:nvPr>
            <p:ph type="ftr" sz="quarter" idx="11"/>
          </p:nvPr>
        </p:nvSpPr>
        <p:spPr/>
        <p:txBody>
          <a:bodyPr/>
          <a:lstStyle/>
          <a:p>
            <a:pPr lvl="0"/>
            <a:r>
              <a:rPr lang="en-US" smtClean="0"/>
              <a:t>Charm++ Tutorial - ADSC Singapore</a:t>
            </a:r>
            <a:endParaRPr lang="en-US"/>
          </a:p>
        </p:txBody>
      </p:sp>
      <p:sp>
        <p:nvSpPr>
          <p:cNvPr id="6" name="Slide Number Placeholder 3"/>
          <p:cNvSpPr>
            <a:spLocks noGrp="1"/>
          </p:cNvSpPr>
          <p:nvPr>
            <p:ph type="sldNum" sz="quarter" idx="12"/>
          </p:nvPr>
        </p:nvSpPr>
        <p:spPr/>
        <p:txBody>
          <a:bodyPr/>
          <a:lstStyle/>
          <a:p>
            <a:pPr lvl="0"/>
            <a:fld id="{FF8B480C-58C7-4FAC-AED1-97EE5E9ED015}" type="slidenum">
              <a:t>51</a:t>
            </a:fld>
            <a:endParaRPr lang="en-US"/>
          </a:p>
        </p:txBody>
      </p:sp>
      <p:sp>
        <p:nvSpPr>
          <p:cNvPr id="2" name="Title 1"/>
          <p:cNvSpPr txBox="1">
            <a:spLocks noGrp="1"/>
          </p:cNvSpPr>
          <p:nvPr>
            <p:ph type="title" idx="4294967295"/>
          </p:nvPr>
        </p:nvSpPr>
        <p:spPr>
          <a:xfrm>
            <a:off x="424843" y="187947"/>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The PUP process</a:t>
            </a:r>
          </a:p>
        </p:txBody>
      </p:sp>
      <p:pic>
        <p:nvPicPr>
          <p:cNvPr id="3" name="Picture 2"/>
          <p:cNvPicPr>
            <a:picLocks noChangeAspect="1"/>
          </p:cNvPicPr>
          <p:nvPr/>
        </p:nvPicPr>
        <p:blipFill>
          <a:blip r:embed="rId3">
            <a:lum/>
            <a:alphaModFix/>
          </a:blip>
          <a:srcRect/>
          <a:stretch>
            <a:fillRect/>
          </a:stretch>
        </p:blipFill>
        <p:spPr>
          <a:xfrm>
            <a:off x="1519442" y="999025"/>
            <a:ext cx="6104548" cy="5165929"/>
          </a:xfrm>
          <a:prstGeom prst="rect">
            <a:avLst/>
          </a:prstGeom>
          <a:noFill/>
          <a:ln>
            <a:noFill/>
          </a:ln>
        </p:spPr>
      </p:pic>
    </p:spTree>
    <p:extLst>
      <p:ext uri="{BB962C8B-B14F-4D97-AF65-F5344CB8AC3E}">
        <p14:creationId xmlns:p14="http://schemas.microsoft.com/office/powerpoint/2010/main" val="4054150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1"/>
          <p:cNvSpPr>
            <a:spLocks noGrp="1"/>
          </p:cNvSpPr>
          <p:nvPr>
            <p:ph type="dt" sz="half" idx="10"/>
          </p:nvPr>
        </p:nvSpPr>
        <p:spPr/>
        <p:txBody>
          <a:bodyPr/>
          <a:lstStyle/>
          <a:p>
            <a:pPr lvl="0"/>
            <a:r>
              <a:rPr lang="en-US" smtClean="0"/>
              <a:t>15/07/2010</a:t>
            </a:r>
            <a:endParaRPr lang="en-US"/>
          </a:p>
        </p:txBody>
      </p:sp>
      <p:sp>
        <p:nvSpPr>
          <p:cNvPr id="9" name="Footer Placeholder 2"/>
          <p:cNvSpPr>
            <a:spLocks noGrp="1"/>
          </p:cNvSpPr>
          <p:nvPr>
            <p:ph type="ftr" sz="quarter" idx="11"/>
          </p:nvPr>
        </p:nvSpPr>
        <p:spPr/>
        <p:txBody>
          <a:bodyPr/>
          <a:lstStyle/>
          <a:p>
            <a:pPr lvl="0"/>
            <a:r>
              <a:rPr lang="en-US" smtClean="0"/>
              <a:t>Charm++ Tutorial - ADSC Singapore</a:t>
            </a:r>
            <a:endParaRPr lang="en-US"/>
          </a:p>
        </p:txBody>
      </p:sp>
      <p:sp>
        <p:nvSpPr>
          <p:cNvPr id="10" name="Slide Number Placeholder 3"/>
          <p:cNvSpPr>
            <a:spLocks noGrp="1"/>
          </p:cNvSpPr>
          <p:nvPr>
            <p:ph type="sldNum" sz="quarter" idx="12"/>
          </p:nvPr>
        </p:nvSpPr>
        <p:spPr/>
        <p:txBody>
          <a:bodyPr/>
          <a:lstStyle/>
          <a:p>
            <a:pPr lvl="0"/>
            <a:fld id="{BC0BDA97-870F-4C17-8A3B-6C1BD1287CB6}" type="slidenum">
              <a:t>52</a:t>
            </a:fld>
            <a:endParaRPr lang="en-US"/>
          </a:p>
        </p:txBody>
      </p:sp>
      <p:sp>
        <p:nvSpPr>
          <p:cNvPr id="2" name="TextBox 1"/>
          <p:cNvSpPr txBox="1"/>
          <p:nvPr/>
        </p:nvSpPr>
        <p:spPr>
          <a:xfrm>
            <a:off x="472846" y="1059770"/>
            <a:ext cx="3857876" cy="802862"/>
          </a:xfrm>
          <a:prstGeom prst="rect">
            <a:avLst/>
          </a:prstGeom>
          <a:solidFill>
            <a:srgbClr val="FFFFCC"/>
          </a:solidFill>
          <a:ln>
            <a:noFill/>
          </a:ln>
        </p:spPr>
        <p:txBody>
          <a:bodyPr vert="horz" lIns="98293" tIns="57474" rIns="98293" bIns="57474" anchorCtr="0" compatLnSpc="0">
            <a:spAutoFit/>
          </a:bodyPr>
          <a:lstStyle/>
          <a:p>
            <a:pPr hangingPunct="0">
              <a:spcBef>
                <a:spcPts val="0"/>
              </a:spcBef>
              <a:spcAft>
                <a:spcPts val="0"/>
              </a:spcAft>
            </a:pPr>
            <a:r>
              <a:rPr lang="en-US" sz="1600">
                <a:latin typeface="DejaVu Sans" pitchFamily="18"/>
                <a:ea typeface="DejaVu Sans" pitchFamily="2"/>
                <a:cs typeface="DejaVu Sans" pitchFamily="2"/>
              </a:rPr>
              <a:t>or:</a:t>
            </a:r>
          </a:p>
          <a:p>
            <a:pPr hangingPunct="0">
              <a:spcBef>
                <a:spcPts val="0"/>
              </a:spcBef>
              <a:spcAft>
                <a:spcPts val="0"/>
              </a:spcAft>
            </a:pPr>
            <a:r>
              <a:rPr lang="en-US" sz="1500">
                <a:latin typeface="DejaVu Sans" pitchFamily="18"/>
                <a:ea typeface="DejaVu Sans" pitchFamily="2"/>
                <a:cs typeface="DejaVu Sans" pitchFamily="2"/>
              </a:rPr>
              <a:t>void operator|(PUP::er &amp;p, MyChare &amp;c)</a:t>
            </a:r>
          </a:p>
        </p:txBody>
      </p:sp>
      <p:sp>
        <p:nvSpPr>
          <p:cNvPr id="3" name="Title 2"/>
          <p:cNvSpPr txBox="1">
            <a:spLocks noGrp="1"/>
          </p:cNvSpPr>
          <p:nvPr>
            <p:ph type="title" idx="4294967295"/>
          </p:nvPr>
        </p:nvSpPr>
        <p:spPr>
          <a:xfrm>
            <a:off x="424843" y="187947"/>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Writing a PUP routine</a:t>
            </a:r>
          </a:p>
        </p:txBody>
      </p:sp>
      <p:sp>
        <p:nvSpPr>
          <p:cNvPr id="4" name="TextBox 3"/>
          <p:cNvSpPr txBox="1"/>
          <p:nvPr/>
        </p:nvSpPr>
        <p:spPr>
          <a:xfrm>
            <a:off x="260915" y="1848799"/>
            <a:ext cx="3966943" cy="4595502"/>
          </a:xfrm>
          <a:prstGeom prst="rect">
            <a:avLst/>
          </a:prstGeom>
          <a:noFill/>
          <a:ln>
            <a:noFill/>
          </a:ln>
        </p:spPr>
        <p:txBody>
          <a:bodyPr vert="horz" lIns="98293" tIns="57474" rIns="98293" bIns="57474" anchorCtr="0" compatLnSpc="0">
            <a:spAutoFit/>
          </a:bodyPr>
          <a:lstStyle/>
          <a:p>
            <a:pPr hangingPunct="0">
              <a:spcBef>
                <a:spcPts val="0"/>
              </a:spcBef>
              <a:spcAft>
                <a:spcPts val="0"/>
              </a:spcAft>
            </a:pPr>
            <a:r>
              <a:rPr lang="en-US" sz="1500">
                <a:latin typeface="DejaVu Sans" pitchFamily="18"/>
                <a:ea typeface="DejaVu Sans" pitchFamily="2"/>
                <a:cs typeface="DejaVu Sans" pitchFamily="2"/>
              </a:rPr>
              <a:t>class MyChare : public CBase_MyChare {</a:t>
            </a:r>
          </a:p>
          <a:p>
            <a:pPr hangingPunct="0">
              <a:spcBef>
                <a:spcPts val="0"/>
              </a:spcBef>
              <a:spcAft>
                <a:spcPts val="0"/>
              </a:spcAft>
            </a:pPr>
            <a:r>
              <a:rPr lang="en-US" sz="1500">
                <a:latin typeface="DejaVu Sans" pitchFamily="18"/>
                <a:ea typeface="DejaVu Sans" pitchFamily="2"/>
                <a:cs typeface="DejaVu Sans" pitchFamily="2"/>
              </a:rPr>
              <a:t>   int a;</a:t>
            </a:r>
          </a:p>
          <a:p>
            <a:pPr hangingPunct="0">
              <a:spcBef>
                <a:spcPts val="0"/>
              </a:spcBef>
              <a:spcAft>
                <a:spcPts val="0"/>
              </a:spcAft>
            </a:pPr>
            <a:r>
              <a:rPr lang="en-US" sz="1500">
                <a:latin typeface="DejaVu Sans" pitchFamily="18"/>
                <a:ea typeface="DejaVu Sans" pitchFamily="2"/>
                <a:cs typeface="DejaVu Sans" pitchFamily="2"/>
              </a:rPr>
              <a:t>   float b;</a:t>
            </a:r>
          </a:p>
          <a:p>
            <a:pPr hangingPunct="0">
              <a:spcBef>
                <a:spcPts val="0"/>
              </a:spcBef>
              <a:spcAft>
                <a:spcPts val="0"/>
              </a:spcAft>
            </a:pPr>
            <a:r>
              <a:rPr lang="en-US" sz="1500">
                <a:latin typeface="DejaVu Sans" pitchFamily="18"/>
                <a:ea typeface="DejaVu Sans" pitchFamily="2"/>
                <a:cs typeface="DejaVu Sans" pitchFamily="2"/>
              </a:rPr>
              <a:t>   char c;</a:t>
            </a:r>
          </a:p>
          <a:p>
            <a:pPr hangingPunct="0">
              <a:spcBef>
                <a:spcPts val="0"/>
              </a:spcBef>
              <a:spcAft>
                <a:spcPts val="0"/>
              </a:spcAft>
            </a:pPr>
            <a:r>
              <a:rPr lang="en-US" sz="1500">
                <a:latin typeface="DejaVu Sans" pitchFamily="18"/>
                <a:ea typeface="DejaVu Sans" pitchFamily="2"/>
                <a:cs typeface="DejaVu Sans" pitchFamily="2"/>
              </a:rPr>
              <a:t>   float localArray[LOCAL_SIZE];</a:t>
            </a:r>
          </a:p>
          <a:p>
            <a:pPr hangingPunct="0">
              <a:spcBef>
                <a:spcPts val="0"/>
              </a:spcBef>
              <a:spcAft>
                <a:spcPts val="0"/>
              </a:spcAft>
            </a:pPr>
            <a:r>
              <a:rPr lang="en-US" sz="1500">
                <a:latin typeface="DejaVu Sans" pitchFamily="18"/>
                <a:ea typeface="DejaVu Sans" pitchFamily="2"/>
                <a:cs typeface="DejaVu Sans" pitchFamily="2"/>
              </a:rPr>
              <a:t>   int heapArraySize;</a:t>
            </a:r>
          </a:p>
          <a:p>
            <a:pPr hangingPunct="0">
              <a:spcBef>
                <a:spcPts val="0"/>
              </a:spcBef>
              <a:spcAft>
                <a:spcPts val="0"/>
              </a:spcAft>
            </a:pPr>
            <a:r>
              <a:rPr lang="en-US" sz="1500">
                <a:latin typeface="DejaVu Sans" pitchFamily="18"/>
                <a:ea typeface="DejaVu Sans" pitchFamily="2"/>
                <a:cs typeface="DejaVu Sans" pitchFamily="2"/>
              </a:rPr>
              <a:t>   float* heapArray;</a:t>
            </a:r>
          </a:p>
          <a:p>
            <a:pPr hangingPunct="0">
              <a:spcBef>
                <a:spcPts val="0"/>
              </a:spcBef>
              <a:spcAft>
                <a:spcPts val="0"/>
              </a:spcAft>
            </a:pPr>
            <a:r>
              <a:rPr lang="en-US" sz="1500">
                <a:latin typeface="DejaVu Sans" pitchFamily="18"/>
                <a:ea typeface="DejaVu Sans" pitchFamily="2"/>
                <a:cs typeface="DejaVu Sans" pitchFamily="2"/>
              </a:rPr>
              <a:t>   MyClass *pointer;</a:t>
            </a:r>
          </a:p>
          <a:p>
            <a:pPr hangingPunct="0">
              <a:spcBef>
                <a:spcPts val="0"/>
              </a:spcBef>
              <a:spcAft>
                <a:spcPts val="0"/>
              </a:spcAft>
            </a:pPr>
            <a:r>
              <a:rPr lang="en-US" sz="1500">
                <a:latin typeface="DejaVu Sans" pitchFamily="18"/>
                <a:ea typeface="DejaVu Sans" pitchFamily="2"/>
                <a:cs typeface="DejaVu Sans" pitchFamily="2"/>
              </a:rPr>
              <a:t> </a:t>
            </a:r>
          </a:p>
          <a:p>
            <a:pPr hangingPunct="0">
              <a:spcBef>
                <a:spcPts val="0"/>
              </a:spcBef>
              <a:spcAft>
                <a:spcPts val="0"/>
              </a:spcAft>
            </a:pPr>
            <a:r>
              <a:rPr lang="en-US" sz="1500">
                <a:latin typeface="DejaVu Sans" pitchFamily="18"/>
                <a:ea typeface="DejaVu Sans" pitchFamily="2"/>
                <a:cs typeface="DejaVu Sans" pitchFamily="2"/>
              </a:rPr>
              <a:t>  public:</a:t>
            </a:r>
          </a:p>
          <a:p>
            <a:pPr hangingPunct="0">
              <a:spcBef>
                <a:spcPts val="0"/>
              </a:spcBef>
              <a:spcAft>
                <a:spcPts val="0"/>
              </a:spcAft>
            </a:pPr>
            <a:r>
              <a:rPr lang="en-US" sz="1500">
                <a:latin typeface="DejaVu Sans" pitchFamily="18"/>
                <a:ea typeface="DejaVu Sans" pitchFamily="2"/>
                <a:cs typeface="DejaVu Sans" pitchFamily="2"/>
              </a:rPr>
              <a:t>   MyChare();</a:t>
            </a:r>
          </a:p>
          <a:p>
            <a:pPr hangingPunct="0">
              <a:spcBef>
                <a:spcPts val="0"/>
              </a:spcBef>
              <a:spcAft>
                <a:spcPts val="0"/>
              </a:spcAft>
            </a:pPr>
            <a:r>
              <a:rPr lang="en-US" sz="1500">
                <a:latin typeface="DejaVu Sans" pitchFamily="18"/>
                <a:ea typeface="DejaVu Sans" pitchFamily="2"/>
                <a:cs typeface="DejaVu Sans" pitchFamily="2"/>
              </a:rPr>
              <a:t>   MyChare(CkMigrateMessage *msg) {};</a:t>
            </a:r>
          </a:p>
          <a:p>
            <a:pPr hangingPunct="0">
              <a:spcBef>
                <a:spcPts val="0"/>
              </a:spcBef>
              <a:spcAft>
                <a:spcPts val="0"/>
              </a:spcAft>
            </a:pPr>
            <a:r>
              <a:rPr lang="en-US" sz="1500">
                <a:latin typeface="DejaVu Sans" pitchFamily="18"/>
                <a:ea typeface="DejaVu Sans" pitchFamily="2"/>
                <a:cs typeface="DejaVu Sans" pitchFamily="2"/>
              </a:rPr>
              <a:t>   ~MyChare() {</a:t>
            </a:r>
          </a:p>
          <a:p>
            <a:pPr hangingPunct="0">
              <a:spcBef>
                <a:spcPts val="0"/>
              </a:spcBef>
              <a:spcAft>
                <a:spcPts val="0"/>
              </a:spcAft>
            </a:pPr>
            <a:r>
              <a:rPr lang="en-US" sz="1500">
                <a:latin typeface="DejaVu Sans" pitchFamily="18"/>
                <a:ea typeface="DejaVu Sans" pitchFamily="2"/>
                <a:cs typeface="DejaVu Sans" pitchFamily="2"/>
              </a:rPr>
              <a:t>     if (heapArray != NULL) {</a:t>
            </a:r>
          </a:p>
          <a:p>
            <a:pPr hangingPunct="0">
              <a:spcBef>
                <a:spcPts val="0"/>
              </a:spcBef>
              <a:spcAft>
                <a:spcPts val="0"/>
              </a:spcAft>
            </a:pPr>
            <a:r>
              <a:rPr lang="en-US" sz="1500">
                <a:latin typeface="DejaVu Sans" pitchFamily="18"/>
                <a:ea typeface="DejaVu Sans" pitchFamily="2"/>
                <a:cs typeface="DejaVu Sans" pitchFamily="2"/>
              </a:rPr>
              <a:t>       delete [] heapArray;</a:t>
            </a:r>
          </a:p>
          <a:p>
            <a:pPr hangingPunct="0">
              <a:spcBef>
                <a:spcPts val="0"/>
              </a:spcBef>
              <a:spcAft>
                <a:spcPts val="0"/>
              </a:spcAft>
            </a:pPr>
            <a:r>
              <a:rPr lang="en-US" sz="1500">
                <a:latin typeface="DejaVu Sans" pitchFamily="18"/>
                <a:ea typeface="DejaVu Sans" pitchFamily="2"/>
                <a:cs typeface="DejaVu Sans" pitchFamily="2"/>
              </a:rPr>
              <a:t>       heapArray = NULL;</a:t>
            </a:r>
          </a:p>
          <a:p>
            <a:pPr hangingPunct="0">
              <a:spcBef>
                <a:spcPts val="0"/>
              </a:spcBef>
              <a:spcAft>
                <a:spcPts val="0"/>
              </a:spcAft>
            </a:pPr>
            <a:r>
              <a:rPr lang="en-US" sz="1500">
                <a:latin typeface="DejaVu Sans" pitchFamily="18"/>
                <a:ea typeface="DejaVu Sans" pitchFamily="2"/>
                <a:cs typeface="DejaVu Sans" pitchFamily="2"/>
              </a:rPr>
              <a:t>     }</a:t>
            </a:r>
          </a:p>
          <a:p>
            <a:pPr hangingPunct="0">
              <a:spcBef>
                <a:spcPts val="0"/>
              </a:spcBef>
              <a:spcAft>
                <a:spcPts val="0"/>
              </a:spcAft>
            </a:pPr>
            <a:r>
              <a:rPr lang="en-US" sz="1500">
                <a:latin typeface="DejaVu Sans" pitchFamily="18"/>
                <a:ea typeface="DejaVu Sans" pitchFamily="2"/>
                <a:cs typeface="DejaVu Sans" pitchFamily="2"/>
              </a:rPr>
              <a:t>   }</a:t>
            </a:r>
          </a:p>
        </p:txBody>
      </p:sp>
      <p:sp>
        <p:nvSpPr>
          <p:cNvPr id="5" name="TextBox 4"/>
          <p:cNvSpPr txBox="1"/>
          <p:nvPr/>
        </p:nvSpPr>
        <p:spPr>
          <a:xfrm>
            <a:off x="4193570" y="1179953"/>
            <a:ext cx="4737278" cy="5491388"/>
          </a:xfrm>
          <a:prstGeom prst="rect">
            <a:avLst/>
          </a:prstGeom>
          <a:noFill/>
          <a:ln>
            <a:noFill/>
          </a:ln>
        </p:spPr>
        <p:txBody>
          <a:bodyPr vert="horz" lIns="98293" tIns="57474" rIns="98293" bIns="57474" anchorCtr="0" compatLnSpc="0">
            <a:spAutoFit/>
          </a:bodyPr>
          <a:lstStyle/>
          <a:p>
            <a:pPr hangingPunct="0">
              <a:spcBef>
                <a:spcPts val="0"/>
              </a:spcBef>
              <a:spcAft>
                <a:spcPts val="0"/>
              </a:spcAft>
            </a:pPr>
            <a:r>
              <a:rPr lang="en-US" sz="1500">
                <a:latin typeface="DejaVu Sans" pitchFamily="18"/>
                <a:ea typeface="DejaVu Sans" pitchFamily="2"/>
                <a:cs typeface="DejaVu Sans" pitchFamily="2"/>
              </a:rPr>
              <a:t>  void pup(PUP::er &amp;p) {</a:t>
            </a:r>
          </a:p>
          <a:p>
            <a:pPr hangingPunct="0">
              <a:spcBef>
                <a:spcPts val="0"/>
              </a:spcBef>
              <a:spcAft>
                <a:spcPts val="0"/>
              </a:spcAft>
            </a:pPr>
            <a:r>
              <a:rPr lang="en-US" sz="1500">
                <a:latin typeface="DejaVu Sans" pitchFamily="18"/>
                <a:ea typeface="DejaVu Sans" pitchFamily="2"/>
                <a:cs typeface="DejaVu Sans" pitchFamily="2"/>
              </a:rPr>
              <a:t>     CBase_MyChare::pup(p);</a:t>
            </a:r>
          </a:p>
          <a:p>
            <a:pPr hangingPunct="0">
              <a:spcBef>
                <a:spcPts val="0"/>
              </a:spcBef>
              <a:spcAft>
                <a:spcPts val="0"/>
              </a:spcAft>
            </a:pPr>
            <a:r>
              <a:rPr lang="en-US" sz="1500">
                <a:latin typeface="DejaVu Sans" pitchFamily="18"/>
                <a:ea typeface="DejaVu Sans" pitchFamily="2"/>
                <a:cs typeface="DejaVu Sans" pitchFamily="2"/>
              </a:rPr>
              <a:t> </a:t>
            </a:r>
          </a:p>
          <a:p>
            <a:pPr hangingPunct="0">
              <a:spcBef>
                <a:spcPts val="0"/>
              </a:spcBef>
              <a:spcAft>
                <a:spcPts val="0"/>
              </a:spcAft>
            </a:pPr>
            <a:r>
              <a:rPr lang="en-US" sz="1500">
                <a:latin typeface="DejaVu Sans" pitchFamily="18"/>
                <a:ea typeface="DejaVu Sans" pitchFamily="2"/>
                <a:cs typeface="DejaVu Sans" pitchFamily="2"/>
              </a:rPr>
              <a:t>     p | a;</a:t>
            </a:r>
          </a:p>
          <a:p>
            <a:pPr hangingPunct="0">
              <a:spcBef>
                <a:spcPts val="0"/>
              </a:spcBef>
              <a:spcAft>
                <a:spcPts val="0"/>
              </a:spcAft>
            </a:pPr>
            <a:r>
              <a:rPr lang="en-US" sz="1500">
                <a:latin typeface="DejaVu Sans" pitchFamily="18"/>
                <a:ea typeface="DejaVu Sans" pitchFamily="2"/>
                <a:cs typeface="DejaVu Sans" pitchFamily="2"/>
              </a:rPr>
              <a:t>     p | b;</a:t>
            </a:r>
          </a:p>
          <a:p>
            <a:pPr hangingPunct="0">
              <a:spcBef>
                <a:spcPts val="0"/>
              </a:spcBef>
              <a:spcAft>
                <a:spcPts val="0"/>
              </a:spcAft>
            </a:pPr>
            <a:r>
              <a:rPr lang="en-US" sz="1500">
                <a:latin typeface="DejaVu Sans" pitchFamily="18"/>
                <a:ea typeface="DejaVu Sans" pitchFamily="2"/>
                <a:cs typeface="DejaVu Sans" pitchFamily="2"/>
              </a:rPr>
              <a:t>     p | c;</a:t>
            </a:r>
          </a:p>
          <a:p>
            <a:pPr hangingPunct="0">
              <a:spcBef>
                <a:spcPts val="0"/>
              </a:spcBef>
              <a:spcAft>
                <a:spcPts val="0"/>
              </a:spcAft>
            </a:pPr>
            <a:r>
              <a:rPr lang="en-US" sz="1500">
                <a:latin typeface="DejaVu Sans" pitchFamily="18"/>
                <a:ea typeface="DejaVu Sans" pitchFamily="2"/>
                <a:cs typeface="DejaVu Sans" pitchFamily="2"/>
              </a:rPr>
              <a:t> </a:t>
            </a:r>
          </a:p>
          <a:p>
            <a:pPr hangingPunct="0">
              <a:spcBef>
                <a:spcPts val="0"/>
              </a:spcBef>
              <a:spcAft>
                <a:spcPts val="0"/>
              </a:spcAft>
            </a:pPr>
            <a:r>
              <a:rPr lang="en-US" sz="1500">
                <a:latin typeface="DejaVu Sans" pitchFamily="18"/>
                <a:ea typeface="DejaVu Sans" pitchFamily="2"/>
                <a:cs typeface="DejaVu Sans" pitchFamily="2"/>
              </a:rPr>
              <a:t>     p(localArray, LOCAL_SIZE);</a:t>
            </a:r>
          </a:p>
          <a:p>
            <a:pPr hangingPunct="0">
              <a:spcBef>
                <a:spcPts val="0"/>
              </a:spcBef>
              <a:spcAft>
                <a:spcPts val="0"/>
              </a:spcAft>
            </a:pPr>
            <a:r>
              <a:rPr lang="en-US" sz="1500">
                <a:latin typeface="DejaVu Sans" pitchFamily="18"/>
                <a:ea typeface="DejaVu Sans" pitchFamily="2"/>
                <a:cs typeface="DejaVu Sans" pitchFamily="2"/>
              </a:rPr>
              <a:t> </a:t>
            </a:r>
          </a:p>
          <a:p>
            <a:pPr hangingPunct="0">
              <a:spcBef>
                <a:spcPts val="0"/>
              </a:spcBef>
              <a:spcAft>
                <a:spcPts val="0"/>
              </a:spcAft>
            </a:pPr>
            <a:r>
              <a:rPr lang="en-US" sz="1500">
                <a:latin typeface="DejaVu Sans" pitchFamily="18"/>
                <a:ea typeface="DejaVu Sans" pitchFamily="2"/>
                <a:cs typeface="DejaVu Sans" pitchFamily="2"/>
              </a:rPr>
              <a:t>     p | heapArraySize;</a:t>
            </a:r>
          </a:p>
          <a:p>
            <a:pPr hangingPunct="0">
              <a:spcBef>
                <a:spcPts val="0"/>
              </a:spcBef>
              <a:spcAft>
                <a:spcPts val="0"/>
              </a:spcAft>
            </a:pPr>
            <a:r>
              <a:rPr lang="en-US" sz="1500">
                <a:latin typeface="DejaVu Sans" pitchFamily="18"/>
                <a:ea typeface="DejaVu Sans" pitchFamily="2"/>
                <a:cs typeface="DejaVu Sans" pitchFamily="2"/>
              </a:rPr>
              <a:t>     if (p.isUnpacking()) {</a:t>
            </a:r>
          </a:p>
          <a:p>
            <a:pPr hangingPunct="0">
              <a:spcBef>
                <a:spcPts val="0"/>
              </a:spcBef>
              <a:spcAft>
                <a:spcPts val="0"/>
              </a:spcAft>
            </a:pPr>
            <a:r>
              <a:rPr lang="en-US" sz="1500">
                <a:latin typeface="DejaVu Sans" pitchFamily="18"/>
                <a:ea typeface="DejaVu Sans" pitchFamily="2"/>
                <a:cs typeface="DejaVu Sans" pitchFamily="2"/>
              </a:rPr>
              <a:t>       heapArray = new float[heapArraySize];</a:t>
            </a:r>
          </a:p>
          <a:p>
            <a:pPr hangingPunct="0">
              <a:spcBef>
                <a:spcPts val="0"/>
              </a:spcBef>
              <a:spcAft>
                <a:spcPts val="0"/>
              </a:spcAft>
            </a:pPr>
            <a:r>
              <a:rPr lang="en-US" sz="1500">
                <a:latin typeface="DejaVu Sans" pitchFamily="18"/>
                <a:ea typeface="DejaVu Sans" pitchFamily="2"/>
                <a:cs typeface="DejaVu Sans" pitchFamily="2"/>
              </a:rPr>
              <a:t>     }</a:t>
            </a:r>
          </a:p>
          <a:p>
            <a:pPr hangingPunct="0">
              <a:spcBef>
                <a:spcPts val="0"/>
              </a:spcBef>
              <a:spcAft>
                <a:spcPts val="0"/>
              </a:spcAft>
            </a:pPr>
            <a:r>
              <a:rPr lang="en-US" sz="1500">
                <a:latin typeface="DejaVu Sans" pitchFamily="18"/>
                <a:ea typeface="DejaVu Sans" pitchFamily="2"/>
                <a:cs typeface="DejaVu Sans" pitchFamily="2"/>
              </a:rPr>
              <a:t>     p(heapArray, heapArraySize);</a:t>
            </a:r>
          </a:p>
          <a:p>
            <a:pPr hangingPunct="0">
              <a:spcBef>
                <a:spcPts val="0"/>
              </a:spcBef>
              <a:spcAft>
                <a:spcPts val="0"/>
              </a:spcAft>
            </a:pPr>
            <a:endParaRPr lang="en-US" sz="1500">
              <a:latin typeface="DejaVu Sans" pitchFamily="18"/>
              <a:ea typeface="DejaVu Sans" pitchFamily="2"/>
              <a:cs typeface="DejaVu Sans" pitchFamily="2"/>
            </a:endParaRPr>
          </a:p>
          <a:p>
            <a:pPr hangingPunct="0">
              <a:spcBef>
                <a:spcPts val="0"/>
              </a:spcBef>
              <a:spcAft>
                <a:spcPts val="0"/>
              </a:spcAft>
            </a:pPr>
            <a:r>
              <a:rPr lang="en-US" sz="1500">
                <a:latin typeface="DejaVu Sans" pitchFamily="18"/>
                <a:ea typeface="DejaVu Sans" pitchFamily="2"/>
                <a:cs typeface="DejaVu Sans" pitchFamily="2"/>
              </a:rPr>
              <a:t>     int isNull = (pointer==NULL) ? 1 : 0;</a:t>
            </a:r>
          </a:p>
          <a:p>
            <a:pPr hangingPunct="0">
              <a:spcBef>
                <a:spcPts val="0"/>
              </a:spcBef>
              <a:spcAft>
                <a:spcPts val="0"/>
              </a:spcAft>
            </a:pPr>
            <a:r>
              <a:rPr lang="en-US" sz="1500">
                <a:latin typeface="DejaVu Sans" pitchFamily="18"/>
                <a:ea typeface="DejaVu Sans" pitchFamily="2"/>
                <a:cs typeface="DejaVu Sans" pitchFamily="2"/>
              </a:rPr>
              <a:t>     p | isNull;</a:t>
            </a:r>
          </a:p>
          <a:p>
            <a:pPr hangingPunct="0">
              <a:spcBef>
                <a:spcPts val="0"/>
              </a:spcBef>
              <a:spcAft>
                <a:spcPts val="0"/>
              </a:spcAft>
            </a:pPr>
            <a:r>
              <a:rPr lang="en-US" sz="1500">
                <a:latin typeface="DejaVu Sans" pitchFamily="18"/>
                <a:ea typeface="DejaVu Sans" pitchFamily="2"/>
                <a:cs typeface="DejaVu Sans" pitchFamily="2"/>
              </a:rPr>
              <a:t>     if (!isNull) {</a:t>
            </a:r>
          </a:p>
          <a:p>
            <a:pPr hangingPunct="0">
              <a:spcBef>
                <a:spcPts val="0"/>
              </a:spcBef>
              <a:spcAft>
                <a:spcPts val="0"/>
              </a:spcAft>
            </a:pPr>
            <a:r>
              <a:rPr lang="en-US" sz="1500">
                <a:latin typeface="DejaVu Sans" pitchFamily="18"/>
                <a:ea typeface="DejaVu Sans" pitchFamily="2"/>
                <a:cs typeface="DejaVu Sans" pitchFamily="2"/>
              </a:rPr>
              <a:t>       if (p.isUnpacking()) pointer = new MyClass();</a:t>
            </a:r>
          </a:p>
          <a:p>
            <a:pPr hangingPunct="0">
              <a:spcBef>
                <a:spcPts val="0"/>
              </a:spcBef>
              <a:spcAft>
                <a:spcPts val="0"/>
              </a:spcAft>
            </a:pPr>
            <a:r>
              <a:rPr lang="en-US" sz="1500">
                <a:latin typeface="DejaVu Sans" pitchFamily="18"/>
                <a:ea typeface="DejaVu Sans" pitchFamily="2"/>
                <a:cs typeface="DejaVu Sans" pitchFamily="2"/>
              </a:rPr>
              <a:t>       p | *pointer;</a:t>
            </a:r>
          </a:p>
          <a:p>
            <a:pPr hangingPunct="0">
              <a:spcBef>
                <a:spcPts val="0"/>
              </a:spcBef>
              <a:spcAft>
                <a:spcPts val="0"/>
              </a:spcAft>
            </a:pPr>
            <a:r>
              <a:rPr lang="en-US" sz="1500">
                <a:latin typeface="DejaVu Sans" pitchFamily="18"/>
                <a:ea typeface="DejaVu Sans" pitchFamily="2"/>
                <a:cs typeface="DejaVu Sans" pitchFamily="2"/>
              </a:rPr>
              <a:t>     }</a:t>
            </a:r>
          </a:p>
          <a:p>
            <a:pPr hangingPunct="0">
              <a:spcBef>
                <a:spcPts val="0"/>
              </a:spcBef>
              <a:spcAft>
                <a:spcPts val="0"/>
              </a:spcAft>
            </a:pPr>
            <a:r>
              <a:rPr lang="en-US" sz="1500">
                <a:latin typeface="DejaVu Sans" pitchFamily="18"/>
                <a:ea typeface="DejaVu Sans" pitchFamily="2"/>
                <a:cs typeface="DejaVu Sans" pitchFamily="2"/>
              </a:rPr>
              <a:t>   }</a:t>
            </a:r>
          </a:p>
          <a:p>
            <a:pPr hangingPunct="0">
              <a:spcBef>
                <a:spcPts val="0"/>
              </a:spcBef>
              <a:spcAft>
                <a:spcPts val="0"/>
              </a:spcAft>
            </a:pPr>
            <a:r>
              <a:rPr lang="en-US" sz="1500">
                <a:latin typeface="DejaVu Sans" pitchFamily="18"/>
                <a:ea typeface="DejaVu Sans" pitchFamily="2"/>
                <a:cs typeface="DejaVu Sans" pitchFamily="2"/>
              </a:rPr>
              <a:t> };</a:t>
            </a:r>
          </a:p>
        </p:txBody>
      </p:sp>
      <p:sp>
        <p:nvSpPr>
          <p:cNvPr id="6" name="Straight Connector 5"/>
          <p:cNvSpPr/>
          <p:nvPr/>
        </p:nvSpPr>
        <p:spPr>
          <a:xfrm>
            <a:off x="4303618" y="1173748"/>
            <a:ext cx="0" cy="4956588"/>
          </a:xfrm>
          <a:prstGeom prst="line">
            <a:avLst/>
          </a:prstGeom>
          <a:noFill/>
          <a:ln w="0">
            <a:solidFill>
              <a:srgbClr val="000000"/>
            </a:solidFill>
            <a:prstDash val="solid"/>
          </a:ln>
        </p:spPr>
        <p:txBody>
          <a:bodyPr vert="horz" lIns="81966" tIns="41146" rIns="81966" bIns="41146" anchor="ctr" anchorCtr="1" compatLnSpc="0"/>
          <a:lstStyle/>
          <a:p>
            <a:pPr hangingPunct="0">
              <a:spcBef>
                <a:spcPts val="0"/>
              </a:spcBef>
              <a:spcAft>
                <a:spcPts val="0"/>
              </a:spcAft>
            </a:pPr>
            <a:endParaRPr lang="en-US" sz="1600">
              <a:latin typeface="DejaVu Sans" pitchFamily="18"/>
              <a:ea typeface="DejaVu Sans" pitchFamily="2"/>
              <a:cs typeface="DejaVu Sans" pitchFamily="2"/>
            </a:endParaRPr>
          </a:p>
        </p:txBody>
      </p:sp>
      <p:sp>
        <p:nvSpPr>
          <p:cNvPr id="7" name="Straight Connector 6"/>
          <p:cNvSpPr/>
          <p:nvPr/>
        </p:nvSpPr>
        <p:spPr>
          <a:xfrm>
            <a:off x="3618840" y="1320711"/>
            <a:ext cx="701105" cy="0"/>
          </a:xfrm>
          <a:prstGeom prst="line">
            <a:avLst/>
          </a:prstGeom>
          <a:noFill/>
          <a:ln w="36720">
            <a:solidFill>
              <a:srgbClr val="000000"/>
            </a:solidFill>
            <a:prstDash val="solid"/>
            <a:tailEnd type="arrow"/>
          </a:ln>
        </p:spPr>
        <p:txBody>
          <a:bodyPr vert="horz" lIns="98293" tIns="57474" rIns="98293" bIns="57474" anchor="ctr" anchorCtr="1" compatLnSpc="0"/>
          <a:lstStyle/>
          <a:p>
            <a:pPr hangingPunct="0">
              <a:spcBef>
                <a:spcPts val="0"/>
              </a:spcBef>
              <a:spcAft>
                <a:spcPts val="0"/>
              </a:spcAft>
            </a:pPr>
            <a:endParaRPr lang="en-US" sz="1600">
              <a:latin typeface="DejaVu Sans" pitchFamily="18"/>
              <a:ea typeface="DejaVu Sans" pitchFamily="2"/>
              <a:cs typeface="DejaVu Sans" pitchFamily="2"/>
            </a:endParaRPr>
          </a:p>
        </p:txBody>
      </p:sp>
    </p:spTree>
    <p:extLst>
      <p:ext uri="{BB962C8B-B14F-4D97-AF65-F5344CB8AC3E}">
        <p14:creationId xmlns:p14="http://schemas.microsoft.com/office/powerpoint/2010/main" val="9357147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pPr lvl="0"/>
            <a:r>
              <a:rPr lang="en-US" smtClean="0"/>
              <a:t>15/07/2010</a:t>
            </a:r>
            <a:endParaRPr lang="en-US"/>
          </a:p>
        </p:txBody>
      </p:sp>
      <p:sp>
        <p:nvSpPr>
          <p:cNvPr id="5" name="Footer Placeholder 2"/>
          <p:cNvSpPr>
            <a:spLocks noGrp="1"/>
          </p:cNvSpPr>
          <p:nvPr>
            <p:ph type="ftr" sz="quarter" idx="11"/>
          </p:nvPr>
        </p:nvSpPr>
        <p:spPr/>
        <p:txBody>
          <a:bodyPr/>
          <a:lstStyle/>
          <a:p>
            <a:pPr lvl="0"/>
            <a:r>
              <a:rPr lang="en-US" smtClean="0"/>
              <a:t>Charm++ Tutorial - ADSC Singapore</a:t>
            </a:r>
            <a:endParaRPr lang="en-US"/>
          </a:p>
        </p:txBody>
      </p:sp>
      <p:sp>
        <p:nvSpPr>
          <p:cNvPr id="6" name="Slide Number Placeholder 3"/>
          <p:cNvSpPr>
            <a:spLocks noGrp="1"/>
          </p:cNvSpPr>
          <p:nvPr>
            <p:ph type="sldNum" sz="quarter" idx="12"/>
          </p:nvPr>
        </p:nvSpPr>
        <p:spPr/>
        <p:txBody>
          <a:bodyPr/>
          <a:lstStyle/>
          <a:p>
            <a:pPr lvl="0"/>
            <a:fld id="{0ECF0184-F7AA-4FA5-91A8-EDE9717A5ADF}" type="slidenum">
              <a:t>53</a:t>
            </a:fld>
            <a:endParaRPr lang="en-US"/>
          </a:p>
        </p:txBody>
      </p:sp>
      <p:sp>
        <p:nvSpPr>
          <p:cNvPr id="2" name="Title 1"/>
          <p:cNvSpPr txBox="1">
            <a:spLocks noGrp="1"/>
          </p:cNvSpPr>
          <p:nvPr>
            <p:ph type="title" idx="4294967295"/>
          </p:nvPr>
        </p:nvSpPr>
        <p:spPr>
          <a:xfrm>
            <a:off x="424843" y="187947"/>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PUP: what to look for</a:t>
            </a:r>
          </a:p>
        </p:txBody>
      </p:sp>
      <p:sp>
        <p:nvSpPr>
          <p:cNvPr id="3" name="Text Placeholder 2"/>
          <p:cNvSpPr txBox="1">
            <a:spLocks noGrp="1"/>
          </p:cNvSpPr>
          <p:nvPr>
            <p:ph type="body" idx="4294967295"/>
          </p:nvPr>
        </p:nvSpPr>
        <p:spPr>
          <a:xfrm>
            <a:off x="457171" y="1604841"/>
            <a:ext cx="8228763" cy="4444502"/>
          </a:xfrm>
        </p:spPr>
        <p:txBody>
          <a:bodyPr/>
          <a:lstStyle>
            <a:defPPr marL="432000" marR="0" lvl="0" indent="-324000">
              <a:spcBef>
                <a:spcPts val="0"/>
              </a:spcBef>
              <a:spcAft>
                <a:spcPts val="1417"/>
              </a:spcAft>
              <a:buClr>
                <a:srgbClr val="0066CC"/>
              </a:buClr>
              <a:buSzPct val="45000"/>
              <a:buFont typeface="StarSymbol"/>
              <a:buNone/>
              <a:defRPr lang="en-US" sz="28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US" sz="28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US" sz="24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US" sz="22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9pPr>
          </a:lstStyle>
          <a:p>
            <a:pPr marL="0" indent="0"/>
            <a:r>
              <a:rPr lang="en-US"/>
              <a:t>If variables are added to an object, update the PUP routine</a:t>
            </a:r>
          </a:p>
          <a:p>
            <a:pPr marL="0" indent="0"/>
            <a:r>
              <a:rPr lang="en-US"/>
              <a:t>If the object allocates data on the heap, copy it recursively, not just the pointer</a:t>
            </a:r>
          </a:p>
          <a:p>
            <a:pPr marL="0" lvl="1" indent="0"/>
            <a:r>
              <a:rPr lang="en-US"/>
              <a:t>Remember to allocate memory while unpacking</a:t>
            </a:r>
          </a:p>
          <a:p>
            <a:pPr marL="0" indent="0"/>
            <a:r>
              <a:rPr lang="en-US"/>
              <a:t>Sizing, Packing, and Unpacking must scan the same variables in the same order</a:t>
            </a:r>
          </a:p>
          <a:p>
            <a:pPr marL="0" indent="0"/>
            <a:r>
              <a:rPr lang="en-US"/>
              <a:t>Test PUP routines with “+balancer RotateLB”</a:t>
            </a:r>
          </a:p>
        </p:txBody>
      </p:sp>
    </p:spTree>
    <p:extLst>
      <p:ext uri="{BB962C8B-B14F-4D97-AF65-F5344CB8AC3E}">
        <p14:creationId xmlns:p14="http://schemas.microsoft.com/office/powerpoint/2010/main" val="11052964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pPr lvl="0"/>
            <a:r>
              <a:rPr lang="en-US" smtClean="0"/>
              <a:t>15/07/2010</a:t>
            </a:r>
            <a:endParaRPr lang="en-US"/>
          </a:p>
        </p:txBody>
      </p:sp>
      <p:sp>
        <p:nvSpPr>
          <p:cNvPr id="5" name="Footer Placeholder 2"/>
          <p:cNvSpPr>
            <a:spLocks noGrp="1"/>
          </p:cNvSpPr>
          <p:nvPr>
            <p:ph type="ftr" sz="quarter" idx="11"/>
          </p:nvPr>
        </p:nvSpPr>
        <p:spPr/>
        <p:txBody>
          <a:bodyPr/>
          <a:lstStyle/>
          <a:p>
            <a:pPr lvl="0"/>
            <a:r>
              <a:rPr lang="en-US" smtClean="0"/>
              <a:t>Charm++ Tutorial - ADSC Singapore</a:t>
            </a:r>
            <a:endParaRPr lang="en-US"/>
          </a:p>
        </p:txBody>
      </p:sp>
      <p:sp>
        <p:nvSpPr>
          <p:cNvPr id="6" name="Slide Number Placeholder 3"/>
          <p:cNvSpPr>
            <a:spLocks noGrp="1"/>
          </p:cNvSpPr>
          <p:nvPr>
            <p:ph type="sldNum" sz="quarter" idx="12"/>
          </p:nvPr>
        </p:nvSpPr>
        <p:spPr/>
        <p:txBody>
          <a:bodyPr/>
          <a:lstStyle/>
          <a:p>
            <a:pPr lvl="0"/>
            <a:fld id="{B28A0E95-CCFA-49C0-AE9E-6F05B42EB309}" type="slidenum">
              <a:t>54</a:t>
            </a:fld>
            <a:endParaRPr lang="en-US"/>
          </a:p>
        </p:txBody>
      </p:sp>
      <p:sp>
        <p:nvSpPr>
          <p:cNvPr id="2" name="Title 1"/>
          <p:cNvSpPr txBox="1">
            <a:spLocks noGrp="1"/>
          </p:cNvSpPr>
          <p:nvPr>
            <p:ph type="title" idx="4294967295"/>
          </p:nvPr>
        </p:nvSpPr>
        <p:spPr>
          <a:xfrm>
            <a:off x="424843" y="187947"/>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Using the Load Balancer</a:t>
            </a:r>
          </a:p>
        </p:txBody>
      </p:sp>
      <p:sp>
        <p:nvSpPr>
          <p:cNvPr id="3" name="Text Placeholder 2"/>
          <p:cNvSpPr txBox="1">
            <a:spLocks noGrp="1"/>
          </p:cNvSpPr>
          <p:nvPr>
            <p:ph type="body" idx="4294967295"/>
          </p:nvPr>
        </p:nvSpPr>
        <p:spPr>
          <a:xfrm>
            <a:off x="457171" y="1604842"/>
            <a:ext cx="8228763" cy="3173245"/>
          </a:xfrm>
        </p:spPr>
        <p:txBody>
          <a:bodyPr wrap="square" lIns="81639" tIns="42452" rIns="81639" bIns="42452" anchor="t" anchorCtr="0">
            <a:spAutoFit/>
          </a:bodyPr>
          <a:lstStyle>
            <a:defPPr marL="432000" marR="0" lvl="0" indent="-324000">
              <a:spcBef>
                <a:spcPts val="0"/>
              </a:spcBef>
              <a:spcAft>
                <a:spcPts val="1417"/>
              </a:spcAft>
              <a:buClr>
                <a:srgbClr val="0066CC"/>
              </a:buClr>
              <a:buSzPct val="45000"/>
              <a:buFont typeface="StarSymbol"/>
              <a:buNone/>
              <a:defRPr lang="en-US" sz="2800" b="0" i="0" u="none" strike="noStrike">
                <a:ln>
                  <a:noFill/>
                </a:ln>
                <a:latin typeface="Arial" pitchFamily="18"/>
                <a:ea typeface="DejaVu Sans" pitchFamily="2"/>
                <a:cs typeface="DejaVu Sans" pitchFamily="2"/>
              </a:defRPr>
            </a:defPPr>
            <a:lvl1pPr marL="432000" marR="0" lvl="0" indent="-324000">
              <a:spcBef>
                <a:spcPts val="0"/>
              </a:spcBef>
              <a:spcAft>
                <a:spcPts val="1417"/>
              </a:spcAft>
              <a:buClr>
                <a:srgbClr val="0066CC"/>
              </a:buClr>
              <a:buSzPct val="45000"/>
              <a:buFont typeface="StarSymbol"/>
              <a:buChar char=""/>
              <a:defRPr lang="en-US" sz="2800" b="0" i="0" u="none" strike="noStrike">
                <a:ln>
                  <a:noFill/>
                </a:ln>
                <a:latin typeface="Arial" pitchFamily="18"/>
                <a:ea typeface="DejaVu Sans" pitchFamily="2"/>
                <a:cs typeface="DejaVu Sans" pitchFamily="2"/>
              </a:defRPr>
            </a:lvl1pPr>
            <a:lvl2pPr marL="864000" marR="0" lvl="1" indent="-288000">
              <a:spcBef>
                <a:spcPts val="0"/>
              </a:spcBef>
              <a:spcAft>
                <a:spcPts val="1134"/>
              </a:spcAft>
              <a:buClr>
                <a:srgbClr val="0066CC"/>
              </a:buClr>
              <a:buSzPct val="45000"/>
              <a:buFont typeface="StarSymbol"/>
              <a:buChar char=""/>
              <a:defRPr lang="en-US" sz="2400" b="0" i="0" u="none" strike="noStrike">
                <a:ln>
                  <a:noFill/>
                </a:ln>
                <a:latin typeface="Arial" pitchFamily="18"/>
                <a:ea typeface="DejaVu Sans" pitchFamily="2"/>
                <a:cs typeface="DejaVu Sans" pitchFamily="2"/>
              </a:defRPr>
            </a:lvl2pPr>
            <a:lvl3pPr marL="1296000" marR="0" lvl="2" indent="-216000">
              <a:spcBef>
                <a:spcPts val="0"/>
              </a:spcBef>
              <a:spcAft>
                <a:spcPts val="850"/>
              </a:spcAft>
              <a:buClr>
                <a:srgbClr val="0066CC"/>
              </a:buClr>
              <a:buSzPct val="45000"/>
              <a:buFont typeface="StarSymbol"/>
              <a:buChar char=""/>
              <a:defRPr lang="en-US" sz="2200" b="0" i="0" u="none" strike="noStrike">
                <a:ln>
                  <a:noFill/>
                </a:ln>
                <a:latin typeface="Arial" pitchFamily="18"/>
                <a:ea typeface="DejaVu Sans" pitchFamily="2"/>
                <a:cs typeface="DejaVu Sans" pitchFamily="2"/>
              </a:defRPr>
            </a:lvl3pPr>
            <a:lvl4pPr marL="1728000" marR="0" lvl="3" indent="-216000">
              <a:spcBef>
                <a:spcPts val="0"/>
              </a:spcBef>
              <a:spcAft>
                <a:spcPts val="567"/>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4pPr>
            <a:lvl5pPr marL="2160000" marR="0" lvl="4"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5pPr>
            <a:lvl6pPr marL="2592000" marR="0" lvl="5"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6pPr>
            <a:lvl7pPr marL="3024000" marR="0" lvl="6"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7pPr>
            <a:lvl8pPr marL="3456000" marR="0" lvl="7"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8pPr>
            <a:lvl9pPr marL="3887999" marR="0" lvl="8" indent="-216000">
              <a:spcBef>
                <a:spcPts val="0"/>
              </a:spcBef>
              <a:spcAft>
                <a:spcPts val="283"/>
              </a:spcAft>
              <a:buClr>
                <a:srgbClr val="0066CC"/>
              </a:buClr>
              <a:buSzPct val="45000"/>
              <a:buFont typeface="StarSymbol"/>
              <a:buChar char=""/>
              <a:defRPr lang="en-US" sz="2000" b="0" i="0" u="none" strike="noStrike">
                <a:ln>
                  <a:noFill/>
                </a:ln>
                <a:latin typeface="Arial" pitchFamily="18"/>
                <a:ea typeface="DejaVu Sans" pitchFamily="2"/>
                <a:cs typeface="DejaVu Sans" pitchFamily="2"/>
              </a:defRPr>
            </a:lvl9pPr>
          </a:lstStyle>
          <a:p>
            <a:pPr marL="0" indent="0">
              <a:lnSpc>
                <a:spcPct val="80000"/>
              </a:lnSpc>
              <a:spcAft>
                <a:spcPts val="1281"/>
              </a:spcAft>
              <a:buSzPct val="50000"/>
            </a:pPr>
            <a:r>
              <a:rPr lang="en-GB" sz="2200"/>
              <a:t>link a LB module</a:t>
            </a:r>
          </a:p>
          <a:p>
            <a:pPr marL="0" lvl="1" indent="0">
              <a:lnSpc>
                <a:spcPct val="80000"/>
              </a:lnSpc>
              <a:spcAft>
                <a:spcPts val="1281"/>
              </a:spcAft>
              <a:buSzPct val="50000"/>
            </a:pPr>
            <a:r>
              <a:rPr lang="en-GB" sz="1800" b="1" i="1">
                <a:solidFill>
                  <a:srgbClr val="003366"/>
                </a:solidFill>
              </a:rPr>
              <a:t>-module &lt;strategy&gt;</a:t>
            </a:r>
          </a:p>
          <a:p>
            <a:pPr marL="0" lvl="1" indent="0">
              <a:lnSpc>
                <a:spcPct val="80000"/>
              </a:lnSpc>
              <a:spcAft>
                <a:spcPts val="1281"/>
              </a:spcAft>
              <a:buSzPct val="50000"/>
            </a:pPr>
            <a:r>
              <a:rPr lang="en-GB" sz="1800"/>
              <a:t>RefineLB, NeighborLB, GreedyCommLB, others…</a:t>
            </a:r>
          </a:p>
          <a:p>
            <a:pPr marL="0" lvl="1" indent="0">
              <a:lnSpc>
                <a:spcPct val="80000"/>
              </a:lnSpc>
              <a:spcAft>
                <a:spcPts val="1281"/>
              </a:spcAft>
              <a:buSzPct val="50000"/>
            </a:pPr>
            <a:r>
              <a:rPr lang="en-GB" sz="1800"/>
              <a:t>EveryLB will include all load balancing strategies</a:t>
            </a:r>
          </a:p>
          <a:p>
            <a:pPr marL="0" indent="0">
              <a:lnSpc>
                <a:spcPct val="80000"/>
              </a:lnSpc>
              <a:spcAft>
                <a:spcPts val="1281"/>
              </a:spcAft>
              <a:buSzPct val="50000"/>
            </a:pPr>
            <a:r>
              <a:rPr lang="en-GB" sz="2200"/>
              <a:t>compile time option (specify default balancer)</a:t>
            </a:r>
          </a:p>
          <a:p>
            <a:pPr marL="0" lvl="1" indent="0">
              <a:lnSpc>
                <a:spcPct val="80000"/>
              </a:lnSpc>
              <a:spcAft>
                <a:spcPts val="1281"/>
              </a:spcAft>
              <a:buSzPct val="50000"/>
            </a:pPr>
            <a:r>
              <a:rPr lang="en-GB" sz="1800" b="1">
                <a:solidFill>
                  <a:srgbClr val="003366"/>
                </a:solidFill>
              </a:rPr>
              <a:t>-balancer RefineLB</a:t>
            </a:r>
          </a:p>
          <a:p>
            <a:pPr marL="0" indent="0">
              <a:lnSpc>
                <a:spcPct val="80000"/>
              </a:lnSpc>
              <a:spcAft>
                <a:spcPts val="1281"/>
              </a:spcAft>
              <a:buSzPct val="50000"/>
            </a:pPr>
            <a:r>
              <a:rPr lang="en-GB" sz="2200"/>
              <a:t>runtime option</a:t>
            </a:r>
          </a:p>
          <a:p>
            <a:pPr marL="0" lvl="1" indent="0">
              <a:lnSpc>
                <a:spcPct val="80000"/>
              </a:lnSpc>
              <a:spcAft>
                <a:spcPts val="1281"/>
              </a:spcAft>
              <a:buSzPct val="50000"/>
            </a:pPr>
            <a:r>
              <a:rPr lang="en-GB" sz="1800" b="1" i="1">
                <a:solidFill>
                  <a:srgbClr val="003366"/>
                </a:solidFill>
              </a:rPr>
              <a:t>+balancer RefineLB</a:t>
            </a:r>
          </a:p>
        </p:txBody>
      </p:sp>
    </p:spTree>
    <p:extLst>
      <p:ext uri="{BB962C8B-B14F-4D97-AF65-F5344CB8AC3E}">
        <p14:creationId xmlns:p14="http://schemas.microsoft.com/office/powerpoint/2010/main" val="24436731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pPr lvl="0"/>
            <a:r>
              <a:rPr lang="en-US" smtClean="0"/>
              <a:t>15/07/2010</a:t>
            </a:r>
            <a:endParaRPr lang="en-US"/>
          </a:p>
        </p:txBody>
      </p:sp>
      <p:sp>
        <p:nvSpPr>
          <p:cNvPr id="5" name="Footer Placeholder 2"/>
          <p:cNvSpPr>
            <a:spLocks noGrp="1"/>
          </p:cNvSpPr>
          <p:nvPr>
            <p:ph type="ftr" sz="quarter" idx="11"/>
          </p:nvPr>
        </p:nvSpPr>
        <p:spPr/>
        <p:txBody>
          <a:bodyPr/>
          <a:lstStyle/>
          <a:p>
            <a:pPr lvl="0"/>
            <a:r>
              <a:rPr lang="en-US" smtClean="0"/>
              <a:t>Charm++ Tutorial - ADSC Singapore</a:t>
            </a:r>
            <a:endParaRPr lang="en-US"/>
          </a:p>
        </p:txBody>
      </p:sp>
      <p:sp>
        <p:nvSpPr>
          <p:cNvPr id="6" name="Slide Number Placeholder 3"/>
          <p:cNvSpPr>
            <a:spLocks noGrp="1"/>
          </p:cNvSpPr>
          <p:nvPr>
            <p:ph type="sldNum" sz="quarter" idx="12"/>
          </p:nvPr>
        </p:nvSpPr>
        <p:spPr/>
        <p:txBody>
          <a:bodyPr/>
          <a:lstStyle/>
          <a:p>
            <a:pPr lvl="0"/>
            <a:fld id="{58F21689-AB51-491B-AB71-10C8336729CD}" type="slidenum">
              <a:t>55</a:t>
            </a:fld>
            <a:endParaRPr lang="en-US"/>
          </a:p>
        </p:txBody>
      </p:sp>
      <p:sp>
        <p:nvSpPr>
          <p:cNvPr id="2" name="Title 1"/>
          <p:cNvSpPr txBox="1">
            <a:spLocks noGrp="1"/>
          </p:cNvSpPr>
          <p:nvPr>
            <p:ph type="title" idx="4294967295"/>
          </p:nvPr>
        </p:nvSpPr>
        <p:spPr>
          <a:xfrm>
            <a:off x="424843" y="187947"/>
            <a:ext cx="8228763"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The code</a:t>
            </a:r>
          </a:p>
        </p:txBody>
      </p:sp>
      <p:sp>
        <p:nvSpPr>
          <p:cNvPr id="3" name="TextBox 2"/>
          <p:cNvSpPr txBox="1"/>
          <p:nvPr/>
        </p:nvSpPr>
        <p:spPr>
          <a:xfrm>
            <a:off x="260914" y="1825939"/>
            <a:ext cx="8239866" cy="2970295"/>
          </a:xfrm>
          <a:prstGeom prst="rect">
            <a:avLst/>
          </a:prstGeom>
          <a:noFill/>
          <a:ln>
            <a:noFill/>
          </a:ln>
        </p:spPr>
        <p:txBody>
          <a:bodyPr vert="horz" lIns="81639" tIns="40820" rIns="81639" bIns="40820" anchorCtr="0" compatLnSpc="0">
            <a:spAutoFit/>
          </a:bodyPr>
          <a:lstStyle/>
          <a:p>
            <a:pPr hangingPunct="0">
              <a:spcBef>
                <a:spcPts val="0"/>
              </a:spcBef>
              <a:spcAft>
                <a:spcPts val="0"/>
              </a:spcAft>
            </a:pPr>
            <a:r>
              <a:rPr lang="en-US" sz="1600">
                <a:latin typeface="DejaVu Sans" pitchFamily="18"/>
                <a:ea typeface="DejaVu Sans" pitchFamily="2"/>
                <a:cs typeface="DejaVu Sans" pitchFamily="2"/>
              </a:rPr>
              <a:t>void Jacobi::attemptCompute() {</a:t>
            </a:r>
          </a:p>
          <a:p>
            <a:pPr hangingPunct="0">
              <a:spcBef>
                <a:spcPts val="0"/>
              </a:spcBef>
              <a:spcAft>
                <a:spcPts val="0"/>
              </a:spcAft>
            </a:pPr>
            <a:r>
              <a:rPr lang="en-US" sz="1600">
                <a:latin typeface="DejaVu Sans" pitchFamily="18"/>
                <a:ea typeface="DejaVu Sans" pitchFamily="2"/>
                <a:cs typeface="DejaVu Sans" pitchFamily="2"/>
              </a:rPr>
              <a:t>  if (ghostReceived == numGhosts) {</a:t>
            </a:r>
          </a:p>
          <a:p>
            <a:pPr hangingPunct="0">
              <a:spcBef>
                <a:spcPts val="0"/>
              </a:spcBef>
              <a:spcAft>
                <a:spcPts val="0"/>
              </a:spcAft>
            </a:pPr>
            <a:r>
              <a:rPr lang="en-US" sz="1600">
                <a:latin typeface="DejaVu Sans" pitchFamily="18"/>
                <a:ea typeface="DejaVu Sans" pitchFamily="2"/>
                <a:cs typeface="DejaVu Sans" pitchFamily="2"/>
              </a:rPr>
              <a:t>    .... do computation</a:t>
            </a:r>
          </a:p>
          <a:p>
            <a:pPr hangingPunct="0">
              <a:spcBef>
                <a:spcPts val="0"/>
              </a:spcBef>
              <a:spcAft>
                <a:spcPts val="0"/>
              </a:spcAft>
            </a:pPr>
            <a:r>
              <a:rPr lang="en-US" sz="1600">
                <a:latin typeface="DejaVu Sans" pitchFamily="18"/>
                <a:ea typeface="DejaVu Sans" pitchFamily="2"/>
                <a:cs typeface="DejaVu Sans" pitchFamily="2"/>
              </a:rPr>
              <a:t>    if (step &amp; 0x0F == 0) AtSync();</a:t>
            </a:r>
          </a:p>
          <a:p>
            <a:pPr hangingPunct="0">
              <a:spcBef>
                <a:spcPts val="0"/>
              </a:spcBef>
              <a:spcAft>
                <a:spcPts val="0"/>
              </a:spcAft>
            </a:pPr>
            <a:r>
              <a:rPr lang="en-US" sz="1600">
                <a:latin typeface="DejaVu Sans" pitchFamily="18"/>
                <a:ea typeface="DejaVu Sans" pitchFamily="2"/>
                <a:cs typeface="DejaVu Sans" pitchFamily="2"/>
              </a:rPr>
              <a:t>    else ResumeFromSync();</a:t>
            </a:r>
          </a:p>
          <a:p>
            <a:pPr hangingPunct="0">
              <a:spcBef>
                <a:spcPts val="0"/>
              </a:spcBef>
              <a:spcAft>
                <a:spcPts val="0"/>
              </a:spcAft>
            </a:pPr>
            <a:r>
              <a:rPr lang="en-US" sz="1600">
                <a:latin typeface="DejaVu Sans" pitchFamily="18"/>
                <a:ea typeface="DejaVu Sans" pitchFamily="2"/>
                <a:cs typeface="DejaVu Sans" pitchFamily="2"/>
              </a:rPr>
              <a:t>  }</a:t>
            </a:r>
          </a:p>
          <a:p>
            <a:pPr hangingPunct="0">
              <a:spcBef>
                <a:spcPts val="0"/>
              </a:spcBef>
              <a:spcAft>
                <a:spcPts val="0"/>
              </a:spcAft>
            </a:pPr>
            <a:r>
              <a:rPr lang="en-US" sz="1600">
                <a:latin typeface="DejaVu Sans" pitchFamily="18"/>
                <a:ea typeface="DejaVu Sans" pitchFamily="2"/>
                <a:cs typeface="DejaVu Sans" pitchFamily="2"/>
              </a:rPr>
              <a:t>}</a:t>
            </a:r>
          </a:p>
          <a:p>
            <a:pPr hangingPunct="0">
              <a:spcBef>
                <a:spcPts val="0"/>
              </a:spcBef>
              <a:spcAft>
                <a:spcPts val="0"/>
              </a:spcAft>
            </a:pPr>
            <a:endParaRPr lang="en-US" sz="1600">
              <a:latin typeface="DejaVu Sans" pitchFamily="18"/>
              <a:ea typeface="DejaVu Sans" pitchFamily="2"/>
              <a:cs typeface="DejaVu Sans" pitchFamily="2"/>
            </a:endParaRPr>
          </a:p>
          <a:p>
            <a:pPr hangingPunct="0">
              <a:spcBef>
                <a:spcPts val="0"/>
              </a:spcBef>
              <a:spcAft>
                <a:spcPts val="0"/>
              </a:spcAft>
            </a:pPr>
            <a:r>
              <a:rPr lang="en-US" sz="1600">
                <a:latin typeface="DejaVu Sans" pitchFamily="18"/>
                <a:ea typeface="DejaVu Sans" pitchFamily="2"/>
                <a:cs typeface="DejaVu Sans" pitchFamily="2"/>
              </a:rPr>
              <a:t>void Jacobi::ResumeFromSync() {</a:t>
            </a:r>
          </a:p>
          <a:p>
            <a:pPr hangingPunct="0">
              <a:spcBef>
                <a:spcPts val="0"/>
              </a:spcBef>
              <a:spcAft>
                <a:spcPts val="0"/>
              </a:spcAft>
            </a:pPr>
            <a:r>
              <a:rPr lang="en-US" sz="1600">
                <a:latin typeface="DejaVu Sans" pitchFamily="18"/>
                <a:ea typeface="DejaVu Sans" pitchFamily="2"/>
                <a:cs typeface="DejaVu Sans" pitchFamily="2"/>
              </a:rPr>
              <a:t>    CkCallback cb (CkIndex_Main::stepCheckin(CkReductionMsg*), mainProxy);</a:t>
            </a:r>
          </a:p>
          <a:p>
            <a:pPr hangingPunct="0">
              <a:spcBef>
                <a:spcPts val="0"/>
              </a:spcBef>
              <a:spcAft>
                <a:spcPts val="0"/>
              </a:spcAft>
            </a:pPr>
            <a:r>
              <a:rPr lang="en-US" sz="1600">
                <a:latin typeface="DejaVu Sans" pitchFamily="18"/>
                <a:ea typeface="DejaVu Sans" pitchFamily="2"/>
                <a:cs typeface="DejaVu Sans" pitchFamily="2"/>
              </a:rPr>
              <a:t>    contribute(sizeof(double), &amp;maxDiff, CkReduction::max_double, cb);</a:t>
            </a:r>
          </a:p>
          <a:p>
            <a:pPr hangingPunct="0">
              <a:spcBef>
                <a:spcPts val="0"/>
              </a:spcBef>
              <a:spcAft>
                <a:spcPts val="0"/>
              </a:spcAft>
            </a:pPr>
            <a:r>
              <a:rPr lang="en-US" sz="1600">
                <a:latin typeface="DejaVu Sans" pitchFamily="18"/>
                <a:ea typeface="DejaVu Sans" pitchFamily="2"/>
                <a:cs typeface="DejaVu Sans" pitchFamily="2"/>
              </a:rPr>
              <a:t>}</a:t>
            </a:r>
          </a:p>
        </p:txBody>
      </p:sp>
    </p:spTree>
    <p:extLst>
      <p:ext uri="{BB962C8B-B14F-4D97-AF65-F5344CB8AC3E}">
        <p14:creationId xmlns:p14="http://schemas.microsoft.com/office/powerpoint/2010/main" val="42419775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Fault Tolerance</a:t>
            </a:r>
            <a:endParaRPr lang="en-US" dirty="0"/>
          </a:p>
        </p:txBody>
      </p:sp>
      <p:sp>
        <p:nvSpPr>
          <p:cNvPr id="8" name="Content Placeholder 7"/>
          <p:cNvSpPr>
            <a:spLocks noGrp="1"/>
          </p:cNvSpPr>
          <p:nvPr>
            <p:ph idx="1"/>
          </p:nvPr>
        </p:nvSpPr>
        <p:spPr/>
        <p:txBody>
          <a:bodyPr>
            <a:normAutofit fontScale="92500" lnSpcReduction="10000"/>
          </a:bodyPr>
          <a:lstStyle/>
          <a:p>
            <a:r>
              <a:rPr lang="en-US" dirty="0" smtClean="0"/>
              <a:t>Disk </a:t>
            </a:r>
            <a:r>
              <a:rPr lang="en-US" dirty="0" err="1" smtClean="0"/>
              <a:t>Checkpointing</a:t>
            </a:r>
            <a:endParaRPr lang="en-US" dirty="0" smtClean="0"/>
          </a:p>
          <a:p>
            <a:pPr lvl="1"/>
            <a:r>
              <a:rPr lang="en-US" dirty="0" smtClean="0"/>
              <a:t>Simply PUP all Charm ++ entities to disk</a:t>
            </a:r>
          </a:p>
          <a:p>
            <a:pPr lvl="1"/>
            <a:r>
              <a:rPr lang="en-US" dirty="0" smtClean="0"/>
              <a:t>Trigger with </a:t>
            </a:r>
            <a:r>
              <a:rPr lang="en-US" dirty="0" err="1" smtClean="0"/>
              <a:t>CkStartCheckpoint</a:t>
            </a:r>
            <a:r>
              <a:rPr lang="en-US" dirty="0" smtClean="0"/>
              <a:t>(“dir”, </a:t>
            </a:r>
            <a:r>
              <a:rPr lang="en-US" dirty="0" err="1" smtClean="0"/>
              <a:t>cb</a:t>
            </a:r>
            <a:r>
              <a:rPr lang="en-US" dirty="0" smtClean="0"/>
              <a:t>)</a:t>
            </a:r>
          </a:p>
          <a:p>
            <a:pPr lvl="1"/>
            <a:r>
              <a:rPr lang="en-US" dirty="0" smtClean="0"/>
              <a:t>Callback </a:t>
            </a:r>
            <a:r>
              <a:rPr lang="en-US" dirty="0" err="1" smtClean="0"/>
              <a:t>cb</a:t>
            </a:r>
            <a:r>
              <a:rPr lang="en-US" dirty="0" smtClean="0"/>
              <a:t> called upon checkpoint completion</a:t>
            </a:r>
          </a:p>
          <a:p>
            <a:pPr lvl="2"/>
            <a:r>
              <a:rPr lang="en-US" dirty="0" smtClean="0"/>
              <a:t>Called both after checkpoint and upon restart</a:t>
            </a:r>
          </a:p>
          <a:p>
            <a:pPr lvl="1"/>
            <a:r>
              <a:rPr lang="en-US" dirty="0" smtClean="0"/>
              <a:t>To restart: “+restart&lt;</a:t>
            </a:r>
            <a:r>
              <a:rPr lang="en-US" dirty="0" err="1" smtClean="0"/>
              <a:t>logDir</a:t>
            </a:r>
            <a:r>
              <a:rPr lang="en-US" dirty="0" smtClean="0"/>
              <a:t>&gt;”</a:t>
            </a:r>
          </a:p>
          <a:p>
            <a:r>
              <a:rPr lang="en-US" dirty="0" smtClean="0"/>
              <a:t>Double </a:t>
            </a:r>
            <a:r>
              <a:rPr lang="en-US" dirty="0" smtClean="0"/>
              <a:t>in-memory </a:t>
            </a:r>
            <a:r>
              <a:rPr lang="en-US" dirty="0" smtClean="0"/>
              <a:t>checkpoint: </a:t>
            </a:r>
            <a:r>
              <a:rPr lang="en-US" dirty="0" err="1" smtClean="0"/>
              <a:t>CkStartMemCheckPoint</a:t>
            </a:r>
            <a:r>
              <a:rPr lang="en-US" dirty="0" smtClean="0"/>
              <a:t>(</a:t>
            </a:r>
            <a:r>
              <a:rPr lang="en-US" dirty="0" err="1" smtClean="0"/>
              <a:t>cb</a:t>
            </a:r>
            <a:r>
              <a:rPr lang="en-US" dirty="0" smtClean="0"/>
              <a:t>)</a:t>
            </a:r>
            <a:endParaRPr lang="en-US" dirty="0" smtClean="0"/>
          </a:p>
          <a:p>
            <a:r>
              <a:rPr lang="en-US" dirty="0" smtClean="0"/>
              <a:t>Message logging</a:t>
            </a:r>
          </a:p>
          <a:p>
            <a:pPr lvl="2"/>
            <a:r>
              <a:rPr lang="en-US" dirty="0" smtClean="0"/>
              <a:t>Only faulty processor rolls back</a:t>
            </a:r>
            <a:endParaRPr lang="en-US" dirty="0"/>
          </a:p>
        </p:txBody>
      </p:sp>
      <p:sp>
        <p:nvSpPr>
          <p:cNvPr id="4"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5"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56</a:t>
            </a:fld>
            <a:endParaRPr lang="en-US" dirty="0"/>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533400" y="1371600"/>
            <a:ext cx="7467600" cy="4800600"/>
          </a:xfrm>
          <a:prstGeom prst="rect">
            <a:avLst/>
          </a:prstGeom>
          <a:solidFill>
            <a:srgbClr val="33CC66"/>
          </a:solidFill>
          <a:ln w="9525">
            <a:noFill/>
            <a:round/>
            <a:headEnd/>
            <a:tailEnd/>
          </a:ln>
          <a:effectLst/>
        </p:spPr>
        <p:txBody>
          <a:bodyPr wrap="none" lIns="81639" tIns="40820" rIns="81639" bIns="40820"/>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dirty="0">
                <a:solidFill>
                  <a:srgbClr val="000080"/>
                </a:solidFill>
                <a:latin typeface="Consolas" pitchFamily="49" charset="0"/>
              </a:rPr>
              <a:t>Main::Main(CkMigrateMessage *m)</a:t>
            </a:r>
            <a:r>
              <a:rPr lang="fi-FI" dirty="0">
                <a:solidFill>
                  <a:srgbClr val="000000"/>
                </a:solidFill>
                <a:latin typeface="Consolas" pitchFamily="49" charset="0"/>
              </a:rPr>
              <a:t> : CBase_Main(m) {</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dirty="0">
                <a:solidFill>
                  <a:srgbClr val="000000"/>
                </a:solidFill>
                <a:latin typeface="Consolas" pitchFamily="49" charset="0"/>
              </a:rPr>
              <a:t>  // Subtle: Chare proxy readonly needs to be updated</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dirty="0">
                <a:solidFill>
                  <a:srgbClr val="000000"/>
                </a:solidFill>
                <a:latin typeface="Consolas" pitchFamily="49" charset="0"/>
              </a:rPr>
              <a:t>  // manually because of the object pointer inside it!</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dirty="0">
                <a:solidFill>
                  <a:srgbClr val="000000"/>
                </a:solidFill>
                <a:latin typeface="Consolas" pitchFamily="49" charset="0"/>
              </a:rPr>
              <a:t>  mainProxy = thisProxy;</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dirty="0">
                <a:solidFill>
                  <a:srgbClr val="000000"/>
                </a:solidFill>
                <a:latin typeface="Consolas" pitchFamily="49" charset="0"/>
              </a:rPr>
              <a:t>}</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fi-FI" dirty="0">
              <a:solidFill>
                <a:srgbClr val="000000"/>
              </a:solidFill>
              <a:latin typeface="Consolas" pitchFamily="49" charset="0"/>
            </a:endParaRP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dirty="0">
                <a:solidFill>
                  <a:srgbClr val="000080"/>
                </a:solidFill>
                <a:latin typeface="Consolas" pitchFamily="49" charset="0"/>
              </a:rPr>
              <a:t>void Main::pup(PUP::er &amp;p)</a:t>
            </a:r>
            <a:r>
              <a:rPr lang="fi-FI" dirty="0">
                <a:solidFill>
                  <a:srgbClr val="000000"/>
                </a:solidFill>
                <a:latin typeface="Consolas" pitchFamily="49" charset="0"/>
              </a:rPr>
              <a:t> { .... }</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fi-FI" dirty="0">
              <a:solidFill>
                <a:srgbClr val="000000"/>
              </a:solidFill>
              <a:latin typeface="Consolas" pitchFamily="49" charset="0"/>
            </a:endParaRP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dirty="0">
                <a:solidFill>
                  <a:srgbClr val="000000"/>
                </a:solidFill>
                <a:latin typeface="Consolas" pitchFamily="49" charset="0"/>
              </a:rPr>
              <a:t>void Main::next(CkReductionMsg *m) {</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dirty="0">
                <a:solidFill>
                  <a:srgbClr val="000000"/>
                </a:solidFill>
                <a:latin typeface="Consolas" pitchFamily="49" charset="0"/>
              </a:rPr>
              <a:t>  if ((++step % 10) == 0) {</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dirty="0">
                <a:solidFill>
                  <a:srgbClr val="000000"/>
                </a:solidFill>
                <a:latin typeface="Consolas" pitchFamily="49" charset="0"/>
              </a:rPr>
              <a:t>    CkCallback cb(CkIndex_Hello::SayHi(),helloProxy);</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dirty="0">
                <a:solidFill>
                  <a:srgbClr val="000000"/>
                </a:solidFill>
                <a:latin typeface="Consolas" pitchFamily="49" charset="0"/>
              </a:rPr>
              <a:t>    </a:t>
            </a:r>
            <a:r>
              <a:rPr lang="fi-FI" dirty="0">
                <a:solidFill>
                  <a:srgbClr val="000080"/>
                </a:solidFill>
                <a:latin typeface="Consolas" pitchFamily="49" charset="0"/>
              </a:rPr>
              <a:t>CkStartCheckpoint("log",cb);</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dirty="0">
                <a:solidFill>
                  <a:srgbClr val="000000"/>
                </a:solidFill>
                <a:latin typeface="Consolas" pitchFamily="49" charset="0"/>
              </a:rPr>
              <a:t>  } else {</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dirty="0">
                <a:solidFill>
                  <a:srgbClr val="000000"/>
                </a:solidFill>
                <a:latin typeface="Consolas" pitchFamily="49" charset="0"/>
              </a:rPr>
              <a:t>    helloProxy.SayHi();</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dirty="0">
                <a:solidFill>
                  <a:srgbClr val="000000"/>
                </a:solidFill>
                <a:latin typeface="Consolas" pitchFamily="49" charset="0"/>
              </a:rPr>
              <a:t>  }</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dirty="0">
                <a:solidFill>
                  <a:srgbClr val="000000"/>
                </a:solidFill>
                <a:latin typeface="Consolas" pitchFamily="49" charset="0"/>
              </a:rPr>
              <a:t>  delete m;</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dirty="0">
                <a:solidFill>
                  <a:srgbClr val="000000"/>
                </a:solidFill>
                <a:latin typeface="Consolas" pitchFamily="49" charset="0"/>
              </a:rPr>
              <a:t>}</a:t>
            </a:r>
          </a:p>
        </p:txBody>
      </p:sp>
      <p:sp>
        <p:nvSpPr>
          <p:cNvPr id="13315" name="Text Box 3"/>
          <p:cNvSpPr txBox="1">
            <a:spLocks noChangeArrowheads="1"/>
          </p:cNvSpPr>
          <p:nvPr/>
        </p:nvSpPr>
        <p:spPr bwMode="auto">
          <a:xfrm>
            <a:off x="5105400" y="2362200"/>
            <a:ext cx="3790320" cy="1264996"/>
          </a:xfrm>
          <a:prstGeom prst="rect">
            <a:avLst/>
          </a:prstGeom>
          <a:solidFill>
            <a:srgbClr val="FFFF99"/>
          </a:solidFill>
          <a:ln w="9525">
            <a:noFill/>
            <a:round/>
            <a:headEnd/>
            <a:tailEnd/>
          </a:ln>
          <a:effectLst/>
        </p:spPr>
        <p:txBody>
          <a:bodyPr wrap="none" lIns="81639" tIns="40820" rIns="81639" bIns="40820"/>
          <a:lstStyle/>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sz="1400" dirty="0">
                <a:solidFill>
                  <a:srgbClr val="000000"/>
                </a:solidFill>
                <a:latin typeface="Consolas" pitchFamily="49" charset="0"/>
              </a:rPr>
              <a:t>readonly CProxy_Main mainProxy;</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endParaRPr lang="fi-FI" sz="1400" dirty="0">
              <a:solidFill>
                <a:srgbClr val="000000"/>
              </a:solidFill>
              <a:latin typeface="Consolas" pitchFamily="49" charset="0"/>
            </a:endParaRP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sz="1400" dirty="0">
                <a:solidFill>
                  <a:srgbClr val="000000"/>
                </a:solidFill>
                <a:latin typeface="Consolas" pitchFamily="49" charset="0"/>
              </a:rPr>
              <a:t>mainchare </a:t>
            </a:r>
            <a:r>
              <a:rPr lang="fi-FI" sz="1400" dirty="0">
                <a:solidFill>
                  <a:srgbClr val="000080"/>
                </a:solidFill>
                <a:latin typeface="Consolas" pitchFamily="49" charset="0"/>
              </a:rPr>
              <a:t>[migratable]</a:t>
            </a:r>
            <a:r>
              <a:rPr lang="fi-FI" sz="1400" dirty="0">
                <a:solidFill>
                  <a:srgbClr val="000000"/>
                </a:solidFill>
                <a:latin typeface="Consolas" pitchFamily="49" charset="0"/>
              </a:rPr>
              <a:t> Main { .... };</a:t>
            </a:r>
          </a:p>
          <a:p>
            <a:pPr>
              <a:tabLst>
                <a:tab pos="0" algn="l"/>
                <a:tab pos="414726" algn="l"/>
                <a:tab pos="829452" algn="l"/>
                <a:tab pos="1244178" algn="l"/>
                <a:tab pos="1658904" algn="l"/>
                <a:tab pos="2073631" algn="l"/>
                <a:tab pos="2488357" algn="l"/>
                <a:tab pos="2903083" algn="l"/>
                <a:tab pos="3317809" algn="l"/>
                <a:tab pos="3732535" algn="l"/>
                <a:tab pos="4147261" algn="l"/>
                <a:tab pos="4561987" algn="l"/>
                <a:tab pos="4976713" algn="l"/>
                <a:tab pos="5391440" algn="l"/>
                <a:tab pos="5806166" algn="l"/>
                <a:tab pos="6220892" algn="l"/>
                <a:tab pos="6635618" algn="l"/>
                <a:tab pos="7050344" algn="l"/>
                <a:tab pos="7465070" algn="l"/>
                <a:tab pos="7879796" algn="l"/>
                <a:tab pos="8294522" algn="l"/>
              </a:tabLst>
            </a:pPr>
            <a:r>
              <a:rPr lang="fi-FI" sz="1400" dirty="0">
                <a:solidFill>
                  <a:srgbClr val="000000"/>
                </a:solidFill>
                <a:latin typeface="Consolas" pitchFamily="49" charset="0"/>
              </a:rPr>
              <a:t>group </a:t>
            </a:r>
            <a:r>
              <a:rPr lang="fi-FI" sz="1400" dirty="0">
                <a:solidFill>
                  <a:srgbClr val="000080"/>
                </a:solidFill>
                <a:latin typeface="Consolas" pitchFamily="49" charset="0"/>
              </a:rPr>
              <a:t>[migratable]</a:t>
            </a:r>
            <a:r>
              <a:rPr lang="fi-FI" sz="1400" dirty="0">
                <a:solidFill>
                  <a:srgbClr val="000000"/>
                </a:solidFill>
                <a:latin typeface="Consolas" pitchFamily="49" charset="0"/>
              </a:rPr>
              <a:t> MyGroup { .... };</a:t>
            </a:r>
          </a:p>
        </p:txBody>
      </p:sp>
      <p:sp>
        <p:nvSpPr>
          <p:cNvPr id="8" name="Title 7"/>
          <p:cNvSpPr>
            <a:spLocks noGrp="1"/>
          </p:cNvSpPr>
          <p:nvPr>
            <p:ph type="title"/>
          </p:nvPr>
        </p:nvSpPr>
        <p:spPr/>
        <p:txBody>
          <a:bodyPr/>
          <a:lstStyle/>
          <a:p>
            <a:r>
              <a:rPr lang="en-US" dirty="0" smtClean="0"/>
              <a:t>Fault Tolerance: Example</a:t>
            </a:r>
            <a:endParaRPr lang="en-US" dirty="0"/>
          </a:p>
        </p:txBody>
      </p:sp>
      <p:sp>
        <p:nvSpPr>
          <p:cNvPr id="5" name="Date Placeholder 3"/>
          <p:cNvSpPr>
            <a:spLocks noGrp="1"/>
          </p:cNvSpPr>
          <p:nvPr>
            <p:ph type="dt" sz="half" idx="10"/>
          </p:nvPr>
        </p:nvSpPr>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6"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7"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57</a:t>
            </a:fld>
            <a:endParaRPr lang="en-US"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6481" y="313953"/>
            <a:ext cx="8228160" cy="1062832"/>
          </a:xfrm>
          <a:ln/>
        </p:spPr>
        <p:txBody>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Summary</a:t>
            </a:r>
          </a:p>
        </p:txBody>
      </p:sp>
      <p:sp>
        <p:nvSpPr>
          <p:cNvPr id="18434" name="Rectangle 2"/>
          <p:cNvSpPr>
            <a:spLocks noGrp="1" noChangeArrowheads="1"/>
          </p:cNvSpPr>
          <p:nvPr>
            <p:ph idx="1"/>
          </p:nvPr>
        </p:nvSpPr>
        <p:spPr>
          <a:xfrm>
            <a:off x="381000" y="1371600"/>
            <a:ext cx="8534400" cy="4731761"/>
          </a:xfrm>
          <a:ln/>
        </p:spPr>
        <p:txBody>
          <a:bodyPr lIns="82945" tIns="41473" rIns="82945" bIns="4147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Look for load imbalance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Migratable object are not hard to use</a:t>
            </a:r>
          </a:p>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Charm++ has significant infrastructure to help</a:t>
            </a:r>
          </a:p>
          <a:p>
            <a:pPr lvl="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On your own try this benchmark</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 at various processor numbers</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See the impact on scaling with different array sizes</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See the impact on total runtime when the number of iterations grows large.</a:t>
            </a:r>
          </a:p>
          <a:p>
            <a:pPr lvl="2">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Try other load balancers</a:t>
            </a:r>
          </a:p>
        </p:txBody>
      </p:sp>
      <p:sp>
        <p:nvSpPr>
          <p:cNvPr id="18435" name="Text Box 3"/>
          <p:cNvSpPr txBox="1">
            <a:spLocks noChangeArrowheads="1"/>
          </p:cNvSpPr>
          <p:nvPr/>
        </p:nvSpPr>
        <p:spPr bwMode="auto">
          <a:xfrm>
            <a:off x="381000" y="5791200"/>
            <a:ext cx="8458200" cy="387401"/>
          </a:xfrm>
          <a:prstGeom prst="rect">
            <a:avLst/>
          </a:prstGeom>
          <a:noFill/>
          <a:ln w="9525">
            <a:noFill/>
            <a:round/>
            <a:headEnd/>
            <a:tailEnd/>
          </a:ln>
          <a:effectLst/>
        </p:spPr>
        <p:txBody>
          <a:bodyPr lIns="81639" tIns="40820" rIns="81639" bIns="40820"/>
          <a:lstStyle/>
          <a:p>
            <a:pPr algn="ctr">
              <a:tabLst>
                <a:tab pos="656650" algn="l"/>
                <a:tab pos="1313299" algn="l"/>
                <a:tab pos="1969949" algn="l"/>
                <a:tab pos="2626599" algn="l"/>
                <a:tab pos="3283248" algn="l"/>
                <a:tab pos="3939898" algn="l"/>
                <a:tab pos="4596548" algn="l"/>
                <a:tab pos="5253198" algn="l"/>
                <a:tab pos="5909847" algn="l"/>
                <a:tab pos="6566497" algn="l"/>
                <a:tab pos="7223147" algn="l"/>
              </a:tabLst>
            </a:pPr>
            <a:r>
              <a:rPr lang="en-US" dirty="0">
                <a:solidFill>
                  <a:srgbClr val="000000"/>
                </a:solidFill>
                <a:latin typeface="+mn-lt"/>
                <a:hlinkClick r:id="rId3"/>
              </a:rPr>
              <a:t>http://charm.cs.uiuc.edu/manuals/html/charm++/manual-1p.html#lbFramework</a:t>
            </a:r>
          </a:p>
        </p:txBody>
      </p:sp>
      <p:sp>
        <p:nvSpPr>
          <p:cNvPr id="5" name="Date Placeholder 3"/>
          <p:cNvSpPr>
            <a:spLocks noGrp="1"/>
          </p:cNvSpPr>
          <p:nvPr>
            <p:ph type="dt" sz="half" idx="10"/>
          </p:nvPr>
        </p:nvSpPr>
        <p:spPr>
          <a:xfrm>
            <a:off x="609600" y="63563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6" name="Footer Placeholder 4"/>
          <p:cNvSpPr>
            <a:spLocks noGrp="1"/>
          </p:cNvSpPr>
          <p:nvPr>
            <p:ph type="ftr" sz="quarter" idx="11"/>
          </p:nvPr>
        </p:nvSpPr>
        <p:spPr>
          <a:xfrm>
            <a:off x="3124200" y="63563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7" name="Slide Number Placeholder 5"/>
          <p:cNvSpPr>
            <a:spLocks noGrp="1"/>
          </p:cNvSpPr>
          <p:nvPr>
            <p:ph type="sldNum" sz="quarter" idx="12"/>
          </p:nvPr>
        </p:nvSpPr>
        <p:spPr>
          <a:xfrm>
            <a:off x="6553200" y="6356350"/>
            <a:ext cx="1828800" cy="365125"/>
          </a:xfrm>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58</a:t>
            </a:fld>
            <a:endParaRPr lang="en-US"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30" name="Rectangle 3"/>
          <p:cNvSpPr>
            <a:spLocks noGrp="1" noChangeArrowheads="1"/>
          </p:cNvSpPr>
          <p:nvPr>
            <p:ph type="title"/>
          </p:nvPr>
        </p:nvSpPr>
        <p:spPr/>
        <p:txBody>
          <a:bodyPr>
            <a:normAutofit/>
          </a:bodyPr>
          <a:lstStyle/>
          <a:p>
            <a:r>
              <a:rPr lang="en-US" dirty="0" smtClean="0"/>
              <a:t>Grainsize and Overhead</a:t>
            </a:r>
          </a:p>
        </p:txBody>
      </p:sp>
      <p:graphicFrame>
        <p:nvGraphicFramePr>
          <p:cNvPr id="1026" name="Object 5"/>
          <p:cNvGraphicFramePr>
            <a:graphicFrameLocks noGrp="1" noChangeAspect="1"/>
          </p:cNvGraphicFramePr>
          <p:nvPr>
            <p:ph idx="1"/>
          </p:nvPr>
        </p:nvGraphicFramePr>
        <p:xfrm>
          <a:off x="3778250" y="2884488"/>
          <a:ext cx="1587500" cy="1955800"/>
        </p:xfrm>
        <a:graphic>
          <a:graphicData uri="http://schemas.openxmlformats.org/presentationml/2006/ole">
            <mc:AlternateContent xmlns:mc="http://schemas.openxmlformats.org/markup-compatibility/2006">
              <mc:Choice xmlns:v="urn:schemas-microsoft-com:vml" Requires="v">
                <p:oleObj spid="_x0000_s1029" name="Equation" r:id="rId4" imgW="1587240" imgH="1955520" progId="Equation.3">
                  <p:embed/>
                </p:oleObj>
              </mc:Choice>
              <mc:Fallback>
                <p:oleObj name="Equation" r:id="rId4" imgW="1587240" imgH="195552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8250" y="2884488"/>
                        <a:ext cx="1587500" cy="1955800"/>
                      </a:xfrm>
                      <a:prstGeom prst="rect">
                        <a:avLst/>
                      </a:prstGeom>
                      <a:solidFill>
                        <a:srgbClr val="CCFFFF"/>
                      </a:solidFill>
                    </p:spPr>
                  </p:pic>
                </p:oleObj>
              </mc:Fallback>
            </mc:AlternateContent>
          </a:graphicData>
        </a:graphic>
      </p:graphicFrame>
      <p:sp>
        <p:nvSpPr>
          <p:cNvPr id="1031" name="Rectangle 4"/>
          <p:cNvSpPr>
            <a:spLocks noGrp="1" noChangeArrowheads="1"/>
          </p:cNvSpPr>
          <p:nvPr>
            <p:ph type="body" sz="half" idx="4294967295"/>
          </p:nvPr>
        </p:nvSpPr>
        <p:spPr>
          <a:xfrm>
            <a:off x="5105400" y="1828800"/>
            <a:ext cx="4038600" cy="1676400"/>
          </a:xfrm>
        </p:spPr>
        <p:txBody>
          <a:bodyPr/>
          <a:lstStyle/>
          <a:p>
            <a:r>
              <a:rPr lang="en-US" sz="2400" dirty="0" smtClean="0"/>
              <a:t>What is the ideal grainsize?</a:t>
            </a:r>
          </a:p>
          <a:p>
            <a:r>
              <a:rPr lang="en-US" sz="2400" dirty="0" smtClean="0"/>
              <a:t>Should it depend on the number of  processors?</a:t>
            </a:r>
          </a:p>
        </p:txBody>
      </p:sp>
      <p:sp>
        <p:nvSpPr>
          <p:cNvPr id="1032" name="Text Box 6"/>
          <p:cNvSpPr txBox="1">
            <a:spLocks noChangeArrowheads="1"/>
          </p:cNvSpPr>
          <p:nvPr/>
        </p:nvSpPr>
        <p:spPr bwMode="auto">
          <a:xfrm>
            <a:off x="304800" y="4267200"/>
            <a:ext cx="3962400" cy="1724025"/>
          </a:xfrm>
          <a:prstGeom prst="rect">
            <a:avLst/>
          </a:prstGeom>
          <a:noFill/>
          <a:ln w="9525">
            <a:noFill/>
            <a:miter lim="800000"/>
            <a:headEnd/>
            <a:tailEnd/>
          </a:ln>
        </p:spPr>
        <p:txBody>
          <a:bodyPr>
            <a:spAutoFit/>
          </a:bodyPr>
          <a:lstStyle/>
          <a:p>
            <a:pPr>
              <a:spcBef>
                <a:spcPct val="50000"/>
              </a:spcBef>
            </a:pPr>
            <a:r>
              <a:rPr lang="en-US" sz="2000" dirty="0">
                <a:latin typeface="Calibri" pitchFamily="34" charset="0"/>
              </a:rPr>
              <a:t>V: overhead per message</a:t>
            </a:r>
          </a:p>
          <a:p>
            <a:pPr>
              <a:spcBef>
                <a:spcPct val="50000"/>
              </a:spcBef>
            </a:pPr>
            <a:r>
              <a:rPr lang="en-US" sz="2000" dirty="0">
                <a:latin typeface="Calibri" pitchFamily="34" charset="0"/>
              </a:rPr>
              <a:t>Tp: p processor completion time</a:t>
            </a:r>
          </a:p>
          <a:p>
            <a:pPr>
              <a:spcBef>
                <a:spcPct val="50000"/>
              </a:spcBef>
            </a:pPr>
            <a:r>
              <a:rPr lang="en-US" sz="2000" dirty="0">
                <a:latin typeface="Calibri" pitchFamily="34" charset="0"/>
              </a:rPr>
              <a:t>G: grainsize </a:t>
            </a:r>
            <a:r>
              <a:rPr lang="en-US" dirty="0">
                <a:latin typeface="Calibri" pitchFamily="34" charset="0"/>
              </a:rPr>
              <a:t>(computation per message)</a:t>
            </a:r>
          </a:p>
          <a:p>
            <a:pPr>
              <a:spcBef>
                <a:spcPct val="50000"/>
              </a:spcBef>
            </a:pPr>
            <a:endParaRPr lang="en-US" dirty="0">
              <a:latin typeface="Calibri" pitchFamily="34" charset="0"/>
            </a:endParaRPr>
          </a:p>
        </p:txBody>
      </p:sp>
      <p:sp>
        <p:nvSpPr>
          <p:cNvPr id="6" name="Date Placeholder 3"/>
          <p:cNvSpPr>
            <a:spLocks noGrp="1"/>
          </p:cNvSpPr>
          <p:nvPr>
            <p:ph type="dt" sz="half" idx="10"/>
          </p:nvPr>
        </p:nvSpPr>
        <p:spPr>
          <a:xfrm>
            <a:off x="609600" y="63563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7" name="Footer Placeholder 4"/>
          <p:cNvSpPr>
            <a:spLocks noGrp="1"/>
          </p:cNvSpPr>
          <p:nvPr>
            <p:ph type="ftr" sz="quarter" idx="11"/>
          </p:nvPr>
        </p:nvSpPr>
        <p:spPr>
          <a:xfrm>
            <a:off x="3124200" y="63563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8" name="Slide Number Placeholder 5"/>
          <p:cNvSpPr>
            <a:spLocks noGrp="1"/>
          </p:cNvSpPr>
          <p:nvPr>
            <p:ph type="sldNum" sz="quarter" idx="12"/>
          </p:nvPr>
        </p:nvSpPr>
        <p:spPr>
          <a:xfrm>
            <a:off x="6553200" y="6356350"/>
            <a:ext cx="1828800" cy="365125"/>
          </a:xfrm>
        </p:spPr>
        <p:txBody>
          <a:bodyPr/>
          <a:lstStyle>
            <a:lvl1pPr>
              <a:defRPr>
                <a:solidFill>
                  <a:schemeClr val="tx1">
                    <a:lumMod val="85000"/>
                    <a:lumOff val="15000"/>
                  </a:schemeClr>
                </a:solidFill>
              </a:defRPr>
            </a:lvl1pPr>
          </a:lstStyle>
          <a:p>
            <a:pPr>
              <a:defRPr/>
            </a:pPr>
            <a:fld id="{26E5F718-E3A8-4FBB-9F3E-D6D77B2BB1DF}" type="slidenum">
              <a:rPr lang="en-US" smtClean="0"/>
              <a:pPr>
                <a:defRPr/>
              </a:pPr>
              <a:t>6</a:t>
            </a:fld>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r>
              <a:rPr lang="en-US" dirty="0" smtClean="0"/>
              <a:t>Rules of thumb for grainsize</a:t>
            </a:r>
          </a:p>
        </p:txBody>
      </p:sp>
      <p:sp>
        <p:nvSpPr>
          <p:cNvPr id="26627" name="Content Placeholder 2"/>
          <p:cNvSpPr>
            <a:spLocks noGrp="1"/>
          </p:cNvSpPr>
          <p:nvPr>
            <p:ph idx="1"/>
          </p:nvPr>
        </p:nvSpPr>
        <p:spPr/>
        <p:txBody>
          <a:bodyPr>
            <a:normAutofit fontScale="92500" lnSpcReduction="10000"/>
          </a:bodyPr>
          <a:lstStyle/>
          <a:p>
            <a:r>
              <a:rPr lang="en-US" dirty="0" smtClean="0"/>
              <a:t>Make it as small as possible, as long as it amortizes the overhead</a:t>
            </a:r>
          </a:p>
          <a:p>
            <a:r>
              <a:rPr lang="en-US" dirty="0" smtClean="0"/>
              <a:t>More specifically, ensure:</a:t>
            </a:r>
          </a:p>
          <a:p>
            <a:pPr lvl="1"/>
            <a:r>
              <a:rPr lang="en-US" i="1" u="sng" dirty="0" smtClean="0"/>
              <a:t>Average </a:t>
            </a:r>
            <a:r>
              <a:rPr lang="en-US" dirty="0" smtClean="0"/>
              <a:t>grainsize is greater than k</a:t>
            </a:r>
            <a:r>
              <a:rPr lang="en-US" dirty="0" smtClean="0">
                <a:sym typeface="Wingdings 2"/>
              </a:rPr>
              <a:t></a:t>
            </a:r>
            <a:r>
              <a:rPr lang="en-US" dirty="0" smtClean="0"/>
              <a:t>v (say 10v)</a:t>
            </a:r>
          </a:p>
          <a:p>
            <a:pPr lvl="1"/>
            <a:r>
              <a:rPr lang="en-US" dirty="0" smtClean="0"/>
              <a:t>No single grain should be allowed to be too large </a:t>
            </a:r>
          </a:p>
          <a:p>
            <a:pPr lvl="2"/>
            <a:r>
              <a:rPr lang="en-US" dirty="0" smtClean="0"/>
              <a:t>Must be smaller than T/p, but actually we can express it as </a:t>
            </a:r>
          </a:p>
          <a:p>
            <a:pPr lvl="3"/>
            <a:r>
              <a:rPr lang="en-US" dirty="0" smtClean="0"/>
              <a:t>Must be smaller than k</a:t>
            </a:r>
            <a:r>
              <a:rPr lang="en-US" dirty="0" smtClean="0">
                <a:sym typeface="Wingdings 2"/>
              </a:rPr>
              <a:t></a:t>
            </a:r>
            <a:r>
              <a:rPr lang="en-US" dirty="0" smtClean="0"/>
              <a:t>m</a:t>
            </a:r>
            <a:r>
              <a:rPr lang="en-US" dirty="0" smtClean="0">
                <a:sym typeface="Wingdings 2"/>
              </a:rPr>
              <a:t></a:t>
            </a:r>
            <a:r>
              <a:rPr lang="en-US" dirty="0" smtClean="0"/>
              <a:t>v (say 100v)</a:t>
            </a:r>
          </a:p>
          <a:p>
            <a:r>
              <a:rPr lang="en-US" dirty="0" smtClean="0"/>
              <a:t>Important corollary:</a:t>
            </a:r>
          </a:p>
          <a:p>
            <a:pPr lvl="1"/>
            <a:r>
              <a:rPr lang="en-US" dirty="0" smtClean="0"/>
              <a:t>You can be at close to optimal grainsize without having to think about P, the number of processors</a:t>
            </a:r>
          </a:p>
        </p:txBody>
      </p:sp>
      <p:sp>
        <p:nvSpPr>
          <p:cNvPr id="5"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6"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7"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fontScale="90000"/>
          </a:bodyPr>
          <a:lstStyle/>
          <a:p>
            <a:r>
              <a:rPr lang="en-US" dirty="0" smtClean="0"/>
              <a:t>How to determine/ensure grainsize</a:t>
            </a:r>
          </a:p>
        </p:txBody>
      </p:sp>
      <p:sp>
        <p:nvSpPr>
          <p:cNvPr id="27651" name="Content Placeholder 2"/>
          <p:cNvSpPr>
            <a:spLocks noGrp="1"/>
          </p:cNvSpPr>
          <p:nvPr>
            <p:ph idx="1"/>
          </p:nvPr>
        </p:nvSpPr>
        <p:spPr/>
        <p:txBody>
          <a:bodyPr/>
          <a:lstStyle/>
          <a:p>
            <a:r>
              <a:rPr lang="en-US" dirty="0" smtClean="0"/>
              <a:t>Compiler techniques can help, but only in some cases</a:t>
            </a:r>
          </a:p>
          <a:p>
            <a:pPr lvl="1"/>
            <a:r>
              <a:rPr lang="en-US" dirty="0" smtClean="0"/>
              <a:t>Note that they don’t need precise determination of grainsize, just one that will satisfy a broad inequality</a:t>
            </a:r>
          </a:p>
          <a:p>
            <a:pPr lvl="2"/>
            <a:r>
              <a:rPr lang="en-US" dirty="0" smtClean="0"/>
              <a:t>k</a:t>
            </a:r>
            <a:r>
              <a:rPr lang="en-US" dirty="0" smtClean="0">
                <a:sym typeface="Wingdings 2"/>
              </a:rPr>
              <a:t></a:t>
            </a:r>
            <a:r>
              <a:rPr lang="en-US" dirty="0" smtClean="0"/>
              <a:t>v &lt; g &lt; </a:t>
            </a:r>
            <a:r>
              <a:rPr lang="en-US" dirty="0" err="1" smtClean="0"/>
              <a:t>m</a:t>
            </a:r>
            <a:r>
              <a:rPr lang="en-US" dirty="0" err="1" smtClean="0">
                <a:sym typeface="Wingdings 2"/>
              </a:rPr>
              <a:t></a:t>
            </a:r>
            <a:r>
              <a:rPr lang="en-US" dirty="0" err="1" smtClean="0"/>
              <a:t>k</a:t>
            </a:r>
            <a:r>
              <a:rPr lang="en-US" dirty="0" err="1" smtClean="0">
                <a:sym typeface="Wingdings 2"/>
              </a:rPr>
              <a:t></a:t>
            </a:r>
            <a:r>
              <a:rPr lang="en-US" dirty="0" err="1" smtClean="0"/>
              <a:t>v</a:t>
            </a:r>
            <a:r>
              <a:rPr lang="en-US" dirty="0" smtClean="0"/>
              <a:t> (10v &lt; g &lt; 100v)</a:t>
            </a:r>
          </a:p>
        </p:txBody>
      </p:sp>
      <p:sp>
        <p:nvSpPr>
          <p:cNvPr id="5"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6"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7"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normAutofit/>
          </a:bodyPr>
          <a:lstStyle/>
          <a:p>
            <a:r>
              <a:rPr lang="en-US" dirty="0" smtClean="0"/>
              <a:t>Molecular Dynamics in NAMD</a:t>
            </a:r>
          </a:p>
        </p:txBody>
      </p:sp>
      <p:sp>
        <p:nvSpPr>
          <p:cNvPr id="28676" name="Rectangle 3"/>
          <p:cNvSpPr>
            <a:spLocks noGrp="1" noChangeArrowheads="1"/>
          </p:cNvSpPr>
          <p:nvPr>
            <p:ph idx="1"/>
          </p:nvPr>
        </p:nvSpPr>
        <p:spPr>
          <a:xfrm>
            <a:off x="687389" y="1219200"/>
            <a:ext cx="7770811" cy="4800600"/>
          </a:xfrm>
        </p:spPr>
        <p:txBody>
          <a:bodyPr>
            <a:normAutofit fontScale="92500" lnSpcReduction="10000"/>
          </a:bodyPr>
          <a:lstStyle/>
          <a:p>
            <a:pPr>
              <a:lnSpc>
                <a:spcPct val="90000"/>
              </a:lnSpc>
            </a:pPr>
            <a:r>
              <a:rPr lang="en-US" dirty="0" smtClean="0"/>
              <a:t>Collection of [charged] atoms, with bonds</a:t>
            </a:r>
          </a:p>
          <a:p>
            <a:pPr lvl="1">
              <a:lnSpc>
                <a:spcPct val="90000"/>
              </a:lnSpc>
            </a:pPr>
            <a:r>
              <a:rPr lang="en-US" dirty="0" smtClean="0"/>
              <a:t>Newtonian mechanics</a:t>
            </a:r>
          </a:p>
          <a:p>
            <a:pPr lvl="1">
              <a:lnSpc>
                <a:spcPct val="90000"/>
              </a:lnSpc>
            </a:pPr>
            <a:r>
              <a:rPr lang="en-US" dirty="0" smtClean="0"/>
              <a:t>Thousands of atoms (1,000 - 500,000)</a:t>
            </a:r>
          </a:p>
          <a:p>
            <a:pPr lvl="1">
              <a:lnSpc>
                <a:spcPct val="90000"/>
              </a:lnSpc>
            </a:pPr>
            <a:r>
              <a:rPr lang="en-US" dirty="0" smtClean="0"/>
              <a:t>1 femtosecond time-step, millions </a:t>
            </a:r>
            <a:br>
              <a:rPr lang="en-US" dirty="0" smtClean="0"/>
            </a:br>
            <a:r>
              <a:rPr lang="en-US" dirty="0" smtClean="0"/>
              <a:t>needed!</a:t>
            </a:r>
          </a:p>
          <a:p>
            <a:pPr>
              <a:lnSpc>
                <a:spcPct val="90000"/>
              </a:lnSpc>
            </a:pPr>
            <a:r>
              <a:rPr lang="en-US" dirty="0" smtClean="0"/>
              <a:t>At each time-step</a:t>
            </a:r>
          </a:p>
          <a:p>
            <a:pPr lvl="1">
              <a:lnSpc>
                <a:spcPct val="90000"/>
              </a:lnSpc>
            </a:pPr>
            <a:r>
              <a:rPr lang="en-US" dirty="0" smtClean="0"/>
              <a:t>Calculate forces on each atom </a:t>
            </a:r>
          </a:p>
          <a:p>
            <a:pPr lvl="2">
              <a:lnSpc>
                <a:spcPct val="90000"/>
              </a:lnSpc>
            </a:pPr>
            <a:r>
              <a:rPr lang="en-US" dirty="0" smtClean="0"/>
              <a:t>Bonds:</a:t>
            </a:r>
          </a:p>
          <a:p>
            <a:pPr lvl="2">
              <a:lnSpc>
                <a:spcPct val="90000"/>
              </a:lnSpc>
            </a:pPr>
            <a:r>
              <a:rPr lang="en-US" dirty="0" smtClean="0"/>
              <a:t>Non-bonded: electrostatic and van der Waal’s</a:t>
            </a:r>
          </a:p>
          <a:p>
            <a:pPr lvl="3">
              <a:lnSpc>
                <a:spcPct val="90000"/>
              </a:lnSpc>
            </a:pPr>
            <a:r>
              <a:rPr lang="en-US" dirty="0" smtClean="0"/>
              <a:t>Short-distance: every timestep</a:t>
            </a:r>
          </a:p>
          <a:p>
            <a:pPr lvl="3">
              <a:lnSpc>
                <a:spcPct val="90000"/>
              </a:lnSpc>
            </a:pPr>
            <a:r>
              <a:rPr lang="en-US" dirty="0" smtClean="0"/>
              <a:t>Long-distance: every 4 timesteps using PME (3D FFT)</a:t>
            </a:r>
          </a:p>
          <a:p>
            <a:pPr lvl="3">
              <a:lnSpc>
                <a:spcPct val="90000"/>
              </a:lnSpc>
            </a:pPr>
            <a:r>
              <a:rPr lang="en-US" dirty="0" smtClean="0"/>
              <a:t>Multiple Time Stepping</a:t>
            </a:r>
          </a:p>
          <a:p>
            <a:pPr lvl="1">
              <a:lnSpc>
                <a:spcPct val="90000"/>
              </a:lnSpc>
            </a:pPr>
            <a:r>
              <a:rPr lang="en-US" dirty="0" smtClean="0"/>
              <a:t>Calculate velocities and advance positions</a:t>
            </a:r>
          </a:p>
        </p:txBody>
      </p:sp>
      <p:sp>
        <p:nvSpPr>
          <p:cNvPr id="28677" name="Text Box 4"/>
          <p:cNvSpPr txBox="1">
            <a:spLocks noChangeArrowheads="1"/>
          </p:cNvSpPr>
          <p:nvPr/>
        </p:nvSpPr>
        <p:spPr bwMode="auto">
          <a:xfrm>
            <a:off x="914400" y="6027003"/>
            <a:ext cx="7086600" cy="461665"/>
          </a:xfrm>
          <a:prstGeom prst="rect">
            <a:avLst/>
          </a:prstGeom>
          <a:solidFill>
            <a:srgbClr val="CCFFFF"/>
          </a:solidFill>
          <a:ln w="9525">
            <a:noFill/>
            <a:miter lim="800000"/>
            <a:headEnd/>
            <a:tailEnd/>
          </a:ln>
        </p:spPr>
        <p:txBody>
          <a:bodyPr wrap="square">
            <a:spAutoFit/>
          </a:bodyPr>
          <a:lstStyle/>
          <a:p>
            <a:r>
              <a:rPr lang="en-US" sz="2400" dirty="0">
                <a:solidFill>
                  <a:schemeClr val="accent4">
                    <a:lumMod val="50000"/>
                  </a:schemeClr>
                </a:solidFill>
                <a:latin typeface="Calibri" pitchFamily="34" charset="0"/>
              </a:rPr>
              <a:t>Collaboration with K. Schulten, R. Skeel, and coworkers</a:t>
            </a:r>
          </a:p>
        </p:txBody>
      </p:sp>
      <p:pic>
        <p:nvPicPr>
          <p:cNvPr id="28678" name="Picture 5" descr="apoa1"/>
          <p:cNvPicPr>
            <a:picLocks noChangeAspect="1" noChangeArrowheads="1"/>
          </p:cNvPicPr>
          <p:nvPr/>
        </p:nvPicPr>
        <p:blipFill>
          <a:blip r:embed="rId3"/>
          <a:srcRect/>
          <a:stretch>
            <a:fillRect/>
          </a:stretch>
        </p:blipFill>
        <p:spPr bwMode="auto">
          <a:xfrm>
            <a:off x="6705600" y="1676400"/>
            <a:ext cx="2438400" cy="2074863"/>
          </a:xfrm>
          <a:prstGeom prst="rect">
            <a:avLst/>
          </a:prstGeom>
          <a:noFill/>
          <a:ln w="9525">
            <a:noFill/>
            <a:miter lim="800000"/>
            <a:headEnd/>
            <a:tailEnd/>
          </a:ln>
        </p:spPr>
      </p:pic>
      <p:sp>
        <p:nvSpPr>
          <p:cNvPr id="7" name="Date Placeholder 3"/>
          <p:cNvSpPr>
            <a:spLocks noGrp="1"/>
          </p:cNvSpPr>
          <p:nvPr>
            <p:ph type="dt" sz="half" idx="10"/>
          </p:nvPr>
        </p:nvSpPr>
        <p:spPr>
          <a:xfrm>
            <a:off x="762000" y="6508750"/>
            <a:ext cx="1981200" cy="365125"/>
          </a:xfrm>
        </p:spPr>
        <p:txBody>
          <a:bodyPr/>
          <a:lstStyle>
            <a:lvl1pPr>
              <a:defRPr>
                <a:solidFill>
                  <a:schemeClr val="tx1">
                    <a:lumMod val="75000"/>
                    <a:lumOff val="25000"/>
                  </a:schemeClr>
                </a:solidFill>
              </a:defRPr>
            </a:lvl1pPr>
          </a:lstStyle>
          <a:p>
            <a:pPr>
              <a:defRPr/>
            </a:pPr>
            <a:r>
              <a:rPr lang="en-US" dirty="0" smtClean="0"/>
              <a:t>August 5, 2009</a:t>
            </a:r>
            <a:endParaRPr lang="en-US" dirty="0"/>
          </a:p>
        </p:txBody>
      </p:sp>
      <p:sp>
        <p:nvSpPr>
          <p:cNvPr id="8" name="Footer Placeholder 4"/>
          <p:cNvSpPr>
            <a:spLocks noGrp="1"/>
          </p:cNvSpPr>
          <p:nvPr>
            <p:ph type="ftr" sz="quarter" idx="11"/>
          </p:nvPr>
        </p:nvSpPr>
        <p:spPr>
          <a:xfrm>
            <a:off x="3276600" y="6508750"/>
            <a:ext cx="2895600" cy="365125"/>
          </a:xfrm>
        </p:spPr>
        <p:txBody>
          <a:bodyPr/>
          <a:lstStyle>
            <a:lvl1pPr>
              <a:defRPr>
                <a:solidFill>
                  <a:schemeClr val="tx1">
                    <a:lumMod val="75000"/>
                    <a:lumOff val="25000"/>
                  </a:schemeClr>
                </a:solidFill>
              </a:defRPr>
            </a:lvl1pPr>
          </a:lstStyle>
          <a:p>
            <a:pPr>
              <a:defRPr/>
            </a:pPr>
            <a:r>
              <a:rPr lang="en-US" dirty="0" smtClean="0"/>
              <a:t>Charm++ PM Tutorial</a:t>
            </a:r>
            <a:endParaRPr lang="en-US" dirty="0"/>
          </a:p>
        </p:txBody>
      </p:sp>
      <p:sp>
        <p:nvSpPr>
          <p:cNvPr id="9" name="Slide Number Placeholder 5"/>
          <p:cNvSpPr txBox="1">
            <a:spLocks/>
          </p:cNvSpPr>
          <p:nvPr/>
        </p:nvSpPr>
        <p:spPr>
          <a:xfrm>
            <a:off x="6705600" y="6508750"/>
            <a:ext cx="1828800" cy="365125"/>
          </a:xfrm>
          <a:prstGeom prst="rect">
            <a:avLst/>
          </a:prstGeom>
        </p:spPr>
        <p:txBody>
          <a:bodyPr vert="horz" lIns="91440" tIns="45720" rIns="91440" bIns="45720" rtlCol="0" anchor="ctr"/>
          <a:lstStyle>
            <a:lvl1pPr>
              <a:defRPr>
                <a:solidFill>
                  <a:schemeClr val="tx1">
                    <a:lumMod val="85000"/>
                    <a:lumOff val="15000"/>
                  </a:schemeClr>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6E5F718-E3A8-4FBB-9F3E-D6D77B2BB1DF}" type="slidenum">
              <a:rPr kumimoji="0" lang="en-US" sz="1200" b="0" i="0" u="none" strike="noStrike" kern="1200" cap="none" spc="0" normalizeH="0" baseline="0" noProof="0" smtClean="0">
                <a:ln>
                  <a:noFill/>
                </a:ln>
                <a:solidFill>
                  <a:schemeClr val="tx1">
                    <a:lumMod val="85000"/>
                    <a:lumOff val="15000"/>
                  </a:schemeClr>
                </a:solidFill>
                <a:effectLst/>
                <a:uLnTx/>
                <a:uFillTx/>
                <a:latin typeface="Consolas" pitchFamily="49"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chemeClr val="tx1">
                  <a:lumMod val="85000"/>
                  <a:lumOff val="15000"/>
                </a:schemeClr>
              </a:solidFill>
              <a:effectLst/>
              <a:uLnTx/>
              <a:uFillTx/>
              <a:latin typeface="Consolas" pitchFamily="49" charset="0"/>
              <a:ea typeface="+mn-ea"/>
              <a:cs typeface="+mn-cs"/>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harmtutorial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charmtutorialtheme</Template>
  <TotalTime>870</TotalTime>
  <Words>3893</Words>
  <Application>Microsoft Office PowerPoint</Application>
  <PresentationFormat>On-screen Show (4:3)</PresentationFormat>
  <Paragraphs>764</Paragraphs>
  <Slides>58</Slides>
  <Notes>44</Notes>
  <HiddenSlides>27</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58</vt:i4>
      </vt:variant>
    </vt:vector>
  </HeadingPairs>
  <TitlesOfParts>
    <vt:vector size="63" baseType="lpstr">
      <vt:lpstr>charmtutorialtheme</vt:lpstr>
      <vt:lpstr>Equation</vt:lpstr>
      <vt:lpstr>Worksheet</vt:lpstr>
      <vt:lpstr>Chart</vt:lpstr>
      <vt:lpstr>Microsoft Excel 97-2003 Worksheet</vt:lpstr>
      <vt:lpstr>Load Balancing in Charm++ </vt:lpstr>
      <vt:lpstr>How to diagnose load imbalance?</vt:lpstr>
      <vt:lpstr>Golden Rule of Load Balancing </vt:lpstr>
      <vt:lpstr>Amdahls’s Law and grainsize</vt:lpstr>
      <vt:lpstr>Grainsize</vt:lpstr>
      <vt:lpstr>Grainsize and Overhead</vt:lpstr>
      <vt:lpstr>Rules of thumb for grainsize</vt:lpstr>
      <vt:lpstr>How to determine/ensure grainsize</vt:lpstr>
      <vt:lpstr>Molecular Dynamics in NAMD</vt:lpstr>
      <vt:lpstr>Hybrid Decomposition</vt:lpstr>
      <vt:lpstr>Grainsize Example: Molecular Dynamics</vt:lpstr>
      <vt:lpstr>Grainsize analysis via Histograms</vt:lpstr>
      <vt:lpstr>Grainsize: for Blue Gene/L </vt:lpstr>
      <vt:lpstr>Grainsize reduced</vt:lpstr>
      <vt:lpstr>Fine Grained Decomposition on BlueGene</vt:lpstr>
      <vt:lpstr>Load Balancing Strategies</vt:lpstr>
      <vt:lpstr>Dynamic Load Balancing Scenarios:</vt:lpstr>
      <vt:lpstr>Example Case: Particles</vt:lpstr>
      <vt:lpstr>Dynamic Load Balancing using Objects</vt:lpstr>
      <vt:lpstr>Measurement Based Load Balancing</vt:lpstr>
      <vt:lpstr>Periodic Load balancing Strategies</vt:lpstr>
      <vt:lpstr>Load Balancing Steps</vt:lpstr>
      <vt:lpstr>Object partitioning strategies </vt:lpstr>
      <vt:lpstr>Charm++ Strategies</vt:lpstr>
      <vt:lpstr>Object partitioning strategies</vt:lpstr>
      <vt:lpstr>Crack Propagation </vt:lpstr>
      <vt:lpstr>Load balancer in action</vt:lpstr>
      <vt:lpstr>Distributed Load balancing</vt:lpstr>
      <vt:lpstr>Load Balancing on Large Machines</vt:lpstr>
      <vt:lpstr>Simulation Study - Memory Overhead</vt:lpstr>
      <vt:lpstr>Load Balancing Execution Time</vt:lpstr>
      <vt:lpstr>Hierarchical Load Balancers </vt:lpstr>
      <vt:lpstr>Our HybridLB Scheme </vt:lpstr>
      <vt:lpstr>Hybrid Load Balancing Performance</vt:lpstr>
      <vt:lpstr>Load Balancing: Hands on</vt:lpstr>
      <vt:lpstr>Simple Imbalance</vt:lpstr>
      <vt:lpstr>Output without balancing</vt:lpstr>
      <vt:lpstr>Analyze Performance</vt:lpstr>
      <vt:lpstr>Download and visualize</vt:lpstr>
      <vt:lpstr>Time Profile no balance</vt:lpstr>
      <vt:lpstr>Fix Migration</vt:lpstr>
      <vt:lpstr>Add Load Balancer Support</vt:lpstr>
      <vt:lpstr>Use GreedyLB</vt:lpstr>
      <vt:lpstr>Output with Balancing</vt:lpstr>
      <vt:lpstr>Compare</vt:lpstr>
      <vt:lpstr>Usage Profile</vt:lpstr>
      <vt:lpstr>Analyze Performance Again</vt:lpstr>
      <vt:lpstr>Usage Profile before balance</vt:lpstr>
      <vt:lpstr>Timeline across balancer</vt:lpstr>
      <vt:lpstr>The life of a chare</vt:lpstr>
      <vt:lpstr>The PUP process</vt:lpstr>
      <vt:lpstr>Writing a PUP routine</vt:lpstr>
      <vt:lpstr>PUP: what to look for</vt:lpstr>
      <vt:lpstr>Using the Load Balancer</vt:lpstr>
      <vt:lpstr>The code</vt:lpstr>
      <vt:lpstr>Fault Tolerance</vt:lpstr>
      <vt:lpstr>Fault Tolerance: Example</vt:lpstr>
      <vt:lpstr>Summary</vt:lpstr>
    </vt:vector>
  </TitlesOfParts>
  <Company>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Load Balancing in Charm++ and AMPI</dc:title>
  <dc:creator>phil</dc:creator>
  <cp:lastModifiedBy>Lenovo User</cp:lastModifiedBy>
  <cp:revision>67</cp:revision>
  <dcterms:created xsi:type="dcterms:W3CDTF">2009-07-24T18:58:36Z</dcterms:created>
  <dcterms:modified xsi:type="dcterms:W3CDTF">2012-05-09T03:50:20Z</dcterms:modified>
</cp:coreProperties>
</file>