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4"/>
  </p:notesMasterIdLst>
  <p:sldIdLst>
    <p:sldId id="315" r:id="rId4"/>
    <p:sldId id="289" r:id="rId5"/>
    <p:sldId id="272" r:id="rId6"/>
    <p:sldId id="337" r:id="rId7"/>
    <p:sldId id="339" r:id="rId8"/>
    <p:sldId id="273" r:id="rId9"/>
    <p:sldId id="282" r:id="rId10"/>
    <p:sldId id="316" r:id="rId11"/>
    <p:sldId id="318" r:id="rId12"/>
    <p:sldId id="335" r:id="rId13"/>
    <p:sldId id="319" r:id="rId14"/>
    <p:sldId id="321" r:id="rId15"/>
    <p:sldId id="322" r:id="rId16"/>
    <p:sldId id="323" r:id="rId17"/>
    <p:sldId id="299" r:id="rId18"/>
    <p:sldId id="325" r:id="rId19"/>
    <p:sldId id="303" r:id="rId20"/>
    <p:sldId id="304" r:id="rId21"/>
    <p:sldId id="329" r:id="rId22"/>
    <p:sldId id="330" r:id="rId23"/>
    <p:sldId id="331" r:id="rId24"/>
    <p:sldId id="327" r:id="rId25"/>
    <p:sldId id="328" r:id="rId26"/>
    <p:sldId id="309" r:id="rId27"/>
    <p:sldId id="313" r:id="rId28"/>
    <p:sldId id="310" r:id="rId29"/>
    <p:sldId id="312" r:id="rId30"/>
    <p:sldId id="333" r:id="rId31"/>
    <p:sldId id="340" r:id="rId32"/>
    <p:sldId id="34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0586" autoAdjust="0"/>
  </p:normalViewPr>
  <p:slideViewPr>
    <p:cSldViewPr>
      <p:cViewPr>
        <p:scale>
          <a:sx n="62" d="100"/>
          <a:sy n="62" d="100"/>
        </p:scale>
        <p:origin x="-1602" y="-180"/>
      </p:cViewPr>
      <p:guideLst>
        <p:guide orient="horz" pos="2160"/>
        <p:guide pos="2880"/>
      </p:guideLst>
    </p:cSldViewPr>
  </p:slideViewPr>
  <p:notesTextViewPr>
    <p:cViewPr>
      <p:scale>
        <a:sx n="100" d="100"/>
        <a:sy n="100" d="100"/>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5DD64-F4C6-4D13-AC2A-E4E2D341AC3A}" type="datetimeFigureOut">
              <a:rPr lang="en-US" smtClean="0"/>
              <a:t>4/12/2013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EA425-23B3-4886-A231-21DB3CFBF206}" type="slidenum">
              <a:rPr lang="en-US" smtClean="0"/>
              <a:t>‹#›</a:t>
            </a:fld>
            <a:endParaRPr lang="en-US"/>
          </a:p>
        </p:txBody>
      </p:sp>
    </p:spTree>
    <p:extLst>
      <p:ext uri="{BB962C8B-B14F-4D97-AF65-F5344CB8AC3E}">
        <p14:creationId xmlns:p14="http://schemas.microsoft.com/office/powerpoint/2010/main" val="276176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on 100 processors, if</a:t>
            </a:r>
          </a:p>
          <a:p>
            <a:r>
              <a:rPr lang="en-US" sz="1200" b="0" i="0" u="none" strike="noStrike" kern="1200" baseline="0" dirty="0" smtClean="0">
                <a:solidFill>
                  <a:schemeClr val="tx1"/>
                </a:solidFill>
                <a:latin typeface="+mn-lt"/>
                <a:ea typeface="+mn-ea"/>
                <a:cs typeface="+mn-cs"/>
              </a:rPr>
              <a:t>one processor is 30% slower compared to the rest, application</a:t>
            </a:r>
          </a:p>
          <a:p>
            <a:r>
              <a:rPr lang="en-US" sz="1200" b="0" i="0" u="none" strike="noStrike" kern="1200" baseline="0" dirty="0" smtClean="0">
                <a:solidFill>
                  <a:schemeClr val="tx1"/>
                </a:solidFill>
                <a:latin typeface="+mn-lt"/>
                <a:ea typeface="+mn-ea"/>
                <a:cs typeface="+mn-cs"/>
              </a:rPr>
              <a:t>will slowdown by 30% even though the system has 99:7% raw</a:t>
            </a:r>
          </a:p>
          <a:p>
            <a:r>
              <a:rPr lang="en-US" sz="1200" b="0" i="0" u="none" strike="noStrike" kern="1200" baseline="0" dirty="0" smtClean="0">
                <a:solidFill>
                  <a:schemeClr val="tx1"/>
                </a:solidFill>
                <a:latin typeface="+mn-lt"/>
                <a:ea typeface="+mn-ea"/>
                <a:cs typeface="+mn-cs"/>
              </a:rPr>
              <a:t>CPU power compared to the case when all processors are fast.</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3</a:t>
            </a:fld>
            <a:endParaRPr lang="en-US"/>
          </a:p>
        </p:txBody>
      </p:sp>
    </p:spTree>
    <p:extLst>
      <p:ext uri="{BB962C8B-B14F-4D97-AF65-F5344CB8AC3E}">
        <p14:creationId xmlns:p14="http://schemas.microsoft.com/office/powerpoint/2010/main" val="83522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Very</a:t>
            </a:r>
          </a:p>
          <a:p>
            <a:r>
              <a:rPr lang="en-US" sz="1200" b="0" i="0" u="none" strike="noStrike" kern="1200" baseline="0" dirty="0" smtClean="0">
                <a:solidFill>
                  <a:schemeClr val="tx1"/>
                </a:solidFill>
                <a:latin typeface="+mn-lt"/>
                <a:ea typeface="+mn-ea"/>
                <a:cs typeface="+mn-cs"/>
              </a:rPr>
              <a:t>frequent load balancing (small LB period) results in most of</a:t>
            </a:r>
          </a:p>
          <a:p>
            <a:r>
              <a:rPr lang="en-US" sz="1200" b="0" i="0" u="none" strike="noStrike" kern="1200" baseline="0" dirty="0" smtClean="0">
                <a:solidFill>
                  <a:schemeClr val="tx1"/>
                </a:solidFill>
                <a:latin typeface="+mn-lt"/>
                <a:ea typeface="+mn-ea"/>
                <a:cs typeface="+mn-cs"/>
              </a:rPr>
              <a:t>the time being spent in making task migration decisions and</a:t>
            </a:r>
          </a:p>
          <a:p>
            <a:r>
              <a:rPr lang="en-US" sz="1200" b="0" i="0" u="none" strike="noStrike" kern="1200" baseline="0" dirty="0" smtClean="0">
                <a:solidFill>
                  <a:schemeClr val="tx1"/>
                </a:solidFill>
                <a:latin typeface="+mn-lt"/>
                <a:ea typeface="+mn-ea"/>
                <a:cs typeface="+mn-cs"/>
              </a:rPr>
              <a:t>migrating the data associated with objects, which degrades</a:t>
            </a:r>
          </a:p>
          <a:p>
            <a:r>
              <a:rPr lang="en-US" sz="1200" b="0" i="0" u="none" strike="noStrike" kern="1200" baseline="0" dirty="0" smtClean="0">
                <a:solidFill>
                  <a:schemeClr val="tx1"/>
                </a:solidFill>
                <a:latin typeface="+mn-lt"/>
                <a:ea typeface="+mn-ea"/>
                <a:cs typeface="+mn-cs"/>
              </a:rPr>
              <a:t>application performance. Moreover, it also results in lack of</a:t>
            </a:r>
          </a:p>
          <a:p>
            <a:r>
              <a:rPr lang="en-US" sz="1200" b="0" i="0" u="none" strike="noStrike" kern="1200" baseline="0" dirty="0" smtClean="0">
                <a:solidFill>
                  <a:schemeClr val="tx1"/>
                </a:solidFill>
                <a:latin typeface="+mn-lt"/>
                <a:ea typeface="+mn-ea"/>
                <a:cs typeface="+mn-cs"/>
              </a:rPr>
              <a:t>enough instrumented data for the load balancer to make intelligent</a:t>
            </a:r>
          </a:p>
          <a:p>
            <a:r>
              <a:rPr lang="en-US" sz="1200" b="0" i="0" u="none" strike="noStrike" kern="1200" baseline="0" dirty="0" smtClean="0">
                <a:solidFill>
                  <a:schemeClr val="tx1"/>
                </a:solidFill>
                <a:latin typeface="+mn-lt"/>
                <a:ea typeface="+mn-ea"/>
                <a:cs typeface="+mn-cs"/>
              </a:rPr>
              <a:t>decisions, leading to large residual imbalance. With very</a:t>
            </a:r>
          </a:p>
          <a:p>
            <a:r>
              <a:rPr lang="en-US" sz="1200" b="0" i="0" u="none" strike="noStrike" kern="1200" baseline="0" dirty="0" smtClean="0">
                <a:solidFill>
                  <a:schemeClr val="tx1"/>
                </a:solidFill>
                <a:latin typeface="+mn-lt"/>
                <a:ea typeface="+mn-ea"/>
                <a:cs typeface="+mn-cs"/>
              </a:rPr>
              <a:t>infrequent load balancing, such as LB period = 100 iterations,</a:t>
            </a:r>
          </a:p>
          <a:p>
            <a:r>
              <a:rPr lang="en-US" sz="1200" b="0" i="0" u="none" strike="noStrike" kern="1200" baseline="0" dirty="0" smtClean="0">
                <a:solidFill>
                  <a:schemeClr val="tx1"/>
                </a:solidFill>
                <a:latin typeface="+mn-lt"/>
                <a:ea typeface="+mn-ea"/>
                <a:cs typeface="+mn-cs"/>
              </a:rPr>
              <a:t>load balancer will be slow to adapt to the dynamic variations,</a:t>
            </a:r>
          </a:p>
          <a:p>
            <a:r>
              <a:rPr lang="en-US" sz="1200" b="0" i="0" u="none" strike="noStrike" kern="1200" baseline="0" dirty="0" smtClean="0">
                <a:solidFill>
                  <a:schemeClr val="tx1"/>
                </a:solidFill>
                <a:latin typeface="+mn-lt"/>
                <a:ea typeface="+mn-ea"/>
                <a:cs typeface="+mn-cs"/>
              </a:rPr>
              <a:t>leading to large residual imbalance. Hence, we settle for LB</a:t>
            </a:r>
          </a:p>
          <a:p>
            <a:r>
              <a:rPr lang="en-US" sz="1200" b="0" i="0" u="none" strike="noStrike" kern="1200" baseline="0" dirty="0" smtClean="0">
                <a:solidFill>
                  <a:schemeClr val="tx1"/>
                </a:solidFill>
                <a:latin typeface="+mn-lt"/>
                <a:ea typeface="+mn-ea"/>
                <a:cs typeface="+mn-cs"/>
              </a:rPr>
              <a:t>period = 20 iterations (which equals approximately 2 seconds</a:t>
            </a:r>
          </a:p>
          <a:p>
            <a:r>
              <a:rPr lang="en-US" sz="1200" b="0" i="0" u="none" strike="noStrike" kern="1200" baseline="0" dirty="0" smtClean="0">
                <a:solidFill>
                  <a:schemeClr val="tx1"/>
                </a:solidFill>
                <a:latin typeface="+mn-lt"/>
                <a:ea typeface="+mn-ea"/>
                <a:cs typeface="+mn-cs"/>
              </a:rPr>
              <a:t>here) except for runs on 64 VMs, where we used a period =</a:t>
            </a:r>
          </a:p>
          <a:p>
            <a:r>
              <a:rPr lang="en-US" sz="1200" b="0" i="0" u="none" strike="noStrike" kern="1200" baseline="0" dirty="0" smtClean="0">
                <a:solidFill>
                  <a:schemeClr val="tx1"/>
                </a:solidFill>
                <a:latin typeface="+mn-lt"/>
                <a:ea typeface="+mn-ea"/>
                <a:cs typeface="+mn-cs"/>
              </a:rPr>
              <a:t>50 iterations. The optimal LB period depends on the iteration</a:t>
            </a:r>
          </a:p>
          <a:p>
            <a:r>
              <a:rPr lang="en-US" sz="1200" b="0" i="0" u="none" strike="noStrike" kern="1200" baseline="0" dirty="0" smtClean="0">
                <a:solidFill>
                  <a:schemeClr val="tx1"/>
                </a:solidFill>
                <a:latin typeface="+mn-lt"/>
                <a:ea typeface="+mn-ea"/>
                <a:cs typeface="+mn-cs"/>
              </a:rPr>
              <a:t>time and should be larger for small iteration time so that the</a:t>
            </a:r>
          </a:p>
          <a:p>
            <a:r>
              <a:rPr lang="en-US" sz="1200" b="0" i="0" u="none" strike="noStrike" kern="1200" baseline="0" dirty="0" smtClean="0">
                <a:solidFill>
                  <a:schemeClr val="tx1"/>
                </a:solidFill>
                <a:latin typeface="+mn-lt"/>
                <a:ea typeface="+mn-ea"/>
                <a:cs typeface="+mn-cs"/>
              </a:rPr>
              <a:t>gains achieved by improved load balance are not offset by</a:t>
            </a:r>
          </a:p>
          <a:p>
            <a:r>
              <a:rPr lang="en-US" sz="1200" b="0" i="0" u="none" strike="noStrike" kern="1200" baseline="0" dirty="0" smtClean="0">
                <a:solidFill>
                  <a:schemeClr val="tx1"/>
                </a:solidFill>
                <a:latin typeface="+mn-lt"/>
                <a:ea typeface="+mn-ea"/>
                <a:cs typeface="+mn-cs"/>
              </a:rPr>
              <a:t>time spent in balancing load.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20</a:t>
            </a:fld>
            <a:endParaRPr lang="en-US"/>
          </a:p>
        </p:txBody>
      </p:sp>
    </p:spTree>
    <p:extLst>
      <p:ext uri="{BB962C8B-B14F-4D97-AF65-F5344CB8AC3E}">
        <p14:creationId xmlns:p14="http://schemas.microsoft.com/office/powerpoint/2010/main" val="66811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5c shows</a:t>
            </a:r>
          </a:p>
          <a:p>
            <a:r>
              <a:rPr lang="en-US" sz="1200" b="0" i="0" u="none" strike="noStrike" kern="1200" baseline="0" dirty="0" smtClean="0">
                <a:solidFill>
                  <a:schemeClr val="tx1"/>
                </a:solidFill>
                <a:latin typeface="+mn-lt"/>
                <a:ea typeface="+mn-ea"/>
                <a:cs typeface="+mn-cs"/>
              </a:rPr>
              <a:t>that the benefits increase with increasing problem size. With</a:t>
            </a:r>
          </a:p>
          <a:p>
            <a:r>
              <a:rPr lang="en-US" sz="1200" b="0" i="0" u="none" strike="noStrike" kern="1200" baseline="0" dirty="0" smtClean="0">
                <a:solidFill>
                  <a:schemeClr val="tx1"/>
                </a:solidFill>
                <a:latin typeface="+mn-lt"/>
                <a:ea typeface="+mn-ea"/>
                <a:cs typeface="+mn-cs"/>
              </a:rPr>
              <a:t>larger problem size, the computation granularity increases,</a:t>
            </a:r>
          </a:p>
          <a:p>
            <a:r>
              <a:rPr lang="en-US" sz="1200" b="0" i="0" u="none" strike="noStrike" kern="1200" baseline="0" dirty="0" smtClean="0">
                <a:solidFill>
                  <a:schemeClr val="tx1"/>
                </a:solidFill>
                <a:latin typeface="+mn-lt"/>
                <a:ea typeface="+mn-ea"/>
                <a:cs typeface="+mn-cs"/>
              </a:rPr>
              <a:t>reducing communication-to-computation ratio. Hence, any improvement</a:t>
            </a:r>
          </a:p>
          <a:p>
            <a:r>
              <a:rPr lang="en-US" sz="1200" b="0" i="0" u="none" strike="noStrike" kern="1200" baseline="0" dirty="0" smtClean="0">
                <a:solidFill>
                  <a:schemeClr val="tx1"/>
                </a:solidFill>
                <a:latin typeface="+mn-lt"/>
                <a:ea typeface="+mn-ea"/>
                <a:cs typeface="+mn-cs"/>
              </a:rPr>
              <a:t>in computation time through load balancing will</a:t>
            </a:r>
          </a:p>
          <a:p>
            <a:r>
              <a:rPr lang="en-US" sz="1200" b="0" i="0" u="none" strike="noStrike" kern="1200" baseline="0" dirty="0" smtClean="0">
                <a:solidFill>
                  <a:schemeClr val="tx1"/>
                </a:solidFill>
                <a:latin typeface="+mn-lt"/>
                <a:ea typeface="+mn-ea"/>
                <a:cs typeface="+mn-cs"/>
              </a:rPr>
              <a:t>result in higher impact on the total execution time. Also, we</a:t>
            </a:r>
          </a:p>
          <a:p>
            <a:r>
              <a:rPr lang="en-US" sz="1200" b="0" i="0" u="none" strike="noStrike" kern="1200" baseline="0" dirty="0" smtClean="0">
                <a:solidFill>
                  <a:schemeClr val="tx1"/>
                </a:solidFill>
                <a:latin typeface="+mn-lt"/>
                <a:ea typeface="+mn-ea"/>
                <a:cs typeface="+mn-cs"/>
              </a:rPr>
              <a:t>get better load balance quality as we increase problem size –</a:t>
            </a:r>
          </a:p>
          <a:p>
            <a:r>
              <a:rPr lang="en-US" sz="1200" b="0" i="0" u="none" strike="noStrike" kern="1200" baseline="0" dirty="0" smtClean="0">
                <a:solidFill>
                  <a:schemeClr val="tx1"/>
                </a:solidFill>
                <a:latin typeface="+mn-lt"/>
                <a:ea typeface="+mn-ea"/>
                <a:cs typeface="+mn-cs"/>
              </a:rPr>
              <a:t>for 16K  </a:t>
            </a:r>
            <a:r>
              <a:rPr lang="en-US" sz="1200" b="0" i="0" u="none" strike="noStrike" kern="1200" baseline="0" dirty="0" err="1" smtClean="0">
                <a:solidFill>
                  <a:schemeClr val="tx1"/>
                </a:solidFill>
                <a:latin typeface="+mn-lt"/>
                <a:ea typeface="+mn-ea"/>
                <a:cs typeface="+mn-cs"/>
              </a:rPr>
              <a:t>16K</a:t>
            </a:r>
            <a:r>
              <a:rPr lang="en-US" sz="1200" b="0" i="0" u="none" strike="noStrike" kern="1200" baseline="0" dirty="0" smtClean="0">
                <a:solidFill>
                  <a:schemeClr val="tx1"/>
                </a:solidFill>
                <a:latin typeface="+mn-lt"/>
                <a:ea typeface="+mn-ea"/>
                <a:cs typeface="+mn-cs"/>
              </a:rPr>
              <a:t> matrix, we get residual imbalance of 1.05.</a:t>
            </a:r>
          </a:p>
          <a:p>
            <a:r>
              <a:rPr lang="en-US" sz="1200" b="0" i="0" u="none" strike="noStrike" kern="1200" baseline="0" dirty="0" smtClean="0">
                <a:solidFill>
                  <a:schemeClr val="tx1"/>
                </a:solidFill>
                <a:latin typeface="+mn-lt"/>
                <a:ea typeface="+mn-ea"/>
                <a:cs typeface="+mn-cs"/>
              </a:rPr>
              <a:t>Application which are less communication-intensive are the</a:t>
            </a:r>
          </a:p>
          <a:p>
            <a:r>
              <a:rPr lang="en-US" sz="1200" b="0" i="0" u="none" strike="noStrike" kern="1200" baseline="0" dirty="0" smtClean="0">
                <a:solidFill>
                  <a:schemeClr val="tx1"/>
                </a:solidFill>
                <a:latin typeface="+mn-lt"/>
                <a:ea typeface="+mn-ea"/>
                <a:cs typeface="+mn-cs"/>
              </a:rPr>
              <a:t>most cloud-friendly one and are expected to be run in the cloud</a:t>
            </a:r>
          </a:p>
          <a:p>
            <a:r>
              <a:rPr lang="en-US" sz="1200" b="0" i="0" u="none" strike="noStrike" kern="1200" baseline="0" dirty="0" smtClean="0">
                <a:solidFill>
                  <a:schemeClr val="tx1"/>
                </a:solidFill>
                <a:latin typeface="+mn-lt"/>
                <a:ea typeface="+mn-ea"/>
                <a:cs typeface="+mn-cs"/>
              </a:rPr>
              <a:t>most because of better scalability. Also, the model expected to</a:t>
            </a:r>
          </a:p>
          <a:p>
            <a:r>
              <a:rPr lang="en-US" sz="1200" b="0" i="0" u="none" strike="noStrike" kern="1200" baseline="0" dirty="0" smtClean="0">
                <a:solidFill>
                  <a:schemeClr val="tx1"/>
                </a:solidFill>
                <a:latin typeface="+mn-lt"/>
                <a:ea typeface="+mn-ea"/>
                <a:cs typeface="+mn-cs"/>
              </a:rPr>
              <a:t>work better in cloud is weak scaling (same problem size per</a:t>
            </a:r>
          </a:p>
          <a:p>
            <a:r>
              <a:rPr lang="en-US" sz="1200" b="0" i="0" u="none" strike="noStrike" kern="1200" baseline="0" dirty="0" smtClean="0">
                <a:solidFill>
                  <a:schemeClr val="tx1"/>
                </a:solidFill>
                <a:latin typeface="+mn-lt"/>
                <a:ea typeface="+mn-ea"/>
                <a:cs typeface="+mn-cs"/>
              </a:rPr>
              <a:t>core with increasing cores) rather than strong scaling (same</a:t>
            </a:r>
          </a:p>
          <a:p>
            <a:r>
              <a:rPr lang="en-US" sz="1200" b="0" i="0" u="none" strike="noStrike" kern="1200" baseline="0" dirty="0" smtClean="0">
                <a:solidFill>
                  <a:schemeClr val="tx1"/>
                </a:solidFill>
                <a:latin typeface="+mn-lt"/>
                <a:ea typeface="+mn-ea"/>
                <a:cs typeface="+mn-cs"/>
              </a:rPr>
              <a:t>total problem size with increasing cores) [22]. In that context,</a:t>
            </a:r>
          </a:p>
          <a:p>
            <a:r>
              <a:rPr lang="en-US" sz="1200" b="0" i="0" u="none" strike="noStrike" kern="1200" baseline="0" dirty="0" smtClean="0">
                <a:solidFill>
                  <a:schemeClr val="tx1"/>
                </a:solidFill>
                <a:latin typeface="+mn-lt"/>
                <a:ea typeface="+mn-ea"/>
                <a:cs typeface="+mn-cs"/>
              </a:rPr>
              <a:t>our approach will be extremely useful for HPC in cloud.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21</a:t>
            </a:fld>
            <a:endParaRPr lang="en-US"/>
          </a:p>
        </p:txBody>
      </p:sp>
    </p:spTree>
    <p:extLst>
      <p:ext uri="{BB962C8B-B14F-4D97-AF65-F5344CB8AC3E}">
        <p14:creationId xmlns:p14="http://schemas.microsoft.com/office/powerpoint/2010/main" val="247642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interfering VM, we achieve up to 45% improvement in</a:t>
            </a:r>
          </a:p>
          <a:p>
            <a:r>
              <a:rPr lang="en-US" sz="1200" b="0" i="0" u="none" strike="noStrike" kern="1200" baseline="0" dirty="0" smtClean="0">
                <a:solidFill>
                  <a:schemeClr val="tx1"/>
                </a:solidFill>
                <a:latin typeface="+mn-lt"/>
                <a:ea typeface="+mn-ea"/>
                <a:cs typeface="+mn-cs"/>
              </a:rPr>
              <a:t>execution time (Figure 6a).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amount of benefits is different</a:t>
            </a:r>
          </a:p>
          <a:p>
            <a:r>
              <a:rPr lang="en-US" sz="1200" b="0" i="0" u="none" strike="noStrike" kern="1200" baseline="0" dirty="0" smtClean="0">
                <a:solidFill>
                  <a:schemeClr val="tx1"/>
                </a:solidFill>
                <a:latin typeface="+mn-lt"/>
                <a:ea typeface="+mn-ea"/>
                <a:cs typeface="+mn-cs"/>
              </a:rPr>
              <a:t>for different applications, especially in Figure 6b. We studied</a:t>
            </a:r>
          </a:p>
          <a:p>
            <a:r>
              <a:rPr lang="en-US" sz="1200" b="0" i="0" u="none" strike="noStrike" kern="1200" baseline="0" dirty="0" smtClean="0">
                <a:solidFill>
                  <a:schemeClr val="tx1"/>
                </a:solidFill>
                <a:latin typeface="+mn-lt"/>
                <a:ea typeface="+mn-ea"/>
                <a:cs typeface="+mn-cs"/>
              </a:rPr>
              <a:t>this behavior using Projections tool and found that our load</a:t>
            </a:r>
          </a:p>
          <a:p>
            <a:r>
              <a:rPr lang="en-US" sz="1200" b="0" i="0" u="none" strike="noStrike" kern="1200" baseline="0" dirty="0" smtClean="0">
                <a:solidFill>
                  <a:schemeClr val="tx1"/>
                </a:solidFill>
                <a:latin typeface="+mn-lt"/>
                <a:ea typeface="+mn-ea"/>
                <a:cs typeface="+mn-cs"/>
              </a:rPr>
              <a:t>balancer is distributing tasks well for all applications, but the</a:t>
            </a:r>
          </a:p>
          <a:p>
            <a:r>
              <a:rPr lang="en-US" sz="1200" b="0" i="0" u="none" strike="noStrike" kern="1200" baseline="0" dirty="0" smtClean="0">
                <a:solidFill>
                  <a:schemeClr val="tx1"/>
                </a:solidFill>
                <a:latin typeface="+mn-lt"/>
                <a:ea typeface="+mn-ea"/>
                <a:cs typeface="+mn-cs"/>
              </a:rPr>
              <a:t>difference in achieved benefits is due to the different sensitivity</a:t>
            </a:r>
          </a:p>
          <a:p>
            <a:r>
              <a:rPr lang="en-US" sz="1200" b="0" i="0" u="none" strike="noStrike" kern="1200" baseline="0" dirty="0" smtClean="0">
                <a:solidFill>
                  <a:schemeClr val="tx1"/>
                </a:solidFill>
                <a:latin typeface="+mn-lt"/>
                <a:ea typeface="+mn-ea"/>
                <a:cs typeface="+mn-cs"/>
              </a:rPr>
              <a:t>of these applications to CPU type and frequency. It can be</a:t>
            </a:r>
          </a:p>
          <a:p>
            <a:r>
              <a:rPr lang="en-US" sz="1200" b="0" i="0" u="none" strike="noStrike" kern="1200" baseline="0" dirty="0" smtClean="0">
                <a:solidFill>
                  <a:schemeClr val="tx1"/>
                </a:solidFill>
                <a:latin typeface="+mn-lt"/>
                <a:ea typeface="+mn-ea"/>
                <a:cs typeface="+mn-cs"/>
              </a:rPr>
              <a:t>inferred from Figure 6b that Mol3D is the most sensitive to</a:t>
            </a:r>
          </a:p>
          <a:p>
            <a:r>
              <a:rPr lang="en-US" sz="1200" b="0" i="0" u="none" strike="noStrike" kern="1200" baseline="0" dirty="0" smtClean="0">
                <a:solidFill>
                  <a:schemeClr val="tx1"/>
                </a:solidFill>
                <a:latin typeface="+mn-lt"/>
                <a:ea typeface="+mn-ea"/>
                <a:cs typeface="+mn-cs"/>
              </a:rPr>
              <a:t>CPU frequency, having most scope for improvement. Next,</a:t>
            </a:r>
          </a:p>
          <a:p>
            <a:r>
              <a:rPr lang="en-US" sz="1200" b="0" i="0" u="none" strike="noStrike" kern="1200" baseline="0" dirty="0" smtClean="0">
                <a:solidFill>
                  <a:schemeClr val="tx1"/>
                </a:solidFill>
                <a:latin typeface="+mn-lt"/>
                <a:ea typeface="+mn-ea"/>
                <a:cs typeface="+mn-cs"/>
              </a:rPr>
              <a:t>Figure 6c shows that our techniques are also effective in the</a:t>
            </a:r>
          </a:p>
          <a:p>
            <a:r>
              <a:rPr lang="en-US" sz="1200" b="0" i="0" u="none" strike="noStrike" kern="1200" baseline="0" dirty="0" smtClean="0">
                <a:solidFill>
                  <a:schemeClr val="tx1"/>
                </a:solidFill>
                <a:latin typeface="+mn-lt"/>
                <a:ea typeface="+mn-ea"/>
                <a:cs typeface="+mn-cs"/>
              </a:rPr>
              <a:t>presence of both the effects – the inherent hardware heterogeneity</a:t>
            </a:r>
          </a:p>
          <a:p>
            <a:r>
              <a:rPr lang="en-US" sz="1200" b="0" i="0" u="none" strike="noStrike" kern="1200" baseline="0" dirty="0" smtClean="0">
                <a:solidFill>
                  <a:schemeClr val="tx1"/>
                </a:solidFill>
                <a:latin typeface="+mn-lt"/>
                <a:ea typeface="+mn-ea"/>
                <a:cs typeface="+mn-cs"/>
              </a:rPr>
              <a:t>and the heterogeneity introduced by multi-tenancy.</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observation from Figure 6 is the variation in the</a:t>
            </a:r>
          </a:p>
          <a:p>
            <a:r>
              <a:rPr lang="en-US" sz="1200" b="0" i="0" u="none" strike="noStrike" kern="1200" baseline="0" dirty="0" smtClean="0">
                <a:solidFill>
                  <a:schemeClr val="tx1"/>
                </a:solidFill>
                <a:latin typeface="+mn-lt"/>
                <a:ea typeface="+mn-ea"/>
                <a:cs typeface="+mn-cs"/>
              </a:rPr>
              <a:t>achieved benefits with increasing number of VMs. This is</a:t>
            </a:r>
          </a:p>
          <a:p>
            <a:r>
              <a:rPr lang="en-US" sz="1200" b="0" i="0" u="none" strike="noStrike" kern="1200" baseline="0" dirty="0" smtClean="0">
                <a:solidFill>
                  <a:schemeClr val="tx1"/>
                </a:solidFill>
                <a:latin typeface="+mn-lt"/>
                <a:ea typeface="+mn-ea"/>
                <a:cs typeface="+mn-cs"/>
              </a:rPr>
              <a:t>attributed to the tradeoff between two factors: (1) Since there</a:t>
            </a:r>
          </a:p>
          <a:p>
            <a:r>
              <a:rPr lang="en-US" sz="1200" b="0" i="0" u="none" strike="noStrike" kern="1200" baseline="0" dirty="0" smtClean="0">
                <a:solidFill>
                  <a:schemeClr val="tx1"/>
                </a:solidFill>
                <a:latin typeface="+mn-lt"/>
                <a:ea typeface="+mn-ea"/>
                <a:cs typeface="+mn-cs"/>
              </a:rPr>
              <a:t>is only one VM sharing physical CPU with interfering VM,</a:t>
            </a:r>
          </a:p>
          <a:p>
            <a:r>
              <a:rPr lang="en-US" sz="1200" b="0" i="0" u="none" strike="noStrike" kern="1200" baseline="0" dirty="0" smtClean="0">
                <a:solidFill>
                  <a:schemeClr val="tx1"/>
                </a:solidFill>
                <a:latin typeface="+mn-lt"/>
                <a:ea typeface="+mn-ea"/>
                <a:cs typeface="+mn-cs"/>
              </a:rPr>
              <a:t>running on larger number of VMs implies distributing the work</a:t>
            </a:r>
          </a:p>
          <a:p>
            <a:r>
              <a:rPr lang="en-US" sz="1200" b="0" i="0" u="none" strike="noStrike" kern="1200" baseline="0" dirty="0" smtClean="0">
                <a:solidFill>
                  <a:schemeClr val="tx1"/>
                </a:solidFill>
                <a:latin typeface="+mn-lt"/>
                <a:ea typeface="+mn-ea"/>
                <a:cs typeface="+mn-cs"/>
              </a:rPr>
              <a:t>of the overloaded VM to an increasing number of underutilized</a:t>
            </a:r>
          </a:p>
          <a:p>
            <a:r>
              <a:rPr lang="en-US" sz="1200" b="0" i="0" u="none" strike="noStrike" kern="1200" baseline="0" dirty="0" smtClean="0">
                <a:solidFill>
                  <a:schemeClr val="tx1"/>
                </a:solidFill>
                <a:latin typeface="+mn-lt"/>
                <a:ea typeface="+mn-ea"/>
                <a:cs typeface="+mn-cs"/>
              </a:rPr>
              <a:t>VMs, which results in larger reduction in execution time (e.g.</a:t>
            </a:r>
          </a:p>
          <a:p>
            <a:r>
              <a:rPr lang="en-US" sz="1200" b="0" i="0" u="none" strike="noStrike" kern="1200" baseline="0" dirty="0" smtClean="0">
                <a:solidFill>
                  <a:schemeClr val="tx1"/>
                </a:solidFill>
                <a:latin typeface="+mn-lt"/>
                <a:ea typeface="+mn-ea"/>
                <a:cs typeface="+mn-cs"/>
              </a:rPr>
              <a:t>Figure 6a Mol3D, 8 VM vs. 16 VM). (2) As we scale, the</a:t>
            </a:r>
          </a:p>
          <a:p>
            <a:r>
              <a:rPr lang="en-US" sz="1200" b="0" i="0" u="none" strike="noStrike" kern="1200" baseline="0" dirty="0" smtClean="0">
                <a:solidFill>
                  <a:schemeClr val="tx1"/>
                </a:solidFill>
                <a:latin typeface="+mn-lt"/>
                <a:ea typeface="+mn-ea"/>
                <a:cs typeface="+mn-cs"/>
              </a:rPr>
              <a:t>average compute load per VM decreases. Hence, other factors,</a:t>
            </a:r>
          </a:p>
          <a:p>
            <a:r>
              <a:rPr lang="en-US" sz="1200" b="0" i="0" u="none" strike="noStrike" kern="1200" baseline="0" dirty="0" smtClean="0">
                <a:solidFill>
                  <a:schemeClr val="tx1"/>
                </a:solidFill>
                <a:latin typeface="+mn-lt"/>
                <a:ea typeface="+mn-ea"/>
                <a:cs typeface="+mn-cs"/>
              </a:rPr>
              <a:t>such as communication time, dominate the total execution</a:t>
            </a:r>
          </a:p>
          <a:p>
            <a:r>
              <a:rPr lang="en-US" sz="1200" b="0" i="0" u="none" strike="noStrike" kern="1200" baseline="0" dirty="0" smtClean="0">
                <a:solidFill>
                  <a:schemeClr val="tx1"/>
                </a:solidFill>
                <a:latin typeface="+mn-lt"/>
                <a:ea typeface="+mn-ea"/>
                <a:cs typeface="+mn-cs"/>
              </a:rPr>
              <a:t>time. This implies that even with better load balance and</a:t>
            </a:r>
          </a:p>
          <a:p>
            <a:r>
              <a:rPr lang="en-US" sz="1200" b="0" i="0" u="none" strike="noStrike" kern="1200" baseline="0" dirty="0" smtClean="0">
                <a:solidFill>
                  <a:schemeClr val="tx1"/>
                </a:solidFill>
                <a:latin typeface="+mn-lt"/>
                <a:ea typeface="+mn-ea"/>
                <a:cs typeface="+mn-cs"/>
              </a:rPr>
              <a:t>higher % reduction in compute time, overall benefit is small,</a:t>
            </a:r>
          </a:p>
          <a:p>
            <a:r>
              <a:rPr lang="en-US" sz="1200" b="0" i="0" u="none" strike="noStrike" kern="1200" baseline="0" dirty="0" smtClean="0">
                <a:solidFill>
                  <a:schemeClr val="tx1"/>
                </a:solidFill>
                <a:latin typeface="+mn-lt"/>
                <a:ea typeface="+mn-ea"/>
                <a:cs typeface="+mn-cs"/>
              </a:rPr>
              <a:t>since communication time is unaffected. Hence, as we scale</a:t>
            </a:r>
          </a:p>
          <a:p>
            <a:r>
              <a:rPr lang="en-US" sz="1200" b="0" i="0" u="none" strike="noStrike" kern="1200" baseline="0" dirty="0" smtClean="0">
                <a:solidFill>
                  <a:schemeClr val="tx1"/>
                </a:solidFill>
                <a:latin typeface="+mn-lt"/>
                <a:ea typeface="+mn-ea"/>
                <a:cs typeface="+mn-cs"/>
              </a:rPr>
              <a:t>further, benefits decrease, but they still remain substantial.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Moreover, as we scale, benefits can actually be more important</a:t>
            </a:r>
          </a:p>
          <a:p>
            <a:r>
              <a:rPr lang="en-US" sz="1200" b="0" i="0" u="none" strike="noStrike" kern="1200" baseline="0" dirty="0" smtClean="0">
                <a:solidFill>
                  <a:schemeClr val="tx1"/>
                </a:solidFill>
                <a:latin typeface="+mn-lt"/>
                <a:ea typeface="+mn-ea"/>
                <a:cs typeface="+mn-cs"/>
              </a:rPr>
              <a:t>because we save across larger number of processors. As</a:t>
            </a:r>
          </a:p>
          <a:p>
            <a:r>
              <a:rPr lang="en-US" sz="1200" b="0" i="0" u="none" strike="noStrike" kern="1200" baseline="0" dirty="0" smtClean="0">
                <a:solidFill>
                  <a:schemeClr val="tx1"/>
                </a:solidFill>
                <a:latin typeface="+mn-lt"/>
                <a:ea typeface="+mn-ea"/>
                <a:cs typeface="+mn-cs"/>
              </a:rPr>
              <a:t>an example, from Figure 6b Stencil2D, we save 18.8% over 32</a:t>
            </a:r>
          </a:p>
          <a:p>
            <a:r>
              <a:rPr lang="en-US" sz="1200" b="0" i="0" u="none" strike="noStrike" kern="1200" baseline="0" dirty="0" smtClean="0">
                <a:solidFill>
                  <a:schemeClr val="tx1"/>
                </a:solidFill>
                <a:latin typeface="+mn-lt"/>
                <a:ea typeface="+mn-ea"/>
                <a:cs typeface="+mn-cs"/>
              </a:rPr>
              <a:t>VMs, with absolute savings = 32  0:188  48:09 = 289:28</a:t>
            </a:r>
          </a:p>
          <a:p>
            <a:r>
              <a:rPr lang="en-US" sz="1200" b="0" i="0" u="none" strike="noStrike" kern="1200" baseline="0" dirty="0" smtClean="0">
                <a:solidFill>
                  <a:schemeClr val="tx1"/>
                </a:solidFill>
                <a:latin typeface="+mn-lt"/>
                <a:ea typeface="+mn-ea"/>
                <a:cs typeface="+mn-cs"/>
              </a:rPr>
              <a:t>CPU-seconds, where application took 48.09 seconds on 32</a:t>
            </a:r>
          </a:p>
          <a:p>
            <a:r>
              <a:rPr lang="en-US" sz="1200" b="0" i="0" u="none" strike="noStrike" kern="1200" baseline="0" dirty="0" smtClean="0">
                <a:solidFill>
                  <a:schemeClr val="tx1"/>
                </a:solidFill>
                <a:latin typeface="+mn-lt"/>
                <a:ea typeface="+mn-ea"/>
                <a:cs typeface="+mn-cs"/>
              </a:rPr>
              <a:t>VMs. Juxtaposing this with 20.5% reduction in time over 16</a:t>
            </a:r>
          </a:p>
          <a:p>
            <a:r>
              <a:rPr lang="en-US" sz="1200" b="0" i="0" u="none" strike="noStrike" kern="1200" baseline="0" dirty="0" smtClean="0">
                <a:solidFill>
                  <a:schemeClr val="tx1"/>
                </a:solidFill>
                <a:latin typeface="+mn-lt"/>
                <a:ea typeface="+mn-ea"/>
                <a:cs typeface="+mn-cs"/>
              </a:rPr>
              <a:t>VMs which results in absolute savings = 160:20586:77 =</a:t>
            </a:r>
          </a:p>
          <a:p>
            <a:r>
              <a:rPr lang="en-US" sz="1200" b="0" i="0" u="none" strike="noStrike" kern="1200" baseline="0" dirty="0" smtClean="0">
                <a:solidFill>
                  <a:schemeClr val="tx1"/>
                </a:solidFill>
                <a:latin typeface="+mn-lt"/>
                <a:ea typeface="+mn-ea"/>
                <a:cs typeface="+mn-cs"/>
              </a:rPr>
              <a:t>284:32 CPU-seconds, where application took 86.77 seconds on</a:t>
            </a:r>
          </a:p>
          <a:p>
            <a:r>
              <a:rPr lang="en-US" sz="1200" b="0" i="0" u="none" strike="noStrike" kern="1200" baseline="0" dirty="0" smtClean="0">
                <a:solidFill>
                  <a:schemeClr val="tx1"/>
                </a:solidFill>
                <a:latin typeface="+mn-lt"/>
                <a:ea typeface="+mn-ea"/>
                <a:cs typeface="+mn-cs"/>
              </a:rPr>
              <a:t>16 VMs, we see that the overall savings are more for 32 VM</a:t>
            </a:r>
          </a:p>
          <a:p>
            <a:r>
              <a:rPr lang="en-US" sz="1200" b="0" i="0" u="none" strike="noStrike" kern="1200" baseline="0" dirty="0" smtClean="0">
                <a:solidFill>
                  <a:schemeClr val="tx1"/>
                </a:solidFill>
                <a:latin typeface="+mn-lt"/>
                <a:ea typeface="+mn-ea"/>
                <a:cs typeface="+mn-cs"/>
              </a:rPr>
              <a:t>case compared to 16 VMs. Also, since we achieve higher %</a:t>
            </a:r>
          </a:p>
          <a:p>
            <a:r>
              <a:rPr lang="en-US" sz="1200" b="0" i="0" u="none" strike="noStrike" kern="1200" baseline="0" dirty="0" smtClean="0">
                <a:solidFill>
                  <a:schemeClr val="tx1"/>
                </a:solidFill>
                <a:latin typeface="+mn-lt"/>
                <a:ea typeface="+mn-ea"/>
                <a:cs typeface="+mn-cs"/>
              </a:rPr>
              <a:t>benefits with larger problem sizes (Section VI-A3, Figure 5c),</a:t>
            </a:r>
          </a:p>
          <a:p>
            <a:r>
              <a:rPr lang="en-US" sz="1200" b="0" i="0" u="none" strike="noStrike" kern="1200" baseline="0" dirty="0" smtClean="0">
                <a:solidFill>
                  <a:schemeClr val="tx1"/>
                </a:solidFill>
                <a:latin typeface="+mn-lt"/>
                <a:ea typeface="+mn-ea"/>
                <a:cs typeface="+mn-cs"/>
              </a:rPr>
              <a:t>the benefits will be even higher for weak scaling compared to</a:t>
            </a:r>
          </a:p>
          <a:p>
            <a:r>
              <a:rPr lang="en-US" sz="1200" b="0" i="0" u="none" strike="noStrike" kern="1200" baseline="0" dirty="0" smtClean="0">
                <a:solidFill>
                  <a:schemeClr val="tx1"/>
                </a:solidFill>
                <a:latin typeface="+mn-lt"/>
                <a:ea typeface="+mn-ea"/>
                <a:cs typeface="+mn-cs"/>
              </a:rPr>
              <a:t>strong scaling as the impact of factor 2 above is minimized.</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22</a:t>
            </a:fld>
            <a:endParaRPr lang="en-US"/>
          </a:p>
        </p:txBody>
      </p:sp>
    </p:spTree>
    <p:extLst>
      <p:ext uri="{BB962C8B-B14F-4D97-AF65-F5344CB8AC3E}">
        <p14:creationId xmlns:p14="http://schemas.microsoft.com/office/powerpoint/2010/main" val="227691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primary objective of running in parallel is to get reduced</a:t>
            </a:r>
          </a:p>
          <a:p>
            <a:r>
              <a:rPr lang="en-US" sz="1200" b="0" i="0" u="none" strike="noStrike" kern="1200" baseline="0" dirty="0" smtClean="0">
                <a:solidFill>
                  <a:schemeClr val="tx1"/>
                </a:solidFill>
                <a:latin typeface="+mn-lt"/>
                <a:ea typeface="+mn-ea"/>
                <a:cs typeface="+mn-cs"/>
              </a:rPr>
              <a:t>execution time with increasing compute power. However, it is</a:t>
            </a:r>
          </a:p>
          <a:p>
            <a:r>
              <a:rPr lang="en-US" sz="1200" b="0" i="0" u="none" strike="noStrike" kern="1200" baseline="0" dirty="0" smtClean="0">
                <a:solidFill>
                  <a:schemeClr val="tx1"/>
                </a:solidFill>
                <a:latin typeface="+mn-lt"/>
                <a:ea typeface="+mn-ea"/>
                <a:cs typeface="+mn-cs"/>
              </a:rPr>
              <a:t>not clear from Figure 6 whether we achieve that goal. Hence,</a:t>
            </a:r>
          </a:p>
          <a:p>
            <a:r>
              <a:rPr lang="en-US" sz="1200" b="0" i="0" u="none" strike="noStrike" kern="1200" baseline="0" dirty="0" smtClean="0">
                <a:solidFill>
                  <a:schemeClr val="tx1"/>
                </a:solidFill>
                <a:latin typeface="+mn-lt"/>
                <a:ea typeface="+mn-ea"/>
                <a:cs typeface="+mn-cs"/>
              </a:rPr>
              <a:t>we plot execution time vs. number of VMs for same </a:t>
            </a:r>
            <a:r>
              <a:rPr lang="en-US" sz="1200" b="0" i="0" u="none" strike="noStrike" kern="1200" baseline="0" dirty="0" err="1" smtClean="0">
                <a:solidFill>
                  <a:schemeClr val="tx1"/>
                </a:solidFill>
                <a:latin typeface="+mn-lt"/>
                <a:ea typeface="+mn-ea"/>
                <a:cs typeface="+mn-cs"/>
              </a:rPr>
              <a:t>exp</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purpose of comparison,</a:t>
            </a:r>
          </a:p>
          <a:p>
            <a:r>
              <a:rPr lang="en-US" sz="1200" b="0" i="0" u="none" strike="noStrike" kern="1200" baseline="0" dirty="0" smtClean="0">
                <a:solidFill>
                  <a:schemeClr val="tx1"/>
                </a:solidFill>
                <a:latin typeface="+mn-lt"/>
                <a:ea typeface="+mn-ea"/>
                <a:cs typeface="+mn-cs"/>
              </a:rPr>
              <a:t>we also include the runs without any interfering VMs, with all</a:t>
            </a:r>
          </a:p>
          <a:p>
            <a:r>
              <a:rPr lang="en-US" sz="1200" b="0" i="0" u="none" strike="noStrike" kern="1200" baseline="0" dirty="0" smtClean="0">
                <a:solidFill>
                  <a:schemeClr val="tx1"/>
                </a:solidFill>
                <a:latin typeface="+mn-lt"/>
                <a:ea typeface="+mn-ea"/>
                <a:cs typeface="+mn-cs"/>
              </a:rPr>
              <a:t>VMs mapped to Fast nodes (Homo curve in Figure 7). Figure 7</a:t>
            </a:r>
          </a:p>
          <a:p>
            <a:r>
              <a:rPr lang="en-US" sz="1200" b="0" i="0" u="none" strike="noStrike" kern="1200" baseline="0" dirty="0" smtClean="0">
                <a:solidFill>
                  <a:schemeClr val="tx1"/>
                </a:solidFill>
                <a:latin typeface="+mn-lt"/>
                <a:ea typeface="+mn-ea"/>
                <a:cs typeface="+mn-cs"/>
              </a:rPr>
              <a:t>shows that our load balancer brings the </a:t>
            </a:r>
            <a:r>
              <a:rPr lang="en-US" sz="1200" b="0" i="0" u="none" strike="noStrike" kern="1200" baseline="0" dirty="0" err="1" smtClean="0">
                <a:solidFill>
                  <a:schemeClr val="tx1"/>
                </a:solidFill>
                <a:latin typeface="+mn-lt"/>
                <a:ea typeface="+mn-ea"/>
                <a:cs typeface="+mn-cs"/>
              </a:rPr>
              <a:t>NoLB</a:t>
            </a:r>
            <a:r>
              <a:rPr lang="en-US" sz="1200" b="0" i="0" u="none" strike="noStrike" kern="1200" baseline="0" dirty="0" smtClean="0">
                <a:solidFill>
                  <a:schemeClr val="tx1"/>
                </a:solidFill>
                <a:latin typeface="+mn-lt"/>
                <a:ea typeface="+mn-ea"/>
                <a:cs typeface="+mn-cs"/>
              </a:rPr>
              <a:t> curves down</a:t>
            </a:r>
          </a:p>
          <a:p>
            <a:r>
              <a:rPr lang="en-US" sz="1200" b="0" i="0" u="none" strike="noStrike" kern="1200" baseline="0" dirty="0" smtClean="0">
                <a:solidFill>
                  <a:schemeClr val="tx1"/>
                </a:solidFill>
                <a:latin typeface="+mn-lt"/>
                <a:ea typeface="+mn-ea"/>
                <a:cs typeface="+mn-cs"/>
              </a:rPr>
              <a:t>and close to the Homo curve. At some data points, the LB</a:t>
            </a:r>
          </a:p>
          <a:p>
            <a:r>
              <a:rPr lang="en-US" sz="1200" b="0" i="0" u="none" strike="noStrike" kern="1200" baseline="0" dirty="0" smtClean="0">
                <a:solidFill>
                  <a:schemeClr val="tx1"/>
                </a:solidFill>
                <a:latin typeface="+mn-lt"/>
                <a:ea typeface="+mn-ea"/>
                <a:cs typeface="+mn-cs"/>
              </a:rPr>
              <a:t>curves are below the homo curve, since even the Homo curves</a:t>
            </a:r>
          </a:p>
          <a:p>
            <a:r>
              <a:rPr lang="en-US" sz="1200" b="0" i="0" u="none" strike="noStrike" kern="1200" baseline="0" dirty="0" smtClean="0">
                <a:solidFill>
                  <a:schemeClr val="tx1"/>
                </a:solidFill>
                <a:latin typeface="+mn-lt"/>
                <a:ea typeface="+mn-ea"/>
                <a:cs typeface="+mn-cs"/>
              </a:rPr>
              <a:t>can benefit from load balancing (shown earlier in Figure 4</a:t>
            </a:r>
          </a:p>
          <a:p>
            <a:r>
              <a:rPr lang="en-US" sz="1200" b="0" i="0" u="none" strike="noStrike" kern="1200" baseline="0" dirty="0" smtClean="0">
                <a:solidFill>
                  <a:schemeClr val="tx1"/>
                </a:solidFill>
                <a:latin typeface="+mn-lt"/>
                <a:ea typeface="+mn-ea"/>
                <a:cs typeface="+mn-cs"/>
              </a:rPr>
              <a:t>that application performance on two types of Fast processors</a:t>
            </a:r>
          </a:p>
          <a:p>
            <a:r>
              <a:rPr lang="en-US" sz="1200" b="0" i="0" u="none" strike="noStrike" kern="1200" baseline="0" dirty="0" smtClean="0">
                <a:solidFill>
                  <a:schemeClr val="tx1"/>
                </a:solidFill>
                <a:latin typeface="+mn-lt"/>
                <a:ea typeface="+mn-ea"/>
                <a:cs typeface="+mn-cs"/>
              </a:rPr>
              <a:t>is somewhat different). The </a:t>
            </a:r>
            <a:r>
              <a:rPr lang="en-US" sz="1200" b="0" i="0" u="none" strike="noStrike" kern="1200" baseline="0" dirty="0" err="1" smtClean="0">
                <a:solidFill>
                  <a:schemeClr val="tx1"/>
                </a:solidFill>
                <a:latin typeface="+mn-lt"/>
                <a:ea typeface="+mn-ea"/>
                <a:cs typeface="+mn-cs"/>
              </a:rPr>
              <a:t>superlinear</a:t>
            </a:r>
            <a:r>
              <a:rPr lang="en-US" sz="1200" b="0" i="0" u="none" strike="noStrike" kern="1200" baseline="0" dirty="0" smtClean="0">
                <a:solidFill>
                  <a:schemeClr val="tx1"/>
                </a:solidFill>
                <a:latin typeface="+mn-lt"/>
                <a:ea typeface="+mn-ea"/>
                <a:cs typeface="+mn-cs"/>
              </a:rPr>
              <a:t> speedup achieved in</a:t>
            </a:r>
          </a:p>
          <a:p>
            <a:r>
              <a:rPr lang="en-US" sz="1200" b="0" i="0" u="none" strike="noStrike" kern="1200" baseline="0" dirty="0" smtClean="0">
                <a:solidFill>
                  <a:schemeClr val="tx1"/>
                </a:solidFill>
                <a:latin typeface="+mn-lt"/>
                <a:ea typeface="+mn-ea"/>
                <a:cs typeface="+mn-cs"/>
              </a:rPr>
              <a:t>some cases can be attributed to better cache performance.</a:t>
            </a:r>
          </a:p>
          <a:p>
            <a:r>
              <a:rPr lang="en-US" sz="1200" b="0" i="0" u="none" strike="noStrike" kern="1200" baseline="0" dirty="0" smtClean="0">
                <a:solidFill>
                  <a:schemeClr val="tx1"/>
                </a:solidFill>
                <a:latin typeface="+mn-lt"/>
                <a:ea typeface="+mn-ea"/>
                <a:cs typeface="+mn-cs"/>
              </a:rPr>
              <a:t>The scale of our experiments was limited by the availability</a:t>
            </a:r>
          </a:p>
          <a:p>
            <a:r>
              <a:rPr lang="en-US" sz="1200" b="0" i="0" u="none" strike="noStrike" kern="1200" baseline="0" dirty="0" smtClean="0">
                <a:solidFill>
                  <a:schemeClr val="tx1"/>
                </a:solidFill>
                <a:latin typeface="+mn-lt"/>
                <a:ea typeface="+mn-ea"/>
                <a:cs typeface="+mn-cs"/>
              </a:rPr>
              <a:t>of nodes in our cloud setup since we needed administrative</a:t>
            </a:r>
          </a:p>
          <a:p>
            <a:r>
              <a:rPr lang="en-US" sz="1200" b="0" i="0" u="none" strike="noStrike" kern="1200" baseline="0" dirty="0" smtClean="0">
                <a:solidFill>
                  <a:schemeClr val="tx1"/>
                </a:solidFill>
                <a:latin typeface="+mn-lt"/>
                <a:ea typeface="+mn-ea"/>
                <a:cs typeface="+mn-cs"/>
              </a:rPr>
              <a:t>privileges from provider perspective. However, we believe that</a:t>
            </a:r>
          </a:p>
          <a:p>
            <a:r>
              <a:rPr lang="en-US" sz="1200" b="0" i="0" u="none" strike="noStrike" kern="1200" baseline="0" dirty="0" smtClean="0">
                <a:solidFill>
                  <a:schemeClr val="tx1"/>
                </a:solidFill>
                <a:latin typeface="+mn-lt"/>
                <a:ea typeface="+mn-ea"/>
                <a:cs typeface="+mn-cs"/>
              </a:rPr>
              <a:t>our techniques will be equally applicable to larger scales since</a:t>
            </a:r>
          </a:p>
          <a:p>
            <a:r>
              <a:rPr lang="en-US" sz="1200" b="0" i="0" u="none" strike="noStrike" kern="1200" baseline="0" dirty="0" smtClean="0">
                <a:solidFill>
                  <a:schemeClr val="tx1"/>
                </a:solidFill>
                <a:latin typeface="+mn-lt"/>
                <a:ea typeface="+mn-ea"/>
                <a:cs typeface="+mn-cs"/>
              </a:rPr>
              <a:t>the effectiveness of similar load balancing strategies have been</a:t>
            </a:r>
          </a:p>
          <a:p>
            <a:r>
              <a:rPr lang="en-US" sz="1200" b="0" i="0" u="none" strike="noStrike" kern="1200" baseline="0" dirty="0" smtClean="0">
                <a:solidFill>
                  <a:schemeClr val="tx1"/>
                </a:solidFill>
                <a:latin typeface="+mn-lt"/>
                <a:ea typeface="+mn-ea"/>
                <a:cs typeface="+mn-cs"/>
              </a:rPr>
              <a:t>demonstrated on large-scale supercomputer applications [23]</a:t>
            </a:r>
            <a:r>
              <a:rPr lang="en-US" sz="1200" b="0" i="0" u="none" strike="noStrike" kern="1200" baseline="0" dirty="0" err="1" smtClean="0">
                <a:solidFill>
                  <a:schemeClr val="tx1"/>
                </a:solidFill>
                <a:latin typeface="+mn-lt"/>
                <a:ea typeface="+mn-ea"/>
                <a:cs typeface="+mn-cs"/>
              </a:rPr>
              <a:t>eriments</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23</a:t>
            </a:fld>
            <a:endParaRPr lang="en-US"/>
          </a:p>
        </p:txBody>
      </p:sp>
    </p:spTree>
    <p:extLst>
      <p:ext uri="{BB962C8B-B14F-4D97-AF65-F5344CB8AC3E}">
        <p14:creationId xmlns:p14="http://schemas.microsoft.com/office/powerpoint/2010/main" val="20764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note that different VM technologies can expose different</a:t>
            </a:r>
          </a:p>
          <a:p>
            <a:r>
              <a:rPr lang="en-US" dirty="0" smtClean="0"/>
              <a:t>time semantics to the guest – virtual vs. real. Hence, the CPU</a:t>
            </a:r>
          </a:p>
          <a:p>
            <a:r>
              <a:rPr lang="en-US" dirty="0" smtClean="0"/>
              <a:t>times of tasks (</a:t>
            </a:r>
            <a:r>
              <a:rPr lang="en-US" dirty="0" err="1" smtClean="0"/>
              <a:t>ti</a:t>
            </a:r>
            <a:r>
              <a:rPr lang="en-US" dirty="0" smtClean="0"/>
              <a:t>) (and hence Op) can be inaccurate on the</a:t>
            </a:r>
          </a:p>
          <a:p>
            <a:r>
              <a:rPr lang="en-US" dirty="0" smtClean="0"/>
              <a:t>VCPUs which incur interference because they may include</a:t>
            </a:r>
          </a:p>
          <a:p>
            <a:r>
              <a:rPr lang="en-US" dirty="0" smtClean="0"/>
              <a:t>the time spent in background tasks. In this work, we used</a:t>
            </a:r>
          </a:p>
          <a:p>
            <a:r>
              <a:rPr lang="en-US" dirty="0" smtClean="0"/>
              <a:t>KVM hypervisor where CPU time (</a:t>
            </a:r>
            <a:r>
              <a:rPr lang="en-US" dirty="0" err="1" smtClean="0"/>
              <a:t>ti</a:t>
            </a:r>
            <a:r>
              <a:rPr lang="en-US" dirty="0" smtClean="0"/>
              <a:t>) measurements include</a:t>
            </a:r>
          </a:p>
          <a:p>
            <a:r>
              <a:rPr lang="en-US" dirty="0" smtClean="0"/>
              <a:t>the time stolen by the interfering VM. Still, periodic migration</a:t>
            </a:r>
          </a:p>
          <a:p>
            <a:r>
              <a:rPr lang="en-US" dirty="0" smtClean="0"/>
              <a:t>of tasks from overloaded to </a:t>
            </a:r>
            <a:r>
              <a:rPr lang="en-US" dirty="0" err="1" smtClean="0"/>
              <a:t>underloaded</a:t>
            </a:r>
            <a:r>
              <a:rPr lang="en-US" dirty="0" smtClean="0"/>
              <a:t> VCPUs ensures that</a:t>
            </a:r>
          </a:p>
          <a:p>
            <a:r>
              <a:rPr lang="en-US" dirty="0" smtClean="0"/>
              <a:t>good load balance is achieved after a few steps, illustrating</a:t>
            </a:r>
          </a:p>
          <a:p>
            <a:r>
              <a:rPr lang="en-US" dirty="0" smtClean="0"/>
              <a:t>the wide applicability of our approach (Section VI).</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27</a:t>
            </a:fld>
            <a:endParaRPr lang="en-US"/>
          </a:p>
        </p:txBody>
      </p:sp>
    </p:spTree>
    <p:extLst>
      <p:ext uri="{BB962C8B-B14F-4D97-AF65-F5344CB8AC3E}">
        <p14:creationId xmlns:p14="http://schemas.microsoft.com/office/powerpoint/2010/main" val="260731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an example, on 100 processors, if</a:t>
            </a:r>
          </a:p>
          <a:p>
            <a:r>
              <a:rPr lang="en-US" sz="1200" b="0" i="0" u="none" strike="noStrike" kern="1200" baseline="0" dirty="0" smtClean="0">
                <a:solidFill>
                  <a:schemeClr val="tx1"/>
                </a:solidFill>
                <a:latin typeface="+mn-lt"/>
                <a:ea typeface="+mn-ea"/>
                <a:cs typeface="+mn-cs"/>
              </a:rPr>
              <a:t>one processor is 30% slower compared to the rest, application</a:t>
            </a:r>
          </a:p>
          <a:p>
            <a:r>
              <a:rPr lang="en-US" sz="1200" b="0" i="0" u="none" strike="noStrike" kern="1200" baseline="0" dirty="0" smtClean="0">
                <a:solidFill>
                  <a:schemeClr val="tx1"/>
                </a:solidFill>
                <a:latin typeface="+mn-lt"/>
                <a:ea typeface="+mn-ea"/>
                <a:cs typeface="+mn-cs"/>
              </a:rPr>
              <a:t>will slowdown by 30% even though the system has 99:7% raw</a:t>
            </a:r>
          </a:p>
          <a:p>
            <a:r>
              <a:rPr lang="en-US" sz="1200" b="0" i="0" u="none" strike="noStrike" kern="1200" baseline="0" dirty="0" smtClean="0">
                <a:solidFill>
                  <a:schemeClr val="tx1"/>
                </a:solidFill>
                <a:latin typeface="+mn-lt"/>
                <a:ea typeface="+mn-ea"/>
                <a:cs typeface="+mn-cs"/>
              </a:rPr>
              <a:t>CPU power compared to the case when all processors are fast.</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83522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First, we assumed that we can get accurate compute time for tasks, that is independent of the background load. However, in cloud, it may not be possible to separate the time taken by background load from application load since virtualization hides the presence of time-sharing of physical nodes among VMs.</a:t>
            </a:r>
          </a:p>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6</a:t>
            </a:fld>
            <a:endParaRPr lang="en-US"/>
          </a:p>
        </p:txBody>
      </p:sp>
    </p:spTree>
    <p:extLst>
      <p:ext uri="{BB962C8B-B14F-4D97-AF65-F5344CB8AC3E}">
        <p14:creationId xmlns:p14="http://schemas.microsoft.com/office/powerpoint/2010/main" val="50280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a:t>
            </a:r>
          </a:p>
          <a:p>
            <a:r>
              <a:rPr lang="en-US" sz="1200" b="0" i="0" u="none" strike="noStrike" kern="1200" baseline="0" dirty="0" smtClean="0">
                <a:solidFill>
                  <a:schemeClr val="tx1"/>
                </a:solidFill>
                <a:latin typeface="+mn-lt"/>
                <a:ea typeface="+mn-ea"/>
                <a:cs typeface="+mn-cs"/>
              </a:rPr>
              <a:t>demonstrate its severity, we conducted a simple experiment</a:t>
            </a:r>
          </a:p>
          <a:p>
            <a:r>
              <a:rPr lang="en-US" sz="1200" b="0" i="0" u="none" strike="noStrike" kern="1200" baseline="0" dirty="0" smtClean="0">
                <a:solidFill>
                  <a:schemeClr val="tx1"/>
                </a:solidFill>
                <a:latin typeface="+mn-lt"/>
                <a:ea typeface="+mn-ea"/>
                <a:cs typeface="+mn-cs"/>
              </a:rPr>
              <a:t>where we ran a tightly-coupled 5-point stencil benchmark,</a:t>
            </a:r>
          </a:p>
          <a:p>
            <a:r>
              <a:rPr lang="en-US" sz="1200" b="0" i="0" u="none" strike="noStrike" kern="1200" baseline="0" dirty="0" smtClean="0">
                <a:solidFill>
                  <a:schemeClr val="tx1"/>
                </a:solidFill>
                <a:latin typeface="+mn-lt"/>
                <a:ea typeface="+mn-ea"/>
                <a:cs typeface="+mn-cs"/>
              </a:rPr>
              <a:t>referred to as Stencil2D (2K  </a:t>
            </a:r>
            <a:r>
              <a:rPr lang="en-US" sz="1200" b="0" i="0" u="none" strike="noStrike" kern="1200" baseline="0" dirty="0" err="1" smtClean="0">
                <a:solidFill>
                  <a:schemeClr val="tx1"/>
                </a:solidFill>
                <a:latin typeface="+mn-lt"/>
                <a:ea typeface="+mn-ea"/>
                <a:cs typeface="+mn-cs"/>
              </a:rPr>
              <a:t>2K</a:t>
            </a:r>
            <a:r>
              <a:rPr lang="en-US" sz="1200" b="0" i="0" u="none" strike="noStrike" kern="1200" baseline="0" dirty="0" smtClean="0">
                <a:solidFill>
                  <a:schemeClr val="tx1"/>
                </a:solidFill>
                <a:latin typeface="+mn-lt"/>
                <a:ea typeface="+mn-ea"/>
                <a:cs typeface="+mn-cs"/>
              </a:rPr>
              <a:t> matrix), on 8-VMs, each</a:t>
            </a:r>
          </a:p>
          <a:p>
            <a:r>
              <a:rPr lang="en-US" sz="1200" b="0" i="0" u="none" strike="noStrike" kern="1200" baseline="0" dirty="0" smtClean="0">
                <a:solidFill>
                  <a:schemeClr val="tx1"/>
                </a:solidFill>
                <a:latin typeface="+mn-lt"/>
                <a:ea typeface="+mn-ea"/>
                <a:cs typeface="+mn-cs"/>
              </a:rPr>
              <a:t>with a single virtual core (VCPU), pinned to a different</a:t>
            </a:r>
          </a:p>
          <a:p>
            <a:r>
              <a:rPr lang="en-US" sz="1200" b="0" i="0" u="none" strike="noStrike" kern="1200" baseline="0" dirty="0" smtClean="0">
                <a:solidFill>
                  <a:schemeClr val="tx1"/>
                </a:solidFill>
                <a:latin typeface="+mn-lt"/>
                <a:ea typeface="+mn-ea"/>
                <a:cs typeface="+mn-cs"/>
              </a:rPr>
              <a:t>physical core of 4-core nodes. More details of our experimental</a:t>
            </a:r>
          </a:p>
          <a:p>
            <a:r>
              <a:rPr lang="en-US" sz="1200" b="0" i="0" u="none" strike="noStrike" kern="1200" baseline="0" dirty="0" smtClean="0">
                <a:solidFill>
                  <a:schemeClr val="tx1"/>
                </a:solidFill>
                <a:latin typeface="+mn-lt"/>
                <a:ea typeface="+mn-ea"/>
                <a:cs typeface="+mn-cs"/>
              </a:rPr>
              <a:t>setup and benchmarks are given in Section V. To</a:t>
            </a:r>
          </a:p>
          <a:p>
            <a:r>
              <a:rPr lang="en-US" sz="1200" b="0" i="0" u="none" strike="noStrike" kern="1200" baseline="0" dirty="0" smtClean="0">
                <a:solidFill>
                  <a:schemeClr val="tx1"/>
                </a:solidFill>
                <a:latin typeface="+mn-lt"/>
                <a:ea typeface="+mn-ea"/>
                <a:cs typeface="+mn-cs"/>
              </a:rPr>
              <a:t>study the impact of heterogeneity, we ran this benchmark in</a:t>
            </a:r>
          </a:p>
          <a:p>
            <a:r>
              <a:rPr lang="en-US" sz="1200" b="0" i="0" u="none" strike="noStrike" kern="1200" baseline="0" dirty="0" smtClean="0">
                <a:solidFill>
                  <a:schemeClr val="tx1"/>
                </a:solidFill>
                <a:latin typeface="+mn-lt"/>
                <a:ea typeface="+mn-ea"/>
                <a:cs typeface="+mn-cs"/>
              </a:rPr>
              <a:t>2 cases - first, we used two physical nodes of same fast (3.00</a:t>
            </a:r>
          </a:p>
          <a:p>
            <a:r>
              <a:rPr lang="en-US" sz="1200" b="0" i="0" u="none" strike="noStrike" kern="1200" baseline="0" dirty="0" smtClean="0">
                <a:solidFill>
                  <a:schemeClr val="tx1"/>
                </a:solidFill>
                <a:latin typeface="+mn-lt"/>
                <a:ea typeface="+mn-ea"/>
                <a:cs typeface="+mn-cs"/>
              </a:rPr>
              <a:t>GHz) processor type (Figure 1a) and second, we used two</a:t>
            </a:r>
          </a:p>
          <a:p>
            <a:r>
              <a:rPr lang="en-US" sz="1200" b="0" i="0" u="none" strike="noStrike" kern="1200" baseline="0" dirty="0" smtClean="0">
                <a:solidFill>
                  <a:schemeClr val="tx1"/>
                </a:solidFill>
                <a:latin typeface="+mn-lt"/>
                <a:ea typeface="+mn-ea"/>
                <a:cs typeface="+mn-cs"/>
              </a:rPr>
              <a:t>physical nodes with different processor types – fast (3.00 GHz)</a:t>
            </a:r>
          </a:p>
          <a:p>
            <a:r>
              <a:rPr lang="en-US" sz="1200" b="0" i="0" u="none" strike="noStrike" kern="1200" baseline="0" dirty="0" smtClean="0">
                <a:solidFill>
                  <a:schemeClr val="tx1"/>
                </a:solidFill>
                <a:latin typeface="+mn-lt"/>
                <a:ea typeface="+mn-ea"/>
                <a:cs typeface="+mn-cs"/>
              </a:rPr>
              <a:t>and slow (2.13 GHz) (Figure 1b).</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the context of cloud, the execution environment depends</a:t>
            </a:r>
          </a:p>
          <a:p>
            <a:r>
              <a:rPr lang="en-US" sz="1200" b="0" i="0" u="none" strike="noStrike" kern="1200" baseline="0" dirty="0" smtClean="0">
                <a:solidFill>
                  <a:schemeClr val="tx1"/>
                </a:solidFill>
                <a:latin typeface="+mn-lt"/>
                <a:ea typeface="+mn-ea"/>
                <a:cs typeface="+mn-cs"/>
              </a:rPr>
              <a:t>on VM to physical machine mapping, which makes it (a)</a:t>
            </a:r>
          </a:p>
          <a:p>
            <a:r>
              <a:rPr lang="en-US" sz="1200" b="0" i="0" u="none" strike="noStrike" kern="1200" baseline="0" dirty="0" smtClean="0">
                <a:solidFill>
                  <a:schemeClr val="tx1"/>
                </a:solidFill>
                <a:latin typeface="+mn-lt"/>
                <a:ea typeface="+mn-ea"/>
                <a:cs typeface="+mn-cs"/>
              </a:rPr>
              <a:t>dynamic and (b) inconsistent across multiple runs. Hence,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would be inefficient. Most existing </a:t>
            </a:r>
            <a:r>
              <a:rPr lang="en-US" sz="1200" b="0" i="0" u="none" strike="noStrike" kern="1200" baseline="0" dirty="0" err="1" smtClean="0">
                <a:solidFill>
                  <a:schemeClr val="tx1"/>
                </a:solidFill>
                <a:latin typeface="+mn-lt"/>
                <a:ea typeface="+mn-ea"/>
                <a:cs typeface="+mn-cs"/>
              </a:rPr>
              <a:t>dynama</a:t>
            </a:r>
            <a:r>
              <a:rPr lang="en-US" sz="1200" b="0" i="0" u="none" strike="noStrike" kern="1200" baseline="0" dirty="0" smtClean="0">
                <a:solidFill>
                  <a:schemeClr val="tx1"/>
                </a:solidFill>
                <a:latin typeface="+mn-lt"/>
                <a:ea typeface="+mn-ea"/>
                <a:cs typeface="+mn-cs"/>
              </a:rPr>
              <a:t> static allocation of compute tasks to parallel processes</a:t>
            </a:r>
          </a:p>
          <a:p>
            <a:r>
              <a:rPr lang="en-US" sz="1200" b="0" i="0" u="none" strike="noStrike" kern="1200" baseline="0" dirty="0" err="1" smtClean="0">
                <a:solidFill>
                  <a:schemeClr val="tx1"/>
                </a:solidFill>
                <a:latin typeface="+mn-lt"/>
                <a:ea typeface="+mn-ea"/>
                <a:cs typeface="+mn-cs"/>
              </a:rPr>
              <a:t>ic</a:t>
            </a:r>
            <a:r>
              <a:rPr lang="en-US" sz="1200" b="0" i="0" u="none" strike="noStrike" kern="1200" baseline="0" dirty="0" smtClean="0">
                <a:solidFill>
                  <a:schemeClr val="tx1"/>
                </a:solidFill>
                <a:latin typeface="+mn-lt"/>
                <a:ea typeface="+mn-ea"/>
                <a:cs typeface="+mn-cs"/>
              </a:rPr>
              <a:t> load balancing</a:t>
            </a:r>
          </a:p>
          <a:p>
            <a:r>
              <a:rPr lang="en-US" sz="1200" b="0" i="0" u="none" strike="noStrike" kern="1200" baseline="0" dirty="0" smtClean="0">
                <a:solidFill>
                  <a:schemeClr val="tx1"/>
                </a:solidFill>
                <a:latin typeface="+mn-lt"/>
                <a:ea typeface="+mn-ea"/>
                <a:cs typeface="+mn-cs"/>
              </a:rPr>
              <a:t>techniques operate based exclusively on the imbalance internal</a:t>
            </a:r>
          </a:p>
          <a:p>
            <a:r>
              <a:rPr lang="en-US" sz="1200" b="0" i="0" u="none" strike="noStrike" kern="1200" baseline="0" dirty="0" smtClean="0">
                <a:solidFill>
                  <a:schemeClr val="tx1"/>
                </a:solidFill>
                <a:latin typeface="+mn-lt"/>
                <a:ea typeface="+mn-ea"/>
                <a:cs typeface="+mn-cs"/>
              </a:rPr>
              <a:t>to the application, whereas in cloud, the imbalance might be</a:t>
            </a:r>
          </a:p>
          <a:p>
            <a:r>
              <a:rPr lang="en-US" sz="1200" b="0" i="0" u="none" strike="noStrike" kern="1200" baseline="0" dirty="0" smtClean="0">
                <a:solidFill>
                  <a:schemeClr val="tx1"/>
                </a:solidFill>
                <a:latin typeface="+mn-lt"/>
                <a:ea typeface="+mn-ea"/>
                <a:cs typeface="+mn-cs"/>
              </a:rPr>
              <a:t>due to the effect of extraneous factors. These factor originate</a:t>
            </a:r>
          </a:p>
          <a:p>
            <a:r>
              <a:rPr lang="en-US" sz="1200" b="0" i="0" u="none" strike="noStrike" kern="1200" baseline="0" dirty="0" smtClean="0">
                <a:solidFill>
                  <a:schemeClr val="tx1"/>
                </a:solidFill>
                <a:latin typeface="+mn-lt"/>
                <a:ea typeface="+mn-ea"/>
                <a:cs typeface="+mn-cs"/>
              </a:rPr>
              <a:t>from two characteristics, which are intrinsic to cloud:</a:t>
            </a:r>
          </a:p>
          <a:p>
            <a:r>
              <a:rPr lang="en-US" sz="1200" b="0" i="0" u="none" strike="noStrike" kern="1200" baseline="0" dirty="0" smtClean="0">
                <a:solidFill>
                  <a:schemeClr val="tx1"/>
                </a:solidFill>
                <a:latin typeface="+mn-lt"/>
                <a:ea typeface="+mn-ea"/>
                <a:cs typeface="+mn-cs"/>
              </a:rPr>
              <a:t>1) Heterogeneity: Cloud economics is based on the creation</a:t>
            </a:r>
          </a:p>
          <a:p>
            <a:r>
              <a:rPr lang="en-US" sz="1200" b="0" i="0" u="none" strike="noStrike" kern="1200" baseline="0" dirty="0" smtClean="0">
                <a:solidFill>
                  <a:schemeClr val="tx1"/>
                </a:solidFill>
                <a:latin typeface="+mn-lt"/>
                <a:ea typeface="+mn-ea"/>
                <a:cs typeface="+mn-cs"/>
              </a:rPr>
              <a:t>of a cluster from existing pool of resources and</a:t>
            </a:r>
          </a:p>
          <a:p>
            <a:r>
              <a:rPr lang="en-US" sz="1200" b="0" i="0" u="none" strike="noStrike" kern="1200" baseline="0" dirty="0" smtClean="0">
                <a:solidFill>
                  <a:schemeClr val="tx1"/>
                </a:solidFill>
                <a:latin typeface="+mn-lt"/>
                <a:ea typeface="+mn-ea"/>
                <a:cs typeface="+mn-cs"/>
              </a:rPr>
              <a:t>incremental addition of new resources. While doing this,</a:t>
            </a:r>
          </a:p>
          <a:p>
            <a:r>
              <a:rPr lang="en-US" sz="1200" b="0" i="0" u="none" strike="noStrike" kern="1200" baseline="0" dirty="0" smtClean="0">
                <a:solidFill>
                  <a:schemeClr val="tx1"/>
                </a:solidFill>
                <a:latin typeface="+mn-lt"/>
                <a:ea typeface="+mn-ea"/>
                <a:cs typeface="+mn-cs"/>
              </a:rPr>
              <a:t>homogeneity is lost.</a:t>
            </a:r>
          </a:p>
          <a:p>
            <a:r>
              <a:rPr lang="en-US" sz="1200" b="0" i="0" u="none" strike="noStrike" kern="1200" baseline="0" dirty="0" smtClean="0">
                <a:solidFill>
                  <a:schemeClr val="tx1"/>
                </a:solidFill>
                <a:latin typeface="+mn-lt"/>
                <a:ea typeface="+mn-ea"/>
                <a:cs typeface="+mn-cs"/>
              </a:rPr>
              <a:t>2) Multi-tenancy: Cloud providers run a profitable business</a:t>
            </a:r>
          </a:p>
          <a:p>
            <a:r>
              <a:rPr lang="en-US" sz="1200" b="0" i="0" u="none" strike="noStrike" kern="1200" baseline="0" dirty="0" smtClean="0">
                <a:solidFill>
                  <a:schemeClr val="tx1"/>
                </a:solidFill>
                <a:latin typeface="+mn-lt"/>
                <a:ea typeface="+mn-ea"/>
                <a:cs typeface="+mn-cs"/>
              </a:rPr>
              <a:t>by improving utilization of underutilized resources. This</a:t>
            </a:r>
          </a:p>
          <a:p>
            <a:r>
              <a:rPr lang="en-US" sz="1200" b="0" i="0" u="none" strike="noStrike" kern="1200" baseline="0" dirty="0" smtClean="0">
                <a:solidFill>
                  <a:schemeClr val="tx1"/>
                </a:solidFill>
                <a:latin typeface="+mn-lt"/>
                <a:ea typeface="+mn-ea"/>
                <a:cs typeface="+mn-cs"/>
              </a:rPr>
              <a:t>is achieved at cluster-level by serving large number</a:t>
            </a:r>
          </a:p>
          <a:p>
            <a:r>
              <a:rPr lang="en-US" sz="1200" b="0" i="0" u="none" strike="noStrike" kern="1200" baseline="0" dirty="0" smtClean="0">
                <a:solidFill>
                  <a:schemeClr val="tx1"/>
                </a:solidFill>
                <a:latin typeface="+mn-lt"/>
                <a:ea typeface="+mn-ea"/>
                <a:cs typeface="+mn-cs"/>
              </a:rPr>
              <a:t>of users, and at server-level by consolidating VMs of</a:t>
            </a:r>
          </a:p>
          <a:p>
            <a:r>
              <a:rPr lang="en-US" sz="1200" b="0" i="0" u="none" strike="noStrike" kern="1200" baseline="0" dirty="0" smtClean="0">
                <a:solidFill>
                  <a:schemeClr val="tx1"/>
                </a:solidFill>
                <a:latin typeface="+mn-lt"/>
                <a:ea typeface="+mn-ea"/>
                <a:cs typeface="+mn-cs"/>
              </a:rPr>
              <a:t>complementary nature (such as memory- and </a:t>
            </a:r>
            <a:r>
              <a:rPr lang="en-US" sz="1200" b="0" i="0" u="none" strike="noStrike" kern="1200" baseline="0" dirty="0" err="1" smtClean="0">
                <a:solidFill>
                  <a:schemeClr val="tx1"/>
                </a:solidFill>
                <a:latin typeface="+mn-lt"/>
                <a:ea typeface="+mn-ea"/>
                <a:cs typeface="+mn-cs"/>
              </a:rPr>
              <a:t>computeintensive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on same server. Hence, multi-tenancy can be</a:t>
            </a:r>
          </a:p>
          <a:p>
            <a:r>
              <a:rPr lang="en-US" sz="1200" b="0" i="0" u="none" strike="noStrike" kern="1200" baseline="0" dirty="0" smtClean="0">
                <a:solidFill>
                  <a:schemeClr val="tx1"/>
                </a:solidFill>
                <a:latin typeface="+mn-lt"/>
                <a:ea typeface="+mn-ea"/>
                <a:cs typeface="+mn-cs"/>
              </a:rPr>
              <a:t>at resource-level (memory, CPU), node-level, rack-level,</a:t>
            </a:r>
          </a:p>
          <a:p>
            <a:r>
              <a:rPr lang="en-US" sz="1200" b="0" i="0" u="none" strike="noStrike" kern="1200" baseline="0" dirty="0" smtClean="0">
                <a:solidFill>
                  <a:schemeClr val="tx1"/>
                </a:solidFill>
                <a:latin typeface="+mn-lt"/>
                <a:ea typeface="+mn-ea"/>
                <a:cs typeface="+mn-cs"/>
              </a:rPr>
              <a:t>zone-level, or data center level.</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7</a:t>
            </a:fld>
            <a:endParaRPr lang="en-US"/>
          </a:p>
        </p:txBody>
      </p:sp>
    </p:spTree>
    <p:extLst>
      <p:ext uri="{BB962C8B-B14F-4D97-AF65-F5344CB8AC3E}">
        <p14:creationId xmlns:p14="http://schemas.microsoft.com/office/powerpoint/2010/main" val="25398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Charm++</a:t>
            </a:r>
            <a:r>
              <a:rPr lang="en-US" baseline="0" dirty="0" smtClean="0"/>
              <a:t> is a perfect match for our technique.</a:t>
            </a:r>
          </a:p>
          <a:p>
            <a:r>
              <a:rPr lang="en-US" baseline="0" dirty="0" smtClean="0"/>
              <a:t>Its object based over-decomposition coupled with </a:t>
            </a:r>
            <a:r>
              <a:rPr lang="en-US" baseline="0" dirty="0" err="1" smtClean="0"/>
              <a:t>migrateability</a:t>
            </a:r>
            <a:r>
              <a:rPr lang="en-US" baseline="0" dirty="0" smtClean="0"/>
              <a:t> of objects allows us to </a:t>
            </a:r>
            <a:r>
              <a:rPr lang="en-US" baseline="0" dirty="0" err="1" smtClean="0"/>
              <a:t>trasnfer</a:t>
            </a:r>
            <a:r>
              <a:rPr lang="en-US" baseline="0" dirty="0" smtClean="0"/>
              <a:t> tasks to load balance the application</a:t>
            </a:r>
          </a:p>
          <a:p>
            <a:r>
              <a:rPr lang="en-US" baseline="0" dirty="0" smtClean="0"/>
              <a:t>Time logging of task, provided by charm++, is also an essential part of our scheme. We use these times to come up with decisions about which tasks to migrate in order to restore load balance.</a:t>
            </a:r>
            <a:endParaRPr lang="en-US" dirty="0"/>
          </a:p>
        </p:txBody>
      </p:sp>
      <p:sp>
        <p:nvSpPr>
          <p:cNvPr id="4" name="Slide Number Placeholder 3"/>
          <p:cNvSpPr>
            <a:spLocks noGrp="1"/>
          </p:cNvSpPr>
          <p:nvPr>
            <p:ph type="sldNum" sz="quarter" idx="10"/>
          </p:nvPr>
        </p:nvSpPr>
        <p:spPr/>
        <p:txBody>
          <a:bodyPr/>
          <a:lstStyle/>
          <a:p>
            <a:fld id="{97243612-EB84-BC47-AEB3-F4F5694E6EF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main challenge is that the CPU time may include the time taken by interfering VM, so they may </a:t>
            </a:r>
            <a:r>
              <a:rPr lang="en-US" sz="1200" b="0" i="0" u="none" strike="noStrike" kern="1200" baseline="0" smtClean="0">
                <a:solidFill>
                  <a:schemeClr val="tx1"/>
                </a:solidFill>
                <a:latin typeface="+mn-lt"/>
                <a:ea typeface="+mn-ea"/>
                <a:cs typeface="+mn-cs"/>
              </a:rPr>
              <a:t>be inaccurate.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 is the total number of VCPUs, </a:t>
            </a:r>
            <a:r>
              <a:rPr lang="en-US" sz="1200" b="0" i="0" u="none" strike="noStrike" kern="1200" baseline="0" dirty="0" err="1" smtClean="0">
                <a:solidFill>
                  <a:schemeClr val="tx1"/>
                </a:solidFill>
                <a:latin typeface="+mn-lt"/>
                <a:ea typeface="+mn-ea"/>
                <a:cs typeface="+mn-cs"/>
              </a:rPr>
              <a:t>Np</a:t>
            </a:r>
            <a:r>
              <a:rPr lang="en-US" sz="1200" b="0" i="0" u="none" strike="noStrike" kern="1200" baseline="0" dirty="0" smtClean="0">
                <a:solidFill>
                  <a:schemeClr val="tx1"/>
                </a:solidFill>
                <a:latin typeface="+mn-lt"/>
                <a:ea typeface="+mn-ea"/>
                <a:cs typeface="+mn-cs"/>
              </a:rPr>
              <a:t> is the number</a:t>
            </a:r>
          </a:p>
          <a:p>
            <a:r>
              <a:rPr lang="en-US" sz="1200" b="0" i="0" u="none" strike="noStrike" kern="1200" baseline="0" dirty="0" smtClean="0">
                <a:solidFill>
                  <a:schemeClr val="tx1"/>
                </a:solidFill>
                <a:latin typeface="+mn-lt"/>
                <a:ea typeface="+mn-ea"/>
                <a:cs typeface="+mn-cs"/>
              </a:rPr>
              <a:t>of tasks assigned to VCPU p, </a:t>
            </a:r>
            <a:r>
              <a:rPr lang="en-US" sz="1200" b="0" i="0" u="none" strike="noStrike" kern="1200" baseline="0" dirty="0" err="1" smtClean="0">
                <a:solidFill>
                  <a:schemeClr val="tx1"/>
                </a:solidFill>
                <a:latin typeface="+mn-lt"/>
                <a:ea typeface="+mn-ea"/>
                <a:cs typeface="+mn-cs"/>
              </a:rPr>
              <a:t>ti</a:t>
            </a:r>
            <a:r>
              <a:rPr lang="en-US" sz="1200" b="0" i="0" u="none" strike="noStrike" kern="1200" baseline="0" dirty="0" smtClean="0">
                <a:solidFill>
                  <a:schemeClr val="tx1"/>
                </a:solidFill>
                <a:latin typeface="+mn-lt"/>
                <a:ea typeface="+mn-ea"/>
                <a:cs typeface="+mn-cs"/>
              </a:rPr>
              <a:t> is the CPU time consumed</a:t>
            </a:r>
          </a:p>
          <a:p>
            <a:r>
              <a:rPr lang="en-US" sz="1200" b="0" i="0" u="none" strike="noStrike" kern="1200" baseline="0" dirty="0" smtClean="0">
                <a:solidFill>
                  <a:schemeClr val="tx1"/>
                </a:solidFill>
                <a:latin typeface="+mn-lt"/>
                <a:ea typeface="+mn-ea"/>
                <a:cs typeface="+mn-cs"/>
              </a:rPr>
              <a:t>by task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running on VCPU p, </a:t>
            </a:r>
            <a:r>
              <a:rPr lang="en-US" sz="1200" b="0" i="0" u="none" strike="noStrike" kern="1200" baseline="0" dirty="0" err="1" smtClean="0">
                <a:solidFill>
                  <a:schemeClr val="tx1"/>
                </a:solidFill>
                <a:latin typeface="+mn-lt"/>
                <a:ea typeface="+mn-ea"/>
                <a:cs typeface="+mn-cs"/>
              </a:rPr>
              <a:t>fp</a:t>
            </a:r>
            <a:r>
              <a:rPr lang="en-US" sz="1200" b="0" i="0" u="none" strike="noStrike" kern="1200" baseline="0" dirty="0" smtClean="0">
                <a:solidFill>
                  <a:schemeClr val="tx1"/>
                </a:solidFill>
                <a:latin typeface="+mn-lt"/>
                <a:ea typeface="+mn-ea"/>
                <a:cs typeface="+mn-cs"/>
              </a:rPr>
              <a:t> is the frequency for VCPU</a:t>
            </a:r>
          </a:p>
          <a:p>
            <a:r>
              <a:rPr lang="en-US" sz="1200" b="0" i="0" u="none" strike="noStrike" kern="1200" baseline="0" dirty="0" smtClean="0">
                <a:solidFill>
                  <a:schemeClr val="tx1"/>
                </a:solidFill>
                <a:latin typeface="+mn-lt"/>
                <a:ea typeface="+mn-ea"/>
                <a:cs typeface="+mn-cs"/>
              </a:rPr>
              <a:t>p estimated using the loop in Figure 2, and Op is the total</a:t>
            </a:r>
          </a:p>
          <a:p>
            <a:r>
              <a:rPr lang="en-US" sz="1200" b="0" i="0" u="none" strike="noStrike" kern="1200" baseline="0" dirty="0" smtClean="0">
                <a:solidFill>
                  <a:schemeClr val="tx1"/>
                </a:solidFill>
                <a:latin typeface="+mn-lt"/>
                <a:ea typeface="+mn-ea"/>
                <a:cs typeface="+mn-cs"/>
              </a:rPr>
              <a:t>background load for VCPU 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normalize the execution times to number of ticks by</a:t>
            </a:r>
          </a:p>
          <a:p>
            <a:r>
              <a:rPr lang="en-US" sz="1200" b="0" i="0" u="none" strike="noStrike" kern="1200" baseline="0" dirty="0" smtClean="0">
                <a:solidFill>
                  <a:schemeClr val="tx1"/>
                </a:solidFill>
                <a:latin typeface="+mn-lt"/>
                <a:ea typeface="+mn-ea"/>
                <a:cs typeface="+mn-cs"/>
              </a:rPr>
              <a:t>multiplying the execution times for each task and the overhead</a:t>
            </a:r>
          </a:p>
          <a:p>
            <a:r>
              <a:rPr lang="en-US" sz="1200" b="0" i="0" u="none" strike="noStrike" kern="1200" baseline="0" dirty="0" smtClean="0">
                <a:solidFill>
                  <a:schemeClr val="tx1"/>
                </a:solidFill>
                <a:latin typeface="+mn-lt"/>
                <a:ea typeface="+mn-ea"/>
                <a:cs typeface="+mn-cs"/>
              </a:rPr>
              <a:t>to the estimated VCPU frequency. The conversion from CPU</a:t>
            </a:r>
          </a:p>
          <a:p>
            <a:r>
              <a:rPr lang="en-US" sz="1200" b="0" i="0" u="none" strike="noStrike" kern="1200" baseline="0" dirty="0" smtClean="0">
                <a:solidFill>
                  <a:schemeClr val="tx1"/>
                </a:solidFill>
                <a:latin typeface="+mn-lt"/>
                <a:ea typeface="+mn-ea"/>
                <a:cs typeface="+mn-cs"/>
              </a:rPr>
              <a:t>time to ticks is performed to get a processor-independent</a:t>
            </a:r>
          </a:p>
          <a:p>
            <a:r>
              <a:rPr lang="en-US" sz="1200" b="0" i="0" u="none" strike="noStrike" kern="1200" baseline="0" dirty="0" smtClean="0">
                <a:solidFill>
                  <a:schemeClr val="tx1"/>
                </a:solidFill>
                <a:latin typeface="+mn-lt"/>
                <a:ea typeface="+mn-ea"/>
                <a:cs typeface="+mn-cs"/>
              </a:rPr>
              <a:t>measure of task loads, which is necessary for balancing load</a:t>
            </a:r>
          </a:p>
          <a:p>
            <a:r>
              <a:rPr lang="en-US" sz="1200" b="0" i="0" u="none" strike="noStrike" kern="1200" baseline="0" dirty="0" smtClean="0">
                <a:solidFill>
                  <a:schemeClr val="tx1"/>
                </a:solidFill>
                <a:latin typeface="+mn-lt"/>
                <a:ea typeface="+mn-ea"/>
                <a:cs typeface="+mn-cs"/>
              </a:rPr>
              <a:t>across heterogeneous configuration, where the same task can</a:t>
            </a:r>
          </a:p>
          <a:p>
            <a:r>
              <a:rPr lang="en-US" sz="1200" b="0" i="0" u="none" strike="noStrike" kern="1200" baseline="0" dirty="0" smtClean="0">
                <a:solidFill>
                  <a:schemeClr val="tx1"/>
                </a:solidFill>
                <a:latin typeface="+mn-lt"/>
                <a:ea typeface="+mn-ea"/>
                <a:cs typeface="+mn-cs"/>
              </a:rPr>
              <a:t>take different time when executing on a different CPU.</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12</a:t>
            </a:fld>
            <a:endParaRPr lang="en-US"/>
          </a:p>
        </p:txBody>
      </p:sp>
    </p:spTree>
    <p:extLst>
      <p:ext uri="{BB962C8B-B14F-4D97-AF65-F5344CB8AC3E}">
        <p14:creationId xmlns:p14="http://schemas.microsoft.com/office/powerpoint/2010/main" val="209577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15</a:t>
            </a:fld>
            <a:endParaRPr lang="en-US"/>
          </a:p>
        </p:txBody>
      </p:sp>
    </p:spTree>
    <p:extLst>
      <p:ext uri="{BB962C8B-B14F-4D97-AF65-F5344CB8AC3E}">
        <p14:creationId xmlns:p14="http://schemas.microsoft.com/office/powerpoint/2010/main" val="199449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understand the effect of our load balancer under heterogeneity</a:t>
            </a:r>
          </a:p>
          <a:p>
            <a:r>
              <a:rPr lang="en-US" sz="1200" b="0" i="0" u="none" strike="noStrike" kern="1200" baseline="0" dirty="0" smtClean="0">
                <a:solidFill>
                  <a:schemeClr val="tx1"/>
                </a:solidFill>
                <a:latin typeface="+mn-lt"/>
                <a:ea typeface="+mn-ea"/>
                <a:cs typeface="+mn-cs"/>
              </a:rPr>
              <a:t>and interference, we ran 500 iterations of Stencil2D</a:t>
            </a:r>
          </a:p>
          <a:p>
            <a:r>
              <a:rPr lang="en-US" sz="1200" b="0" i="0" u="none" strike="noStrike" kern="1200" baseline="0" dirty="0" smtClean="0">
                <a:solidFill>
                  <a:schemeClr val="tx1"/>
                </a:solidFill>
                <a:latin typeface="+mn-lt"/>
                <a:ea typeface="+mn-ea"/>
                <a:cs typeface="+mn-cs"/>
              </a:rPr>
              <a:t>on 32 VMs (8 physical nodes – one Slow, rest Fast), and</a:t>
            </a:r>
          </a:p>
          <a:p>
            <a:r>
              <a:rPr lang="en-US" sz="1200" b="0" i="0" u="none" strike="noStrike" kern="1200" baseline="0" dirty="0" smtClean="0">
                <a:solidFill>
                  <a:schemeClr val="tx1"/>
                </a:solidFill>
                <a:latin typeface="+mn-lt"/>
                <a:ea typeface="+mn-ea"/>
                <a:cs typeface="+mn-cs"/>
              </a:rPr>
              <a:t>plotted the iteration time (execution time of an iteration) vs.</a:t>
            </a:r>
          </a:p>
          <a:p>
            <a:r>
              <a:rPr lang="en-US" sz="1200" b="0" i="0" u="none" strike="noStrike" kern="1200" baseline="0" dirty="0" smtClean="0">
                <a:solidFill>
                  <a:schemeClr val="tx1"/>
                </a:solidFill>
                <a:latin typeface="+mn-lt"/>
                <a:ea typeface="+mn-ea"/>
                <a:cs typeface="+mn-cs"/>
              </a:rPr>
              <a:t>iteration number in Figure 3. In this experiment, we started the</a:t>
            </a:r>
          </a:p>
          <a:p>
            <a:r>
              <a:rPr lang="en-US" sz="1200" b="0" i="0" u="none" strike="noStrike" kern="1200" baseline="0" dirty="0" smtClean="0">
                <a:solidFill>
                  <a:schemeClr val="tx1"/>
                </a:solidFill>
                <a:latin typeface="+mn-lt"/>
                <a:ea typeface="+mn-ea"/>
                <a:cs typeface="+mn-cs"/>
              </a:rPr>
              <a:t>job in interfering VM after 100 iterations of parallel job had</a:t>
            </a:r>
          </a:p>
          <a:p>
            <a:r>
              <a:rPr lang="en-US" sz="1200" b="0" i="0" u="none" strike="noStrike" kern="1200" baseline="0" dirty="0" smtClean="0">
                <a:solidFill>
                  <a:schemeClr val="tx1"/>
                </a:solidFill>
                <a:latin typeface="+mn-lt"/>
                <a:ea typeface="+mn-ea"/>
                <a:cs typeface="+mn-cs"/>
              </a:rPr>
              <a:t>completed. Load balancing was performed after every 20 steps,</a:t>
            </a:r>
          </a:p>
          <a:p>
            <a:r>
              <a:rPr lang="en-US" sz="1200" b="0" i="0" u="none" strike="noStrike" kern="1200" baseline="0" dirty="0" smtClean="0">
                <a:solidFill>
                  <a:schemeClr val="tx1"/>
                </a:solidFill>
                <a:latin typeface="+mn-lt"/>
                <a:ea typeface="+mn-ea"/>
                <a:cs typeface="+mn-cs"/>
              </a:rPr>
              <a:t>which manifests itself as spikes in the iteration time every</a:t>
            </a:r>
          </a:p>
          <a:p>
            <a:r>
              <a:rPr lang="en-US" sz="1200" b="0" i="0" u="none" strike="noStrike" kern="1200" baseline="0" dirty="0" smtClean="0">
                <a:solidFill>
                  <a:schemeClr val="tx1"/>
                </a:solidFill>
                <a:latin typeface="+mn-lt"/>
                <a:ea typeface="+mn-ea"/>
                <a:cs typeface="+mn-cs"/>
              </a:rPr>
              <a:t>20th step. We report execution times averaged across three</a:t>
            </a:r>
          </a:p>
          <a:p>
            <a:r>
              <a:rPr lang="en-US" sz="1200" b="0" i="0" u="none" strike="noStrike" kern="1200" baseline="0" dirty="0" smtClean="0">
                <a:solidFill>
                  <a:schemeClr val="tx1"/>
                </a:solidFill>
                <a:latin typeface="+mn-lt"/>
                <a:ea typeface="+mn-ea"/>
                <a:cs typeface="+mn-cs"/>
              </a:rPr>
              <a:t>runs and use wall clock time, which includes the time taken</a:t>
            </a:r>
          </a:p>
          <a:p>
            <a:r>
              <a:rPr lang="en-US" sz="1200" b="0" i="0" u="none" strike="noStrike" kern="1200" baseline="0" dirty="0" smtClean="0">
                <a:solidFill>
                  <a:schemeClr val="tx1"/>
                </a:solidFill>
                <a:latin typeface="+mn-lt"/>
                <a:ea typeface="+mn-ea"/>
                <a:cs typeface="+mn-cs"/>
              </a:rPr>
              <a:t>for object migration. The LB curve starts to show benefits</a:t>
            </a:r>
          </a:p>
          <a:p>
            <a:r>
              <a:rPr lang="en-US" sz="1200" b="0" i="0" u="none" strike="noStrike" kern="1200" baseline="0" dirty="0" smtClean="0">
                <a:solidFill>
                  <a:schemeClr val="tx1"/>
                </a:solidFill>
                <a:latin typeface="+mn-lt"/>
                <a:ea typeface="+mn-ea"/>
                <a:cs typeface="+mn-cs"/>
              </a:rPr>
              <a:t>as we reach 100 iterations, due to heterogeneity-aware load</a:t>
            </a:r>
          </a:p>
          <a:p>
            <a:r>
              <a:rPr lang="en-US" sz="1200" b="0" i="0" u="none" strike="noStrike" kern="1200" baseline="0" dirty="0" smtClean="0">
                <a:solidFill>
                  <a:schemeClr val="tx1"/>
                </a:solidFill>
                <a:latin typeface="+mn-lt"/>
                <a:ea typeface="+mn-ea"/>
                <a:cs typeface="+mn-cs"/>
              </a:rPr>
              <a:t>balancing. After 100 iterations, interfering job starts. When the</a:t>
            </a:r>
          </a:p>
          <a:p>
            <a:r>
              <a:rPr lang="en-US" sz="1200" b="0" i="0" u="none" strike="noStrike" kern="1200" baseline="0" dirty="0" smtClean="0">
                <a:solidFill>
                  <a:schemeClr val="tx1"/>
                </a:solidFill>
                <a:latin typeface="+mn-lt"/>
                <a:ea typeface="+mn-ea"/>
                <a:cs typeface="+mn-cs"/>
              </a:rPr>
              <a:t>load balancer kicks in, it restores load balance by redistributing</a:t>
            </a:r>
          </a:p>
          <a:p>
            <a:r>
              <a:rPr lang="en-US" sz="1200" b="0" i="0" u="none" strike="noStrike" kern="1200" baseline="0" dirty="0" smtClean="0">
                <a:solidFill>
                  <a:schemeClr val="tx1"/>
                </a:solidFill>
                <a:latin typeface="+mn-lt"/>
                <a:ea typeface="+mn-ea"/>
                <a:cs typeface="+mn-cs"/>
              </a:rPr>
              <a:t>tasks among VMs according to Algorithm 1. Now, there is a</a:t>
            </a:r>
          </a:p>
          <a:p>
            <a:r>
              <a:rPr lang="en-US" sz="1200" b="0" i="0" u="none" strike="noStrike" kern="1200" baseline="0" dirty="0" smtClean="0">
                <a:solidFill>
                  <a:schemeClr val="tx1"/>
                </a:solidFill>
                <a:latin typeface="+mn-lt"/>
                <a:ea typeface="+mn-ea"/>
                <a:cs typeface="+mn-cs"/>
              </a:rPr>
              <a:t>large gap between the two curves demonstrating the benefits</a:t>
            </a:r>
          </a:p>
          <a:p>
            <a:r>
              <a:rPr lang="en-US" sz="1200" b="0" i="0" u="none" strike="noStrike" kern="1200" baseline="0" dirty="0" smtClean="0">
                <a:solidFill>
                  <a:schemeClr val="tx1"/>
                </a:solidFill>
                <a:latin typeface="+mn-lt"/>
                <a:ea typeface="+mn-ea"/>
                <a:cs typeface="+mn-cs"/>
              </a:rPr>
              <a:t>of our refinement based approach, which takes around 3 load</a:t>
            </a:r>
          </a:p>
          <a:p>
            <a:r>
              <a:rPr lang="en-US" sz="1200" b="0" i="0" u="none" strike="noStrike" kern="1200" baseline="0" dirty="0" smtClean="0">
                <a:solidFill>
                  <a:schemeClr val="tx1"/>
                </a:solidFill>
                <a:latin typeface="+mn-lt"/>
                <a:ea typeface="+mn-ea"/>
                <a:cs typeface="+mn-cs"/>
              </a:rPr>
              <a:t>balancing steps to gradually reduce the iteration time after</a:t>
            </a:r>
          </a:p>
          <a:p>
            <a:r>
              <a:rPr lang="en-US" sz="1200" b="0" i="0" u="none" strike="noStrike" kern="1200" baseline="0" dirty="0" smtClean="0">
                <a:solidFill>
                  <a:schemeClr val="tx1"/>
                </a:solidFill>
                <a:latin typeface="+mn-lt"/>
                <a:ea typeface="+mn-ea"/>
                <a:cs typeface="+mn-cs"/>
              </a:rPr>
              <a:t>interference appears. The interfering job finishes at iteration</a:t>
            </a:r>
          </a:p>
          <a:p>
            <a:r>
              <a:rPr lang="en-US" sz="1200" b="0" i="0" u="none" strike="noStrike" kern="1200" baseline="0" dirty="0" smtClean="0">
                <a:solidFill>
                  <a:schemeClr val="tx1"/>
                </a:solidFill>
                <a:latin typeface="+mn-lt"/>
                <a:ea typeface="+mn-ea"/>
                <a:cs typeface="+mn-cs"/>
              </a:rPr>
              <a:t>300 and hence the </a:t>
            </a:r>
            <a:r>
              <a:rPr lang="en-US" sz="1200" b="0" i="0" u="none" strike="noStrike" kern="1200" baseline="0" dirty="0" err="1" smtClean="0">
                <a:solidFill>
                  <a:schemeClr val="tx1"/>
                </a:solidFill>
                <a:latin typeface="+mn-lt"/>
                <a:ea typeface="+mn-ea"/>
                <a:cs typeface="+mn-cs"/>
              </a:rPr>
              <a:t>NoLB</a:t>
            </a:r>
            <a:r>
              <a:rPr lang="en-US" sz="1200" b="0" i="0" u="none" strike="noStrike" kern="1200" baseline="0" dirty="0" smtClean="0">
                <a:solidFill>
                  <a:schemeClr val="tx1"/>
                </a:solidFill>
                <a:latin typeface="+mn-lt"/>
                <a:ea typeface="+mn-ea"/>
                <a:cs typeface="+mn-cs"/>
              </a:rPr>
              <a:t> curve comes down. There is little</a:t>
            </a:r>
          </a:p>
          <a:p>
            <a:r>
              <a:rPr lang="en-US" sz="1200" b="0" i="0" u="none" strike="noStrike" kern="1200" baseline="0" dirty="0" smtClean="0">
                <a:solidFill>
                  <a:schemeClr val="tx1"/>
                </a:solidFill>
                <a:latin typeface="+mn-lt"/>
                <a:ea typeface="+mn-ea"/>
                <a:cs typeface="+mn-cs"/>
              </a:rPr>
              <a:t>reduction in LB curve, since the previous load balancing steps</a:t>
            </a:r>
          </a:p>
          <a:p>
            <a:r>
              <a:rPr lang="en-US" sz="1200" b="0" i="0" u="none" strike="noStrike" kern="1200" baseline="0" dirty="0" smtClean="0">
                <a:solidFill>
                  <a:schemeClr val="tx1"/>
                </a:solidFill>
                <a:latin typeface="+mn-lt"/>
                <a:ea typeface="+mn-ea"/>
                <a:cs typeface="+mn-cs"/>
              </a:rPr>
              <a:t>had reduced the impact of interference to a very small amount.</a:t>
            </a:r>
          </a:p>
          <a:p>
            <a:r>
              <a:rPr lang="en-US" sz="1200" b="0" i="0" u="none" strike="noStrike" kern="1200" baseline="0" dirty="0" smtClean="0">
                <a:solidFill>
                  <a:schemeClr val="tx1"/>
                </a:solidFill>
                <a:latin typeface="+mn-lt"/>
                <a:ea typeface="+mn-ea"/>
                <a:cs typeface="+mn-cs"/>
              </a:rPr>
              <a:t>The difference between the two curves after that is due to</a:t>
            </a:r>
          </a:p>
          <a:p>
            <a:r>
              <a:rPr lang="en-US" sz="1200" b="0" i="0" u="none" strike="noStrike" kern="1200" baseline="0" dirty="0" smtClean="0">
                <a:solidFill>
                  <a:schemeClr val="tx1"/>
                </a:solidFill>
                <a:latin typeface="+mn-lt"/>
                <a:ea typeface="+mn-ea"/>
                <a:cs typeface="+mn-cs"/>
              </a:rPr>
              <a:t>heterogeneity-awareness in load distribution.</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17</a:t>
            </a:fld>
            <a:endParaRPr lang="en-US"/>
          </a:p>
        </p:txBody>
      </p:sp>
    </p:spTree>
    <p:extLst>
      <p:ext uri="{BB962C8B-B14F-4D97-AF65-F5344CB8AC3E}">
        <p14:creationId xmlns:p14="http://schemas.microsoft.com/office/powerpoint/2010/main" val="27750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Observing</a:t>
            </a:r>
          </a:p>
          <a:p>
            <a:r>
              <a:rPr lang="en-US" sz="1200" b="0" i="0" u="none" strike="noStrike" kern="1200" baseline="0" dirty="0" smtClean="0">
                <a:solidFill>
                  <a:schemeClr val="tx1"/>
                </a:solidFill>
                <a:latin typeface="+mn-lt"/>
                <a:ea typeface="+mn-ea"/>
                <a:cs typeface="+mn-cs"/>
              </a:rPr>
              <a:t>Figure 4a, it is clear that there are Observing</a:t>
            </a:r>
          </a:p>
          <a:p>
            <a:r>
              <a:rPr lang="en-US" sz="1200" b="0" i="0" u="none" strike="noStrike" kern="1200" baseline="0" dirty="0" smtClean="0">
                <a:solidFill>
                  <a:schemeClr val="tx1"/>
                </a:solidFill>
                <a:latin typeface="+mn-lt"/>
                <a:ea typeface="+mn-ea"/>
                <a:cs typeface="+mn-cs"/>
              </a:rPr>
              <a:t>Figure 4a, it is clear that there are </a:t>
            </a:r>
            <a:r>
              <a:rPr lang="en-US" sz="1200" b="1" i="0" u="none" strike="noStrike" kern="1200" baseline="0" dirty="0" smtClean="0">
                <a:solidFill>
                  <a:schemeClr val="tx1"/>
                </a:solidFill>
                <a:latin typeface="+mn-lt"/>
                <a:ea typeface="+mn-ea"/>
                <a:cs typeface="+mn-cs"/>
              </a:rPr>
              <a:t>3 different clusters </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50%, 70%, and 90% utilization level. The difference between</a:t>
            </a:r>
          </a:p>
          <a:p>
            <a:r>
              <a:rPr lang="en-US" sz="1200" b="0" i="0" u="none" strike="noStrike" kern="1200" baseline="0" dirty="0" smtClean="0">
                <a:solidFill>
                  <a:schemeClr val="tx1"/>
                </a:solidFill>
                <a:latin typeface="+mn-lt"/>
                <a:ea typeface="+mn-ea"/>
                <a:cs typeface="+mn-cs"/>
              </a:rPr>
              <a:t>first two is due to the use of 2 types of processors. Though</a:t>
            </a:r>
          </a:p>
          <a:p>
            <a:r>
              <a:rPr lang="en-US" sz="1200" b="0" i="0" u="none" strike="noStrike" kern="1200" baseline="0" dirty="0" smtClean="0">
                <a:solidFill>
                  <a:schemeClr val="tx1"/>
                </a:solidFill>
                <a:latin typeface="+mn-lt"/>
                <a:ea typeface="+mn-ea"/>
                <a:cs typeface="+mn-cs"/>
              </a:rPr>
              <a:t>they have same processor frequency, the actual performance</a:t>
            </a:r>
          </a:p>
          <a:p>
            <a:r>
              <a:rPr lang="en-US" sz="1200" b="0" i="0" u="none" strike="noStrike" kern="1200" baseline="0" dirty="0" smtClean="0">
                <a:solidFill>
                  <a:schemeClr val="tx1"/>
                </a:solidFill>
                <a:latin typeface="+mn-lt"/>
                <a:ea typeface="+mn-ea"/>
                <a:cs typeface="+mn-cs"/>
              </a:rPr>
              <a:t>achieved is significantly different. There is very little load</a:t>
            </a:r>
          </a:p>
          <a:p>
            <a:r>
              <a:rPr lang="en-US" sz="1200" b="0" i="0" u="none" strike="noStrike" kern="1200" baseline="0" dirty="0" smtClean="0">
                <a:solidFill>
                  <a:schemeClr val="tx1"/>
                </a:solidFill>
                <a:latin typeface="+mn-lt"/>
                <a:ea typeface="+mn-ea"/>
                <a:cs typeface="+mn-cs"/>
              </a:rPr>
              <a:t>imbalance among processors in the same cluster, indicating</a:t>
            </a:r>
          </a:p>
          <a:p>
            <a:r>
              <a:rPr lang="en-US" sz="1200" b="0" i="0" u="none" strike="noStrike" kern="1200" baseline="0" dirty="0" smtClean="0">
                <a:solidFill>
                  <a:schemeClr val="tx1"/>
                </a:solidFill>
                <a:latin typeface="+mn-lt"/>
                <a:ea typeface="+mn-ea"/>
                <a:cs typeface="+mn-cs"/>
              </a:rPr>
              <a:t>that the distribution of work to processors is equal. The third</a:t>
            </a:r>
          </a:p>
          <a:p>
            <a:r>
              <a:rPr lang="en-US" sz="1200" b="0" i="0" u="none" strike="noStrike" kern="1200" baseline="0" dirty="0" smtClean="0">
                <a:solidFill>
                  <a:schemeClr val="tx1"/>
                </a:solidFill>
                <a:latin typeface="+mn-lt"/>
                <a:ea typeface="+mn-ea"/>
                <a:cs typeface="+mn-cs"/>
              </a:rPr>
              <a:t>cluster belongs to the VM which incurs interference. Figure 4b</a:t>
            </a:r>
          </a:p>
          <a:p>
            <a:r>
              <a:rPr lang="en-US" sz="1200" b="0" i="0" u="none" strike="noStrike" kern="1200" baseline="0" dirty="0" smtClean="0">
                <a:solidFill>
                  <a:schemeClr val="tx1"/>
                </a:solidFill>
                <a:latin typeface="+mn-lt"/>
                <a:ea typeface="+mn-ea"/>
                <a:cs typeface="+mn-cs"/>
              </a:rPr>
              <a:t>balances load. Here the idle time is due to the communication</a:t>
            </a:r>
          </a:p>
          <a:p>
            <a:r>
              <a:rPr lang="en-US" sz="1200" b="0" i="0" u="none" strike="noStrike" kern="1200" baseline="0" dirty="0" smtClean="0">
                <a:solidFill>
                  <a:schemeClr val="tx1"/>
                </a:solidFill>
                <a:latin typeface="+mn-lt"/>
                <a:ea typeface="+mn-ea"/>
                <a:cs typeface="+mn-cs"/>
              </a:rPr>
              <a:t>time, and is uniform across all CPUs. Overall, the average</a:t>
            </a:r>
          </a:p>
          <a:p>
            <a:r>
              <a:rPr lang="en-US" sz="1200" b="0" i="0" u="none" strike="noStrike" kern="1200" baseline="0" dirty="0" smtClean="0">
                <a:solidFill>
                  <a:schemeClr val="tx1"/>
                </a:solidFill>
                <a:latin typeface="+mn-lt"/>
                <a:ea typeface="+mn-ea"/>
                <a:cs typeface="+mn-cs"/>
              </a:rPr>
              <a:t>utilization increased </a:t>
            </a:r>
            <a:r>
              <a:rPr lang="en-US" sz="1200" b="1" i="0" u="none" strike="noStrike" kern="1200" baseline="0" dirty="0" smtClean="0">
                <a:solidFill>
                  <a:schemeClr val="tx1"/>
                </a:solidFill>
                <a:latin typeface="+mn-lt"/>
                <a:ea typeface="+mn-ea"/>
                <a:cs typeface="+mn-cs"/>
              </a:rPr>
              <a:t>from 60% to 82% using load balancing.–</a:t>
            </a:r>
          </a:p>
          <a:p>
            <a:r>
              <a:rPr lang="en-US" sz="1200" b="1" i="0" u="none" strike="noStrike" kern="1200" baseline="0" dirty="0" smtClean="0">
                <a:solidFill>
                  <a:schemeClr val="tx1"/>
                </a:solidFill>
                <a:latin typeface="+mn-lt"/>
                <a:ea typeface="+mn-ea"/>
                <a:cs typeface="+mn-cs"/>
              </a:rPr>
              <a:t>50%, 70%, and 90% utilization level</a:t>
            </a:r>
            <a:r>
              <a:rPr lang="en-US" sz="1200" b="0" i="0" u="none" strike="noStrike" kern="1200" baseline="0" dirty="0" smtClean="0">
                <a:solidFill>
                  <a:schemeClr val="tx1"/>
                </a:solidFill>
                <a:latin typeface="+mn-lt"/>
                <a:ea typeface="+mn-ea"/>
                <a:cs typeface="+mn-cs"/>
              </a:rPr>
              <a:t>. The difference between</a:t>
            </a:r>
          </a:p>
          <a:p>
            <a:r>
              <a:rPr lang="en-US" sz="1200" b="0" i="0" u="none" strike="noStrike" kern="1200" baseline="0" dirty="0" smtClean="0">
                <a:solidFill>
                  <a:schemeClr val="tx1"/>
                </a:solidFill>
                <a:latin typeface="+mn-lt"/>
                <a:ea typeface="+mn-ea"/>
                <a:cs typeface="+mn-cs"/>
              </a:rPr>
              <a:t>first two is due to the use of 2 types of processors. Though</a:t>
            </a:r>
          </a:p>
          <a:p>
            <a:r>
              <a:rPr lang="en-US" sz="1200" b="0" i="0" u="none" strike="noStrike" kern="1200" baseline="0" dirty="0" smtClean="0">
                <a:solidFill>
                  <a:schemeClr val="tx1"/>
                </a:solidFill>
                <a:latin typeface="+mn-lt"/>
                <a:ea typeface="+mn-ea"/>
                <a:cs typeface="+mn-cs"/>
              </a:rPr>
              <a:t>they have same processor frequency, the actual performance</a:t>
            </a:r>
          </a:p>
          <a:p>
            <a:r>
              <a:rPr lang="en-US" sz="1200" b="0" i="0" u="none" strike="noStrike" kern="1200" baseline="0" dirty="0" smtClean="0">
                <a:solidFill>
                  <a:schemeClr val="tx1"/>
                </a:solidFill>
                <a:latin typeface="+mn-lt"/>
                <a:ea typeface="+mn-ea"/>
                <a:cs typeface="+mn-cs"/>
              </a:rPr>
              <a:t>achieved is significantly different. There is very little load</a:t>
            </a:r>
          </a:p>
          <a:p>
            <a:r>
              <a:rPr lang="en-US" sz="1200" b="0" i="0" u="none" strike="noStrike" kern="1200" baseline="0" dirty="0" smtClean="0">
                <a:solidFill>
                  <a:schemeClr val="tx1"/>
                </a:solidFill>
                <a:latin typeface="+mn-lt"/>
                <a:ea typeface="+mn-ea"/>
                <a:cs typeface="+mn-cs"/>
              </a:rPr>
              <a:t>imbalance among processors in the same cluster, indicating</a:t>
            </a:r>
          </a:p>
          <a:p>
            <a:r>
              <a:rPr lang="en-US" sz="1200" b="0" i="0" u="none" strike="noStrike" kern="1200" baseline="0" dirty="0" smtClean="0">
                <a:solidFill>
                  <a:schemeClr val="tx1"/>
                </a:solidFill>
                <a:latin typeface="+mn-lt"/>
                <a:ea typeface="+mn-ea"/>
                <a:cs typeface="+mn-cs"/>
              </a:rPr>
              <a:t>that the distribution of work to processors is equal. The third</a:t>
            </a:r>
          </a:p>
          <a:p>
            <a:r>
              <a:rPr lang="en-US" sz="1200" b="0" i="0" u="none" strike="noStrike" kern="1200" baseline="0" dirty="0" smtClean="0">
                <a:solidFill>
                  <a:schemeClr val="tx1"/>
                </a:solidFill>
                <a:latin typeface="+mn-lt"/>
                <a:ea typeface="+mn-ea"/>
                <a:cs typeface="+mn-cs"/>
              </a:rPr>
              <a:t>cluster belongs to the VM which incurs interference. Figure 4b</a:t>
            </a:r>
          </a:p>
          <a:p>
            <a:r>
              <a:rPr lang="en-US" sz="1200" b="0" i="0" u="none" strike="noStrike" kern="1200" baseline="0" dirty="0" smtClean="0">
                <a:solidFill>
                  <a:schemeClr val="tx1"/>
                </a:solidFill>
                <a:latin typeface="+mn-lt"/>
                <a:ea typeface="+mn-ea"/>
                <a:cs typeface="+mn-cs"/>
              </a:rPr>
              <a:t>balances load. Here the idle time is due to the communication</a:t>
            </a:r>
          </a:p>
          <a:p>
            <a:r>
              <a:rPr lang="en-US" sz="1200" b="0" i="0" u="none" strike="noStrike" kern="1200" baseline="0" dirty="0" smtClean="0">
                <a:solidFill>
                  <a:schemeClr val="tx1"/>
                </a:solidFill>
                <a:latin typeface="+mn-lt"/>
                <a:ea typeface="+mn-ea"/>
                <a:cs typeface="+mn-cs"/>
              </a:rPr>
              <a:t>time, and is uniform across all CPUs. Overall, the average</a:t>
            </a:r>
          </a:p>
          <a:p>
            <a:r>
              <a:rPr lang="en-US" sz="1200" b="0" i="0" u="none" strike="noStrike" kern="1200" baseline="0" dirty="0" smtClean="0">
                <a:solidFill>
                  <a:schemeClr val="tx1"/>
                </a:solidFill>
                <a:latin typeface="+mn-lt"/>
                <a:ea typeface="+mn-ea"/>
                <a:cs typeface="+mn-cs"/>
              </a:rPr>
              <a:t>utilization increased from 60% to 82% using load balancing.</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18</a:t>
            </a:fld>
            <a:endParaRPr lang="en-US"/>
          </a:p>
        </p:txBody>
      </p:sp>
    </p:spTree>
    <p:extLst>
      <p:ext uri="{BB962C8B-B14F-4D97-AF65-F5344CB8AC3E}">
        <p14:creationId xmlns:p14="http://schemas.microsoft.com/office/powerpoint/2010/main" val="135091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 Grain size</a:t>
            </a:r>
          </a:p>
          <a:p>
            <a:r>
              <a:rPr lang="en-US" sz="1200" b="0" i="0" u="none" strike="noStrike" kern="1200" baseline="0" dirty="0" smtClean="0">
                <a:solidFill>
                  <a:schemeClr val="tx1"/>
                </a:solidFill>
                <a:latin typeface="+mn-lt"/>
                <a:ea typeface="+mn-ea"/>
                <a:cs typeface="+mn-cs"/>
              </a:rPr>
              <a:t>2. No </a:t>
            </a:r>
            <a:r>
              <a:rPr lang="en-US" sz="1200" b="0" i="0" u="none" strike="noStrike" kern="1200" baseline="0" dirty="0" err="1" smtClean="0">
                <a:solidFill>
                  <a:schemeClr val="tx1"/>
                </a:solidFill>
                <a:latin typeface="+mn-lt"/>
                <a:ea typeface="+mn-ea"/>
                <a:cs typeface="+mn-cs"/>
              </a:rPr>
              <a:t>lb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With </a:t>
            </a:r>
            <a:r>
              <a:rPr lang="en-US" sz="1200" b="0" i="0" u="none" strike="noStrike" kern="1200" baseline="0" dirty="0" err="1" smtClean="0">
                <a:solidFill>
                  <a:schemeClr val="tx1"/>
                </a:solidFill>
                <a:latin typeface="+mn-lt"/>
                <a:ea typeface="+mn-ea"/>
                <a:cs typeface="+mn-cs"/>
              </a:rPr>
              <a:t>lb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256 by 256 ideal with </a:t>
            </a:r>
            <a:r>
              <a:rPr lang="en-US" sz="1200" b="0" i="0" u="none" strike="noStrike" kern="1200" baseline="0" dirty="0" err="1" smtClean="0">
                <a:solidFill>
                  <a:schemeClr val="tx1"/>
                </a:solidFill>
                <a:latin typeface="+mn-lt"/>
                <a:ea typeface="+mn-ea"/>
                <a:cs typeface="+mn-cs"/>
              </a:rPr>
              <a:t>lb</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Grain size refers to the amount of work performed by a single task (object</a:t>
            </a:r>
          </a:p>
          <a:p>
            <a:r>
              <a:rPr lang="en-US" sz="1200" b="0" i="0" u="none" strike="noStrike" kern="1200" baseline="0" dirty="0" smtClean="0">
                <a:solidFill>
                  <a:schemeClr val="tx1"/>
                </a:solidFill>
                <a:latin typeface="+mn-lt"/>
                <a:ea typeface="+mn-ea"/>
                <a:cs typeface="+mn-cs"/>
              </a:rPr>
              <a:t>in Charm++ terminology). For Stencil2D, it can be represented</a:t>
            </a:r>
          </a:p>
          <a:p>
            <a:r>
              <a:rPr lang="en-US" sz="1200" b="0" i="0" u="none" strike="noStrike" kern="1200" baseline="0" dirty="0" smtClean="0">
                <a:solidFill>
                  <a:schemeClr val="tx1"/>
                </a:solidFill>
                <a:latin typeface="+mn-lt"/>
                <a:ea typeface="+mn-ea"/>
                <a:cs typeface="+mn-cs"/>
              </a:rPr>
              <a:t>by the matrix size of an object. Figure 5a shows the variation</a:t>
            </a:r>
          </a:p>
          <a:p>
            <a:r>
              <a:rPr lang="en-US" sz="1200" b="0" i="0" u="none" strike="noStrike" kern="1200" baseline="0" dirty="0" smtClean="0">
                <a:solidFill>
                  <a:schemeClr val="tx1"/>
                </a:solidFill>
                <a:latin typeface="+mn-lt"/>
                <a:ea typeface="+mn-ea"/>
                <a:cs typeface="+mn-cs"/>
              </a:rPr>
              <a:t>in execution time with object sizes. First, consider the </a:t>
            </a:r>
            <a:r>
              <a:rPr lang="en-US" sz="1200" b="0" i="0" u="none" strike="noStrike" kern="1200" baseline="0" dirty="0" err="1" smtClean="0">
                <a:solidFill>
                  <a:schemeClr val="tx1"/>
                </a:solidFill>
                <a:latin typeface="+mn-lt"/>
                <a:ea typeface="+mn-ea"/>
                <a:cs typeface="+mn-cs"/>
              </a:rPr>
              <a:t>NoLB</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case. As we decrease the grain size, hence increasing number</a:t>
            </a:r>
          </a:p>
          <a:p>
            <a:r>
              <a:rPr lang="en-US" sz="1200" b="0" i="0" u="none" strike="noStrike" kern="1200" baseline="0" dirty="0" smtClean="0">
                <a:solidFill>
                  <a:schemeClr val="tx1"/>
                </a:solidFill>
                <a:latin typeface="+mn-lt"/>
                <a:ea typeface="+mn-ea"/>
                <a:cs typeface="+mn-cs"/>
              </a:rPr>
              <a:t>of objects per processor, execution time decreases due to</a:t>
            </a:r>
          </a:p>
          <a:p>
            <a:r>
              <a:rPr lang="en-US" sz="1200" b="0" i="0" u="none" strike="noStrike" kern="1200" baseline="0" dirty="0" smtClean="0">
                <a:solidFill>
                  <a:schemeClr val="tx1"/>
                </a:solidFill>
                <a:latin typeface="+mn-lt"/>
                <a:ea typeface="+mn-ea"/>
                <a:cs typeface="+mn-cs"/>
              </a:rPr>
              <a:t>the benefits of </a:t>
            </a:r>
            <a:r>
              <a:rPr lang="en-US" sz="1200" b="0" i="0" u="none" strike="noStrike" kern="1200" baseline="0" dirty="0" err="1" smtClean="0">
                <a:solidFill>
                  <a:schemeClr val="tx1"/>
                </a:solidFill>
                <a:latin typeface="+mn-lt"/>
                <a:ea typeface="+mn-ea"/>
                <a:cs typeface="+mn-cs"/>
              </a:rPr>
              <a:t>overdecomposition</a:t>
            </a:r>
            <a:r>
              <a:rPr lang="en-US" sz="1200" b="0" i="0" u="none" strike="noStrike" kern="1200" baseline="0" dirty="0" smtClean="0">
                <a:solidFill>
                  <a:schemeClr val="tx1"/>
                </a:solidFill>
                <a:latin typeface="+mn-lt"/>
                <a:ea typeface="+mn-ea"/>
                <a:cs typeface="+mn-cs"/>
              </a:rPr>
              <a:t>: (a) better cache reuse by</a:t>
            </a:r>
          </a:p>
          <a:p>
            <a:r>
              <a:rPr lang="en-US" sz="1200" b="0" i="0" u="none" strike="noStrike" kern="1200" baseline="0" dirty="0" smtClean="0">
                <a:solidFill>
                  <a:schemeClr val="tx1"/>
                </a:solidFill>
                <a:latin typeface="+mn-lt"/>
                <a:ea typeface="+mn-ea"/>
                <a:cs typeface="+mn-cs"/>
              </a:rPr>
              <a:t>exploiting temporal locality and (b) hiding network latency</a:t>
            </a:r>
          </a:p>
          <a:p>
            <a:r>
              <a:rPr lang="en-US" sz="1200" b="0" i="0" u="none" strike="noStrike" kern="1200" baseline="0" dirty="0" smtClean="0">
                <a:solidFill>
                  <a:schemeClr val="tx1"/>
                </a:solidFill>
                <a:latin typeface="+mn-lt"/>
                <a:ea typeface="+mn-ea"/>
                <a:cs typeface="+mn-cs"/>
              </a:rPr>
              <a:t>through automatic overlap of computation and communication.</a:t>
            </a:r>
          </a:p>
          <a:p>
            <a:r>
              <a:rPr lang="en-US" sz="1200" b="0" i="0" u="none" strike="noStrike" kern="1200" baseline="0" dirty="0" smtClean="0">
                <a:solidFill>
                  <a:schemeClr val="tx1"/>
                </a:solidFill>
                <a:latin typeface="+mn-lt"/>
                <a:ea typeface="+mn-ea"/>
                <a:cs typeface="+mn-cs"/>
              </a:rPr>
              <a:t>After a threshold, time starts increasing, due to the overhead</a:t>
            </a:r>
          </a:p>
          <a:p>
            <a:r>
              <a:rPr lang="en-US" sz="1200" b="0" i="0" u="none" strike="noStrike" kern="1200" baseline="0" dirty="0" smtClean="0">
                <a:solidFill>
                  <a:schemeClr val="tx1"/>
                </a:solidFill>
                <a:latin typeface="+mn-lt"/>
                <a:ea typeface="+mn-ea"/>
                <a:cs typeface="+mn-cs"/>
              </a:rPr>
              <a:t>incurred by the scheduler and runtime for managing large</a:t>
            </a:r>
          </a:p>
          <a:p>
            <a:r>
              <a:rPr lang="en-US" sz="1200" b="0" i="0" u="none" strike="noStrike" kern="1200" baseline="0" dirty="0" smtClean="0">
                <a:solidFill>
                  <a:schemeClr val="tx1"/>
                </a:solidFill>
                <a:latin typeface="+mn-lt"/>
                <a:ea typeface="+mn-ea"/>
                <a:cs typeface="+mn-cs"/>
              </a:rPr>
              <a:t>number of objects. Hence, as we make objects very fine</a:t>
            </a:r>
          </a:p>
          <a:p>
            <a:r>
              <a:rPr lang="en-US" sz="1200" b="0" i="0" u="none" strike="noStrike" kern="1200" baseline="0" dirty="0" smtClean="0">
                <a:solidFill>
                  <a:schemeClr val="tx1"/>
                </a:solidFill>
                <a:latin typeface="+mn-lt"/>
                <a:ea typeface="+mn-ea"/>
                <a:cs typeface="+mn-cs"/>
              </a:rPr>
              <a:t>grained, performance degrades. Here, best performance is</a:t>
            </a:r>
          </a:p>
          <a:p>
            <a:r>
              <a:rPr lang="en-US" sz="1200" b="0" i="0" u="none" strike="noStrike" kern="1200" baseline="0" dirty="0" smtClean="0">
                <a:solidFill>
                  <a:schemeClr val="tx1"/>
                </a:solidFill>
                <a:latin typeface="+mn-lt"/>
                <a:ea typeface="+mn-ea"/>
                <a:cs typeface="+mn-cs"/>
              </a:rPr>
              <a:t>obtained with grain size = 512  512 elements.</a:t>
            </a:r>
          </a:p>
          <a:p>
            <a:r>
              <a:rPr lang="en-US" sz="1200" b="1" i="0" u="none" strike="noStrike" kern="1200" baseline="0" dirty="0" smtClean="0">
                <a:solidFill>
                  <a:schemeClr val="tx1"/>
                </a:solidFill>
                <a:latin typeface="+mn-lt"/>
                <a:ea typeface="+mn-ea"/>
                <a:cs typeface="+mn-cs"/>
              </a:rPr>
              <a:t>The LB case </a:t>
            </a:r>
            <a:r>
              <a:rPr lang="en-US" sz="1200" b="0" i="0" u="none" strike="noStrike" kern="1200" baseline="0" dirty="0" smtClean="0">
                <a:solidFill>
                  <a:schemeClr val="tx1"/>
                </a:solidFill>
                <a:latin typeface="+mn-lt"/>
                <a:ea typeface="+mn-ea"/>
                <a:cs typeface="+mn-cs"/>
              </a:rPr>
              <a:t>(load balancing every 20 steps) introduces</a:t>
            </a:r>
          </a:p>
          <a:p>
            <a:r>
              <a:rPr lang="en-US" sz="1200" b="0" i="0" u="none" strike="noStrike" kern="1200" baseline="0" dirty="0" smtClean="0">
                <a:solidFill>
                  <a:schemeClr val="tx1"/>
                </a:solidFill>
                <a:latin typeface="+mn-lt"/>
                <a:ea typeface="+mn-ea"/>
                <a:cs typeface="+mn-cs"/>
              </a:rPr>
              <a:t>additional factors – (a) time spent in load balancing and (b)</a:t>
            </a:r>
          </a:p>
          <a:p>
            <a:r>
              <a:rPr lang="en-US" sz="1200" b="0" i="0" u="none" strike="noStrike" kern="1200" baseline="0" dirty="0" smtClean="0">
                <a:solidFill>
                  <a:schemeClr val="tx1"/>
                </a:solidFill>
                <a:latin typeface="+mn-lt"/>
                <a:ea typeface="+mn-ea"/>
                <a:cs typeface="+mn-cs"/>
              </a:rPr>
              <a:t>load balancing quality, which affect the overall performance.</a:t>
            </a:r>
          </a:p>
          <a:p>
            <a:r>
              <a:rPr lang="en-US" sz="1200" b="0" i="0" u="none" strike="noStrike" kern="1200" baseline="0" dirty="0" smtClean="0">
                <a:solidFill>
                  <a:schemeClr val="tx1"/>
                </a:solidFill>
                <a:latin typeface="+mn-lt"/>
                <a:ea typeface="+mn-ea"/>
                <a:cs typeface="+mn-cs"/>
              </a:rPr>
              <a:t>From Figure 5a, we see that the total load balancing time (LB</a:t>
            </a:r>
          </a:p>
          <a:p>
            <a:r>
              <a:rPr lang="en-US" sz="1200" b="0" i="0" u="none" strike="noStrike" kern="1200" baseline="0" dirty="0" smtClean="0">
                <a:solidFill>
                  <a:schemeClr val="tx1"/>
                </a:solidFill>
                <a:latin typeface="+mn-lt"/>
                <a:ea typeface="+mn-ea"/>
                <a:cs typeface="+mn-cs"/>
              </a:rPr>
              <a:t>time), which includes time to make migration decisions and</a:t>
            </a:r>
          </a:p>
          <a:p>
            <a:r>
              <a:rPr lang="en-US" sz="1200" b="0" i="0" u="none" strike="noStrike" kern="1200" baseline="0" dirty="0" smtClean="0">
                <a:solidFill>
                  <a:schemeClr val="tx1"/>
                </a:solidFill>
                <a:latin typeface="+mn-lt"/>
                <a:ea typeface="+mn-ea"/>
                <a:cs typeface="+mn-cs"/>
              </a:rPr>
              <a:t>time spent in migrating objects, is negligible compared to the</a:t>
            </a:r>
          </a:p>
          <a:p>
            <a:r>
              <a:rPr lang="en-US" sz="1200" b="0" i="0" u="none" strike="noStrike" kern="1200" baseline="0" dirty="0" smtClean="0">
                <a:solidFill>
                  <a:schemeClr val="tx1"/>
                </a:solidFill>
                <a:latin typeface="+mn-lt"/>
                <a:ea typeface="+mn-ea"/>
                <a:cs typeface="+mn-cs"/>
              </a:rPr>
              <a:t>total time. However, LB time will be important as the computation</a:t>
            </a:r>
          </a:p>
          <a:p>
            <a:r>
              <a:rPr lang="en-US" sz="1200" b="0" i="0" u="none" strike="noStrike" kern="1200" baseline="0" dirty="0" smtClean="0">
                <a:solidFill>
                  <a:schemeClr val="tx1"/>
                </a:solidFill>
                <a:latin typeface="+mn-lt"/>
                <a:ea typeface="+mn-ea"/>
                <a:cs typeface="+mn-cs"/>
              </a:rPr>
              <a:t>time decreases (e.g. strong scaling), and the ratio of LB</a:t>
            </a:r>
            <a:endParaRPr lang="en-US" dirty="0"/>
          </a:p>
        </p:txBody>
      </p:sp>
      <p:sp>
        <p:nvSpPr>
          <p:cNvPr id="4" name="Slide Number Placeholder 3"/>
          <p:cNvSpPr>
            <a:spLocks noGrp="1"/>
          </p:cNvSpPr>
          <p:nvPr>
            <p:ph type="sldNum" sz="quarter" idx="10"/>
          </p:nvPr>
        </p:nvSpPr>
        <p:spPr/>
        <p:txBody>
          <a:bodyPr/>
          <a:lstStyle/>
          <a:p>
            <a:fld id="{1BEEA425-23B3-4886-A231-21DB3CFBF206}" type="slidenum">
              <a:rPr lang="en-US" smtClean="0"/>
              <a:t>19</a:t>
            </a:fld>
            <a:endParaRPr lang="en-US"/>
          </a:p>
        </p:txBody>
      </p:sp>
    </p:spTree>
    <p:extLst>
      <p:ext uri="{BB962C8B-B14F-4D97-AF65-F5344CB8AC3E}">
        <p14:creationId xmlns:p14="http://schemas.microsoft.com/office/powerpoint/2010/main" val="263332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t>4/12/2013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t>4/12/2013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18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975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74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9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84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761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4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t>4/12/2013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45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3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646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60F2F1-D921-4EB5-AAAF-A06EAC06E951}" type="datetime1">
              <a:rPr lang="en-US" smtClean="0">
                <a:solidFill>
                  <a:srgbClr val="575F6D"/>
                </a:solidFill>
              </a:rPr>
              <a:pPr/>
              <a:t>4/12/2013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55129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B04EDF7-F0B6-431E-B67F-90D8DB268B68}" type="datetime1">
              <a:rPr lang="en-US" smtClean="0">
                <a:solidFill>
                  <a:srgbClr val="575F6D"/>
                </a:solidFill>
              </a:rPr>
              <a:pPr/>
              <a:t>4/12/2013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15773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solidFill>
                  <a:srgbClr val="FFF39D"/>
                </a:solidFill>
              </a:rPr>
              <a:pPr/>
              <a:t>4/12/2013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569772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solidFill>
                  <a:srgbClr val="575F6D"/>
                </a:solidFill>
              </a:rPr>
              <a:pPr/>
              <a:t>4/12/2013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25158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solidFill>
                  <a:srgbClr val="575F6D"/>
                </a:solidFill>
              </a:rPr>
              <a:pPr/>
              <a:t>4/12/2013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503476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solidFill>
                  <a:srgbClr val="575F6D"/>
                </a:solidFill>
              </a:rPr>
              <a:pPr/>
              <a:t>4/12/2013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3703001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solidFill>
                  <a:srgbClr val="575F6D"/>
                </a:solidFill>
              </a:rPr>
              <a:pPr/>
              <a:t>4/12/2013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7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DBF93-C31D-454B-85B2-B108A66DFC8A}" type="datetime1">
              <a:rPr lang="en-US" smtClean="0"/>
              <a:t>4/12/2013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solidFill>
                  <a:srgbClr val="575F6D"/>
                </a:solidFill>
              </a:rPr>
              <a:pPr/>
              <a:t>4/12/2013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31234951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3FB4906E-F24C-488A-950D-2A318258CC2C}" type="datetime1">
              <a:rPr lang="en-US" smtClean="0">
                <a:solidFill>
                  <a:srgbClr val="575F6D"/>
                </a:solidFill>
              </a:rPr>
              <a:pPr/>
              <a:t>4/12/2013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1773849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51DE96-5C97-417B-A429-47DFF6A353DA}" type="datetime1">
              <a:rPr lang="en-US" smtClean="0">
                <a:solidFill>
                  <a:srgbClr val="575F6D"/>
                </a:solidFill>
              </a:rPr>
              <a:pPr/>
              <a:t>4/12/2013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6132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E008E6-39FD-47AB-BC1D-B0ABDF9DBDC9}" type="datetime1">
              <a:rPr lang="en-US" smtClean="0">
                <a:solidFill>
                  <a:srgbClr val="575F6D"/>
                </a:solidFill>
              </a:rPr>
              <a:pPr/>
              <a:t>4/12/2013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36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394DF0-D066-4FDD-B7F3-3C5BCFE9845A}" type="datetime1">
              <a:rPr lang="en-US" smtClean="0"/>
              <a:t>4/12/2013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79B8C2-F22A-4C2E-91A0-83E370C22C84}" type="datetime1">
              <a:rPr lang="en-US" smtClean="0"/>
              <a:t>4/12/2013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D4A5919-35F1-44B4-833F-26FA4CAEB8E3}" type="datetime1">
              <a:rPr lang="en-US" smtClean="0"/>
              <a:t>4/12/2013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0BD94-145E-4033-ABE9-D97F87B4E885}" type="datetime1">
              <a:rPr lang="en-US" smtClean="0"/>
              <a:t>4/12/2013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010F4F6-9B7E-4441-89E9-E875CC08E588}" type="datetime1">
              <a:rPr lang="en-US" smtClean="0"/>
              <a:t>4/12/2013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FB4906E-F24C-488A-950D-2A318258CC2C}" type="datetime1">
              <a:rPr lang="en-US" smtClean="0"/>
              <a:t>4/12/2013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t>4/12/2013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4/15/2013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459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A05D082-80A3-45CA-90D1-D7449E71710E}" type="datetime1">
              <a:rPr lang="en-US" smtClean="0">
                <a:solidFill>
                  <a:srgbClr val="575F6D"/>
                </a:solidFill>
              </a:rPr>
              <a:pPr/>
              <a:t>4/12/2013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987137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charm.cs.uiuc.edu/research/clou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57400" y="762000"/>
            <a:ext cx="6324600" cy="1893888"/>
          </a:xfrm>
        </p:spPr>
        <p:txBody>
          <a:bodyPr>
            <a:normAutofit/>
          </a:bodyPr>
          <a:lstStyle/>
          <a:p>
            <a:r>
              <a:rPr lang="en-US" sz="2800" b="0" dirty="0"/>
              <a:t>Improving HPC Application Performance in Cloud</a:t>
            </a:r>
            <a:br>
              <a:rPr lang="en-US" sz="2800" b="0" dirty="0"/>
            </a:br>
            <a:r>
              <a:rPr lang="en-US" sz="2800" b="0" dirty="0"/>
              <a:t>through Dynamic Load Balancing</a:t>
            </a:r>
            <a:endParaRPr lang="en-US" sz="2000" dirty="0"/>
          </a:p>
        </p:txBody>
      </p:sp>
      <p:sp>
        <p:nvSpPr>
          <p:cNvPr id="8195" name="Rectangle 3"/>
          <p:cNvSpPr>
            <a:spLocks noGrp="1" noChangeArrowheads="1"/>
          </p:cNvSpPr>
          <p:nvPr>
            <p:ph type="subTitle" idx="1"/>
          </p:nvPr>
        </p:nvSpPr>
        <p:spPr>
          <a:xfrm>
            <a:off x="2286000" y="4343400"/>
            <a:ext cx="6705600" cy="1371600"/>
          </a:xfrm>
        </p:spPr>
        <p:txBody>
          <a:bodyPr>
            <a:normAutofit/>
          </a:bodyPr>
          <a:lstStyle/>
          <a:p>
            <a:r>
              <a:rPr lang="en-US" i="1" dirty="0"/>
              <a:t>Abhishek Gupta</a:t>
            </a:r>
            <a:r>
              <a:rPr lang="en-US" dirty="0"/>
              <a:t>, </a:t>
            </a:r>
            <a:r>
              <a:rPr lang="en-US" dirty="0"/>
              <a:t>Osman </a:t>
            </a:r>
            <a:r>
              <a:rPr lang="en-US" dirty="0" err="1" smtClean="0"/>
              <a:t>Sarood</a:t>
            </a:r>
            <a:r>
              <a:rPr lang="en-US" dirty="0" smtClean="0"/>
              <a:t>, </a:t>
            </a:r>
            <a:r>
              <a:rPr lang="en-US" dirty="0" err="1"/>
              <a:t>Laxmikant</a:t>
            </a:r>
            <a:r>
              <a:rPr lang="en-US" dirty="0"/>
              <a:t> V. Kale</a:t>
            </a:r>
          </a:p>
          <a:p>
            <a:r>
              <a:rPr lang="en-US" dirty="0" smtClean="0"/>
              <a:t>Dejan Milojicic</a:t>
            </a:r>
            <a:r>
              <a:rPr lang="en-US" dirty="0"/>
              <a:t> </a:t>
            </a:r>
            <a:r>
              <a:rPr lang="en-US" dirty="0" smtClean="0"/>
              <a:t>(</a:t>
            </a:r>
            <a:r>
              <a:rPr lang="en-US" dirty="0" smtClean="0"/>
              <a:t>HP labs)</a:t>
            </a:r>
            <a:endParaRPr lang="en-US" dirty="0"/>
          </a:p>
          <a:p>
            <a:r>
              <a:rPr lang="en-US" dirty="0" smtClean="0"/>
              <a:t>04/15/2013</a:t>
            </a:r>
            <a:endParaRPr lang="en-US" dirty="0"/>
          </a:p>
          <a:p>
            <a:endParaRPr lang="en-US" dirty="0"/>
          </a:p>
        </p:txBody>
      </p:sp>
      <p:sp>
        <p:nvSpPr>
          <p:cNvPr id="8196" name="Slide Number Placeholder 3"/>
          <p:cNvSpPr>
            <a:spLocks noGrp="1"/>
          </p:cNvSpPr>
          <p:nvPr>
            <p:ph type="sldNum" sz="quarter" idx="12"/>
          </p:nvPr>
        </p:nvSpPr>
        <p:spPr>
          <a:noFill/>
          <a:ln>
            <a:miter lim="800000"/>
            <a:headEnd/>
            <a:tailEnd/>
          </a:ln>
        </p:spPr>
        <p:txBody>
          <a:bodyPr wrap="square" lIns="91440" tIns="45720" rIns="91440" bIns="45720" numCol="1" anchorCtr="0" compatLnSpc="1">
            <a:prstTxWarp prst="textNoShape">
              <a:avLst/>
            </a:prstTxWarp>
          </a:bodyPr>
          <a:lstStyle/>
          <a:p>
            <a:fld id="{B8017049-0CB5-4499-BC84-8C5CFCE97C07}" type="slidenum">
              <a:rPr lang="en-US" smtClean="0"/>
              <a:pPr/>
              <a:t>1</a:t>
            </a:fld>
            <a:endParaRPr lang="en-US" smtClean="0"/>
          </a:p>
        </p:txBody>
      </p:sp>
      <p:pic>
        <p:nvPicPr>
          <p:cNvPr id="9218" name="Picture 2" descr="C:\Users\guabhish\Desktop\CCGRID\worksh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90636"/>
            <a:ext cx="3352800" cy="845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0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914400" y="1385455"/>
            <a:ext cx="3124200" cy="13716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4" name="Rectangle 3"/>
          <p:cNvSpPr/>
          <p:nvPr/>
        </p:nvSpPr>
        <p:spPr>
          <a:xfrm>
            <a:off x="914400" y="1371600"/>
            <a:ext cx="3124200"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5" name="Rectangle 4"/>
          <p:cNvSpPr/>
          <p:nvPr/>
        </p:nvSpPr>
        <p:spPr>
          <a:xfrm>
            <a:off x="4953000" y="1371600"/>
            <a:ext cx="3124200" cy="2743200"/>
          </a:xfrm>
          <a:prstGeom prst="rect">
            <a:avLst/>
          </a:prstGeom>
          <a:solidFill>
            <a:srgbClr val="FFFF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6" name="Rectangle 5"/>
          <p:cNvSpPr/>
          <p:nvPr/>
        </p:nvSpPr>
        <p:spPr>
          <a:xfrm>
            <a:off x="914400" y="2743200"/>
            <a:ext cx="3124200" cy="13716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8" name="Rectangle 7"/>
          <p:cNvSpPr/>
          <p:nvPr/>
        </p:nvSpPr>
        <p:spPr>
          <a:xfrm>
            <a:off x="1115292" y="1731819"/>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9" name="Rectangle 8"/>
          <p:cNvSpPr/>
          <p:nvPr/>
        </p:nvSpPr>
        <p:spPr>
          <a:xfrm>
            <a:off x="7197436" y="3051464"/>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0" name="Rectangle 9"/>
          <p:cNvSpPr/>
          <p:nvPr/>
        </p:nvSpPr>
        <p:spPr>
          <a:xfrm>
            <a:off x="6705600" y="1676400"/>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2" name="Rectangle 11"/>
          <p:cNvSpPr/>
          <p:nvPr/>
        </p:nvSpPr>
        <p:spPr>
          <a:xfrm>
            <a:off x="6324600" y="2466109"/>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3" name="Rectangle 12"/>
          <p:cNvSpPr/>
          <p:nvPr/>
        </p:nvSpPr>
        <p:spPr>
          <a:xfrm>
            <a:off x="5410200" y="1984663"/>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5" name="Rectangle 14"/>
          <p:cNvSpPr/>
          <p:nvPr/>
        </p:nvSpPr>
        <p:spPr>
          <a:xfrm>
            <a:off x="1496292" y="2247900"/>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7" name="Rectangle 16"/>
          <p:cNvSpPr/>
          <p:nvPr/>
        </p:nvSpPr>
        <p:spPr>
          <a:xfrm>
            <a:off x="2092037" y="1872917"/>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8" name="TextBox 17"/>
          <p:cNvSpPr txBox="1"/>
          <p:nvPr/>
        </p:nvSpPr>
        <p:spPr>
          <a:xfrm>
            <a:off x="914400" y="2881407"/>
            <a:ext cx="3368386" cy="584775"/>
          </a:xfrm>
          <a:prstGeom prst="rect">
            <a:avLst/>
          </a:prstGeom>
          <a:noFill/>
        </p:spPr>
        <p:txBody>
          <a:bodyPr wrap="square" rtlCol="0">
            <a:spAutoFit/>
          </a:bodyPr>
          <a:lstStyle/>
          <a:p>
            <a:r>
              <a:rPr lang="en-US" sz="1600" dirty="0" smtClean="0">
                <a:solidFill>
                  <a:prstClr val="black"/>
                </a:solidFill>
              </a:rPr>
              <a:t>Background/ Interfering VM running on same host</a:t>
            </a:r>
            <a:endParaRPr lang="en-US" sz="1600" dirty="0">
              <a:solidFill>
                <a:prstClr val="black"/>
              </a:solidFill>
            </a:endParaRPr>
          </a:p>
        </p:txBody>
      </p:sp>
      <p:sp>
        <p:nvSpPr>
          <p:cNvPr id="19" name="TextBox 18"/>
          <p:cNvSpPr txBox="1"/>
          <p:nvPr/>
        </p:nvSpPr>
        <p:spPr>
          <a:xfrm>
            <a:off x="3251487" y="4345770"/>
            <a:ext cx="3073113" cy="584775"/>
          </a:xfrm>
          <a:prstGeom prst="rect">
            <a:avLst/>
          </a:prstGeom>
          <a:noFill/>
        </p:spPr>
        <p:txBody>
          <a:bodyPr wrap="square" rtlCol="0">
            <a:spAutoFit/>
          </a:bodyPr>
          <a:lstStyle/>
          <a:p>
            <a:pPr algn="ctr"/>
            <a:r>
              <a:rPr lang="en-US" sz="1600" dirty="0" smtClean="0">
                <a:solidFill>
                  <a:prstClr val="black"/>
                </a:solidFill>
              </a:rPr>
              <a:t>Objects </a:t>
            </a:r>
            <a:endParaRPr lang="en-US" sz="1600" dirty="0" smtClean="0">
              <a:solidFill>
                <a:prstClr val="black"/>
              </a:solidFill>
            </a:endParaRPr>
          </a:p>
          <a:p>
            <a:pPr algn="ctr"/>
            <a:r>
              <a:rPr lang="en-US" sz="1600" dirty="0" smtClean="0">
                <a:solidFill>
                  <a:prstClr val="black"/>
                </a:solidFill>
              </a:rPr>
              <a:t>(</a:t>
            </a:r>
            <a:r>
              <a:rPr lang="en-US" sz="1600" dirty="0" smtClean="0">
                <a:solidFill>
                  <a:prstClr val="black"/>
                </a:solidFill>
              </a:rPr>
              <a:t>Work/Data Units)</a:t>
            </a:r>
            <a:endParaRPr lang="en-US" sz="1600" dirty="0">
              <a:solidFill>
                <a:prstClr val="black"/>
              </a:solidFill>
            </a:endParaRPr>
          </a:p>
        </p:txBody>
      </p:sp>
      <p:sp>
        <p:nvSpPr>
          <p:cNvPr id="20" name="TextBox 19"/>
          <p:cNvSpPr txBox="1"/>
          <p:nvPr/>
        </p:nvSpPr>
        <p:spPr>
          <a:xfrm>
            <a:off x="5799045" y="78846"/>
            <a:ext cx="2659155" cy="830997"/>
          </a:xfrm>
          <a:prstGeom prst="rect">
            <a:avLst/>
          </a:prstGeom>
          <a:noFill/>
        </p:spPr>
        <p:txBody>
          <a:bodyPr wrap="square" rtlCol="0">
            <a:spAutoFit/>
          </a:bodyPr>
          <a:lstStyle/>
          <a:p>
            <a:r>
              <a:rPr lang="en-US" sz="1600" dirty="0" smtClean="0">
                <a:solidFill>
                  <a:prstClr val="black"/>
                </a:solidFill>
              </a:rPr>
              <a:t>Load Balancer migrates objects from overloaded </a:t>
            </a:r>
          </a:p>
          <a:p>
            <a:r>
              <a:rPr lang="en-US" sz="1600" dirty="0" smtClean="0">
                <a:solidFill>
                  <a:prstClr val="black"/>
                </a:solidFill>
              </a:rPr>
              <a:t>to under loaded VM</a:t>
            </a:r>
            <a:endParaRPr lang="en-US" sz="1600" dirty="0">
              <a:solidFill>
                <a:prstClr val="black"/>
              </a:solidFill>
            </a:endParaRPr>
          </a:p>
        </p:txBody>
      </p:sp>
      <p:sp>
        <p:nvSpPr>
          <p:cNvPr id="21" name="Rectangle 20"/>
          <p:cNvSpPr/>
          <p:nvPr/>
        </p:nvSpPr>
        <p:spPr>
          <a:xfrm>
            <a:off x="2763982" y="1880755"/>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2" name="Rectangle 21"/>
          <p:cNvSpPr/>
          <p:nvPr/>
        </p:nvSpPr>
        <p:spPr>
          <a:xfrm>
            <a:off x="3415145" y="1558637"/>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3" name="Rectangle 22"/>
          <p:cNvSpPr/>
          <p:nvPr/>
        </p:nvSpPr>
        <p:spPr>
          <a:xfrm>
            <a:off x="5410200" y="2868938"/>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4" name="Rectangle 23"/>
          <p:cNvSpPr/>
          <p:nvPr/>
        </p:nvSpPr>
        <p:spPr>
          <a:xfrm>
            <a:off x="3415145" y="2178628"/>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5" name="Rectangle 24"/>
          <p:cNvSpPr/>
          <p:nvPr/>
        </p:nvSpPr>
        <p:spPr>
          <a:xfrm>
            <a:off x="6134100" y="3455340"/>
            <a:ext cx="381000" cy="3810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7" name="Rounded Rectangle 26"/>
          <p:cNvSpPr/>
          <p:nvPr/>
        </p:nvSpPr>
        <p:spPr>
          <a:xfrm>
            <a:off x="3279197" y="1490229"/>
            <a:ext cx="695325" cy="1134341"/>
          </a:xfrm>
          <a:prstGeom prst="roundRect">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28" name="U-Turn Arrow 27"/>
          <p:cNvSpPr/>
          <p:nvPr/>
        </p:nvSpPr>
        <p:spPr>
          <a:xfrm>
            <a:off x="3487881" y="364775"/>
            <a:ext cx="2376055" cy="914400"/>
          </a:xfrm>
          <a:prstGeom prst="uturnArrow">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black"/>
              </a:solidFill>
            </a:endParaRPr>
          </a:p>
        </p:txBody>
      </p:sp>
      <p:cxnSp>
        <p:nvCxnSpPr>
          <p:cNvPr id="30" name="Straight Arrow Connector 29"/>
          <p:cNvCxnSpPr/>
          <p:nvPr/>
        </p:nvCxnSpPr>
        <p:spPr>
          <a:xfrm flipH="1">
            <a:off x="4419600" y="3241964"/>
            <a:ext cx="838200" cy="949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495800" y="3607740"/>
            <a:ext cx="1524000" cy="583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10096" y="4206824"/>
            <a:ext cx="2725881" cy="338554"/>
          </a:xfrm>
          <a:prstGeom prst="rect">
            <a:avLst/>
          </a:prstGeom>
          <a:noFill/>
        </p:spPr>
        <p:txBody>
          <a:bodyPr wrap="square" rtlCol="0">
            <a:spAutoFit/>
          </a:bodyPr>
          <a:lstStyle/>
          <a:p>
            <a:r>
              <a:rPr lang="en-US" sz="1600" dirty="0" smtClean="0">
                <a:solidFill>
                  <a:prstClr val="black"/>
                </a:solidFill>
              </a:rPr>
              <a:t>Physical Host 1</a:t>
            </a:r>
            <a:endParaRPr lang="en-US" sz="1600" dirty="0">
              <a:solidFill>
                <a:prstClr val="black"/>
              </a:solidFill>
            </a:endParaRPr>
          </a:p>
        </p:txBody>
      </p:sp>
      <p:sp>
        <p:nvSpPr>
          <p:cNvPr id="34" name="TextBox 33"/>
          <p:cNvSpPr txBox="1"/>
          <p:nvPr/>
        </p:nvSpPr>
        <p:spPr>
          <a:xfrm>
            <a:off x="5600701" y="4191000"/>
            <a:ext cx="2476500" cy="338554"/>
          </a:xfrm>
          <a:prstGeom prst="rect">
            <a:avLst/>
          </a:prstGeom>
          <a:noFill/>
        </p:spPr>
        <p:txBody>
          <a:bodyPr wrap="square" rtlCol="0">
            <a:spAutoFit/>
          </a:bodyPr>
          <a:lstStyle/>
          <a:p>
            <a:r>
              <a:rPr lang="en-US" sz="1600" dirty="0" smtClean="0">
                <a:solidFill>
                  <a:prstClr val="black"/>
                </a:solidFill>
              </a:rPr>
              <a:t>Physical Host 2</a:t>
            </a:r>
            <a:endParaRPr lang="en-US" sz="1600" dirty="0">
              <a:solidFill>
                <a:prstClr val="black"/>
              </a:solidFill>
            </a:endParaRPr>
          </a:p>
        </p:txBody>
      </p:sp>
      <p:sp>
        <p:nvSpPr>
          <p:cNvPr id="36" name="TextBox 35"/>
          <p:cNvSpPr txBox="1"/>
          <p:nvPr/>
        </p:nvSpPr>
        <p:spPr>
          <a:xfrm>
            <a:off x="1575952" y="1412071"/>
            <a:ext cx="1911929" cy="338554"/>
          </a:xfrm>
          <a:prstGeom prst="rect">
            <a:avLst/>
          </a:prstGeom>
          <a:noFill/>
        </p:spPr>
        <p:txBody>
          <a:bodyPr wrap="square" rtlCol="0">
            <a:spAutoFit/>
          </a:bodyPr>
          <a:lstStyle/>
          <a:p>
            <a:r>
              <a:rPr lang="en-US" sz="1600" dirty="0" smtClean="0">
                <a:solidFill>
                  <a:prstClr val="black"/>
                </a:solidFill>
              </a:rPr>
              <a:t>HPC VM1</a:t>
            </a:r>
            <a:endParaRPr lang="en-US" sz="1600" dirty="0">
              <a:solidFill>
                <a:prstClr val="black"/>
              </a:solidFill>
            </a:endParaRPr>
          </a:p>
        </p:txBody>
      </p:sp>
      <p:sp>
        <p:nvSpPr>
          <p:cNvPr id="37" name="TextBox 36"/>
          <p:cNvSpPr txBox="1"/>
          <p:nvPr/>
        </p:nvSpPr>
        <p:spPr>
          <a:xfrm>
            <a:off x="5056908" y="1488454"/>
            <a:ext cx="1911929" cy="338554"/>
          </a:xfrm>
          <a:prstGeom prst="rect">
            <a:avLst/>
          </a:prstGeom>
          <a:noFill/>
        </p:spPr>
        <p:txBody>
          <a:bodyPr wrap="square" rtlCol="0">
            <a:spAutoFit/>
          </a:bodyPr>
          <a:lstStyle/>
          <a:p>
            <a:r>
              <a:rPr lang="en-US" sz="1600" dirty="0" smtClean="0">
                <a:solidFill>
                  <a:prstClr val="black"/>
                </a:solidFill>
              </a:rPr>
              <a:t>HPC VM2</a:t>
            </a:r>
            <a:endParaRPr lang="en-US" sz="1600" dirty="0">
              <a:solidFill>
                <a:prstClr val="black"/>
              </a:solidFill>
            </a:endParaRPr>
          </a:p>
        </p:txBody>
      </p:sp>
    </p:spTree>
    <p:extLst>
      <p:ext uri="{BB962C8B-B14F-4D97-AF65-F5344CB8AC3E}">
        <p14:creationId xmlns:p14="http://schemas.microsoft.com/office/powerpoint/2010/main" val="4141283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CLOUD-AWARE LOAD BALANCER FOR HPC</a:t>
            </a:r>
            <a:endParaRPr lang="en-US" dirty="0"/>
          </a:p>
        </p:txBody>
      </p:sp>
      <p:sp>
        <p:nvSpPr>
          <p:cNvPr id="3" name="Content Placeholder 2"/>
          <p:cNvSpPr>
            <a:spLocks noGrp="1"/>
          </p:cNvSpPr>
          <p:nvPr>
            <p:ph sz="quarter" idx="1"/>
          </p:nvPr>
        </p:nvSpPr>
        <p:spPr/>
        <p:txBody>
          <a:bodyPr>
            <a:normAutofit/>
          </a:bodyPr>
          <a:lstStyle/>
          <a:p>
            <a:r>
              <a:rPr lang="en-US" dirty="0"/>
              <a:t>I</a:t>
            </a:r>
            <a:r>
              <a:rPr lang="en-US" dirty="0" smtClean="0"/>
              <a:t>nstrumenting </a:t>
            </a:r>
            <a:r>
              <a:rPr lang="en-US" dirty="0"/>
              <a:t>the time spent on each task</a:t>
            </a:r>
            <a:r>
              <a:rPr lang="en-US" dirty="0" smtClean="0"/>
              <a:t>,</a:t>
            </a:r>
          </a:p>
          <a:p>
            <a:r>
              <a:rPr lang="en-US" dirty="0" smtClean="0"/>
              <a:t>Predict future </a:t>
            </a:r>
            <a:r>
              <a:rPr lang="en-US" dirty="0"/>
              <a:t>load based on the execution time of recently </a:t>
            </a:r>
            <a:r>
              <a:rPr lang="en-US" dirty="0" smtClean="0"/>
              <a:t>completed iterations.</a:t>
            </a:r>
          </a:p>
          <a:p>
            <a:r>
              <a:rPr lang="en-US" dirty="0"/>
              <a:t>I</a:t>
            </a:r>
            <a:r>
              <a:rPr lang="en-US" dirty="0" smtClean="0"/>
              <a:t>mpact </a:t>
            </a:r>
            <a:r>
              <a:rPr lang="en-US" dirty="0"/>
              <a:t>of </a:t>
            </a:r>
            <a:r>
              <a:rPr lang="en-US" dirty="0" smtClean="0"/>
              <a:t>interference: instrument </a:t>
            </a:r>
            <a:r>
              <a:rPr lang="en-US" dirty="0"/>
              <a:t>the load external to the </a:t>
            </a:r>
            <a:r>
              <a:rPr lang="en-US" dirty="0" smtClean="0"/>
              <a:t>application under </a:t>
            </a:r>
            <a:r>
              <a:rPr lang="en-US" dirty="0"/>
              <a:t>consideration, referred to as the background load</a:t>
            </a:r>
            <a:endParaRPr lang="en-US" dirty="0"/>
          </a:p>
          <a:p>
            <a:endParaRPr lang="en-US" dirty="0" smtClean="0"/>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320161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 approach</a:t>
            </a:r>
            <a:endParaRPr lang="en-US" dirty="0"/>
          </a:p>
        </p:txBody>
      </p:sp>
      <p:pic>
        <p:nvPicPr>
          <p:cNvPr id="5" name="Picture 4"/>
          <p:cNvPicPr>
            <a:picLocks noChangeAspect="1"/>
          </p:cNvPicPr>
          <p:nvPr/>
        </p:nvPicPr>
        <p:blipFill>
          <a:blip r:embed="rId3"/>
          <a:stretch>
            <a:fillRect/>
          </a:stretch>
        </p:blipFill>
        <p:spPr>
          <a:xfrm>
            <a:off x="5091173" y="4480260"/>
            <a:ext cx="2654300" cy="876300"/>
          </a:xfrm>
          <a:prstGeom prst="rect">
            <a:avLst/>
          </a:prstGeom>
        </p:spPr>
      </p:pic>
      <p:sp>
        <p:nvSpPr>
          <p:cNvPr id="7" name="TextBox 6"/>
          <p:cNvSpPr txBox="1"/>
          <p:nvPr/>
        </p:nvSpPr>
        <p:spPr>
          <a:xfrm>
            <a:off x="656455" y="1841798"/>
            <a:ext cx="3185593" cy="646331"/>
          </a:xfrm>
          <a:prstGeom prst="rect">
            <a:avLst/>
          </a:prstGeom>
          <a:noFill/>
        </p:spPr>
        <p:txBody>
          <a:bodyPr wrap="square" rtlCol="0">
            <a:spAutoFit/>
          </a:bodyPr>
          <a:lstStyle/>
          <a:p>
            <a:pPr algn="ctr"/>
            <a:r>
              <a:rPr lang="en-US" dirty="0" smtClean="0"/>
              <a:t>All processors should have load close to average load</a:t>
            </a:r>
            <a:endParaRPr lang="en-US" dirty="0"/>
          </a:p>
        </p:txBody>
      </p:sp>
      <p:sp>
        <p:nvSpPr>
          <p:cNvPr id="8" name="TextBox 7"/>
          <p:cNvSpPr txBox="1"/>
          <p:nvPr/>
        </p:nvSpPr>
        <p:spPr>
          <a:xfrm>
            <a:off x="656455" y="3361345"/>
            <a:ext cx="3458345" cy="646331"/>
          </a:xfrm>
          <a:prstGeom prst="rect">
            <a:avLst/>
          </a:prstGeom>
          <a:noFill/>
        </p:spPr>
        <p:txBody>
          <a:bodyPr wrap="square" rtlCol="0">
            <a:spAutoFit/>
          </a:bodyPr>
          <a:lstStyle/>
          <a:p>
            <a:pPr algn="ctr"/>
            <a:r>
              <a:rPr lang="en-US" dirty="0" smtClean="0"/>
              <a:t>Average load depends on task execution time and overhead</a:t>
            </a:r>
            <a:endParaRPr lang="en-US" dirty="0"/>
          </a:p>
        </p:txBody>
      </p:sp>
      <p:sp>
        <p:nvSpPr>
          <p:cNvPr id="9" name="TextBox 8"/>
          <p:cNvSpPr txBox="1"/>
          <p:nvPr/>
        </p:nvSpPr>
        <p:spPr>
          <a:xfrm>
            <a:off x="457201" y="4710229"/>
            <a:ext cx="4198252" cy="646331"/>
          </a:xfrm>
          <a:prstGeom prst="rect">
            <a:avLst/>
          </a:prstGeom>
          <a:noFill/>
        </p:spPr>
        <p:txBody>
          <a:bodyPr wrap="square" rtlCol="0">
            <a:spAutoFit/>
          </a:bodyPr>
          <a:lstStyle/>
          <a:p>
            <a:pPr algn="ctr"/>
            <a:r>
              <a:rPr lang="en-US" dirty="0" smtClean="0"/>
              <a:t>Overhead is the time processor is not executing tasks and not in idle mode.</a:t>
            </a:r>
            <a:endParaRPr lang="en-US" dirty="0"/>
          </a:p>
        </p:txBody>
      </p:sp>
      <p:sp>
        <p:nvSpPr>
          <p:cNvPr id="10" name="Rectangle 9"/>
          <p:cNvSpPr/>
          <p:nvPr/>
        </p:nvSpPr>
        <p:spPr>
          <a:xfrm>
            <a:off x="7278096" y="4710229"/>
            <a:ext cx="467377" cy="440851"/>
          </a:xfrm>
          <a:prstGeom prst="rect">
            <a:avLst/>
          </a:prstGeom>
          <a:solidFill>
            <a:srgbClr val="008000">
              <a:alpha val="14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45500" y="4721425"/>
            <a:ext cx="318535" cy="440851"/>
          </a:xfrm>
          <a:prstGeom prst="rect">
            <a:avLst/>
          </a:prstGeom>
          <a:solidFill>
            <a:srgbClr val="3366FF">
              <a:alpha val="14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655452" y="5356560"/>
            <a:ext cx="2051777" cy="646331"/>
          </a:xfrm>
          <a:prstGeom prst="rect">
            <a:avLst/>
          </a:prstGeom>
          <a:noFill/>
        </p:spPr>
        <p:txBody>
          <a:bodyPr wrap="square" rtlCol="0">
            <a:spAutoFit/>
          </a:bodyPr>
          <a:lstStyle/>
          <a:p>
            <a:pPr algn="ctr"/>
            <a:r>
              <a:rPr lang="en-US" dirty="0" smtClean="0">
                <a:solidFill>
                  <a:srgbClr val="3366FF"/>
                </a:solidFill>
              </a:rPr>
              <a:t>Charm++ load balancing database</a:t>
            </a:r>
            <a:endParaRPr lang="en-US" dirty="0">
              <a:solidFill>
                <a:srgbClr val="3366FF"/>
              </a:solidFill>
            </a:endParaRPr>
          </a:p>
        </p:txBody>
      </p:sp>
      <p:sp>
        <p:nvSpPr>
          <p:cNvPr id="13" name="TextBox 12"/>
          <p:cNvSpPr txBox="1"/>
          <p:nvPr/>
        </p:nvSpPr>
        <p:spPr>
          <a:xfrm>
            <a:off x="6788274" y="5467310"/>
            <a:ext cx="2051777" cy="369332"/>
          </a:xfrm>
          <a:prstGeom prst="rect">
            <a:avLst/>
          </a:prstGeom>
          <a:noFill/>
        </p:spPr>
        <p:txBody>
          <a:bodyPr wrap="square" rtlCol="0">
            <a:spAutoFit/>
          </a:bodyPr>
          <a:lstStyle/>
          <a:p>
            <a:pPr algn="ctr"/>
            <a:r>
              <a:rPr lang="en-US" dirty="0">
                <a:solidFill>
                  <a:srgbClr val="008000"/>
                </a:solidFill>
              </a:rPr>
              <a:t>f</a:t>
            </a:r>
            <a:r>
              <a:rPr lang="en-US" dirty="0" smtClean="0">
                <a:solidFill>
                  <a:srgbClr val="008000"/>
                </a:solidFill>
              </a:rPr>
              <a:t>rom /</a:t>
            </a:r>
            <a:r>
              <a:rPr lang="en-US" dirty="0" err="1" smtClean="0">
                <a:solidFill>
                  <a:srgbClr val="008000"/>
                </a:solidFill>
              </a:rPr>
              <a:t>proc</a:t>
            </a:r>
            <a:r>
              <a:rPr lang="en-US" dirty="0" smtClean="0">
                <a:solidFill>
                  <a:srgbClr val="008000"/>
                </a:solidFill>
              </a:rPr>
              <a:t>/stat file</a:t>
            </a:r>
            <a:endParaRPr lang="en-US" dirty="0">
              <a:solidFill>
                <a:srgbClr val="008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023" y="1801850"/>
            <a:ext cx="5248599" cy="7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30" y="3283809"/>
            <a:ext cx="4449256" cy="80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6004115"/>
            <a:ext cx="6265923" cy="523220"/>
          </a:xfrm>
          <a:prstGeom prst="rect">
            <a:avLst/>
          </a:prstGeom>
        </p:spPr>
        <p:txBody>
          <a:bodyPr wrap="square">
            <a:spAutoFit/>
          </a:bodyPr>
          <a:lstStyle/>
          <a:p>
            <a:r>
              <a:rPr lang="en-US" sz="1400" dirty="0" err="1" smtClean="0"/>
              <a:t>T</a:t>
            </a:r>
            <a:r>
              <a:rPr lang="en-US" sz="1400" baseline="-25000" dirty="0" err="1" smtClean="0"/>
              <a:t>lb</a:t>
            </a:r>
            <a:r>
              <a:rPr lang="en-US" sz="1400" dirty="0" smtClean="0"/>
              <a:t>: wall </a:t>
            </a:r>
            <a:r>
              <a:rPr lang="en-US" sz="1400" dirty="0"/>
              <a:t>clock time between two load </a:t>
            </a:r>
            <a:r>
              <a:rPr lang="en-US" sz="1400" dirty="0" smtClean="0"/>
              <a:t>balancing  steps</a:t>
            </a:r>
            <a:r>
              <a:rPr lang="en-US" sz="1400" dirty="0"/>
              <a:t>, </a:t>
            </a:r>
            <a:endParaRPr lang="en-US" sz="1400" dirty="0" smtClean="0"/>
          </a:p>
          <a:p>
            <a:r>
              <a:rPr lang="en-US" sz="1400" dirty="0" smtClean="0"/>
              <a:t>T</a:t>
            </a:r>
            <a:r>
              <a:rPr lang="en-US" sz="1400" baseline="-25000" dirty="0" smtClean="0"/>
              <a:t>i</a:t>
            </a:r>
            <a:r>
              <a:rPr lang="en-US" sz="1400" dirty="0" smtClean="0"/>
              <a:t>: CPU </a:t>
            </a:r>
            <a:r>
              <a:rPr lang="en-US" sz="1400" dirty="0"/>
              <a:t>time consumed by task </a:t>
            </a:r>
            <a:r>
              <a:rPr lang="en-US" sz="1400" dirty="0" err="1"/>
              <a:t>i</a:t>
            </a:r>
            <a:r>
              <a:rPr lang="en-US" sz="1400" dirty="0"/>
              <a:t> on VCPU p</a:t>
            </a:r>
            <a:endParaRPr lang="en-US" sz="1400" dirty="0"/>
          </a:p>
        </p:txBody>
      </p:sp>
      <p:sp>
        <p:nvSpPr>
          <p:cNvPr id="15" name="Rectangle 14"/>
          <p:cNvSpPr/>
          <p:nvPr/>
        </p:nvSpPr>
        <p:spPr>
          <a:xfrm>
            <a:off x="6019800" y="993939"/>
            <a:ext cx="3236367" cy="738664"/>
          </a:xfrm>
          <a:prstGeom prst="rect">
            <a:avLst/>
          </a:prstGeom>
        </p:spPr>
        <p:txBody>
          <a:bodyPr wrap="square">
            <a:spAutoFit/>
          </a:bodyPr>
          <a:lstStyle/>
          <a:p>
            <a:r>
              <a:rPr lang="en-US" sz="1400" dirty="0" smtClean="0"/>
              <a:t>To get a </a:t>
            </a:r>
            <a:r>
              <a:rPr lang="en-US" sz="1400" dirty="0"/>
              <a:t>processor-independent</a:t>
            </a:r>
          </a:p>
          <a:p>
            <a:r>
              <a:rPr lang="en-US" sz="1400" dirty="0"/>
              <a:t>measure of task </a:t>
            </a:r>
            <a:r>
              <a:rPr lang="en-US" sz="1400" dirty="0" smtClean="0"/>
              <a:t>loads, normalize </a:t>
            </a:r>
            <a:r>
              <a:rPr lang="en-US" sz="1400" dirty="0"/>
              <a:t>the execution times to number of ticks </a:t>
            </a:r>
          </a:p>
        </p:txBody>
      </p:sp>
      <p:cxnSp>
        <p:nvCxnSpPr>
          <p:cNvPr id="17" name="Straight Arrow Connector 16"/>
          <p:cNvCxnSpPr/>
          <p:nvPr/>
        </p:nvCxnSpPr>
        <p:spPr>
          <a:xfrm flipH="1">
            <a:off x="6019802" y="1732603"/>
            <a:ext cx="1618182" cy="387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2"/>
          </p:cNvCxnSpPr>
          <p:nvPr/>
        </p:nvCxnSpPr>
        <p:spPr>
          <a:xfrm flipH="1">
            <a:off x="7303768" y="1732603"/>
            <a:ext cx="334216" cy="185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2"/>
          </p:cNvCxnSpPr>
          <p:nvPr/>
        </p:nvCxnSpPr>
        <p:spPr>
          <a:xfrm>
            <a:off x="7637984" y="1732603"/>
            <a:ext cx="520976" cy="1427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95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 approach</a:t>
            </a:r>
            <a:endParaRPr lang="en-US" dirty="0"/>
          </a:p>
        </p:txBody>
      </p:sp>
      <p:sp>
        <p:nvSpPr>
          <p:cNvPr id="3" name="Content Placeholder 2"/>
          <p:cNvSpPr>
            <a:spLocks noGrp="1"/>
          </p:cNvSpPr>
          <p:nvPr>
            <p:ph sz="quarter" idx="1"/>
          </p:nvPr>
        </p:nvSpPr>
        <p:spPr/>
        <p:txBody>
          <a:bodyPr>
            <a:normAutofit/>
          </a:bodyPr>
          <a:lstStyle/>
          <a:p>
            <a:r>
              <a:rPr lang="en-US" dirty="0" smtClean="0"/>
              <a:t>After each user defined time </a:t>
            </a:r>
            <a:r>
              <a:rPr lang="en-US" dirty="0" smtClean="0"/>
              <a:t>interval</a:t>
            </a:r>
          </a:p>
          <a:p>
            <a:pPr lvl="1"/>
            <a:r>
              <a:rPr lang="en-US" dirty="0"/>
              <a:t>C</a:t>
            </a:r>
            <a:r>
              <a:rPr lang="en-US" dirty="0" smtClean="0"/>
              <a:t>ategorize each VCPU as overloaded/</a:t>
            </a:r>
            <a:r>
              <a:rPr lang="en-US" dirty="0" err="1" smtClean="0"/>
              <a:t>underloaded</a:t>
            </a:r>
            <a:endParaRPr lang="en-US" dirty="0" smtClean="0"/>
          </a:p>
          <a:p>
            <a:pPr lvl="1"/>
            <a:r>
              <a:rPr lang="en-US" dirty="0" smtClean="0"/>
              <a:t>Create </a:t>
            </a:r>
            <a:r>
              <a:rPr lang="en-US" dirty="0" smtClean="0"/>
              <a:t>a heap of overloaded processors (H)</a:t>
            </a:r>
            <a:endParaRPr lang="en-US" dirty="0"/>
          </a:p>
          <a:p>
            <a:pPr lvl="1"/>
            <a:r>
              <a:rPr lang="en-US" dirty="0" smtClean="0"/>
              <a:t>Create a set of </a:t>
            </a:r>
            <a:r>
              <a:rPr lang="en-US" dirty="0" err="1" smtClean="0"/>
              <a:t>underloaded</a:t>
            </a:r>
            <a:r>
              <a:rPr lang="en-US" dirty="0" smtClean="0"/>
              <a:t> processors (S)</a:t>
            </a:r>
          </a:p>
          <a:p>
            <a:pPr lvl="1"/>
            <a:r>
              <a:rPr lang="en-US" dirty="0" smtClean="0"/>
              <a:t>Until </a:t>
            </a:r>
            <a:r>
              <a:rPr lang="en-US" i="1" dirty="0" smtClean="0"/>
              <a:t>H </a:t>
            </a:r>
            <a:r>
              <a:rPr lang="en-US" dirty="0" smtClean="0"/>
              <a:t>is not empty:</a:t>
            </a:r>
          </a:p>
          <a:p>
            <a:pPr lvl="2"/>
            <a:r>
              <a:rPr lang="en-US" dirty="0" smtClean="0"/>
              <a:t>Transfer tasks from most overloaded processor from the </a:t>
            </a:r>
            <a:r>
              <a:rPr lang="en-US" i="1" dirty="0" smtClean="0"/>
              <a:t>H </a:t>
            </a:r>
            <a:r>
              <a:rPr lang="en-US" dirty="0" smtClean="0"/>
              <a:t>to any processor from </a:t>
            </a:r>
            <a:r>
              <a:rPr lang="en-US" i="1" dirty="0" smtClean="0"/>
              <a:t>S</a:t>
            </a:r>
          </a:p>
          <a:p>
            <a:pPr lvl="2"/>
            <a:r>
              <a:rPr lang="en-US" dirty="0" smtClean="0"/>
              <a:t>The largest </a:t>
            </a:r>
            <a:r>
              <a:rPr lang="en-US" dirty="0"/>
              <a:t>task currently placed on donor such that it can </a:t>
            </a:r>
            <a:r>
              <a:rPr lang="en-US" dirty="0" smtClean="0"/>
              <a:t>be transferred </a:t>
            </a:r>
            <a:r>
              <a:rPr lang="en-US" dirty="0"/>
              <a:t>to a core from </a:t>
            </a:r>
            <a:r>
              <a:rPr lang="en-US" dirty="0" err="1" smtClean="0"/>
              <a:t>underloaded</a:t>
            </a:r>
            <a:r>
              <a:rPr lang="en-US" dirty="0" smtClean="0"/>
              <a:t> Set </a:t>
            </a:r>
            <a:r>
              <a:rPr lang="en-US" dirty="0"/>
              <a:t>without overloading </a:t>
            </a:r>
            <a:r>
              <a:rPr lang="en-US" dirty="0" smtClean="0"/>
              <a:t>it </a:t>
            </a:r>
            <a:endParaRPr lang="en-US" i="1" dirty="0" smtClean="0"/>
          </a:p>
          <a:p>
            <a:pPr lvl="2"/>
            <a:r>
              <a:rPr lang="en-US" dirty="0" smtClean="0"/>
              <a:t>Update task mappings</a:t>
            </a:r>
          </a:p>
        </p:txBody>
      </p:sp>
    </p:spTree>
    <p:extLst>
      <p:ext uri="{BB962C8B-B14F-4D97-AF65-F5344CB8AC3E}">
        <p14:creationId xmlns:p14="http://schemas.microsoft.com/office/powerpoint/2010/main" val="425059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balancing approach</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447800"/>
            <a:ext cx="4419600" cy="470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65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Experimental </a:t>
            </a:r>
            <a:r>
              <a:rPr lang="en-US" dirty="0" err="1" smtClean="0"/>
              <a:t>Testbed</a:t>
            </a:r>
            <a:endParaRPr lang="en-US" dirty="0"/>
          </a:p>
        </p:txBody>
      </p:sp>
      <p:sp>
        <p:nvSpPr>
          <p:cNvPr id="3" name="Content Placeholder 2"/>
          <p:cNvSpPr>
            <a:spLocks noGrp="1"/>
          </p:cNvSpPr>
          <p:nvPr>
            <p:ph sz="quarter" idx="1"/>
          </p:nvPr>
        </p:nvSpPr>
        <p:spPr>
          <a:xfrm>
            <a:off x="457200" y="1600200"/>
            <a:ext cx="7848600" cy="4873752"/>
          </a:xfrm>
        </p:spPr>
        <p:txBody>
          <a:bodyPr>
            <a:normAutofit/>
          </a:bodyPr>
          <a:lstStyle/>
          <a:p>
            <a:r>
              <a:rPr lang="en-US" dirty="0" err="1" smtClean="0"/>
              <a:t>OpenStack</a:t>
            </a:r>
            <a:r>
              <a:rPr lang="en-US" dirty="0" smtClean="0"/>
              <a:t> </a:t>
            </a:r>
            <a:r>
              <a:rPr lang="en-US" dirty="0" smtClean="0"/>
              <a:t>on Open Cirrus test bed at HP Labs site, 3 types of servers:</a:t>
            </a:r>
          </a:p>
          <a:p>
            <a:pPr lvl="1"/>
            <a:r>
              <a:rPr lang="it-IT" sz="2000" dirty="0" smtClean="0"/>
              <a:t> Intel Xeon E5450 (12M Cache, 3.00 GHz</a:t>
            </a:r>
            <a:r>
              <a:rPr lang="it-IT" sz="2000" dirty="0" smtClean="0"/>
              <a:t>) - Fast</a:t>
            </a:r>
            <a:endParaRPr lang="it-IT" sz="2000" dirty="0" smtClean="0"/>
          </a:p>
          <a:p>
            <a:pPr lvl="1"/>
            <a:r>
              <a:rPr lang="it-IT" sz="2000" dirty="0" smtClean="0"/>
              <a:t> Intel Xeon X3370 (12M Cache, 3.00 GHz</a:t>
            </a:r>
            <a:r>
              <a:rPr lang="it-IT" sz="2000" dirty="0" smtClean="0"/>
              <a:t>) - Fast</a:t>
            </a:r>
            <a:endParaRPr lang="it-IT" sz="2000" dirty="0" smtClean="0"/>
          </a:p>
          <a:p>
            <a:pPr lvl="1"/>
            <a:r>
              <a:rPr lang="it-IT" sz="2000" dirty="0" smtClean="0"/>
              <a:t> Intel Xeon X3210 (8M Cache, 2.13 GHz</a:t>
            </a:r>
            <a:r>
              <a:rPr lang="it-IT" sz="2000" dirty="0" smtClean="0"/>
              <a:t>) - Slow</a:t>
            </a:r>
            <a:endParaRPr lang="it-IT" sz="2000" dirty="0" smtClean="0"/>
          </a:p>
          <a:p>
            <a:r>
              <a:rPr lang="it-IT" dirty="0" smtClean="0"/>
              <a:t>KVM as hypervisor, </a:t>
            </a:r>
            <a:r>
              <a:rPr lang="en-US" i="1" dirty="0" err="1" smtClean="0"/>
              <a:t>virtio</a:t>
            </a:r>
            <a:r>
              <a:rPr lang="en-US" i="1" dirty="0" smtClean="0"/>
              <a:t>-net</a:t>
            </a:r>
            <a:r>
              <a:rPr lang="en-US" dirty="0" smtClean="0"/>
              <a:t> for n/w virtualization</a:t>
            </a:r>
          </a:p>
          <a:p>
            <a:r>
              <a:rPr lang="en-US" dirty="0" smtClean="0"/>
              <a:t>VMs: m1.small (1 core, 2 GB RAM, 20 GB disk</a:t>
            </a:r>
            <a:r>
              <a:rPr lang="en-US" dirty="0" smtClean="0"/>
              <a:t>)</a:t>
            </a:r>
          </a:p>
          <a:p>
            <a:r>
              <a:rPr lang="en-US" dirty="0"/>
              <a:t>C</a:t>
            </a:r>
            <a:r>
              <a:rPr lang="en-US" dirty="0" smtClean="0"/>
              <a:t>onnected </a:t>
            </a:r>
            <a:r>
              <a:rPr lang="en-US" dirty="0"/>
              <a:t>using </a:t>
            </a:r>
            <a:r>
              <a:rPr lang="en-US" dirty="0" smtClean="0"/>
              <a:t>commodity Ethernet </a:t>
            </a:r>
            <a:r>
              <a:rPr lang="en-US" dirty="0"/>
              <a:t>– 1Gbps internal to rack and 10Gbps cross-rack</a:t>
            </a:r>
            <a:r>
              <a:rPr lang="en-US" dirty="0" smtClean="0"/>
              <a:t>.</a:t>
            </a:r>
          </a:p>
          <a:p>
            <a:r>
              <a:rPr lang="en-US" dirty="0" smtClean="0"/>
              <a:t>Pin the </a:t>
            </a:r>
            <a:r>
              <a:rPr lang="en-US" dirty="0"/>
              <a:t>virtual cores to physical cores using </a:t>
            </a:r>
            <a:r>
              <a:rPr lang="en-US" dirty="0" err="1">
                <a:latin typeface="Courier New" pitchFamily="49" charset="0"/>
                <a:cs typeface="Courier New" pitchFamily="49" charset="0"/>
              </a:rPr>
              <a:t>vcpupin</a:t>
            </a:r>
            <a:r>
              <a:rPr lang="en-US" dirty="0"/>
              <a:t> command.</a:t>
            </a:r>
            <a:endParaRPr lang="en-US" dirty="0" smtClean="0"/>
          </a:p>
          <a:p>
            <a:pPr lvl="2">
              <a:buNone/>
            </a:pPr>
            <a:endParaRPr lang="en-US" dirty="0" smtClean="0"/>
          </a:p>
        </p:txBody>
      </p:sp>
      <p:sp>
        <p:nvSpPr>
          <p:cNvPr id="4" name="Slide Number Placeholder 3"/>
          <p:cNvSpPr>
            <a:spLocks noGrp="1"/>
          </p:cNvSpPr>
          <p:nvPr>
            <p:ph type="sldNum" sz="quarter" idx="15"/>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22224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and Applications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Stencil2D </a:t>
            </a:r>
            <a:r>
              <a:rPr lang="en-US" dirty="0"/>
              <a:t>– </a:t>
            </a:r>
            <a:r>
              <a:rPr lang="en-US" dirty="0"/>
              <a:t>5-point stencil computation </a:t>
            </a:r>
            <a:r>
              <a:rPr lang="en-US" dirty="0" smtClean="0"/>
              <a:t>kernel</a:t>
            </a:r>
            <a:endParaRPr lang="en-US" dirty="0"/>
          </a:p>
          <a:p>
            <a:r>
              <a:rPr lang="en-US" dirty="0" smtClean="0"/>
              <a:t>Wave2D – finite </a:t>
            </a:r>
            <a:r>
              <a:rPr lang="en-US" dirty="0"/>
              <a:t>differencing to calculate pressure information </a:t>
            </a:r>
            <a:r>
              <a:rPr lang="en-US" dirty="0" smtClean="0"/>
              <a:t>over a </a:t>
            </a:r>
            <a:r>
              <a:rPr lang="en-US" dirty="0"/>
              <a:t>discretized 2D grid, for simulation of a wave motion</a:t>
            </a:r>
            <a:r>
              <a:rPr lang="en-US" dirty="0" smtClean="0"/>
              <a:t>. </a:t>
            </a:r>
            <a:endParaRPr lang="en-US" dirty="0"/>
          </a:p>
          <a:p>
            <a:r>
              <a:rPr lang="en-US" dirty="0" smtClean="0"/>
              <a:t>Mol3D </a:t>
            </a:r>
            <a:r>
              <a:rPr lang="en-US" dirty="0"/>
              <a:t>– A 3-D molecular dynamics simulation application</a:t>
            </a:r>
            <a:r>
              <a:rPr lang="en-US" dirty="0" smtClean="0"/>
              <a:t>. We </a:t>
            </a:r>
            <a:r>
              <a:rPr lang="en-US" dirty="0"/>
              <a:t>used the Apoa1 dataset (92K atoms).</a:t>
            </a:r>
            <a:endParaRPr lang="en-US" dirty="0" smtClean="0"/>
          </a:p>
          <a:p>
            <a:pPr marL="0" indent="0">
              <a:buNone/>
            </a:pPr>
            <a:endParaRPr lang="en-US" dirty="0"/>
          </a:p>
          <a:p>
            <a:pPr marL="0" indent="0">
              <a:buNone/>
            </a:pPr>
            <a:r>
              <a:rPr lang="en-US" dirty="0"/>
              <a:t>  Written in Charm++</a:t>
            </a:r>
          </a:p>
          <a:p>
            <a:pPr lvl="1"/>
            <a:r>
              <a:rPr lang="en-US" sz="2000" dirty="0"/>
              <a:t>net-linux-x86-64 machine layer</a:t>
            </a:r>
          </a:p>
          <a:p>
            <a:pPr lvl="1"/>
            <a:r>
              <a:rPr lang="en-US" sz="2000" dirty="0"/>
              <a:t>–O3 optimization level.</a:t>
            </a:r>
          </a:p>
          <a:p>
            <a:endParaRPr lang="en-US" dirty="0"/>
          </a:p>
          <a:p>
            <a:r>
              <a:rPr lang="en-US" dirty="0"/>
              <a:t>For Stencil2D, </a:t>
            </a:r>
            <a:r>
              <a:rPr lang="en-US" dirty="0" smtClean="0"/>
              <a:t>problem </a:t>
            </a:r>
            <a:r>
              <a:rPr lang="en-US" dirty="0"/>
              <a:t>size 8K </a:t>
            </a:r>
            <a:r>
              <a:rPr lang="en-US" dirty="0" smtClean="0"/>
              <a:t>× </a:t>
            </a:r>
            <a:r>
              <a:rPr lang="en-US" dirty="0"/>
              <a:t>8K. </a:t>
            </a:r>
            <a:r>
              <a:rPr lang="en-US" dirty="0" smtClean="0"/>
              <a:t>For </a:t>
            </a:r>
            <a:r>
              <a:rPr lang="en-US" dirty="0"/>
              <a:t>Wave2D, </a:t>
            </a:r>
            <a:r>
              <a:rPr lang="en-US" dirty="0" smtClean="0"/>
              <a:t>problem </a:t>
            </a:r>
            <a:r>
              <a:rPr lang="en-US" dirty="0"/>
              <a:t>size 12K × 12K. Each object size is kept 256 × </a:t>
            </a:r>
            <a:r>
              <a:rPr lang="en-US" dirty="0" smtClean="0"/>
              <a:t>256.</a:t>
            </a:r>
            <a:endParaRPr lang="en-US" sz="5400" dirty="0"/>
          </a:p>
          <a:p>
            <a:pPr marL="0" indent="0">
              <a:buNone/>
            </a:pPr>
            <a:endParaRPr lang="en-US" dirty="0" smtClean="0"/>
          </a:p>
          <a:p>
            <a:pPr marL="0" indent="0">
              <a:buNone/>
            </a:pPr>
            <a:r>
              <a:rPr lang="en-US" dirty="0" smtClean="0"/>
              <a:t>Interference: </a:t>
            </a:r>
            <a:endParaRPr lang="en-US" dirty="0" smtClean="0"/>
          </a:p>
          <a:p>
            <a:r>
              <a:rPr lang="pt-BR" dirty="0" smtClean="0"/>
              <a:t>Sequential </a:t>
            </a:r>
            <a:r>
              <a:rPr lang="pt-BR" dirty="0"/>
              <a:t>NPB-FT (NAS Parallel </a:t>
            </a:r>
            <a:r>
              <a:rPr lang="pt-BR" dirty="0" smtClean="0"/>
              <a:t>Benchmark </a:t>
            </a:r>
            <a:r>
              <a:rPr lang="en-US" dirty="0" smtClean="0"/>
              <a:t>- </a:t>
            </a:r>
            <a:r>
              <a:rPr lang="en-US" dirty="0"/>
              <a:t>Fourier Transform) Class </a:t>
            </a:r>
            <a:r>
              <a:rPr lang="en-US" dirty="0" smtClean="0"/>
              <a:t>A as source of interference</a:t>
            </a:r>
          </a:p>
          <a:p>
            <a:r>
              <a:rPr lang="en-US" dirty="0"/>
              <a:t>I</a:t>
            </a:r>
            <a:r>
              <a:rPr lang="en-US" dirty="0" smtClean="0"/>
              <a:t>nterfering </a:t>
            </a:r>
            <a:r>
              <a:rPr lang="en-US" dirty="0"/>
              <a:t>VM </a:t>
            </a:r>
            <a:r>
              <a:rPr lang="en-US" dirty="0" smtClean="0"/>
              <a:t>pinned to one </a:t>
            </a:r>
            <a:r>
              <a:rPr lang="en-US" dirty="0"/>
              <a:t>of the cores that the VMs of our parallel runs use</a:t>
            </a:r>
            <a:endParaRPr lang="en-US" dirty="0" smtClean="0"/>
          </a:p>
          <a:p>
            <a:pPr marL="0" indent="0">
              <a:buNone/>
            </a:pPr>
            <a:r>
              <a:rPr lang="en-US" dirty="0" smtClean="0"/>
              <a:t> </a:t>
            </a:r>
            <a:endParaRPr lang="en-US" b="1"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16</a:t>
            </a:fld>
            <a:endParaRPr lang="en-US"/>
          </a:p>
        </p:txBody>
      </p:sp>
    </p:spTree>
    <p:extLst>
      <p:ext uri="{BB962C8B-B14F-4D97-AF65-F5344CB8AC3E}">
        <p14:creationId xmlns:p14="http://schemas.microsoft.com/office/powerpoint/2010/main" val="24375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1000"/>
                                        <p:tgtEl>
                                          <p:spTgt spid="3">
                                            <p:txEl>
                                              <p:pRg st="11" end="11"/>
                                            </p:txEl>
                                          </p:spTgt>
                                        </p:tgtEl>
                                      </p:cBhvr>
                                    </p:animEffect>
                                    <p:anim calcmode="lin" valueType="num">
                                      <p:cBhvr>
                                        <p:cTn id="1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1000"/>
                                        <p:tgtEl>
                                          <p:spTgt spid="3">
                                            <p:txEl>
                                              <p:pRg st="12" end="12"/>
                                            </p:txEl>
                                          </p:spTgt>
                                        </p:tgtEl>
                                      </p:cBhvr>
                                    </p:animEffect>
                                    <p:anim calcmode="lin" valueType="num">
                                      <p:cBhvr>
                                        <p:cTn id="1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r>
              <a:rPr lang="en-US" dirty="0" smtClean="0"/>
              <a:t>: Analysis using stencil3d</a:t>
            </a:r>
            <a:endParaRPr lang="en-US" dirty="0"/>
          </a:p>
        </p:txBody>
      </p:sp>
      <p:sp>
        <p:nvSpPr>
          <p:cNvPr id="6" name="Slide Number Placeholder 5"/>
          <p:cNvSpPr>
            <a:spLocks noGrp="1"/>
          </p:cNvSpPr>
          <p:nvPr>
            <p:ph type="sldNum" sz="quarter" idx="15"/>
          </p:nvPr>
        </p:nvSpPr>
        <p:spPr/>
        <p:txBody>
          <a:bodyPr/>
          <a:lstStyle/>
          <a:p>
            <a:fld id="{B6F15528-21DE-4FAA-801E-634DDDAF4B2B}" type="slidenum">
              <a:rPr lang="en-US" smtClean="0"/>
              <a:pPr/>
              <a:t>17</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6629399" cy="440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94458" y="5223821"/>
            <a:ext cx="815341"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3216233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18</a:t>
            </a:fld>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1828800"/>
            <a:ext cx="6019799" cy="38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86786" y="4811662"/>
            <a:ext cx="815341"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1057088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r>
              <a:rPr lang="en-US" dirty="0" smtClean="0"/>
              <a:t>: Effect of Grain Size</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19</a:t>
            </a:fld>
            <a:endParaRPr lang="en-US"/>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66215" b="13468"/>
          <a:stretch/>
        </p:blipFill>
        <p:spPr bwMode="auto">
          <a:xfrm>
            <a:off x="762000" y="1802496"/>
            <a:ext cx="5943600" cy="43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3400" y="1447800"/>
            <a:ext cx="8040624" cy="646331"/>
          </a:xfrm>
          <a:prstGeom prst="rect">
            <a:avLst/>
          </a:prstGeom>
        </p:spPr>
        <p:txBody>
          <a:bodyPr wrap="square">
            <a:spAutoFit/>
          </a:bodyPr>
          <a:lstStyle/>
          <a:p>
            <a:r>
              <a:rPr lang="en-US" dirty="0" smtClean="0"/>
              <a:t>Stencil2d</a:t>
            </a:r>
            <a:r>
              <a:rPr lang="en-US" dirty="0"/>
              <a:t> </a:t>
            </a:r>
            <a:r>
              <a:rPr lang="en-US" dirty="0" smtClean="0"/>
              <a:t>(8K </a:t>
            </a:r>
            <a:r>
              <a:rPr lang="en-US" dirty="0"/>
              <a:t>× </a:t>
            </a:r>
            <a:r>
              <a:rPr lang="en-US" dirty="0" smtClean="0"/>
              <a:t>8K) </a:t>
            </a:r>
            <a:r>
              <a:rPr lang="en-US" dirty="0"/>
              <a:t>on 32 VMs (Fast processors, one interfering VM</a:t>
            </a:r>
            <a:r>
              <a:rPr lang="en-US" dirty="0" smtClean="0"/>
              <a:t>), 500 </a:t>
            </a:r>
            <a:r>
              <a:rPr lang="en-US" dirty="0"/>
              <a:t>iterations</a:t>
            </a:r>
            <a:r>
              <a:rPr lang="en-US" dirty="0" smtClean="0"/>
              <a:t>. For LB case, load </a:t>
            </a:r>
            <a:r>
              <a:rPr lang="en-US" dirty="0"/>
              <a:t>balancing every 20 </a:t>
            </a:r>
            <a:r>
              <a:rPr lang="en-US" dirty="0" smtClean="0"/>
              <a:t>steps</a:t>
            </a:r>
            <a:endParaRPr lang="en-US" dirty="0"/>
          </a:p>
        </p:txBody>
      </p:sp>
      <p:sp>
        <p:nvSpPr>
          <p:cNvPr id="5" name="TextBox 4"/>
          <p:cNvSpPr txBox="1"/>
          <p:nvPr/>
        </p:nvSpPr>
        <p:spPr>
          <a:xfrm>
            <a:off x="6230217" y="3763004"/>
            <a:ext cx="2362200" cy="400110"/>
          </a:xfrm>
          <a:prstGeom prst="rect">
            <a:avLst/>
          </a:prstGeom>
          <a:noFill/>
        </p:spPr>
        <p:txBody>
          <a:bodyPr wrap="square" rtlCol="0">
            <a:spAutoFit/>
          </a:bodyPr>
          <a:lstStyle/>
          <a:p>
            <a:r>
              <a:rPr lang="en-US" sz="2000" dirty="0" smtClean="0">
                <a:solidFill>
                  <a:srgbClr val="00B050"/>
                </a:solidFill>
              </a:rPr>
              <a:t>Lower is better</a:t>
            </a:r>
            <a:endParaRPr lang="en-US" sz="2000" dirty="0">
              <a:solidFill>
                <a:srgbClr val="00B050"/>
              </a:solidFill>
            </a:endParaRPr>
          </a:p>
        </p:txBody>
      </p:sp>
    </p:spTree>
    <p:extLst>
      <p:ext uri="{BB962C8B-B14F-4D97-AF65-F5344CB8AC3E}">
        <p14:creationId xmlns:p14="http://schemas.microsoft.com/office/powerpoint/2010/main" val="2756548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Why Clouds for HPC ? </a:t>
            </a:r>
            <a:endParaRPr lang="en-US" dirty="0"/>
          </a:p>
        </p:txBody>
      </p:sp>
      <p:sp>
        <p:nvSpPr>
          <p:cNvPr id="3" name="Content Placeholder 2"/>
          <p:cNvSpPr>
            <a:spLocks noGrp="1"/>
          </p:cNvSpPr>
          <p:nvPr>
            <p:ph sz="quarter" idx="1"/>
          </p:nvPr>
        </p:nvSpPr>
        <p:spPr/>
        <p:txBody>
          <a:bodyPr>
            <a:normAutofit lnSpcReduction="10000"/>
          </a:bodyPr>
          <a:lstStyle/>
          <a:p>
            <a:r>
              <a:rPr lang="en-US" dirty="0"/>
              <a:t>Rent vs. own, </a:t>
            </a:r>
            <a:r>
              <a:rPr lang="en-US" i="1" dirty="0"/>
              <a:t>pay-as-you-go</a:t>
            </a:r>
          </a:p>
          <a:p>
            <a:pPr lvl="1"/>
            <a:r>
              <a:rPr lang="en-US" dirty="0" smtClean="0"/>
              <a:t>No </a:t>
            </a:r>
            <a:r>
              <a:rPr lang="en-US" dirty="0" smtClean="0"/>
              <a:t>startup/maintenance cost, cluster create time</a:t>
            </a:r>
          </a:p>
          <a:p>
            <a:r>
              <a:rPr lang="en-US" i="1" dirty="0" smtClean="0"/>
              <a:t>Elastic</a:t>
            </a:r>
            <a:r>
              <a:rPr lang="en-US" dirty="0" smtClean="0"/>
              <a:t> Resources</a:t>
            </a:r>
          </a:p>
          <a:p>
            <a:pPr lvl="1"/>
            <a:r>
              <a:rPr lang="en-US" dirty="0" smtClean="0"/>
              <a:t>No </a:t>
            </a:r>
            <a:r>
              <a:rPr lang="en-US" dirty="0" smtClean="0"/>
              <a:t>risk e.g. in </a:t>
            </a:r>
            <a:r>
              <a:rPr lang="en-US" dirty="0" smtClean="0"/>
              <a:t>under-provisioning </a:t>
            </a:r>
          </a:p>
          <a:p>
            <a:pPr lvl="1"/>
            <a:r>
              <a:rPr lang="en-US" dirty="0" smtClean="0"/>
              <a:t>Power </a:t>
            </a:r>
            <a:r>
              <a:rPr lang="en-US" dirty="0" smtClean="0"/>
              <a:t>savings, prevents underutilization</a:t>
            </a:r>
          </a:p>
          <a:p>
            <a:r>
              <a:rPr lang="en-US" dirty="0" smtClean="0"/>
              <a:t>Benefits of virtualization</a:t>
            </a:r>
          </a:p>
          <a:p>
            <a:pPr lvl="1"/>
            <a:r>
              <a:rPr lang="en-US" sz="1800" dirty="0" smtClean="0"/>
              <a:t>Flexibility and Customization </a:t>
            </a:r>
          </a:p>
          <a:p>
            <a:pPr lvl="1"/>
            <a:r>
              <a:rPr lang="en-US" sz="1800" dirty="0" smtClean="0"/>
              <a:t>Security and Isolation</a:t>
            </a:r>
          </a:p>
          <a:p>
            <a:pPr lvl="1"/>
            <a:r>
              <a:rPr lang="en-US" sz="1800" dirty="0" smtClean="0"/>
              <a:t>Migration</a:t>
            </a:r>
          </a:p>
          <a:p>
            <a:pPr lvl="1"/>
            <a:r>
              <a:rPr lang="en-US" sz="1800" dirty="0" smtClean="0"/>
              <a:t>Resource Control</a:t>
            </a:r>
          </a:p>
          <a:p>
            <a:endParaRPr lang="en-US" dirty="0" smtClean="0"/>
          </a:p>
          <a:p>
            <a:r>
              <a:rPr lang="en-US" dirty="0" smtClean="0"/>
              <a:t>Hence, a cost-effective and timely solution </a:t>
            </a:r>
          </a:p>
          <a:p>
            <a:pPr lvl="1"/>
            <a:r>
              <a:rPr lang="en-US" sz="1800" dirty="0" smtClean="0"/>
              <a:t>e.g. substitute/addition when Supercomputers are heavily loaded</a:t>
            </a:r>
            <a:endParaRPr lang="en-US" sz="4000" dirty="0" smtClean="0"/>
          </a:p>
          <a:p>
            <a:endParaRPr lang="en-US" sz="2000" dirty="0" smtClean="0"/>
          </a:p>
          <a:p>
            <a:pPr>
              <a:buNone/>
            </a:pPr>
            <a:endParaRPr lang="en-US" dirty="0" smtClean="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2</a:t>
            </a:fld>
            <a:endParaRPr lang="en-US"/>
          </a:p>
        </p:txBody>
      </p:sp>
    </p:spTree>
    <p:extLst>
      <p:ext uri="{BB962C8B-B14F-4D97-AF65-F5344CB8AC3E}">
        <p14:creationId xmlns:p14="http://schemas.microsoft.com/office/powerpoint/2010/main" val="2330191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Effect of </a:t>
            </a:r>
            <a:r>
              <a:rPr lang="en-US" dirty="0" smtClean="0"/>
              <a:t>LB Period</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64" t="4021" r="33468" b="14938"/>
          <a:stretch/>
        </p:blipFill>
        <p:spPr bwMode="auto">
          <a:xfrm>
            <a:off x="533400" y="1999034"/>
            <a:ext cx="6195181" cy="432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611868"/>
            <a:ext cx="8040624" cy="646331"/>
          </a:xfrm>
          <a:prstGeom prst="rect">
            <a:avLst/>
          </a:prstGeom>
        </p:spPr>
        <p:txBody>
          <a:bodyPr wrap="square">
            <a:spAutoFit/>
          </a:bodyPr>
          <a:lstStyle/>
          <a:p>
            <a:r>
              <a:rPr lang="en-US" dirty="0" smtClean="0"/>
              <a:t>Stencil2d</a:t>
            </a:r>
            <a:r>
              <a:rPr lang="en-US" dirty="0"/>
              <a:t> (8K × 8K)</a:t>
            </a:r>
            <a:r>
              <a:rPr lang="en-US" dirty="0" smtClean="0"/>
              <a:t> </a:t>
            </a:r>
            <a:r>
              <a:rPr lang="en-US" dirty="0"/>
              <a:t>on 32 VMs (Fast processors, one interfering VM</a:t>
            </a:r>
            <a:r>
              <a:rPr lang="en-US" dirty="0" smtClean="0"/>
              <a:t>), 500 </a:t>
            </a:r>
            <a:r>
              <a:rPr lang="en-US" dirty="0"/>
              <a:t>iterations</a:t>
            </a:r>
            <a:r>
              <a:rPr lang="en-US" dirty="0" smtClean="0"/>
              <a:t>. Grain </a:t>
            </a:r>
            <a:r>
              <a:rPr lang="en-US" dirty="0"/>
              <a:t>size of </a:t>
            </a:r>
            <a:r>
              <a:rPr lang="en-US" dirty="0" smtClean="0"/>
              <a:t>256</a:t>
            </a:r>
            <a:r>
              <a:rPr lang="en-US" dirty="0"/>
              <a:t> × </a:t>
            </a:r>
            <a:r>
              <a:rPr lang="en-US" dirty="0" smtClean="0"/>
              <a:t>256</a:t>
            </a:r>
            <a:endParaRPr lang="en-US" dirty="0"/>
          </a:p>
        </p:txBody>
      </p:sp>
      <p:sp>
        <p:nvSpPr>
          <p:cNvPr id="6" name="TextBox 5"/>
          <p:cNvSpPr txBox="1"/>
          <p:nvPr/>
        </p:nvSpPr>
        <p:spPr>
          <a:xfrm>
            <a:off x="6230217" y="3763004"/>
            <a:ext cx="2362200" cy="400110"/>
          </a:xfrm>
          <a:prstGeom prst="rect">
            <a:avLst/>
          </a:prstGeom>
          <a:noFill/>
        </p:spPr>
        <p:txBody>
          <a:bodyPr wrap="square" rtlCol="0">
            <a:spAutoFit/>
          </a:bodyPr>
          <a:lstStyle/>
          <a:p>
            <a:r>
              <a:rPr lang="en-US" sz="2000" dirty="0" smtClean="0">
                <a:solidFill>
                  <a:srgbClr val="00B050"/>
                </a:solidFill>
              </a:rPr>
              <a:t>Lower is better</a:t>
            </a:r>
            <a:endParaRPr lang="en-US" sz="2000" dirty="0">
              <a:solidFill>
                <a:srgbClr val="00B050"/>
              </a:solidFill>
            </a:endParaRPr>
          </a:p>
        </p:txBody>
      </p:sp>
    </p:spTree>
    <p:extLst>
      <p:ext uri="{BB962C8B-B14F-4D97-AF65-F5344CB8AC3E}">
        <p14:creationId xmlns:p14="http://schemas.microsoft.com/office/powerpoint/2010/main" val="883652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Effect of </a:t>
            </a:r>
            <a:r>
              <a:rPr lang="en-US" dirty="0" smtClean="0"/>
              <a:t>Problem Size</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21</a:t>
            </a:fld>
            <a:endParaRPr lang="en-US"/>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100" t="11493" r="1562" b="13743"/>
          <a:stretch/>
        </p:blipFill>
        <p:spPr bwMode="auto">
          <a:xfrm>
            <a:off x="152400" y="2209800"/>
            <a:ext cx="6214436" cy="41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447800"/>
            <a:ext cx="8040624" cy="646331"/>
          </a:xfrm>
          <a:prstGeom prst="rect">
            <a:avLst/>
          </a:prstGeom>
        </p:spPr>
        <p:txBody>
          <a:bodyPr wrap="square">
            <a:spAutoFit/>
          </a:bodyPr>
          <a:lstStyle/>
          <a:p>
            <a:r>
              <a:rPr lang="en-US" dirty="0" smtClean="0"/>
              <a:t>Stencil2d on 32 VMs (Fast processors, one interfering VM), 500 iterations.</a:t>
            </a:r>
          </a:p>
          <a:p>
            <a:r>
              <a:rPr lang="en-US" dirty="0"/>
              <a:t>Grain size of 256 × </a:t>
            </a:r>
            <a:r>
              <a:rPr lang="en-US" dirty="0" smtClean="0"/>
              <a:t>256, </a:t>
            </a:r>
            <a:r>
              <a:rPr lang="en-US" dirty="0"/>
              <a:t>load balancing every 20 </a:t>
            </a:r>
            <a:r>
              <a:rPr lang="en-US" dirty="0" smtClean="0"/>
              <a:t>steps</a:t>
            </a:r>
            <a:endParaRPr lang="en-US" dirty="0"/>
          </a:p>
        </p:txBody>
      </p:sp>
      <p:sp>
        <p:nvSpPr>
          <p:cNvPr id="6" name="TextBox 5"/>
          <p:cNvSpPr txBox="1"/>
          <p:nvPr/>
        </p:nvSpPr>
        <p:spPr>
          <a:xfrm>
            <a:off x="6230217" y="3763004"/>
            <a:ext cx="2362200" cy="400110"/>
          </a:xfrm>
          <a:prstGeom prst="rect">
            <a:avLst/>
          </a:prstGeom>
          <a:noFill/>
        </p:spPr>
        <p:txBody>
          <a:bodyPr wrap="square" rtlCol="0">
            <a:spAutoFit/>
          </a:bodyPr>
          <a:lstStyle/>
          <a:p>
            <a:r>
              <a:rPr lang="en-US" sz="2000" dirty="0" smtClean="0">
                <a:solidFill>
                  <a:srgbClr val="00B050"/>
                </a:solidFill>
              </a:rPr>
              <a:t>Lower is better</a:t>
            </a:r>
            <a:endParaRPr lang="en-US" sz="2000" dirty="0">
              <a:solidFill>
                <a:srgbClr val="00B050"/>
              </a:solidFill>
            </a:endParaRPr>
          </a:p>
        </p:txBody>
      </p:sp>
    </p:spTree>
    <p:extLst>
      <p:ext uri="{BB962C8B-B14F-4D97-AF65-F5344CB8AC3E}">
        <p14:creationId xmlns:p14="http://schemas.microsoft.com/office/powerpoint/2010/main" val="883652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r>
              <a:rPr lang="en-US" dirty="0" smtClean="0"/>
              <a:t>: Improvements by LB</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22</a:t>
            </a:fld>
            <a:endParaRPr lang="en-US"/>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26" b="-7386"/>
          <a:stretch/>
        </p:blipFill>
        <p:spPr bwMode="auto">
          <a:xfrm>
            <a:off x="491613" y="1808152"/>
            <a:ext cx="838200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91613" y="4572000"/>
            <a:ext cx="8271387" cy="1200329"/>
          </a:xfrm>
          <a:prstGeom prst="rect">
            <a:avLst/>
          </a:prstGeom>
        </p:spPr>
        <p:txBody>
          <a:bodyPr wrap="square">
            <a:spAutoFit/>
          </a:bodyPr>
          <a:lstStyle/>
          <a:p>
            <a:r>
              <a:rPr lang="en-US" dirty="0"/>
              <a:t>(a) Interference - one interfering VM, all </a:t>
            </a:r>
            <a:r>
              <a:rPr lang="en-US" dirty="0" smtClean="0"/>
              <a:t>Fast nodes</a:t>
            </a:r>
            <a:r>
              <a:rPr lang="en-US" dirty="0"/>
              <a:t>, </a:t>
            </a:r>
            <a:endParaRPr lang="en-US" dirty="0" smtClean="0"/>
          </a:p>
          <a:p>
            <a:r>
              <a:rPr lang="en-US" dirty="0" smtClean="0"/>
              <a:t>(</a:t>
            </a:r>
            <a:r>
              <a:rPr lang="en-US" dirty="0"/>
              <a:t>b) Heterogeneity – one Slow node, hence four </a:t>
            </a:r>
            <a:r>
              <a:rPr lang="en-US" dirty="0" smtClean="0"/>
              <a:t>Slow VMs</a:t>
            </a:r>
            <a:r>
              <a:rPr lang="en-US" dirty="0"/>
              <a:t>, rest </a:t>
            </a:r>
            <a:r>
              <a:rPr lang="en-US" dirty="0" smtClean="0"/>
              <a:t>Fast</a:t>
            </a:r>
          </a:p>
          <a:p>
            <a:r>
              <a:rPr lang="en-US" dirty="0" smtClean="0"/>
              <a:t>(</a:t>
            </a:r>
            <a:r>
              <a:rPr lang="en-US" dirty="0"/>
              <a:t>c) Heterogeneity and Interference – </a:t>
            </a:r>
            <a:r>
              <a:rPr lang="en-US" dirty="0" smtClean="0"/>
              <a:t>one Slow </a:t>
            </a:r>
            <a:r>
              <a:rPr lang="en-US" dirty="0"/>
              <a:t>node, hence four Slow VMs, rest Fast, one </a:t>
            </a:r>
            <a:r>
              <a:rPr lang="en-US" dirty="0" smtClean="0"/>
              <a:t>interfering VM </a:t>
            </a:r>
            <a:r>
              <a:rPr lang="en-US" dirty="0"/>
              <a:t>(on a Fast core) which starts at iteration 50.</a:t>
            </a:r>
            <a:endParaRPr lang="en-US" dirty="0"/>
          </a:p>
        </p:txBody>
      </p:sp>
      <p:sp>
        <p:nvSpPr>
          <p:cNvPr id="5" name="Rectangle 4"/>
          <p:cNvSpPr/>
          <p:nvPr/>
        </p:nvSpPr>
        <p:spPr>
          <a:xfrm>
            <a:off x="491612" y="5867364"/>
            <a:ext cx="7814187" cy="646331"/>
          </a:xfrm>
          <a:prstGeom prst="rect">
            <a:avLst/>
          </a:prstGeom>
        </p:spPr>
        <p:txBody>
          <a:bodyPr wrap="square">
            <a:spAutoFit/>
          </a:bodyPr>
          <a:lstStyle/>
          <a:p>
            <a:r>
              <a:rPr lang="en-US" dirty="0" smtClean="0"/>
              <a:t>500 iterations </a:t>
            </a:r>
            <a:r>
              <a:rPr lang="en-US" dirty="0"/>
              <a:t>for Stencil2D and Wave2D and 200 iterations for</a:t>
            </a:r>
          </a:p>
          <a:p>
            <a:r>
              <a:rPr lang="en-US" dirty="0"/>
              <a:t>Mol3D, with load balancing every 20th step</a:t>
            </a:r>
            <a:endParaRPr lang="en-US" dirty="0"/>
          </a:p>
        </p:txBody>
      </p:sp>
      <p:sp>
        <p:nvSpPr>
          <p:cNvPr id="9" name="TextBox 8"/>
          <p:cNvSpPr txBox="1"/>
          <p:nvPr/>
        </p:nvSpPr>
        <p:spPr>
          <a:xfrm>
            <a:off x="381000" y="3636777"/>
            <a:ext cx="685800"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4114649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t>
            </a:r>
            <a:r>
              <a:rPr lang="en-US" dirty="0" smtClean="0"/>
              <a:t>Parallel Scaling</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23</a:t>
            </a:fld>
            <a:endParaRPr lang="en-US"/>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903" y="2133600"/>
            <a:ext cx="7620000" cy="216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3886200"/>
            <a:ext cx="685800" cy="215444"/>
          </a:xfrm>
          <a:prstGeom prst="rect">
            <a:avLst/>
          </a:prstGeom>
          <a:solidFill>
            <a:schemeClr val="bg1"/>
          </a:solidFill>
        </p:spPr>
        <p:txBody>
          <a:bodyPr wrap="square" rtlCol="0">
            <a:spAutoFit/>
          </a:bodyPr>
          <a:lstStyle/>
          <a:p>
            <a:endParaRPr lang="en-US" sz="800" dirty="0"/>
          </a:p>
        </p:txBody>
      </p:sp>
    </p:spTree>
    <p:extLst>
      <p:ext uri="{BB962C8B-B14F-4D97-AF65-F5344CB8AC3E}">
        <p14:creationId xmlns:p14="http://schemas.microsoft.com/office/powerpoint/2010/main" val="3846938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Related work</a:t>
            </a:r>
            <a:endParaRPr lang="en-US" dirty="0"/>
          </a:p>
        </p:txBody>
      </p:sp>
      <p:sp>
        <p:nvSpPr>
          <p:cNvPr id="3" name="Content Placeholder 2"/>
          <p:cNvSpPr>
            <a:spLocks noGrp="1"/>
          </p:cNvSpPr>
          <p:nvPr>
            <p:ph sz="quarter" idx="1"/>
          </p:nvPr>
        </p:nvSpPr>
        <p:spPr>
          <a:xfrm>
            <a:off x="457200" y="1219200"/>
            <a:ext cx="8458200" cy="5181600"/>
          </a:xfrm>
        </p:spPr>
        <p:txBody>
          <a:bodyPr>
            <a:normAutofit fontScale="77500" lnSpcReduction="20000"/>
          </a:bodyPr>
          <a:lstStyle/>
          <a:p>
            <a:r>
              <a:rPr lang="en-US" dirty="0" smtClean="0"/>
              <a:t>Studies on HPC in cloud </a:t>
            </a:r>
          </a:p>
          <a:p>
            <a:pPr lvl="1"/>
            <a:r>
              <a:rPr lang="en-US" dirty="0" smtClean="0"/>
              <a:t>Walker, He et al., </a:t>
            </a:r>
            <a:r>
              <a:rPr lang="en-US" dirty="0" err="1" smtClean="0"/>
              <a:t>Ekanayake</a:t>
            </a:r>
            <a:r>
              <a:rPr lang="en-US" dirty="0" smtClean="0"/>
              <a:t> et al., DoE’s Magellan </a:t>
            </a:r>
            <a:r>
              <a:rPr lang="en-US" dirty="0" smtClean="0"/>
              <a:t>project</a:t>
            </a:r>
          </a:p>
          <a:p>
            <a:pPr lvl="1"/>
            <a:r>
              <a:rPr lang="en-US" dirty="0" smtClean="0"/>
              <a:t>Cloud </a:t>
            </a:r>
            <a:r>
              <a:rPr lang="en-US" dirty="0"/>
              <a:t>can be potentially </a:t>
            </a:r>
            <a:r>
              <a:rPr lang="en-US" dirty="0" smtClean="0"/>
              <a:t>more cost-effective </a:t>
            </a:r>
            <a:r>
              <a:rPr lang="en-US" dirty="0"/>
              <a:t>than supercomputers for some HPC </a:t>
            </a:r>
            <a:r>
              <a:rPr lang="en-US" dirty="0" smtClean="0"/>
              <a:t>applications</a:t>
            </a:r>
            <a:endParaRPr lang="en-US" dirty="0"/>
          </a:p>
          <a:p>
            <a:pPr lvl="1"/>
            <a:r>
              <a:rPr lang="en-US" dirty="0" smtClean="0"/>
              <a:t>Challenges: insufficient network </a:t>
            </a:r>
            <a:r>
              <a:rPr lang="en-US" dirty="0"/>
              <a:t>and I/O performance in cloud, resource heterogeneity</a:t>
            </a:r>
            <a:r>
              <a:rPr lang="en-US" dirty="0" smtClean="0"/>
              <a:t>, and </a:t>
            </a:r>
            <a:r>
              <a:rPr lang="en-US" dirty="0"/>
              <a:t>unpredictable interference arising from other VMs.</a:t>
            </a:r>
            <a:endParaRPr lang="en-US" dirty="0" smtClean="0"/>
          </a:p>
          <a:p>
            <a:endParaRPr lang="en-US" dirty="0" smtClean="0"/>
          </a:p>
          <a:p>
            <a:pPr marL="0" indent="0">
              <a:buNone/>
            </a:pPr>
            <a:r>
              <a:rPr lang="en-US" b="1" dirty="0" smtClean="0"/>
              <a:t>Bridging the gap between HPC and Cloud</a:t>
            </a:r>
            <a:endParaRPr lang="en-US" b="1" dirty="0"/>
          </a:p>
          <a:p>
            <a:r>
              <a:rPr lang="en-US" dirty="0"/>
              <a:t>B</a:t>
            </a:r>
            <a:r>
              <a:rPr lang="en-US" dirty="0" smtClean="0"/>
              <a:t>ring </a:t>
            </a:r>
            <a:r>
              <a:rPr lang="en-US" dirty="0"/>
              <a:t>clouds </a:t>
            </a:r>
            <a:r>
              <a:rPr lang="en-US" dirty="0" smtClean="0"/>
              <a:t>closer to HPC</a:t>
            </a:r>
          </a:p>
          <a:p>
            <a:pPr lvl="1"/>
            <a:r>
              <a:rPr lang="en-US" dirty="0"/>
              <a:t>HPC-optimized </a:t>
            </a:r>
            <a:r>
              <a:rPr lang="en-US" dirty="0" smtClean="0"/>
              <a:t>clouds: </a:t>
            </a:r>
            <a:r>
              <a:rPr lang="en-US" dirty="0"/>
              <a:t>Amazon Cluster </a:t>
            </a:r>
            <a:r>
              <a:rPr lang="en-US" dirty="0" smtClean="0"/>
              <a:t>Compute, DoE’s Magellan</a:t>
            </a:r>
          </a:p>
          <a:p>
            <a:pPr lvl="1"/>
            <a:r>
              <a:rPr lang="en-US" dirty="0" smtClean="0"/>
              <a:t>HPC-aware cloud scheduler  </a:t>
            </a:r>
          </a:p>
          <a:p>
            <a:pPr lvl="2"/>
            <a:r>
              <a:rPr lang="en-US" dirty="0" smtClean="0"/>
              <a:t>Gupta </a:t>
            </a:r>
            <a:r>
              <a:rPr lang="en-US" dirty="0"/>
              <a:t>et al</a:t>
            </a:r>
            <a:r>
              <a:rPr lang="en-US" dirty="0" smtClean="0"/>
              <a:t>.:   HPC Aware VM Placement in Infrastructure Clouds </a:t>
            </a:r>
          </a:p>
          <a:p>
            <a:pPr lvl="2"/>
            <a:r>
              <a:rPr lang="en-US" dirty="0" err="1" smtClean="0"/>
              <a:t>OpenStack</a:t>
            </a:r>
            <a:r>
              <a:rPr lang="en-US" dirty="0" smtClean="0"/>
              <a:t> </a:t>
            </a:r>
            <a:r>
              <a:rPr lang="en-US" dirty="0"/>
              <a:t>scheduler </a:t>
            </a:r>
            <a:r>
              <a:rPr lang="en-US" dirty="0" smtClean="0"/>
              <a:t>architecture-aware</a:t>
            </a:r>
          </a:p>
          <a:p>
            <a:pPr lvl="1"/>
            <a:endParaRPr lang="en-US" dirty="0" smtClean="0"/>
          </a:p>
          <a:p>
            <a:r>
              <a:rPr lang="en-US" dirty="0" smtClean="0"/>
              <a:t>Bring </a:t>
            </a:r>
            <a:r>
              <a:rPr lang="en-US" dirty="0"/>
              <a:t>HPC closer </a:t>
            </a:r>
            <a:r>
              <a:rPr lang="en-US" dirty="0" smtClean="0"/>
              <a:t>to clouds.</a:t>
            </a:r>
          </a:p>
          <a:p>
            <a:pPr lvl="1"/>
            <a:r>
              <a:rPr lang="en-US" dirty="0" smtClean="0"/>
              <a:t>Fan et </a:t>
            </a:r>
            <a:r>
              <a:rPr lang="en-US" dirty="0"/>
              <a:t>al. proposed topology aware deployment of scientific </a:t>
            </a:r>
            <a:r>
              <a:rPr lang="en-US" dirty="0" smtClean="0"/>
              <a:t>applications in </a:t>
            </a:r>
            <a:r>
              <a:rPr lang="en-US" dirty="0"/>
              <a:t>cloud, and mapped the communication topology </a:t>
            </a:r>
            <a:r>
              <a:rPr lang="en-US" dirty="0" smtClean="0"/>
              <a:t>of an </a:t>
            </a:r>
            <a:r>
              <a:rPr lang="en-US" dirty="0"/>
              <a:t>HPC application to the VM physical </a:t>
            </a:r>
            <a:r>
              <a:rPr lang="en-US" dirty="0" smtClean="0"/>
              <a:t>topology</a:t>
            </a:r>
          </a:p>
          <a:p>
            <a:pPr lvl="1"/>
            <a:endParaRPr lang="en-US" b="1" dirty="0"/>
          </a:p>
          <a:p>
            <a:r>
              <a:rPr lang="en-US" dirty="0" smtClean="0">
                <a:hlinkClick r:id="rId2"/>
              </a:rPr>
              <a:t>http://charm.cs.uiuc.edu/research/cloud</a:t>
            </a:r>
            <a:endParaRPr lang="en-US"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24</a:t>
            </a:fld>
            <a:endParaRPr lang="en-US"/>
          </a:p>
        </p:txBody>
      </p:sp>
    </p:spTree>
    <p:extLst>
      <p:ext uri="{BB962C8B-B14F-4D97-AF65-F5344CB8AC3E}">
        <p14:creationId xmlns:p14="http://schemas.microsoft.com/office/powerpoint/2010/main" val="14604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1000"/>
                                        <p:tgtEl>
                                          <p:spTgt spid="3">
                                            <p:txEl>
                                              <p:pRg st="12" end="12"/>
                                            </p:txEl>
                                          </p:spTgt>
                                        </p:tgtEl>
                                      </p:cBhvr>
                                    </p:animEffect>
                                    <p:anim calcmode="lin" valueType="num">
                                      <p:cBhvr>
                                        <p:cTn id="3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1000"/>
                                        <p:tgtEl>
                                          <p:spTgt spid="3">
                                            <p:txEl>
                                              <p:pRg st="13" end="13"/>
                                            </p:txEl>
                                          </p:spTgt>
                                        </p:tgtEl>
                                      </p:cBhvr>
                                    </p:animEffect>
                                    <p:anim calcmode="lin" valueType="num">
                                      <p:cBhvr>
                                        <p:cTn id="4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fade">
                                      <p:cBhvr>
                                        <p:cTn id="49" dur="1000"/>
                                        <p:tgtEl>
                                          <p:spTgt spid="3">
                                            <p:txEl>
                                              <p:pRg st="15" end="15"/>
                                            </p:txEl>
                                          </p:spTgt>
                                        </p:tgtEl>
                                      </p:cBhvr>
                                    </p:animEffect>
                                    <p:anim calcmode="lin" valueType="num">
                                      <p:cBhvr>
                                        <p:cTn id="5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Lessons Learned</a:t>
            </a:r>
            <a:endParaRPr lang="en-US" dirty="0"/>
          </a:p>
        </p:txBody>
      </p:sp>
      <p:sp>
        <p:nvSpPr>
          <p:cNvPr id="3" name="Content Placeholder 2"/>
          <p:cNvSpPr>
            <a:spLocks noGrp="1"/>
          </p:cNvSpPr>
          <p:nvPr>
            <p:ph sz="quarter" idx="1"/>
          </p:nvPr>
        </p:nvSpPr>
        <p:spPr>
          <a:xfrm>
            <a:off x="381000" y="1600200"/>
            <a:ext cx="8382000" cy="4525963"/>
          </a:xfrm>
        </p:spPr>
        <p:txBody>
          <a:bodyPr>
            <a:normAutofit fontScale="77500" lnSpcReduction="20000"/>
          </a:bodyPr>
          <a:lstStyle/>
          <a:p>
            <a:r>
              <a:rPr lang="en-US" dirty="0" smtClean="0"/>
              <a:t>Heterogeneity-awareness: significant performance improvement </a:t>
            </a:r>
            <a:r>
              <a:rPr lang="en-US" dirty="0"/>
              <a:t>for HPC in cloud. </a:t>
            </a:r>
            <a:endParaRPr lang="en-US" dirty="0" smtClean="0"/>
          </a:p>
          <a:p>
            <a:r>
              <a:rPr lang="en-US" dirty="0" smtClean="0"/>
              <a:t>Besides </a:t>
            </a:r>
            <a:r>
              <a:rPr lang="en-US" dirty="0"/>
              <a:t>the static heterogeneity, multi-tenancy in </a:t>
            </a:r>
            <a:r>
              <a:rPr lang="en-US" dirty="0" smtClean="0"/>
              <a:t>cloud introduces </a:t>
            </a:r>
            <a:r>
              <a:rPr lang="en-US" dirty="0"/>
              <a:t>dynamic heterogeneity, which is random </a:t>
            </a:r>
            <a:r>
              <a:rPr lang="en-US" dirty="0" smtClean="0"/>
              <a:t>and unpredictable</a:t>
            </a:r>
            <a:r>
              <a:rPr lang="en-US" dirty="0"/>
              <a:t>. </a:t>
            </a:r>
            <a:endParaRPr lang="en-US" dirty="0" smtClean="0"/>
          </a:p>
          <a:p>
            <a:pPr lvl="1"/>
            <a:r>
              <a:rPr lang="en-US" dirty="0"/>
              <a:t>P</a:t>
            </a:r>
            <a:r>
              <a:rPr lang="en-US" dirty="0" smtClean="0"/>
              <a:t>oor performance of </a:t>
            </a:r>
            <a:r>
              <a:rPr lang="en-US" dirty="0"/>
              <a:t>tightly-coupled iterative HPC applications</a:t>
            </a:r>
            <a:r>
              <a:rPr lang="en-US" dirty="0" smtClean="0"/>
              <a:t>. </a:t>
            </a:r>
            <a:endParaRPr lang="en-US" dirty="0"/>
          </a:p>
          <a:p>
            <a:r>
              <a:rPr lang="en-US" dirty="0" smtClean="0"/>
              <a:t>Even </a:t>
            </a:r>
            <a:r>
              <a:rPr lang="en-US" dirty="0"/>
              <a:t>without the accurate information of the nature </a:t>
            </a:r>
            <a:r>
              <a:rPr lang="en-US" dirty="0" smtClean="0"/>
              <a:t>and amount </a:t>
            </a:r>
            <a:r>
              <a:rPr lang="en-US" dirty="0"/>
              <a:t>of heterogeneity (static and dynamic but </a:t>
            </a:r>
            <a:r>
              <a:rPr lang="en-US" dirty="0" smtClean="0"/>
              <a:t>hidden from </a:t>
            </a:r>
            <a:r>
              <a:rPr lang="en-US" dirty="0"/>
              <a:t>user as an artifact of virtualization), the </a:t>
            </a:r>
            <a:r>
              <a:rPr lang="en-US" dirty="0" smtClean="0"/>
              <a:t>approach of </a:t>
            </a:r>
            <a:r>
              <a:rPr lang="en-US" dirty="0"/>
              <a:t>periodically measuring idle time and migrating </a:t>
            </a:r>
            <a:r>
              <a:rPr lang="en-US" dirty="0" smtClean="0"/>
              <a:t>load away </a:t>
            </a:r>
            <a:r>
              <a:rPr lang="en-US" dirty="0"/>
              <a:t>from time-shared VMs works well in practice.</a:t>
            </a:r>
          </a:p>
          <a:p>
            <a:r>
              <a:rPr lang="en-US" dirty="0" smtClean="0"/>
              <a:t>Tuning </a:t>
            </a:r>
            <a:r>
              <a:rPr lang="en-US" dirty="0"/>
              <a:t>the parallel application for efficient execution </a:t>
            </a:r>
            <a:r>
              <a:rPr lang="en-US" dirty="0" smtClean="0"/>
              <a:t>in cloud </a:t>
            </a:r>
            <a:r>
              <a:rPr lang="en-US" dirty="0"/>
              <a:t>is non-trivial. </a:t>
            </a:r>
            <a:endParaRPr lang="en-US" dirty="0" smtClean="0"/>
          </a:p>
          <a:p>
            <a:pPr lvl="1"/>
            <a:r>
              <a:rPr lang="en-US" dirty="0" smtClean="0"/>
              <a:t>Choice </a:t>
            </a:r>
            <a:r>
              <a:rPr lang="en-US" dirty="0"/>
              <a:t>of load balancing period </a:t>
            </a:r>
            <a:r>
              <a:rPr lang="en-US" dirty="0" smtClean="0"/>
              <a:t>and computational </a:t>
            </a:r>
            <a:r>
              <a:rPr lang="en-US" dirty="0"/>
              <a:t>granularity can have significant impact </a:t>
            </a:r>
            <a:r>
              <a:rPr lang="en-US" dirty="0" smtClean="0"/>
              <a:t>on performance </a:t>
            </a:r>
          </a:p>
          <a:p>
            <a:pPr lvl="1"/>
            <a:r>
              <a:rPr lang="en-US" dirty="0"/>
              <a:t>O</a:t>
            </a:r>
            <a:r>
              <a:rPr lang="en-US" dirty="0" smtClean="0"/>
              <a:t>ptimal </a:t>
            </a:r>
            <a:r>
              <a:rPr lang="en-US" dirty="0"/>
              <a:t>values depend on </a:t>
            </a:r>
            <a:r>
              <a:rPr lang="en-US" dirty="0" smtClean="0"/>
              <a:t>application characteristics</a:t>
            </a:r>
            <a:r>
              <a:rPr lang="en-US" dirty="0"/>
              <a:t>, size, and scale. </a:t>
            </a:r>
            <a:endParaRPr lang="en-US" dirty="0" smtClean="0"/>
          </a:p>
          <a:p>
            <a:pPr lvl="1"/>
            <a:r>
              <a:rPr lang="en-US" dirty="0" smtClean="0"/>
              <a:t>Runtime </a:t>
            </a:r>
            <a:r>
              <a:rPr lang="en-US" dirty="0"/>
              <a:t>systems </a:t>
            </a:r>
            <a:r>
              <a:rPr lang="en-US" dirty="0" smtClean="0"/>
              <a:t>which can </a:t>
            </a:r>
            <a:r>
              <a:rPr lang="en-US" dirty="0"/>
              <a:t>automate the selection and dynamic adjustment </a:t>
            </a:r>
            <a:r>
              <a:rPr lang="en-US" dirty="0" smtClean="0"/>
              <a:t>of such </a:t>
            </a:r>
            <a:r>
              <a:rPr lang="en-US" dirty="0"/>
              <a:t>decisions will be increasingly useful in future</a:t>
            </a:r>
            <a:r>
              <a:rPr lang="en-US" dirty="0" smtClean="0"/>
              <a:t>. </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693015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and future work</a:t>
            </a:r>
            <a:endParaRPr lang="en-US" dirty="0"/>
          </a:p>
        </p:txBody>
      </p:sp>
      <p:sp>
        <p:nvSpPr>
          <p:cNvPr id="3" name="Content Placeholder 2"/>
          <p:cNvSpPr>
            <a:spLocks noGrp="1"/>
          </p:cNvSpPr>
          <p:nvPr>
            <p:ph sz="quarter" idx="1"/>
          </p:nvPr>
        </p:nvSpPr>
        <p:spPr>
          <a:xfrm>
            <a:off x="457200" y="1600200"/>
            <a:ext cx="8382000" cy="4525963"/>
          </a:xfrm>
        </p:spPr>
        <p:txBody>
          <a:bodyPr>
            <a:normAutofit fontScale="85000" lnSpcReduction="10000"/>
          </a:bodyPr>
          <a:lstStyle/>
          <a:p>
            <a:r>
              <a:rPr lang="en-US" dirty="0" smtClean="0"/>
              <a:t>A </a:t>
            </a:r>
            <a:r>
              <a:rPr lang="en-US" dirty="0"/>
              <a:t>load balancing technique </a:t>
            </a:r>
            <a:endParaRPr lang="en-US" dirty="0" smtClean="0"/>
          </a:p>
          <a:p>
            <a:pPr lvl="1"/>
            <a:r>
              <a:rPr lang="en-US" dirty="0" smtClean="0"/>
              <a:t>Accounts </a:t>
            </a:r>
            <a:r>
              <a:rPr lang="en-US" dirty="0"/>
              <a:t>for heterogeneity </a:t>
            </a:r>
            <a:endParaRPr lang="en-US" dirty="0" smtClean="0"/>
          </a:p>
          <a:p>
            <a:pPr lvl="1"/>
            <a:r>
              <a:rPr lang="en-US" dirty="0" smtClean="0"/>
              <a:t>Handles interfering </a:t>
            </a:r>
            <a:r>
              <a:rPr lang="en-US" dirty="0"/>
              <a:t>VMs in cloud </a:t>
            </a:r>
            <a:endParaRPr lang="en-US" dirty="0" smtClean="0"/>
          </a:p>
          <a:p>
            <a:pPr lvl="1"/>
            <a:r>
              <a:rPr lang="en-US" dirty="0" smtClean="0"/>
              <a:t>Uses </a:t>
            </a:r>
            <a:r>
              <a:rPr lang="en-US" dirty="0"/>
              <a:t>object migration to restore load balance. </a:t>
            </a:r>
            <a:endParaRPr lang="en-US" dirty="0"/>
          </a:p>
          <a:p>
            <a:r>
              <a:rPr lang="en-US" dirty="0" smtClean="0"/>
              <a:t>Experimental results </a:t>
            </a:r>
            <a:r>
              <a:rPr lang="en-US" dirty="0"/>
              <a:t>on actual cloud showed that we were able to </a:t>
            </a:r>
            <a:r>
              <a:rPr lang="en-US" dirty="0" smtClean="0"/>
              <a:t>reduce execution </a:t>
            </a:r>
            <a:r>
              <a:rPr lang="en-US" dirty="0"/>
              <a:t>time by up to 45% compared to no load </a:t>
            </a:r>
            <a:r>
              <a:rPr lang="en-US" dirty="0" smtClean="0"/>
              <a:t>balancing</a:t>
            </a:r>
          </a:p>
          <a:p>
            <a:pPr marL="0" indent="0">
              <a:buNone/>
            </a:pPr>
            <a:endParaRPr lang="en-US" dirty="0" smtClean="0"/>
          </a:p>
          <a:p>
            <a:pPr>
              <a:buNone/>
            </a:pPr>
            <a:r>
              <a:rPr lang="en-US" dirty="0" smtClean="0"/>
              <a:t>Future Work</a:t>
            </a:r>
          </a:p>
          <a:p>
            <a:r>
              <a:rPr lang="en-US" dirty="0" smtClean="0"/>
              <a:t>Extend </a:t>
            </a:r>
            <a:r>
              <a:rPr lang="en-US" dirty="0"/>
              <a:t>our load balancer such that </a:t>
            </a:r>
            <a:r>
              <a:rPr lang="en-US" dirty="0" smtClean="0"/>
              <a:t>data migration </a:t>
            </a:r>
            <a:r>
              <a:rPr lang="en-US" dirty="0"/>
              <a:t>is performed only if we expect gains that can </a:t>
            </a:r>
            <a:r>
              <a:rPr lang="en-US" dirty="0" smtClean="0"/>
              <a:t>offset the </a:t>
            </a:r>
            <a:r>
              <a:rPr lang="en-US" dirty="0"/>
              <a:t>cost of migration</a:t>
            </a:r>
            <a:r>
              <a:rPr lang="en-US" dirty="0" smtClean="0"/>
              <a:t>.</a:t>
            </a:r>
          </a:p>
          <a:p>
            <a:r>
              <a:rPr lang="en-US" dirty="0" smtClean="0"/>
              <a:t>Evaluate our techniques </a:t>
            </a:r>
            <a:r>
              <a:rPr lang="en-US" dirty="0"/>
              <a:t>on a larger scale – on an actual cloud, if </a:t>
            </a:r>
            <a:r>
              <a:rPr lang="en-US" dirty="0" smtClean="0"/>
              <a:t>available in </a:t>
            </a:r>
            <a:r>
              <a:rPr lang="en-US" dirty="0"/>
              <a:t>future, or through simulated or emulated environment.</a:t>
            </a:r>
            <a:endParaRPr lang="en-US" dirty="0"/>
          </a:p>
          <a:p>
            <a:r>
              <a:rPr lang="en-US" dirty="0"/>
              <a:t>E</a:t>
            </a:r>
            <a:r>
              <a:rPr lang="en-US" dirty="0" smtClean="0"/>
              <a:t>xplore </a:t>
            </a:r>
            <a:r>
              <a:rPr lang="en-US" dirty="0"/>
              <a:t>the use of </a:t>
            </a:r>
            <a:r>
              <a:rPr lang="en-US" dirty="0" smtClean="0"/>
              <a:t>VM steal </a:t>
            </a:r>
            <a:r>
              <a:rPr lang="en-US" dirty="0"/>
              <a:t>cycles, where supported</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92962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Acknowledgements</a:t>
            </a:r>
            <a:endParaRPr lang="en-US" dirty="0"/>
          </a:p>
        </p:txBody>
      </p:sp>
      <p:sp>
        <p:nvSpPr>
          <p:cNvPr id="3" name="Content Placeholder 2"/>
          <p:cNvSpPr>
            <a:spLocks noGrp="1"/>
          </p:cNvSpPr>
          <p:nvPr>
            <p:ph sz="quarter" idx="1"/>
          </p:nvPr>
        </p:nvSpPr>
        <p:spPr>
          <a:xfrm>
            <a:off x="457200" y="1600200"/>
            <a:ext cx="8281416" cy="4572000"/>
          </a:xfrm>
        </p:spPr>
        <p:txBody>
          <a:bodyPr>
            <a:normAutofit/>
          </a:bodyPr>
          <a:lstStyle/>
          <a:p>
            <a:r>
              <a:rPr lang="en-US" dirty="0"/>
              <a:t>This work was supported by HP Labs’ 2012 </a:t>
            </a:r>
            <a:r>
              <a:rPr lang="en-US" dirty="0" smtClean="0"/>
              <a:t>IRP award</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634537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Related work</a:t>
            </a:r>
            <a:endParaRPr lang="en-US" dirty="0"/>
          </a:p>
        </p:txBody>
      </p:sp>
      <p:sp>
        <p:nvSpPr>
          <p:cNvPr id="3" name="Content Placeholder 2"/>
          <p:cNvSpPr>
            <a:spLocks noGrp="1"/>
          </p:cNvSpPr>
          <p:nvPr>
            <p:ph sz="quarter" idx="1"/>
          </p:nvPr>
        </p:nvSpPr>
        <p:spPr>
          <a:xfrm>
            <a:off x="457200" y="1219200"/>
            <a:ext cx="8229600" cy="4724400"/>
          </a:xfrm>
        </p:spPr>
        <p:txBody>
          <a:bodyPr>
            <a:normAutofit/>
          </a:bodyPr>
          <a:lstStyle/>
          <a:p>
            <a:r>
              <a:rPr lang="en-US" dirty="0" smtClean="0"/>
              <a:t>We extend our previous work on HPC-aware scheduler* </a:t>
            </a:r>
          </a:p>
          <a:p>
            <a:pPr lvl="1"/>
            <a:r>
              <a:rPr lang="en-US" dirty="0"/>
              <a:t>First, </a:t>
            </a:r>
            <a:r>
              <a:rPr lang="en-US" dirty="0" smtClean="0"/>
              <a:t>we </a:t>
            </a:r>
            <a:r>
              <a:rPr lang="en-US" dirty="0"/>
              <a:t>assumed that we </a:t>
            </a:r>
            <a:r>
              <a:rPr lang="en-US" dirty="0" smtClean="0"/>
              <a:t>can get </a:t>
            </a:r>
            <a:r>
              <a:rPr lang="en-US" dirty="0"/>
              <a:t>accurate compute time for tasks, that is independent of </a:t>
            </a:r>
            <a:r>
              <a:rPr lang="en-US" dirty="0" smtClean="0"/>
              <a:t>the background </a:t>
            </a:r>
            <a:r>
              <a:rPr lang="en-US" dirty="0"/>
              <a:t>load. However, in cloud, it may not be possible </a:t>
            </a:r>
            <a:r>
              <a:rPr lang="en-US" dirty="0" smtClean="0"/>
              <a:t>to separate </a:t>
            </a:r>
            <a:r>
              <a:rPr lang="en-US" dirty="0"/>
              <a:t>the time taken by background load from </a:t>
            </a:r>
            <a:r>
              <a:rPr lang="en-US" dirty="0" smtClean="0"/>
              <a:t>application load </a:t>
            </a:r>
            <a:r>
              <a:rPr lang="en-US" dirty="0"/>
              <a:t>since virtualization hides the presence of </a:t>
            </a:r>
            <a:r>
              <a:rPr lang="en-US" dirty="0" smtClean="0"/>
              <a:t>time-sharing of </a:t>
            </a:r>
            <a:r>
              <a:rPr lang="en-US" dirty="0"/>
              <a:t>physical nodes among VMs</a:t>
            </a:r>
            <a:r>
              <a:rPr lang="en-US" dirty="0" smtClean="0"/>
              <a:t>.</a:t>
            </a:r>
          </a:p>
          <a:p>
            <a:pPr lvl="1"/>
            <a:r>
              <a:rPr lang="en-US" dirty="0"/>
              <a:t>W</a:t>
            </a:r>
            <a:r>
              <a:rPr lang="en-US" dirty="0" smtClean="0"/>
              <a:t>e </a:t>
            </a:r>
            <a:r>
              <a:rPr lang="en-US" dirty="0"/>
              <a:t>make the </a:t>
            </a:r>
            <a:r>
              <a:rPr lang="en-US" dirty="0" smtClean="0"/>
              <a:t>load balancer </a:t>
            </a:r>
            <a:r>
              <a:rPr lang="en-US" dirty="0"/>
              <a:t>aware of both – hardware heterogeneity and </a:t>
            </a:r>
            <a:r>
              <a:rPr lang="en-US" dirty="0" err="1" smtClean="0"/>
              <a:t>multitenancy</a:t>
            </a:r>
            <a:r>
              <a:rPr lang="en-US" dirty="0" smtClean="0"/>
              <a:t> in cloud.</a:t>
            </a:r>
          </a:p>
          <a:p>
            <a:pPr lvl="1"/>
            <a:r>
              <a:rPr lang="en-US" dirty="0" smtClean="0"/>
              <a:t>we </a:t>
            </a:r>
            <a:r>
              <a:rPr lang="en-US" dirty="0"/>
              <a:t>evaluate our techniques on </a:t>
            </a:r>
            <a:r>
              <a:rPr lang="en-US" dirty="0" smtClean="0"/>
              <a:t>an actual </a:t>
            </a:r>
            <a:r>
              <a:rPr lang="en-US" dirty="0"/>
              <a:t>cloud with VMs whereas in the earlier work, we did </a:t>
            </a:r>
            <a:r>
              <a:rPr lang="en-US" dirty="0" smtClean="0"/>
              <a:t>not consider </a:t>
            </a:r>
            <a:r>
              <a:rPr lang="en-US" dirty="0"/>
              <a:t>effects of virtualization</a:t>
            </a:r>
            <a:endParaRPr lang="en-US" sz="5100" dirty="0"/>
          </a:p>
        </p:txBody>
      </p:sp>
      <p:sp>
        <p:nvSpPr>
          <p:cNvPr id="4" name="Slide Number Placeholder 3"/>
          <p:cNvSpPr>
            <a:spLocks noGrp="1"/>
          </p:cNvSpPr>
          <p:nvPr>
            <p:ph type="sldNum" sz="quarter" idx="15"/>
          </p:nvPr>
        </p:nvSpPr>
        <p:spPr/>
        <p:txBody>
          <a:bodyPr/>
          <a:lstStyle/>
          <a:p>
            <a:pPr>
              <a:defRPr/>
            </a:pPr>
            <a:fld id="{21EF063A-D55F-46A6-9045-9932BD3AAC31}" type="slidenum">
              <a:rPr lang="en-US" smtClean="0"/>
              <a:pPr>
                <a:defRPr/>
              </a:pPr>
              <a:t>28</a:t>
            </a:fld>
            <a:endParaRPr lang="en-US" dirty="0"/>
          </a:p>
        </p:txBody>
      </p:sp>
    </p:spTree>
    <p:extLst>
      <p:ext uri="{BB962C8B-B14F-4D97-AF65-F5344CB8AC3E}">
        <p14:creationId xmlns:p14="http://schemas.microsoft.com/office/powerpoint/2010/main" val="1592729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HPC-Cloud Gap	</a:t>
            </a:r>
            <a:endParaRPr lang="en-US" dirty="0"/>
          </a:p>
        </p:txBody>
      </p:sp>
      <p:sp>
        <p:nvSpPr>
          <p:cNvPr id="3" name="Content Placeholder 2"/>
          <p:cNvSpPr>
            <a:spLocks noGrp="1"/>
          </p:cNvSpPr>
          <p:nvPr>
            <p:ph sz="quarter" idx="1"/>
          </p:nvPr>
        </p:nvSpPr>
        <p:spPr>
          <a:xfrm>
            <a:off x="304800" y="1600200"/>
            <a:ext cx="8763000" cy="4873752"/>
          </a:xfrm>
        </p:spPr>
        <p:txBody>
          <a:bodyPr>
            <a:normAutofit/>
          </a:bodyPr>
          <a:lstStyle/>
          <a:p>
            <a:r>
              <a:rPr lang="en-US" dirty="0" smtClean="0"/>
              <a:t>Today’s HPC </a:t>
            </a:r>
            <a:r>
              <a:rPr lang="en-US" dirty="0"/>
              <a:t>not Cloud-aware, Clouds not HPC-aware!</a:t>
            </a:r>
          </a:p>
          <a:p>
            <a:pPr lvl="1"/>
            <a:r>
              <a:rPr lang="en-US" dirty="0"/>
              <a:t>Only embarrassingly parallel or small scale HPC apps run in Clouds</a:t>
            </a:r>
          </a:p>
          <a:p>
            <a:pPr lvl="1"/>
            <a:r>
              <a:rPr lang="en-US" dirty="0"/>
              <a:t>Typical Cloud interconnect, </a:t>
            </a:r>
            <a:r>
              <a:rPr lang="en-US" dirty="0" smtClean="0"/>
              <a:t>scheduler, heterogeneity, multi-tenancy </a:t>
            </a:r>
            <a:r>
              <a:rPr lang="en-US" dirty="0"/>
              <a:t>largest obstacles for HPC </a:t>
            </a:r>
            <a:r>
              <a:rPr lang="en-US" dirty="0" smtClean="0"/>
              <a:t>apps</a:t>
            </a:r>
          </a:p>
          <a:p>
            <a:r>
              <a:rPr lang="en-US" dirty="0" smtClean="0"/>
              <a:t>Resource </a:t>
            </a:r>
            <a:r>
              <a:rPr lang="en-US" dirty="0"/>
              <a:t>heterogeneity and </a:t>
            </a:r>
            <a:r>
              <a:rPr lang="en-US" dirty="0" smtClean="0"/>
              <a:t>multi-tenancy</a:t>
            </a:r>
          </a:p>
          <a:p>
            <a:pPr lvl="1"/>
            <a:r>
              <a:rPr lang="en-US" dirty="0" smtClean="0"/>
              <a:t>Fundamental </a:t>
            </a:r>
            <a:r>
              <a:rPr lang="en-US" dirty="0"/>
              <a:t>artifacts of running in </a:t>
            </a:r>
            <a:r>
              <a:rPr lang="en-US" dirty="0" smtClean="0"/>
              <a:t>cloud</a:t>
            </a:r>
          </a:p>
          <a:p>
            <a:pPr lvl="1"/>
            <a:r>
              <a:rPr lang="en-US" dirty="0" smtClean="0"/>
              <a:t>Driven by cloud economics</a:t>
            </a:r>
          </a:p>
          <a:p>
            <a:pPr lvl="1"/>
            <a:r>
              <a:rPr lang="en-US" dirty="0"/>
              <a:t>I</a:t>
            </a:r>
            <a:r>
              <a:rPr lang="en-US" dirty="0" smtClean="0"/>
              <a:t>nterference: </a:t>
            </a:r>
            <a:r>
              <a:rPr lang="en-US" dirty="0"/>
              <a:t>sharing of CPU, cache, memory access, </a:t>
            </a:r>
            <a:r>
              <a:rPr lang="en-US" dirty="0" smtClean="0"/>
              <a:t>interconnect</a:t>
            </a:r>
          </a:p>
          <a:p>
            <a:pPr lvl="1"/>
            <a:r>
              <a:rPr lang="en-US" dirty="0" smtClean="0"/>
              <a:t>Severe performance degradation fo</a:t>
            </a:r>
            <a:r>
              <a:rPr lang="en-US" dirty="0" smtClean="0"/>
              <a:t>r tightly-coupled </a:t>
            </a:r>
            <a:r>
              <a:rPr lang="en-US" dirty="0"/>
              <a:t>HPC </a:t>
            </a:r>
            <a:r>
              <a:rPr lang="en-US" dirty="0" smtClean="0"/>
              <a:t>apps</a:t>
            </a:r>
          </a:p>
          <a:p>
            <a:endParaRPr lang="en-US" sz="2300" dirty="0" smtClean="0"/>
          </a:p>
          <a:p>
            <a:endParaRPr lang="en-US" sz="2300" dirty="0" smtClean="0"/>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698801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HPC-Cloud Gap	</a:t>
            </a:r>
            <a:endParaRPr lang="en-US" dirty="0"/>
          </a:p>
        </p:txBody>
      </p:sp>
      <p:sp>
        <p:nvSpPr>
          <p:cNvPr id="3" name="Content Placeholder 2"/>
          <p:cNvSpPr>
            <a:spLocks noGrp="1"/>
          </p:cNvSpPr>
          <p:nvPr>
            <p:ph sz="quarter" idx="1"/>
          </p:nvPr>
        </p:nvSpPr>
        <p:spPr>
          <a:xfrm>
            <a:off x="304800" y="1600200"/>
            <a:ext cx="8763000" cy="4873752"/>
          </a:xfrm>
        </p:spPr>
        <p:txBody>
          <a:bodyPr>
            <a:normAutofit/>
          </a:bodyPr>
          <a:lstStyle/>
          <a:p>
            <a:r>
              <a:rPr lang="en-US" dirty="0" smtClean="0"/>
              <a:t>Today’s HPC </a:t>
            </a:r>
            <a:r>
              <a:rPr lang="en-US" dirty="0"/>
              <a:t>not Cloud-aware, Clouds not HPC-aware!</a:t>
            </a:r>
          </a:p>
          <a:p>
            <a:pPr lvl="1"/>
            <a:r>
              <a:rPr lang="en-US" dirty="0"/>
              <a:t>Only embarrassingly parallel or small scale HPC apps run in Clouds</a:t>
            </a:r>
          </a:p>
          <a:p>
            <a:pPr lvl="1"/>
            <a:r>
              <a:rPr lang="en-US" dirty="0"/>
              <a:t>Typical Cloud interconnect, </a:t>
            </a:r>
            <a:r>
              <a:rPr lang="en-US" dirty="0" smtClean="0"/>
              <a:t>scheduler, heterogeneity, multi-tenancy </a:t>
            </a:r>
            <a:r>
              <a:rPr lang="en-US" dirty="0"/>
              <a:t>largest obstacles for HPC </a:t>
            </a:r>
            <a:r>
              <a:rPr lang="en-US" dirty="0" smtClean="0"/>
              <a:t>apps</a:t>
            </a:r>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Contributions</a:t>
            </a:r>
            <a:endParaRPr lang="en-US" dirty="0"/>
          </a:p>
        </p:txBody>
      </p:sp>
      <p:sp>
        <p:nvSpPr>
          <p:cNvPr id="3" name="Content Placeholder 2"/>
          <p:cNvSpPr>
            <a:spLocks noGrp="1"/>
          </p:cNvSpPr>
          <p:nvPr>
            <p:ph sz="quarter" idx="1"/>
          </p:nvPr>
        </p:nvSpPr>
        <p:spPr>
          <a:xfrm>
            <a:off x="457200" y="1371600"/>
            <a:ext cx="8458200" cy="5181600"/>
          </a:xfrm>
        </p:spPr>
        <p:txBody>
          <a:bodyPr>
            <a:noAutofit/>
          </a:bodyPr>
          <a:lstStyle/>
          <a:p>
            <a:r>
              <a:rPr lang="en-US" dirty="0"/>
              <a:t>D</a:t>
            </a:r>
            <a:r>
              <a:rPr lang="en-US" dirty="0" smtClean="0"/>
              <a:t>ynamic </a:t>
            </a:r>
            <a:r>
              <a:rPr lang="en-US" dirty="0"/>
              <a:t>load balancing for efficient </a:t>
            </a:r>
            <a:r>
              <a:rPr lang="en-US" dirty="0" smtClean="0"/>
              <a:t>execution of </a:t>
            </a:r>
            <a:r>
              <a:rPr lang="en-US" dirty="0"/>
              <a:t>tightly-coupled iterative HPC applications </a:t>
            </a:r>
            <a:r>
              <a:rPr lang="en-US" dirty="0" smtClean="0"/>
              <a:t>in heterogeneous </a:t>
            </a:r>
            <a:r>
              <a:rPr lang="en-US" dirty="0"/>
              <a:t>and dynamic cloud environment. </a:t>
            </a:r>
            <a:endParaRPr lang="en-US" dirty="0" smtClean="0"/>
          </a:p>
          <a:p>
            <a:pPr lvl="1"/>
            <a:r>
              <a:rPr lang="en-US" dirty="0"/>
              <a:t>M</a:t>
            </a:r>
            <a:r>
              <a:rPr lang="en-US" dirty="0" smtClean="0"/>
              <a:t>ain idea: periodic </a:t>
            </a:r>
            <a:r>
              <a:rPr lang="en-US" dirty="0"/>
              <a:t>refinement of task distribution </a:t>
            </a:r>
            <a:r>
              <a:rPr lang="en-US" dirty="0" smtClean="0"/>
              <a:t>using measured </a:t>
            </a:r>
            <a:r>
              <a:rPr lang="en-US" dirty="0"/>
              <a:t>CPU loads, task loads, and idle times </a:t>
            </a:r>
            <a:r>
              <a:rPr lang="en-US" dirty="0" smtClean="0"/>
              <a:t> </a:t>
            </a:r>
            <a:endParaRPr lang="en-US" dirty="0"/>
          </a:p>
          <a:p>
            <a:r>
              <a:rPr lang="en-US" dirty="0" smtClean="0"/>
              <a:t>Implement </a:t>
            </a:r>
            <a:r>
              <a:rPr lang="en-US" dirty="0"/>
              <a:t>these techniques in Charm++ and </a:t>
            </a:r>
            <a:r>
              <a:rPr lang="en-US" dirty="0" smtClean="0"/>
              <a:t>evaluate their </a:t>
            </a:r>
            <a:r>
              <a:rPr lang="en-US" dirty="0"/>
              <a:t>performance and scalability on a real cloud setup </a:t>
            </a:r>
            <a:r>
              <a:rPr lang="en-US" dirty="0" smtClean="0"/>
              <a:t>on Open </a:t>
            </a:r>
            <a:r>
              <a:rPr lang="en-US" dirty="0"/>
              <a:t>Cirrus </a:t>
            </a:r>
            <a:r>
              <a:rPr lang="en-US" dirty="0" err="1" smtClean="0"/>
              <a:t>testbed</a:t>
            </a:r>
            <a:endParaRPr lang="en-US" dirty="0"/>
          </a:p>
          <a:p>
            <a:pPr lvl="1"/>
            <a:r>
              <a:rPr lang="en-US" dirty="0" smtClean="0"/>
              <a:t>45</a:t>
            </a:r>
            <a:r>
              <a:rPr lang="en-US" dirty="0"/>
              <a:t>% reduction </a:t>
            </a:r>
            <a:r>
              <a:rPr lang="en-US" dirty="0" smtClean="0"/>
              <a:t>in execution </a:t>
            </a:r>
            <a:r>
              <a:rPr lang="en-US" dirty="0"/>
              <a:t>time compared to no </a:t>
            </a:r>
            <a:r>
              <a:rPr lang="en-US" dirty="0" smtClean="0"/>
              <a:t>LB</a:t>
            </a:r>
          </a:p>
          <a:p>
            <a:r>
              <a:rPr lang="en-US" dirty="0" smtClean="0"/>
              <a:t>Analyze </a:t>
            </a:r>
            <a:r>
              <a:rPr lang="en-US" dirty="0"/>
              <a:t>the impact of load balancing frequency, </a:t>
            </a:r>
            <a:r>
              <a:rPr lang="en-US" dirty="0" smtClean="0"/>
              <a:t>grain size</a:t>
            </a:r>
            <a:r>
              <a:rPr lang="en-US" dirty="0"/>
              <a:t>, and problem size on achieved performance</a:t>
            </a:r>
            <a:endParaRPr lang="en-US" sz="48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722307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4244" y="392133"/>
            <a:ext cx="1828800" cy="461665"/>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2400" dirty="0" smtClean="0">
                <a:solidFill>
                  <a:prstClr val="black"/>
                </a:solidFill>
              </a:rPr>
              <a:t>HPC in Cloud</a:t>
            </a:r>
            <a:endParaRPr lang="en-US" sz="2400" dirty="0">
              <a:solidFill>
                <a:prstClr val="black"/>
              </a:solidFill>
            </a:endParaRPr>
          </a:p>
        </p:txBody>
      </p:sp>
      <p:sp>
        <p:nvSpPr>
          <p:cNvPr id="5" name="TextBox 4"/>
          <p:cNvSpPr txBox="1"/>
          <p:nvPr/>
        </p:nvSpPr>
        <p:spPr>
          <a:xfrm>
            <a:off x="1350575" y="1237646"/>
            <a:ext cx="2166188" cy="307777"/>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1400" dirty="0" smtClean="0">
                <a:solidFill>
                  <a:prstClr val="black"/>
                </a:solidFill>
              </a:rPr>
              <a:t>Performance Evaluation</a:t>
            </a:r>
            <a:endParaRPr lang="en-US" sz="1400" dirty="0">
              <a:solidFill>
                <a:prstClr val="black"/>
              </a:solidFill>
            </a:endParaRPr>
          </a:p>
        </p:txBody>
      </p:sp>
      <p:sp>
        <p:nvSpPr>
          <p:cNvPr id="6" name="TextBox 5"/>
          <p:cNvSpPr txBox="1"/>
          <p:nvPr/>
        </p:nvSpPr>
        <p:spPr>
          <a:xfrm>
            <a:off x="6337027" y="1237645"/>
            <a:ext cx="1447800" cy="307777"/>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1400" dirty="0" smtClean="0">
                <a:solidFill>
                  <a:prstClr val="black"/>
                </a:solidFill>
              </a:rPr>
              <a:t>Cost Evaluation</a:t>
            </a:r>
            <a:endParaRPr lang="en-US" sz="1400" dirty="0">
              <a:solidFill>
                <a:prstClr val="black"/>
              </a:solidFill>
            </a:endParaRPr>
          </a:p>
        </p:txBody>
      </p:sp>
      <p:sp>
        <p:nvSpPr>
          <p:cNvPr id="7" name="TextBox 6"/>
          <p:cNvSpPr txBox="1"/>
          <p:nvPr/>
        </p:nvSpPr>
        <p:spPr>
          <a:xfrm>
            <a:off x="5029200" y="2175546"/>
            <a:ext cx="1828800"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Opportunities</a:t>
            </a:r>
            <a:endParaRPr lang="en-US" sz="1400" dirty="0">
              <a:solidFill>
                <a:prstClr val="black"/>
              </a:solidFill>
            </a:endParaRPr>
          </a:p>
        </p:txBody>
      </p:sp>
      <p:sp>
        <p:nvSpPr>
          <p:cNvPr id="8" name="TextBox 7"/>
          <p:cNvSpPr txBox="1"/>
          <p:nvPr/>
        </p:nvSpPr>
        <p:spPr>
          <a:xfrm>
            <a:off x="2087795" y="2198341"/>
            <a:ext cx="1898208" cy="307777"/>
          </a:xfrm>
          <a:prstGeom prst="rect">
            <a:avLst/>
          </a:prstGeom>
          <a:noFill/>
          <a:ln>
            <a:solidFill>
              <a:schemeClr val="accent1"/>
            </a:solidFill>
          </a:ln>
        </p:spPr>
        <p:txBody>
          <a:bodyPr wrap="square" rtlCol="0">
            <a:spAutoFit/>
          </a:bodyPr>
          <a:lstStyle/>
          <a:p>
            <a:pPr algn="ctr"/>
            <a:r>
              <a:rPr lang="en-US" sz="1400" dirty="0" smtClean="0">
                <a:solidFill>
                  <a:prstClr val="black"/>
                </a:solidFill>
              </a:rPr>
              <a:t>Challenges/Bottlenecks</a:t>
            </a:r>
            <a:endParaRPr lang="en-US" sz="1400" dirty="0">
              <a:solidFill>
                <a:prstClr val="black"/>
              </a:solidFill>
            </a:endParaRPr>
          </a:p>
        </p:txBody>
      </p:sp>
      <p:sp>
        <p:nvSpPr>
          <p:cNvPr id="9" name="TextBox 8"/>
          <p:cNvSpPr txBox="1"/>
          <p:nvPr/>
        </p:nvSpPr>
        <p:spPr>
          <a:xfrm>
            <a:off x="953784" y="3066383"/>
            <a:ext cx="1219200" cy="461665"/>
          </a:xfrm>
          <a:prstGeom prst="rect">
            <a:avLst/>
          </a:prstGeom>
          <a:noFill/>
          <a:ln>
            <a:noFill/>
          </a:ln>
        </p:spPr>
        <p:txBody>
          <a:bodyPr wrap="square" rtlCol="0">
            <a:spAutoFit/>
          </a:bodyPr>
          <a:lstStyle/>
          <a:p>
            <a:pPr algn="ctr"/>
            <a:r>
              <a:rPr lang="en-US" sz="1200" dirty="0" smtClean="0">
                <a:solidFill>
                  <a:prstClr val="black"/>
                </a:solidFill>
              </a:rPr>
              <a:t>Poor Network Performance</a:t>
            </a:r>
            <a:endParaRPr lang="en-US" sz="1200" dirty="0">
              <a:solidFill>
                <a:prstClr val="black"/>
              </a:solidFill>
            </a:endParaRPr>
          </a:p>
        </p:txBody>
      </p:sp>
      <p:sp>
        <p:nvSpPr>
          <p:cNvPr id="10" name="TextBox 9"/>
          <p:cNvSpPr txBox="1"/>
          <p:nvPr/>
        </p:nvSpPr>
        <p:spPr>
          <a:xfrm>
            <a:off x="590913" y="3745060"/>
            <a:ext cx="1050385" cy="461665"/>
          </a:xfrm>
          <a:prstGeom prst="rect">
            <a:avLst/>
          </a:prstGeom>
          <a:noFill/>
          <a:ln>
            <a:noFill/>
          </a:ln>
        </p:spPr>
        <p:txBody>
          <a:bodyPr wrap="square" rtlCol="0">
            <a:spAutoFit/>
          </a:bodyPr>
          <a:lstStyle/>
          <a:p>
            <a:pPr algn="ctr"/>
            <a:r>
              <a:rPr lang="en-US" sz="1200" dirty="0" smtClean="0">
                <a:solidFill>
                  <a:prstClr val="black"/>
                </a:solidFill>
              </a:rPr>
              <a:t>Commodity Interconnect</a:t>
            </a:r>
            <a:endParaRPr lang="en-US" sz="1200" dirty="0">
              <a:solidFill>
                <a:prstClr val="black"/>
              </a:solidFill>
            </a:endParaRPr>
          </a:p>
        </p:txBody>
      </p:sp>
      <p:sp>
        <p:nvSpPr>
          <p:cNvPr id="11" name="TextBox 10"/>
          <p:cNvSpPr txBox="1"/>
          <p:nvPr/>
        </p:nvSpPr>
        <p:spPr>
          <a:xfrm>
            <a:off x="1727136" y="3706025"/>
            <a:ext cx="1117317" cy="461665"/>
          </a:xfrm>
          <a:prstGeom prst="rect">
            <a:avLst/>
          </a:prstGeom>
          <a:noFill/>
          <a:ln>
            <a:noFill/>
          </a:ln>
        </p:spPr>
        <p:txBody>
          <a:bodyPr wrap="square" rtlCol="0">
            <a:spAutoFit/>
          </a:bodyPr>
          <a:lstStyle/>
          <a:p>
            <a:pPr algn="ctr"/>
            <a:r>
              <a:rPr lang="en-US" sz="1200" dirty="0" smtClean="0">
                <a:solidFill>
                  <a:prstClr val="black"/>
                </a:solidFill>
              </a:rPr>
              <a:t>Virtualization overhead</a:t>
            </a:r>
            <a:endParaRPr lang="en-US" sz="1200" dirty="0">
              <a:solidFill>
                <a:prstClr val="black"/>
              </a:solidFill>
            </a:endParaRPr>
          </a:p>
        </p:txBody>
      </p:sp>
      <p:sp>
        <p:nvSpPr>
          <p:cNvPr id="12" name="TextBox 11"/>
          <p:cNvSpPr txBox="1"/>
          <p:nvPr/>
        </p:nvSpPr>
        <p:spPr>
          <a:xfrm>
            <a:off x="1924589" y="3103827"/>
            <a:ext cx="1281590" cy="307777"/>
          </a:xfrm>
          <a:prstGeom prst="rect">
            <a:avLst/>
          </a:prstGeom>
          <a:noFill/>
          <a:ln>
            <a:noFill/>
          </a:ln>
        </p:spPr>
        <p:txBody>
          <a:bodyPr wrap="square" rtlCol="0">
            <a:spAutoFit/>
          </a:bodyPr>
          <a:lstStyle/>
          <a:p>
            <a:pPr algn="ctr"/>
            <a:r>
              <a:rPr lang="en-US" sz="1400" dirty="0" smtClean="0">
                <a:solidFill>
                  <a:srgbClr val="FF0000"/>
                </a:solidFill>
              </a:rPr>
              <a:t>Heterogeneity</a:t>
            </a:r>
            <a:endParaRPr lang="en-US" sz="1400" dirty="0">
              <a:solidFill>
                <a:srgbClr val="FF0000"/>
              </a:solidFill>
            </a:endParaRPr>
          </a:p>
        </p:txBody>
      </p:sp>
      <p:sp>
        <p:nvSpPr>
          <p:cNvPr id="13" name="TextBox 12"/>
          <p:cNvSpPr txBox="1"/>
          <p:nvPr/>
        </p:nvSpPr>
        <p:spPr>
          <a:xfrm>
            <a:off x="3022957" y="3076643"/>
            <a:ext cx="938479" cy="523220"/>
          </a:xfrm>
          <a:prstGeom prst="rect">
            <a:avLst/>
          </a:prstGeom>
          <a:noFill/>
          <a:ln>
            <a:noFill/>
          </a:ln>
        </p:spPr>
        <p:txBody>
          <a:bodyPr wrap="square" rtlCol="0">
            <a:spAutoFit/>
          </a:bodyPr>
          <a:lstStyle/>
          <a:p>
            <a:pPr algn="ctr"/>
            <a:r>
              <a:rPr lang="en-US" sz="1400" dirty="0" smtClean="0">
                <a:solidFill>
                  <a:srgbClr val="FF0000"/>
                </a:solidFill>
              </a:rPr>
              <a:t>Multi-tenancy</a:t>
            </a:r>
            <a:endParaRPr lang="en-US" sz="1400" dirty="0">
              <a:solidFill>
                <a:srgbClr val="FF0000"/>
              </a:solidFill>
            </a:endParaRPr>
          </a:p>
        </p:txBody>
      </p:sp>
      <p:sp>
        <p:nvSpPr>
          <p:cNvPr id="14" name="TextBox 13"/>
          <p:cNvSpPr txBox="1"/>
          <p:nvPr/>
        </p:nvSpPr>
        <p:spPr>
          <a:xfrm>
            <a:off x="5281230" y="2971476"/>
            <a:ext cx="1045128" cy="461665"/>
          </a:xfrm>
          <a:prstGeom prst="rect">
            <a:avLst/>
          </a:prstGeom>
          <a:noFill/>
          <a:ln>
            <a:noFill/>
          </a:ln>
        </p:spPr>
        <p:txBody>
          <a:bodyPr wrap="square" rtlCol="0">
            <a:spAutoFit/>
          </a:bodyPr>
          <a:lstStyle/>
          <a:p>
            <a:pPr algn="ctr"/>
            <a:r>
              <a:rPr lang="en-US" sz="1200" dirty="0" smtClean="0">
                <a:solidFill>
                  <a:prstClr val="black"/>
                </a:solidFill>
              </a:rPr>
              <a:t>VM consolidation</a:t>
            </a:r>
            <a:endParaRPr lang="en-US" sz="1200" dirty="0">
              <a:solidFill>
                <a:prstClr val="black"/>
              </a:solidFill>
            </a:endParaRPr>
          </a:p>
        </p:txBody>
      </p:sp>
      <p:sp>
        <p:nvSpPr>
          <p:cNvPr id="15" name="TextBox 14"/>
          <p:cNvSpPr txBox="1"/>
          <p:nvPr/>
        </p:nvSpPr>
        <p:spPr>
          <a:xfrm>
            <a:off x="6191250" y="3063808"/>
            <a:ext cx="742950" cy="276999"/>
          </a:xfrm>
          <a:prstGeom prst="rect">
            <a:avLst/>
          </a:prstGeom>
          <a:noFill/>
          <a:ln>
            <a:noFill/>
          </a:ln>
        </p:spPr>
        <p:txBody>
          <a:bodyPr wrap="square" rtlCol="0">
            <a:spAutoFit/>
          </a:bodyPr>
          <a:lstStyle/>
          <a:p>
            <a:pPr algn="ctr"/>
            <a:r>
              <a:rPr lang="en-US" sz="1200" dirty="0" smtClean="0">
                <a:solidFill>
                  <a:prstClr val="black"/>
                </a:solidFill>
              </a:rPr>
              <a:t>Elasticity</a:t>
            </a:r>
            <a:endParaRPr lang="en-US" sz="1200" dirty="0">
              <a:solidFill>
                <a:prstClr val="black"/>
              </a:solidFill>
            </a:endParaRPr>
          </a:p>
        </p:txBody>
      </p:sp>
      <p:sp>
        <p:nvSpPr>
          <p:cNvPr id="16" name="TextBox 15"/>
          <p:cNvSpPr txBox="1"/>
          <p:nvPr/>
        </p:nvSpPr>
        <p:spPr>
          <a:xfrm>
            <a:off x="6867231" y="2985817"/>
            <a:ext cx="1186638" cy="461665"/>
          </a:xfrm>
          <a:prstGeom prst="rect">
            <a:avLst/>
          </a:prstGeom>
          <a:noFill/>
          <a:ln>
            <a:noFill/>
          </a:ln>
        </p:spPr>
        <p:txBody>
          <a:bodyPr wrap="square" rtlCol="0">
            <a:spAutoFit/>
          </a:bodyPr>
          <a:lstStyle/>
          <a:p>
            <a:pPr algn="ctr"/>
            <a:r>
              <a:rPr lang="en-US" sz="1200" dirty="0" smtClean="0">
                <a:solidFill>
                  <a:prstClr val="black"/>
                </a:solidFill>
              </a:rPr>
              <a:t>Virtualization - customization</a:t>
            </a:r>
            <a:endParaRPr lang="en-US" sz="1200" dirty="0">
              <a:solidFill>
                <a:prstClr val="black"/>
              </a:solidFill>
            </a:endParaRPr>
          </a:p>
        </p:txBody>
      </p:sp>
      <p:sp>
        <p:nvSpPr>
          <p:cNvPr id="17" name="TextBox 16"/>
          <p:cNvSpPr txBox="1"/>
          <p:nvPr/>
        </p:nvSpPr>
        <p:spPr>
          <a:xfrm>
            <a:off x="7960558" y="2953171"/>
            <a:ext cx="1183442" cy="461665"/>
          </a:xfrm>
          <a:prstGeom prst="rect">
            <a:avLst/>
          </a:prstGeom>
          <a:noFill/>
          <a:ln>
            <a:noFill/>
          </a:ln>
        </p:spPr>
        <p:txBody>
          <a:bodyPr wrap="square" rtlCol="0">
            <a:spAutoFit/>
          </a:bodyPr>
          <a:lstStyle/>
          <a:p>
            <a:pPr algn="ctr"/>
            <a:r>
              <a:rPr lang="en-US" sz="1200" dirty="0" smtClean="0">
                <a:solidFill>
                  <a:prstClr val="black"/>
                </a:solidFill>
              </a:rPr>
              <a:t>Pay-as-you-go/</a:t>
            </a:r>
          </a:p>
          <a:p>
            <a:pPr algn="ctr"/>
            <a:r>
              <a:rPr lang="en-US" sz="1200" dirty="0" smtClean="0">
                <a:solidFill>
                  <a:prstClr val="black"/>
                </a:solidFill>
              </a:rPr>
              <a:t>rent vs. own</a:t>
            </a:r>
            <a:endParaRPr lang="en-US" sz="1200" dirty="0">
              <a:solidFill>
                <a:prstClr val="black"/>
              </a:solidFill>
            </a:endParaRPr>
          </a:p>
        </p:txBody>
      </p:sp>
      <p:sp>
        <p:nvSpPr>
          <p:cNvPr id="18" name="TextBox 17"/>
          <p:cNvSpPr txBox="1"/>
          <p:nvPr/>
        </p:nvSpPr>
        <p:spPr>
          <a:xfrm>
            <a:off x="280555" y="4852731"/>
            <a:ext cx="2118379" cy="523220"/>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1400" dirty="0" smtClean="0">
                <a:solidFill>
                  <a:prstClr val="black"/>
                </a:solidFill>
              </a:rPr>
              <a:t>Mapping</a:t>
            </a:r>
          </a:p>
          <a:p>
            <a:pPr algn="ctr"/>
            <a:r>
              <a:rPr lang="en-US" sz="1400" dirty="0" smtClean="0">
                <a:solidFill>
                  <a:prstClr val="black"/>
                </a:solidFill>
              </a:rPr>
              <a:t> Applications to Platforms</a:t>
            </a:r>
            <a:endParaRPr lang="en-US" sz="1400" dirty="0">
              <a:solidFill>
                <a:prstClr val="black"/>
              </a:solidFill>
            </a:endParaRPr>
          </a:p>
        </p:txBody>
      </p:sp>
      <p:sp>
        <p:nvSpPr>
          <p:cNvPr id="19" name="TextBox 18"/>
          <p:cNvSpPr txBox="1"/>
          <p:nvPr/>
        </p:nvSpPr>
        <p:spPr>
          <a:xfrm>
            <a:off x="2869920" y="4830885"/>
            <a:ext cx="1828800" cy="523220"/>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1400" dirty="0" smtClean="0">
                <a:solidFill>
                  <a:prstClr val="black"/>
                </a:solidFill>
              </a:rPr>
              <a:t>Application-Aware</a:t>
            </a:r>
          </a:p>
          <a:p>
            <a:pPr algn="ctr"/>
            <a:r>
              <a:rPr lang="en-US" sz="1400" dirty="0" smtClean="0">
                <a:solidFill>
                  <a:prstClr val="black"/>
                </a:solidFill>
              </a:rPr>
              <a:t>Cloud Schedulers</a:t>
            </a:r>
            <a:endParaRPr lang="en-US" sz="1400" dirty="0">
              <a:solidFill>
                <a:prstClr val="black"/>
              </a:solidFill>
            </a:endParaRPr>
          </a:p>
        </p:txBody>
      </p:sp>
      <p:sp>
        <p:nvSpPr>
          <p:cNvPr id="20" name="TextBox 19"/>
          <p:cNvSpPr txBox="1"/>
          <p:nvPr/>
        </p:nvSpPr>
        <p:spPr>
          <a:xfrm>
            <a:off x="5003517" y="4808673"/>
            <a:ext cx="1828800" cy="523220"/>
          </a:xfrm>
          <a:prstGeom prst="rect">
            <a:avLst/>
          </a:prstGeom>
          <a:solidFill>
            <a:schemeClr val="accent3"/>
          </a:solidFill>
          <a:ln>
            <a:solidFill>
              <a:schemeClr val="accent1"/>
            </a:solidFill>
          </a:ln>
        </p:spPr>
        <p:txBody>
          <a:bodyPr wrap="square" rtlCol="0">
            <a:spAutoFit/>
          </a:bodyPr>
          <a:lstStyle/>
          <a:p>
            <a:pPr algn="ctr"/>
            <a:r>
              <a:rPr lang="en-US" sz="1400" dirty="0" smtClean="0">
                <a:solidFill>
                  <a:prstClr val="black"/>
                </a:solidFill>
              </a:rPr>
              <a:t>Cloud Aware</a:t>
            </a:r>
          </a:p>
          <a:p>
            <a:pPr algn="ctr"/>
            <a:r>
              <a:rPr lang="en-US" sz="1400" dirty="0" smtClean="0">
                <a:solidFill>
                  <a:prstClr val="black"/>
                </a:solidFill>
              </a:rPr>
              <a:t>HPC Load Balancer</a:t>
            </a:r>
            <a:endParaRPr lang="en-US" sz="1400" dirty="0">
              <a:solidFill>
                <a:prstClr val="black"/>
              </a:solidFill>
            </a:endParaRPr>
          </a:p>
        </p:txBody>
      </p:sp>
      <p:sp>
        <p:nvSpPr>
          <p:cNvPr id="21" name="TextBox 20"/>
          <p:cNvSpPr txBox="1"/>
          <p:nvPr/>
        </p:nvSpPr>
        <p:spPr>
          <a:xfrm>
            <a:off x="6934200" y="4808673"/>
            <a:ext cx="2057399" cy="523220"/>
          </a:xfrm>
          <a:prstGeom prst="rect">
            <a:avLst/>
          </a:prstGeom>
          <a:solidFill>
            <a:schemeClr val="tx2">
              <a:lumMod val="40000"/>
              <a:lumOff val="60000"/>
            </a:schemeClr>
          </a:solidFill>
          <a:ln>
            <a:solidFill>
              <a:schemeClr val="accent1"/>
            </a:solidFill>
          </a:ln>
        </p:spPr>
        <p:txBody>
          <a:bodyPr wrap="square" rtlCol="0">
            <a:spAutoFit/>
          </a:bodyPr>
          <a:lstStyle/>
          <a:p>
            <a:pPr algn="ctr"/>
            <a:r>
              <a:rPr lang="en-US" sz="1400" dirty="0" smtClean="0">
                <a:solidFill>
                  <a:prstClr val="black"/>
                </a:solidFill>
              </a:rPr>
              <a:t>Malleable Parallel Jobs (Runtime Shrink/Expand)</a:t>
            </a:r>
            <a:endParaRPr lang="en-US" sz="1400" dirty="0">
              <a:solidFill>
                <a:prstClr val="black"/>
              </a:solidFill>
            </a:endParaRPr>
          </a:p>
        </p:txBody>
      </p:sp>
      <p:sp>
        <p:nvSpPr>
          <p:cNvPr id="22" name="TextBox 21"/>
          <p:cNvSpPr txBox="1"/>
          <p:nvPr/>
        </p:nvSpPr>
        <p:spPr>
          <a:xfrm>
            <a:off x="1521368" y="4381667"/>
            <a:ext cx="1564881" cy="276999"/>
          </a:xfrm>
          <a:prstGeom prst="rect">
            <a:avLst/>
          </a:prstGeom>
          <a:noFill/>
          <a:ln>
            <a:noFill/>
          </a:ln>
        </p:spPr>
        <p:txBody>
          <a:bodyPr wrap="square" rtlCol="0">
            <a:spAutoFit/>
          </a:bodyPr>
          <a:lstStyle/>
          <a:p>
            <a:pPr algn="ctr"/>
            <a:r>
              <a:rPr lang="en-US" sz="1200" dirty="0" smtClean="0">
                <a:solidFill>
                  <a:prstClr val="black"/>
                </a:solidFill>
              </a:rPr>
              <a:t>Thin VMs/Containers</a:t>
            </a:r>
            <a:endParaRPr lang="en-US" sz="1200" dirty="0">
              <a:solidFill>
                <a:prstClr val="black"/>
              </a:solidFill>
            </a:endParaRPr>
          </a:p>
        </p:txBody>
      </p:sp>
      <p:cxnSp>
        <p:nvCxnSpPr>
          <p:cNvPr id="24" name="Straight Arrow Connector 23"/>
          <p:cNvCxnSpPr>
            <a:stCxn id="4" idx="2"/>
            <a:endCxn id="5" idx="0"/>
          </p:cNvCxnSpPr>
          <p:nvPr/>
        </p:nvCxnSpPr>
        <p:spPr>
          <a:xfrm flipH="1">
            <a:off x="2433669" y="853798"/>
            <a:ext cx="1914975" cy="383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2"/>
            <a:endCxn id="6" idx="0"/>
          </p:cNvCxnSpPr>
          <p:nvPr/>
        </p:nvCxnSpPr>
        <p:spPr>
          <a:xfrm>
            <a:off x="4348644" y="853798"/>
            <a:ext cx="2712283" cy="383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2"/>
            <a:endCxn id="7" idx="0"/>
          </p:cNvCxnSpPr>
          <p:nvPr/>
        </p:nvCxnSpPr>
        <p:spPr>
          <a:xfrm>
            <a:off x="4348644" y="853798"/>
            <a:ext cx="1594956" cy="1321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2"/>
            <a:endCxn id="8" idx="0"/>
          </p:cNvCxnSpPr>
          <p:nvPr/>
        </p:nvCxnSpPr>
        <p:spPr>
          <a:xfrm flipH="1">
            <a:off x="3036899" y="853798"/>
            <a:ext cx="1311745" cy="1344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2"/>
            <a:endCxn id="9" idx="0"/>
          </p:cNvCxnSpPr>
          <p:nvPr/>
        </p:nvCxnSpPr>
        <p:spPr>
          <a:xfrm flipH="1">
            <a:off x="1563384" y="2506118"/>
            <a:ext cx="1473515" cy="5602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8" idx="2"/>
            <a:endCxn id="12" idx="0"/>
          </p:cNvCxnSpPr>
          <p:nvPr/>
        </p:nvCxnSpPr>
        <p:spPr>
          <a:xfrm flipH="1">
            <a:off x="2565384" y="2506118"/>
            <a:ext cx="471515" cy="597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8" idx="2"/>
            <a:endCxn id="13" idx="0"/>
          </p:cNvCxnSpPr>
          <p:nvPr/>
        </p:nvCxnSpPr>
        <p:spPr>
          <a:xfrm>
            <a:off x="3036899" y="2506118"/>
            <a:ext cx="455298" cy="570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2"/>
            <a:endCxn id="15" idx="0"/>
          </p:cNvCxnSpPr>
          <p:nvPr/>
        </p:nvCxnSpPr>
        <p:spPr>
          <a:xfrm>
            <a:off x="5943600" y="2483323"/>
            <a:ext cx="619125" cy="5804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7" idx="2"/>
            <a:endCxn id="14" idx="0"/>
          </p:cNvCxnSpPr>
          <p:nvPr/>
        </p:nvCxnSpPr>
        <p:spPr>
          <a:xfrm flipH="1">
            <a:off x="5803794" y="2483323"/>
            <a:ext cx="139806" cy="488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 idx="2"/>
            <a:endCxn id="16" idx="0"/>
          </p:cNvCxnSpPr>
          <p:nvPr/>
        </p:nvCxnSpPr>
        <p:spPr>
          <a:xfrm>
            <a:off x="5943600" y="2483323"/>
            <a:ext cx="1516950" cy="502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 idx="2"/>
            <a:endCxn id="17" idx="0"/>
          </p:cNvCxnSpPr>
          <p:nvPr/>
        </p:nvCxnSpPr>
        <p:spPr>
          <a:xfrm>
            <a:off x="5943600" y="2483323"/>
            <a:ext cx="2608679" cy="469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2"/>
            <a:endCxn id="11" idx="0"/>
          </p:cNvCxnSpPr>
          <p:nvPr/>
        </p:nvCxnSpPr>
        <p:spPr>
          <a:xfrm>
            <a:off x="1563384" y="3528048"/>
            <a:ext cx="722411" cy="177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a:endCxn id="10" idx="0"/>
          </p:cNvCxnSpPr>
          <p:nvPr/>
        </p:nvCxnSpPr>
        <p:spPr>
          <a:xfrm flipH="1">
            <a:off x="1116106" y="3528048"/>
            <a:ext cx="447278" cy="217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1" idx="2"/>
            <a:endCxn id="22" idx="0"/>
          </p:cNvCxnSpPr>
          <p:nvPr/>
        </p:nvCxnSpPr>
        <p:spPr>
          <a:xfrm>
            <a:off x="2285795" y="4167690"/>
            <a:ext cx="18014" cy="213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2" idx="2"/>
            <a:endCxn id="19" idx="0"/>
          </p:cNvCxnSpPr>
          <p:nvPr/>
        </p:nvCxnSpPr>
        <p:spPr>
          <a:xfrm>
            <a:off x="2565384" y="3411604"/>
            <a:ext cx="1218936" cy="14192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3" idx="2"/>
            <a:endCxn id="19" idx="0"/>
          </p:cNvCxnSpPr>
          <p:nvPr/>
        </p:nvCxnSpPr>
        <p:spPr>
          <a:xfrm>
            <a:off x="3492197" y="3599863"/>
            <a:ext cx="292123" cy="12310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19" idx="0"/>
          </p:cNvCxnSpPr>
          <p:nvPr/>
        </p:nvCxnSpPr>
        <p:spPr>
          <a:xfrm flipH="1">
            <a:off x="3784320" y="3433141"/>
            <a:ext cx="2019474" cy="1397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3" idx="2"/>
            <a:endCxn id="20" idx="0"/>
          </p:cNvCxnSpPr>
          <p:nvPr/>
        </p:nvCxnSpPr>
        <p:spPr>
          <a:xfrm>
            <a:off x="3492197" y="3599863"/>
            <a:ext cx="2425720" cy="1208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2" idx="2"/>
            <a:endCxn id="20" idx="0"/>
          </p:cNvCxnSpPr>
          <p:nvPr/>
        </p:nvCxnSpPr>
        <p:spPr>
          <a:xfrm>
            <a:off x="2565384" y="3411604"/>
            <a:ext cx="3352533" cy="1397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5" idx="2"/>
            <a:endCxn id="21" idx="0"/>
          </p:cNvCxnSpPr>
          <p:nvPr/>
        </p:nvCxnSpPr>
        <p:spPr>
          <a:xfrm>
            <a:off x="6562725" y="3340807"/>
            <a:ext cx="1400175" cy="14678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5" idx="1"/>
            <a:endCxn id="18" idx="1"/>
          </p:cNvCxnSpPr>
          <p:nvPr/>
        </p:nvCxnSpPr>
        <p:spPr>
          <a:xfrm rot="10800000" flipV="1">
            <a:off x="280555" y="1391535"/>
            <a:ext cx="1070020" cy="3722806"/>
          </a:xfrm>
          <a:prstGeom prst="curvedConnector3">
            <a:avLst>
              <a:gd name="adj1" fmla="val 11136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Curved Connector 93"/>
          <p:cNvCxnSpPr/>
          <p:nvPr/>
        </p:nvCxnSpPr>
        <p:spPr>
          <a:xfrm rot="16200000" flipH="1" flipV="1">
            <a:off x="1794878" y="-241943"/>
            <a:ext cx="3964532" cy="6923710"/>
          </a:xfrm>
          <a:prstGeom prst="curvedConnector4">
            <a:avLst>
              <a:gd name="adj1" fmla="val -27113"/>
              <a:gd name="adj2" fmla="val 10330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stCxn id="8" idx="1"/>
            <a:endCxn id="18" idx="1"/>
          </p:cNvCxnSpPr>
          <p:nvPr/>
        </p:nvCxnSpPr>
        <p:spPr>
          <a:xfrm rot="10800000" flipV="1">
            <a:off x="280555" y="2352229"/>
            <a:ext cx="1807240" cy="2762111"/>
          </a:xfrm>
          <a:prstGeom prst="curvedConnector3">
            <a:avLst>
              <a:gd name="adj1" fmla="val 1024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5" idx="2"/>
            <a:endCxn id="8" idx="0"/>
          </p:cNvCxnSpPr>
          <p:nvPr/>
        </p:nvCxnSpPr>
        <p:spPr>
          <a:xfrm>
            <a:off x="2433669" y="1545423"/>
            <a:ext cx="603230" cy="6529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6" idx="2"/>
            <a:endCxn id="7" idx="0"/>
          </p:cNvCxnSpPr>
          <p:nvPr/>
        </p:nvCxnSpPr>
        <p:spPr>
          <a:xfrm flipH="1">
            <a:off x="5943600" y="1545422"/>
            <a:ext cx="1117327" cy="630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3877696" y="3124879"/>
            <a:ext cx="757932" cy="276999"/>
          </a:xfrm>
          <a:prstGeom prst="rect">
            <a:avLst/>
          </a:prstGeom>
          <a:noFill/>
          <a:ln>
            <a:noFill/>
          </a:ln>
        </p:spPr>
        <p:txBody>
          <a:bodyPr wrap="square" rtlCol="0">
            <a:spAutoFit/>
          </a:bodyPr>
          <a:lstStyle/>
          <a:p>
            <a:pPr algn="ctr"/>
            <a:r>
              <a:rPr lang="en-US" sz="1200" dirty="0" smtClean="0">
                <a:solidFill>
                  <a:prstClr val="black"/>
                </a:solidFill>
              </a:rPr>
              <a:t>Security</a:t>
            </a:r>
            <a:endParaRPr lang="en-US" sz="1200" dirty="0">
              <a:solidFill>
                <a:prstClr val="black"/>
              </a:solidFill>
            </a:endParaRPr>
          </a:p>
        </p:txBody>
      </p:sp>
      <p:cxnSp>
        <p:nvCxnSpPr>
          <p:cNvPr id="177" name="Straight Arrow Connector 176"/>
          <p:cNvCxnSpPr>
            <a:stCxn id="8" idx="2"/>
            <a:endCxn id="167" idx="0"/>
          </p:cNvCxnSpPr>
          <p:nvPr/>
        </p:nvCxnSpPr>
        <p:spPr>
          <a:xfrm>
            <a:off x="3036899" y="2506118"/>
            <a:ext cx="1219763" cy="6187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358522" y="5654995"/>
            <a:ext cx="1681830" cy="338554"/>
          </a:xfrm>
          <a:prstGeom prst="rect">
            <a:avLst/>
          </a:prstGeom>
          <a:noFill/>
        </p:spPr>
        <p:txBody>
          <a:bodyPr wrap="square" rtlCol="0">
            <a:spAutoFit/>
          </a:bodyPr>
          <a:lstStyle/>
          <a:p>
            <a:r>
              <a:rPr lang="en-US" sz="1600" dirty="0" smtClean="0">
                <a:solidFill>
                  <a:prstClr val="black"/>
                </a:solidFill>
              </a:rPr>
              <a:t>MAPPING</a:t>
            </a:r>
            <a:endParaRPr lang="en-US" sz="1600" dirty="0">
              <a:solidFill>
                <a:prstClr val="black"/>
              </a:solidFill>
            </a:endParaRPr>
          </a:p>
        </p:txBody>
      </p:sp>
      <p:sp>
        <p:nvSpPr>
          <p:cNvPr id="188" name="TextBox 187"/>
          <p:cNvSpPr txBox="1"/>
          <p:nvPr/>
        </p:nvSpPr>
        <p:spPr>
          <a:xfrm>
            <a:off x="2588448" y="5629666"/>
            <a:ext cx="2773485" cy="584775"/>
          </a:xfrm>
          <a:prstGeom prst="rect">
            <a:avLst/>
          </a:prstGeom>
          <a:noFill/>
        </p:spPr>
        <p:txBody>
          <a:bodyPr wrap="square" rtlCol="0">
            <a:spAutoFit/>
          </a:bodyPr>
          <a:lstStyle/>
          <a:p>
            <a:pPr algn="ctr"/>
            <a:r>
              <a:rPr lang="en-US" sz="1600" dirty="0" smtClean="0">
                <a:solidFill>
                  <a:prstClr val="black"/>
                </a:solidFill>
              </a:rPr>
              <a:t>SCHEDULING/PLACEMENT</a:t>
            </a:r>
          </a:p>
          <a:p>
            <a:pPr algn="ctr"/>
            <a:r>
              <a:rPr lang="en-US" sz="1600" dirty="0" smtClean="0">
                <a:solidFill>
                  <a:srgbClr val="1F497D"/>
                </a:solidFill>
              </a:rPr>
              <a:t>HPC Aware Clouds</a:t>
            </a:r>
            <a:endParaRPr lang="en-US" sz="1600" dirty="0">
              <a:solidFill>
                <a:srgbClr val="1F497D"/>
              </a:solidFill>
            </a:endParaRPr>
          </a:p>
        </p:txBody>
      </p:sp>
      <p:sp>
        <p:nvSpPr>
          <p:cNvPr id="189" name="TextBox 188"/>
          <p:cNvSpPr txBox="1"/>
          <p:nvPr/>
        </p:nvSpPr>
        <p:spPr>
          <a:xfrm>
            <a:off x="5636445" y="5620103"/>
            <a:ext cx="2443109" cy="584775"/>
          </a:xfrm>
          <a:prstGeom prst="rect">
            <a:avLst/>
          </a:prstGeom>
          <a:noFill/>
        </p:spPr>
        <p:txBody>
          <a:bodyPr wrap="square" rtlCol="0">
            <a:spAutoFit/>
          </a:bodyPr>
          <a:lstStyle/>
          <a:p>
            <a:pPr algn="ctr"/>
            <a:r>
              <a:rPr lang="en-US" sz="1600" dirty="0" smtClean="0">
                <a:solidFill>
                  <a:prstClr val="black"/>
                </a:solidFill>
              </a:rPr>
              <a:t>EXECUTION</a:t>
            </a:r>
          </a:p>
          <a:p>
            <a:pPr algn="ctr"/>
            <a:r>
              <a:rPr lang="en-US" sz="1600" dirty="0" smtClean="0">
                <a:solidFill>
                  <a:srgbClr val="1F497D"/>
                </a:solidFill>
              </a:rPr>
              <a:t>Cloud Aware HPC</a:t>
            </a:r>
            <a:endParaRPr lang="en-US" sz="1600" dirty="0">
              <a:solidFill>
                <a:srgbClr val="1F497D"/>
              </a:solidFill>
            </a:endParaRPr>
          </a:p>
        </p:txBody>
      </p:sp>
      <p:sp>
        <p:nvSpPr>
          <p:cNvPr id="199" name="TextBox 198"/>
          <p:cNvSpPr txBox="1"/>
          <p:nvPr/>
        </p:nvSpPr>
        <p:spPr>
          <a:xfrm>
            <a:off x="4482005" y="3093568"/>
            <a:ext cx="757932" cy="276999"/>
          </a:xfrm>
          <a:prstGeom prst="rect">
            <a:avLst/>
          </a:prstGeom>
          <a:noFill/>
          <a:ln>
            <a:noFill/>
          </a:ln>
        </p:spPr>
        <p:txBody>
          <a:bodyPr wrap="square" rtlCol="0">
            <a:spAutoFit/>
          </a:bodyPr>
          <a:lstStyle/>
          <a:p>
            <a:pPr algn="ctr"/>
            <a:r>
              <a:rPr lang="en-US" sz="1200" dirty="0" smtClean="0">
                <a:solidFill>
                  <a:prstClr val="black"/>
                </a:solidFill>
              </a:rPr>
              <a:t>Noise</a:t>
            </a:r>
            <a:endParaRPr lang="en-US" sz="1200" dirty="0">
              <a:solidFill>
                <a:prstClr val="black"/>
              </a:solidFill>
            </a:endParaRPr>
          </a:p>
        </p:txBody>
      </p:sp>
      <p:cxnSp>
        <p:nvCxnSpPr>
          <p:cNvPr id="201" name="Straight Arrow Connector 200"/>
          <p:cNvCxnSpPr>
            <a:stCxn id="8" idx="2"/>
            <a:endCxn id="199" idx="0"/>
          </p:cNvCxnSpPr>
          <p:nvPr/>
        </p:nvCxnSpPr>
        <p:spPr>
          <a:xfrm>
            <a:off x="3036899" y="2506118"/>
            <a:ext cx="1824072" cy="587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341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FOR LOAD BALANCER FOR HPC IN CLOUD</a:t>
            </a:r>
            <a:endParaRPr lang="en-US" dirty="0"/>
          </a:p>
        </p:txBody>
      </p:sp>
      <p:sp>
        <p:nvSpPr>
          <p:cNvPr id="3" name="Content Placeholder 2"/>
          <p:cNvSpPr>
            <a:spLocks noGrp="1"/>
          </p:cNvSpPr>
          <p:nvPr>
            <p:ph sz="quarter" idx="1"/>
          </p:nvPr>
        </p:nvSpPr>
        <p:spPr>
          <a:xfrm>
            <a:off x="457200" y="1371600"/>
            <a:ext cx="8458200" cy="5181600"/>
          </a:xfrm>
        </p:spPr>
        <p:txBody>
          <a:bodyPr>
            <a:noAutofit/>
          </a:bodyPr>
          <a:lstStyle/>
          <a:p>
            <a:r>
              <a:rPr lang="en-US" i="1" dirty="0" smtClean="0"/>
              <a:t>Heterogeneity and multi-tenancy intrinsic in clouds</a:t>
            </a:r>
            <a:endParaRPr lang="en-US" i="1" dirty="0"/>
          </a:p>
          <a:p>
            <a:r>
              <a:rPr lang="en-US" dirty="0" smtClean="0"/>
              <a:t>Heterogeneity</a:t>
            </a:r>
            <a:r>
              <a:rPr lang="en-US" dirty="0"/>
              <a:t>: Cloud economics is based </a:t>
            </a:r>
            <a:r>
              <a:rPr lang="en-US" dirty="0" smtClean="0"/>
              <a:t>on:</a:t>
            </a:r>
          </a:p>
          <a:p>
            <a:pPr lvl="1"/>
            <a:r>
              <a:rPr lang="en-US" dirty="0"/>
              <a:t>C</a:t>
            </a:r>
            <a:r>
              <a:rPr lang="en-US" dirty="0" smtClean="0"/>
              <a:t>reation </a:t>
            </a:r>
            <a:r>
              <a:rPr lang="en-US" dirty="0"/>
              <a:t>of a cluster from existing pool of resources </a:t>
            </a:r>
            <a:r>
              <a:rPr lang="en-US" dirty="0" smtClean="0"/>
              <a:t>and </a:t>
            </a:r>
          </a:p>
          <a:p>
            <a:pPr lvl="1"/>
            <a:r>
              <a:rPr lang="en-US" dirty="0"/>
              <a:t>I</a:t>
            </a:r>
            <a:r>
              <a:rPr lang="en-US" dirty="0" smtClean="0"/>
              <a:t>ncremental </a:t>
            </a:r>
            <a:r>
              <a:rPr lang="en-US" dirty="0"/>
              <a:t>addition of new resources. </a:t>
            </a:r>
            <a:endParaRPr lang="en-US" dirty="0" smtClean="0"/>
          </a:p>
          <a:p>
            <a:r>
              <a:rPr lang="en-US" dirty="0" smtClean="0"/>
              <a:t>Multi-tenancy</a:t>
            </a:r>
            <a:r>
              <a:rPr lang="en-US" dirty="0"/>
              <a:t>: Cloud providers run a profitable business by improving utilization of underutilized </a:t>
            </a:r>
            <a:r>
              <a:rPr lang="en-US" dirty="0" smtClean="0"/>
              <a:t>resources</a:t>
            </a:r>
          </a:p>
          <a:p>
            <a:pPr lvl="1"/>
            <a:r>
              <a:rPr lang="en-US" dirty="0" smtClean="0"/>
              <a:t>Cluster-level </a:t>
            </a:r>
            <a:r>
              <a:rPr lang="en-US" dirty="0"/>
              <a:t>by serving large number of users, </a:t>
            </a:r>
            <a:endParaRPr lang="en-US" dirty="0" smtClean="0"/>
          </a:p>
          <a:p>
            <a:pPr lvl="1"/>
            <a:r>
              <a:rPr lang="en-US" dirty="0" smtClean="0"/>
              <a:t>Server-level </a:t>
            </a:r>
            <a:r>
              <a:rPr lang="en-US" dirty="0"/>
              <a:t>by consolidating VMs </a:t>
            </a:r>
            <a:r>
              <a:rPr lang="en-US" dirty="0" smtClean="0"/>
              <a:t>of  complementary </a:t>
            </a:r>
            <a:r>
              <a:rPr lang="en-US" dirty="0"/>
              <a:t>nature (such as memory- and compute-intensive) on same server. </a:t>
            </a:r>
            <a:endParaRPr lang="en-US" dirty="0" smtClean="0"/>
          </a:p>
          <a:p>
            <a:pPr lvl="1"/>
            <a:r>
              <a:rPr lang="en-US" dirty="0" smtClean="0"/>
              <a:t>Hence multi-tenancy </a:t>
            </a:r>
            <a:r>
              <a:rPr lang="en-US" dirty="0"/>
              <a:t>can be at resource-level (memory, CPU), node-level, rack-level, zone-level, or data center level.</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8568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Goals</a:t>
            </a:r>
            <a:endParaRPr lang="en-US" dirty="0"/>
          </a:p>
        </p:txBody>
      </p:sp>
      <p:sp>
        <p:nvSpPr>
          <p:cNvPr id="3" name="Content Placeholder 2"/>
          <p:cNvSpPr>
            <a:spLocks noGrp="1"/>
          </p:cNvSpPr>
          <p:nvPr>
            <p:ph sz="quarter" idx="1"/>
          </p:nvPr>
        </p:nvSpPr>
        <p:spPr>
          <a:xfrm>
            <a:off x="457200" y="1600200"/>
            <a:ext cx="8281416" cy="4873752"/>
          </a:xfrm>
        </p:spPr>
        <p:txBody>
          <a:bodyPr>
            <a:normAutofit/>
          </a:bodyPr>
          <a:lstStyle/>
          <a:p>
            <a:r>
              <a:rPr lang="en-US" dirty="0" smtClean="0"/>
              <a:t>Can we </a:t>
            </a:r>
            <a:r>
              <a:rPr lang="en-US" dirty="0" smtClean="0"/>
              <a:t>reduce the divide between HPC and Cloud?</a:t>
            </a:r>
          </a:p>
          <a:p>
            <a:pPr lvl="1"/>
            <a:r>
              <a:rPr lang="en-US" dirty="0" smtClean="0"/>
              <a:t>Make Clouds HPC-aware</a:t>
            </a:r>
          </a:p>
          <a:p>
            <a:pPr lvl="1"/>
            <a:r>
              <a:rPr lang="en-US" b="1" dirty="0" smtClean="0"/>
              <a:t>Make HPC cloud-aware</a:t>
            </a:r>
            <a:endParaRPr lang="en-US" b="1" dirty="0" smtClean="0"/>
          </a:p>
          <a:p>
            <a:endParaRPr lang="en-US" b="1" dirty="0" smtClean="0"/>
          </a:p>
          <a:p>
            <a:r>
              <a:rPr lang="en-US" dirty="0" smtClean="0"/>
              <a:t>Address Heterogeneity, Multi-tenancy by adaptive runtime system </a:t>
            </a:r>
          </a:p>
          <a:p>
            <a:endParaRPr lang="en-US" dirty="0" smtClean="0"/>
          </a:p>
          <a:p>
            <a:r>
              <a:rPr lang="en-US" b="1" dirty="0" smtClean="0"/>
              <a:t>Challenge</a:t>
            </a:r>
            <a:r>
              <a:rPr lang="en-US" dirty="0" smtClean="0"/>
              <a:t>: Running in </a:t>
            </a:r>
            <a:r>
              <a:rPr lang="en-US" dirty="0"/>
              <a:t>VMs makes it difficult to determine if (and how </a:t>
            </a:r>
            <a:r>
              <a:rPr lang="en-US" dirty="0" smtClean="0"/>
              <a:t>much of</a:t>
            </a:r>
            <a:r>
              <a:rPr lang="en-US" dirty="0"/>
              <a:t>) the load imbalance is </a:t>
            </a:r>
            <a:endParaRPr lang="en-US" dirty="0" smtClean="0"/>
          </a:p>
          <a:p>
            <a:pPr lvl="1"/>
            <a:r>
              <a:rPr lang="en-US" dirty="0"/>
              <a:t>A</a:t>
            </a:r>
            <a:r>
              <a:rPr lang="en-US" dirty="0" smtClean="0"/>
              <a:t>pplication-intrinsic </a:t>
            </a:r>
            <a:r>
              <a:rPr lang="en-US" dirty="0"/>
              <a:t>or </a:t>
            </a:r>
            <a:endParaRPr lang="en-US" dirty="0" smtClean="0"/>
          </a:p>
          <a:p>
            <a:pPr lvl="1"/>
            <a:r>
              <a:rPr lang="en-US" dirty="0"/>
              <a:t>C</a:t>
            </a:r>
            <a:r>
              <a:rPr lang="en-US" dirty="0" smtClean="0"/>
              <a:t>aused by extraneous </a:t>
            </a:r>
            <a:r>
              <a:rPr lang="en-US" dirty="0"/>
              <a:t>factors.</a:t>
            </a:r>
            <a:r>
              <a:rPr lang="en-US" dirty="0" smtClean="0"/>
              <a:t>	</a:t>
            </a:r>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dirty="0"/>
              <a:t>NEED FOR LOAD BALANCER FOR HPC IN CLOUD</a:t>
            </a:r>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7</a:t>
            </a:fld>
            <a:endParaRPr lang="en-US"/>
          </a:p>
        </p:txBody>
      </p:sp>
      <p:pic>
        <p:nvPicPr>
          <p:cNvPr id="2225" name="Picture 1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229868"/>
            <a:ext cx="435463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6" name="TextBox 2075"/>
          <p:cNvSpPr txBox="1"/>
          <p:nvPr/>
        </p:nvSpPr>
        <p:spPr>
          <a:xfrm>
            <a:off x="6934200" y="2674358"/>
            <a:ext cx="1828800" cy="369332"/>
          </a:xfrm>
          <a:prstGeom prst="rect">
            <a:avLst/>
          </a:prstGeom>
          <a:noFill/>
        </p:spPr>
        <p:txBody>
          <a:bodyPr wrap="square" rtlCol="0">
            <a:spAutoFit/>
          </a:bodyPr>
          <a:lstStyle/>
          <a:p>
            <a:r>
              <a:rPr lang="en-US" dirty="0" smtClean="0"/>
              <a:t>Idle time</a:t>
            </a:r>
            <a:endParaRPr lang="en-US" dirty="0"/>
          </a:p>
        </p:txBody>
      </p:sp>
      <p:cxnSp>
        <p:nvCxnSpPr>
          <p:cNvPr id="2078" name="Straight Arrow Connector 2077"/>
          <p:cNvCxnSpPr>
            <a:stCxn id="2076" idx="1"/>
          </p:cNvCxnSpPr>
          <p:nvPr/>
        </p:nvCxnSpPr>
        <p:spPr>
          <a:xfrm flipH="1">
            <a:off x="5943600" y="2859024"/>
            <a:ext cx="990600" cy="4175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2076" idx="1"/>
          </p:cNvCxnSpPr>
          <p:nvPr/>
        </p:nvCxnSpPr>
        <p:spPr>
          <a:xfrm flipH="1" flipV="1">
            <a:off x="4800600" y="2438400"/>
            <a:ext cx="2133600" cy="4206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82" name="TextBox 2081"/>
          <p:cNvSpPr txBox="1"/>
          <p:nvPr/>
        </p:nvSpPr>
        <p:spPr>
          <a:xfrm>
            <a:off x="2362200" y="5987756"/>
            <a:ext cx="685800" cy="215444"/>
          </a:xfrm>
          <a:prstGeom prst="rect">
            <a:avLst/>
          </a:prstGeom>
          <a:solidFill>
            <a:schemeClr val="bg1"/>
          </a:solidFill>
        </p:spPr>
        <p:txBody>
          <a:bodyPr wrap="square" rtlCol="0">
            <a:spAutoFit/>
          </a:bodyPr>
          <a:lstStyle/>
          <a:p>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04800"/>
            <a:ext cx="8839200" cy="1143000"/>
          </a:xfrm>
        </p:spPr>
        <p:txBody>
          <a:bodyPr>
            <a:normAutofit/>
          </a:bodyPr>
          <a:lstStyle/>
          <a:p>
            <a:r>
              <a:rPr lang="en-US" dirty="0" smtClean="0">
                <a:solidFill>
                  <a:srgbClr val="000000"/>
                </a:solidFill>
              </a:rPr>
              <a:t>Charm++’s </a:t>
            </a:r>
            <a:r>
              <a:rPr lang="en-US" dirty="0" smtClean="0">
                <a:solidFill>
                  <a:srgbClr val="000000"/>
                </a:solidFill>
              </a:rPr>
              <a:t>and </a:t>
            </a:r>
            <a:r>
              <a:rPr lang="en-US" dirty="0">
                <a:solidFill>
                  <a:srgbClr val="000000"/>
                </a:solidFill>
              </a:rPr>
              <a:t>L</a:t>
            </a:r>
            <a:r>
              <a:rPr lang="en-US" dirty="0" smtClean="0">
                <a:solidFill>
                  <a:srgbClr val="000000"/>
                </a:solidFill>
              </a:rPr>
              <a:t>oad Balancing!</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dirty="0" err="1" smtClean="0">
                <a:solidFill>
                  <a:srgbClr val="000000"/>
                </a:solidFill>
              </a:rPr>
              <a:t>Migratable</a:t>
            </a:r>
            <a:r>
              <a:rPr lang="en-US" dirty="0" smtClean="0">
                <a:solidFill>
                  <a:srgbClr val="000000"/>
                </a:solidFill>
              </a:rPr>
              <a:t> objects</a:t>
            </a:r>
          </a:p>
          <a:p>
            <a:pPr lvl="1"/>
            <a:r>
              <a:rPr lang="en-US" dirty="0" smtClean="0">
                <a:solidFill>
                  <a:srgbClr val="000000"/>
                </a:solidFill>
              </a:rPr>
              <a:t>Mandatory for our scheme to work </a:t>
            </a:r>
          </a:p>
          <a:p>
            <a:pPr lvl="1"/>
            <a:r>
              <a:rPr lang="en-US" dirty="0" smtClean="0">
                <a:solidFill>
                  <a:srgbClr val="000000"/>
                </a:solidFill>
              </a:rPr>
              <a:t>Supports </a:t>
            </a:r>
            <a:r>
              <a:rPr lang="en-US" dirty="0" smtClean="0">
                <a:solidFill>
                  <a:srgbClr val="000000"/>
                </a:solidFill>
              </a:rPr>
              <a:t>fault tolerance</a:t>
            </a:r>
          </a:p>
          <a:p>
            <a:r>
              <a:rPr lang="en-US" dirty="0" smtClean="0">
                <a:solidFill>
                  <a:srgbClr val="000000"/>
                </a:solidFill>
              </a:rPr>
              <a:t>Object-based over-decomposition</a:t>
            </a:r>
          </a:p>
          <a:p>
            <a:pPr lvl="1"/>
            <a:r>
              <a:rPr lang="en-US" dirty="0" smtClean="0">
                <a:solidFill>
                  <a:srgbClr val="000000"/>
                </a:solidFill>
              </a:rPr>
              <a:t>Helpful for refinement load balancing</a:t>
            </a:r>
          </a:p>
          <a:p>
            <a:r>
              <a:rPr lang="en-US" dirty="0" smtClean="0">
                <a:solidFill>
                  <a:srgbClr val="000000"/>
                </a:solidFill>
              </a:rPr>
              <a:t>Time logging for all objects</a:t>
            </a:r>
          </a:p>
          <a:p>
            <a:pPr lvl="1"/>
            <a:r>
              <a:rPr lang="en-US" dirty="0" smtClean="0">
                <a:solidFill>
                  <a:srgbClr val="000000"/>
                </a:solidFill>
              </a:rPr>
              <a:t>Central to load balancing </a:t>
            </a:r>
            <a:r>
              <a:rPr lang="en-US" dirty="0" smtClean="0">
                <a:solidFill>
                  <a:srgbClr val="000000"/>
                </a:solidFill>
              </a:rPr>
              <a:t>decisions</a:t>
            </a:r>
          </a:p>
          <a:p>
            <a:r>
              <a:rPr lang="en-US" dirty="0" smtClean="0">
                <a:solidFill>
                  <a:srgbClr val="000000"/>
                </a:solidFill>
              </a:rPr>
              <a:t>Supports </a:t>
            </a:r>
            <a:r>
              <a:rPr lang="en-US" dirty="0">
                <a:solidFill>
                  <a:srgbClr val="000000"/>
                </a:solidFill>
              </a:rPr>
              <a:t>plugin load </a:t>
            </a:r>
            <a:r>
              <a:rPr lang="en-US" dirty="0" smtClean="0">
                <a:solidFill>
                  <a:srgbClr val="000000"/>
                </a:solidFill>
              </a:rPr>
              <a:t>balancer</a:t>
            </a:r>
          </a:p>
          <a:p>
            <a:pPr marL="0" lvl="1" indent="0">
              <a:buNone/>
            </a:pPr>
            <a:endParaRPr lang="en-US" u="sng" dirty="0">
              <a:solidFill>
                <a:srgbClr val="0000FF"/>
              </a:solidFill>
            </a:endParaRPr>
          </a:p>
          <a:p>
            <a:endParaRPr lang="en-US" dirty="0">
              <a:solidFill>
                <a:srgbClr val="000000"/>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3238C016-B06B-6740-A4F8-10CE03492272}"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1085935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CLOUD-AWARE LOAD BALANCER FOR HPC</a:t>
            </a:r>
            <a:endParaRPr lang="en-US" dirty="0"/>
          </a:p>
        </p:txBody>
      </p:sp>
      <p:sp>
        <p:nvSpPr>
          <p:cNvPr id="3" name="Content Placeholder 2"/>
          <p:cNvSpPr>
            <a:spLocks noGrp="1"/>
          </p:cNvSpPr>
          <p:nvPr>
            <p:ph sz="quarter" idx="1"/>
          </p:nvPr>
        </p:nvSpPr>
        <p:spPr>
          <a:xfrm>
            <a:off x="457200" y="1600200"/>
            <a:ext cx="7991856" cy="4873752"/>
          </a:xfrm>
        </p:spPr>
        <p:txBody>
          <a:bodyPr/>
          <a:lstStyle/>
          <a:p>
            <a:r>
              <a:rPr lang="en-US" dirty="0" smtClean="0"/>
              <a:t>Static Heterogeneity: estimate </a:t>
            </a:r>
            <a:r>
              <a:rPr lang="en-US" dirty="0"/>
              <a:t>the </a:t>
            </a:r>
            <a:r>
              <a:rPr lang="en-US" dirty="0" smtClean="0"/>
              <a:t>CPU capabilities </a:t>
            </a:r>
            <a:r>
              <a:rPr lang="en-US" dirty="0"/>
              <a:t>for each VCPU, and use those estimates to </a:t>
            </a:r>
            <a:r>
              <a:rPr lang="en-US" dirty="0" smtClean="0"/>
              <a:t>drive the </a:t>
            </a:r>
            <a:r>
              <a:rPr lang="en-US" dirty="0"/>
              <a:t>load balancing</a:t>
            </a:r>
            <a:r>
              <a:rPr lang="en-US" dirty="0" smtClean="0"/>
              <a:t>.</a:t>
            </a:r>
          </a:p>
          <a:p>
            <a:r>
              <a:rPr lang="en-US" dirty="0" smtClean="0"/>
              <a:t>Simple </a:t>
            </a:r>
            <a:r>
              <a:rPr lang="en-US" dirty="0"/>
              <a:t>estimation </a:t>
            </a:r>
            <a:r>
              <a:rPr lang="en-US" dirty="0" smtClean="0"/>
              <a:t>strategy + periodic </a:t>
            </a:r>
            <a:r>
              <a:rPr lang="en-US" dirty="0"/>
              <a:t>refinement of load </a:t>
            </a:r>
            <a:r>
              <a:rPr lang="en-US" dirty="0" smtClean="0"/>
              <a:t>distribution</a:t>
            </a:r>
          </a:p>
          <a:p>
            <a:r>
              <a:rPr lang="en-US" dirty="0" smtClean="0"/>
              <a:t>Dynamic Heterogeneity (Interfering VMs): Periodic object(task) redistribution</a:t>
            </a:r>
          </a:p>
          <a:p>
            <a:endParaRPr lang="en-US" dirty="0" smtClean="0"/>
          </a:p>
          <a:p>
            <a:endParaRPr lang="en-US"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018903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9405</TotalTime>
  <Words>4354</Words>
  <Application>Microsoft Office PowerPoint</Application>
  <PresentationFormat>On-screen Show (4:3)</PresentationFormat>
  <Paragraphs>503</Paragraphs>
  <Slides>30</Slides>
  <Notes>15</Notes>
  <HiddenSlides>3</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Oriel</vt:lpstr>
      <vt:lpstr>Office Theme</vt:lpstr>
      <vt:lpstr>1_Oriel</vt:lpstr>
      <vt:lpstr>Improving HPC Application Performance in Cloud through Dynamic Load Balancing</vt:lpstr>
      <vt:lpstr>Motivation: Why Clouds for HPC ? </vt:lpstr>
      <vt:lpstr>Motivation: HPC-Cloud Gap </vt:lpstr>
      <vt:lpstr>PowerPoint Presentation</vt:lpstr>
      <vt:lpstr>NEED FOR LOAD BALANCER FOR HPC IN CLOUD</vt:lpstr>
      <vt:lpstr>Research Goals</vt:lpstr>
      <vt:lpstr>NEED FOR LOAD BALANCER FOR HPC IN CLOUD</vt:lpstr>
      <vt:lpstr>Charm++’s and Load Balancing!</vt:lpstr>
      <vt:lpstr>CLOUD-AWARE LOAD BALANCER FOR HPC</vt:lpstr>
      <vt:lpstr>PowerPoint Presentation</vt:lpstr>
      <vt:lpstr>CLOUD-AWARE LOAD BALANCER FOR HPC</vt:lpstr>
      <vt:lpstr>Load balancing approach</vt:lpstr>
      <vt:lpstr>Load balancing approach</vt:lpstr>
      <vt:lpstr>Load balancing approach</vt:lpstr>
      <vt:lpstr>Evaluation: Experimental Testbed</vt:lpstr>
      <vt:lpstr>Benchmarks and Applications</vt:lpstr>
      <vt:lpstr>Results: Analysis using stencil3d</vt:lpstr>
      <vt:lpstr>Results</vt:lpstr>
      <vt:lpstr>Results: Effect of Grain Size</vt:lpstr>
      <vt:lpstr>Results: Effect of LB Period</vt:lpstr>
      <vt:lpstr>Results: Effect of Problem Size</vt:lpstr>
      <vt:lpstr>Results: Improvements by LB</vt:lpstr>
      <vt:lpstr>Results: Parallel Scaling</vt:lpstr>
      <vt:lpstr>Related work</vt:lpstr>
      <vt:lpstr>Lessons Learned</vt:lpstr>
      <vt:lpstr>Conclusions and future work</vt:lpstr>
      <vt:lpstr>Acknowledgements</vt:lpstr>
      <vt:lpstr>Related work</vt:lpstr>
      <vt:lpstr>Motivation: HPC-Cloud Gap </vt:lpstr>
      <vt:lpstr>Contributions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Running HPC Applications on Cloud Abhishek Gupta abhishek.gupta5@hp.com, gupta59@illinois.edu</dc:title>
  <dc:creator>Gupta, Abhishek</dc:creator>
  <cp:lastModifiedBy>Abhishek Gupta</cp:lastModifiedBy>
  <cp:revision>621</cp:revision>
  <dcterms:created xsi:type="dcterms:W3CDTF">2006-08-16T00:00:00Z</dcterms:created>
  <dcterms:modified xsi:type="dcterms:W3CDTF">2013-04-15T15:25:36Z</dcterms:modified>
</cp:coreProperties>
</file>