
<file path=[Content_Types].xml><?xml version="1.0" encoding="utf-8"?>
<Types xmlns="http://schemas.openxmlformats.org/package/2006/content-types">
  <Default Extension="xml" ContentType="application/xml"/>
  <Default Extension="mpeg" ContentType="video/unknown"/>
  <Default Extension="jpe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8" r:id="rId1"/>
    <p:sldMasterId id="2147483709" r:id="rId2"/>
  </p:sldMasterIdLst>
  <p:notesMasterIdLst>
    <p:notesMasterId r:id="rId25"/>
  </p:notesMasterIdLst>
  <p:handoutMasterIdLst>
    <p:handoutMasterId r:id="rId26"/>
  </p:handoutMasterIdLst>
  <p:sldIdLst>
    <p:sldId id="256" r:id="rId3"/>
    <p:sldId id="276" r:id="rId4"/>
    <p:sldId id="263" r:id="rId5"/>
    <p:sldId id="267" r:id="rId6"/>
    <p:sldId id="282" r:id="rId7"/>
    <p:sldId id="265" r:id="rId8"/>
    <p:sldId id="268" r:id="rId9"/>
    <p:sldId id="266" r:id="rId10"/>
    <p:sldId id="269" r:id="rId11"/>
    <p:sldId id="272" r:id="rId12"/>
    <p:sldId id="285" r:id="rId13"/>
    <p:sldId id="286" r:id="rId14"/>
    <p:sldId id="270" r:id="rId15"/>
    <p:sldId id="271" r:id="rId16"/>
    <p:sldId id="274" r:id="rId17"/>
    <p:sldId id="281" r:id="rId18"/>
    <p:sldId id="275" r:id="rId19"/>
    <p:sldId id="280" r:id="rId20"/>
    <p:sldId id="273" r:id="rId21"/>
    <p:sldId id="277" r:id="rId22"/>
    <p:sldId id="283" r:id="rId23"/>
    <p:sldId id="279" r:id="rId24"/>
  </p:sldIdLst>
  <p:sldSz cx="9144000" cy="6858000" type="screen4x3"/>
  <p:notesSz cx="6934200" cy="9232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F4F97"/>
    <a:srgbClr val="F6CE86"/>
    <a:srgbClr val="AEF8E5"/>
    <a:srgbClr val="0A8464"/>
    <a:srgbClr val="0DB78A"/>
    <a:srgbClr val="D68F10"/>
    <a:srgbClr val="F1B13D"/>
    <a:srgbClr val="10D6A2"/>
    <a:srgbClr val="2DEFBC"/>
    <a:srgbClr val="11D9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44" autoAdjust="0"/>
    <p:restoredTop sz="86435" autoAdjust="0"/>
  </p:normalViewPr>
  <p:slideViewPr>
    <p:cSldViewPr snapToGrid="0">
      <p:cViewPr varScale="1">
        <p:scale>
          <a:sx n="113" d="100"/>
          <a:sy n="113" d="100"/>
        </p:scale>
        <p:origin x="-104" y="-184"/>
      </p:cViewPr>
      <p:guideLst>
        <p:guide orient="horz" pos="993"/>
        <p:guide orient="horz" pos="3999"/>
        <p:guide pos="2880"/>
      </p:guideLst>
    </p:cSldViewPr>
  </p:slideViewPr>
  <p:outlineViewPr>
    <p:cViewPr>
      <p:scale>
        <a:sx n="33" d="100"/>
        <a:sy n="33" d="100"/>
      </p:scale>
      <p:origin x="0" y="168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Objects="1">
      <p:cViewPr varScale="1">
        <p:scale>
          <a:sx n="165" d="100"/>
          <a:sy n="165" d="100"/>
        </p:scale>
        <p:origin x="-5256" y="-112"/>
      </p:cViewPr>
      <p:guideLst>
        <p:guide orient="horz" pos="2908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/>
          <a:lstStyle>
            <a:lvl1pPr algn="l">
              <a:defRPr sz="11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/>
          <a:lstStyle>
            <a:lvl1pPr algn="r">
              <a:defRPr sz="1100"/>
            </a:lvl1pPr>
          </a:lstStyle>
          <a:p>
            <a:fld id="{7A1D2F2F-8618-2143-A89B-2D6D3F007EBC}" type="datetimeFigureOut">
              <a:rPr lang="en-US" smtClean="0">
                <a:latin typeface="Arial"/>
              </a:rPr>
              <a:pPr/>
              <a:t>4/15/13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 anchor="b"/>
          <a:lstStyle>
            <a:lvl1pPr algn="l">
              <a:defRPr sz="11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 anchor="b"/>
          <a:lstStyle>
            <a:lvl1pPr algn="r">
              <a:defRPr sz="1100"/>
            </a:lvl1pPr>
          </a:lstStyle>
          <a:p>
            <a:fld id="{CE221CE3-F987-1944-AB66-8BE5522C5EC6}" type="slidenum">
              <a:rPr lang="en-US" smtClean="0">
                <a:latin typeface="Arial"/>
              </a:rPr>
              <a:pPr/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28481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/>
          <a:lstStyle>
            <a:lvl1pPr algn="l">
              <a:defRPr sz="11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/>
          <a:lstStyle>
            <a:lvl1pPr algn="r">
              <a:defRPr sz="1100">
                <a:latin typeface="Arial"/>
              </a:defRPr>
            </a:lvl1pPr>
          </a:lstStyle>
          <a:p>
            <a:fld id="{D8B0A143-2353-BE4A-A6C4-57C9AE3FBC68}" type="datetimeFigureOut">
              <a:rPr lang="en-US" smtClean="0"/>
              <a:pPr/>
              <a:t>4/15/13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64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71" tIns="46186" rIns="92371" bIns="4618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28"/>
            <a:ext cx="5547360" cy="4154805"/>
          </a:xfrm>
          <a:prstGeom prst="rect">
            <a:avLst/>
          </a:prstGeom>
        </p:spPr>
        <p:txBody>
          <a:bodyPr vert="horz" lIns="92371" tIns="46186" rIns="92371" bIns="46186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 anchor="b"/>
          <a:lstStyle>
            <a:lvl1pPr algn="l">
              <a:defRPr sz="11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 anchor="b"/>
          <a:lstStyle>
            <a:lvl1pPr algn="r">
              <a:defRPr sz="1100">
                <a:latin typeface="Arial"/>
              </a:defRPr>
            </a:lvl1pPr>
          </a:lstStyle>
          <a:p>
            <a:fld id="{4CFDF800-FE0E-A944-8AC1-D57C07B35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7650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(4/13/13 18:36) -----</a:t>
            </a:r>
          </a:p>
          <a:p>
            <a:r>
              <a:rPr lang="en-US"/>
              <a:t>fix title</a:t>
            </a:r>
          </a:p>
          <a:p>
            <a:r>
              <a:rPr lang="en-US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DF800-FE0E-A944-8AC1-D57C07B352F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255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3065028"/>
            <a:ext cx="3417506" cy="3792972"/>
          </a:xfrm>
          <a:prstGeom prst="rect">
            <a:avLst/>
          </a:prstGeom>
          <a:solidFill>
            <a:srgbClr val="0F4F97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latin typeface="Arial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743918"/>
            <a:ext cx="8229600" cy="986725"/>
          </a:xfrm>
        </p:spPr>
        <p:txBody>
          <a:bodyPr/>
          <a:lstStyle>
            <a:lvl1pPr>
              <a:lnSpc>
                <a:spcPts val="3800"/>
              </a:lnSpc>
              <a:defRPr b="0" i="1">
                <a:solidFill>
                  <a:srgbClr val="0F4F97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52275" y="1733685"/>
            <a:ext cx="5434199" cy="369888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buNone/>
              <a:defRPr sz="2000"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/>
          <a:srcRect l="949"/>
          <a:stretch/>
        </p:blipFill>
        <p:spPr bwMode="auto">
          <a:xfrm>
            <a:off x="3497385" y="3062287"/>
            <a:ext cx="5646615" cy="379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 userDrawn="1"/>
        </p:nvSpPr>
        <p:spPr>
          <a:xfrm>
            <a:off x="68385" y="5974520"/>
            <a:ext cx="3327957" cy="6037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algn="l" defTabSz="457200" rtl="0" eaLnBrk="1" latinLnBrk="0" hangingPunct="1">
              <a:lnSpc>
                <a:spcPct val="90000"/>
              </a:lnSpc>
              <a:spcAft>
                <a:spcPts val="300"/>
              </a:spcAft>
            </a:pPr>
            <a:r>
              <a:rPr lang="en-US" sz="10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LLNL-PRES</a:t>
            </a:r>
            <a:r>
              <a:rPr lang="en-US" sz="10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-634152-DRAFT</a:t>
            </a:r>
            <a:endParaRPr lang="en-US" sz="1000" kern="1200" dirty="0" smtClean="0">
              <a:solidFill>
                <a:schemeClr val="bg1"/>
              </a:solidFill>
              <a:effectLst/>
              <a:latin typeface="Arial"/>
              <a:ea typeface="+mn-ea"/>
              <a:cs typeface="Arial"/>
            </a:endParaRPr>
          </a:p>
          <a:p>
            <a:pPr marL="0" algn="l" defTabSz="457200" rtl="0" eaLnBrk="1" latinLnBrk="0" hangingPunct="1">
              <a:lnSpc>
                <a:spcPct val="90000"/>
              </a:lnSpc>
              <a:spcAft>
                <a:spcPts val="600"/>
              </a:spcAft>
            </a:pPr>
            <a: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This work was performed under the auspices of the</a:t>
            </a:r>
            <a:r>
              <a:rPr lang="en-US" sz="800" kern="1200" baseline="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U.S. Department </a:t>
            </a:r>
            <a:b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</a:br>
            <a: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of Energy by Lawrence Livermore National Laboratory under contract </a:t>
            </a:r>
            <a:b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</a:br>
            <a: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DE-AC52-07NA27344.</a:t>
            </a:r>
            <a:r>
              <a:rPr lang="en-US" sz="800" kern="1200" baseline="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Lawrence Livermore National Security, LLC</a:t>
            </a:r>
            <a:endParaRPr lang="en-US" sz="800" kern="1200" dirty="0">
              <a:solidFill>
                <a:schemeClr val="bg1"/>
              </a:solidFill>
              <a:effectLst/>
              <a:latin typeface="Arial"/>
              <a:ea typeface="+mn-ea"/>
              <a:cs typeface="Arial"/>
            </a:endParaRPr>
          </a:p>
        </p:txBody>
      </p:sp>
      <p:pic>
        <p:nvPicPr>
          <p:cNvPr id="16" name="Picture 15" descr="LLNL_Logo_WHT-LRG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9876" y="3220532"/>
            <a:ext cx="2240285" cy="3779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end page">
    <p:bg>
      <p:bgPr>
        <a:solidFill>
          <a:srgbClr val="0F4F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LNL_Logo_WHT-LR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852" y="5437487"/>
            <a:ext cx="3602498" cy="6077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3065028"/>
            <a:ext cx="3417506" cy="3792972"/>
          </a:xfrm>
          <a:prstGeom prst="rect">
            <a:avLst/>
          </a:prstGeom>
          <a:solidFill>
            <a:srgbClr val="0F4F97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latin typeface="Arial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743918"/>
            <a:ext cx="8229600" cy="986725"/>
          </a:xfrm>
        </p:spPr>
        <p:txBody>
          <a:bodyPr/>
          <a:lstStyle>
            <a:lvl1pPr>
              <a:lnSpc>
                <a:spcPts val="3800"/>
              </a:lnSpc>
              <a:defRPr b="0" i="1">
                <a:solidFill>
                  <a:srgbClr val="0F4F97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52275" y="1733685"/>
            <a:ext cx="5434199" cy="369888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buNone/>
              <a:defRPr sz="2000"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/>
          <a:srcRect l="949"/>
          <a:stretch/>
        </p:blipFill>
        <p:spPr bwMode="auto">
          <a:xfrm>
            <a:off x="3497385" y="3062287"/>
            <a:ext cx="5646615" cy="379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 userDrawn="1"/>
        </p:nvSpPr>
        <p:spPr>
          <a:xfrm>
            <a:off x="68385" y="5974520"/>
            <a:ext cx="3327957" cy="6037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algn="l" defTabSz="457200" rtl="0" eaLnBrk="1" latinLnBrk="0" hangingPunct="1">
              <a:lnSpc>
                <a:spcPct val="90000"/>
              </a:lnSpc>
              <a:spcAft>
                <a:spcPts val="300"/>
              </a:spcAft>
            </a:pPr>
            <a:r>
              <a:rPr lang="en-US" sz="10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LLNL-PRES-XXXXXX</a:t>
            </a:r>
          </a:p>
          <a:p>
            <a:pPr marL="0" algn="l" defTabSz="457200" rtl="0" eaLnBrk="1" latinLnBrk="0" hangingPunct="1">
              <a:lnSpc>
                <a:spcPct val="90000"/>
              </a:lnSpc>
              <a:spcAft>
                <a:spcPts val="600"/>
              </a:spcAft>
            </a:pPr>
            <a: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This work was performed under the auspices of the</a:t>
            </a:r>
            <a:r>
              <a:rPr lang="en-US" sz="800" kern="1200" baseline="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U.S. Department </a:t>
            </a:r>
            <a:b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</a:br>
            <a: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of Energy by Lawrence Livermore National Laboratory under contract </a:t>
            </a:r>
            <a:b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</a:br>
            <a: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DE-AC52-07NA27344.</a:t>
            </a:r>
            <a:r>
              <a:rPr lang="en-US" sz="800" kern="1200" baseline="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Lawrence Livermore National Security, LLC</a:t>
            </a:r>
            <a:endParaRPr lang="en-US" sz="800" kern="1200" dirty="0">
              <a:solidFill>
                <a:schemeClr val="bg1"/>
              </a:solidFill>
              <a:effectLst/>
              <a:latin typeface="Arial"/>
              <a:ea typeface="+mn-ea"/>
              <a:cs typeface="Arial"/>
            </a:endParaRPr>
          </a:p>
        </p:txBody>
      </p:sp>
      <p:pic>
        <p:nvPicPr>
          <p:cNvPr id="16" name="Picture 15" descr="LLNL_Logo_WHT-LRG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9876" y="3220532"/>
            <a:ext cx="2240285" cy="3779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1251062"/>
          </a:xfrm>
          <a:prstGeom prst="rect">
            <a:avLst/>
          </a:prstGeom>
          <a:effectLst/>
        </p:spPr>
        <p:txBody>
          <a:bodyPr vert="horz" lIns="91440" rIns="4572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with left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800"/>
              </a:lnSpc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right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800"/>
              </a:lnSpc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27275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with side-by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800"/>
              </a:lnSpc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5826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718649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Qu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4575089" y="1653591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 bwMode="auto">
          <a:xfrm rot="5400000">
            <a:off x="2153528" y="3920602"/>
            <a:ext cx="4722647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3961A7">
                <a:alpha val="43000"/>
              </a:srgbClr>
            </a:outerShdw>
          </a:effectLst>
        </p:spPr>
      </p:cxnSp>
      <p:cxnSp>
        <p:nvCxnSpPr>
          <p:cNvPr id="6" name="Straight Connector 5"/>
          <p:cNvCxnSpPr/>
          <p:nvPr userDrawn="1"/>
        </p:nvCxnSpPr>
        <p:spPr bwMode="auto">
          <a:xfrm>
            <a:off x="469900" y="3873981"/>
            <a:ext cx="82296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3961A7">
                <a:alpha val="43000"/>
              </a:srgbClr>
            </a:outerShdw>
          </a:effectLst>
        </p:spPr>
      </p:cxnSp>
      <p:sp>
        <p:nvSpPr>
          <p:cNvPr id="7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69900" y="1653591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575089" y="4021969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9900" y="4021969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220136"/>
            <a:ext cx="9143999" cy="1251062"/>
          </a:xfrm>
          <a:gradFill flip="none" rotWithShape="1">
            <a:gsLst>
              <a:gs pos="0">
                <a:srgbClr val="FFFFFF">
                  <a:alpha val="80000"/>
                </a:srgbClr>
              </a:gs>
              <a:gs pos="100000">
                <a:srgbClr val="000000">
                  <a:alpha val="0"/>
                </a:srgbClr>
              </a:gs>
              <a:gs pos="78000">
                <a:srgbClr val="FFFFFF">
                  <a:alpha val="59000"/>
                </a:srgbClr>
              </a:gs>
            </a:gsLst>
            <a:lin ang="0" scaled="1"/>
            <a:tileRect/>
          </a:gradFill>
          <a:effectLst/>
        </p:spPr>
        <p:txBody>
          <a:bodyPr vert="horz" lIns="457200" rIns="4572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marL="233363" indent="0">
              <a:lnSpc>
                <a:spcPts val="3800"/>
              </a:lnSpc>
              <a:def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4A8F"/>
                </a:solidFill>
                <a:effectLst/>
                <a:uLnTx/>
                <a:uFillTx/>
                <a:latin typeface="Arial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end page">
    <p:bg>
      <p:bgPr>
        <a:solidFill>
          <a:srgbClr val="0F4F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LNL_Logo_WHT-LR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852" y="5437487"/>
            <a:ext cx="3602498" cy="6077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1251062"/>
          </a:xfrm>
          <a:prstGeom prst="rect">
            <a:avLst/>
          </a:prstGeom>
          <a:effectLst/>
        </p:spPr>
        <p:txBody>
          <a:bodyPr vert="horz" lIns="91440" rIns="4572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with left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800"/>
              </a:lnSpc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right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800"/>
              </a:lnSpc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27275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with side-by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800"/>
              </a:lnSpc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5826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718649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Qu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4575089" y="1653591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 bwMode="auto">
          <a:xfrm rot="5400000">
            <a:off x="2153528" y="3920602"/>
            <a:ext cx="4722647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3961A7">
                <a:alpha val="43000"/>
              </a:srgbClr>
            </a:outerShdw>
          </a:effectLst>
        </p:spPr>
      </p:cxnSp>
      <p:cxnSp>
        <p:nvCxnSpPr>
          <p:cNvPr id="6" name="Straight Connector 5"/>
          <p:cNvCxnSpPr/>
          <p:nvPr userDrawn="1"/>
        </p:nvCxnSpPr>
        <p:spPr bwMode="auto">
          <a:xfrm>
            <a:off x="469900" y="3873981"/>
            <a:ext cx="82296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3961A7">
                <a:alpha val="43000"/>
              </a:srgbClr>
            </a:outerShdw>
          </a:effectLst>
        </p:spPr>
      </p:cxnSp>
      <p:sp>
        <p:nvSpPr>
          <p:cNvPr id="7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69900" y="1653591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575089" y="4021969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9900" y="4021969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220136"/>
            <a:ext cx="9143999" cy="1251062"/>
          </a:xfrm>
          <a:gradFill flip="none" rotWithShape="1">
            <a:gsLst>
              <a:gs pos="0">
                <a:srgbClr val="FFFFFF">
                  <a:alpha val="80000"/>
                </a:srgbClr>
              </a:gs>
              <a:gs pos="100000">
                <a:srgbClr val="000000">
                  <a:alpha val="0"/>
                </a:srgbClr>
              </a:gs>
              <a:gs pos="78000">
                <a:srgbClr val="FFFFFF">
                  <a:alpha val="59000"/>
                </a:srgbClr>
              </a:gs>
            </a:gsLst>
            <a:lin ang="0" scaled="1"/>
            <a:tileRect/>
          </a:gradFill>
          <a:effectLst/>
        </p:spPr>
        <p:txBody>
          <a:bodyPr vert="horz" lIns="457200" rIns="4572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marL="233363" indent="0">
              <a:lnSpc>
                <a:spcPts val="3800"/>
              </a:lnSpc>
              <a:def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4A8F"/>
                </a:solidFill>
                <a:effectLst/>
                <a:uLnTx/>
                <a:uFillTx/>
                <a:latin typeface="Arial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1251062"/>
          </a:xfrm>
          <a:prstGeom prst="rect">
            <a:avLst/>
          </a:prstGeom>
          <a:effectLst/>
        </p:spPr>
        <p:txBody>
          <a:bodyPr vert="horz" lIns="91440" rIns="4572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6863"/>
            <a:ext cx="8229600" cy="4751357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1" y="635508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>
              <a:latin typeface="Arial"/>
            </a:endParaRP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379731" y="6492857"/>
            <a:ext cx="30525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124A91"/>
                </a:solidFill>
                <a:latin typeface="Arial Narrow" pitchFamily="-80" charset="0"/>
              </a:rPr>
              <a:t>Lawrence Livermore National Laboratory</a:t>
            </a:r>
          </a:p>
        </p:txBody>
      </p:sp>
      <p:pic>
        <p:nvPicPr>
          <p:cNvPr id="13" name="Picture 21" descr="lab_icon_no_box_blue_rgb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480166" y="6535024"/>
            <a:ext cx="231880" cy="211357"/>
          </a:xfrm>
          <a:prstGeom prst="rect">
            <a:avLst/>
          </a:prstGeom>
          <a:noFill/>
          <a:effectLst/>
        </p:spPr>
      </p:pic>
      <p:sp>
        <p:nvSpPr>
          <p:cNvPr id="14" name="TextBox 13"/>
          <p:cNvSpPr txBox="1"/>
          <p:nvPr/>
        </p:nvSpPr>
        <p:spPr>
          <a:xfrm>
            <a:off x="7812234" y="6591164"/>
            <a:ext cx="767886" cy="138499"/>
          </a:xfrm>
          <a:prstGeom prst="rect">
            <a:avLst/>
          </a:prstGeom>
          <a:noFill/>
        </p:spPr>
        <p:txBody>
          <a:bodyPr wrap="none" lIns="0" bIns="0" rtlCol="0" anchor="b" anchorCtr="0">
            <a:spAutoFit/>
          </a:bodyPr>
          <a:lstStyle/>
          <a:p>
            <a:pPr algn="r"/>
            <a:r>
              <a:rPr lang="en-US" sz="600" dirty="0" smtClean="0">
                <a:latin typeface="Arial"/>
                <a:cs typeface="Arial"/>
              </a:rPr>
              <a:t>LLNL-PRES-</a:t>
            </a:r>
            <a:r>
              <a:rPr lang="en-US" sz="600" dirty="0" err="1" smtClean="0">
                <a:latin typeface="Arial"/>
                <a:cs typeface="Arial"/>
              </a:rPr>
              <a:t>xxxxxx</a:t>
            </a:r>
            <a:endParaRPr lang="en-US" sz="600" dirty="0" smtClean="0">
              <a:latin typeface="Arial"/>
              <a:cs typeface="Arial"/>
            </a:endParaRPr>
          </a:p>
        </p:txBody>
      </p:sp>
      <p:sp>
        <p:nvSpPr>
          <p:cNvPr id="19" name="Slide Number Placeholder 7"/>
          <p:cNvSpPr txBox="1">
            <a:spLocks/>
          </p:cNvSpPr>
          <p:nvPr/>
        </p:nvSpPr>
        <p:spPr>
          <a:xfrm>
            <a:off x="8212821" y="6493079"/>
            <a:ext cx="360727" cy="159392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D690BD-BADF-4FBD-97E7-557E707EBBB2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2" r:id="rId2"/>
    <p:sldLayoutId id="2147483691" r:id="rId3"/>
    <p:sldLayoutId id="2147483703" r:id="rId4"/>
    <p:sldLayoutId id="2147483705" r:id="rId5"/>
    <p:sldLayoutId id="2147483706" r:id="rId6"/>
    <p:sldLayoutId id="2147483702" r:id="rId7"/>
    <p:sldLayoutId id="2147483698" r:id="rId8"/>
    <p:sldLayoutId id="2147483707" r:id="rId9"/>
    <p:sldLayoutId id="2147483699" r:id="rId10"/>
    <p:sldLayoutId id="2147483708" r:id="rId11"/>
  </p:sldLayoutIdLst>
  <p:hf hdr="0" ftr="0" dt="0"/>
  <p:txStyles>
    <p:titleStyle>
      <a:lvl1pPr algn="l" rtl="0" eaLnBrk="1" latinLnBrk="0" hangingPunct="1">
        <a:lnSpc>
          <a:spcPct val="100000"/>
        </a:lnSpc>
        <a:spcBef>
          <a:spcPct val="0"/>
        </a:spcBef>
        <a:buNone/>
        <a:defRPr kumimoji="0" sz="3600" b="1" kern="1200">
          <a:solidFill>
            <a:srgbClr val="214A8F"/>
          </a:solidFill>
          <a:effectLst/>
          <a:latin typeface="Arial"/>
          <a:ea typeface="+mj-ea"/>
          <a:cs typeface="Arial"/>
        </a:defRPr>
      </a:lvl1pPr>
    </p:titleStyle>
    <p:bodyStyle>
      <a:lvl1pPr marL="400050" indent="-280988" algn="l" rtl="0" eaLnBrk="1" latinLnBrk="0" hangingPunct="1">
        <a:spcBef>
          <a:spcPts val="1200"/>
        </a:spcBef>
        <a:spcAft>
          <a:spcPts val="600"/>
        </a:spcAft>
        <a:buClr>
          <a:srgbClr val="0D5097"/>
        </a:buClr>
        <a:buSzPct val="90000"/>
        <a:buFont typeface="Wingdings" charset="2"/>
        <a:buChar char="§"/>
        <a:defRPr kumimoji="0"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685800" indent="-273050" algn="l" rtl="0" eaLnBrk="1" latinLnBrk="0" hangingPunct="1">
        <a:spcBef>
          <a:spcPts val="0"/>
        </a:spcBef>
        <a:spcAft>
          <a:spcPts val="600"/>
        </a:spcAft>
        <a:buClrTx/>
        <a:buSzPct val="90000"/>
        <a:buFont typeface="Arial"/>
        <a:buChar char="•"/>
        <a:defRPr kumimoji="0"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085850" indent="-401638" algn="l" rtl="0" eaLnBrk="1" latinLnBrk="0" hangingPunct="1">
        <a:spcBef>
          <a:spcPts val="0"/>
        </a:spcBef>
        <a:spcAft>
          <a:spcPts val="600"/>
        </a:spcAft>
        <a:buClrTx/>
        <a:buSzPct val="90000"/>
        <a:buFont typeface="Lucida Grande"/>
        <a:buChar char="—"/>
        <a:defRPr kumimoji="0"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314450" indent="-242888" algn="l" rtl="0" eaLnBrk="1" latinLnBrk="0" hangingPunct="1">
        <a:spcBef>
          <a:spcPts val="0"/>
        </a:spcBef>
        <a:spcAft>
          <a:spcPts val="600"/>
        </a:spcAft>
        <a:buClrTx/>
        <a:buSzPct val="100000"/>
        <a:buFont typeface="Lucida Grande"/>
        <a:buChar char="–"/>
        <a:defRPr kumimoji="0"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242888" algn="l" rtl="0" eaLnBrk="1" latinLnBrk="0" hangingPunct="1">
        <a:spcBef>
          <a:spcPts val="0"/>
        </a:spcBef>
        <a:spcAft>
          <a:spcPts val="600"/>
        </a:spcAft>
        <a:buClrTx/>
        <a:buFont typeface="Arial"/>
        <a:buChar char="•"/>
        <a:defRPr kumimoji="0" lang="en-US" sz="1800" kern="1200" smtClean="0">
          <a:solidFill>
            <a:schemeClr val="tx1"/>
          </a:solidFill>
          <a:latin typeface="Arial"/>
          <a:ea typeface="+mn-ea"/>
          <a:cs typeface="Arial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1251062"/>
          </a:xfrm>
          <a:prstGeom prst="rect">
            <a:avLst/>
          </a:prstGeom>
          <a:effectLst/>
        </p:spPr>
        <p:txBody>
          <a:bodyPr vert="horz" lIns="91440" rIns="4572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6863"/>
            <a:ext cx="8229600" cy="4751357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1" y="635508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>
              <a:latin typeface="Arial"/>
            </a:endParaRP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379731" y="6492857"/>
            <a:ext cx="30525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124A91"/>
                </a:solidFill>
                <a:latin typeface="Arial Narrow" pitchFamily="-80" charset="0"/>
              </a:rPr>
              <a:t>Lawrence Livermore National Laboratory</a:t>
            </a:r>
          </a:p>
        </p:txBody>
      </p:sp>
      <p:pic>
        <p:nvPicPr>
          <p:cNvPr id="13" name="Picture 21" descr="lab_icon_no_box_blue_rgb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480166" y="6535024"/>
            <a:ext cx="231880" cy="211357"/>
          </a:xfrm>
          <a:prstGeom prst="rect">
            <a:avLst/>
          </a:prstGeom>
          <a:noFill/>
          <a:effectLst/>
        </p:spPr>
      </p:pic>
      <p:sp>
        <p:nvSpPr>
          <p:cNvPr id="14" name="TextBox 13"/>
          <p:cNvSpPr txBox="1"/>
          <p:nvPr/>
        </p:nvSpPr>
        <p:spPr>
          <a:xfrm>
            <a:off x="7808114" y="6591164"/>
            <a:ext cx="772006" cy="138499"/>
          </a:xfrm>
          <a:prstGeom prst="rect">
            <a:avLst/>
          </a:prstGeom>
          <a:noFill/>
        </p:spPr>
        <p:txBody>
          <a:bodyPr wrap="none" lIns="0" bIns="0" rtlCol="0" anchor="b" anchorCtr="0">
            <a:spAutoFit/>
          </a:bodyPr>
          <a:lstStyle/>
          <a:p>
            <a:pPr algn="r"/>
            <a:r>
              <a:rPr lang="en-US" sz="600" dirty="0" smtClean="0">
                <a:latin typeface="Arial"/>
                <a:cs typeface="Arial"/>
              </a:rPr>
              <a:t>LLNL-PRES-</a:t>
            </a:r>
            <a:r>
              <a:rPr lang="en-US" sz="600" dirty="0" err="1" smtClean="0">
                <a:latin typeface="Arial"/>
                <a:cs typeface="Arial"/>
              </a:rPr>
              <a:t>xxxxxx</a:t>
            </a:r>
            <a:endParaRPr lang="en-US" sz="600" dirty="0" smtClean="0">
              <a:latin typeface="Arial"/>
              <a:cs typeface="Arial"/>
            </a:endParaRPr>
          </a:p>
        </p:txBody>
      </p:sp>
      <p:sp>
        <p:nvSpPr>
          <p:cNvPr id="19" name="Slide Number Placeholder 7"/>
          <p:cNvSpPr txBox="1">
            <a:spLocks/>
          </p:cNvSpPr>
          <p:nvPr/>
        </p:nvSpPr>
        <p:spPr>
          <a:xfrm>
            <a:off x="8212821" y="6493079"/>
            <a:ext cx="360727" cy="159392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D690BD-BADF-4FBD-97E7-557E707EBBB2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 ftr="0" dt="0"/>
  <p:txStyles>
    <p:titleStyle>
      <a:lvl1pPr algn="l" rtl="0" eaLnBrk="1" latinLnBrk="0" hangingPunct="1">
        <a:lnSpc>
          <a:spcPct val="100000"/>
        </a:lnSpc>
        <a:spcBef>
          <a:spcPct val="0"/>
        </a:spcBef>
        <a:buNone/>
        <a:defRPr kumimoji="0" sz="3600" b="1" kern="1200">
          <a:solidFill>
            <a:srgbClr val="214A8F"/>
          </a:solidFill>
          <a:effectLst/>
          <a:latin typeface="Arial"/>
          <a:ea typeface="+mj-ea"/>
          <a:cs typeface="Arial"/>
        </a:defRPr>
      </a:lvl1pPr>
    </p:titleStyle>
    <p:bodyStyle>
      <a:lvl1pPr marL="400050" indent="-280988" algn="l" rtl="0" eaLnBrk="1" latinLnBrk="0" hangingPunct="1">
        <a:spcBef>
          <a:spcPts val="1200"/>
        </a:spcBef>
        <a:spcAft>
          <a:spcPts val="600"/>
        </a:spcAft>
        <a:buClr>
          <a:srgbClr val="0D5097"/>
        </a:buClr>
        <a:buSzPct val="90000"/>
        <a:buFont typeface="Wingdings" charset="2"/>
        <a:buChar char="§"/>
        <a:defRPr kumimoji="0"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685800" indent="-273050" algn="l" rtl="0" eaLnBrk="1" latinLnBrk="0" hangingPunct="1">
        <a:spcBef>
          <a:spcPts val="0"/>
        </a:spcBef>
        <a:spcAft>
          <a:spcPts val="600"/>
        </a:spcAft>
        <a:buClrTx/>
        <a:buSzPct val="90000"/>
        <a:buFont typeface="Arial"/>
        <a:buChar char="•"/>
        <a:defRPr kumimoji="0"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085850" indent="-401638" algn="l" rtl="0" eaLnBrk="1" latinLnBrk="0" hangingPunct="1">
        <a:spcBef>
          <a:spcPts val="0"/>
        </a:spcBef>
        <a:spcAft>
          <a:spcPts val="600"/>
        </a:spcAft>
        <a:buClrTx/>
        <a:buSzPct val="90000"/>
        <a:buFont typeface="Lucida Grande"/>
        <a:buChar char="—"/>
        <a:defRPr kumimoji="0"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314450" indent="-242888" algn="l" rtl="0" eaLnBrk="1" latinLnBrk="0" hangingPunct="1">
        <a:spcBef>
          <a:spcPts val="0"/>
        </a:spcBef>
        <a:spcAft>
          <a:spcPts val="600"/>
        </a:spcAft>
        <a:buClrTx/>
        <a:buSzPct val="100000"/>
        <a:buFont typeface="Lucida Grande"/>
        <a:buChar char="–"/>
        <a:defRPr kumimoji="0"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242888" algn="l" rtl="0" eaLnBrk="1" latinLnBrk="0" hangingPunct="1">
        <a:spcBef>
          <a:spcPts val="0"/>
        </a:spcBef>
        <a:spcAft>
          <a:spcPts val="600"/>
        </a:spcAft>
        <a:buClrTx/>
        <a:buFont typeface="Arial"/>
        <a:buChar char="•"/>
        <a:defRPr kumimoji="0" lang="en-US" sz="1800" kern="1200" smtClean="0">
          <a:solidFill>
            <a:schemeClr val="tx1"/>
          </a:solidFill>
          <a:latin typeface="Arial"/>
          <a:ea typeface="+mn-ea"/>
          <a:cs typeface="Arial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image" Target="../media/image11.png"/><Relationship Id="rId1" Type="http://schemas.microsoft.com/office/2007/relationships/media" Target="../media/media1.mpeg"/><Relationship Id="rId2" Type="http://schemas.openxmlformats.org/officeDocument/2006/relationships/video" Target="../media/media1.m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microsoft.com/office/2007/relationships/hdphoto" Target="../media/hdphoto1.wdp"/><Relationship Id="rId5" Type="http://schemas.openxmlformats.org/officeDocument/2006/relationships/image" Target="../media/image14.png"/><Relationship Id="rId6" Type="http://schemas.microsoft.com/office/2007/relationships/hdphoto" Target="../media/hdphoto2.wdp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Charm++ Implementation of a Detonation Shock Dynamics Algorithm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Brian McCandless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982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Over-decomposition improves performance.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Test problem:  a simple regular 3D box with a detonation source in one corner</a:t>
            </a:r>
          </a:p>
          <a:p>
            <a:r>
              <a:rPr lang="en-US" dirty="0" smtClean="0"/>
              <a:t>512 processors with varying amounts of over decomposition.</a:t>
            </a:r>
          </a:p>
          <a:p>
            <a:r>
              <a:rPr lang="en-US" dirty="0" smtClean="0"/>
              <a:t>16M total mesh zones (256 x 256 x 256)</a:t>
            </a:r>
          </a:p>
          <a:p>
            <a:r>
              <a:rPr lang="en-US" dirty="0" smtClean="0"/>
              <a:t>Round robin assignment of domains to processors.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7066" y="6028267"/>
            <a:ext cx="43593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Intel Xeon, 16 cores/node, 2.6GHz, </a:t>
            </a:r>
            <a:r>
              <a:rPr lang="en-US" sz="1600" dirty="0" err="1" smtClean="0"/>
              <a:t>InfiniBand</a:t>
            </a:r>
            <a:endParaRPr lang="en-US" sz="1600" dirty="0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7601187"/>
              </p:ext>
            </p:extLst>
          </p:nvPr>
        </p:nvGraphicFramePr>
        <p:xfrm>
          <a:off x="453974" y="1554291"/>
          <a:ext cx="3968751" cy="4468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2917"/>
                <a:gridCol w="1322917"/>
                <a:gridCol w="1322917"/>
              </a:tblGrid>
              <a:tr h="87633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Domains/</a:t>
                      </a:r>
                    </a:p>
                    <a:p>
                      <a:pPr algn="ctr"/>
                      <a:r>
                        <a:rPr lang="en-US" dirty="0" smtClean="0"/>
                        <a:t>processor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Domains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Time</a:t>
                      </a:r>
                      <a:r>
                        <a:rPr lang="en-US" baseline="0" dirty="0" smtClean="0"/>
                        <a:t> to solution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0771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512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17.72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07719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1024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13.94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0771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8000"/>
                          </a:solidFill>
                        </a:rPr>
                        <a:t>4</a:t>
                      </a:r>
                      <a:endParaRPr lang="en-US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8000"/>
                          </a:solidFill>
                        </a:rPr>
                        <a:t>2048</a:t>
                      </a:r>
                      <a:endParaRPr lang="en-US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8000"/>
                          </a:solidFill>
                        </a:rPr>
                        <a:t>11.01</a:t>
                      </a:r>
                      <a:endParaRPr lang="en-US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507719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4096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11.44</a:t>
                      </a:r>
                    </a:p>
                  </a:txBody>
                  <a:tcPr/>
                </a:tc>
              </a:tr>
              <a:tr h="507719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8192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15.55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07719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16384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15.27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0771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64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32768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24.03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1033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Scaling study demonstrates speedup with over-decomposition.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Strong scaling study.</a:t>
            </a:r>
          </a:p>
          <a:p>
            <a:r>
              <a:rPr lang="en-US" dirty="0" smtClean="0"/>
              <a:t>3D Cube with 256**3 zones.</a:t>
            </a:r>
          </a:p>
          <a:p>
            <a:r>
              <a:rPr lang="en-US" dirty="0" smtClean="0"/>
              <a:t>Over-decomposition works better when round robin assignment is used instead of the default (block assignment).</a:t>
            </a:r>
          </a:p>
          <a:p>
            <a:r>
              <a:rPr lang="en-US" dirty="0" smtClean="0"/>
              <a:t>The scaling is poor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8" name="Picture 7" descr="Screen shot 2013-04-12 at 5.14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049" y="1760494"/>
            <a:ext cx="4540165" cy="401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204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 scaling study also shows speedup with over-decomposition.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Weak scaling study.</a:t>
            </a:r>
          </a:p>
          <a:p>
            <a:pPr lvl="1"/>
            <a:r>
              <a:rPr lang="en-US" dirty="0" smtClean="0"/>
              <a:t>Number of zones</a:t>
            </a:r>
            <a:r>
              <a:rPr lang="en-US" dirty="0"/>
              <a:t> </a:t>
            </a:r>
            <a:r>
              <a:rPr lang="en-US" dirty="0" smtClean="0"/>
              <a:t>per processor remains equal</a:t>
            </a:r>
          </a:p>
          <a:p>
            <a:pPr lvl="1"/>
            <a:r>
              <a:rPr lang="en-US" dirty="0" smtClean="0"/>
              <a:t>Due to the nature or the problem, the time to solution is not expected to be constant.</a:t>
            </a:r>
          </a:p>
          <a:p>
            <a:r>
              <a:rPr lang="en-US" dirty="0" smtClean="0"/>
              <a:t>3D block geometry.</a:t>
            </a:r>
          </a:p>
          <a:p>
            <a:pPr lvl="1"/>
            <a:r>
              <a:rPr lang="en-US" dirty="0" smtClean="0"/>
              <a:t>Each processor owns a 32x32x32 block of zones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problem size increases (doubles) first in x, then y, then z.</a:t>
            </a:r>
          </a:p>
          <a:p>
            <a:r>
              <a:rPr lang="en-US" dirty="0" smtClean="0"/>
              <a:t>Round-robin assignment is used.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4" descr="Screen shot 2013-04-13 at 1.56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885" y="1729765"/>
            <a:ext cx="4662327" cy="332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611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principle of persistence does not apply to the DSD algorithm.</a:t>
            </a:r>
          </a:p>
          <a:p>
            <a:r>
              <a:rPr lang="en-US" dirty="0" smtClean="0"/>
              <a:t>The workload on each domain is different at each time-step.</a:t>
            </a:r>
          </a:p>
          <a:p>
            <a:r>
              <a:rPr lang="en-US" dirty="0" smtClean="0"/>
              <a:t>However, some information known to the application can be used to predict the near term work load.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UserSetLBLoad</a:t>
            </a:r>
            <a:r>
              <a:rPr lang="en-US" dirty="0" smtClean="0"/>
              <a:t> function has been implemented to set this load value.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performance be further improved using load balancing?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061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554" y="210587"/>
            <a:ext cx="8229600" cy="1251062"/>
          </a:xfrm>
        </p:spPr>
        <p:txBody>
          <a:bodyPr/>
          <a:lstStyle/>
          <a:p>
            <a:r>
              <a:rPr lang="en-US" dirty="0" smtClean="0"/>
              <a:t>A custom ‘</a:t>
            </a:r>
            <a:r>
              <a:rPr lang="en-US" dirty="0" err="1" smtClean="0"/>
              <a:t>UserSetLBLoad</a:t>
            </a:r>
            <a:r>
              <a:rPr lang="en-US" dirty="0" smtClean="0"/>
              <a:t>’ function is needed to approximate the load.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31" y="1828800"/>
            <a:ext cx="3762329" cy="3771927"/>
          </a:xfrm>
        </p:spPr>
      </p:pic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3928533" y="1566863"/>
            <a:ext cx="4758612" cy="475135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We assign </a:t>
            </a:r>
            <a:r>
              <a:rPr lang="en-US" dirty="0"/>
              <a:t>c</a:t>
            </a:r>
            <a:r>
              <a:rPr lang="en-US" dirty="0" smtClean="0"/>
              <a:t>ategories to domains in order to predict near term load:</a:t>
            </a:r>
            <a:endParaRPr lang="en-US" dirty="0"/>
          </a:p>
          <a:p>
            <a:pPr lvl="1"/>
            <a:r>
              <a:rPr lang="en-US" dirty="0" smtClean="0"/>
              <a:t>Domains that are completely behind the detonation front (will never have more work to do).</a:t>
            </a:r>
          </a:p>
          <a:p>
            <a:pPr lvl="2"/>
            <a:r>
              <a:rPr lang="en-US" dirty="0" smtClean="0"/>
              <a:t>Load = 0</a:t>
            </a:r>
          </a:p>
          <a:p>
            <a:pPr lvl="1"/>
            <a:r>
              <a:rPr lang="en-US" dirty="0" smtClean="0"/>
              <a:t>Active domains that currently intersect the detonation front.  Work is proportional to the number of mesh nodes ahead of the front. </a:t>
            </a:r>
          </a:p>
          <a:p>
            <a:pPr lvl="2"/>
            <a:r>
              <a:rPr lang="en-US" dirty="0" smtClean="0"/>
              <a:t>Load = A + B * </a:t>
            </a:r>
            <a:r>
              <a:rPr lang="en-US" dirty="0" err="1" smtClean="0"/>
              <a:t>nodes_left</a:t>
            </a:r>
            <a:r>
              <a:rPr lang="en-US" dirty="0" smtClean="0"/>
              <a:t>/nodes</a:t>
            </a:r>
          </a:p>
          <a:p>
            <a:pPr lvl="1"/>
            <a:r>
              <a:rPr lang="en-US" dirty="0" smtClean="0"/>
              <a:t>Idle domains that are adjacent to active domains.</a:t>
            </a:r>
          </a:p>
          <a:p>
            <a:pPr lvl="2"/>
            <a:r>
              <a:rPr lang="en-US" dirty="0" smtClean="0"/>
              <a:t>Load = </a:t>
            </a:r>
            <a:r>
              <a:rPr lang="en-US" dirty="0"/>
              <a:t>C</a:t>
            </a:r>
            <a:endParaRPr lang="en-US" dirty="0" smtClean="0"/>
          </a:p>
          <a:p>
            <a:pPr lvl="1"/>
            <a:r>
              <a:rPr lang="en-US" dirty="0" smtClean="0"/>
              <a:t>Other Idle domains</a:t>
            </a:r>
          </a:p>
          <a:p>
            <a:pPr lvl="2"/>
            <a:r>
              <a:rPr lang="en-US" dirty="0" smtClean="0"/>
              <a:t>Load = </a:t>
            </a:r>
            <a:r>
              <a:rPr lang="en-US" dirty="0"/>
              <a:t>D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315105" y="3026782"/>
            <a:ext cx="200521" cy="18141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152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balancing improves performance, in some cases.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825" y="1566863"/>
            <a:ext cx="4343242" cy="475135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Experiment:</a:t>
            </a:r>
          </a:p>
          <a:p>
            <a:pPr lvl="1"/>
            <a:r>
              <a:rPr lang="en-US" dirty="0"/>
              <a:t>4</a:t>
            </a:r>
            <a:r>
              <a:rPr lang="en-US" dirty="0" smtClean="0"/>
              <a:t>x over decomposition</a:t>
            </a:r>
          </a:p>
          <a:p>
            <a:pPr lvl="1"/>
            <a:r>
              <a:rPr lang="en-US" dirty="0" smtClean="0"/>
              <a:t>1024 processors</a:t>
            </a:r>
          </a:p>
          <a:p>
            <a:pPr lvl="1"/>
            <a:r>
              <a:rPr lang="en-US" dirty="0" smtClean="0"/>
              <a:t>3D cube (256**3 zones)</a:t>
            </a:r>
          </a:p>
          <a:p>
            <a:pPr lvl="1"/>
            <a:r>
              <a:rPr lang="en-US" dirty="0" smtClean="0"/>
              <a:t>Detonates in one corner</a:t>
            </a:r>
          </a:p>
          <a:p>
            <a:pPr lvl="1"/>
            <a:r>
              <a:rPr lang="en-US" b="1" dirty="0" smtClean="0">
                <a:solidFill>
                  <a:srgbClr val="008000"/>
                </a:solidFill>
              </a:rPr>
              <a:t>Curved approximation</a:t>
            </a:r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Initial round robin placement.</a:t>
            </a:r>
          </a:p>
          <a:p>
            <a:pPr lvl="1"/>
            <a:r>
              <a:rPr lang="en-US" dirty="0" smtClean="0"/>
              <a:t>Parameters</a:t>
            </a:r>
          </a:p>
          <a:p>
            <a:pPr lvl="2"/>
            <a:r>
              <a:rPr lang="en-US" dirty="0" smtClean="0"/>
              <a:t>A=50, B=100, C=50, D=40</a:t>
            </a:r>
          </a:p>
          <a:p>
            <a:pPr lvl="1"/>
            <a:r>
              <a:rPr lang="en-US" dirty="0" smtClean="0"/>
              <a:t>Frequency of load balancing:</a:t>
            </a:r>
          </a:p>
          <a:p>
            <a:pPr lvl="2"/>
            <a:r>
              <a:rPr lang="en-US" dirty="0" smtClean="0"/>
              <a:t>Every 50 cycles (approximately 14 times)</a:t>
            </a:r>
          </a:p>
          <a:p>
            <a:pPr marL="412750" lvl="1" indent="0">
              <a:buNone/>
            </a:pPr>
            <a:endParaRPr lang="en-US" dirty="0" smtClean="0"/>
          </a:p>
          <a:p>
            <a:pPr lvl="2"/>
            <a:endParaRPr lang="en-US" dirty="0" smtClean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495929127"/>
              </p:ext>
            </p:extLst>
          </p:nvPr>
        </p:nvGraphicFramePr>
        <p:xfrm>
          <a:off x="4870450" y="1657156"/>
          <a:ext cx="3968750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4375"/>
                <a:gridCol w="1984375"/>
              </a:tblGrid>
              <a:tr h="261303"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Balancer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0" dirty="0" smtClean="0"/>
                        <a:t>653.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err="1" smtClean="0"/>
                        <a:t>GreedyLB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0" dirty="0" smtClean="0"/>
                        <a:t>665.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err="1" smtClean="0"/>
                        <a:t>CommLB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670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None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0" dirty="0" smtClean="0"/>
                        <a:t>674.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err="1" smtClean="0"/>
                        <a:t>NeighborLB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0" dirty="0" smtClean="0"/>
                        <a:t>680.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err="1" smtClean="0"/>
                        <a:t>RefineLB</a:t>
                      </a:r>
                      <a:endParaRPr lang="en-US" b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4825999" y="4165600"/>
            <a:ext cx="4182533" cy="2084886"/>
          </a:xfrm>
          <a:prstGeom prst="rect">
            <a:avLst/>
          </a:prstGeom>
        </p:spPr>
        <p:txBody>
          <a:bodyPr vert="horz" lIns="54864" tIns="91440" rtlCol="0">
            <a:normAutofit fontScale="85000" lnSpcReduction="10000"/>
          </a:bodyPr>
          <a:lstStyle>
            <a:lvl1pPr marL="400050" indent="-280988" algn="l" rtl="0" eaLnBrk="1" latinLnBrk="0" hangingPunct="1">
              <a:spcBef>
                <a:spcPts val="1200"/>
              </a:spcBef>
              <a:spcAft>
                <a:spcPts val="600"/>
              </a:spcAft>
              <a:buClr>
                <a:srgbClr val="0D5097"/>
              </a:buClr>
              <a:buSzPct val="90000"/>
              <a:buFont typeface="Wingdings" charset="2"/>
              <a:buChar char="§"/>
              <a:defRPr kumimoji="0"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indent="-273050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90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085850" indent="-401638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90000"/>
              <a:buFont typeface="Lucida Grande"/>
              <a:buChar char="—"/>
              <a:defRPr kumimoji="0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14450" indent="-242888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Lucida Grande"/>
              <a:buChar char="–"/>
              <a:defRPr kumimoji="0"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543050" indent="-242888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Font typeface="Arial"/>
              <a:buChar char="•"/>
              <a:defRPr kumimoji="0" lang="en-US"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9062" indent="0">
              <a:buNone/>
            </a:pPr>
            <a:r>
              <a:rPr lang="en-US" dirty="0" smtClean="0"/>
              <a:t>These results are not impressive.  However, there is a big parameter space to explore, and other possible load balancing ideas.</a:t>
            </a:r>
          </a:p>
          <a:p>
            <a:pPr lvl="3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94873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balancing has a negative impact in other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824" y="1566863"/>
            <a:ext cx="4224709" cy="457993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Experiment:</a:t>
            </a:r>
          </a:p>
          <a:p>
            <a:pPr lvl="1"/>
            <a:r>
              <a:rPr lang="en-US" dirty="0" smtClean="0"/>
              <a:t>Strong scaling study</a:t>
            </a:r>
          </a:p>
          <a:p>
            <a:pPr lvl="1"/>
            <a:r>
              <a:rPr lang="en-US" dirty="0" smtClean="0"/>
              <a:t>4x domain overloading</a:t>
            </a:r>
          </a:p>
          <a:p>
            <a:pPr lvl="1"/>
            <a:r>
              <a:rPr lang="en-US" dirty="0" smtClean="0"/>
              <a:t>3D cube (256**3 zones)</a:t>
            </a:r>
          </a:p>
          <a:p>
            <a:pPr lvl="1"/>
            <a:r>
              <a:rPr lang="en-US" dirty="0" smtClean="0"/>
              <a:t>Detonates in one corner</a:t>
            </a:r>
          </a:p>
          <a:p>
            <a:pPr lvl="1"/>
            <a:r>
              <a:rPr lang="en-US" b="1" dirty="0" smtClean="0">
                <a:solidFill>
                  <a:srgbClr val="008000"/>
                </a:solidFill>
              </a:rPr>
              <a:t>Linear approximation</a:t>
            </a:r>
          </a:p>
          <a:p>
            <a:pPr lvl="1"/>
            <a:r>
              <a:rPr lang="en-US" b="1" dirty="0" smtClean="0">
                <a:solidFill>
                  <a:srgbClr val="0F6FC6"/>
                </a:solidFill>
              </a:rPr>
              <a:t>Initial Round Robin placement</a:t>
            </a:r>
          </a:p>
          <a:p>
            <a:pPr lvl="1"/>
            <a:r>
              <a:rPr lang="en-US" dirty="0" smtClean="0"/>
              <a:t>Same parameters (A/B/C/D) and load balancing frequency as prior example</a:t>
            </a:r>
          </a:p>
          <a:p>
            <a:r>
              <a:rPr lang="en-US" dirty="0" smtClean="0"/>
              <a:t>Observations</a:t>
            </a:r>
          </a:p>
          <a:p>
            <a:pPr lvl="1"/>
            <a:r>
              <a:rPr lang="en-US" dirty="0" smtClean="0"/>
              <a:t>Load balancing hurts performance in this case</a:t>
            </a:r>
          </a:p>
          <a:p>
            <a:pPr lvl="1"/>
            <a:r>
              <a:rPr lang="en-US" dirty="0" smtClean="0"/>
              <a:t>Parallel speedup is poor in both cases.</a:t>
            </a:r>
          </a:p>
        </p:txBody>
      </p:sp>
      <p:pic>
        <p:nvPicPr>
          <p:cNvPr id="4" name="Picture 3" descr="Screen shot 2013-04-11 at 3.12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059" y="2048932"/>
            <a:ext cx="4115073" cy="35621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14533" y="1642533"/>
            <a:ext cx="133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Speedup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986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</a:t>
            </a:r>
            <a:r>
              <a:rPr lang="en-US" dirty="0" smtClean="0"/>
              <a:t>ver-decomposition, and load balancing give some improvements on the simple domain decomposition approach.</a:t>
            </a:r>
          </a:p>
          <a:p>
            <a:pPr lvl="1"/>
            <a:r>
              <a:rPr lang="en-US" dirty="0" smtClean="0"/>
              <a:t>These are minor code changes from the original approach.</a:t>
            </a:r>
          </a:p>
          <a:p>
            <a:r>
              <a:rPr lang="en-US" dirty="0" smtClean="0"/>
              <a:t>An entirely new approach may do better:</a:t>
            </a:r>
          </a:p>
          <a:p>
            <a:pPr lvl="1"/>
            <a:r>
              <a:rPr lang="en-US" dirty="0" smtClean="0"/>
              <a:t>Domains do not model the work load well.</a:t>
            </a:r>
          </a:p>
          <a:p>
            <a:pPr lvl="1"/>
            <a:r>
              <a:rPr lang="en-US" dirty="0" smtClean="0"/>
              <a:t>Modeling the detonation front more directly with dynamically constructed and evolving </a:t>
            </a:r>
            <a:r>
              <a:rPr lang="en-US" dirty="0" err="1" smtClean="0"/>
              <a:t>chares</a:t>
            </a:r>
            <a:r>
              <a:rPr lang="en-US" dirty="0" smtClean="0"/>
              <a:t> may show improvements.</a:t>
            </a:r>
          </a:p>
          <a:p>
            <a:pPr lvl="1"/>
            <a:r>
              <a:rPr lang="en-US" dirty="0" smtClean="0"/>
              <a:t>This is an area to be more fully explored at a later time </a:t>
            </a:r>
          </a:p>
          <a:p>
            <a:r>
              <a:rPr lang="en-US" dirty="0" smtClean="0"/>
              <a:t>The fundamental problem is that detonation shock dynamics does not have a lot of parallelism.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Increasingly complex approaches may improve scalability more.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494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the production version of DSD, there are two modes:  A linear approximation and a curved approximation. </a:t>
            </a:r>
          </a:p>
          <a:p>
            <a:r>
              <a:rPr lang="en-US" dirty="0" smtClean="0"/>
              <a:t>The curved approximation is 3</a:t>
            </a:r>
            <a:r>
              <a:rPr lang="en-US" baseline="30000" dirty="0" smtClean="0"/>
              <a:t>rd</a:t>
            </a:r>
            <a:r>
              <a:rPr lang="en-US" dirty="0" smtClean="0"/>
              <a:t> order accurate, but it much more expensive (approximately 10 times slower).</a:t>
            </a:r>
          </a:p>
          <a:p>
            <a:r>
              <a:rPr lang="en-US" dirty="0" smtClean="0"/>
              <a:t>One possibility is to run the linear approximation out ahead of the curved approximation (on a subset of the processors), and use those results to inform load balancing decisions for the curved approximation.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formulations of the DSD algorithm may increase scalability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29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Charm++/MPI interoperability is required.</a:t>
            </a:r>
          </a:p>
          <a:p>
            <a:r>
              <a:rPr lang="en-US" dirty="0" smtClean="0"/>
              <a:t>Ideally a module can be written with Charm++, and not have any other side effects on the user, or other parts of the code base.</a:t>
            </a:r>
          </a:p>
          <a:p>
            <a:r>
              <a:rPr lang="en-US" dirty="0" smtClean="0"/>
              <a:t>The new Charm++/MPI interoperability feature in version 6.4.0 is perfect for my needs.</a:t>
            </a:r>
          </a:p>
          <a:p>
            <a:r>
              <a:rPr lang="en-US" dirty="0" smtClean="0"/>
              <a:t>This feature has been implemented in my mini-app version.  It should be straightforward to extend to the multi-physics code.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DSD algorithm is a small part of a much larger application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819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project to gain experience with Charm++.  </a:t>
            </a:r>
          </a:p>
          <a:p>
            <a:r>
              <a:rPr lang="en-US" dirty="0" smtClean="0"/>
              <a:t>Investigate ways to improve the scalability of the Detonation Shock Dynamics (DSD) algorith</a:t>
            </a:r>
            <a:r>
              <a:rPr lang="en-US" dirty="0"/>
              <a:t>m</a:t>
            </a:r>
            <a:r>
              <a:rPr lang="en-US" dirty="0" smtClean="0"/>
              <a:t> over the current MPI implementation.</a:t>
            </a:r>
          </a:p>
          <a:p>
            <a:r>
              <a:rPr lang="en-US" dirty="0" smtClean="0"/>
              <a:t>Evaluate the MPI Interoperability feature to call the Charm++ version of DSD from within an MPI application.</a:t>
            </a:r>
          </a:p>
          <a:p>
            <a:r>
              <a:rPr lang="en-US" dirty="0" smtClean="0"/>
              <a:t>A mini-app has been written as part of this work</a:t>
            </a:r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project has three main objectives.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31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multi</a:t>
            </a:r>
            <a:r>
              <a:rPr lang="en-US" dirty="0"/>
              <a:t>-</a:t>
            </a:r>
            <a:r>
              <a:rPr lang="en-US" dirty="0" smtClean="0"/>
              <a:t>physics application creates a single domain to pass into the DSD algorithm.</a:t>
            </a:r>
          </a:p>
          <a:p>
            <a:r>
              <a:rPr lang="en-US" dirty="0" smtClean="0"/>
              <a:t>The Charm++ version needs to over-decompose to improve performance</a:t>
            </a:r>
          </a:p>
          <a:p>
            <a:r>
              <a:rPr lang="en-US" dirty="0" smtClean="0"/>
              <a:t>Challenges:</a:t>
            </a:r>
          </a:p>
          <a:p>
            <a:pPr lvl="1"/>
            <a:r>
              <a:rPr lang="en-US" dirty="0" smtClean="0"/>
              <a:t>The domains will need to be partitioned for Charm++</a:t>
            </a:r>
          </a:p>
          <a:p>
            <a:pPr lvl="1"/>
            <a:r>
              <a:rPr lang="en-US" dirty="0" smtClean="0"/>
              <a:t>The domains require a layer of ghost zones and knowledge of who their neighbors are, requiring additional communication between processors.</a:t>
            </a:r>
          </a:p>
          <a:p>
            <a:pPr lvl="1"/>
            <a:r>
              <a:rPr lang="en-US" dirty="0" smtClean="0"/>
              <a:t>The parallelism works best if the domains on a process are spatially distributed throughout the problem.  This will also require communication.</a:t>
            </a:r>
          </a:p>
          <a:p>
            <a:pPr marL="41275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are challenges with interoperability for load balancing.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403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chares</a:t>
            </a:r>
            <a:r>
              <a:rPr lang="en-US" dirty="0" smtClean="0"/>
              <a:t> need to be migrated away from the processor on which they were created.</a:t>
            </a:r>
          </a:p>
          <a:p>
            <a:pPr lvl="1"/>
            <a:r>
              <a:rPr lang="en-US" dirty="0" smtClean="0"/>
              <a:t>Otherwise, the processor will be idle for a larger percentage of the simulation.</a:t>
            </a:r>
          </a:p>
          <a:p>
            <a:r>
              <a:rPr lang="en-US" dirty="0" smtClean="0"/>
              <a:t>Charm++ load balancing addresses the question of when and where to migrate </a:t>
            </a:r>
            <a:r>
              <a:rPr lang="en-US" dirty="0" err="1" smtClean="0"/>
              <a:t>chares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oad balancing can improve performance in MPI Interoperability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426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66863"/>
            <a:ext cx="8009151" cy="475135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In two months time, I was able to become familiar with Charm++, owing to the good software, good documentation, and helpful discussion with current and former members of the Charm++ project.</a:t>
            </a:r>
          </a:p>
          <a:p>
            <a:r>
              <a:rPr lang="en-US" dirty="0" smtClean="0"/>
              <a:t>In my first attempt, I struggled to stop thinking in MPI.   In my second attempt, I fully embraced the </a:t>
            </a:r>
            <a:r>
              <a:rPr lang="en-US" smtClean="0"/>
              <a:t>Charm++ programming </a:t>
            </a:r>
            <a:r>
              <a:rPr lang="en-US" dirty="0" smtClean="0"/>
              <a:t>model.</a:t>
            </a:r>
          </a:p>
          <a:p>
            <a:r>
              <a:rPr lang="en-US" dirty="0"/>
              <a:t>T</a:t>
            </a:r>
            <a:r>
              <a:rPr lang="en-US" dirty="0" smtClean="0"/>
              <a:t>he MPI and Charm++ version share a great deal of coding. </a:t>
            </a:r>
          </a:p>
          <a:p>
            <a:r>
              <a:rPr lang="en-US" dirty="0" smtClean="0"/>
              <a:t>I found the SDAG feature very useful and easy to program with.  </a:t>
            </a:r>
            <a:r>
              <a:rPr lang="en-US" dirty="0"/>
              <a:t>(</a:t>
            </a:r>
            <a:r>
              <a:rPr lang="en-US" dirty="0" smtClean="0"/>
              <a:t>Although there were debugging challenges.)</a:t>
            </a:r>
          </a:p>
          <a:p>
            <a:r>
              <a:rPr lang="en-US" dirty="0" smtClean="0"/>
              <a:t>The load balancing feature was extremely easy to put into the coding.  This would have been significantly more work to do in an MPI only code.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final thoughts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370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DSD is used to simulate the propagation of a detonation through an explosive charge with a complex shape. </a:t>
            </a:r>
          </a:p>
          <a:p>
            <a:r>
              <a:rPr lang="en-US" dirty="0" smtClean="0"/>
              <a:t>The DSD algorithm </a:t>
            </a:r>
            <a:r>
              <a:rPr lang="en-US" dirty="0"/>
              <a:t>d</a:t>
            </a:r>
            <a:r>
              <a:rPr lang="en-US" dirty="0" smtClean="0"/>
              <a:t>efines </a:t>
            </a:r>
            <a:r>
              <a:rPr lang="en-US" dirty="0"/>
              <a:t>the motion of a detonation shock based on the geometry of the shock surface, the normal acceleration, and total curvature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narrowband algorithm is fast and accurate.  Only the data associated with mesh elements and nodes near the detonation shock are accessed and updated during each time-step.</a:t>
            </a:r>
          </a:p>
          <a:p>
            <a:r>
              <a:rPr lang="en-US" dirty="0" smtClean="0"/>
              <a:t>It works on an unstructured mesh.</a:t>
            </a:r>
          </a:p>
          <a:p>
            <a:r>
              <a:rPr lang="en-US" dirty="0" smtClean="0"/>
              <a:t>It is easy to parallelize, although it is not easy to parallelize in a scalable way. </a:t>
            </a:r>
          </a:p>
          <a:p>
            <a:r>
              <a:rPr lang="en-US" dirty="0" smtClean="0"/>
              <a:t>Our algorithm has two variations.  A linear approximation and a curved approximation of the detonation front.  The curved approximation is more expensive and more accurate.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First, an overview of Detonation Shock Dynamics (DSD).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804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test case showing a detonation burning passed a cylinder.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43" y="1798394"/>
            <a:ext cx="2126716" cy="2010183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099" y="1801182"/>
            <a:ext cx="2126716" cy="2010183"/>
          </a:xfrm>
        </p:spPr>
      </p:pic>
      <p:pic>
        <p:nvPicPr>
          <p:cNvPr id="12" name="Content Placeholder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834" y="1793969"/>
            <a:ext cx="2126716" cy="2010183"/>
          </a:xfrm>
          <a:prstGeom prst="rect">
            <a:avLst/>
          </a:prstGeom>
        </p:spPr>
      </p:pic>
      <p:pic>
        <p:nvPicPr>
          <p:cNvPr id="13" name="Content Placeholder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27" y="3952260"/>
            <a:ext cx="2126716" cy="2010183"/>
          </a:xfrm>
          <a:prstGeom prst="rect">
            <a:avLst/>
          </a:prstGeom>
        </p:spPr>
      </p:pic>
      <p:pic>
        <p:nvPicPr>
          <p:cNvPr id="14" name="Content Placeholder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996" y="3970396"/>
            <a:ext cx="2126715" cy="2010183"/>
          </a:xfrm>
          <a:prstGeom prst="rect">
            <a:avLst/>
          </a:prstGeom>
        </p:spPr>
      </p:pic>
      <p:pic>
        <p:nvPicPr>
          <p:cNvPr id="15" name="Content Placeholder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864" y="3973914"/>
            <a:ext cx="2126715" cy="201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839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harm.mpeg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7462"/>
          <a:stretch/>
        </p:blipFill>
        <p:spPr>
          <a:xfrm>
            <a:off x="1188020" y="1976667"/>
            <a:ext cx="6792520" cy="343270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slightly more fun example.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243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16981" mute="1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Until done</a:t>
            </a:r>
          </a:p>
          <a:p>
            <a:pPr lvl="1"/>
            <a:r>
              <a:rPr lang="en-US" dirty="0" smtClean="0"/>
              <a:t>Process new detonation sources.</a:t>
            </a:r>
          </a:p>
          <a:p>
            <a:pPr lvl="1"/>
            <a:r>
              <a:rPr lang="en-US" dirty="0" smtClean="0"/>
              <a:t>Update Narrowband region: </a:t>
            </a:r>
          </a:p>
          <a:p>
            <a:pPr lvl="2"/>
            <a:r>
              <a:rPr lang="en-US" dirty="0" smtClean="0"/>
              <a:t>Identify the nodes and zones on the narrow band, and the nearby nodes, for this time-step.  </a:t>
            </a:r>
          </a:p>
          <a:p>
            <a:pPr lvl="1"/>
            <a:r>
              <a:rPr lang="en-US" dirty="0" smtClean="0"/>
              <a:t>Construct the Detonation Front:  </a:t>
            </a:r>
          </a:p>
          <a:p>
            <a:pPr lvl="2"/>
            <a:r>
              <a:rPr lang="en-US" dirty="0" smtClean="0"/>
              <a:t>Construct a geometric representation of the burn front for this step.  </a:t>
            </a:r>
          </a:p>
          <a:p>
            <a:pPr lvl="1"/>
            <a:r>
              <a:rPr lang="en-US" dirty="0" smtClean="0"/>
              <a:t>Compute distances to the Detonation Front:  </a:t>
            </a:r>
          </a:p>
          <a:p>
            <a:pPr lvl="2"/>
            <a:r>
              <a:rPr lang="en-US" dirty="0" smtClean="0"/>
              <a:t>Compute the shortest distance from each narrowband node to the front.</a:t>
            </a:r>
          </a:p>
          <a:p>
            <a:pPr lvl="2"/>
            <a:r>
              <a:rPr lang="en-US" dirty="0" smtClean="0"/>
              <a:t>Based on distances (not connectivity)</a:t>
            </a:r>
          </a:p>
          <a:p>
            <a:pPr lvl="1"/>
            <a:r>
              <a:rPr lang="en-US" dirty="0" smtClean="0"/>
              <a:t>Compute lighting times</a:t>
            </a:r>
          </a:p>
          <a:p>
            <a:pPr lvl="2"/>
            <a:r>
              <a:rPr lang="en-US" dirty="0" smtClean="0"/>
              <a:t>Compute the lighting time for nodes that are behind the detonation front.</a:t>
            </a:r>
            <a:endParaRPr lang="en-US" dirty="0"/>
          </a:p>
          <a:p>
            <a:pPr lvl="1"/>
            <a:r>
              <a:rPr lang="en-US" dirty="0" smtClean="0"/>
              <a:t>Compute delta time for the next </a:t>
            </a:r>
            <a:r>
              <a:rPr lang="en-US" dirty="0"/>
              <a:t>t</a:t>
            </a:r>
            <a:r>
              <a:rPr lang="en-US" dirty="0" smtClean="0"/>
              <a:t>ime step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basic DSD algorithm has these steps.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149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Until done</a:t>
            </a:r>
          </a:p>
          <a:p>
            <a:pPr lvl="1"/>
            <a:r>
              <a:rPr lang="en-US" i="1" dirty="0" smtClean="0"/>
              <a:t>Process new detonation sources.</a:t>
            </a:r>
          </a:p>
          <a:p>
            <a:pPr lvl="1"/>
            <a:r>
              <a:rPr lang="en-US" i="1" dirty="0" smtClean="0"/>
              <a:t>Update Narrowband: </a:t>
            </a:r>
          </a:p>
          <a:p>
            <a:pPr lvl="1"/>
            <a:r>
              <a:rPr lang="en-US" i="1" dirty="0" smtClean="0"/>
              <a:t>Construct Detonation Front: 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Communicate </a:t>
            </a: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 smtClean="0">
                <a:solidFill>
                  <a:srgbClr val="FF0000"/>
                </a:solidFill>
              </a:rPr>
              <a:t>etonation front 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The representation of the front is communicated from the host processor to any processor within a fixed distance.</a:t>
            </a:r>
          </a:p>
          <a:p>
            <a:pPr lvl="1"/>
            <a:r>
              <a:rPr lang="en-US" i="1" dirty="0" smtClean="0"/>
              <a:t>Compute distances to Detonation Front:  </a:t>
            </a:r>
          </a:p>
          <a:p>
            <a:pPr lvl="1"/>
            <a:r>
              <a:rPr lang="en-US" i="1" dirty="0" smtClean="0"/>
              <a:t>Compute lighting times</a:t>
            </a:r>
          </a:p>
          <a:p>
            <a:pPr lvl="1"/>
            <a:r>
              <a:rPr lang="en-US" i="1" dirty="0" smtClean="0"/>
              <a:t>Compute next </a:t>
            </a:r>
            <a:r>
              <a:rPr lang="en-US" i="1" dirty="0"/>
              <a:t>t</a:t>
            </a:r>
            <a:r>
              <a:rPr lang="en-US" i="1" dirty="0" smtClean="0"/>
              <a:t>ime </a:t>
            </a:r>
            <a:r>
              <a:rPr lang="en-US" i="1" dirty="0"/>
              <a:t>s</a:t>
            </a:r>
            <a:r>
              <a:rPr lang="en-US" i="1" dirty="0" smtClean="0"/>
              <a:t>tep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Allreduce</a:t>
            </a:r>
            <a:r>
              <a:rPr lang="en-US" dirty="0" smtClean="0">
                <a:solidFill>
                  <a:srgbClr val="FF0000"/>
                </a:solidFill>
              </a:rPr>
              <a:t> the next </a:t>
            </a:r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ime 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tep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Synchronize node data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The narrowband information is communicated.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parallel, a few communication steps are needed.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902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However, simple domain decomposition does not scale well.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9" t="13662" r="2740" b="8683"/>
          <a:stretch/>
        </p:blipFill>
        <p:spPr>
          <a:xfrm>
            <a:off x="4535854" y="1542271"/>
            <a:ext cx="4309063" cy="2234024"/>
          </a:xfrm>
        </p:spPr>
      </p:pic>
      <p:sp>
        <p:nvSpPr>
          <p:cNvPr id="9" name="Text Placeholder 8"/>
          <p:cNvSpPr>
            <a:spLocks noGrp="1"/>
          </p:cNvSpPr>
          <p:nvPr>
            <p:ph idx="10"/>
          </p:nvPr>
        </p:nvSpPr>
        <p:spPr>
          <a:xfrm>
            <a:off x="500304" y="1555524"/>
            <a:ext cx="3968496" cy="4035206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As the number of domains increase, the percentage of domains that intersect the narrowband around the detonation front decreases.</a:t>
            </a:r>
          </a:p>
          <a:p>
            <a:r>
              <a:rPr lang="en-US" dirty="0" smtClean="0"/>
              <a:t>The problem is more severe for 2D than 3D.</a:t>
            </a:r>
          </a:p>
          <a:p>
            <a:r>
              <a:rPr lang="en-US" dirty="0" smtClean="0"/>
              <a:t>This algorithm clearly will not scale to high processor counts.</a:t>
            </a:r>
          </a:p>
          <a:p>
            <a:r>
              <a:rPr lang="en-US" dirty="0" smtClean="0"/>
              <a:t>Example:  regular 2D and 3D problem with a detonation source in one corner, with 64 and 4096 domains.  </a:t>
            </a:r>
          </a:p>
          <a:p>
            <a:endParaRPr lang="en-US" dirty="0" smtClean="0"/>
          </a:p>
        </p:txBody>
      </p:sp>
      <p:pic>
        <p:nvPicPr>
          <p:cNvPr id="7" name="Picture 6" descr="busy1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165" y="5114982"/>
            <a:ext cx="1840954" cy="1163181"/>
          </a:xfrm>
          <a:prstGeom prst="rect">
            <a:avLst/>
          </a:prstGeom>
        </p:spPr>
      </p:pic>
      <p:pic>
        <p:nvPicPr>
          <p:cNvPr id="8" name="Picture 7" descr="busy2.p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46" y="5159982"/>
            <a:ext cx="1956045" cy="1235899"/>
          </a:xfrm>
          <a:prstGeom prst="rect">
            <a:avLst/>
          </a:prstGeom>
        </p:spPr>
      </p:pic>
      <p:pic>
        <p:nvPicPr>
          <p:cNvPr id="13" name="Picture 12" descr="Screen shot 2013-04-04 at 6.45.32 PM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" t="13780" r="3435" b="10683"/>
          <a:stretch/>
        </p:blipFill>
        <p:spPr>
          <a:xfrm>
            <a:off x="4563042" y="3969077"/>
            <a:ext cx="4304553" cy="215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969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simple way to improve the parallel scalability is to over-decompose the problem.  More domains than processors are created.</a:t>
            </a:r>
          </a:p>
          <a:p>
            <a:r>
              <a:rPr lang="en-US" dirty="0" smtClean="0"/>
              <a:t>If a processor owns many domains, scattered in different locations of the problem, then that processor will be busy more often.</a:t>
            </a:r>
          </a:p>
          <a:p>
            <a:r>
              <a:rPr lang="en-US" dirty="0" smtClean="0"/>
              <a:t>The detonation front will sweep past a domain owned by a processor at different times.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 decomposition can help solve this problem.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282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011_LLNL_templat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</a:spPr>
      <a:bodyPr anchor="b">
        <a:prstTxWarp prst="textNoShape">
          <a:avLst/>
        </a:prstTxWarp>
      </a:bodyPr>
      <a:lstStyle>
        <a:defPPr algn="ctr">
          <a:spcBef>
            <a:spcPct val="0"/>
          </a:spcBef>
          <a:defRPr sz="1600" dirty="0">
            <a:solidFill>
              <a:srgbClr val="000000"/>
            </a:solidFill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No Background Color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</a:spPr>
      <a:bodyPr anchor="b">
        <a:prstTxWarp prst="textNoShape">
          <a:avLst/>
        </a:prstTxWarp>
      </a:bodyPr>
      <a:lstStyle>
        <a:defPPr algn="ctr">
          <a:spcBef>
            <a:spcPct val="0"/>
          </a:spcBef>
          <a:defRPr sz="1600" dirty="0">
            <a:solidFill>
              <a:srgbClr val="000000"/>
            </a:solidFill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2011_LLNL_template.pptx</Template>
  <TotalTime>93281</TotalTime>
  <Words>1702</Words>
  <Application>Microsoft Macintosh PowerPoint</Application>
  <PresentationFormat>On-screen Show (4:3)</PresentationFormat>
  <Paragraphs>191</Paragraphs>
  <Slides>22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2011_LLNL_template</vt:lpstr>
      <vt:lpstr>1_No Background Color</vt:lpstr>
      <vt:lpstr>Charm++ Implementation of a Detonation Shock Dynamics Algorithm</vt:lpstr>
      <vt:lpstr>This project has three main objectives.</vt:lpstr>
      <vt:lpstr>First, an overview of Detonation Shock Dynamics (DSD).</vt:lpstr>
      <vt:lpstr>A test case showing a detonation burning passed a cylinder.</vt:lpstr>
      <vt:lpstr>A slightly more fun example.</vt:lpstr>
      <vt:lpstr>The basic DSD algorithm has these steps.</vt:lpstr>
      <vt:lpstr>In parallel, a few communication steps are needed.</vt:lpstr>
      <vt:lpstr>However, simple domain decomposition does not scale well.</vt:lpstr>
      <vt:lpstr>Over decomposition can help solve this problem.</vt:lpstr>
      <vt:lpstr>Over-decomposition improves performance.</vt:lpstr>
      <vt:lpstr>Scaling study demonstrates speedup with over-decomposition.</vt:lpstr>
      <vt:lpstr>Weak scaling study also shows speedup with over-decomposition.</vt:lpstr>
      <vt:lpstr>Can performance be further improved using load balancing?</vt:lpstr>
      <vt:lpstr>A custom ‘UserSetLBLoad’ function is needed to approximate the load. </vt:lpstr>
      <vt:lpstr>Load balancing improves performance, in some cases.</vt:lpstr>
      <vt:lpstr>Load balancing has a negative impact in other cases</vt:lpstr>
      <vt:lpstr>Increasingly complex approaches may improve scalability more.</vt:lpstr>
      <vt:lpstr>Alternative formulations of the DSD algorithm may increase scalability</vt:lpstr>
      <vt:lpstr>The DSD algorithm is a small part of a much larger application</vt:lpstr>
      <vt:lpstr>There are challenges with interoperability for load balancing.</vt:lpstr>
      <vt:lpstr>Load balancing can improve performance in MPI Interoperability</vt:lpstr>
      <vt:lpstr>Some final thoughts</vt:lpstr>
    </vt:vector>
  </TitlesOfParts>
  <Company>LLNL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2011 LLNL Template</dc:title>
  <dc:creator>TID</dc:creator>
  <cp:lastModifiedBy>McCandless, Brian C.</cp:lastModifiedBy>
  <cp:revision>1256</cp:revision>
  <cp:lastPrinted>2010-05-14T20:09:50Z</cp:lastPrinted>
  <dcterms:created xsi:type="dcterms:W3CDTF">2010-07-01T20:56:41Z</dcterms:created>
  <dcterms:modified xsi:type="dcterms:W3CDTF">2013-04-15T13:38:17Z</dcterms:modified>
</cp:coreProperties>
</file>