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9" r:id="rId4"/>
  </p:sldMasterIdLst>
  <p:notesMasterIdLst>
    <p:notesMasterId r:id="rId47"/>
  </p:notesMasterIdLst>
  <p:handoutMasterIdLst>
    <p:handoutMasterId r:id="rId48"/>
  </p:handoutMasterIdLst>
  <p:sldIdLst>
    <p:sldId id="496" r:id="rId5"/>
    <p:sldId id="641" r:id="rId6"/>
    <p:sldId id="650" r:id="rId7"/>
    <p:sldId id="591" r:id="rId8"/>
    <p:sldId id="545" r:id="rId9"/>
    <p:sldId id="613" r:id="rId10"/>
    <p:sldId id="643" r:id="rId11"/>
    <p:sldId id="649" r:id="rId12"/>
    <p:sldId id="593" r:id="rId13"/>
    <p:sldId id="594" r:id="rId14"/>
    <p:sldId id="651" r:id="rId15"/>
    <p:sldId id="605" r:id="rId16"/>
    <p:sldId id="601" r:id="rId17"/>
    <p:sldId id="652" r:id="rId18"/>
    <p:sldId id="604" r:id="rId19"/>
    <p:sldId id="602" r:id="rId20"/>
    <p:sldId id="620" r:id="rId21"/>
    <p:sldId id="597" r:id="rId22"/>
    <p:sldId id="647" r:id="rId23"/>
    <p:sldId id="616" r:id="rId24"/>
    <p:sldId id="615" r:id="rId25"/>
    <p:sldId id="614" r:id="rId26"/>
    <p:sldId id="596" r:id="rId27"/>
    <p:sldId id="648" r:id="rId28"/>
    <p:sldId id="611" r:id="rId29"/>
    <p:sldId id="609" r:id="rId30"/>
    <p:sldId id="607" r:id="rId31"/>
    <p:sldId id="606" r:id="rId32"/>
    <p:sldId id="608" r:id="rId33"/>
    <p:sldId id="644" r:id="rId34"/>
    <p:sldId id="653" r:id="rId35"/>
    <p:sldId id="625" r:id="rId36"/>
    <p:sldId id="646" r:id="rId37"/>
    <p:sldId id="658" r:id="rId38"/>
    <p:sldId id="660" r:id="rId39"/>
    <p:sldId id="657" r:id="rId40"/>
    <p:sldId id="655" r:id="rId41"/>
    <p:sldId id="659" r:id="rId42"/>
    <p:sldId id="656" r:id="rId43"/>
    <p:sldId id="654" r:id="rId44"/>
    <p:sldId id="632" r:id="rId45"/>
    <p:sldId id="553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E391"/>
    <a:srgbClr val="FFFFCC"/>
    <a:srgbClr val="33CC33"/>
    <a:srgbClr val="7CDE7C"/>
    <a:srgbClr val="FFCC66"/>
    <a:srgbClr val="CCCC00"/>
    <a:srgbClr val="03D703"/>
    <a:srgbClr val="1CFC1C"/>
    <a:srgbClr val="F6B6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49" autoAdjust="0"/>
    <p:restoredTop sz="94316" autoAdjust="0"/>
  </p:normalViewPr>
  <p:slideViewPr>
    <p:cSldViewPr snapToObjects="1">
      <p:cViewPr varScale="1">
        <p:scale>
          <a:sx n="69" d="100"/>
          <a:sy n="69" d="100"/>
        </p:scale>
        <p:origin x="-379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143" d="100"/>
          <a:sy n="143" d="100"/>
        </p:scale>
        <p:origin x="-4596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7BDA09E5-5659-4DE6-B40C-F4157F90ED68}" type="datetimeFigureOut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6E598033-628D-4EB8-8850-B41C00BF1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4120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6F1DB0DE-A579-4E47-89D2-AB08AF4D1C94}" type="datetimeFigureOut">
              <a:rPr lang="en-US"/>
              <a:pPr>
                <a:defRPr/>
              </a:pPr>
              <a:t>4/15/2013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dirty="0" smtClean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Confidential Cray Proprietary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8A88DFD3-4C0A-4DC2-9889-16E12A4CE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272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41472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688CB9-5E70-42CA-89EC-7B87ED52AE1B}" type="slidenum">
              <a:rPr lang="en-US"/>
              <a:pPr/>
              <a:t>15</a:t>
            </a:fld>
            <a:endParaRPr lang="en-US"/>
          </a:p>
        </p:txBody>
      </p:sp>
      <p:sp>
        <p:nvSpPr>
          <p:cNvPr id="414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47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Don’t dwell</a:t>
            </a:r>
            <a:r>
              <a:rPr lang="en-US" baseline="0" dirty="0" smtClean="0"/>
              <a:t> too long here; I’m just describing how the workload is distributed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41472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688CB9-5E70-42CA-89EC-7B87ED52AE1B}" type="slidenum">
              <a:rPr lang="en-US"/>
              <a:pPr/>
              <a:t>10</a:t>
            </a:fld>
            <a:endParaRPr lang="en-US"/>
          </a:p>
        </p:txBody>
      </p:sp>
      <p:sp>
        <p:nvSpPr>
          <p:cNvPr id="414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47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41472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688CB9-5E70-42CA-89EC-7B87ED52AE1B}" type="slidenum">
              <a:rPr lang="en-US"/>
              <a:pPr/>
              <a:t>12</a:t>
            </a:fld>
            <a:endParaRPr lang="en-US"/>
          </a:p>
        </p:txBody>
      </p:sp>
      <p:sp>
        <p:nvSpPr>
          <p:cNvPr id="4147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47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88DFD3-4C0A-4DC2-9889-16E12A4CEBA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025"/>
            <a:ext cx="7772400" cy="1470025"/>
          </a:xfrm>
        </p:spPr>
        <p:txBody>
          <a:bodyPr>
            <a:normAutofit/>
          </a:bodyPr>
          <a:lstStyle>
            <a:lvl1pPr algn="ctr">
              <a:defRPr lang="en-US" sz="3600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4ABA-C226-4AED-9093-1B6A326E57E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  <a:prstGeom prst="ellips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0" tIns="0" rIns="0" bIns="0" rtlCol="0" anchor="ctr"/>
          <a:lstStyle>
            <a:lvl1pPr algn="ctr">
              <a:defRPr sz="800" b="1">
                <a:solidFill>
                  <a:schemeClr val="accent5"/>
                </a:solidFill>
                <a:latin typeface="Century Gothic" pitchFamily="34" charset="0"/>
              </a:defRPr>
            </a:lvl1pPr>
          </a:lstStyle>
          <a:p>
            <a:fld id="{C1F95C15-8C26-4AD1-84FD-1FB663AACC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2"/>
          </p:nvPr>
        </p:nvSpPr>
        <p:spPr>
          <a:xfrm>
            <a:off x="1371600" y="3352800"/>
            <a:ext cx="6400800" cy="1752600"/>
          </a:xfrm>
        </p:spPr>
        <p:txBody>
          <a:bodyPr>
            <a:normAutofit/>
          </a:bodyPr>
          <a:lstStyle>
            <a:lvl1pPr algn="ctr">
              <a:buNone/>
              <a:defRPr sz="2200">
                <a:solidFill>
                  <a:schemeClr val="bg1">
                    <a:lumMod val="65000"/>
                  </a:schemeClr>
                </a:solidFill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7" name="Picture 6" descr="cray-chapel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25489" y="4724400"/>
            <a:ext cx="2893023" cy="19050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4ABA-C226-4AED-9093-1B6A326E57E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  <a:prstGeom prst="ellips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0" tIns="0" rIns="0" bIns="0" rtlCol="0" anchor="ctr"/>
          <a:lstStyle>
            <a:lvl1pPr algn="ctr">
              <a:defRPr sz="800" b="1">
                <a:solidFill>
                  <a:schemeClr val="accent5"/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3"/>
          </p:nvPr>
        </p:nvSpPr>
        <p:spPr>
          <a:xfrm>
            <a:off x="152400" y="1295400"/>
            <a:ext cx="8763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 descr="cray-chapel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6596" y="6499225"/>
            <a:ext cx="509204" cy="33530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8"/>
          <p:cNvSpPr>
            <a:spLocks noGrp="1"/>
          </p:cNvSpPr>
          <p:nvPr>
            <p:ph sz="quarter" idx="13"/>
          </p:nvPr>
        </p:nvSpPr>
        <p:spPr>
          <a:xfrm>
            <a:off x="152400" y="1295400"/>
            <a:ext cx="8763000" cy="5181600"/>
          </a:xfrm>
          <a:blipFill dpi="0" rotWithShape="1">
            <a:blip r:embed="rId2">
              <a:alphaModFix amt="25000"/>
            </a:blip>
            <a:srcRect/>
            <a:stretch>
              <a:fillRect/>
            </a:stretch>
          </a:blipFill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4ABA-C226-4AED-9093-1B6A326E57E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  <a:prstGeom prst="ellips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0" tIns="0" rIns="0" bIns="0" rtlCol="0" anchor="ctr"/>
          <a:lstStyle>
            <a:lvl1pPr algn="ctr">
              <a:defRPr sz="800" b="1">
                <a:solidFill>
                  <a:schemeClr val="accent5"/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cray-chapel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76596" y="6499225"/>
            <a:ext cx="509204" cy="335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2289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4ABA-C226-4AED-9093-1B6A326E57E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  <a:prstGeom prst="ellips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0" tIns="0" rIns="0" bIns="0" rtlCol="0" anchor="ctr"/>
          <a:lstStyle>
            <a:lvl1pPr algn="ctr">
              <a:defRPr sz="800" b="1">
                <a:solidFill>
                  <a:schemeClr val="accent5"/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43F77EFC-A5AA-48A7-A9D9-4EA8A1D899A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6" name="Picture 5" descr="cray-chapel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6596" y="6499225"/>
            <a:ext cx="509204" cy="33530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14ABA-C226-4AED-9093-1B6A326E57E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  <a:prstGeom prst="ellips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0" tIns="0" rIns="0" bIns="0" rtlCol="0" anchor="ctr"/>
          <a:lstStyle>
            <a:lvl1pPr algn="ctr">
              <a:defRPr sz="800" b="1">
                <a:solidFill>
                  <a:schemeClr val="accent5"/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EF4F6F78-FF4E-4CA6-AA53-1620FBAF360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6" name="Picture 5" descr="cray-chapel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6596" y="6499225"/>
            <a:ext cx="509204" cy="335301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315200" cy="8382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295400"/>
            <a:ext cx="87630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29400"/>
            <a:ext cx="2133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accent5"/>
                </a:solidFill>
                <a:latin typeface="Century Gothic" pitchFamily="34" charset="0"/>
              </a:defRPr>
            </a:lvl1pPr>
          </a:lstStyle>
          <a:p>
            <a:fld id="{B7514ABA-C226-4AED-9093-1B6A326E57E2}" type="datetimeFigureOut">
              <a:rPr lang="en-US" smtClean="0"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629400"/>
            <a:ext cx="2895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="1">
                <a:solidFill>
                  <a:schemeClr val="accent5"/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  <a:prstGeom prst="ellips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vert="horz" lIns="0" tIns="0" rIns="0" bIns="0" rtlCol="0" anchor="ctr"/>
          <a:lstStyle>
            <a:lvl1pPr algn="ctr">
              <a:defRPr sz="800" b="1">
                <a:solidFill>
                  <a:schemeClr val="accent5"/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1CE73E13-F2B2-4F73-AD1C-77373A43D7A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5" r:id="rId3"/>
    <p:sldLayoutId id="2147483742" r:id="rId4"/>
    <p:sldLayoutId id="2147483743" r:id="rId5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2600" b="1" kern="1200" spc="-30" baseline="0">
          <a:solidFill>
            <a:schemeClr val="accent5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83464" indent="-283464" algn="l" defTabSz="914400" rtl="0" eaLnBrk="1" latinLnBrk="0" hangingPunct="1">
        <a:lnSpc>
          <a:spcPct val="85000"/>
        </a:lnSpc>
        <a:spcBef>
          <a:spcPts val="150"/>
        </a:spcBef>
        <a:spcAft>
          <a:spcPts val="150"/>
        </a:spcAft>
        <a:buClr>
          <a:schemeClr val="accent2"/>
        </a:buClr>
        <a:buSzPct val="100000"/>
        <a:buFont typeface="Arial" pitchFamily="34" charset="0"/>
        <a:buChar char="●"/>
        <a:defRPr sz="2400" b="1" kern="1200" spc="-30" baseline="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649224" indent="-285750" algn="l" defTabSz="914400" rtl="0" eaLnBrk="1" latinLnBrk="0" hangingPunct="1">
        <a:lnSpc>
          <a:spcPct val="85000"/>
        </a:lnSpc>
        <a:spcBef>
          <a:spcPts val="150"/>
        </a:spcBef>
        <a:spcAft>
          <a:spcPts val="150"/>
        </a:spcAft>
        <a:buClr>
          <a:schemeClr val="accent2"/>
        </a:buClr>
        <a:buSzPct val="85000"/>
        <a:buFont typeface="Calibri" pitchFamily="34" charset="0"/>
        <a:buChar char="●"/>
        <a:defRPr lang="en-US" sz="2000" kern="1200" dirty="0" smtClean="0">
          <a:solidFill>
            <a:schemeClr val="tx1">
              <a:lumMod val="50000"/>
              <a:lumOff val="50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914400" indent="-228600" algn="l" defTabSz="914400" rtl="0" eaLnBrk="1" latinLnBrk="0" hangingPunct="1">
        <a:lnSpc>
          <a:spcPct val="85000"/>
        </a:lnSpc>
        <a:spcBef>
          <a:spcPts val="150"/>
        </a:spcBef>
        <a:spcAft>
          <a:spcPts val="150"/>
        </a:spcAft>
        <a:buClr>
          <a:schemeClr val="tx2">
            <a:lumMod val="60000"/>
            <a:lumOff val="40000"/>
          </a:schemeClr>
        </a:buClr>
        <a:buSzPct val="85000"/>
        <a:buFont typeface="Calibri" pitchFamily="34" charset="0"/>
        <a:buChar char="●"/>
        <a:defRPr lang="en-US" sz="1800" kern="1200" dirty="0" smtClean="0">
          <a:solidFill>
            <a:schemeClr val="tx1">
              <a:lumMod val="50000"/>
              <a:lumOff val="50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1188720" indent="-228600" algn="l" defTabSz="914400" rtl="0" eaLnBrk="1" latinLnBrk="0" hangingPunct="1">
        <a:lnSpc>
          <a:spcPct val="85000"/>
        </a:lnSpc>
        <a:spcBef>
          <a:spcPts val="150"/>
        </a:spcBef>
        <a:spcAft>
          <a:spcPts val="150"/>
        </a:spcAft>
        <a:buClr>
          <a:schemeClr val="tx2">
            <a:lumMod val="60000"/>
            <a:lumOff val="40000"/>
          </a:schemeClr>
        </a:buClr>
        <a:buSzPct val="85000"/>
        <a:buFont typeface="Calibri" pitchFamily="34" charset="0"/>
        <a:buChar char="●"/>
        <a:defRPr lang="en-US" sz="1600" kern="1200" dirty="0" smtClean="0">
          <a:solidFill>
            <a:schemeClr val="tx1">
              <a:lumMod val="50000"/>
              <a:lumOff val="50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1463040" indent="-228600" algn="l" defTabSz="914400" rtl="0" eaLnBrk="1" latinLnBrk="0" hangingPunct="1">
        <a:lnSpc>
          <a:spcPct val="85000"/>
        </a:lnSpc>
        <a:spcBef>
          <a:spcPts val="150"/>
        </a:spcBef>
        <a:spcAft>
          <a:spcPts val="150"/>
        </a:spcAft>
        <a:buClr>
          <a:schemeClr val="tx2">
            <a:lumMod val="60000"/>
            <a:lumOff val="40000"/>
          </a:schemeClr>
        </a:buClr>
        <a:buSzPct val="85000"/>
        <a:buFont typeface="Calibri" pitchFamily="34" charset="0"/>
        <a:buChar char="●"/>
        <a:defRPr lang="en-US" sz="1600" kern="1200" dirty="0">
          <a:solidFill>
            <a:schemeClr val="tx1">
              <a:lumMod val="50000"/>
              <a:lumOff val="50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hapel.cray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65016"/>
          </a:xfrm>
        </p:spPr>
        <p:txBody>
          <a:bodyPr anchor="t" anchorCtr="0">
            <a:spAutoFit/>
          </a:bodyPr>
          <a:lstStyle/>
          <a:p>
            <a:r>
              <a:rPr lang="en-US" sz="4000" dirty="0" smtClean="0"/>
              <a:t>The Chapel Runtime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Charm++ Workshop 2013</a:t>
            </a:r>
            <a:r>
              <a:rPr lang="en-US" sz="2400" dirty="0" smtClean="0">
                <a:solidFill>
                  <a:srgbClr val="7030A0"/>
                </a:solidFill>
              </a:rPr>
              <a:t/>
            </a:r>
            <a:br>
              <a:rPr lang="en-US" sz="2400" dirty="0" smtClean="0">
                <a:solidFill>
                  <a:srgbClr val="7030A0"/>
                </a:solidFill>
              </a:rPr>
            </a:br>
            <a:r>
              <a:rPr lang="en-US" sz="2400" dirty="0" smtClean="0">
                <a:solidFill>
                  <a:srgbClr val="7030A0"/>
                </a:solidFill>
              </a:rPr>
              <a:t>April 15, 2013</a:t>
            </a:r>
            <a:endParaRPr lang="en-US" sz="2400" dirty="0"/>
          </a:p>
        </p:txBody>
      </p:sp>
      <p:sp>
        <p:nvSpPr>
          <p:cNvPr id="2" name="Subtitle 1"/>
          <p:cNvSpPr>
            <a:spLocks noGrp="1"/>
          </p:cNvSpPr>
          <p:nvPr>
            <p:ph sz="quarter" idx="12"/>
          </p:nvPr>
        </p:nvSpPr>
        <p:spPr>
          <a:xfrm>
            <a:off x="0" y="3429000"/>
            <a:ext cx="9067800" cy="1136721"/>
          </a:xfrm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chemeClr val="accent5"/>
                </a:solidFill>
              </a:rPr>
              <a:t>Greg Titus</a:t>
            </a:r>
          </a:p>
          <a:p>
            <a:r>
              <a:rPr lang="en-US" sz="2400" dirty="0" smtClean="0">
                <a:solidFill>
                  <a:schemeClr val="accent5"/>
                </a:solidFill>
              </a:rPr>
              <a:t>Principal Engineer</a:t>
            </a:r>
          </a:p>
          <a:p>
            <a:r>
              <a:rPr lang="en-US" sz="2400" dirty="0" smtClean="0">
                <a:solidFill>
                  <a:schemeClr val="accent5"/>
                </a:solidFill>
              </a:rPr>
              <a:t>Chapel Team, Cray Inc.</a:t>
            </a:r>
          </a:p>
        </p:txBody>
      </p:sp>
    </p:spTree>
    <p:extLst>
      <p:ext uri="{BB962C8B-B14F-4D97-AF65-F5344CB8AC3E}">
        <p14:creationId xmlns:p14="http://schemas.microsoft.com/office/powerpoint/2010/main" val="8573588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20"/>
          <p:cNvSpPr>
            <a:spLocks noChangeArrowheads="1"/>
          </p:cNvSpPr>
          <p:nvPr/>
        </p:nvSpPr>
        <p:spPr bwMode="auto">
          <a:xfrm>
            <a:off x="157424" y="1219200"/>
            <a:ext cx="8757976" cy="5212078"/>
          </a:xfrm>
          <a:prstGeom prst="rect">
            <a:avLst/>
          </a:prstGeom>
          <a:solidFill>
            <a:schemeClr val="bg1">
              <a:alpha val="90000"/>
            </a:schemeClr>
          </a:solidFill>
          <a:ln w="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1800" dirty="0"/>
          </a:p>
        </p:txBody>
      </p:sp>
      <p:sp>
        <p:nvSpPr>
          <p:cNvPr id="19149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Chapel Compilation Architecture</a:t>
            </a:r>
          </a:p>
        </p:txBody>
      </p:sp>
      <p:sp>
        <p:nvSpPr>
          <p:cNvPr id="191491" name="AutoShape 2"/>
          <p:cNvSpPr>
            <a:spLocks noChangeArrowheads="1"/>
          </p:cNvSpPr>
          <p:nvPr/>
        </p:nvSpPr>
        <p:spPr bwMode="auto">
          <a:xfrm>
            <a:off x="1905000" y="2016125"/>
            <a:ext cx="5334000" cy="434702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191493" name="Rectangle 4"/>
          <p:cNvSpPr>
            <a:spLocks noChangeArrowheads="1"/>
          </p:cNvSpPr>
          <p:nvPr/>
        </p:nvSpPr>
        <p:spPr bwMode="auto">
          <a:xfrm>
            <a:off x="3962400" y="2320926"/>
            <a:ext cx="1219200" cy="13716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Generated</a:t>
            </a:r>
          </a:p>
          <a:p>
            <a:pPr algn="ctr"/>
            <a:r>
              <a:rPr lang="en-US" sz="1800" dirty="0"/>
              <a:t>C Code</a:t>
            </a:r>
          </a:p>
        </p:txBody>
      </p:sp>
      <p:sp>
        <p:nvSpPr>
          <p:cNvPr id="191494" name="Rectangle 5"/>
          <p:cNvSpPr>
            <a:spLocks noChangeArrowheads="1"/>
          </p:cNvSpPr>
          <p:nvPr/>
        </p:nvSpPr>
        <p:spPr bwMode="auto">
          <a:xfrm>
            <a:off x="457200" y="2320926"/>
            <a:ext cx="1219200" cy="13716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</a:t>
            </a:r>
          </a:p>
          <a:p>
            <a:pPr algn="ctr"/>
            <a:r>
              <a:rPr lang="en-US" sz="1800" dirty="0"/>
              <a:t>Source</a:t>
            </a:r>
          </a:p>
          <a:p>
            <a:pPr algn="ctr"/>
            <a:r>
              <a:rPr lang="en-US" sz="1800" dirty="0"/>
              <a:t>Code</a:t>
            </a:r>
          </a:p>
        </p:txBody>
      </p:sp>
      <p:sp>
        <p:nvSpPr>
          <p:cNvPr id="191495" name="AutoShape 6"/>
          <p:cNvSpPr>
            <a:spLocks noChangeArrowheads="1"/>
          </p:cNvSpPr>
          <p:nvPr/>
        </p:nvSpPr>
        <p:spPr bwMode="auto">
          <a:xfrm>
            <a:off x="5486400" y="2549526"/>
            <a:ext cx="1447800" cy="9144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Standard</a:t>
            </a:r>
          </a:p>
          <a:p>
            <a:pPr algn="ctr"/>
            <a:r>
              <a:rPr lang="en-US" sz="1800" dirty="0"/>
              <a:t>C Compiler</a:t>
            </a:r>
          </a:p>
          <a:p>
            <a:pPr algn="ctr"/>
            <a:r>
              <a:rPr lang="en-US" sz="1800" dirty="0"/>
              <a:t>&amp; Linker</a:t>
            </a:r>
          </a:p>
        </p:txBody>
      </p:sp>
      <p:sp>
        <p:nvSpPr>
          <p:cNvPr id="191496" name="Rectangle 7"/>
          <p:cNvSpPr>
            <a:spLocks noChangeArrowheads="1"/>
          </p:cNvSpPr>
          <p:nvPr/>
        </p:nvSpPr>
        <p:spPr bwMode="auto">
          <a:xfrm>
            <a:off x="7543800" y="2549526"/>
            <a:ext cx="1219200" cy="914400"/>
          </a:xfrm>
          <a:prstGeom prst="rect">
            <a:avLst/>
          </a:prstGeom>
          <a:solidFill>
            <a:srgbClr val="92D05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</a:t>
            </a:r>
          </a:p>
          <a:p>
            <a:pPr algn="ctr"/>
            <a:r>
              <a:rPr lang="en-US" sz="1800" dirty="0"/>
              <a:t>Executable</a:t>
            </a:r>
          </a:p>
        </p:txBody>
      </p:sp>
      <p:cxnSp>
        <p:nvCxnSpPr>
          <p:cNvPr id="191497" name="AutoShape 8"/>
          <p:cNvCxnSpPr>
            <a:cxnSpLocks noChangeShapeType="1"/>
            <a:stCxn id="191494" idx="3"/>
            <a:endCxn id="191511" idx="1"/>
          </p:cNvCxnSpPr>
          <p:nvPr/>
        </p:nvCxnSpPr>
        <p:spPr bwMode="auto">
          <a:xfrm>
            <a:off x="1695450" y="3006726"/>
            <a:ext cx="495300" cy="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498" name="AutoShape 9"/>
          <p:cNvCxnSpPr>
            <a:cxnSpLocks noChangeShapeType="1"/>
            <a:stCxn id="191511" idx="3"/>
            <a:endCxn id="191493" idx="1"/>
          </p:cNvCxnSpPr>
          <p:nvPr/>
        </p:nvCxnSpPr>
        <p:spPr bwMode="auto">
          <a:xfrm>
            <a:off x="3676650" y="3006726"/>
            <a:ext cx="266700" cy="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499" name="AutoShape 10"/>
          <p:cNvCxnSpPr>
            <a:cxnSpLocks noChangeShapeType="1"/>
            <a:stCxn id="191493" idx="3"/>
            <a:endCxn id="191495" idx="1"/>
          </p:cNvCxnSpPr>
          <p:nvPr/>
        </p:nvCxnSpPr>
        <p:spPr bwMode="auto">
          <a:xfrm>
            <a:off x="5181600" y="3006726"/>
            <a:ext cx="304800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500" name="AutoShape 11"/>
          <p:cNvCxnSpPr>
            <a:cxnSpLocks noChangeShapeType="1"/>
            <a:stCxn id="191495" idx="3"/>
            <a:endCxn id="191496" idx="1"/>
          </p:cNvCxnSpPr>
          <p:nvPr/>
        </p:nvCxnSpPr>
        <p:spPr bwMode="auto">
          <a:xfrm>
            <a:off x="6934200" y="3006726"/>
            <a:ext cx="609600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501" name="AutoShape 12"/>
          <p:cNvCxnSpPr>
            <a:cxnSpLocks noChangeShapeType="1"/>
          </p:cNvCxnSpPr>
          <p:nvPr/>
        </p:nvCxnSpPr>
        <p:spPr bwMode="auto">
          <a:xfrm flipH="1" flipV="1">
            <a:off x="6394450" y="3482976"/>
            <a:ext cx="6350" cy="1282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1502" name="AutoShape 13"/>
          <p:cNvSpPr>
            <a:spLocks noChangeArrowheads="1"/>
          </p:cNvSpPr>
          <p:nvPr/>
        </p:nvSpPr>
        <p:spPr bwMode="auto">
          <a:xfrm>
            <a:off x="3962400" y="1295400"/>
            <a:ext cx="1219200" cy="644525"/>
          </a:xfrm>
          <a:prstGeom prst="roundRect">
            <a:avLst>
              <a:gd name="adj" fmla="val 20400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FF9900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</a:t>
            </a:r>
          </a:p>
          <a:p>
            <a:pPr algn="ctr"/>
            <a:r>
              <a:rPr lang="en-US" sz="1800" dirty="0"/>
              <a:t>Compiler</a:t>
            </a:r>
          </a:p>
        </p:txBody>
      </p:sp>
      <p:cxnSp>
        <p:nvCxnSpPr>
          <p:cNvPr id="191506" name="AutoShape 18"/>
          <p:cNvCxnSpPr>
            <a:cxnSpLocks noChangeShapeType="1"/>
          </p:cNvCxnSpPr>
          <p:nvPr/>
        </p:nvCxnSpPr>
        <p:spPr bwMode="auto">
          <a:xfrm flipH="1" flipV="1">
            <a:off x="6096000" y="3482976"/>
            <a:ext cx="3175" cy="531813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509" name="AutoShape 21"/>
          <p:cNvCxnSpPr>
            <a:cxnSpLocks noChangeShapeType="1"/>
          </p:cNvCxnSpPr>
          <p:nvPr/>
        </p:nvCxnSpPr>
        <p:spPr bwMode="auto">
          <a:xfrm flipV="1">
            <a:off x="3124200" y="3346451"/>
            <a:ext cx="1588" cy="677863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91511" name="AutoShape 23"/>
          <p:cNvSpPr>
            <a:spLocks noChangeArrowheads="1"/>
          </p:cNvSpPr>
          <p:nvPr/>
        </p:nvSpPr>
        <p:spPr bwMode="auto">
          <a:xfrm>
            <a:off x="2209800" y="2684464"/>
            <a:ext cx="1447800" cy="644525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FF9900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Chapel-to-C</a:t>
            </a:r>
          </a:p>
          <a:p>
            <a:pPr algn="ctr"/>
            <a:r>
              <a:rPr lang="en-US" sz="1800" dirty="0"/>
              <a:t>Compiler</a:t>
            </a:r>
          </a:p>
        </p:txBody>
      </p:sp>
      <p:cxnSp>
        <p:nvCxnSpPr>
          <p:cNvPr id="191512" name="AutoShape 24"/>
          <p:cNvCxnSpPr>
            <a:cxnSpLocks noChangeShapeType="1"/>
            <a:stCxn id="191508" idx="0"/>
          </p:cNvCxnSpPr>
          <p:nvPr/>
        </p:nvCxnSpPr>
        <p:spPr bwMode="auto">
          <a:xfrm rot="-5400000">
            <a:off x="1568450" y="2841626"/>
            <a:ext cx="635000" cy="1638300"/>
          </a:xfrm>
          <a:prstGeom prst="bentConnector3">
            <a:avLst>
              <a:gd name="adj1" fmla="val 20000"/>
            </a:avLst>
          </a:prstGeom>
          <a:noFill/>
          <a:ln w="3810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32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91508" name="Rectangle 20"/>
          <p:cNvSpPr>
            <a:spLocks noChangeArrowheads="1"/>
          </p:cNvSpPr>
          <p:nvPr/>
        </p:nvSpPr>
        <p:spPr bwMode="auto">
          <a:xfrm>
            <a:off x="457200" y="3997326"/>
            <a:ext cx="1219200" cy="1371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 smtClean="0"/>
              <a:t>Standard</a:t>
            </a:r>
            <a:endParaRPr lang="en-US" sz="1800" dirty="0"/>
          </a:p>
          <a:p>
            <a:pPr algn="ctr"/>
            <a:r>
              <a:rPr lang="en-US" sz="1800" dirty="0" smtClean="0"/>
              <a:t>Modules</a:t>
            </a:r>
          </a:p>
          <a:p>
            <a:pPr algn="ctr"/>
            <a:r>
              <a:rPr lang="en-US" sz="1800" dirty="0" smtClean="0"/>
              <a:t>(in Chapel)</a:t>
            </a:r>
            <a:endParaRPr lang="en-US" sz="1800" dirty="0"/>
          </a:p>
        </p:txBody>
      </p:sp>
      <p:sp>
        <p:nvSpPr>
          <p:cNvPr id="191510" name="Rectangle 22"/>
          <p:cNvSpPr>
            <a:spLocks noChangeArrowheads="1"/>
          </p:cNvSpPr>
          <p:nvPr/>
        </p:nvSpPr>
        <p:spPr bwMode="auto">
          <a:xfrm>
            <a:off x="2057400" y="3997326"/>
            <a:ext cx="213360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Internal Modules</a:t>
            </a:r>
          </a:p>
          <a:p>
            <a:pPr algn="ctr"/>
            <a:r>
              <a:rPr lang="en-US" sz="1800" dirty="0" smtClean="0"/>
              <a:t>(in </a:t>
            </a:r>
            <a:r>
              <a:rPr lang="en-US" sz="1800" dirty="0"/>
              <a:t>Chapel)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533900" y="3896519"/>
            <a:ext cx="2247900" cy="2386807"/>
            <a:chOff x="4533900" y="3896519"/>
            <a:chExt cx="2247900" cy="2386807"/>
          </a:xfrm>
        </p:grpSpPr>
        <p:sp>
          <p:nvSpPr>
            <p:cNvPr id="191507" name="Rectangle 19"/>
            <p:cNvSpPr>
              <a:spLocks noChangeArrowheads="1"/>
            </p:cNvSpPr>
            <p:nvPr/>
          </p:nvSpPr>
          <p:spPr bwMode="auto">
            <a:xfrm>
              <a:off x="4648200" y="3997326"/>
              <a:ext cx="2057400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r>
                <a:rPr lang="en-US" sz="1800" dirty="0"/>
                <a:t>Runtime Support</a:t>
              </a:r>
            </a:p>
            <a:p>
              <a:r>
                <a:rPr lang="en-US" sz="1800" dirty="0" smtClean="0"/>
                <a:t>Library </a:t>
              </a:r>
              <a:r>
                <a:rPr lang="en-US" sz="1800" dirty="0"/>
                <a:t>(in C)</a:t>
              </a:r>
            </a:p>
          </p:txBody>
        </p:sp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>
              <a:off x="46482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600" dirty="0" smtClean="0"/>
                <a:t>Tasks/Threads</a:t>
              </a:r>
              <a:endParaRPr lang="en-US" sz="1400" dirty="0"/>
            </a:p>
          </p:txBody>
        </p:sp>
        <p:sp>
          <p:nvSpPr>
            <p:cNvPr id="28" name="Rectangle 19"/>
            <p:cNvSpPr>
              <a:spLocks noChangeArrowheads="1"/>
            </p:cNvSpPr>
            <p:nvPr/>
          </p:nvSpPr>
          <p:spPr bwMode="auto">
            <a:xfrm>
              <a:off x="51816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600" dirty="0" smtClean="0"/>
                <a:t>Communication</a:t>
              </a:r>
              <a:endParaRPr lang="en-US" sz="1600" dirty="0"/>
            </a:p>
          </p:txBody>
        </p:sp>
        <p:sp>
          <p:nvSpPr>
            <p:cNvPr id="29" name="Rectangle 19"/>
            <p:cNvSpPr>
              <a:spLocks noChangeArrowheads="1"/>
            </p:cNvSpPr>
            <p:nvPr/>
          </p:nvSpPr>
          <p:spPr bwMode="auto">
            <a:xfrm>
              <a:off x="57150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800" dirty="0" smtClean="0"/>
                <a:t>Memory</a:t>
              </a:r>
              <a:endParaRPr lang="en-US" sz="1800" dirty="0"/>
            </a:p>
          </p:txBody>
        </p:sp>
        <p:sp>
          <p:nvSpPr>
            <p:cNvPr id="30" name="Rectangle 19"/>
            <p:cNvSpPr>
              <a:spLocks noChangeArrowheads="1"/>
            </p:cNvSpPr>
            <p:nvPr/>
          </p:nvSpPr>
          <p:spPr bwMode="auto">
            <a:xfrm>
              <a:off x="62484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800" dirty="0" smtClean="0"/>
                <a:t>…</a:t>
              </a:r>
              <a:endParaRPr lang="en-US" sz="1800" dirty="0"/>
            </a:p>
          </p:txBody>
        </p:sp>
        <p:sp>
          <p:nvSpPr>
            <p:cNvPr id="31" name="Rectangle 7"/>
            <p:cNvSpPr>
              <a:spLocks noChangeArrowheads="1"/>
            </p:cNvSpPr>
            <p:nvPr/>
          </p:nvSpPr>
          <p:spPr bwMode="auto">
            <a:xfrm>
              <a:off x="4533900" y="3896519"/>
              <a:ext cx="2247900" cy="2386807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302304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Compilation Architecture</a:t>
            </a:r>
          </a:p>
          <a:p>
            <a:r>
              <a:rPr lang="en-US" dirty="0" smtClean="0"/>
              <a:t>Predefined Modules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Runtime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Example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Future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ork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7864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Chapel Compilation Architecture</a:t>
            </a:r>
          </a:p>
        </p:txBody>
      </p:sp>
      <p:sp>
        <p:nvSpPr>
          <p:cNvPr id="191491" name="AutoShape 2"/>
          <p:cNvSpPr>
            <a:spLocks noChangeArrowheads="1"/>
          </p:cNvSpPr>
          <p:nvPr/>
        </p:nvSpPr>
        <p:spPr bwMode="auto">
          <a:xfrm>
            <a:off x="1905000" y="2016125"/>
            <a:ext cx="5334000" cy="434702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191493" name="Rectangle 4"/>
          <p:cNvSpPr>
            <a:spLocks noChangeArrowheads="1"/>
          </p:cNvSpPr>
          <p:nvPr/>
        </p:nvSpPr>
        <p:spPr bwMode="auto">
          <a:xfrm>
            <a:off x="3962400" y="2320926"/>
            <a:ext cx="1219200" cy="13716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Generated</a:t>
            </a:r>
          </a:p>
          <a:p>
            <a:pPr algn="ctr"/>
            <a:r>
              <a:rPr lang="en-US" sz="1800" dirty="0"/>
              <a:t>C Code</a:t>
            </a:r>
          </a:p>
        </p:txBody>
      </p:sp>
      <p:sp>
        <p:nvSpPr>
          <p:cNvPr id="191494" name="Rectangle 5"/>
          <p:cNvSpPr>
            <a:spLocks noChangeArrowheads="1"/>
          </p:cNvSpPr>
          <p:nvPr/>
        </p:nvSpPr>
        <p:spPr bwMode="auto">
          <a:xfrm>
            <a:off x="457200" y="2320926"/>
            <a:ext cx="1219200" cy="13716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</a:t>
            </a:r>
          </a:p>
          <a:p>
            <a:pPr algn="ctr"/>
            <a:r>
              <a:rPr lang="en-US" sz="1800" dirty="0"/>
              <a:t>Source</a:t>
            </a:r>
          </a:p>
          <a:p>
            <a:pPr algn="ctr"/>
            <a:r>
              <a:rPr lang="en-US" sz="1800" dirty="0"/>
              <a:t>Code</a:t>
            </a:r>
          </a:p>
        </p:txBody>
      </p:sp>
      <p:sp>
        <p:nvSpPr>
          <p:cNvPr id="191495" name="AutoShape 6"/>
          <p:cNvSpPr>
            <a:spLocks noChangeArrowheads="1"/>
          </p:cNvSpPr>
          <p:nvPr/>
        </p:nvSpPr>
        <p:spPr bwMode="auto">
          <a:xfrm>
            <a:off x="5486400" y="2549526"/>
            <a:ext cx="1447800" cy="9144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Standard</a:t>
            </a:r>
          </a:p>
          <a:p>
            <a:pPr algn="ctr"/>
            <a:r>
              <a:rPr lang="en-US" sz="1800" dirty="0"/>
              <a:t>C Compiler</a:t>
            </a:r>
          </a:p>
          <a:p>
            <a:pPr algn="ctr"/>
            <a:r>
              <a:rPr lang="en-US" sz="1800" dirty="0"/>
              <a:t>&amp; Linker</a:t>
            </a:r>
          </a:p>
        </p:txBody>
      </p:sp>
      <p:sp>
        <p:nvSpPr>
          <p:cNvPr id="191496" name="Rectangle 7"/>
          <p:cNvSpPr>
            <a:spLocks noChangeArrowheads="1"/>
          </p:cNvSpPr>
          <p:nvPr/>
        </p:nvSpPr>
        <p:spPr bwMode="auto">
          <a:xfrm>
            <a:off x="7543800" y="2549526"/>
            <a:ext cx="1219200" cy="914400"/>
          </a:xfrm>
          <a:prstGeom prst="rect">
            <a:avLst/>
          </a:prstGeom>
          <a:solidFill>
            <a:srgbClr val="92D05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</a:t>
            </a:r>
          </a:p>
          <a:p>
            <a:pPr algn="ctr"/>
            <a:r>
              <a:rPr lang="en-US" sz="1800" dirty="0"/>
              <a:t>Executable</a:t>
            </a:r>
          </a:p>
        </p:txBody>
      </p:sp>
      <p:cxnSp>
        <p:nvCxnSpPr>
          <p:cNvPr id="191497" name="AutoShape 8"/>
          <p:cNvCxnSpPr>
            <a:cxnSpLocks noChangeShapeType="1"/>
            <a:stCxn id="191494" idx="3"/>
            <a:endCxn id="191511" idx="1"/>
          </p:cNvCxnSpPr>
          <p:nvPr/>
        </p:nvCxnSpPr>
        <p:spPr bwMode="auto">
          <a:xfrm>
            <a:off x="1695450" y="3006726"/>
            <a:ext cx="495300" cy="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498" name="AutoShape 9"/>
          <p:cNvCxnSpPr>
            <a:cxnSpLocks noChangeShapeType="1"/>
            <a:stCxn id="191511" idx="3"/>
            <a:endCxn id="191493" idx="1"/>
          </p:cNvCxnSpPr>
          <p:nvPr/>
        </p:nvCxnSpPr>
        <p:spPr bwMode="auto">
          <a:xfrm>
            <a:off x="3676650" y="3006726"/>
            <a:ext cx="266700" cy="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499" name="AutoShape 10"/>
          <p:cNvCxnSpPr>
            <a:cxnSpLocks noChangeShapeType="1"/>
            <a:stCxn id="191493" idx="3"/>
            <a:endCxn id="191495" idx="1"/>
          </p:cNvCxnSpPr>
          <p:nvPr/>
        </p:nvCxnSpPr>
        <p:spPr bwMode="auto">
          <a:xfrm>
            <a:off x="5181600" y="3006726"/>
            <a:ext cx="304800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500" name="AutoShape 11"/>
          <p:cNvCxnSpPr>
            <a:cxnSpLocks noChangeShapeType="1"/>
            <a:stCxn id="191495" idx="3"/>
            <a:endCxn id="191496" idx="1"/>
          </p:cNvCxnSpPr>
          <p:nvPr/>
        </p:nvCxnSpPr>
        <p:spPr bwMode="auto">
          <a:xfrm>
            <a:off x="6934200" y="3006726"/>
            <a:ext cx="609600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501" name="AutoShape 12"/>
          <p:cNvCxnSpPr>
            <a:cxnSpLocks noChangeShapeType="1"/>
          </p:cNvCxnSpPr>
          <p:nvPr/>
        </p:nvCxnSpPr>
        <p:spPr bwMode="auto">
          <a:xfrm flipH="1" flipV="1">
            <a:off x="6394450" y="3482976"/>
            <a:ext cx="6350" cy="1282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1502" name="AutoShape 13"/>
          <p:cNvSpPr>
            <a:spLocks noChangeArrowheads="1"/>
          </p:cNvSpPr>
          <p:nvPr/>
        </p:nvSpPr>
        <p:spPr bwMode="auto">
          <a:xfrm>
            <a:off x="3962400" y="1295400"/>
            <a:ext cx="1219200" cy="644525"/>
          </a:xfrm>
          <a:prstGeom prst="roundRect">
            <a:avLst>
              <a:gd name="adj" fmla="val 20400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FF9900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</a:t>
            </a:r>
          </a:p>
          <a:p>
            <a:pPr algn="ctr"/>
            <a:r>
              <a:rPr lang="en-US" sz="1800" dirty="0"/>
              <a:t>Compiler</a:t>
            </a:r>
          </a:p>
        </p:txBody>
      </p:sp>
      <p:cxnSp>
        <p:nvCxnSpPr>
          <p:cNvPr id="191506" name="AutoShape 18"/>
          <p:cNvCxnSpPr>
            <a:cxnSpLocks noChangeShapeType="1"/>
          </p:cNvCxnSpPr>
          <p:nvPr/>
        </p:nvCxnSpPr>
        <p:spPr bwMode="auto">
          <a:xfrm flipH="1" flipV="1">
            <a:off x="6096000" y="3482976"/>
            <a:ext cx="3175" cy="531813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509" name="AutoShape 21"/>
          <p:cNvCxnSpPr>
            <a:cxnSpLocks noChangeShapeType="1"/>
          </p:cNvCxnSpPr>
          <p:nvPr/>
        </p:nvCxnSpPr>
        <p:spPr bwMode="auto">
          <a:xfrm flipV="1">
            <a:off x="3124200" y="3346451"/>
            <a:ext cx="1588" cy="677863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91511" name="AutoShape 23"/>
          <p:cNvSpPr>
            <a:spLocks noChangeArrowheads="1"/>
          </p:cNvSpPr>
          <p:nvPr/>
        </p:nvSpPr>
        <p:spPr bwMode="auto">
          <a:xfrm>
            <a:off x="2209800" y="2684464"/>
            <a:ext cx="1447800" cy="644525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FF9900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Chapel-to-C</a:t>
            </a:r>
          </a:p>
          <a:p>
            <a:pPr algn="ctr"/>
            <a:r>
              <a:rPr lang="en-US" sz="1800" dirty="0"/>
              <a:t>Compiler</a:t>
            </a:r>
          </a:p>
        </p:txBody>
      </p:sp>
      <p:cxnSp>
        <p:nvCxnSpPr>
          <p:cNvPr id="191512" name="AutoShape 24"/>
          <p:cNvCxnSpPr>
            <a:cxnSpLocks noChangeShapeType="1"/>
            <a:stCxn id="191508" idx="0"/>
          </p:cNvCxnSpPr>
          <p:nvPr/>
        </p:nvCxnSpPr>
        <p:spPr bwMode="auto">
          <a:xfrm rot="-5400000">
            <a:off x="1568450" y="2841626"/>
            <a:ext cx="635000" cy="1638300"/>
          </a:xfrm>
          <a:prstGeom prst="bentConnector3">
            <a:avLst>
              <a:gd name="adj1" fmla="val 20000"/>
            </a:avLst>
          </a:prstGeom>
          <a:noFill/>
          <a:ln w="3810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32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4533900" y="3896519"/>
            <a:ext cx="2247900" cy="2386807"/>
            <a:chOff x="4533900" y="3896519"/>
            <a:chExt cx="2247900" cy="2386807"/>
          </a:xfrm>
        </p:grpSpPr>
        <p:sp>
          <p:nvSpPr>
            <p:cNvPr id="191507" name="Rectangle 19"/>
            <p:cNvSpPr>
              <a:spLocks noChangeArrowheads="1"/>
            </p:cNvSpPr>
            <p:nvPr/>
          </p:nvSpPr>
          <p:spPr bwMode="auto">
            <a:xfrm>
              <a:off x="4648200" y="3997326"/>
              <a:ext cx="2057400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r>
                <a:rPr lang="en-US" sz="1800" dirty="0"/>
                <a:t>Runtime Support</a:t>
              </a:r>
            </a:p>
            <a:p>
              <a:r>
                <a:rPr lang="en-US" sz="1800" dirty="0" smtClean="0"/>
                <a:t>Library </a:t>
              </a:r>
              <a:r>
                <a:rPr lang="en-US" sz="1800" dirty="0"/>
                <a:t>(in C)</a:t>
              </a:r>
            </a:p>
          </p:txBody>
        </p:sp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>
              <a:off x="46482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600" dirty="0" smtClean="0"/>
                <a:t>Tasks/Threads</a:t>
              </a:r>
              <a:endParaRPr lang="en-US" sz="1400" dirty="0"/>
            </a:p>
          </p:txBody>
        </p:sp>
        <p:sp>
          <p:nvSpPr>
            <p:cNvPr id="28" name="Rectangle 19"/>
            <p:cNvSpPr>
              <a:spLocks noChangeArrowheads="1"/>
            </p:cNvSpPr>
            <p:nvPr/>
          </p:nvSpPr>
          <p:spPr bwMode="auto">
            <a:xfrm>
              <a:off x="51816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600" dirty="0" smtClean="0"/>
                <a:t>Communication</a:t>
              </a:r>
              <a:endParaRPr lang="en-US" sz="1600" dirty="0"/>
            </a:p>
          </p:txBody>
        </p:sp>
        <p:sp>
          <p:nvSpPr>
            <p:cNvPr id="29" name="Rectangle 19"/>
            <p:cNvSpPr>
              <a:spLocks noChangeArrowheads="1"/>
            </p:cNvSpPr>
            <p:nvPr/>
          </p:nvSpPr>
          <p:spPr bwMode="auto">
            <a:xfrm>
              <a:off x="57150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800" dirty="0" smtClean="0"/>
                <a:t>Memory</a:t>
              </a:r>
              <a:endParaRPr lang="en-US" sz="1800" dirty="0"/>
            </a:p>
          </p:txBody>
        </p:sp>
        <p:sp>
          <p:nvSpPr>
            <p:cNvPr id="30" name="Rectangle 19"/>
            <p:cNvSpPr>
              <a:spLocks noChangeArrowheads="1"/>
            </p:cNvSpPr>
            <p:nvPr/>
          </p:nvSpPr>
          <p:spPr bwMode="auto">
            <a:xfrm>
              <a:off x="62484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800" dirty="0" smtClean="0"/>
                <a:t>…</a:t>
              </a:r>
              <a:endParaRPr lang="en-US" sz="1800" dirty="0"/>
            </a:p>
          </p:txBody>
        </p:sp>
        <p:sp>
          <p:nvSpPr>
            <p:cNvPr id="31" name="Rectangle 7"/>
            <p:cNvSpPr>
              <a:spLocks noChangeArrowheads="1"/>
            </p:cNvSpPr>
            <p:nvPr/>
          </p:nvSpPr>
          <p:spPr bwMode="auto">
            <a:xfrm>
              <a:off x="4533900" y="3896519"/>
              <a:ext cx="2247900" cy="2386807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</p:grpSp>
      <p:sp>
        <p:nvSpPr>
          <p:cNvPr id="34" name="Rectangle 20"/>
          <p:cNvSpPr>
            <a:spLocks noChangeArrowheads="1"/>
          </p:cNvSpPr>
          <p:nvPr/>
        </p:nvSpPr>
        <p:spPr bwMode="auto">
          <a:xfrm>
            <a:off x="157424" y="1219200"/>
            <a:ext cx="8757976" cy="5212078"/>
          </a:xfrm>
          <a:prstGeom prst="rect">
            <a:avLst/>
          </a:prstGeom>
          <a:solidFill>
            <a:schemeClr val="bg1">
              <a:alpha val="90000"/>
            </a:schemeClr>
          </a:solidFill>
          <a:ln w="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1800" dirty="0"/>
          </a:p>
        </p:txBody>
      </p:sp>
      <p:grpSp>
        <p:nvGrpSpPr>
          <p:cNvPr id="8" name="Group 7"/>
          <p:cNvGrpSpPr/>
          <p:nvPr/>
        </p:nvGrpSpPr>
        <p:grpSpPr>
          <a:xfrm>
            <a:off x="457200" y="3997326"/>
            <a:ext cx="3733800" cy="1371600"/>
            <a:chOff x="457200" y="3997326"/>
            <a:chExt cx="3733800" cy="1371600"/>
          </a:xfrm>
        </p:grpSpPr>
        <p:sp>
          <p:nvSpPr>
            <p:cNvPr id="191508" name="Rectangle 20"/>
            <p:cNvSpPr>
              <a:spLocks noChangeArrowheads="1"/>
            </p:cNvSpPr>
            <p:nvPr/>
          </p:nvSpPr>
          <p:spPr bwMode="auto">
            <a:xfrm>
              <a:off x="457200" y="3997326"/>
              <a:ext cx="1219200" cy="1371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 dirty="0" smtClean="0"/>
                <a:t>Standard</a:t>
              </a:r>
              <a:endParaRPr lang="en-US" sz="1800" dirty="0"/>
            </a:p>
            <a:p>
              <a:pPr algn="ctr"/>
              <a:r>
                <a:rPr lang="en-US" sz="1800" dirty="0" smtClean="0"/>
                <a:t>Modules</a:t>
              </a:r>
            </a:p>
            <a:p>
              <a:pPr algn="ctr"/>
              <a:r>
                <a:rPr lang="en-US" sz="1800" dirty="0" smtClean="0"/>
                <a:t>(in </a:t>
              </a:r>
              <a:r>
                <a:rPr lang="en-US" dirty="0" smtClean="0"/>
                <a:t>Ch</a:t>
              </a:r>
              <a:r>
                <a:rPr lang="en-US" sz="1800" dirty="0" smtClean="0"/>
                <a:t>apel)</a:t>
              </a:r>
              <a:endParaRPr lang="en-US" sz="1800" dirty="0"/>
            </a:p>
          </p:txBody>
        </p:sp>
        <p:sp>
          <p:nvSpPr>
            <p:cNvPr id="191510" name="Rectangle 22"/>
            <p:cNvSpPr>
              <a:spLocks noChangeArrowheads="1"/>
            </p:cNvSpPr>
            <p:nvPr/>
          </p:nvSpPr>
          <p:spPr bwMode="auto">
            <a:xfrm>
              <a:off x="2057400" y="3997326"/>
              <a:ext cx="2133600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 dirty="0"/>
                <a:t>Internal Modules</a:t>
              </a:r>
            </a:p>
            <a:p>
              <a:pPr algn="ctr"/>
              <a:r>
                <a:rPr lang="en-US" sz="1800" dirty="0" smtClean="0"/>
                <a:t>(in </a:t>
              </a:r>
              <a:r>
                <a:rPr lang="en-US" sz="1800" dirty="0"/>
                <a:t>Chapel)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462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Predefined Modules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A </a:t>
            </a:r>
            <a:r>
              <a:rPr lang="en-US" i="1" dirty="0" smtClean="0"/>
              <a:t>module</a:t>
            </a:r>
            <a:r>
              <a:rPr lang="en-US" dirty="0" smtClean="0"/>
              <a:t> in Chapel encapsulates types, variables, and functions</a:t>
            </a:r>
          </a:p>
          <a:p>
            <a:pPr lvl="1"/>
            <a:r>
              <a:rPr lang="en-US" dirty="0"/>
              <a:t>To bring the definitions in a module into a program, you 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use</a:t>
            </a:r>
            <a:r>
              <a:rPr lang="en-US" dirty="0"/>
              <a:t> </a:t>
            </a:r>
            <a:r>
              <a:rPr lang="en-US" dirty="0" smtClean="0"/>
              <a:t>it (with exception below)</a:t>
            </a:r>
            <a:endParaRPr lang="en-US" dirty="0"/>
          </a:p>
          <a:p>
            <a:pPr lvl="1"/>
            <a:r>
              <a:rPr lang="en-US" dirty="0" smtClean="0"/>
              <a:t>Users can write modules</a:t>
            </a:r>
          </a:p>
          <a:p>
            <a:pPr lvl="1"/>
            <a:r>
              <a:rPr lang="en-US" dirty="0" smtClean="0"/>
              <a:t>Some </a:t>
            </a:r>
            <a:r>
              <a:rPr lang="en-US" dirty="0"/>
              <a:t>predefined modules come with </a:t>
            </a:r>
            <a:r>
              <a:rPr lang="en-US" dirty="0" smtClean="0"/>
              <a:t>Chapel</a:t>
            </a:r>
          </a:p>
          <a:p>
            <a:r>
              <a:rPr lang="en-US" dirty="0" smtClean="0"/>
              <a:t>Predefined modules</a:t>
            </a:r>
          </a:p>
          <a:p>
            <a:pPr lvl="1"/>
            <a:r>
              <a:rPr lang="en-US" dirty="0" smtClean="0"/>
              <a:t>Internal</a:t>
            </a:r>
            <a:endParaRPr lang="en-US" dirty="0"/>
          </a:p>
          <a:p>
            <a:pPr lvl="2"/>
            <a:r>
              <a:rPr lang="en-US" dirty="0"/>
              <a:t>Support the language</a:t>
            </a:r>
          </a:p>
          <a:p>
            <a:pPr lvl="2"/>
            <a:r>
              <a:rPr lang="en-US" dirty="0"/>
              <a:t>Arrays, distribution maps, etc.</a:t>
            </a:r>
          </a:p>
          <a:p>
            <a:pPr lvl="2"/>
            <a:r>
              <a:rPr lang="en-US" dirty="0" smtClean="0"/>
              <a:t>Implicitly </a:t>
            </a:r>
            <a:r>
              <a:rPr lang="en-US" dirty="0"/>
              <a:t>brought in; no 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use</a:t>
            </a:r>
            <a:r>
              <a:rPr lang="en-US" dirty="0"/>
              <a:t> needed</a:t>
            </a:r>
          </a:p>
          <a:p>
            <a:pPr lvl="1"/>
            <a:r>
              <a:rPr lang="en-US" dirty="0" smtClean="0"/>
              <a:t>Standard</a:t>
            </a:r>
          </a:p>
          <a:p>
            <a:pPr lvl="2"/>
            <a:r>
              <a:rPr lang="en-US" dirty="0" smtClean="0"/>
              <a:t>Support user code</a:t>
            </a:r>
          </a:p>
          <a:p>
            <a:pPr lvl="2"/>
            <a:r>
              <a:rPr lang="en-US" dirty="0"/>
              <a:t>Math, random numbers, </a:t>
            </a:r>
            <a:r>
              <a:rPr lang="en-US" dirty="0" smtClean="0"/>
              <a:t>time, etc.</a:t>
            </a:r>
            <a:endParaRPr lang="en-US" dirty="0"/>
          </a:p>
          <a:p>
            <a:pPr lvl="2"/>
            <a:r>
              <a:rPr lang="en-US" dirty="0" smtClean="0"/>
              <a:t>Must </a:t>
            </a:r>
            <a:r>
              <a:rPr lang="en-US" dirty="0"/>
              <a:t>be explicitly brought in with a 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use</a:t>
            </a:r>
            <a:r>
              <a:rPr lang="en-US" dirty="0"/>
              <a:t> </a:t>
            </a: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06219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Compilation Architecture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Predefined Modules</a:t>
            </a:r>
          </a:p>
          <a:p>
            <a:r>
              <a:rPr lang="en-US" dirty="0" smtClean="0"/>
              <a:t>Runtime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Example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Future Work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7864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Chapel Compilation Architecture</a:t>
            </a:r>
          </a:p>
        </p:txBody>
      </p:sp>
      <p:sp>
        <p:nvSpPr>
          <p:cNvPr id="191491" name="AutoShape 2"/>
          <p:cNvSpPr>
            <a:spLocks noChangeArrowheads="1"/>
          </p:cNvSpPr>
          <p:nvPr/>
        </p:nvSpPr>
        <p:spPr bwMode="auto">
          <a:xfrm>
            <a:off x="1905000" y="2016125"/>
            <a:ext cx="5334000" cy="434702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9900"/>
            </a:solidFill>
            <a:prstDash val="dash"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191493" name="Rectangle 4"/>
          <p:cNvSpPr>
            <a:spLocks noChangeArrowheads="1"/>
          </p:cNvSpPr>
          <p:nvPr/>
        </p:nvSpPr>
        <p:spPr bwMode="auto">
          <a:xfrm>
            <a:off x="3962400" y="2320926"/>
            <a:ext cx="1219200" cy="13716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Generated</a:t>
            </a:r>
          </a:p>
          <a:p>
            <a:pPr algn="ctr"/>
            <a:r>
              <a:rPr lang="en-US" sz="1800" dirty="0"/>
              <a:t>C Code</a:t>
            </a:r>
          </a:p>
        </p:txBody>
      </p:sp>
      <p:sp>
        <p:nvSpPr>
          <p:cNvPr id="191494" name="Rectangle 5"/>
          <p:cNvSpPr>
            <a:spLocks noChangeArrowheads="1"/>
          </p:cNvSpPr>
          <p:nvPr/>
        </p:nvSpPr>
        <p:spPr bwMode="auto">
          <a:xfrm>
            <a:off x="457200" y="2320926"/>
            <a:ext cx="1219200" cy="13716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</a:t>
            </a:r>
          </a:p>
          <a:p>
            <a:pPr algn="ctr"/>
            <a:r>
              <a:rPr lang="en-US" sz="1800" dirty="0"/>
              <a:t>Source</a:t>
            </a:r>
          </a:p>
          <a:p>
            <a:pPr algn="ctr"/>
            <a:r>
              <a:rPr lang="en-US" sz="1800" dirty="0"/>
              <a:t>Code</a:t>
            </a:r>
          </a:p>
        </p:txBody>
      </p:sp>
      <p:sp>
        <p:nvSpPr>
          <p:cNvPr id="191495" name="AutoShape 6"/>
          <p:cNvSpPr>
            <a:spLocks noChangeArrowheads="1"/>
          </p:cNvSpPr>
          <p:nvPr/>
        </p:nvSpPr>
        <p:spPr bwMode="auto">
          <a:xfrm>
            <a:off x="5486400" y="2549526"/>
            <a:ext cx="1447800" cy="914400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Standard</a:t>
            </a:r>
          </a:p>
          <a:p>
            <a:pPr algn="ctr"/>
            <a:r>
              <a:rPr lang="en-US" sz="1800" dirty="0"/>
              <a:t>C Compiler</a:t>
            </a:r>
          </a:p>
          <a:p>
            <a:pPr algn="ctr"/>
            <a:r>
              <a:rPr lang="en-US" sz="1800" dirty="0"/>
              <a:t>&amp; Linker</a:t>
            </a:r>
          </a:p>
        </p:txBody>
      </p:sp>
      <p:sp>
        <p:nvSpPr>
          <p:cNvPr id="191496" name="Rectangle 7"/>
          <p:cNvSpPr>
            <a:spLocks noChangeArrowheads="1"/>
          </p:cNvSpPr>
          <p:nvPr/>
        </p:nvSpPr>
        <p:spPr bwMode="auto">
          <a:xfrm>
            <a:off x="7543800" y="2549526"/>
            <a:ext cx="1219200" cy="914400"/>
          </a:xfrm>
          <a:prstGeom prst="rect">
            <a:avLst/>
          </a:prstGeom>
          <a:solidFill>
            <a:srgbClr val="92D05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</a:t>
            </a:r>
          </a:p>
          <a:p>
            <a:pPr algn="ctr"/>
            <a:r>
              <a:rPr lang="en-US" sz="1800" dirty="0"/>
              <a:t>Executable</a:t>
            </a:r>
          </a:p>
        </p:txBody>
      </p:sp>
      <p:cxnSp>
        <p:nvCxnSpPr>
          <p:cNvPr id="191497" name="AutoShape 8"/>
          <p:cNvCxnSpPr>
            <a:cxnSpLocks noChangeShapeType="1"/>
            <a:stCxn id="191494" idx="3"/>
            <a:endCxn id="191511" idx="1"/>
          </p:cNvCxnSpPr>
          <p:nvPr/>
        </p:nvCxnSpPr>
        <p:spPr bwMode="auto">
          <a:xfrm>
            <a:off x="1695450" y="3006726"/>
            <a:ext cx="495300" cy="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498" name="AutoShape 9"/>
          <p:cNvCxnSpPr>
            <a:cxnSpLocks noChangeShapeType="1"/>
            <a:stCxn id="191511" idx="3"/>
            <a:endCxn id="191493" idx="1"/>
          </p:cNvCxnSpPr>
          <p:nvPr/>
        </p:nvCxnSpPr>
        <p:spPr bwMode="auto">
          <a:xfrm>
            <a:off x="3676650" y="3006726"/>
            <a:ext cx="266700" cy="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499" name="AutoShape 10"/>
          <p:cNvCxnSpPr>
            <a:cxnSpLocks noChangeShapeType="1"/>
            <a:stCxn id="191493" idx="3"/>
            <a:endCxn id="191495" idx="1"/>
          </p:cNvCxnSpPr>
          <p:nvPr/>
        </p:nvCxnSpPr>
        <p:spPr bwMode="auto">
          <a:xfrm>
            <a:off x="5181600" y="3006726"/>
            <a:ext cx="304800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500" name="AutoShape 11"/>
          <p:cNvCxnSpPr>
            <a:cxnSpLocks noChangeShapeType="1"/>
            <a:stCxn id="191495" idx="3"/>
            <a:endCxn id="191496" idx="1"/>
          </p:cNvCxnSpPr>
          <p:nvPr/>
        </p:nvCxnSpPr>
        <p:spPr bwMode="auto">
          <a:xfrm>
            <a:off x="6934200" y="3006726"/>
            <a:ext cx="609600" cy="1588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501" name="AutoShape 12"/>
          <p:cNvCxnSpPr>
            <a:cxnSpLocks noChangeShapeType="1"/>
          </p:cNvCxnSpPr>
          <p:nvPr/>
        </p:nvCxnSpPr>
        <p:spPr bwMode="auto">
          <a:xfrm flipH="1" flipV="1">
            <a:off x="6394450" y="3482976"/>
            <a:ext cx="6350" cy="12827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1502" name="AutoShape 13"/>
          <p:cNvSpPr>
            <a:spLocks noChangeArrowheads="1"/>
          </p:cNvSpPr>
          <p:nvPr/>
        </p:nvSpPr>
        <p:spPr bwMode="auto">
          <a:xfrm>
            <a:off x="3962400" y="1295400"/>
            <a:ext cx="1219200" cy="644525"/>
          </a:xfrm>
          <a:prstGeom prst="roundRect">
            <a:avLst>
              <a:gd name="adj" fmla="val 20400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FF9900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</a:t>
            </a:r>
          </a:p>
          <a:p>
            <a:pPr algn="ctr"/>
            <a:r>
              <a:rPr lang="en-US" sz="1800" dirty="0"/>
              <a:t>Compiler</a:t>
            </a:r>
          </a:p>
        </p:txBody>
      </p:sp>
      <p:cxnSp>
        <p:nvCxnSpPr>
          <p:cNvPr id="191506" name="AutoShape 18"/>
          <p:cNvCxnSpPr>
            <a:cxnSpLocks noChangeShapeType="1"/>
          </p:cNvCxnSpPr>
          <p:nvPr/>
        </p:nvCxnSpPr>
        <p:spPr bwMode="auto">
          <a:xfrm flipH="1" flipV="1">
            <a:off x="6096000" y="3482976"/>
            <a:ext cx="3175" cy="531813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191509" name="AutoShape 21"/>
          <p:cNvCxnSpPr>
            <a:cxnSpLocks noChangeShapeType="1"/>
          </p:cNvCxnSpPr>
          <p:nvPr/>
        </p:nvCxnSpPr>
        <p:spPr bwMode="auto">
          <a:xfrm flipV="1">
            <a:off x="3124200" y="3346451"/>
            <a:ext cx="1588" cy="677863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91511" name="AutoShape 23"/>
          <p:cNvSpPr>
            <a:spLocks noChangeArrowheads="1"/>
          </p:cNvSpPr>
          <p:nvPr/>
        </p:nvSpPr>
        <p:spPr bwMode="auto">
          <a:xfrm>
            <a:off x="2209800" y="2684464"/>
            <a:ext cx="1447800" cy="644525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FF9900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Chapel-to-C</a:t>
            </a:r>
          </a:p>
          <a:p>
            <a:pPr algn="ctr"/>
            <a:r>
              <a:rPr lang="en-US" sz="1800" dirty="0"/>
              <a:t>Compiler</a:t>
            </a:r>
          </a:p>
        </p:txBody>
      </p:sp>
      <p:cxnSp>
        <p:nvCxnSpPr>
          <p:cNvPr id="191512" name="AutoShape 24"/>
          <p:cNvCxnSpPr>
            <a:cxnSpLocks noChangeShapeType="1"/>
            <a:stCxn id="191508" idx="0"/>
          </p:cNvCxnSpPr>
          <p:nvPr/>
        </p:nvCxnSpPr>
        <p:spPr bwMode="auto">
          <a:xfrm rot="-5400000">
            <a:off x="1568450" y="2841626"/>
            <a:ext cx="635000" cy="1638300"/>
          </a:xfrm>
          <a:prstGeom prst="bentConnector3">
            <a:avLst>
              <a:gd name="adj1" fmla="val 20000"/>
            </a:avLst>
          </a:prstGeom>
          <a:noFill/>
          <a:ln w="38100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32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457200" y="3997326"/>
            <a:ext cx="3733800" cy="1371600"/>
            <a:chOff x="457200" y="3997326"/>
            <a:chExt cx="3733800" cy="1371600"/>
          </a:xfrm>
        </p:grpSpPr>
        <p:sp>
          <p:nvSpPr>
            <p:cNvPr id="191508" name="Rectangle 20"/>
            <p:cNvSpPr>
              <a:spLocks noChangeArrowheads="1"/>
            </p:cNvSpPr>
            <p:nvPr/>
          </p:nvSpPr>
          <p:spPr bwMode="auto">
            <a:xfrm>
              <a:off x="457200" y="3997326"/>
              <a:ext cx="1219200" cy="1371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 dirty="0" smtClean="0"/>
                <a:t>Standard</a:t>
              </a:r>
              <a:endParaRPr lang="en-US" sz="1800" dirty="0"/>
            </a:p>
            <a:p>
              <a:pPr algn="ctr"/>
              <a:r>
                <a:rPr lang="en-US" sz="1800" dirty="0" smtClean="0"/>
                <a:t>Modules</a:t>
              </a:r>
            </a:p>
            <a:p>
              <a:pPr algn="ctr"/>
              <a:r>
                <a:rPr lang="en-US" dirty="0" smtClean="0"/>
                <a:t>(in Chapel)</a:t>
              </a:r>
              <a:endParaRPr lang="en-US" sz="1800" dirty="0"/>
            </a:p>
          </p:txBody>
        </p:sp>
        <p:sp>
          <p:nvSpPr>
            <p:cNvPr id="191510" name="Rectangle 22"/>
            <p:cNvSpPr>
              <a:spLocks noChangeArrowheads="1"/>
            </p:cNvSpPr>
            <p:nvPr/>
          </p:nvSpPr>
          <p:spPr bwMode="auto">
            <a:xfrm>
              <a:off x="2057400" y="3997326"/>
              <a:ext cx="2133600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800" dirty="0"/>
                <a:t>Internal Modules</a:t>
              </a:r>
            </a:p>
            <a:p>
              <a:pPr algn="ctr"/>
              <a:r>
                <a:rPr lang="en-US" sz="1800" dirty="0" smtClean="0"/>
                <a:t>(in </a:t>
              </a:r>
              <a:r>
                <a:rPr lang="en-US" sz="1800" dirty="0"/>
                <a:t>Chapel)</a:t>
              </a:r>
            </a:p>
          </p:txBody>
        </p:sp>
      </p:grpSp>
      <p:sp>
        <p:nvSpPr>
          <p:cNvPr id="34" name="Rectangle 20"/>
          <p:cNvSpPr>
            <a:spLocks noChangeArrowheads="1"/>
          </p:cNvSpPr>
          <p:nvPr/>
        </p:nvSpPr>
        <p:spPr bwMode="auto">
          <a:xfrm>
            <a:off x="157424" y="1219200"/>
            <a:ext cx="8757976" cy="5212078"/>
          </a:xfrm>
          <a:prstGeom prst="rect">
            <a:avLst/>
          </a:prstGeom>
          <a:solidFill>
            <a:schemeClr val="bg1">
              <a:alpha val="90000"/>
            </a:schemeClr>
          </a:solidFill>
          <a:ln w="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1800" dirty="0"/>
          </a:p>
        </p:txBody>
      </p:sp>
      <p:grpSp>
        <p:nvGrpSpPr>
          <p:cNvPr id="9" name="Group 8"/>
          <p:cNvGrpSpPr/>
          <p:nvPr/>
        </p:nvGrpSpPr>
        <p:grpSpPr>
          <a:xfrm>
            <a:off x="4533900" y="3896519"/>
            <a:ext cx="2247900" cy="2386807"/>
            <a:chOff x="4533900" y="3896519"/>
            <a:chExt cx="2247900" cy="2386807"/>
          </a:xfrm>
        </p:grpSpPr>
        <p:sp>
          <p:nvSpPr>
            <p:cNvPr id="191507" name="Rectangle 19"/>
            <p:cNvSpPr>
              <a:spLocks noChangeArrowheads="1"/>
            </p:cNvSpPr>
            <p:nvPr/>
          </p:nvSpPr>
          <p:spPr bwMode="auto">
            <a:xfrm>
              <a:off x="4648200" y="3997326"/>
              <a:ext cx="2057400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r>
                <a:rPr lang="en-US" sz="1800" dirty="0"/>
                <a:t>Runtime Support</a:t>
              </a:r>
            </a:p>
            <a:p>
              <a:r>
                <a:rPr lang="en-US" sz="1800" dirty="0" smtClean="0"/>
                <a:t>Library </a:t>
              </a:r>
              <a:r>
                <a:rPr lang="en-US" sz="1800" dirty="0"/>
                <a:t>(in C)</a:t>
              </a:r>
            </a:p>
          </p:txBody>
        </p:sp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>
              <a:off x="46482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600" dirty="0" smtClean="0"/>
                <a:t>Tasks/Threads</a:t>
              </a:r>
              <a:endParaRPr lang="en-US" sz="1400" dirty="0"/>
            </a:p>
          </p:txBody>
        </p:sp>
        <p:sp>
          <p:nvSpPr>
            <p:cNvPr id="28" name="Rectangle 19"/>
            <p:cNvSpPr>
              <a:spLocks noChangeArrowheads="1"/>
            </p:cNvSpPr>
            <p:nvPr/>
          </p:nvSpPr>
          <p:spPr bwMode="auto">
            <a:xfrm>
              <a:off x="51816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600" dirty="0" smtClean="0"/>
                <a:t>Communication</a:t>
              </a:r>
              <a:endParaRPr lang="en-US" sz="1600" dirty="0"/>
            </a:p>
          </p:txBody>
        </p:sp>
        <p:sp>
          <p:nvSpPr>
            <p:cNvPr id="29" name="Rectangle 19"/>
            <p:cNvSpPr>
              <a:spLocks noChangeArrowheads="1"/>
            </p:cNvSpPr>
            <p:nvPr/>
          </p:nvSpPr>
          <p:spPr bwMode="auto">
            <a:xfrm>
              <a:off x="57150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800" dirty="0" smtClean="0"/>
                <a:t>Memory</a:t>
              </a:r>
              <a:endParaRPr lang="en-US" sz="1800" dirty="0"/>
            </a:p>
          </p:txBody>
        </p:sp>
        <p:sp>
          <p:nvSpPr>
            <p:cNvPr id="30" name="Rectangle 19"/>
            <p:cNvSpPr>
              <a:spLocks noChangeArrowheads="1"/>
            </p:cNvSpPr>
            <p:nvPr/>
          </p:nvSpPr>
          <p:spPr bwMode="auto">
            <a:xfrm>
              <a:off x="6248400" y="4683126"/>
              <a:ext cx="457200" cy="15240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vert" wrap="none" lIns="90488" tIns="44450" rIns="90488" bIns="44450" anchor="ctr"/>
            <a:lstStyle/>
            <a:p>
              <a:r>
                <a:rPr lang="en-US" sz="1800" dirty="0" smtClean="0"/>
                <a:t>…</a:t>
              </a:r>
              <a:endParaRPr lang="en-US" sz="1800" dirty="0"/>
            </a:p>
          </p:txBody>
        </p:sp>
        <p:sp>
          <p:nvSpPr>
            <p:cNvPr id="31" name="Rectangle 7"/>
            <p:cNvSpPr>
              <a:spLocks noChangeArrowheads="1"/>
            </p:cNvSpPr>
            <p:nvPr/>
          </p:nvSpPr>
          <p:spPr bwMode="auto">
            <a:xfrm>
              <a:off x="4533900" y="3896519"/>
              <a:ext cx="2247900" cy="2386807"/>
            </a:xfrm>
            <a:prstGeom prst="rect">
              <a:avLst/>
            </a:prstGeom>
            <a:noFill/>
            <a:ln w="28575" cap="rnd">
              <a:solidFill>
                <a:srgbClr val="FF0000"/>
              </a:solidFill>
              <a:prstDash val="sysDot"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964731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Chapel Runtime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Lowest level of Chapel software stack</a:t>
            </a:r>
          </a:p>
          <a:p>
            <a:r>
              <a:rPr lang="en-US" dirty="0" smtClean="0"/>
              <a:t>Supports language concepts and program activities</a:t>
            </a:r>
          </a:p>
          <a:p>
            <a:r>
              <a:rPr lang="en-US" dirty="0"/>
              <a:t>Relies on system and third-party services</a:t>
            </a:r>
          </a:p>
          <a:p>
            <a:r>
              <a:rPr lang="en-US" dirty="0" smtClean="0"/>
              <a:t>Written in C</a:t>
            </a:r>
          </a:p>
          <a:p>
            <a:r>
              <a:rPr lang="en-US" dirty="0" smtClean="0"/>
              <a:t>Composed of </a:t>
            </a:r>
            <a:r>
              <a:rPr lang="en-US" i="1" dirty="0" smtClean="0"/>
              <a:t>layers</a:t>
            </a:r>
          </a:p>
          <a:p>
            <a:pPr lvl="1"/>
            <a:r>
              <a:rPr lang="en-US" dirty="0" smtClean="0"/>
              <a:t>A misnomer – these are not layers in the sense of being stacked</a:t>
            </a:r>
          </a:p>
          <a:p>
            <a:pPr lvl="1"/>
            <a:r>
              <a:rPr lang="en-US" dirty="0" smtClean="0"/>
              <a:t>More like </a:t>
            </a:r>
            <a:r>
              <a:rPr lang="en-US" i="1" dirty="0" smtClean="0"/>
              <a:t>posts</a:t>
            </a:r>
            <a:r>
              <a:rPr lang="en-US" dirty="0" smtClean="0"/>
              <a:t>, in that they work together to support a shared load</a:t>
            </a:r>
          </a:p>
          <a:p>
            <a:pPr lvl="1"/>
            <a:r>
              <a:rPr lang="en-US" dirty="0" smtClean="0"/>
              <a:t>Standardized interfaces</a:t>
            </a:r>
          </a:p>
          <a:p>
            <a:pPr lvl="1"/>
            <a:r>
              <a:rPr lang="en-US" dirty="0" smtClean="0"/>
              <a:t>Interchangeable implementations</a:t>
            </a:r>
          </a:p>
          <a:p>
            <a:r>
              <a:rPr lang="en-US" dirty="0" smtClean="0"/>
              <a:t>Environment variables select layer implementations when building the runtime</a:t>
            </a:r>
          </a:p>
          <a:p>
            <a:pPr lvl="1"/>
            <a:r>
              <a:rPr lang="en-US" dirty="0" smtClean="0"/>
              <a:t>And when compiling a Chapel program, also select which already-built runtime is linked with it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0989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Chapel Runtime Organization</a:t>
            </a:r>
            <a:endParaRPr lang="en-US" dirty="0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52400" y="1219200"/>
            <a:ext cx="876300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365760" y="2003709"/>
            <a:ext cx="1005840" cy="109728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91440" rIns="90488" bIns="91440" anchor="t" anchorCtr="1"/>
          <a:lstStyle/>
          <a:p>
            <a:pPr algn="ctr"/>
            <a:r>
              <a:rPr lang="en-US" sz="1600" b="1" dirty="0" err="1"/>
              <a:t>Commu</a:t>
            </a:r>
            <a:r>
              <a:rPr lang="en-US" sz="1600" b="1" dirty="0"/>
              <a:t>-</a:t>
            </a:r>
            <a:br>
              <a:rPr lang="en-US" sz="1600" b="1" dirty="0"/>
            </a:br>
            <a:r>
              <a:rPr lang="en-US" sz="1600" b="1" dirty="0" err="1" smtClean="0"/>
              <a:t>nication</a:t>
            </a:r>
            <a:endParaRPr lang="en-US" sz="1600" b="1" dirty="0"/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1584960" y="2004313"/>
            <a:ext cx="1005840" cy="109728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91440" rIns="90488" bIns="91440" anchor="t" anchorCtr="1"/>
          <a:lstStyle/>
          <a:p>
            <a:pPr algn="ctr"/>
            <a:r>
              <a:rPr lang="en-US" sz="1600" b="1" dirty="0"/>
              <a:t>Tasking</a:t>
            </a: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2804160" y="2004313"/>
            <a:ext cx="1005840" cy="109728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91440" rIns="90488" bIns="91440" anchor="t" anchorCtr="1"/>
          <a:lstStyle/>
          <a:p>
            <a:pPr algn="ctr"/>
            <a:r>
              <a:rPr lang="en-US" sz="1600" b="1" dirty="0"/>
              <a:t>Memory</a:t>
            </a: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4023360" y="2000594"/>
            <a:ext cx="1005840" cy="109728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91440" rIns="90488" bIns="91440" anchor="t" anchorCtr="1"/>
          <a:lstStyle/>
          <a:p>
            <a:pPr algn="ctr"/>
            <a:r>
              <a:rPr lang="en-US" sz="1600" b="1" dirty="0"/>
              <a:t>Launch-</a:t>
            </a:r>
            <a:br>
              <a:rPr lang="en-US" sz="1600" b="1" dirty="0"/>
            </a:br>
            <a:r>
              <a:rPr lang="en-US" sz="1600" b="1" dirty="0" err="1"/>
              <a:t>ers</a:t>
            </a:r>
            <a:endParaRPr lang="en-US" sz="1600" b="1" dirty="0"/>
          </a:p>
        </p:txBody>
      </p:sp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680960" y="2003709"/>
            <a:ext cx="1005840" cy="109728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91440" rIns="90488" bIns="91440" anchor="t" anchorCtr="1"/>
          <a:lstStyle/>
          <a:p>
            <a:pPr algn="ctr"/>
            <a:r>
              <a:rPr lang="en-US" sz="1600" b="1" dirty="0"/>
              <a:t>Standard</a:t>
            </a:r>
          </a:p>
        </p:txBody>
      </p: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6461760" y="2003709"/>
            <a:ext cx="1005840" cy="109728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91440" rIns="90488" bIns="91440" anchor="t" anchorCtr="1"/>
          <a:lstStyle/>
          <a:p>
            <a:pPr algn="ctr"/>
            <a:r>
              <a:rPr lang="en-US" sz="1600" b="1" dirty="0"/>
              <a:t>Timers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365760" y="3276600"/>
            <a:ext cx="8321039" cy="6096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b="1" dirty="0" smtClean="0"/>
              <a:t>Standard and third-party libraries</a:t>
            </a:r>
            <a:endParaRPr lang="en-US" sz="1800" b="1" dirty="0"/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5242560" y="2003709"/>
            <a:ext cx="1005840" cy="109728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91440" rIns="90488" bIns="91440" anchor="t" anchorCtr="1"/>
          <a:lstStyle/>
          <a:p>
            <a:pPr algn="ctr"/>
            <a:r>
              <a:rPr lang="en-US" sz="1600" b="1" dirty="0"/>
              <a:t>QIO</a:t>
            </a:r>
          </a:p>
        </p:txBody>
      </p:sp>
    </p:spTree>
    <p:extLst>
      <p:ext uri="{BB962C8B-B14F-4D97-AF65-F5344CB8AC3E}">
        <p14:creationId xmlns:p14="http://schemas.microsoft.com/office/powerpoint/2010/main" val="17136413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114300" y="1181100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Runtime Communication Layer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cxnSp>
        <p:nvCxnSpPr>
          <p:cNvPr id="23" name="Straight Connector 22"/>
          <p:cNvCxnSpPr>
            <a:stCxn id="6" idx="2"/>
            <a:endCxn id="35" idx="0"/>
          </p:cNvCxnSpPr>
          <p:nvPr/>
        </p:nvCxnSpPr>
        <p:spPr>
          <a:xfrm flipH="1">
            <a:off x="263652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2"/>
            <a:endCxn id="16" idx="0"/>
          </p:cNvCxnSpPr>
          <p:nvPr/>
        </p:nvCxnSpPr>
        <p:spPr>
          <a:xfrm>
            <a:off x="4533900" y="2895600"/>
            <a:ext cx="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2"/>
            <a:endCxn id="18" idx="0"/>
          </p:cNvCxnSpPr>
          <p:nvPr/>
        </p:nvCxnSpPr>
        <p:spPr>
          <a:xfrm>
            <a:off x="453390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52401" y="1219200"/>
            <a:ext cx="8762999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1333500" y="1981200"/>
            <a:ext cx="640080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44450" rIns="90488" bIns="44450" anchor="ctr"/>
          <a:lstStyle/>
          <a:p>
            <a:pPr algn="ctr"/>
            <a:r>
              <a:rPr lang="en-US" b="1" dirty="0" smtClean="0"/>
              <a:t>Communication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366522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gasnet</a:t>
            </a:r>
            <a:endParaRPr lang="en-US" sz="1600" b="1" dirty="0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556260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ugni</a:t>
            </a:r>
            <a:endParaRPr lang="en-US" sz="1600" b="1" dirty="0" smtClean="0"/>
          </a:p>
        </p:txBody>
      </p: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176784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none</a:t>
            </a:r>
          </a:p>
          <a:p>
            <a:pPr algn="ctr"/>
            <a:r>
              <a:rPr lang="en-US" sz="1600" b="1" dirty="0" smtClean="0"/>
              <a:t>(single locale)</a:t>
            </a:r>
            <a:endParaRPr lang="en-US" sz="1600" b="1" dirty="0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366522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GASNet</a:t>
            </a:r>
            <a:endParaRPr lang="en-US" sz="1600" b="1" dirty="0"/>
          </a:p>
          <a:p>
            <a:pPr algn="ctr"/>
            <a:r>
              <a:rPr lang="en-US" sz="1600" b="1" dirty="0" smtClean="0"/>
              <a:t>(universal)</a:t>
            </a:r>
            <a:endParaRPr lang="en-US" sz="1600" b="1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6260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Cray </a:t>
            </a:r>
            <a:r>
              <a:rPr lang="en-US" sz="1600" b="1" dirty="0" err="1" smtClean="0"/>
              <a:t>uGNI</a:t>
            </a:r>
            <a:endParaRPr lang="en-US" sz="1600" b="1" dirty="0"/>
          </a:p>
          <a:p>
            <a:pPr algn="ctr"/>
            <a:r>
              <a:rPr lang="en-US" sz="1600" b="1" dirty="0" smtClean="0"/>
              <a:t>(Cray networks)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1568430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Runtime Communication Layer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cxnSp>
        <p:nvCxnSpPr>
          <p:cNvPr id="23" name="Straight Connector 22"/>
          <p:cNvCxnSpPr>
            <a:stCxn id="6" idx="2"/>
            <a:endCxn id="35" idx="0"/>
          </p:cNvCxnSpPr>
          <p:nvPr/>
        </p:nvCxnSpPr>
        <p:spPr>
          <a:xfrm flipH="1">
            <a:off x="263652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2"/>
            <a:endCxn id="16" idx="0"/>
          </p:cNvCxnSpPr>
          <p:nvPr/>
        </p:nvCxnSpPr>
        <p:spPr>
          <a:xfrm>
            <a:off x="4533900" y="2895600"/>
            <a:ext cx="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2"/>
            <a:endCxn id="18" idx="0"/>
          </p:cNvCxnSpPr>
          <p:nvPr/>
        </p:nvCxnSpPr>
        <p:spPr>
          <a:xfrm>
            <a:off x="453390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52401" y="1219200"/>
            <a:ext cx="8762999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1333500" y="1981200"/>
            <a:ext cx="640080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44450" rIns="90488" bIns="44450" anchor="ctr"/>
          <a:lstStyle/>
          <a:p>
            <a:pPr algn="ctr"/>
            <a:r>
              <a:rPr lang="en-US" b="1" dirty="0" smtClean="0"/>
              <a:t>Communication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366522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gasnet</a:t>
            </a:r>
            <a:endParaRPr lang="en-US" sz="1600" b="1" dirty="0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556260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ugni</a:t>
            </a:r>
            <a:endParaRPr lang="en-US" sz="1600" b="1" dirty="0" smtClean="0"/>
          </a:p>
        </p:txBody>
      </p: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176784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none</a:t>
            </a:r>
          </a:p>
          <a:p>
            <a:pPr algn="ctr"/>
            <a:r>
              <a:rPr lang="en-US" sz="1600" b="1" dirty="0" smtClean="0"/>
              <a:t>(single locale)</a:t>
            </a:r>
            <a:endParaRPr lang="en-US" sz="1600" b="1" dirty="0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366522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GASNet</a:t>
            </a:r>
            <a:endParaRPr lang="en-US" sz="1600" b="1" dirty="0"/>
          </a:p>
          <a:p>
            <a:pPr algn="ctr"/>
            <a:r>
              <a:rPr lang="en-US" sz="1600" b="1" dirty="0" smtClean="0"/>
              <a:t>(universal)</a:t>
            </a:r>
            <a:endParaRPr lang="en-US" sz="1600" b="1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6260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Cray </a:t>
            </a:r>
            <a:r>
              <a:rPr lang="en-US" sz="1600" b="1" dirty="0" err="1" smtClean="0"/>
              <a:t>uGNI</a:t>
            </a:r>
            <a:endParaRPr lang="en-US" sz="1600" b="1" dirty="0"/>
          </a:p>
          <a:p>
            <a:pPr algn="ctr"/>
            <a:r>
              <a:rPr lang="en-US" sz="1600" b="1" dirty="0" smtClean="0"/>
              <a:t>(Cray networks)</a:t>
            </a:r>
            <a:endParaRPr lang="en-US" sz="1600" b="1" dirty="0"/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114300" y="1181100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Supports inter-locale communication</a:t>
            </a:r>
          </a:p>
          <a:p>
            <a:r>
              <a:rPr lang="en-US" dirty="0" smtClean="0"/>
              <a:t>PUT operations</a:t>
            </a:r>
          </a:p>
          <a:p>
            <a:pPr lvl="1"/>
            <a:r>
              <a:rPr lang="en-US" dirty="0" smtClean="0"/>
              <a:t>Single value and multiple values (</a:t>
            </a:r>
            <a:r>
              <a:rPr lang="en-US" dirty="0" err="1" smtClean="0"/>
              <a:t>strided</a:t>
            </a:r>
            <a:r>
              <a:rPr lang="en-US" dirty="0" smtClean="0"/>
              <a:t>)</a:t>
            </a:r>
          </a:p>
          <a:p>
            <a:r>
              <a:rPr lang="en-US" dirty="0" smtClean="0"/>
              <a:t>GET operations</a:t>
            </a:r>
          </a:p>
          <a:p>
            <a:pPr lvl="1"/>
            <a:r>
              <a:rPr lang="en-US" dirty="0" smtClean="0"/>
              <a:t>Single value and multiple values (</a:t>
            </a:r>
            <a:r>
              <a:rPr lang="en-US" dirty="0" err="1" smtClean="0"/>
              <a:t>strided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Blocking </a:t>
            </a:r>
            <a:r>
              <a:rPr lang="en-US" dirty="0"/>
              <a:t>and (</a:t>
            </a:r>
            <a:r>
              <a:rPr lang="en-US" dirty="0" smtClean="0"/>
              <a:t>non-</a:t>
            </a:r>
            <a:r>
              <a:rPr lang="en-US" dirty="0" err="1" smtClean="0"/>
              <a:t>strided</a:t>
            </a:r>
            <a:r>
              <a:rPr lang="en-US" dirty="0" smtClean="0"/>
              <a:t>, tentative) </a:t>
            </a:r>
            <a:r>
              <a:rPr lang="en-US" dirty="0"/>
              <a:t>non-blocking</a:t>
            </a:r>
            <a:endParaRPr lang="en-US" dirty="0" smtClean="0"/>
          </a:p>
          <a:p>
            <a:r>
              <a:rPr lang="en-US" dirty="0" smtClean="0"/>
              <a:t>Remote fork operations</a:t>
            </a:r>
          </a:p>
          <a:p>
            <a:pPr lvl="1"/>
            <a:r>
              <a:rPr lang="en-US" dirty="0" smtClean="0"/>
              <a:t>Run a function on some other locale</a:t>
            </a:r>
          </a:p>
          <a:p>
            <a:pPr lvl="1"/>
            <a:r>
              <a:rPr lang="en-US" dirty="0" smtClean="0"/>
              <a:t>Uses Active Message model; normally starts a task to do the function</a:t>
            </a:r>
          </a:p>
          <a:p>
            <a:pPr lvl="1"/>
            <a:r>
              <a:rPr lang="en-US" dirty="0" smtClean="0"/>
              <a:t>Blocking</a:t>
            </a:r>
          </a:p>
          <a:p>
            <a:pPr lvl="2"/>
            <a:r>
              <a:rPr lang="en-US" dirty="0" smtClean="0"/>
              <a:t>Local side waits for remote side to complete; used </a:t>
            </a:r>
            <a:r>
              <a:rPr lang="en-US" dirty="0"/>
              <a:t>for Chapel 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on</a:t>
            </a:r>
          </a:p>
          <a:p>
            <a:pPr lvl="1"/>
            <a:r>
              <a:rPr lang="en-US" dirty="0" smtClean="0"/>
              <a:t>Non-blocking</a:t>
            </a:r>
          </a:p>
          <a:p>
            <a:pPr lvl="2"/>
            <a:r>
              <a:rPr lang="en-US" dirty="0" smtClean="0"/>
              <a:t>Local side proceeds in parallel with remote side; used internally</a:t>
            </a:r>
          </a:p>
          <a:p>
            <a:pPr lvl="1"/>
            <a:r>
              <a:rPr lang="en-US" dirty="0" smtClean="0"/>
              <a:t>“Fast”</a:t>
            </a:r>
          </a:p>
          <a:p>
            <a:pPr lvl="2"/>
            <a:r>
              <a:rPr lang="en-US" dirty="0" smtClean="0"/>
              <a:t>Target function runs directly in AM handler</a:t>
            </a:r>
          </a:p>
          <a:p>
            <a:pPr lvl="2"/>
            <a:r>
              <a:rPr lang="en-US" dirty="0" smtClean="0"/>
              <a:t>Used for small target functions that will not communicate</a:t>
            </a:r>
          </a:p>
        </p:txBody>
      </p:sp>
    </p:spTree>
    <p:extLst>
      <p:ext uri="{BB962C8B-B14F-4D97-AF65-F5344CB8AC3E}">
        <p14:creationId xmlns:p14="http://schemas.microsoft.com/office/powerpoint/2010/main" val="23589711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/>
              <a:t>Compilation Architecture</a:t>
            </a:r>
          </a:p>
          <a:p>
            <a:r>
              <a:rPr lang="en-US" dirty="0" smtClean="0"/>
              <a:t>Predefined Modules</a:t>
            </a:r>
          </a:p>
          <a:p>
            <a:r>
              <a:rPr lang="en-US" dirty="0" smtClean="0"/>
              <a:t>Runtime</a:t>
            </a:r>
          </a:p>
          <a:p>
            <a:r>
              <a:rPr lang="en-US" dirty="0" smtClean="0"/>
              <a:t>Example</a:t>
            </a:r>
          </a:p>
          <a:p>
            <a:r>
              <a:rPr lang="en-US" dirty="0" smtClean="0"/>
              <a:t>Future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8195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Runtime Communication Layer Instantiations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cxnSp>
        <p:nvCxnSpPr>
          <p:cNvPr id="23" name="Straight Connector 22"/>
          <p:cNvCxnSpPr>
            <a:stCxn id="6" idx="2"/>
            <a:endCxn id="35" idx="0"/>
          </p:cNvCxnSpPr>
          <p:nvPr/>
        </p:nvCxnSpPr>
        <p:spPr>
          <a:xfrm flipH="1">
            <a:off x="263652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2"/>
            <a:endCxn id="16" idx="0"/>
          </p:cNvCxnSpPr>
          <p:nvPr/>
        </p:nvCxnSpPr>
        <p:spPr>
          <a:xfrm>
            <a:off x="4533900" y="2895600"/>
            <a:ext cx="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2"/>
            <a:endCxn id="18" idx="0"/>
          </p:cNvCxnSpPr>
          <p:nvPr/>
        </p:nvCxnSpPr>
        <p:spPr>
          <a:xfrm>
            <a:off x="453390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52401" y="1219200"/>
            <a:ext cx="8762999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1333500" y="1981200"/>
            <a:ext cx="640080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44450" rIns="90488" bIns="44450" anchor="ctr"/>
          <a:lstStyle/>
          <a:p>
            <a:pPr algn="ctr"/>
            <a:r>
              <a:rPr lang="en-US" b="1" dirty="0" smtClean="0"/>
              <a:t>Communication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366522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gasnet</a:t>
            </a:r>
            <a:endParaRPr lang="en-US" sz="1600" b="1" dirty="0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556260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ugni</a:t>
            </a:r>
            <a:endParaRPr lang="en-US" sz="1600" b="1" dirty="0" smtClean="0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366522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GASNet</a:t>
            </a:r>
            <a:endParaRPr lang="en-US" sz="1600" b="1" dirty="0"/>
          </a:p>
          <a:p>
            <a:pPr algn="ctr"/>
            <a:r>
              <a:rPr lang="en-US" sz="1600" b="1" dirty="0" smtClean="0"/>
              <a:t>(universal)</a:t>
            </a:r>
            <a:endParaRPr lang="en-US" sz="1600" b="1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6260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Cray </a:t>
            </a:r>
            <a:r>
              <a:rPr lang="en-US" sz="1600" b="1" dirty="0" err="1" smtClean="0"/>
              <a:t>uGNI</a:t>
            </a:r>
            <a:endParaRPr lang="en-US" sz="1600" b="1" dirty="0"/>
          </a:p>
          <a:p>
            <a:pPr algn="ctr"/>
            <a:r>
              <a:rPr lang="en-US" sz="1600" b="1" dirty="0" smtClean="0"/>
              <a:t>(Cray networks)</a:t>
            </a:r>
            <a:endParaRPr lang="en-US" sz="1600" b="1" dirty="0"/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114300" y="1181100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176784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none</a:t>
            </a:r>
          </a:p>
          <a:p>
            <a:pPr algn="ctr"/>
            <a:r>
              <a:rPr lang="en-US" sz="1600" b="1" dirty="0" smtClean="0"/>
              <a:t>(single locale)</a:t>
            </a:r>
            <a:endParaRPr lang="en-US" sz="1600" b="1" dirty="0"/>
          </a:p>
        </p:txBody>
      </p:sp>
      <p:sp>
        <p:nvSpPr>
          <p:cNvPr id="20" name="Content Placeholder 4"/>
          <p:cNvSpPr txBox="1">
            <a:spLocks/>
          </p:cNvSpPr>
          <p:nvPr/>
        </p:nvSpPr>
        <p:spPr>
          <a:xfrm>
            <a:off x="3810000" y="3106674"/>
            <a:ext cx="4876800" cy="828675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>
            <a:innerShdw blurRad="114300">
              <a:schemeClr val="tx1">
                <a:alpha val="50000"/>
              </a:schemeClr>
            </a:innerShdw>
          </a:effectLst>
        </p:spPr>
        <p:txBody>
          <a:bodyPr vert="horz" lIns="182880" tIns="182880" rIns="182880" bIns="182880" rtlCol="0">
            <a:noAutofit/>
          </a:bodyPr>
          <a:lstStyle>
            <a:lvl1pPr marL="283464" indent="-283464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accent2"/>
              </a:buClr>
              <a:buSzPct val="100000"/>
              <a:buFont typeface="Arial" pitchFamily="34" charset="0"/>
              <a:buChar char="●"/>
              <a:defRPr sz="2400" b="1" kern="1200" spc="-3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49224" indent="-28575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accent2"/>
              </a:buClr>
              <a:buSzPct val="85000"/>
              <a:buFont typeface="Calibri" pitchFamily="34" charset="0"/>
              <a:buChar char="●"/>
              <a:defRPr lang="en-US" sz="20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8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8872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6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6304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6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1800" dirty="0" smtClean="0"/>
              <a:t>No inter-locale communication</a:t>
            </a:r>
          </a:p>
          <a:p>
            <a:pPr lvl="1" fontAlgn="auto"/>
            <a:r>
              <a:rPr lang="en-US" sz="1600" dirty="0" smtClean="0"/>
              <a:t>Usable only for single-locale execution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8197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52401" y="1219200"/>
            <a:ext cx="8762999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Runtime Communication Layer Instantiations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cxnSp>
        <p:nvCxnSpPr>
          <p:cNvPr id="23" name="Straight Connector 22"/>
          <p:cNvCxnSpPr>
            <a:stCxn id="6" idx="2"/>
            <a:endCxn id="35" idx="0"/>
          </p:cNvCxnSpPr>
          <p:nvPr/>
        </p:nvCxnSpPr>
        <p:spPr>
          <a:xfrm flipH="1">
            <a:off x="263652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2"/>
            <a:endCxn id="16" idx="0"/>
          </p:cNvCxnSpPr>
          <p:nvPr/>
        </p:nvCxnSpPr>
        <p:spPr>
          <a:xfrm>
            <a:off x="4533900" y="2895600"/>
            <a:ext cx="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2"/>
            <a:endCxn id="18" idx="0"/>
          </p:cNvCxnSpPr>
          <p:nvPr/>
        </p:nvCxnSpPr>
        <p:spPr>
          <a:xfrm>
            <a:off x="453390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1333500" y="1981200"/>
            <a:ext cx="640080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44450" rIns="90488" bIns="44450" anchor="ctr"/>
          <a:lstStyle/>
          <a:p>
            <a:pPr algn="ctr"/>
            <a:r>
              <a:rPr lang="en-US" b="1" dirty="0" smtClean="0"/>
              <a:t>Communication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556260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ugni</a:t>
            </a:r>
            <a:endParaRPr lang="en-US" sz="1600" b="1" dirty="0" smtClean="0"/>
          </a:p>
        </p:txBody>
      </p: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176784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none</a:t>
            </a:r>
          </a:p>
          <a:p>
            <a:pPr algn="ctr"/>
            <a:r>
              <a:rPr lang="en-US" sz="1600" b="1" dirty="0" smtClean="0"/>
              <a:t>(single locale)</a:t>
            </a:r>
            <a:endParaRPr lang="en-US" sz="1600" b="1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6260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Cray </a:t>
            </a:r>
            <a:r>
              <a:rPr lang="en-US" sz="1600" b="1" dirty="0" err="1" smtClean="0"/>
              <a:t>uGNI</a:t>
            </a:r>
            <a:endParaRPr lang="en-US" sz="1600" b="1" dirty="0"/>
          </a:p>
          <a:p>
            <a:pPr algn="ctr"/>
            <a:r>
              <a:rPr lang="en-US" sz="1600" b="1" dirty="0" smtClean="0"/>
              <a:t>(Cray networks)</a:t>
            </a:r>
            <a:endParaRPr lang="en-US" sz="1600" b="1" dirty="0"/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114300" y="1181100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366522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gasnet</a:t>
            </a:r>
            <a:endParaRPr lang="en-US" sz="1600" b="1" dirty="0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366522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GASNet</a:t>
            </a:r>
            <a:endParaRPr lang="en-US" sz="1600" b="1" dirty="0"/>
          </a:p>
          <a:p>
            <a:pPr algn="ctr"/>
            <a:r>
              <a:rPr lang="en-US" sz="1600" b="1" dirty="0" smtClean="0"/>
              <a:t>(universal)</a:t>
            </a:r>
            <a:endParaRPr lang="en-US" sz="1600" b="1" dirty="0"/>
          </a:p>
        </p:txBody>
      </p:sp>
      <p:sp>
        <p:nvSpPr>
          <p:cNvPr id="20" name="Content Placeholder 4"/>
          <p:cNvSpPr txBox="1">
            <a:spLocks/>
          </p:cNvSpPr>
          <p:nvPr/>
        </p:nvSpPr>
        <p:spPr>
          <a:xfrm>
            <a:off x="228600" y="1371600"/>
            <a:ext cx="8153400" cy="167640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>
            <a:innerShdw blurRad="114300">
              <a:schemeClr val="tx1">
                <a:alpha val="50000"/>
              </a:schemeClr>
            </a:innerShdw>
          </a:effectLst>
        </p:spPr>
        <p:txBody>
          <a:bodyPr vert="horz" lIns="182880" tIns="182880" rIns="182880" bIns="182880" rtlCol="0">
            <a:noAutofit/>
          </a:bodyPr>
          <a:lstStyle>
            <a:lvl1pPr marL="283464" indent="-283464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accent2"/>
              </a:buClr>
              <a:buSzPct val="100000"/>
              <a:buFont typeface="Arial" pitchFamily="34" charset="0"/>
              <a:buChar char="●"/>
              <a:defRPr sz="2400" b="1" kern="1200" spc="-3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49224" indent="-28575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accent2"/>
              </a:buClr>
              <a:buSzPct val="85000"/>
              <a:buFont typeface="Calibri" pitchFamily="34" charset="0"/>
              <a:buChar char="●"/>
              <a:defRPr lang="en-US" sz="20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8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8872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6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6304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6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1800" dirty="0"/>
              <a:t>Highly portable</a:t>
            </a:r>
          </a:p>
          <a:p>
            <a:pPr lvl="1" fontAlgn="auto"/>
            <a:r>
              <a:rPr lang="en-US" sz="1600" dirty="0"/>
              <a:t>Supports a variety of </a:t>
            </a:r>
            <a:r>
              <a:rPr lang="en-US" sz="1600" i="1" dirty="0"/>
              <a:t>conduits</a:t>
            </a:r>
            <a:r>
              <a:rPr lang="en-US" sz="1600" dirty="0"/>
              <a:t>, the low-level communication technology</a:t>
            </a:r>
          </a:p>
          <a:p>
            <a:pPr lvl="1" fontAlgn="auto"/>
            <a:r>
              <a:rPr lang="en-US" sz="1600" dirty="0"/>
              <a:t>UDP, MPI, many others (16 in </a:t>
            </a:r>
            <a:r>
              <a:rPr lang="en-US" sz="1600" dirty="0" err="1"/>
              <a:t>GASNet</a:t>
            </a:r>
            <a:r>
              <a:rPr lang="en-US" sz="1600" dirty="0"/>
              <a:t> 1.20)</a:t>
            </a:r>
          </a:p>
          <a:p>
            <a:pPr fontAlgn="auto"/>
            <a:r>
              <a:rPr lang="en-US" sz="1800" dirty="0" smtClean="0"/>
              <a:t>Good </a:t>
            </a:r>
            <a:r>
              <a:rPr lang="en-US" sz="1800" dirty="0"/>
              <a:t>performance</a:t>
            </a:r>
          </a:p>
          <a:p>
            <a:pPr fontAlgn="auto"/>
            <a:r>
              <a:rPr lang="en-US" sz="1800" dirty="0" smtClean="0"/>
              <a:t>Default in most cases</a:t>
            </a:r>
          </a:p>
        </p:txBody>
      </p:sp>
    </p:spTree>
    <p:extLst>
      <p:ext uri="{BB962C8B-B14F-4D97-AF65-F5344CB8AC3E}">
        <p14:creationId xmlns:p14="http://schemas.microsoft.com/office/powerpoint/2010/main" val="2336813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Runtime Communication Layer Instantiations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cxnSp>
        <p:nvCxnSpPr>
          <p:cNvPr id="23" name="Straight Connector 22"/>
          <p:cNvCxnSpPr>
            <a:stCxn id="6" idx="2"/>
            <a:endCxn id="35" idx="0"/>
          </p:cNvCxnSpPr>
          <p:nvPr/>
        </p:nvCxnSpPr>
        <p:spPr>
          <a:xfrm flipH="1">
            <a:off x="263652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2"/>
            <a:endCxn id="16" idx="0"/>
          </p:cNvCxnSpPr>
          <p:nvPr/>
        </p:nvCxnSpPr>
        <p:spPr>
          <a:xfrm>
            <a:off x="4533900" y="2895600"/>
            <a:ext cx="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2"/>
            <a:endCxn id="18" idx="0"/>
          </p:cNvCxnSpPr>
          <p:nvPr/>
        </p:nvCxnSpPr>
        <p:spPr>
          <a:xfrm>
            <a:off x="453390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52401" y="1219200"/>
            <a:ext cx="8762999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1333500" y="1981200"/>
            <a:ext cx="640080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44450" rIns="90488" bIns="44450" anchor="ctr"/>
          <a:lstStyle/>
          <a:p>
            <a:pPr algn="ctr"/>
            <a:r>
              <a:rPr lang="en-US" b="1" dirty="0" smtClean="0"/>
              <a:t>Communication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366522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gasnet</a:t>
            </a:r>
            <a:endParaRPr lang="en-US" sz="1600" b="1" dirty="0"/>
          </a:p>
        </p:txBody>
      </p: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176784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none</a:t>
            </a:r>
          </a:p>
          <a:p>
            <a:pPr algn="ctr"/>
            <a:r>
              <a:rPr lang="en-US" sz="1600" b="1" dirty="0" smtClean="0"/>
              <a:t>(single locale)</a:t>
            </a:r>
            <a:endParaRPr lang="en-US" sz="1600" b="1" dirty="0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366522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GASNet</a:t>
            </a:r>
            <a:endParaRPr lang="en-US" sz="1600" b="1" dirty="0"/>
          </a:p>
          <a:p>
            <a:pPr algn="ctr"/>
            <a:r>
              <a:rPr lang="en-US" sz="1600" b="1" dirty="0" smtClean="0"/>
              <a:t>(universal)</a:t>
            </a:r>
            <a:endParaRPr lang="en-US" sz="1600" b="1" dirty="0"/>
          </a:p>
        </p:txBody>
      </p:sp>
      <p:sp>
        <p:nvSpPr>
          <p:cNvPr id="15" name="Rectangle 19"/>
          <p:cNvSpPr>
            <a:spLocks noChangeArrowheads="1"/>
          </p:cNvSpPr>
          <p:nvPr/>
        </p:nvSpPr>
        <p:spPr bwMode="auto">
          <a:xfrm>
            <a:off x="114300" y="1181100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556260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ugni</a:t>
            </a:r>
            <a:endParaRPr lang="en-US" sz="1600" b="1" dirty="0" smtClean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6260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Cray </a:t>
            </a:r>
            <a:r>
              <a:rPr lang="en-US" sz="1600" b="1" dirty="0" err="1" smtClean="0"/>
              <a:t>uGNI</a:t>
            </a:r>
            <a:endParaRPr lang="en-US" sz="1600" b="1" dirty="0"/>
          </a:p>
          <a:p>
            <a:pPr algn="ctr"/>
            <a:r>
              <a:rPr lang="en-US" sz="1600" b="1" dirty="0" smtClean="0"/>
              <a:t>(Cray networks)</a:t>
            </a:r>
            <a:endParaRPr lang="en-US" sz="1600" b="1" dirty="0"/>
          </a:p>
        </p:txBody>
      </p:sp>
      <p:sp>
        <p:nvSpPr>
          <p:cNvPr id="20" name="Content Placeholder 4"/>
          <p:cNvSpPr txBox="1">
            <a:spLocks/>
          </p:cNvSpPr>
          <p:nvPr/>
        </p:nvSpPr>
        <p:spPr>
          <a:xfrm>
            <a:off x="838200" y="1676400"/>
            <a:ext cx="7848600" cy="144780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>
            <a:innerShdw blurRad="114300">
              <a:schemeClr val="tx1">
                <a:alpha val="50000"/>
              </a:schemeClr>
            </a:innerShdw>
          </a:effectLst>
        </p:spPr>
        <p:txBody>
          <a:bodyPr vert="horz" lIns="182880" tIns="182880" rIns="182880" bIns="182880" rtlCol="0">
            <a:noAutofit/>
          </a:bodyPr>
          <a:lstStyle>
            <a:lvl1pPr marL="283464" indent="-283464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accent2"/>
              </a:buClr>
              <a:buSzPct val="100000"/>
              <a:buFont typeface="Arial" pitchFamily="34" charset="0"/>
              <a:buChar char="●"/>
              <a:defRPr sz="2400" b="1" kern="1200" spc="-3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49224" indent="-28575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accent2"/>
              </a:buClr>
              <a:buSzPct val="85000"/>
              <a:buFont typeface="Calibri" pitchFamily="34" charset="0"/>
              <a:buChar char="●"/>
              <a:defRPr lang="en-US" sz="20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8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8872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6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6304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6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1800" dirty="0" smtClean="0"/>
              <a:t>Very good performance </a:t>
            </a:r>
            <a:r>
              <a:rPr lang="en-US" sz="1800" dirty="0"/>
              <a:t>on Cray hardware</a:t>
            </a:r>
          </a:p>
          <a:p>
            <a:pPr lvl="1" fontAlgn="auto"/>
            <a:r>
              <a:rPr lang="en-US" sz="1600" dirty="0"/>
              <a:t>Especially for applications limited by remote communication </a:t>
            </a:r>
            <a:r>
              <a:rPr lang="en-US" sz="1600" dirty="0" smtClean="0"/>
              <a:t>latency</a:t>
            </a:r>
            <a:endParaRPr lang="en-US" sz="1600" dirty="0"/>
          </a:p>
          <a:p>
            <a:pPr lvl="1" fontAlgn="auto"/>
            <a:r>
              <a:rPr lang="en-US" sz="1600" dirty="0"/>
              <a:t>But could still be improved</a:t>
            </a:r>
          </a:p>
          <a:p>
            <a:pPr fontAlgn="auto"/>
            <a:r>
              <a:rPr lang="en-US" sz="1800" dirty="0" smtClean="0"/>
              <a:t>Default with prebuilt Chapel module on Cray systems</a:t>
            </a:r>
          </a:p>
        </p:txBody>
      </p:sp>
    </p:spTree>
    <p:extLst>
      <p:ext uri="{BB962C8B-B14F-4D97-AF65-F5344CB8AC3E}">
        <p14:creationId xmlns:p14="http://schemas.microsoft.com/office/powerpoint/2010/main" val="11301997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Tasking Layer</a:t>
            </a:r>
            <a:endParaRPr lang="en-US" dirty="0"/>
          </a:p>
        </p:txBody>
      </p:sp>
      <p:sp>
        <p:nvSpPr>
          <p:cNvPr id="3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114300" y="1181100"/>
            <a:ext cx="8839200" cy="5238750"/>
            <a:chOff x="114300" y="1181100"/>
            <a:chExt cx="8839200" cy="5238750"/>
          </a:xfrm>
        </p:grpSpPr>
        <p:sp>
          <p:nvSpPr>
            <p:cNvPr id="149" name="Rectangle 19"/>
            <p:cNvSpPr>
              <a:spLocks noChangeArrowheads="1"/>
            </p:cNvSpPr>
            <p:nvPr/>
          </p:nvSpPr>
          <p:spPr bwMode="auto">
            <a:xfrm>
              <a:off x="114300" y="1181100"/>
              <a:ext cx="8839200" cy="5238750"/>
            </a:xfrm>
            <a:prstGeom prst="rect">
              <a:avLst/>
            </a:prstGeom>
            <a:solidFill>
              <a:schemeClr val="bg1">
                <a:alpha val="90000"/>
              </a:schemeClr>
            </a:solidFill>
            <a:ln w="38100">
              <a:noFill/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endParaRPr lang="en-US" sz="2000" b="1" dirty="0"/>
            </a:p>
          </p:txBody>
        </p:sp>
        <p:cxnSp>
          <p:nvCxnSpPr>
            <p:cNvPr id="63" name="Straight Connector 62"/>
            <p:cNvCxnSpPr>
              <a:stCxn id="14" idx="2"/>
              <a:endCxn id="37" idx="0"/>
            </p:cNvCxnSpPr>
            <p:nvPr/>
          </p:nvCxnSpPr>
          <p:spPr>
            <a:xfrm flipH="1">
              <a:off x="3696651" y="4880987"/>
              <a:ext cx="1" cy="148211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14" idx="2"/>
              <a:endCxn id="25" idx="0"/>
            </p:cNvCxnSpPr>
            <p:nvPr/>
          </p:nvCxnSpPr>
          <p:spPr>
            <a:xfrm>
              <a:off x="3696652" y="4880987"/>
              <a:ext cx="1286828" cy="148213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14" idx="2"/>
              <a:endCxn id="72" idx="0"/>
            </p:cNvCxnSpPr>
            <p:nvPr/>
          </p:nvCxnSpPr>
          <p:spPr>
            <a:xfrm flipH="1">
              <a:off x="2407920" y="4880987"/>
              <a:ext cx="1288732" cy="160774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6" idx="2"/>
              <a:endCxn id="13" idx="0"/>
            </p:cNvCxnSpPr>
            <p:nvPr/>
          </p:nvCxnSpPr>
          <p:spPr>
            <a:xfrm flipH="1">
              <a:off x="2859405" y="2895600"/>
              <a:ext cx="1674495" cy="3810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6" idx="2"/>
              <a:endCxn id="22" idx="0"/>
            </p:cNvCxnSpPr>
            <p:nvPr/>
          </p:nvCxnSpPr>
          <p:spPr>
            <a:xfrm>
              <a:off x="4533900" y="2895600"/>
              <a:ext cx="0" cy="380999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>
              <a:stCxn id="6" idx="2"/>
              <a:endCxn id="18" idx="0"/>
            </p:cNvCxnSpPr>
            <p:nvPr/>
          </p:nvCxnSpPr>
          <p:spPr>
            <a:xfrm>
              <a:off x="4533900" y="2895600"/>
              <a:ext cx="1678305" cy="380999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19"/>
            <p:cNvSpPr>
              <a:spLocks noChangeArrowheads="1"/>
            </p:cNvSpPr>
            <p:nvPr/>
          </p:nvSpPr>
          <p:spPr bwMode="auto">
            <a:xfrm>
              <a:off x="152400" y="1219200"/>
              <a:ext cx="8763000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2000" b="1" dirty="0" smtClean="0"/>
                <a:t>Chapel Runtime Support Library (in </a:t>
              </a:r>
              <a:r>
                <a:rPr lang="en-US" sz="2000" b="1" dirty="0"/>
                <a:t>C)</a:t>
              </a:r>
            </a:p>
          </p:txBody>
        </p:sp>
        <p:sp>
          <p:nvSpPr>
            <p:cNvPr id="13" name="Rectangle 19"/>
            <p:cNvSpPr>
              <a:spLocks noChangeArrowheads="1"/>
            </p:cNvSpPr>
            <p:nvPr/>
          </p:nvSpPr>
          <p:spPr bwMode="auto">
            <a:xfrm>
              <a:off x="2310765" y="3276600"/>
              <a:ext cx="1097280" cy="9144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600" b="1" dirty="0" err="1" smtClean="0"/>
                <a:t>fifo</a:t>
              </a:r>
              <a:endParaRPr lang="en-US" sz="1600" b="1" dirty="0" smtClean="0"/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5663565" y="3276599"/>
              <a:ext cx="1097280" cy="914400"/>
            </a:xfrm>
            <a:prstGeom prst="rect">
              <a:avLst/>
            </a:prstGeom>
            <a:solidFill>
              <a:srgbClr val="91E39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600" b="1" dirty="0" err="1" smtClean="0"/>
                <a:t>Qthreads</a:t>
              </a:r>
              <a:endParaRPr lang="en-US" sz="1600" b="1" dirty="0" smtClean="0"/>
            </a:p>
            <a:p>
              <a:pPr algn="ctr"/>
              <a:r>
                <a:rPr lang="en-US" sz="1600" b="1" dirty="0" smtClean="0"/>
                <a:t>Tasks</a:t>
              </a:r>
            </a:p>
            <a:p>
              <a:pPr algn="ctr"/>
              <a:r>
                <a:rPr lang="en-US" sz="1600" b="1" dirty="0" smtClean="0"/>
                <a:t>(Sandia)</a:t>
              </a:r>
              <a:endParaRPr lang="en-US" sz="1600" b="1" dirty="0"/>
            </a:p>
          </p:txBody>
        </p:sp>
        <p:sp>
          <p:nvSpPr>
            <p:cNvPr id="35" name="Rectangle 19"/>
            <p:cNvSpPr>
              <a:spLocks noChangeArrowheads="1"/>
            </p:cNvSpPr>
            <p:nvPr/>
          </p:nvSpPr>
          <p:spPr bwMode="auto">
            <a:xfrm>
              <a:off x="3194685" y="5770144"/>
              <a:ext cx="5242560" cy="609600"/>
            </a:xfrm>
            <a:prstGeom prst="rect">
              <a:avLst/>
            </a:prstGeom>
            <a:solidFill>
              <a:srgbClr val="91E39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600" b="1" dirty="0" smtClean="0"/>
                <a:t>POSIX</a:t>
              </a:r>
            </a:p>
            <a:p>
              <a:pPr algn="ctr"/>
              <a:r>
                <a:rPr lang="en-US" sz="1600" b="1" dirty="0" smtClean="0"/>
                <a:t>Threads</a:t>
              </a:r>
              <a:endParaRPr lang="en-US" sz="1600" b="1" dirty="0"/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3985260" y="3276599"/>
              <a:ext cx="1097280" cy="9144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600" b="1" dirty="0" err="1"/>
                <a:t>m</a:t>
              </a:r>
              <a:r>
                <a:rPr lang="en-US" sz="1600" b="1" dirty="0" err="1" smtClean="0"/>
                <a:t>uxed</a:t>
              </a:r>
              <a:endParaRPr lang="en-US" sz="1600" b="1" dirty="0" smtClean="0"/>
            </a:p>
          </p:txBody>
        </p:sp>
        <p:sp>
          <p:nvSpPr>
            <p:cNvPr id="25" name="Rectangle 19"/>
            <p:cNvSpPr>
              <a:spLocks noChangeArrowheads="1"/>
            </p:cNvSpPr>
            <p:nvPr/>
          </p:nvSpPr>
          <p:spPr bwMode="auto">
            <a:xfrm>
              <a:off x="4480560" y="5029200"/>
              <a:ext cx="1005840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600" b="1" dirty="0"/>
                <a:t>s</a:t>
              </a:r>
              <a:r>
                <a:rPr lang="en-US" sz="1600" b="1" dirty="0" smtClean="0"/>
                <a:t>oft-</a:t>
              </a:r>
              <a:br>
                <a:rPr lang="en-US" sz="1600" b="1" dirty="0" smtClean="0"/>
              </a:br>
              <a:r>
                <a:rPr lang="en-US" sz="1600" b="1" dirty="0" smtClean="0"/>
                <a:t>threads</a:t>
              </a:r>
            </a:p>
          </p:txBody>
        </p:sp>
        <p:cxnSp>
          <p:nvCxnSpPr>
            <p:cNvPr id="28" name="Straight Connector 27"/>
            <p:cNvCxnSpPr>
              <a:stCxn id="6" idx="2"/>
              <a:endCxn id="19" idx="0"/>
            </p:cNvCxnSpPr>
            <p:nvPr/>
          </p:nvCxnSpPr>
          <p:spPr>
            <a:xfrm flipH="1">
              <a:off x="1183005" y="2895600"/>
              <a:ext cx="3350895" cy="380999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6" idx="2"/>
              <a:endCxn id="20" idx="0"/>
            </p:cNvCxnSpPr>
            <p:nvPr/>
          </p:nvCxnSpPr>
          <p:spPr>
            <a:xfrm>
              <a:off x="4533900" y="2895600"/>
              <a:ext cx="3354705" cy="3810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7339965" y="3276600"/>
              <a:ext cx="1097280" cy="914400"/>
            </a:xfrm>
            <a:prstGeom prst="rect">
              <a:avLst/>
            </a:prstGeom>
            <a:solidFill>
              <a:srgbClr val="91E39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600" b="1" dirty="0" smtClean="0"/>
                <a:t>Massive-</a:t>
              </a:r>
            </a:p>
            <a:p>
              <a:pPr algn="ctr"/>
              <a:r>
                <a:rPr lang="en-US" sz="1600" b="1" dirty="0" smtClean="0"/>
                <a:t>Threads</a:t>
              </a:r>
            </a:p>
            <a:p>
              <a:pPr algn="ctr"/>
              <a:r>
                <a:rPr lang="en-US" sz="1600" b="1" dirty="0" smtClean="0"/>
                <a:t>(U Tokyo)</a:t>
              </a:r>
              <a:endParaRPr lang="en-US" sz="1600" b="1" dirty="0"/>
            </a:p>
          </p:txBody>
        </p:sp>
        <p:sp>
          <p:nvSpPr>
            <p:cNvPr id="14" name="Rectangle 19"/>
            <p:cNvSpPr>
              <a:spLocks noChangeArrowheads="1"/>
            </p:cNvSpPr>
            <p:nvPr/>
          </p:nvSpPr>
          <p:spPr bwMode="auto">
            <a:xfrm>
              <a:off x="2310764" y="4271387"/>
              <a:ext cx="2771775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prstDash val="solid"/>
              <a:miter lim="800000"/>
              <a:headEnd/>
              <a:tailEnd/>
            </a:ln>
          </p:spPr>
          <p:txBody>
            <a:bodyPr vert="horz" wrap="none" lIns="90488" tIns="44450" rIns="90488" bIns="44450" anchor="ctr" anchorCtr="1"/>
            <a:lstStyle/>
            <a:p>
              <a:pPr algn="ctr"/>
              <a:r>
                <a:rPr lang="en-US" sz="1600" b="1" dirty="0" smtClean="0"/>
                <a:t>Threading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1333500" y="1981200"/>
              <a:ext cx="6400800" cy="914400"/>
              <a:chOff x="1295400" y="2057400"/>
              <a:chExt cx="6324600" cy="990600"/>
            </a:xfrm>
          </p:grpSpPr>
          <p:sp>
            <p:nvSpPr>
              <p:cNvPr id="6" name="Rectangle 19"/>
              <p:cNvSpPr>
                <a:spLocks noChangeArrowheads="1"/>
              </p:cNvSpPr>
              <p:nvPr/>
            </p:nvSpPr>
            <p:spPr bwMode="auto">
              <a:xfrm>
                <a:off x="1295400" y="2057400"/>
                <a:ext cx="6324599" cy="990600"/>
              </a:xfrm>
              <a:prstGeom prst="rect">
                <a:avLst/>
              </a:prstGeom>
              <a:solidFill>
                <a:srgbClr val="FFFF99"/>
              </a:solidFill>
              <a:ln w="38100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vert="horz" wrap="none" lIns="90488" tIns="44450" rIns="90488" bIns="44450" anchor="ctr" anchorCtr="1"/>
              <a:lstStyle/>
              <a:p>
                <a:pPr algn="ctr"/>
                <a:r>
                  <a:rPr lang="en-US" b="1" dirty="0" smtClean="0"/>
                  <a:t>Tasking</a:t>
                </a:r>
              </a:p>
            </p:txBody>
          </p:sp>
          <p:sp>
            <p:nvSpPr>
              <p:cNvPr id="15" name="Rectangle 19"/>
              <p:cNvSpPr>
                <a:spLocks noChangeArrowheads="1"/>
              </p:cNvSpPr>
              <p:nvPr/>
            </p:nvSpPr>
            <p:spPr bwMode="auto">
              <a:xfrm>
                <a:off x="5829299" y="2438400"/>
                <a:ext cx="1790701" cy="609600"/>
              </a:xfrm>
              <a:prstGeom prst="rect">
                <a:avLst/>
              </a:prstGeom>
              <a:solidFill>
                <a:srgbClr val="FFFF99"/>
              </a:solidFill>
              <a:ln w="38100">
                <a:solidFill>
                  <a:srgbClr val="FF9900"/>
                </a:solidFill>
                <a:prstDash val="sysDot"/>
                <a:miter lim="800000"/>
                <a:headEnd/>
                <a:tailEnd/>
              </a:ln>
            </p:spPr>
            <p:txBody>
              <a:bodyPr vert="horz" wrap="none" lIns="90488" tIns="44450" rIns="90488" bIns="91440" anchor="ctr" anchorCtr="1"/>
              <a:lstStyle/>
              <a:p>
                <a:pPr algn="ctr"/>
                <a:r>
                  <a:rPr lang="en-US" sz="1600" b="1" dirty="0" smtClean="0"/>
                  <a:t>Synchronization</a:t>
                </a:r>
              </a:p>
            </p:txBody>
          </p:sp>
          <p:sp>
            <p:nvSpPr>
              <p:cNvPr id="26" name="Rectangle 19"/>
              <p:cNvSpPr>
                <a:spLocks noChangeArrowheads="1"/>
              </p:cNvSpPr>
              <p:nvPr/>
            </p:nvSpPr>
            <p:spPr bwMode="auto">
              <a:xfrm>
                <a:off x="1295400" y="2057400"/>
                <a:ext cx="6324600" cy="990600"/>
              </a:xfrm>
              <a:prstGeom prst="rect">
                <a:avLst/>
              </a:prstGeom>
              <a:noFill/>
              <a:ln w="38100">
                <a:solidFill>
                  <a:srgbClr val="FF9900"/>
                </a:solidFill>
                <a:miter lim="800000"/>
                <a:headEnd/>
                <a:tailEnd/>
              </a:ln>
            </p:spPr>
            <p:txBody>
              <a:bodyPr vert="horz" wrap="none" lIns="90488" tIns="44450" rIns="90488" bIns="44450" anchor="ctr"/>
              <a:lstStyle/>
              <a:p>
                <a:pPr algn="ctr"/>
                <a:endParaRPr lang="en-US" sz="1600" dirty="0" smtClean="0"/>
              </a:p>
              <a:p>
                <a:pPr algn="ctr"/>
                <a:endParaRPr lang="en-US" sz="1600" dirty="0" smtClean="0">
                  <a:solidFill>
                    <a:schemeClr val="bg1"/>
                  </a:solidFill>
                </a:endParaRPr>
              </a:p>
              <a:p>
                <a:pPr algn="ctr"/>
                <a:endParaRPr lang="en-US" sz="1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634365" y="3276599"/>
              <a:ext cx="1097280" cy="914401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600" b="1" dirty="0"/>
                <a:t>n</a:t>
              </a:r>
              <a:r>
                <a:rPr lang="en-US" sz="1600" b="1" dirty="0" smtClean="0"/>
                <a:t>one</a:t>
              </a:r>
            </a:p>
            <a:p>
              <a:pPr algn="ctr"/>
              <a:r>
                <a:rPr lang="en-US" sz="1600" b="1" dirty="0" smtClean="0"/>
                <a:t>(serial)</a:t>
              </a:r>
              <a:endParaRPr lang="en-US" sz="1600" b="1" dirty="0"/>
            </a:p>
          </p:txBody>
        </p:sp>
        <p:sp>
          <p:nvSpPr>
            <p:cNvPr id="72" name="Rectangle 19"/>
            <p:cNvSpPr>
              <a:spLocks noChangeArrowheads="1"/>
            </p:cNvSpPr>
            <p:nvPr/>
          </p:nvSpPr>
          <p:spPr bwMode="auto">
            <a:xfrm>
              <a:off x="1905000" y="5041761"/>
              <a:ext cx="1005840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600" b="1" dirty="0"/>
                <a:t>m</a:t>
              </a:r>
              <a:r>
                <a:rPr lang="en-US" sz="1600" b="1" dirty="0" smtClean="0"/>
                <a:t>inimal</a:t>
              </a:r>
            </a:p>
          </p:txBody>
        </p:sp>
        <p:sp>
          <p:nvSpPr>
            <p:cNvPr id="37" name="Rectangle 19"/>
            <p:cNvSpPr>
              <a:spLocks noChangeArrowheads="1"/>
            </p:cNvSpPr>
            <p:nvPr/>
          </p:nvSpPr>
          <p:spPr bwMode="auto">
            <a:xfrm>
              <a:off x="3193731" y="5029198"/>
              <a:ext cx="1005840" cy="609599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algn="ctr"/>
              <a:r>
                <a:rPr lang="en-US" sz="1600" b="1" dirty="0" err="1"/>
                <a:t>p</a:t>
              </a:r>
              <a:r>
                <a:rPr lang="en-US" sz="1600" b="1" dirty="0" err="1" smtClean="0"/>
                <a:t>threads</a:t>
              </a:r>
              <a:endParaRPr lang="en-US" sz="16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82912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Tasking Layer</a:t>
            </a:r>
            <a:endParaRPr lang="en-US" dirty="0"/>
          </a:p>
        </p:txBody>
      </p:sp>
      <p:sp>
        <p:nvSpPr>
          <p:cNvPr id="31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cxnSp>
        <p:nvCxnSpPr>
          <p:cNvPr id="63" name="Straight Connector 62"/>
          <p:cNvCxnSpPr>
            <a:stCxn id="14" idx="2"/>
            <a:endCxn id="37" idx="0"/>
          </p:cNvCxnSpPr>
          <p:nvPr/>
        </p:nvCxnSpPr>
        <p:spPr>
          <a:xfrm flipH="1">
            <a:off x="3696651" y="4880987"/>
            <a:ext cx="1" cy="14821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14" idx="2"/>
            <a:endCxn id="25" idx="0"/>
          </p:cNvCxnSpPr>
          <p:nvPr/>
        </p:nvCxnSpPr>
        <p:spPr>
          <a:xfrm>
            <a:off x="3696652" y="4880987"/>
            <a:ext cx="1286828" cy="1482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14" idx="2"/>
            <a:endCxn id="72" idx="0"/>
          </p:cNvCxnSpPr>
          <p:nvPr/>
        </p:nvCxnSpPr>
        <p:spPr>
          <a:xfrm flipH="1">
            <a:off x="2407920" y="4880987"/>
            <a:ext cx="1288732" cy="16077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" idx="2"/>
            <a:endCxn id="13" idx="0"/>
          </p:cNvCxnSpPr>
          <p:nvPr/>
        </p:nvCxnSpPr>
        <p:spPr>
          <a:xfrm flipH="1">
            <a:off x="2859405" y="2895600"/>
            <a:ext cx="167449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2"/>
            <a:endCxn id="22" idx="0"/>
          </p:cNvCxnSpPr>
          <p:nvPr/>
        </p:nvCxnSpPr>
        <p:spPr>
          <a:xfrm>
            <a:off x="4533900" y="2895600"/>
            <a:ext cx="0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2"/>
            <a:endCxn id="18" idx="0"/>
          </p:cNvCxnSpPr>
          <p:nvPr/>
        </p:nvCxnSpPr>
        <p:spPr>
          <a:xfrm>
            <a:off x="4533900" y="2895600"/>
            <a:ext cx="167830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52400" y="1219200"/>
            <a:ext cx="876300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2310765" y="3276600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FIFO</a:t>
            </a: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5663565" y="3276599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Qthreads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Tasks</a:t>
            </a:r>
          </a:p>
          <a:p>
            <a:pPr algn="ctr"/>
            <a:r>
              <a:rPr lang="en-US" sz="1600" b="1" dirty="0" smtClean="0"/>
              <a:t>(Sandia)</a:t>
            </a:r>
            <a:endParaRPr lang="en-US" sz="1600" b="1" dirty="0"/>
          </a:p>
        </p:txBody>
      </p: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3194685" y="5770144"/>
            <a:ext cx="5242560" cy="6096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POSIX</a:t>
            </a:r>
          </a:p>
          <a:p>
            <a:pPr algn="ctr"/>
            <a:r>
              <a:rPr lang="en-US" sz="1600" b="1" dirty="0" smtClean="0"/>
              <a:t>Threads</a:t>
            </a:r>
            <a:endParaRPr lang="en-US" sz="1600" b="1" dirty="0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3985260" y="3276599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Muxed</a:t>
            </a:r>
            <a:endParaRPr lang="en-US" sz="1600" b="1" dirty="0" smtClean="0"/>
          </a:p>
        </p:txBody>
      </p:sp>
      <p:sp>
        <p:nvSpPr>
          <p:cNvPr id="25" name="Rectangle 19"/>
          <p:cNvSpPr>
            <a:spLocks noChangeArrowheads="1"/>
          </p:cNvSpPr>
          <p:nvPr/>
        </p:nvSpPr>
        <p:spPr bwMode="auto">
          <a:xfrm>
            <a:off x="4480560" y="5029200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Soft-</a:t>
            </a:r>
            <a:br>
              <a:rPr lang="en-US" sz="1600" b="1" dirty="0" smtClean="0"/>
            </a:br>
            <a:r>
              <a:rPr lang="en-US" sz="1600" b="1" dirty="0" smtClean="0"/>
              <a:t>threads</a:t>
            </a:r>
          </a:p>
        </p:txBody>
      </p:sp>
      <p:cxnSp>
        <p:nvCxnSpPr>
          <p:cNvPr id="28" name="Straight Connector 27"/>
          <p:cNvCxnSpPr>
            <a:stCxn id="6" idx="2"/>
            <a:endCxn id="19" idx="0"/>
          </p:cNvCxnSpPr>
          <p:nvPr/>
        </p:nvCxnSpPr>
        <p:spPr>
          <a:xfrm flipH="1">
            <a:off x="1183005" y="2895600"/>
            <a:ext cx="335089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6" idx="2"/>
            <a:endCxn id="20" idx="0"/>
          </p:cNvCxnSpPr>
          <p:nvPr/>
        </p:nvCxnSpPr>
        <p:spPr>
          <a:xfrm>
            <a:off x="4533900" y="2895600"/>
            <a:ext cx="335470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339965" y="3276600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Massive-</a:t>
            </a:r>
          </a:p>
          <a:p>
            <a:pPr algn="ctr"/>
            <a:r>
              <a:rPr lang="en-US" sz="1600" b="1" dirty="0" smtClean="0"/>
              <a:t>Threads</a:t>
            </a:r>
          </a:p>
          <a:p>
            <a:pPr algn="ctr"/>
            <a:r>
              <a:rPr lang="en-US" sz="1600" b="1" dirty="0" smtClean="0"/>
              <a:t>(U Tokyo)</a:t>
            </a:r>
            <a:endParaRPr lang="en-US" sz="1600" b="1" dirty="0"/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2310764" y="4271387"/>
            <a:ext cx="2771775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prstDash val="solid"/>
            <a:miter lim="800000"/>
            <a:headEnd/>
            <a:tailEnd/>
          </a:ln>
        </p:spPr>
        <p:txBody>
          <a:bodyPr vert="horz" wrap="none" lIns="90488" tIns="44450" rIns="90488" bIns="44450" anchor="ctr" anchorCtr="1"/>
          <a:lstStyle/>
          <a:p>
            <a:pPr algn="ctr"/>
            <a:r>
              <a:rPr lang="en-US" sz="1600" b="1" dirty="0" smtClean="0"/>
              <a:t>Threading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1333500" y="1981200"/>
            <a:ext cx="6400800" cy="914400"/>
            <a:chOff x="1295400" y="2057400"/>
            <a:chExt cx="6324600" cy="990600"/>
          </a:xfrm>
        </p:grpSpPr>
        <p:sp>
          <p:nvSpPr>
            <p:cNvPr id="6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599" cy="990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 anchorCtr="1"/>
            <a:lstStyle/>
            <a:p>
              <a:pPr algn="ctr"/>
              <a:r>
                <a:rPr lang="en-US" b="1" dirty="0" smtClean="0"/>
                <a:t>Tasking</a:t>
              </a:r>
            </a:p>
          </p:txBody>
        </p:sp>
        <p:sp>
          <p:nvSpPr>
            <p:cNvPr id="15" name="Rectangle 19"/>
            <p:cNvSpPr>
              <a:spLocks noChangeArrowheads="1"/>
            </p:cNvSpPr>
            <p:nvPr/>
          </p:nvSpPr>
          <p:spPr bwMode="auto">
            <a:xfrm>
              <a:off x="5829299" y="2438400"/>
              <a:ext cx="1790701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prstDash val="sysDot"/>
              <a:miter lim="800000"/>
              <a:headEnd/>
              <a:tailEnd/>
            </a:ln>
          </p:spPr>
          <p:txBody>
            <a:bodyPr vert="horz" wrap="none" lIns="90488" tIns="44450" rIns="90488" bIns="91440" anchor="ctr" anchorCtr="1"/>
            <a:lstStyle/>
            <a:p>
              <a:pPr algn="ctr"/>
              <a:r>
                <a:rPr lang="en-US" sz="1600" b="1" dirty="0" smtClean="0"/>
                <a:t>Synchronization</a:t>
              </a:r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600" cy="990600"/>
            </a:xfrm>
            <a:prstGeom prst="rect">
              <a:avLst/>
            </a:prstGeom>
            <a:noFill/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/>
            <a:lstStyle/>
            <a:p>
              <a:pPr algn="ctr"/>
              <a:endParaRPr lang="en-US" sz="1600" dirty="0" smtClean="0"/>
            </a:p>
            <a:p>
              <a:pPr algn="ctr"/>
              <a:endParaRPr lang="en-US" sz="16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34365" y="3276599"/>
            <a:ext cx="1097280" cy="914401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None</a:t>
            </a:r>
          </a:p>
          <a:p>
            <a:pPr algn="ctr"/>
            <a:r>
              <a:rPr lang="en-US" sz="1600" b="1" dirty="0" smtClean="0"/>
              <a:t>(serial)</a:t>
            </a:r>
            <a:endParaRPr lang="en-US" sz="1600" b="1" dirty="0"/>
          </a:p>
        </p:txBody>
      </p:sp>
      <p:sp>
        <p:nvSpPr>
          <p:cNvPr id="72" name="Rectangle 19"/>
          <p:cNvSpPr>
            <a:spLocks noChangeArrowheads="1"/>
          </p:cNvSpPr>
          <p:nvPr/>
        </p:nvSpPr>
        <p:spPr bwMode="auto">
          <a:xfrm>
            <a:off x="1905000" y="5041761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Minimal</a:t>
            </a:r>
          </a:p>
        </p:txBody>
      </p:sp>
      <p:sp>
        <p:nvSpPr>
          <p:cNvPr id="37" name="Rectangle 19"/>
          <p:cNvSpPr>
            <a:spLocks noChangeArrowheads="1"/>
          </p:cNvSpPr>
          <p:nvPr/>
        </p:nvSpPr>
        <p:spPr bwMode="auto">
          <a:xfrm>
            <a:off x="3193731" y="5029198"/>
            <a:ext cx="1005840" cy="609599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Pthreads</a:t>
            </a:r>
            <a:endParaRPr lang="en-US" sz="1600" b="1" dirty="0" smtClean="0"/>
          </a:p>
        </p:txBody>
      </p:sp>
      <p:sp>
        <p:nvSpPr>
          <p:cNvPr id="149" name="Rectangle 19"/>
          <p:cNvSpPr>
            <a:spLocks noChangeArrowheads="1"/>
          </p:cNvSpPr>
          <p:nvPr/>
        </p:nvSpPr>
        <p:spPr bwMode="auto">
          <a:xfrm>
            <a:off x="114300" y="1181100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Supports parallelism</a:t>
            </a:r>
          </a:p>
          <a:p>
            <a:r>
              <a:rPr lang="en-US" dirty="0" smtClean="0"/>
              <a:t>Local to a single locale</a:t>
            </a:r>
          </a:p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Create a group of tasks</a:t>
            </a:r>
          </a:p>
          <a:p>
            <a:pPr lvl="1"/>
            <a:r>
              <a:rPr lang="en-US" dirty="0" smtClean="0"/>
              <a:t>Start a group of tasks</a:t>
            </a:r>
          </a:p>
          <a:p>
            <a:pPr lvl="1"/>
            <a:r>
              <a:rPr lang="en-US" dirty="0" smtClean="0"/>
              <a:t>Start a “moved” task</a:t>
            </a:r>
          </a:p>
          <a:p>
            <a:pPr lvl="2"/>
            <a:r>
              <a:rPr lang="en-US" dirty="0" smtClean="0"/>
              <a:t>Used to run the body of a non-fast remote </a:t>
            </a:r>
            <a:r>
              <a:rPr lang="en-US" dirty="0" smtClean="0"/>
              <a:t>fork, for an </a:t>
            </a:r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on</a:t>
            </a:r>
            <a:endParaRPr lang="en-US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/>
              <a:t>Synchronization support (</a:t>
            </a:r>
            <a:r>
              <a:rPr lang="en-US" i="1" dirty="0" smtClean="0"/>
              <a:t>sync</a:t>
            </a:r>
            <a:r>
              <a:rPr lang="en-US" dirty="0" smtClean="0"/>
              <a:t> and </a:t>
            </a:r>
            <a:r>
              <a:rPr lang="en-US" i="1" dirty="0" smtClean="0"/>
              <a:t>single</a:t>
            </a:r>
            <a:r>
              <a:rPr lang="en-US" dirty="0" smtClean="0"/>
              <a:t> variables)</a:t>
            </a:r>
          </a:p>
          <a:p>
            <a:r>
              <a:rPr lang="en-US" dirty="0" smtClean="0"/>
              <a:t>Threading layer</a:t>
            </a:r>
          </a:p>
          <a:p>
            <a:pPr lvl="1"/>
            <a:r>
              <a:rPr lang="en-US" dirty="0" smtClean="0"/>
              <a:t>Aimed to separate Chapel </a:t>
            </a:r>
            <a:r>
              <a:rPr lang="en-US" dirty="0"/>
              <a:t>tasking </a:t>
            </a:r>
            <a:r>
              <a:rPr lang="en-US" dirty="0" smtClean="0"/>
              <a:t>from underlying threading</a:t>
            </a:r>
          </a:p>
          <a:p>
            <a:pPr lvl="1"/>
            <a:r>
              <a:rPr lang="en-US" dirty="0" smtClean="0"/>
              <a:t>Built an interface and a few instantiations</a:t>
            </a:r>
          </a:p>
          <a:p>
            <a:pPr lvl="2"/>
            <a:r>
              <a:rPr lang="en-US" dirty="0" smtClean="0"/>
              <a:t>Interface known only to the tasking </a:t>
            </a:r>
            <a:r>
              <a:rPr lang="en-US" dirty="0" smtClean="0"/>
              <a:t>and threading layers </a:t>
            </a:r>
            <a:r>
              <a:rPr lang="en-US" dirty="0" smtClean="0"/>
              <a:t>(fortunately)</a:t>
            </a:r>
          </a:p>
          <a:p>
            <a:pPr lvl="1"/>
            <a:r>
              <a:rPr lang="en-US" dirty="0" smtClean="0"/>
              <a:t>Didn’t turn out so well</a:t>
            </a:r>
          </a:p>
          <a:p>
            <a:pPr lvl="2"/>
            <a:r>
              <a:rPr lang="en-US" dirty="0"/>
              <a:t>Third-party tasking layers have internal threading interfaces already</a:t>
            </a:r>
          </a:p>
          <a:p>
            <a:pPr lvl="2"/>
            <a:r>
              <a:rPr lang="en-US" dirty="0" smtClean="0"/>
              <a:t>Threading turned out to be hard to generalize, especially with performance</a:t>
            </a:r>
          </a:p>
          <a:p>
            <a:pPr lvl="1"/>
            <a:r>
              <a:rPr lang="en-US" dirty="0" smtClean="0"/>
              <a:t>Leaning toward removing this as a separate interface</a:t>
            </a:r>
          </a:p>
        </p:txBody>
      </p:sp>
    </p:spTree>
    <p:extLst>
      <p:ext uri="{BB962C8B-B14F-4D97-AF65-F5344CB8AC3E}">
        <p14:creationId xmlns:p14="http://schemas.microsoft.com/office/powerpoint/2010/main" val="12565438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/>
          <p:cNvCxnSpPr>
            <a:stCxn id="53" idx="2"/>
            <a:endCxn id="57" idx="0"/>
          </p:cNvCxnSpPr>
          <p:nvPr/>
        </p:nvCxnSpPr>
        <p:spPr>
          <a:xfrm flipH="1">
            <a:off x="3696651" y="4880987"/>
            <a:ext cx="1" cy="14821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53" idx="2"/>
            <a:endCxn id="49" idx="0"/>
          </p:cNvCxnSpPr>
          <p:nvPr/>
        </p:nvCxnSpPr>
        <p:spPr>
          <a:xfrm>
            <a:off x="3696652" y="4880987"/>
            <a:ext cx="1286828" cy="1482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3" idx="2"/>
            <a:endCxn id="56" idx="0"/>
          </p:cNvCxnSpPr>
          <p:nvPr/>
        </p:nvCxnSpPr>
        <p:spPr>
          <a:xfrm flipH="1">
            <a:off x="2407920" y="4880987"/>
            <a:ext cx="1288732" cy="16077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58" idx="2"/>
            <a:endCxn id="45" idx="0"/>
          </p:cNvCxnSpPr>
          <p:nvPr/>
        </p:nvCxnSpPr>
        <p:spPr>
          <a:xfrm flipH="1">
            <a:off x="2859405" y="2895600"/>
            <a:ext cx="167449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8" idx="2"/>
            <a:endCxn id="48" idx="0"/>
          </p:cNvCxnSpPr>
          <p:nvPr/>
        </p:nvCxnSpPr>
        <p:spPr>
          <a:xfrm>
            <a:off x="4533900" y="2895600"/>
            <a:ext cx="0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58" idx="2"/>
            <a:endCxn id="46" idx="0"/>
          </p:cNvCxnSpPr>
          <p:nvPr/>
        </p:nvCxnSpPr>
        <p:spPr>
          <a:xfrm>
            <a:off x="4533900" y="2895600"/>
            <a:ext cx="167830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19"/>
          <p:cNvSpPr>
            <a:spLocks noChangeArrowheads="1"/>
          </p:cNvSpPr>
          <p:nvPr/>
        </p:nvSpPr>
        <p:spPr bwMode="auto">
          <a:xfrm>
            <a:off x="152400" y="1219200"/>
            <a:ext cx="876300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45" name="Rectangle 19"/>
          <p:cNvSpPr>
            <a:spLocks noChangeArrowheads="1"/>
          </p:cNvSpPr>
          <p:nvPr/>
        </p:nvSpPr>
        <p:spPr bwMode="auto">
          <a:xfrm>
            <a:off x="2310765" y="3276600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fifo</a:t>
            </a:r>
            <a:endParaRPr lang="en-US" sz="1600" b="1" dirty="0" smtClean="0"/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5663565" y="3276599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Qthreads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Tasks</a:t>
            </a:r>
          </a:p>
          <a:p>
            <a:pPr algn="ctr"/>
            <a:r>
              <a:rPr lang="en-US" sz="1600" b="1" dirty="0" smtClean="0"/>
              <a:t>(Sandia)</a:t>
            </a:r>
            <a:endParaRPr lang="en-US" sz="1600" b="1" dirty="0"/>
          </a:p>
        </p:txBody>
      </p:sp>
      <p:sp>
        <p:nvSpPr>
          <p:cNvPr id="47" name="Rectangle 19"/>
          <p:cNvSpPr>
            <a:spLocks noChangeArrowheads="1"/>
          </p:cNvSpPr>
          <p:nvPr/>
        </p:nvSpPr>
        <p:spPr bwMode="auto">
          <a:xfrm>
            <a:off x="3194685" y="5770144"/>
            <a:ext cx="5242560" cy="6096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POSIX</a:t>
            </a:r>
          </a:p>
          <a:p>
            <a:pPr algn="ctr"/>
            <a:r>
              <a:rPr lang="en-US" sz="1600" b="1" dirty="0" smtClean="0"/>
              <a:t>Threads</a:t>
            </a:r>
            <a:endParaRPr lang="en-US" sz="1600" b="1" dirty="0"/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3985260" y="3276599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m</a:t>
            </a:r>
            <a:r>
              <a:rPr lang="en-US" sz="1600" b="1" dirty="0" err="1" smtClean="0"/>
              <a:t>uxed</a:t>
            </a:r>
            <a:endParaRPr lang="en-US" sz="1600" b="1" dirty="0" smtClean="0"/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4480560" y="5029200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soft-</a:t>
            </a:r>
            <a:br>
              <a:rPr lang="en-US" sz="1600" b="1" dirty="0" smtClean="0"/>
            </a:br>
            <a:r>
              <a:rPr lang="en-US" sz="1600" b="1" dirty="0" smtClean="0"/>
              <a:t>threads</a:t>
            </a:r>
          </a:p>
        </p:txBody>
      </p:sp>
      <p:cxnSp>
        <p:nvCxnSpPr>
          <p:cNvPr id="50" name="Straight Connector 49"/>
          <p:cNvCxnSpPr>
            <a:stCxn id="58" idx="2"/>
            <a:endCxn id="55" idx="0"/>
          </p:cNvCxnSpPr>
          <p:nvPr/>
        </p:nvCxnSpPr>
        <p:spPr>
          <a:xfrm flipH="1">
            <a:off x="1183005" y="2895600"/>
            <a:ext cx="335089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58" idx="2"/>
            <a:endCxn id="52" idx="0"/>
          </p:cNvCxnSpPr>
          <p:nvPr/>
        </p:nvCxnSpPr>
        <p:spPr>
          <a:xfrm>
            <a:off x="4533900" y="2895600"/>
            <a:ext cx="335470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7339965" y="3276600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Massive-</a:t>
            </a:r>
          </a:p>
          <a:p>
            <a:pPr algn="ctr"/>
            <a:r>
              <a:rPr lang="en-US" sz="1600" b="1" dirty="0" smtClean="0"/>
              <a:t>Threads</a:t>
            </a:r>
          </a:p>
          <a:p>
            <a:pPr algn="ctr"/>
            <a:r>
              <a:rPr lang="en-US" sz="1600" b="1" dirty="0" smtClean="0"/>
              <a:t>(U Tokyo)</a:t>
            </a:r>
            <a:endParaRPr lang="en-US" sz="1600" b="1" dirty="0"/>
          </a:p>
        </p:txBody>
      </p:sp>
      <p:sp>
        <p:nvSpPr>
          <p:cNvPr id="53" name="Rectangle 19"/>
          <p:cNvSpPr>
            <a:spLocks noChangeArrowheads="1"/>
          </p:cNvSpPr>
          <p:nvPr/>
        </p:nvSpPr>
        <p:spPr bwMode="auto">
          <a:xfrm>
            <a:off x="2310764" y="4271387"/>
            <a:ext cx="2771775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prstDash val="solid"/>
            <a:miter lim="800000"/>
            <a:headEnd/>
            <a:tailEnd/>
          </a:ln>
        </p:spPr>
        <p:txBody>
          <a:bodyPr vert="horz" wrap="none" lIns="90488" tIns="44450" rIns="90488" bIns="44450" anchor="ctr" anchorCtr="1"/>
          <a:lstStyle/>
          <a:p>
            <a:pPr algn="ctr"/>
            <a:r>
              <a:rPr lang="en-US" sz="1600" b="1" dirty="0" smtClean="0"/>
              <a:t>Threading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1333500" y="1981200"/>
            <a:ext cx="6400800" cy="914400"/>
            <a:chOff x="1295400" y="2057400"/>
            <a:chExt cx="6324600" cy="990600"/>
          </a:xfrm>
        </p:grpSpPr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599" cy="990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 anchorCtr="1"/>
            <a:lstStyle/>
            <a:p>
              <a:pPr algn="ctr"/>
              <a:r>
                <a:rPr lang="en-US" b="1" dirty="0" smtClean="0"/>
                <a:t>Tasking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5829299" y="2438400"/>
              <a:ext cx="1790701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prstDash val="sysDot"/>
              <a:miter lim="800000"/>
              <a:headEnd/>
              <a:tailEnd/>
            </a:ln>
          </p:spPr>
          <p:txBody>
            <a:bodyPr vert="horz" wrap="none" lIns="90488" tIns="44450" rIns="90488" bIns="91440" anchor="ctr" anchorCtr="1"/>
            <a:lstStyle/>
            <a:p>
              <a:pPr algn="ctr"/>
              <a:r>
                <a:rPr lang="en-US" sz="1600" b="1" dirty="0" smtClean="0"/>
                <a:t>Synchronization</a:t>
              </a:r>
            </a:p>
          </p:txBody>
        </p:sp>
        <p:sp>
          <p:nvSpPr>
            <p:cNvPr id="60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600" cy="990600"/>
            </a:xfrm>
            <a:prstGeom prst="rect">
              <a:avLst/>
            </a:prstGeom>
            <a:noFill/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/>
            <a:lstStyle/>
            <a:p>
              <a:pPr algn="ctr"/>
              <a:endParaRPr lang="en-US" sz="1600" dirty="0" smtClean="0"/>
            </a:p>
            <a:p>
              <a:pPr algn="ctr"/>
              <a:endParaRPr lang="en-US" sz="16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1905000" y="5041761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m</a:t>
            </a:r>
            <a:r>
              <a:rPr lang="en-US" sz="1600" b="1" dirty="0" smtClean="0"/>
              <a:t>inimal</a:t>
            </a:r>
          </a:p>
        </p:txBody>
      </p:sp>
      <p:sp>
        <p:nvSpPr>
          <p:cNvPr id="57" name="Rectangle 19"/>
          <p:cNvSpPr>
            <a:spLocks noChangeArrowheads="1"/>
          </p:cNvSpPr>
          <p:nvPr/>
        </p:nvSpPr>
        <p:spPr bwMode="auto">
          <a:xfrm>
            <a:off x="3193731" y="5029198"/>
            <a:ext cx="1005840" cy="609599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p</a:t>
            </a:r>
            <a:r>
              <a:rPr lang="en-US" sz="1600" b="1" dirty="0" err="1" smtClean="0"/>
              <a:t>threads</a:t>
            </a:r>
            <a:endParaRPr lang="en-US" sz="16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Tasking Layer Instantiations</a:t>
            </a:r>
            <a:endParaRPr lang="en-US" dirty="0"/>
          </a:p>
        </p:txBody>
      </p:sp>
      <p:sp>
        <p:nvSpPr>
          <p:cNvPr id="3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114300" y="1181100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55" name="Rectangle 19"/>
          <p:cNvSpPr>
            <a:spLocks noChangeArrowheads="1"/>
          </p:cNvSpPr>
          <p:nvPr/>
        </p:nvSpPr>
        <p:spPr bwMode="auto">
          <a:xfrm>
            <a:off x="634365" y="3276599"/>
            <a:ext cx="1097280" cy="914401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n</a:t>
            </a:r>
            <a:r>
              <a:rPr lang="en-US" sz="1600" b="1" dirty="0" smtClean="0"/>
              <a:t>one</a:t>
            </a:r>
          </a:p>
          <a:p>
            <a:pPr algn="ctr"/>
            <a:r>
              <a:rPr lang="en-US" sz="1600" b="1" dirty="0" smtClean="0"/>
              <a:t>(serial)</a:t>
            </a:r>
            <a:endParaRPr lang="en-US" sz="1600" b="1" dirty="0"/>
          </a:p>
        </p:txBody>
      </p:sp>
      <p:sp>
        <p:nvSpPr>
          <p:cNvPr id="33" name="Content Placeholder 4"/>
          <p:cNvSpPr>
            <a:spLocks noGrp="1"/>
          </p:cNvSpPr>
          <p:nvPr>
            <p:ph sz="quarter" idx="13"/>
          </p:nvPr>
        </p:nvSpPr>
        <p:spPr>
          <a:xfrm>
            <a:off x="354330" y="4343401"/>
            <a:ext cx="6518910" cy="1427746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>
            <a:innerShdw blurRad="114300">
              <a:schemeClr val="tx1">
                <a:alpha val="50000"/>
              </a:schemeClr>
            </a:innerShdw>
          </a:effectLst>
        </p:spPr>
        <p:txBody>
          <a:bodyPr lIns="182880" tIns="182880" rIns="182880" bIns="182880">
            <a:noAutofit/>
          </a:bodyPr>
          <a:lstStyle/>
          <a:p>
            <a:r>
              <a:rPr lang="en-US" sz="1800" dirty="0" smtClean="0"/>
              <a:t>Simplest tasking implementation</a:t>
            </a:r>
          </a:p>
          <a:p>
            <a:r>
              <a:rPr lang="en-US" sz="1800" dirty="0" smtClean="0"/>
              <a:t>No true concurrency</a:t>
            </a:r>
          </a:p>
          <a:p>
            <a:r>
              <a:rPr lang="en-US" sz="1800" dirty="0" smtClean="0"/>
              <a:t>Each task must run to completion without blocking</a:t>
            </a:r>
          </a:p>
          <a:p>
            <a:pPr lvl="1"/>
            <a:r>
              <a:rPr lang="en-US" sz="1600" dirty="0" smtClean="0"/>
              <a:t>Otherwise: deadlock </a:t>
            </a:r>
          </a:p>
        </p:txBody>
      </p:sp>
    </p:spTree>
    <p:extLst>
      <p:ext uri="{BB962C8B-B14F-4D97-AF65-F5344CB8AC3E}">
        <p14:creationId xmlns:p14="http://schemas.microsoft.com/office/powerpoint/2010/main" val="16032652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/>
          <p:cNvCxnSpPr>
            <a:stCxn id="53" idx="2"/>
            <a:endCxn id="57" idx="0"/>
          </p:cNvCxnSpPr>
          <p:nvPr/>
        </p:nvCxnSpPr>
        <p:spPr>
          <a:xfrm flipH="1">
            <a:off x="3696651" y="4880987"/>
            <a:ext cx="1" cy="14821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53" idx="2"/>
            <a:endCxn id="49" idx="0"/>
          </p:cNvCxnSpPr>
          <p:nvPr/>
        </p:nvCxnSpPr>
        <p:spPr>
          <a:xfrm>
            <a:off x="3696652" y="4880987"/>
            <a:ext cx="1286828" cy="1482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3" idx="2"/>
            <a:endCxn id="56" idx="0"/>
          </p:cNvCxnSpPr>
          <p:nvPr/>
        </p:nvCxnSpPr>
        <p:spPr>
          <a:xfrm flipH="1">
            <a:off x="2407920" y="4880987"/>
            <a:ext cx="1288732" cy="16077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58" idx="2"/>
            <a:endCxn id="45" idx="0"/>
          </p:cNvCxnSpPr>
          <p:nvPr/>
        </p:nvCxnSpPr>
        <p:spPr>
          <a:xfrm flipH="1">
            <a:off x="2859405" y="2895600"/>
            <a:ext cx="167449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8" idx="2"/>
            <a:endCxn id="48" idx="0"/>
          </p:cNvCxnSpPr>
          <p:nvPr/>
        </p:nvCxnSpPr>
        <p:spPr>
          <a:xfrm>
            <a:off x="4533900" y="2895600"/>
            <a:ext cx="0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58" idx="2"/>
            <a:endCxn id="46" idx="0"/>
          </p:cNvCxnSpPr>
          <p:nvPr/>
        </p:nvCxnSpPr>
        <p:spPr>
          <a:xfrm>
            <a:off x="4533900" y="2895600"/>
            <a:ext cx="167830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19"/>
          <p:cNvSpPr>
            <a:spLocks noChangeArrowheads="1"/>
          </p:cNvSpPr>
          <p:nvPr/>
        </p:nvSpPr>
        <p:spPr bwMode="auto">
          <a:xfrm>
            <a:off x="152400" y="1219200"/>
            <a:ext cx="876300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5663565" y="3276599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Qthreads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Tasks</a:t>
            </a:r>
          </a:p>
          <a:p>
            <a:pPr algn="ctr"/>
            <a:r>
              <a:rPr lang="en-US" sz="1600" b="1" dirty="0" smtClean="0"/>
              <a:t>(Sandia)</a:t>
            </a:r>
            <a:endParaRPr lang="en-US" sz="1600" b="1" dirty="0"/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3985260" y="3276599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m</a:t>
            </a:r>
            <a:r>
              <a:rPr lang="en-US" sz="1600" b="1" dirty="0" err="1" smtClean="0"/>
              <a:t>uxed</a:t>
            </a:r>
            <a:endParaRPr lang="en-US" sz="1600" b="1" dirty="0" smtClean="0"/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4480560" y="5029200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soft-</a:t>
            </a:r>
            <a:br>
              <a:rPr lang="en-US" sz="1600" b="1" dirty="0" smtClean="0"/>
            </a:br>
            <a:r>
              <a:rPr lang="en-US" sz="1600" b="1" dirty="0" smtClean="0"/>
              <a:t>threads</a:t>
            </a:r>
          </a:p>
        </p:txBody>
      </p:sp>
      <p:cxnSp>
        <p:nvCxnSpPr>
          <p:cNvPr id="50" name="Straight Connector 49"/>
          <p:cNvCxnSpPr>
            <a:stCxn id="58" idx="2"/>
            <a:endCxn id="55" idx="0"/>
          </p:cNvCxnSpPr>
          <p:nvPr/>
        </p:nvCxnSpPr>
        <p:spPr>
          <a:xfrm flipH="1">
            <a:off x="1183005" y="2895600"/>
            <a:ext cx="335089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58" idx="2"/>
            <a:endCxn id="52" idx="0"/>
          </p:cNvCxnSpPr>
          <p:nvPr/>
        </p:nvCxnSpPr>
        <p:spPr>
          <a:xfrm>
            <a:off x="4533900" y="2895600"/>
            <a:ext cx="335470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7339965" y="3276600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Massive-</a:t>
            </a:r>
          </a:p>
          <a:p>
            <a:pPr algn="ctr"/>
            <a:r>
              <a:rPr lang="en-US" sz="1600" b="1" dirty="0" smtClean="0"/>
              <a:t>Threads</a:t>
            </a:r>
          </a:p>
          <a:p>
            <a:pPr algn="ctr"/>
            <a:r>
              <a:rPr lang="en-US" sz="1600" b="1" dirty="0" smtClean="0"/>
              <a:t>(U Tokyo)</a:t>
            </a:r>
            <a:endParaRPr lang="en-US" sz="1600" b="1" dirty="0"/>
          </a:p>
        </p:txBody>
      </p:sp>
      <p:grpSp>
        <p:nvGrpSpPr>
          <p:cNvPr id="54" name="Group 53"/>
          <p:cNvGrpSpPr/>
          <p:nvPr/>
        </p:nvGrpSpPr>
        <p:grpSpPr>
          <a:xfrm>
            <a:off x="1333500" y="1981200"/>
            <a:ext cx="6400800" cy="914400"/>
            <a:chOff x="1295400" y="2057400"/>
            <a:chExt cx="6324600" cy="990600"/>
          </a:xfrm>
        </p:grpSpPr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599" cy="990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 anchorCtr="1"/>
            <a:lstStyle/>
            <a:p>
              <a:pPr algn="ctr"/>
              <a:r>
                <a:rPr lang="en-US" b="1" dirty="0" smtClean="0"/>
                <a:t>Tasking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5829299" y="2438400"/>
              <a:ext cx="1790701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prstDash val="sysDot"/>
              <a:miter lim="800000"/>
              <a:headEnd/>
              <a:tailEnd/>
            </a:ln>
          </p:spPr>
          <p:txBody>
            <a:bodyPr vert="horz" wrap="none" lIns="90488" tIns="44450" rIns="90488" bIns="91440" anchor="ctr" anchorCtr="1"/>
            <a:lstStyle/>
            <a:p>
              <a:pPr algn="ctr"/>
              <a:r>
                <a:rPr lang="en-US" sz="1600" b="1" dirty="0" smtClean="0"/>
                <a:t>Synchronization</a:t>
              </a:r>
            </a:p>
          </p:txBody>
        </p:sp>
        <p:sp>
          <p:nvSpPr>
            <p:cNvPr id="60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600" cy="990600"/>
            </a:xfrm>
            <a:prstGeom prst="rect">
              <a:avLst/>
            </a:prstGeom>
            <a:noFill/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/>
            <a:lstStyle/>
            <a:p>
              <a:pPr algn="ctr"/>
              <a:endParaRPr lang="en-US" sz="1600" dirty="0" smtClean="0"/>
            </a:p>
            <a:p>
              <a:pPr algn="ctr"/>
              <a:endParaRPr lang="en-US" sz="16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5" name="Rectangle 19"/>
          <p:cNvSpPr>
            <a:spLocks noChangeArrowheads="1"/>
          </p:cNvSpPr>
          <p:nvPr/>
        </p:nvSpPr>
        <p:spPr bwMode="auto">
          <a:xfrm>
            <a:off x="634365" y="3276599"/>
            <a:ext cx="1097280" cy="914401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n</a:t>
            </a:r>
            <a:r>
              <a:rPr lang="en-US" sz="1600" b="1" dirty="0" smtClean="0"/>
              <a:t>one</a:t>
            </a:r>
          </a:p>
          <a:p>
            <a:pPr algn="ctr"/>
            <a:r>
              <a:rPr lang="en-US" sz="1600" b="1" dirty="0" smtClean="0"/>
              <a:t>(serial)</a:t>
            </a:r>
            <a:endParaRPr lang="en-US" sz="1600" b="1" dirty="0"/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1905000" y="5041761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m</a:t>
            </a:r>
            <a:r>
              <a:rPr lang="en-US" sz="1600" b="1" dirty="0" smtClean="0"/>
              <a:t>inimal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Tasking Layer Instantiations</a:t>
            </a:r>
            <a:endParaRPr lang="en-US" dirty="0"/>
          </a:p>
        </p:txBody>
      </p:sp>
      <p:sp>
        <p:nvSpPr>
          <p:cNvPr id="3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114300" y="1181100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45" name="Rectangle 19"/>
          <p:cNvSpPr>
            <a:spLocks noChangeArrowheads="1"/>
          </p:cNvSpPr>
          <p:nvPr/>
        </p:nvSpPr>
        <p:spPr bwMode="auto">
          <a:xfrm>
            <a:off x="2310765" y="3276600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fifo</a:t>
            </a:r>
            <a:endParaRPr lang="en-US" sz="1600" b="1" dirty="0" smtClean="0"/>
          </a:p>
        </p:txBody>
      </p:sp>
      <p:sp>
        <p:nvSpPr>
          <p:cNvPr id="53" name="Rectangle 19"/>
          <p:cNvSpPr>
            <a:spLocks noChangeArrowheads="1"/>
          </p:cNvSpPr>
          <p:nvPr/>
        </p:nvSpPr>
        <p:spPr bwMode="auto">
          <a:xfrm>
            <a:off x="2310764" y="4271387"/>
            <a:ext cx="2771775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prstDash val="solid"/>
            <a:miter lim="800000"/>
            <a:headEnd/>
            <a:tailEnd/>
          </a:ln>
        </p:spPr>
        <p:txBody>
          <a:bodyPr vert="horz" wrap="none" lIns="90488" tIns="44450" rIns="90488" bIns="44450" anchor="ctr" anchorCtr="1"/>
          <a:lstStyle/>
          <a:p>
            <a:pPr algn="ctr"/>
            <a:r>
              <a:rPr lang="en-US" sz="1600" b="1" dirty="0" smtClean="0"/>
              <a:t>Threading</a:t>
            </a:r>
          </a:p>
        </p:txBody>
      </p:sp>
      <p:sp>
        <p:nvSpPr>
          <p:cNvPr id="57" name="Rectangle 19"/>
          <p:cNvSpPr>
            <a:spLocks noChangeArrowheads="1"/>
          </p:cNvSpPr>
          <p:nvPr/>
        </p:nvSpPr>
        <p:spPr bwMode="auto">
          <a:xfrm>
            <a:off x="3193731" y="5029198"/>
            <a:ext cx="1005840" cy="609599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p</a:t>
            </a:r>
            <a:r>
              <a:rPr lang="en-US" sz="1600" b="1" dirty="0" err="1" smtClean="0"/>
              <a:t>threads</a:t>
            </a:r>
            <a:endParaRPr lang="en-US" sz="1600" b="1" dirty="0" smtClean="0"/>
          </a:p>
        </p:txBody>
      </p:sp>
      <p:sp>
        <p:nvSpPr>
          <p:cNvPr id="33" name="Content Placeholder 4"/>
          <p:cNvSpPr>
            <a:spLocks noGrp="1"/>
          </p:cNvSpPr>
          <p:nvPr>
            <p:ph sz="quarter" idx="13"/>
          </p:nvPr>
        </p:nvSpPr>
        <p:spPr>
          <a:xfrm>
            <a:off x="337826" y="1447800"/>
            <a:ext cx="6535414" cy="167640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>
            <a:innerShdw blurRad="114300">
              <a:schemeClr val="tx1">
                <a:alpha val="50000"/>
              </a:schemeClr>
            </a:innerShdw>
          </a:effectLst>
        </p:spPr>
        <p:txBody>
          <a:bodyPr lIns="182880" tIns="182880" rIns="182880" bIns="182880">
            <a:noAutofit/>
          </a:bodyPr>
          <a:lstStyle/>
          <a:p>
            <a:r>
              <a:rPr lang="en-US" sz="1800" dirty="0" smtClean="0"/>
              <a:t>Chapel tasks tied to POSIX threads</a:t>
            </a:r>
          </a:p>
          <a:p>
            <a:pPr lvl="1"/>
            <a:r>
              <a:rPr lang="en-US" sz="1600" dirty="0" smtClean="0"/>
              <a:t>When a task completes, its host </a:t>
            </a:r>
            <a:r>
              <a:rPr lang="en-US" sz="1600" dirty="0" err="1" smtClean="0"/>
              <a:t>pthread</a:t>
            </a:r>
            <a:r>
              <a:rPr lang="en-US" sz="1600" dirty="0" smtClean="0"/>
              <a:t> finds another to run</a:t>
            </a:r>
          </a:p>
          <a:p>
            <a:pPr lvl="1"/>
            <a:r>
              <a:rPr lang="en-US" sz="1600" dirty="0" smtClean="0"/>
              <a:t>Acquire more </a:t>
            </a:r>
            <a:r>
              <a:rPr lang="en-US" sz="1600" dirty="0" err="1" smtClean="0"/>
              <a:t>pthreads</a:t>
            </a:r>
            <a:r>
              <a:rPr lang="en-US" sz="1600" dirty="0" smtClean="0"/>
              <a:t> as needed</a:t>
            </a:r>
          </a:p>
          <a:p>
            <a:pPr lvl="1"/>
            <a:r>
              <a:rPr lang="en-US" sz="1600" dirty="0" smtClean="0"/>
              <a:t>Don’t ever give </a:t>
            </a:r>
            <a:r>
              <a:rPr lang="en-US" sz="1600" dirty="0" err="1" smtClean="0"/>
              <a:t>pthreads</a:t>
            </a:r>
            <a:r>
              <a:rPr lang="en-US" sz="1600" dirty="0" smtClean="0"/>
              <a:t> up</a:t>
            </a:r>
          </a:p>
          <a:p>
            <a:r>
              <a:rPr lang="en-US" sz="1800" dirty="0" smtClean="0"/>
              <a:t>Default in most cases</a:t>
            </a:r>
            <a:endParaRPr lang="en-US" sz="1600" dirty="0" smtClean="0"/>
          </a:p>
        </p:txBody>
      </p:sp>
      <p:sp>
        <p:nvSpPr>
          <p:cNvPr id="47" name="Rectangle 19"/>
          <p:cNvSpPr>
            <a:spLocks noChangeArrowheads="1"/>
          </p:cNvSpPr>
          <p:nvPr/>
        </p:nvSpPr>
        <p:spPr bwMode="auto">
          <a:xfrm>
            <a:off x="3194685" y="5770144"/>
            <a:ext cx="5242560" cy="6096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POSIX</a:t>
            </a:r>
          </a:p>
          <a:p>
            <a:pPr algn="ctr"/>
            <a:r>
              <a:rPr lang="en-US" sz="1600" b="1" dirty="0" smtClean="0"/>
              <a:t>Threads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198529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/>
          <p:cNvCxnSpPr>
            <a:stCxn id="53" idx="2"/>
            <a:endCxn id="57" idx="0"/>
          </p:cNvCxnSpPr>
          <p:nvPr/>
        </p:nvCxnSpPr>
        <p:spPr>
          <a:xfrm flipH="1">
            <a:off x="3696651" y="4880987"/>
            <a:ext cx="1" cy="14821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53" idx="2"/>
            <a:endCxn id="49" idx="0"/>
          </p:cNvCxnSpPr>
          <p:nvPr/>
        </p:nvCxnSpPr>
        <p:spPr>
          <a:xfrm>
            <a:off x="3696652" y="4880987"/>
            <a:ext cx="1286828" cy="1482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3" idx="2"/>
            <a:endCxn id="56" idx="0"/>
          </p:cNvCxnSpPr>
          <p:nvPr/>
        </p:nvCxnSpPr>
        <p:spPr>
          <a:xfrm flipH="1">
            <a:off x="2407920" y="4880987"/>
            <a:ext cx="1288732" cy="16077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58" idx="2"/>
            <a:endCxn id="45" idx="0"/>
          </p:cNvCxnSpPr>
          <p:nvPr/>
        </p:nvCxnSpPr>
        <p:spPr>
          <a:xfrm flipH="1">
            <a:off x="2859405" y="2895600"/>
            <a:ext cx="167449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8" idx="2"/>
            <a:endCxn id="48" idx="0"/>
          </p:cNvCxnSpPr>
          <p:nvPr/>
        </p:nvCxnSpPr>
        <p:spPr>
          <a:xfrm>
            <a:off x="4533900" y="2895600"/>
            <a:ext cx="0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58" idx="2"/>
            <a:endCxn id="46" idx="0"/>
          </p:cNvCxnSpPr>
          <p:nvPr/>
        </p:nvCxnSpPr>
        <p:spPr>
          <a:xfrm>
            <a:off x="4533900" y="2895600"/>
            <a:ext cx="167830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19"/>
          <p:cNvSpPr>
            <a:spLocks noChangeArrowheads="1"/>
          </p:cNvSpPr>
          <p:nvPr/>
        </p:nvSpPr>
        <p:spPr bwMode="auto">
          <a:xfrm>
            <a:off x="152400" y="1219200"/>
            <a:ext cx="876300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45" name="Rectangle 19"/>
          <p:cNvSpPr>
            <a:spLocks noChangeArrowheads="1"/>
          </p:cNvSpPr>
          <p:nvPr/>
        </p:nvSpPr>
        <p:spPr bwMode="auto">
          <a:xfrm>
            <a:off x="2310765" y="3276600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fifo</a:t>
            </a:r>
            <a:endParaRPr lang="en-US" sz="1600" b="1" dirty="0" smtClean="0"/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3985260" y="3276599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m</a:t>
            </a:r>
            <a:r>
              <a:rPr lang="en-US" sz="1600" b="1" dirty="0" err="1" smtClean="0"/>
              <a:t>uxed</a:t>
            </a:r>
            <a:endParaRPr lang="en-US" sz="1600" b="1" dirty="0" smtClean="0"/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4480560" y="5029200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s</a:t>
            </a:r>
            <a:r>
              <a:rPr lang="en-US" sz="1600" b="1" dirty="0" smtClean="0"/>
              <a:t>oft-</a:t>
            </a:r>
            <a:br>
              <a:rPr lang="en-US" sz="1600" b="1" dirty="0" smtClean="0"/>
            </a:br>
            <a:r>
              <a:rPr lang="en-US" sz="1600" b="1" dirty="0" smtClean="0"/>
              <a:t>threads</a:t>
            </a:r>
          </a:p>
        </p:txBody>
      </p:sp>
      <p:cxnSp>
        <p:nvCxnSpPr>
          <p:cNvPr id="50" name="Straight Connector 49"/>
          <p:cNvCxnSpPr>
            <a:stCxn id="58" idx="2"/>
            <a:endCxn id="55" idx="0"/>
          </p:cNvCxnSpPr>
          <p:nvPr/>
        </p:nvCxnSpPr>
        <p:spPr>
          <a:xfrm flipH="1">
            <a:off x="1183005" y="2895600"/>
            <a:ext cx="335089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58" idx="2"/>
            <a:endCxn id="52" idx="0"/>
          </p:cNvCxnSpPr>
          <p:nvPr/>
        </p:nvCxnSpPr>
        <p:spPr>
          <a:xfrm>
            <a:off x="4533900" y="2895600"/>
            <a:ext cx="335470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7339965" y="3276600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Massive-</a:t>
            </a:r>
          </a:p>
          <a:p>
            <a:pPr algn="ctr"/>
            <a:r>
              <a:rPr lang="en-US" sz="1600" b="1" dirty="0" smtClean="0"/>
              <a:t>Threads</a:t>
            </a:r>
          </a:p>
          <a:p>
            <a:pPr algn="ctr"/>
            <a:r>
              <a:rPr lang="en-US" sz="1600" b="1" dirty="0" smtClean="0"/>
              <a:t>(U Tokyo)</a:t>
            </a:r>
            <a:endParaRPr lang="en-US" sz="1600" b="1" dirty="0"/>
          </a:p>
        </p:txBody>
      </p:sp>
      <p:sp>
        <p:nvSpPr>
          <p:cNvPr id="53" name="Rectangle 19"/>
          <p:cNvSpPr>
            <a:spLocks noChangeArrowheads="1"/>
          </p:cNvSpPr>
          <p:nvPr/>
        </p:nvSpPr>
        <p:spPr bwMode="auto">
          <a:xfrm>
            <a:off x="2310764" y="4271387"/>
            <a:ext cx="2771775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prstDash val="solid"/>
            <a:miter lim="800000"/>
            <a:headEnd/>
            <a:tailEnd/>
          </a:ln>
        </p:spPr>
        <p:txBody>
          <a:bodyPr vert="horz" wrap="none" lIns="90488" tIns="44450" rIns="90488" bIns="44450" anchor="ctr" anchorCtr="1"/>
          <a:lstStyle/>
          <a:p>
            <a:pPr algn="ctr"/>
            <a:r>
              <a:rPr lang="en-US" sz="1600" b="1" dirty="0" smtClean="0"/>
              <a:t>Threading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1333500" y="1981200"/>
            <a:ext cx="6400800" cy="914400"/>
            <a:chOff x="1295400" y="2057400"/>
            <a:chExt cx="6324600" cy="990600"/>
          </a:xfrm>
        </p:grpSpPr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599" cy="990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 anchorCtr="1"/>
            <a:lstStyle/>
            <a:p>
              <a:pPr algn="ctr"/>
              <a:r>
                <a:rPr lang="en-US" b="1" dirty="0" smtClean="0"/>
                <a:t>Tasking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5829299" y="2438400"/>
              <a:ext cx="1790701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prstDash val="sysDot"/>
              <a:miter lim="800000"/>
              <a:headEnd/>
              <a:tailEnd/>
            </a:ln>
          </p:spPr>
          <p:txBody>
            <a:bodyPr vert="horz" wrap="none" lIns="90488" tIns="44450" rIns="90488" bIns="91440" anchor="ctr" anchorCtr="1"/>
            <a:lstStyle/>
            <a:p>
              <a:pPr algn="ctr"/>
              <a:r>
                <a:rPr lang="en-US" sz="1600" b="1" dirty="0" smtClean="0"/>
                <a:t>Synchronization</a:t>
              </a:r>
            </a:p>
          </p:txBody>
        </p:sp>
        <p:sp>
          <p:nvSpPr>
            <p:cNvPr id="60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600" cy="990600"/>
            </a:xfrm>
            <a:prstGeom prst="rect">
              <a:avLst/>
            </a:prstGeom>
            <a:noFill/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/>
            <a:lstStyle/>
            <a:p>
              <a:pPr algn="ctr"/>
              <a:endParaRPr lang="en-US" sz="1600" dirty="0" smtClean="0"/>
            </a:p>
            <a:p>
              <a:pPr algn="ctr"/>
              <a:endParaRPr lang="en-US" sz="16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5" name="Rectangle 19"/>
          <p:cNvSpPr>
            <a:spLocks noChangeArrowheads="1"/>
          </p:cNvSpPr>
          <p:nvPr/>
        </p:nvSpPr>
        <p:spPr bwMode="auto">
          <a:xfrm>
            <a:off x="634365" y="3276599"/>
            <a:ext cx="1097280" cy="914401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n</a:t>
            </a:r>
            <a:r>
              <a:rPr lang="en-US" sz="1600" b="1" dirty="0" smtClean="0"/>
              <a:t>one</a:t>
            </a:r>
          </a:p>
          <a:p>
            <a:pPr algn="ctr"/>
            <a:r>
              <a:rPr lang="en-US" sz="1600" b="1" dirty="0" smtClean="0"/>
              <a:t>(serial)</a:t>
            </a:r>
            <a:endParaRPr lang="en-US" sz="1600" b="1" dirty="0"/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1905000" y="5041761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m</a:t>
            </a:r>
            <a:r>
              <a:rPr lang="en-US" sz="1600" b="1" dirty="0" smtClean="0"/>
              <a:t>inimal</a:t>
            </a:r>
          </a:p>
        </p:txBody>
      </p:sp>
      <p:sp>
        <p:nvSpPr>
          <p:cNvPr id="57" name="Rectangle 19"/>
          <p:cNvSpPr>
            <a:spLocks noChangeArrowheads="1"/>
          </p:cNvSpPr>
          <p:nvPr/>
        </p:nvSpPr>
        <p:spPr bwMode="auto">
          <a:xfrm>
            <a:off x="3193731" y="5029198"/>
            <a:ext cx="1005840" cy="609599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p</a:t>
            </a:r>
            <a:r>
              <a:rPr lang="en-US" sz="1600" b="1" dirty="0" err="1" smtClean="0"/>
              <a:t>threads</a:t>
            </a:r>
            <a:endParaRPr lang="en-US" sz="16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Tasking Layer Instantiations</a:t>
            </a:r>
            <a:endParaRPr lang="en-US" dirty="0"/>
          </a:p>
        </p:txBody>
      </p:sp>
      <p:sp>
        <p:nvSpPr>
          <p:cNvPr id="3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114300" y="1181100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5663565" y="3276599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Qthreads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Tasks</a:t>
            </a:r>
          </a:p>
          <a:p>
            <a:pPr algn="ctr"/>
            <a:r>
              <a:rPr lang="en-US" sz="1600" b="1" dirty="0" smtClean="0"/>
              <a:t>(Sandia)</a:t>
            </a:r>
            <a:endParaRPr lang="en-US" sz="1600" b="1" dirty="0"/>
          </a:p>
        </p:txBody>
      </p:sp>
      <p:sp>
        <p:nvSpPr>
          <p:cNvPr id="33" name="Content Placeholder 4"/>
          <p:cNvSpPr>
            <a:spLocks noGrp="1"/>
          </p:cNvSpPr>
          <p:nvPr>
            <p:ph sz="quarter" idx="13"/>
          </p:nvPr>
        </p:nvSpPr>
        <p:spPr>
          <a:xfrm>
            <a:off x="838200" y="1676400"/>
            <a:ext cx="7848600" cy="144780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>
            <a:innerShdw blurRad="114300">
              <a:schemeClr val="tx1">
                <a:alpha val="50000"/>
              </a:schemeClr>
            </a:innerShdw>
          </a:effectLst>
        </p:spPr>
        <p:txBody>
          <a:bodyPr lIns="182880" tIns="182880" rIns="182880" bIns="182880">
            <a:noAutofit/>
          </a:bodyPr>
          <a:lstStyle/>
          <a:p>
            <a:r>
              <a:rPr lang="en-US" sz="1800" dirty="0" smtClean="0"/>
              <a:t>Tasks are tied to lightweight threads managed in user space</a:t>
            </a:r>
          </a:p>
          <a:p>
            <a:pPr lvl="1"/>
            <a:r>
              <a:rPr lang="en-US" sz="1600" dirty="0" smtClean="0"/>
              <a:t>When task blocks or terminates, switch threads on processor</a:t>
            </a:r>
          </a:p>
          <a:p>
            <a:r>
              <a:rPr lang="en-US" sz="1800" dirty="0" smtClean="0"/>
              <a:t>Good performance</a:t>
            </a:r>
          </a:p>
          <a:p>
            <a:r>
              <a:rPr lang="en-US" sz="1800" dirty="0" smtClean="0"/>
              <a:t>Likely future default</a:t>
            </a:r>
          </a:p>
        </p:txBody>
      </p:sp>
      <p:sp>
        <p:nvSpPr>
          <p:cNvPr id="47" name="Rectangle 19"/>
          <p:cNvSpPr>
            <a:spLocks noChangeArrowheads="1"/>
          </p:cNvSpPr>
          <p:nvPr/>
        </p:nvSpPr>
        <p:spPr bwMode="auto">
          <a:xfrm>
            <a:off x="3194685" y="5770144"/>
            <a:ext cx="5242560" cy="6096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POSIX</a:t>
            </a:r>
          </a:p>
          <a:p>
            <a:pPr algn="ctr"/>
            <a:r>
              <a:rPr lang="en-US" sz="1600" b="1" dirty="0" smtClean="0"/>
              <a:t>Threads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6650110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/>
          <p:cNvCxnSpPr>
            <a:stCxn id="53" idx="2"/>
            <a:endCxn id="57" idx="0"/>
          </p:cNvCxnSpPr>
          <p:nvPr/>
        </p:nvCxnSpPr>
        <p:spPr>
          <a:xfrm flipH="1">
            <a:off x="3696651" y="4880987"/>
            <a:ext cx="1" cy="14821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53" idx="2"/>
            <a:endCxn id="49" idx="0"/>
          </p:cNvCxnSpPr>
          <p:nvPr/>
        </p:nvCxnSpPr>
        <p:spPr>
          <a:xfrm>
            <a:off x="3696652" y="4880987"/>
            <a:ext cx="1286828" cy="1482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3" idx="2"/>
            <a:endCxn id="56" idx="0"/>
          </p:cNvCxnSpPr>
          <p:nvPr/>
        </p:nvCxnSpPr>
        <p:spPr>
          <a:xfrm flipH="1">
            <a:off x="2407920" y="4880987"/>
            <a:ext cx="1288732" cy="16077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58" idx="2"/>
            <a:endCxn id="45" idx="0"/>
          </p:cNvCxnSpPr>
          <p:nvPr/>
        </p:nvCxnSpPr>
        <p:spPr>
          <a:xfrm flipH="1">
            <a:off x="2859405" y="2895600"/>
            <a:ext cx="167449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8" idx="2"/>
            <a:endCxn id="48" idx="0"/>
          </p:cNvCxnSpPr>
          <p:nvPr/>
        </p:nvCxnSpPr>
        <p:spPr>
          <a:xfrm>
            <a:off x="4533900" y="2895600"/>
            <a:ext cx="0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58" idx="2"/>
            <a:endCxn id="46" idx="0"/>
          </p:cNvCxnSpPr>
          <p:nvPr/>
        </p:nvCxnSpPr>
        <p:spPr>
          <a:xfrm>
            <a:off x="4533900" y="2895600"/>
            <a:ext cx="167830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19"/>
          <p:cNvSpPr>
            <a:spLocks noChangeArrowheads="1"/>
          </p:cNvSpPr>
          <p:nvPr/>
        </p:nvSpPr>
        <p:spPr bwMode="auto">
          <a:xfrm>
            <a:off x="152400" y="1219200"/>
            <a:ext cx="876300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45" name="Rectangle 19"/>
          <p:cNvSpPr>
            <a:spLocks noChangeArrowheads="1"/>
          </p:cNvSpPr>
          <p:nvPr/>
        </p:nvSpPr>
        <p:spPr bwMode="auto">
          <a:xfrm>
            <a:off x="2310765" y="3276600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fifo</a:t>
            </a:r>
            <a:endParaRPr lang="en-US" sz="1600" b="1" dirty="0" smtClean="0"/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5663565" y="3276599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Qthreads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Tasks</a:t>
            </a:r>
          </a:p>
          <a:p>
            <a:pPr algn="ctr"/>
            <a:r>
              <a:rPr lang="en-US" sz="1600" b="1" dirty="0" smtClean="0"/>
              <a:t>(Sandia)</a:t>
            </a:r>
            <a:endParaRPr lang="en-US" sz="1600" b="1" dirty="0"/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3985260" y="3276599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m</a:t>
            </a:r>
            <a:r>
              <a:rPr lang="en-US" sz="1600" b="1" dirty="0" err="1" smtClean="0"/>
              <a:t>uxed</a:t>
            </a:r>
            <a:endParaRPr lang="en-US" sz="1600" b="1" dirty="0" smtClean="0"/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4480560" y="5029200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soft-</a:t>
            </a:r>
            <a:br>
              <a:rPr lang="en-US" sz="1600" b="1" dirty="0" smtClean="0"/>
            </a:br>
            <a:r>
              <a:rPr lang="en-US" sz="1600" b="1" dirty="0" smtClean="0"/>
              <a:t>threads</a:t>
            </a:r>
          </a:p>
        </p:txBody>
      </p:sp>
      <p:cxnSp>
        <p:nvCxnSpPr>
          <p:cNvPr id="50" name="Straight Connector 49"/>
          <p:cNvCxnSpPr>
            <a:stCxn id="58" idx="2"/>
            <a:endCxn id="55" idx="0"/>
          </p:cNvCxnSpPr>
          <p:nvPr/>
        </p:nvCxnSpPr>
        <p:spPr>
          <a:xfrm flipH="1">
            <a:off x="1183005" y="2895600"/>
            <a:ext cx="335089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58" idx="2"/>
            <a:endCxn id="52" idx="0"/>
          </p:cNvCxnSpPr>
          <p:nvPr/>
        </p:nvCxnSpPr>
        <p:spPr>
          <a:xfrm>
            <a:off x="4533900" y="2895600"/>
            <a:ext cx="335470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19"/>
          <p:cNvSpPr>
            <a:spLocks noChangeArrowheads="1"/>
          </p:cNvSpPr>
          <p:nvPr/>
        </p:nvSpPr>
        <p:spPr bwMode="auto">
          <a:xfrm>
            <a:off x="2310764" y="4271387"/>
            <a:ext cx="2771775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prstDash val="solid"/>
            <a:miter lim="800000"/>
            <a:headEnd/>
            <a:tailEnd/>
          </a:ln>
        </p:spPr>
        <p:txBody>
          <a:bodyPr vert="horz" wrap="none" lIns="90488" tIns="44450" rIns="90488" bIns="44450" anchor="ctr" anchorCtr="1"/>
          <a:lstStyle/>
          <a:p>
            <a:pPr algn="ctr"/>
            <a:r>
              <a:rPr lang="en-US" sz="1600" b="1" dirty="0" smtClean="0"/>
              <a:t>Threading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1333500" y="1981200"/>
            <a:ext cx="6400800" cy="914400"/>
            <a:chOff x="1295400" y="2057400"/>
            <a:chExt cx="6324600" cy="990600"/>
          </a:xfrm>
        </p:grpSpPr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599" cy="990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 anchorCtr="1"/>
            <a:lstStyle/>
            <a:p>
              <a:pPr algn="ctr"/>
              <a:r>
                <a:rPr lang="en-US" b="1" dirty="0" smtClean="0"/>
                <a:t>Tasking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5829299" y="2438400"/>
              <a:ext cx="1790701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prstDash val="sysDot"/>
              <a:miter lim="800000"/>
              <a:headEnd/>
              <a:tailEnd/>
            </a:ln>
          </p:spPr>
          <p:txBody>
            <a:bodyPr vert="horz" wrap="none" lIns="90488" tIns="44450" rIns="90488" bIns="91440" anchor="ctr" anchorCtr="1"/>
            <a:lstStyle/>
            <a:p>
              <a:pPr algn="ctr"/>
              <a:r>
                <a:rPr lang="en-US" sz="1600" b="1" dirty="0" smtClean="0"/>
                <a:t>Synchronization</a:t>
              </a:r>
            </a:p>
          </p:txBody>
        </p:sp>
        <p:sp>
          <p:nvSpPr>
            <p:cNvPr id="60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600" cy="990600"/>
            </a:xfrm>
            <a:prstGeom prst="rect">
              <a:avLst/>
            </a:prstGeom>
            <a:noFill/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/>
            <a:lstStyle/>
            <a:p>
              <a:pPr algn="ctr"/>
              <a:endParaRPr lang="en-US" sz="1600" dirty="0" smtClean="0"/>
            </a:p>
            <a:p>
              <a:pPr algn="ctr"/>
              <a:endParaRPr lang="en-US" sz="16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5" name="Rectangle 19"/>
          <p:cNvSpPr>
            <a:spLocks noChangeArrowheads="1"/>
          </p:cNvSpPr>
          <p:nvPr/>
        </p:nvSpPr>
        <p:spPr bwMode="auto">
          <a:xfrm>
            <a:off x="634365" y="3276599"/>
            <a:ext cx="1097280" cy="914401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n</a:t>
            </a:r>
            <a:r>
              <a:rPr lang="en-US" sz="1600" b="1" dirty="0" smtClean="0"/>
              <a:t>one</a:t>
            </a:r>
          </a:p>
          <a:p>
            <a:pPr algn="ctr"/>
            <a:r>
              <a:rPr lang="en-US" sz="1600" b="1" dirty="0" smtClean="0"/>
              <a:t>(serial)</a:t>
            </a:r>
            <a:endParaRPr lang="en-US" sz="1600" b="1" dirty="0"/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1905000" y="5041761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m</a:t>
            </a:r>
            <a:r>
              <a:rPr lang="en-US" sz="1600" b="1" dirty="0" smtClean="0"/>
              <a:t>inimal</a:t>
            </a:r>
          </a:p>
        </p:txBody>
      </p:sp>
      <p:sp>
        <p:nvSpPr>
          <p:cNvPr id="57" name="Rectangle 19"/>
          <p:cNvSpPr>
            <a:spLocks noChangeArrowheads="1"/>
          </p:cNvSpPr>
          <p:nvPr/>
        </p:nvSpPr>
        <p:spPr bwMode="auto">
          <a:xfrm>
            <a:off x="3193731" y="5029198"/>
            <a:ext cx="1005840" cy="609599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p</a:t>
            </a:r>
            <a:r>
              <a:rPr lang="en-US" sz="1600" b="1" dirty="0" err="1" smtClean="0"/>
              <a:t>threads</a:t>
            </a:r>
            <a:endParaRPr lang="en-US" sz="16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Tasking Layer Instantiations</a:t>
            </a:r>
            <a:endParaRPr lang="en-US" dirty="0"/>
          </a:p>
        </p:txBody>
      </p:sp>
      <p:sp>
        <p:nvSpPr>
          <p:cNvPr id="3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4" name="Rectangle 19"/>
          <p:cNvSpPr>
            <a:spLocks noChangeArrowheads="1"/>
          </p:cNvSpPr>
          <p:nvPr/>
        </p:nvSpPr>
        <p:spPr bwMode="auto">
          <a:xfrm>
            <a:off x="114300" y="1181100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7339965" y="3276600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Massive-</a:t>
            </a:r>
          </a:p>
          <a:p>
            <a:pPr algn="ctr"/>
            <a:r>
              <a:rPr lang="en-US" sz="1600" b="1" dirty="0" smtClean="0"/>
              <a:t>Threads</a:t>
            </a:r>
          </a:p>
          <a:p>
            <a:pPr algn="ctr"/>
            <a:r>
              <a:rPr lang="en-US" sz="1600" b="1" dirty="0" smtClean="0"/>
              <a:t>(U Tokyo)</a:t>
            </a:r>
            <a:endParaRPr lang="en-US" sz="1600" b="1" dirty="0"/>
          </a:p>
        </p:txBody>
      </p:sp>
      <p:sp>
        <p:nvSpPr>
          <p:cNvPr id="36" name="Content Placeholder 4"/>
          <p:cNvSpPr txBox="1">
            <a:spLocks/>
          </p:cNvSpPr>
          <p:nvPr/>
        </p:nvSpPr>
        <p:spPr>
          <a:xfrm>
            <a:off x="838200" y="1981200"/>
            <a:ext cx="7848600" cy="114300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>
            <a:innerShdw blurRad="114300">
              <a:schemeClr val="tx1">
                <a:alpha val="50000"/>
              </a:schemeClr>
            </a:innerShdw>
          </a:effectLst>
        </p:spPr>
        <p:txBody>
          <a:bodyPr vert="horz" lIns="182880" tIns="182880" rIns="182880" bIns="182880" rtlCol="0">
            <a:noAutofit/>
          </a:bodyPr>
          <a:lstStyle>
            <a:lvl1pPr marL="283464" indent="-283464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accent2"/>
              </a:buClr>
              <a:buSzPct val="100000"/>
              <a:buFont typeface="Arial" pitchFamily="34" charset="0"/>
              <a:buChar char="●"/>
              <a:defRPr sz="2400" b="1" kern="1200" spc="-3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49224" indent="-28575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accent2"/>
              </a:buClr>
              <a:buSzPct val="85000"/>
              <a:buFont typeface="Calibri" pitchFamily="34" charset="0"/>
              <a:buChar char="●"/>
              <a:defRPr lang="en-US" sz="20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8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18872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6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463040" indent="-228600" algn="l" defTabSz="914400" rtl="0" eaLnBrk="1" latinLnBrk="0" hangingPunct="1">
              <a:lnSpc>
                <a:spcPct val="85000"/>
              </a:lnSpc>
              <a:spcBef>
                <a:spcPts val="150"/>
              </a:spcBef>
              <a:spcAft>
                <a:spcPts val="150"/>
              </a:spcAft>
              <a:buClr>
                <a:schemeClr val="tx2">
                  <a:lumMod val="60000"/>
                  <a:lumOff val="40000"/>
                </a:schemeClr>
              </a:buClr>
              <a:buSzPct val="85000"/>
              <a:buFont typeface="Calibri" pitchFamily="34" charset="0"/>
              <a:buChar char="●"/>
              <a:defRPr lang="en-US" sz="16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/>
            <a:r>
              <a:rPr lang="en-US" sz="1800" dirty="0" smtClean="0"/>
              <a:t>Tasks are tied to lightweight threads managed in user space</a:t>
            </a:r>
          </a:p>
          <a:p>
            <a:pPr lvl="1" fontAlgn="auto"/>
            <a:r>
              <a:rPr lang="en-US" sz="1600" dirty="0" smtClean="0"/>
              <a:t>When task blocks or terminates, switch threads on processor</a:t>
            </a:r>
          </a:p>
          <a:p>
            <a:pPr fontAlgn="auto"/>
            <a:r>
              <a:rPr lang="en-US" sz="1800" dirty="0" smtClean="0"/>
              <a:t>Still pretty new</a:t>
            </a:r>
            <a:endParaRPr lang="en-US" sz="1800" dirty="0"/>
          </a:p>
        </p:txBody>
      </p:sp>
      <p:sp>
        <p:nvSpPr>
          <p:cNvPr id="47" name="Rectangle 19"/>
          <p:cNvSpPr>
            <a:spLocks noChangeArrowheads="1"/>
          </p:cNvSpPr>
          <p:nvPr/>
        </p:nvSpPr>
        <p:spPr bwMode="auto">
          <a:xfrm>
            <a:off x="3194685" y="5770144"/>
            <a:ext cx="5242560" cy="6096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POSIX</a:t>
            </a:r>
          </a:p>
          <a:p>
            <a:pPr algn="ctr"/>
            <a:r>
              <a:rPr lang="en-US" sz="1600" b="1" dirty="0" smtClean="0"/>
              <a:t>Threads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9282845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9"/>
          <p:cNvSpPr>
            <a:spLocks noChangeArrowheads="1"/>
          </p:cNvSpPr>
          <p:nvPr/>
        </p:nvSpPr>
        <p:spPr bwMode="auto">
          <a:xfrm>
            <a:off x="152400" y="1219200"/>
            <a:ext cx="876300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cxnSp>
        <p:nvCxnSpPr>
          <p:cNvPr id="38" name="Straight Connector 37"/>
          <p:cNvCxnSpPr>
            <a:stCxn id="53" idx="2"/>
            <a:endCxn id="57" idx="0"/>
          </p:cNvCxnSpPr>
          <p:nvPr/>
        </p:nvCxnSpPr>
        <p:spPr>
          <a:xfrm flipH="1">
            <a:off x="3696651" y="4880987"/>
            <a:ext cx="1" cy="14821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53" idx="2"/>
            <a:endCxn id="56" idx="0"/>
          </p:cNvCxnSpPr>
          <p:nvPr/>
        </p:nvCxnSpPr>
        <p:spPr>
          <a:xfrm flipH="1">
            <a:off x="2407920" y="4880987"/>
            <a:ext cx="1288732" cy="16077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58" idx="2"/>
            <a:endCxn id="45" idx="0"/>
          </p:cNvCxnSpPr>
          <p:nvPr/>
        </p:nvCxnSpPr>
        <p:spPr>
          <a:xfrm flipH="1">
            <a:off x="2859405" y="2895600"/>
            <a:ext cx="167449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8" idx="2"/>
            <a:endCxn id="48" idx="0"/>
          </p:cNvCxnSpPr>
          <p:nvPr/>
        </p:nvCxnSpPr>
        <p:spPr>
          <a:xfrm>
            <a:off x="4533900" y="2895600"/>
            <a:ext cx="0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58" idx="2"/>
            <a:endCxn id="46" idx="0"/>
          </p:cNvCxnSpPr>
          <p:nvPr/>
        </p:nvCxnSpPr>
        <p:spPr>
          <a:xfrm>
            <a:off x="4533900" y="2895600"/>
            <a:ext cx="167830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19"/>
          <p:cNvSpPr>
            <a:spLocks noChangeArrowheads="1"/>
          </p:cNvSpPr>
          <p:nvPr/>
        </p:nvSpPr>
        <p:spPr bwMode="auto">
          <a:xfrm>
            <a:off x="2310765" y="3276600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fifo</a:t>
            </a:r>
            <a:endParaRPr lang="en-US" sz="1600" b="1" dirty="0" smtClean="0"/>
          </a:p>
        </p:txBody>
      </p:sp>
      <p:sp>
        <p:nvSpPr>
          <p:cNvPr id="46" name="Rectangle 19"/>
          <p:cNvSpPr>
            <a:spLocks noChangeArrowheads="1"/>
          </p:cNvSpPr>
          <p:nvPr/>
        </p:nvSpPr>
        <p:spPr bwMode="auto">
          <a:xfrm>
            <a:off x="5663565" y="3276599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Qthreads</a:t>
            </a:r>
            <a:endParaRPr lang="en-US" sz="1600" b="1" dirty="0" smtClean="0"/>
          </a:p>
          <a:p>
            <a:pPr algn="ctr"/>
            <a:r>
              <a:rPr lang="en-US" sz="1600" b="1" dirty="0" smtClean="0"/>
              <a:t>Tasks</a:t>
            </a:r>
          </a:p>
          <a:p>
            <a:pPr algn="ctr"/>
            <a:r>
              <a:rPr lang="en-US" sz="1600" b="1" dirty="0" smtClean="0"/>
              <a:t>(Sandia)</a:t>
            </a:r>
            <a:endParaRPr lang="en-US" sz="1600" b="1" dirty="0"/>
          </a:p>
        </p:txBody>
      </p:sp>
      <p:cxnSp>
        <p:nvCxnSpPr>
          <p:cNvPr id="50" name="Straight Connector 49"/>
          <p:cNvCxnSpPr>
            <a:stCxn id="58" idx="2"/>
            <a:endCxn id="55" idx="0"/>
          </p:cNvCxnSpPr>
          <p:nvPr/>
        </p:nvCxnSpPr>
        <p:spPr>
          <a:xfrm flipH="1">
            <a:off x="1183005" y="2895600"/>
            <a:ext cx="3350895" cy="38099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58" idx="2"/>
            <a:endCxn id="52" idx="0"/>
          </p:cNvCxnSpPr>
          <p:nvPr/>
        </p:nvCxnSpPr>
        <p:spPr>
          <a:xfrm>
            <a:off x="4533900" y="2895600"/>
            <a:ext cx="3354705" cy="38100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7339965" y="3276600"/>
            <a:ext cx="109728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Massive-</a:t>
            </a:r>
          </a:p>
          <a:p>
            <a:pPr algn="ctr"/>
            <a:r>
              <a:rPr lang="en-US" sz="1600" b="1" dirty="0" smtClean="0"/>
              <a:t>Threads</a:t>
            </a:r>
          </a:p>
          <a:p>
            <a:pPr algn="ctr"/>
            <a:r>
              <a:rPr lang="en-US" sz="1600" b="1" dirty="0" smtClean="0"/>
              <a:t>(U Tokyo)</a:t>
            </a:r>
            <a:endParaRPr lang="en-US" sz="1600" b="1" dirty="0"/>
          </a:p>
        </p:txBody>
      </p:sp>
      <p:grpSp>
        <p:nvGrpSpPr>
          <p:cNvPr id="54" name="Group 53"/>
          <p:cNvGrpSpPr/>
          <p:nvPr/>
        </p:nvGrpSpPr>
        <p:grpSpPr>
          <a:xfrm>
            <a:off x="1333500" y="1981200"/>
            <a:ext cx="6400800" cy="914400"/>
            <a:chOff x="1295400" y="2057400"/>
            <a:chExt cx="6324600" cy="990600"/>
          </a:xfrm>
        </p:grpSpPr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599" cy="990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 anchorCtr="1"/>
            <a:lstStyle/>
            <a:p>
              <a:pPr algn="ctr"/>
              <a:r>
                <a:rPr lang="en-US" b="1" dirty="0" smtClean="0"/>
                <a:t>Tasking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5829299" y="2438400"/>
              <a:ext cx="1790701" cy="609600"/>
            </a:xfrm>
            <a:prstGeom prst="rect">
              <a:avLst/>
            </a:prstGeom>
            <a:solidFill>
              <a:srgbClr val="FFFF99"/>
            </a:solidFill>
            <a:ln w="38100">
              <a:solidFill>
                <a:srgbClr val="FF9900"/>
              </a:solidFill>
              <a:prstDash val="sysDot"/>
              <a:miter lim="800000"/>
              <a:headEnd/>
              <a:tailEnd/>
            </a:ln>
          </p:spPr>
          <p:txBody>
            <a:bodyPr vert="horz" wrap="none" lIns="90488" tIns="44450" rIns="90488" bIns="91440" anchor="ctr" anchorCtr="1"/>
            <a:lstStyle/>
            <a:p>
              <a:pPr algn="ctr"/>
              <a:r>
                <a:rPr lang="en-US" sz="1600" b="1" dirty="0" smtClean="0"/>
                <a:t>Synchronization</a:t>
              </a:r>
            </a:p>
          </p:txBody>
        </p:sp>
        <p:sp>
          <p:nvSpPr>
            <p:cNvPr id="60" name="Rectangle 19"/>
            <p:cNvSpPr>
              <a:spLocks noChangeArrowheads="1"/>
            </p:cNvSpPr>
            <p:nvPr/>
          </p:nvSpPr>
          <p:spPr bwMode="auto">
            <a:xfrm>
              <a:off x="1295400" y="2057400"/>
              <a:ext cx="6324600" cy="990600"/>
            </a:xfrm>
            <a:prstGeom prst="rect">
              <a:avLst/>
            </a:prstGeom>
            <a:noFill/>
            <a:ln w="38100">
              <a:solidFill>
                <a:srgbClr val="FF9900"/>
              </a:solidFill>
              <a:miter lim="800000"/>
              <a:headEnd/>
              <a:tailEnd/>
            </a:ln>
          </p:spPr>
          <p:txBody>
            <a:bodyPr vert="horz" wrap="none" lIns="90488" tIns="44450" rIns="90488" bIns="44450" anchor="ctr"/>
            <a:lstStyle/>
            <a:p>
              <a:pPr algn="ctr"/>
              <a:endParaRPr lang="en-US" sz="1600" dirty="0" smtClean="0"/>
            </a:p>
            <a:p>
              <a:pPr algn="ctr"/>
              <a:endParaRPr lang="en-US" sz="1600" dirty="0" smtClean="0">
                <a:solidFill>
                  <a:schemeClr val="bg1"/>
                </a:solidFill>
              </a:endParaRPr>
            </a:p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5" name="Rectangle 19"/>
          <p:cNvSpPr>
            <a:spLocks noChangeArrowheads="1"/>
          </p:cNvSpPr>
          <p:nvPr/>
        </p:nvSpPr>
        <p:spPr bwMode="auto">
          <a:xfrm>
            <a:off x="634365" y="3276599"/>
            <a:ext cx="1097280" cy="914401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n</a:t>
            </a:r>
            <a:r>
              <a:rPr lang="en-US" sz="1600" b="1" dirty="0" smtClean="0"/>
              <a:t>one</a:t>
            </a:r>
          </a:p>
          <a:p>
            <a:pPr algn="ctr"/>
            <a:r>
              <a:rPr lang="en-US" sz="1600" b="1" dirty="0" smtClean="0"/>
              <a:t>(serial)</a:t>
            </a:r>
            <a:endParaRPr lang="en-US" sz="1600" b="1" dirty="0"/>
          </a:p>
        </p:txBody>
      </p:sp>
      <p:sp>
        <p:nvSpPr>
          <p:cNvPr id="56" name="Rectangle 19"/>
          <p:cNvSpPr>
            <a:spLocks noChangeArrowheads="1"/>
          </p:cNvSpPr>
          <p:nvPr/>
        </p:nvSpPr>
        <p:spPr bwMode="auto">
          <a:xfrm>
            <a:off x="1905000" y="5041761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m</a:t>
            </a:r>
            <a:r>
              <a:rPr lang="en-US" sz="1600" b="1" dirty="0" smtClean="0"/>
              <a:t>inimal</a:t>
            </a:r>
          </a:p>
        </p:txBody>
      </p:sp>
      <p:sp>
        <p:nvSpPr>
          <p:cNvPr id="57" name="Rectangle 19"/>
          <p:cNvSpPr>
            <a:spLocks noChangeArrowheads="1"/>
          </p:cNvSpPr>
          <p:nvPr/>
        </p:nvSpPr>
        <p:spPr bwMode="auto">
          <a:xfrm>
            <a:off x="3193731" y="5029198"/>
            <a:ext cx="1005840" cy="609599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p</a:t>
            </a:r>
            <a:r>
              <a:rPr lang="en-US" sz="1600" b="1" dirty="0" err="1" smtClean="0"/>
              <a:t>threads</a:t>
            </a:r>
            <a:endParaRPr lang="en-US" sz="1600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Tasking Layer Instantiations</a:t>
            </a:r>
            <a:endParaRPr lang="en-US" dirty="0"/>
          </a:p>
        </p:txBody>
      </p:sp>
      <p:sp>
        <p:nvSpPr>
          <p:cNvPr id="3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cxnSp>
        <p:nvCxnSpPr>
          <p:cNvPr id="39" name="Straight Connector 38"/>
          <p:cNvCxnSpPr>
            <a:stCxn id="53" idx="2"/>
            <a:endCxn id="49" idx="0"/>
          </p:cNvCxnSpPr>
          <p:nvPr/>
        </p:nvCxnSpPr>
        <p:spPr>
          <a:xfrm>
            <a:off x="3696652" y="4880987"/>
            <a:ext cx="1286828" cy="1482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114300" y="1181100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3985260" y="3276599"/>
            <a:ext cx="109728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/>
              <a:t>m</a:t>
            </a:r>
            <a:r>
              <a:rPr lang="en-US" sz="1600" b="1" dirty="0" err="1" smtClean="0"/>
              <a:t>uxed</a:t>
            </a:r>
            <a:endParaRPr lang="en-US" sz="1600" b="1" dirty="0" smtClean="0"/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4480560" y="5029200"/>
            <a:ext cx="1005840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/>
              <a:t>s</a:t>
            </a:r>
            <a:r>
              <a:rPr lang="en-US" sz="1600" b="1" dirty="0" smtClean="0"/>
              <a:t>oft-</a:t>
            </a:r>
            <a:br>
              <a:rPr lang="en-US" sz="1600" b="1" dirty="0" smtClean="0"/>
            </a:br>
            <a:r>
              <a:rPr lang="en-US" sz="1600" b="1" dirty="0" smtClean="0"/>
              <a:t>threads</a:t>
            </a:r>
          </a:p>
        </p:txBody>
      </p:sp>
      <p:sp>
        <p:nvSpPr>
          <p:cNvPr id="53" name="Rectangle 19"/>
          <p:cNvSpPr>
            <a:spLocks noChangeArrowheads="1"/>
          </p:cNvSpPr>
          <p:nvPr/>
        </p:nvSpPr>
        <p:spPr bwMode="auto">
          <a:xfrm>
            <a:off x="2310764" y="4271387"/>
            <a:ext cx="2771775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prstDash val="solid"/>
            <a:miter lim="800000"/>
            <a:headEnd/>
            <a:tailEnd/>
          </a:ln>
        </p:spPr>
        <p:txBody>
          <a:bodyPr vert="horz" wrap="none" lIns="90488" tIns="44450" rIns="90488" bIns="44450" anchor="ctr" anchorCtr="1"/>
          <a:lstStyle/>
          <a:p>
            <a:pPr algn="ctr"/>
            <a:r>
              <a:rPr lang="en-US" sz="1600" b="1" dirty="0" smtClean="0"/>
              <a:t>Threading</a:t>
            </a:r>
          </a:p>
        </p:txBody>
      </p:sp>
      <p:sp>
        <p:nvSpPr>
          <p:cNvPr id="33" name="Content Placeholder 4"/>
          <p:cNvSpPr>
            <a:spLocks noGrp="1"/>
          </p:cNvSpPr>
          <p:nvPr>
            <p:ph sz="quarter" idx="13"/>
          </p:nvPr>
        </p:nvSpPr>
        <p:spPr>
          <a:xfrm>
            <a:off x="380999" y="1228149"/>
            <a:ext cx="7353299" cy="1982352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>
            <a:innerShdw blurRad="114300">
              <a:schemeClr val="tx1">
                <a:alpha val="50000"/>
              </a:schemeClr>
            </a:innerShdw>
          </a:effectLst>
        </p:spPr>
        <p:txBody>
          <a:bodyPr lIns="182880" tIns="182880" rIns="182880" bIns="182880">
            <a:noAutofit/>
          </a:bodyPr>
          <a:lstStyle/>
          <a:p>
            <a:r>
              <a:rPr lang="en-US" sz="1800" dirty="0" smtClean="0"/>
              <a:t>Tasks are multiplexed on threads</a:t>
            </a:r>
          </a:p>
          <a:p>
            <a:pPr lvl="1"/>
            <a:r>
              <a:rPr lang="en-US" sz="1600" dirty="0" smtClean="0"/>
              <a:t>When task blocks or terminates, switch tasks on thread</a:t>
            </a:r>
          </a:p>
          <a:p>
            <a:r>
              <a:rPr lang="en-US" sz="1800" dirty="0" smtClean="0"/>
              <a:t>Threading layer manages lightweight threads in user space</a:t>
            </a:r>
            <a:endParaRPr lang="en-US" sz="1400" dirty="0" smtClean="0"/>
          </a:p>
          <a:p>
            <a:pPr lvl="1"/>
            <a:r>
              <a:rPr lang="en-US" sz="1600" dirty="0" smtClean="0"/>
              <a:t>Small fixed number of threads per system node</a:t>
            </a:r>
          </a:p>
          <a:p>
            <a:r>
              <a:rPr lang="en-US" sz="1800" dirty="0" smtClean="0"/>
              <a:t>Very good performance</a:t>
            </a:r>
          </a:p>
          <a:p>
            <a:r>
              <a:rPr lang="en-US" sz="1800" dirty="0" smtClean="0"/>
              <a:t>Default with prebuilt Chapel module on Cray systems</a:t>
            </a:r>
            <a:endParaRPr lang="en-US" sz="1600" dirty="0" smtClean="0"/>
          </a:p>
        </p:txBody>
      </p:sp>
      <p:sp>
        <p:nvSpPr>
          <p:cNvPr id="47" name="Rectangle 19"/>
          <p:cNvSpPr>
            <a:spLocks noChangeArrowheads="1"/>
          </p:cNvSpPr>
          <p:nvPr/>
        </p:nvSpPr>
        <p:spPr bwMode="auto">
          <a:xfrm>
            <a:off x="3194685" y="5770144"/>
            <a:ext cx="5242560" cy="6096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POSIX</a:t>
            </a:r>
          </a:p>
          <a:p>
            <a:pPr algn="ctr"/>
            <a:r>
              <a:rPr lang="en-US" sz="1600" b="1" dirty="0" smtClean="0"/>
              <a:t>Threads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5109969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Compilation Architecture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Predefined Modules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Runtime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Example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Future Work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7864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152400" y="1171575"/>
            <a:ext cx="8839200" cy="5238750"/>
          </a:xfrm>
          <a:prstGeom prst="rect">
            <a:avLst/>
          </a:prstGeom>
          <a:solidFill>
            <a:schemeClr val="bg1">
              <a:alpha val="90000"/>
            </a:schemeClr>
          </a:solidFill>
          <a:ln w="38100">
            <a:noFill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endParaRPr lang="en-US" sz="2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Runtime Memory Layer Instantiations</a:t>
            </a:r>
            <a:endParaRPr lang="en-US" dirty="0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cxnSp>
        <p:nvCxnSpPr>
          <p:cNvPr id="23" name="Straight Connector 22"/>
          <p:cNvCxnSpPr>
            <a:stCxn id="6" idx="2"/>
            <a:endCxn id="35" idx="0"/>
          </p:cNvCxnSpPr>
          <p:nvPr/>
        </p:nvCxnSpPr>
        <p:spPr>
          <a:xfrm flipH="1">
            <a:off x="263652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6" idx="2"/>
            <a:endCxn id="16" idx="0"/>
          </p:cNvCxnSpPr>
          <p:nvPr/>
        </p:nvCxnSpPr>
        <p:spPr>
          <a:xfrm>
            <a:off x="4533900" y="2895600"/>
            <a:ext cx="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6" idx="2"/>
            <a:endCxn id="18" idx="0"/>
          </p:cNvCxnSpPr>
          <p:nvPr/>
        </p:nvCxnSpPr>
        <p:spPr>
          <a:xfrm>
            <a:off x="4533900" y="2895600"/>
            <a:ext cx="1897380" cy="3840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52401" y="1219200"/>
            <a:ext cx="8762999" cy="609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2000" b="1" dirty="0" smtClean="0"/>
              <a:t>Chapel Runtime Support Library (in </a:t>
            </a:r>
            <a:r>
              <a:rPr lang="en-US" sz="2000" b="1" dirty="0"/>
              <a:t>C)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1333500" y="1981200"/>
            <a:ext cx="640080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none" lIns="90488" tIns="44450" rIns="90488" bIns="44450" anchor="ctr"/>
          <a:lstStyle/>
          <a:p>
            <a:pPr algn="ctr"/>
            <a:r>
              <a:rPr lang="en-US" b="1" dirty="0" smtClean="0"/>
              <a:t>Memory</a:t>
            </a:r>
          </a:p>
        </p:txBody>
      </p:sp>
      <p:sp>
        <p:nvSpPr>
          <p:cNvPr id="16" name="Rectangle 19"/>
          <p:cNvSpPr>
            <a:spLocks noChangeArrowheads="1"/>
          </p:cNvSpPr>
          <p:nvPr/>
        </p:nvSpPr>
        <p:spPr bwMode="auto">
          <a:xfrm>
            <a:off x="366522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dlmalloc</a:t>
            </a:r>
            <a:endParaRPr lang="en-US" sz="1600" b="1" dirty="0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556260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tcmalloc</a:t>
            </a:r>
            <a:endParaRPr lang="en-US" sz="1600" b="1" dirty="0" smtClean="0"/>
          </a:p>
        </p:txBody>
      </p:sp>
      <p:sp>
        <p:nvSpPr>
          <p:cNvPr id="35" name="Rectangle 19"/>
          <p:cNvSpPr>
            <a:spLocks noChangeArrowheads="1"/>
          </p:cNvSpPr>
          <p:nvPr/>
        </p:nvSpPr>
        <p:spPr bwMode="auto">
          <a:xfrm>
            <a:off x="1767840" y="3279648"/>
            <a:ext cx="1737360" cy="9144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smtClean="0"/>
              <a:t>default</a:t>
            </a:r>
            <a:endParaRPr lang="en-US" sz="1600" b="1" dirty="0"/>
          </a:p>
        </p:txBody>
      </p:sp>
      <p:sp>
        <p:nvSpPr>
          <p:cNvPr id="17" name="Rectangle 19"/>
          <p:cNvSpPr>
            <a:spLocks noChangeArrowheads="1"/>
          </p:cNvSpPr>
          <p:nvPr/>
        </p:nvSpPr>
        <p:spPr bwMode="auto">
          <a:xfrm>
            <a:off x="366522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dlmalloc</a:t>
            </a:r>
            <a:endParaRPr lang="en-US" sz="1600" b="1" dirty="0"/>
          </a:p>
          <a:p>
            <a:pPr algn="ctr"/>
            <a:r>
              <a:rPr lang="en-US" sz="1600" b="1" dirty="0" smtClean="0"/>
              <a:t>(Doug Lea)</a:t>
            </a:r>
            <a:endParaRPr lang="en-US" sz="1600" b="1" dirty="0"/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556260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tcmalloc</a:t>
            </a:r>
            <a:endParaRPr lang="en-US" sz="1600" b="1" dirty="0"/>
          </a:p>
          <a:p>
            <a:pPr algn="ctr"/>
            <a:r>
              <a:rPr lang="en-US" sz="1600" b="1" dirty="0" smtClean="0"/>
              <a:t>(Google</a:t>
            </a:r>
            <a:br>
              <a:rPr lang="en-US" sz="1600" b="1" dirty="0" smtClean="0"/>
            </a:br>
            <a:r>
              <a:rPr lang="en-US" sz="1600" b="1" dirty="0" err="1" smtClean="0"/>
              <a:t>perftools</a:t>
            </a:r>
            <a:r>
              <a:rPr lang="en-US" sz="1600" b="1" dirty="0" smtClean="0"/>
              <a:t>)</a:t>
            </a:r>
            <a:endParaRPr lang="en-US" sz="1600" b="1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767840" y="4343400"/>
            <a:ext cx="1737360" cy="914400"/>
          </a:xfrm>
          <a:prstGeom prst="rect">
            <a:avLst/>
          </a:prstGeom>
          <a:solidFill>
            <a:srgbClr val="91E39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600" b="1" dirty="0" err="1" smtClean="0"/>
              <a:t>libc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malloc</a:t>
            </a:r>
            <a:r>
              <a:rPr lang="en-US" sz="1600" b="1" dirty="0" smtClean="0"/>
              <a:t>(),</a:t>
            </a:r>
            <a:br>
              <a:rPr lang="en-US" sz="1600" b="1" dirty="0" smtClean="0"/>
            </a:br>
            <a:r>
              <a:rPr lang="en-US" sz="1600" b="1" dirty="0" smtClean="0"/>
              <a:t>free(), etc.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1431287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Compilation Architecture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Predefined Modules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Runtime</a:t>
            </a:r>
          </a:p>
          <a:p>
            <a:r>
              <a:rPr lang="en-US" dirty="0" smtClean="0"/>
              <a:t>Example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Future Work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7864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8634413" y="1295401"/>
            <a:ext cx="280987" cy="504444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" y="1295400"/>
            <a:ext cx="8482013" cy="990601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2400" y="1295400"/>
            <a:ext cx="87630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tIns="0" bIns="0" rtlCol="0">
            <a:noAutofit/>
          </a:bodyPr>
          <a:lstStyle/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T: [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TableSpace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] atomic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elemType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…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(_, r) in zip(Updates,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RAStream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()) do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T[r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indexMask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(r);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(from HPCC </a:t>
            </a:r>
            <a:r>
              <a:rPr lang="en-US" dirty="0" err="1" smtClean="0"/>
              <a:t>RemoteAccess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52400" y="5105400"/>
            <a:ext cx="8763000" cy="123444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bIns="0" rtlCol="0"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Do atomic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updates to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random elements of an array that spans locales.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Updates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is a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distributed domain</a:t>
            </a:r>
            <a:r>
              <a:rPr lang="en-US" dirty="0">
                <a:latin typeface="Arial" pitchFamily="34" charset="0"/>
                <a:cs typeface="Arial" pitchFamily="34" charset="0"/>
              </a:rPr>
              <a:t>, representing iterations and where they should run.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RAStream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>
                <a:latin typeface="Arial" pitchFamily="34" charset="0"/>
                <a:cs typeface="Arial" pitchFamily="34" charset="0"/>
              </a:rPr>
              <a:t> is a stream of random numbers.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Zippered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iteration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combines these, pairwise, into </a:t>
            </a:r>
            <a:r>
              <a:rPr lang="en-US" dirty="0">
                <a:latin typeface="Arial" pitchFamily="34" charset="0"/>
                <a:cs typeface="Arial" pitchFamily="34" charset="0"/>
              </a:rPr>
              <a:t>a 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tuple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per iteration. (Then: toss the iteration; use the random number.)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8238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2400" y="1295400"/>
            <a:ext cx="8482013" cy="24765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634413" y="1295400"/>
            <a:ext cx="280987" cy="5044441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399" y="2286000"/>
            <a:ext cx="8482014" cy="4953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2400" y="1295400"/>
            <a:ext cx="876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tIns="0" bIns="0" rtlCol="0">
            <a:noAutofit/>
          </a:bodyPr>
          <a:lstStyle/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(_, r) in zip(Updates,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RAStream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()) do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T[r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indexMask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(r);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(distribute the work)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52400" y="5105400"/>
            <a:ext cx="8763000" cy="123444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bIns="0" rtlCol="0"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Assume in general #updates &gt;&gt; #locales, and thus we can run several tasks per locale and still do many updates per task.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" y="2286000"/>
            <a:ext cx="8763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tIns="0" bIns="0" rtlCol="0">
            <a:noAutofit/>
          </a:bodyPr>
          <a:lstStyle/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coforall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in Locales do on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do             // across locales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(_, r) in </a:t>
            </a:r>
            <a:r>
              <a:rPr lang="en-US" sz="1600" i="1" dirty="0" err="1" smtClean="0">
                <a:latin typeface="Courier New" pitchFamily="49" charset="0"/>
                <a:cs typeface="Courier New" pitchFamily="49" charset="0"/>
              </a:rPr>
              <a:t>localUpdates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RAStream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()) do  // single locale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T[r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indexMask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(r);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637948" y="1896978"/>
            <a:ext cx="1482885" cy="312822"/>
            <a:chOff x="3637948" y="1905000"/>
            <a:chExt cx="1482885" cy="258531"/>
          </a:xfrm>
        </p:grpSpPr>
        <p:sp>
          <p:nvSpPr>
            <p:cNvPr id="12" name="Down Arrow 11"/>
            <p:cNvSpPr/>
            <p:nvPr/>
          </p:nvSpPr>
          <p:spPr>
            <a:xfrm>
              <a:off x="3637948" y="1905000"/>
              <a:ext cx="344104" cy="258531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886200" y="1905000"/>
              <a:ext cx="1234633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tIns="0" bIns="0" rtlCol="0" anchor="ctr" anchorCtr="0">
              <a:spAutoFit/>
            </a:bodyPr>
            <a:lstStyle/>
            <a:p>
              <a:r>
                <a:rPr lang="en-US" sz="1600" i="1" dirty="0" smtClean="0">
                  <a:latin typeface="Arial" pitchFamily="34" charset="0"/>
                  <a:cs typeface="Arial" pitchFamily="34" charset="0"/>
                </a:rPr>
                <a:t>(effectively)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998618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52400" y="1295400"/>
            <a:ext cx="8763000" cy="2667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(distribute the work globally)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8634413" y="1295400"/>
            <a:ext cx="280987" cy="51816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400" y="5775960"/>
            <a:ext cx="8763000" cy="70104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bIns="0" rtlCol="0"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This is such a common code idiom that we don’t actually create local tasks to do the on statements; we just launch remote tasks directly.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2400" y="1295400"/>
            <a:ext cx="8763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tIns="0" bIns="0" rtlCol="0">
            <a:noAutofit/>
          </a:bodyPr>
          <a:lstStyle/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coforall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in Locales do on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do             // across locales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(_, r) in </a:t>
            </a:r>
            <a:r>
              <a:rPr lang="en-US" sz="1600" i="1" dirty="0" err="1" smtClean="0">
                <a:latin typeface="Courier New" pitchFamily="49" charset="0"/>
                <a:cs typeface="Courier New" pitchFamily="49" charset="0"/>
              </a:rPr>
              <a:t>localUpdates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RAStream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()) do  // single locale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T[r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indexMask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(r);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637948" y="2133600"/>
            <a:ext cx="3077873" cy="312822"/>
            <a:chOff x="3637948" y="1905000"/>
            <a:chExt cx="3077873" cy="258531"/>
          </a:xfrm>
        </p:grpSpPr>
        <p:sp>
          <p:nvSpPr>
            <p:cNvPr id="28" name="Down Arrow 27"/>
            <p:cNvSpPr/>
            <p:nvPr/>
          </p:nvSpPr>
          <p:spPr>
            <a:xfrm>
              <a:off x="3637948" y="1905000"/>
              <a:ext cx="344104" cy="258531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886200" y="1926366"/>
              <a:ext cx="2829621" cy="203489"/>
            </a:xfrm>
            <a:prstGeom prst="rect">
              <a:avLst/>
            </a:prstGeom>
            <a:noFill/>
            <a:ln>
              <a:noFill/>
            </a:ln>
          </p:spPr>
          <p:txBody>
            <a:bodyPr wrap="none" tIns="0" bIns="0" rtlCol="0" anchor="ctr" anchorCtr="0">
              <a:spAutoFit/>
            </a:bodyPr>
            <a:lstStyle/>
            <a:p>
              <a:r>
                <a:rPr lang="en-US" sz="1600" i="1" dirty="0" smtClean="0">
                  <a:latin typeface="Arial" pitchFamily="34" charset="0"/>
                  <a:cs typeface="Arial" pitchFamily="34" charset="0"/>
                </a:rPr>
                <a:t>(corresponding runtime calls)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61925" y="2514600"/>
            <a:ext cx="7485885" cy="1058779"/>
            <a:chOff x="1752600" y="2286000"/>
            <a:chExt cx="7485885" cy="1058779"/>
          </a:xfrm>
        </p:grpSpPr>
        <p:sp>
          <p:nvSpPr>
            <p:cNvPr id="31" name="TextBox 30"/>
            <p:cNvSpPr txBox="1"/>
            <p:nvPr/>
          </p:nvSpPr>
          <p:spPr>
            <a:xfrm>
              <a:off x="1752600" y="2286000"/>
              <a:ext cx="5857875" cy="105877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tIns="0" bIns="0" rtlCol="0">
              <a:noAutofit/>
            </a:bodyPr>
            <a:lstStyle/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for (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= 0; 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&lt; 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numLocales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; 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++)</a:t>
              </a:r>
            </a:p>
            <a:p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if (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!= </a:t>
              </a:r>
              <a:r>
                <a:rPr lang="en-US" sz="1600" i="1" dirty="0" err="1" smtClean="0">
                  <a:latin typeface="Courier New" pitchFamily="49" charset="0"/>
                  <a:cs typeface="Courier New" pitchFamily="49" charset="0"/>
                </a:rPr>
                <a:t>myLocale</a:t>
              </a:r>
              <a:r>
                <a:rPr lang="en-US" sz="1600" i="1" dirty="0" smtClean="0">
                  <a:latin typeface="Courier New" pitchFamily="49" charset="0"/>
                  <a:cs typeface="Courier New" pitchFamily="49" charset="0"/>
                </a:rPr>
                <a:t>)</a:t>
              </a:r>
            </a:p>
            <a:p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    </a:t>
              </a:r>
              <a:r>
                <a:rPr lang="en-US" sz="1600" b="1" dirty="0" err="1" smtClean="0">
                  <a:latin typeface="Courier New" pitchFamily="49" charset="0"/>
                  <a:cs typeface="Courier New" pitchFamily="49" charset="0"/>
                </a:rPr>
                <a:t>chpl_comm_fork_nb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i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onWrapper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i="1" dirty="0" err="1">
                  <a:latin typeface="Courier New" pitchFamily="49" charset="0"/>
                  <a:cs typeface="Courier New" pitchFamily="49" charset="0"/>
                </a:rPr>
                <a:t>forkArgs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onFn1TaskBody(</a:t>
              </a:r>
              <a:r>
                <a:rPr lang="en-US" sz="1600" i="1" dirty="0" err="1" smtClean="0">
                  <a:latin typeface="Courier New" pitchFamily="49" charset="0"/>
                  <a:cs typeface="Courier New" pitchFamily="49" charset="0"/>
                </a:rPr>
                <a:t>taskArgs</a:t>
              </a:r>
              <a:r>
                <a:rPr lang="en-US" sz="1600" i="1" dirty="0" smtClean="0">
                  <a:latin typeface="Courier New" pitchFamily="49" charset="0"/>
                  <a:cs typeface="Courier New" pitchFamily="49" charset="0"/>
                </a:rPr>
                <a:t>);</a:t>
              </a:r>
              <a:endParaRPr lang="en-US" sz="1600" dirty="0" smtClean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610475" y="2810388"/>
              <a:ext cx="162801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0" rIns="0" bIns="0" rtlCol="0" anchor="b" anchorCtr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originating locale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52400" y="3810000"/>
            <a:ext cx="8763000" cy="1752600"/>
            <a:chOff x="161973" y="2286000"/>
            <a:chExt cx="8541008" cy="1752600"/>
          </a:xfrm>
        </p:grpSpPr>
        <p:sp>
          <p:nvSpPr>
            <p:cNvPr id="34" name="TextBox 33"/>
            <p:cNvSpPr txBox="1"/>
            <p:nvPr/>
          </p:nvSpPr>
          <p:spPr>
            <a:xfrm>
              <a:off x="1371600" y="2286000"/>
              <a:ext cx="7331381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tIns="0" bIns="0" rtlCol="0">
              <a:noAutofit/>
            </a:bodyPr>
            <a:lstStyle/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void 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onWrapper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i="1" dirty="0" err="1" smtClean="0">
                  <a:latin typeface="Courier New" pitchFamily="49" charset="0"/>
                  <a:cs typeface="Courier New" pitchFamily="49" charset="0"/>
                </a:rPr>
                <a:t>forkArgs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) {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// called 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by AM handler</a:t>
              </a:r>
            </a:p>
            <a:p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600" b="1" dirty="0" err="1" smtClean="0">
                  <a:latin typeface="Courier New" pitchFamily="49" charset="0"/>
                  <a:cs typeface="Courier New" pitchFamily="49" charset="0"/>
                </a:rPr>
                <a:t>chpl_task_startMovedTask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(onFn1TaskBody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i="1" dirty="0" err="1">
                  <a:latin typeface="Courier New" pitchFamily="49" charset="0"/>
                  <a:cs typeface="Courier New" pitchFamily="49" charset="0"/>
                </a:rPr>
                <a:t>taskArgs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void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onFn1TaskBody(</a:t>
              </a:r>
              <a:r>
                <a:rPr lang="en-US" sz="1600" i="1" dirty="0" err="1" smtClean="0">
                  <a:latin typeface="Courier New" pitchFamily="49" charset="0"/>
                  <a:cs typeface="Courier New" pitchFamily="49" charset="0"/>
                </a:rPr>
                <a:t>taskArgs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) {</a:t>
              </a:r>
            </a:p>
            <a:p>
              <a:pPr lvl="0"/>
              <a:r>
                <a:rPr lang="en-US" sz="1600" dirty="0" smtClean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600" dirty="0" err="1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forall</a:t>
              </a:r>
              <a:r>
                <a:rPr lang="en-US" sz="1600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 (_, r) in </a:t>
              </a:r>
              <a:r>
                <a:rPr lang="en-US" sz="1600" i="1" dirty="0" err="1" smtClean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localUpdates</a:t>
              </a:r>
              <a:r>
                <a:rPr lang="en-US" sz="1600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dirty="0" err="1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RAStream</a:t>
              </a:r>
              <a:r>
                <a:rPr lang="en-US" sz="1600" dirty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()) </a:t>
              </a:r>
              <a:r>
                <a:rPr lang="en-US" sz="1600" dirty="0" smtClean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do T[…].</a:t>
              </a:r>
              <a:r>
                <a:rPr lang="en-US" sz="1600" dirty="0" err="1" smtClean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xor</a:t>
              </a:r>
              <a:r>
                <a:rPr lang="en-US" sz="1600" dirty="0" smtClean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(r);</a:t>
              </a:r>
              <a:endParaRPr lang="en-US" sz="16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endParaRPr>
            </a:p>
            <a:p>
              <a:pPr lvl="0"/>
              <a:r>
                <a:rPr lang="en-US" sz="1600" dirty="0" smtClean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600" i="1" dirty="0" smtClean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barrier</a:t>
              </a:r>
              <a:r>
                <a:rPr lang="en-US" sz="1600" dirty="0" smtClean="0">
                  <a:solidFill>
                    <a:prstClr val="black"/>
                  </a:solidFill>
                  <a:latin typeface="Courier New" pitchFamily="49" charset="0"/>
                  <a:cs typeface="Courier New" pitchFamily="49" charset="0"/>
                </a:rPr>
                <a:t>;</a:t>
              </a:r>
            </a:p>
            <a:p>
              <a:pPr lvl="0"/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  <a:p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61973" y="3001088"/>
              <a:ext cx="1209627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91440" bIns="0" rtlCol="0" anchor="b" anchorCtr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target locale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91765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8634413" y="1535016"/>
            <a:ext cx="280987" cy="4941983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2400" y="1535017"/>
            <a:ext cx="8763000" cy="2667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(distribute the work locally)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2514600"/>
            <a:ext cx="8763000" cy="2971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tIns="0" bIns="0" rtlCol="0">
            <a:noAutofit/>
          </a:bodyPr>
          <a:lstStyle/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for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t = 0; t &lt; </a:t>
            </a:r>
            <a:r>
              <a:rPr lang="en-US" sz="1600" i="1" dirty="0" err="1" smtClean="0">
                <a:latin typeface="Courier New" pitchFamily="49" charset="0"/>
                <a:cs typeface="Courier New" pitchFamily="49" charset="0"/>
              </a:rPr>
              <a:t>nLocalTasks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 t++)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chpl_task_addToTaskList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taskBodyFn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taskList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 // make descriptors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           </a:t>
            </a:r>
            <a:r>
              <a:rPr lang="en-US" sz="1600" i="1" dirty="0" err="1" smtClean="0">
                <a:latin typeface="Courier New" pitchFamily="49" charset="0"/>
                <a:cs typeface="Courier New" pitchFamily="49" charset="0"/>
              </a:rPr>
              <a:t>taskArgs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chpl_task_processTaskList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taskList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);             // initiate tasks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chpl_task_executeTasksInList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taskList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);          // ensure started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i="1" dirty="0" err="1" smtClean="0">
                <a:latin typeface="Courier New" pitchFamily="49" charset="0"/>
                <a:cs typeface="Courier New" pitchFamily="49" charset="0"/>
              </a:rPr>
              <a:t>barrierAfterCoforall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b="1" dirty="0" err="1" smtClean="0">
                <a:latin typeface="Courier New" pitchFamily="49" charset="0"/>
                <a:cs typeface="Courier New" pitchFamily="49" charset="0"/>
              </a:rPr>
              <a:t>chpl_task_freeTaskList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taskList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            // cleanup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…</a:t>
            </a:r>
          </a:p>
          <a:p>
            <a:endParaRPr lang="en-US" sz="1600" b="1" dirty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taskBodyFn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i="1" dirty="0" err="1" smtClean="0">
                <a:latin typeface="Courier New" pitchFamily="49" charset="0"/>
                <a:cs typeface="Courier New" pitchFamily="49" charset="0"/>
              </a:rPr>
              <a:t>taskArgs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for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0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600" i="1" dirty="0" err="1" smtClean="0">
                <a:latin typeface="Courier New" pitchFamily="49" charset="0"/>
                <a:cs typeface="Courier New" pitchFamily="49" charset="0"/>
              </a:rPr>
              <a:t>nTaskIters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++) T[r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indexMask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].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(r);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637948" y="2125578"/>
            <a:ext cx="3077873" cy="312822"/>
            <a:chOff x="3637948" y="1905000"/>
            <a:chExt cx="3077873" cy="258531"/>
          </a:xfrm>
        </p:grpSpPr>
        <p:sp>
          <p:nvSpPr>
            <p:cNvPr id="16" name="Down Arrow 15"/>
            <p:cNvSpPr/>
            <p:nvPr/>
          </p:nvSpPr>
          <p:spPr>
            <a:xfrm>
              <a:off x="3637948" y="1905000"/>
              <a:ext cx="344104" cy="258531"/>
            </a:xfrm>
            <a:prstGeom prst="down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86200" y="1926366"/>
              <a:ext cx="2829621" cy="203489"/>
            </a:xfrm>
            <a:prstGeom prst="rect">
              <a:avLst/>
            </a:prstGeom>
            <a:noFill/>
            <a:ln>
              <a:noFill/>
            </a:ln>
          </p:spPr>
          <p:txBody>
            <a:bodyPr wrap="none" tIns="0" bIns="0" rtlCol="0" anchor="ctr" anchorCtr="0">
              <a:spAutoFit/>
            </a:bodyPr>
            <a:lstStyle/>
            <a:p>
              <a:r>
                <a:rPr lang="en-US" sz="1600" i="1" dirty="0" smtClean="0">
                  <a:latin typeface="Arial" pitchFamily="34" charset="0"/>
                  <a:cs typeface="Arial" pitchFamily="34" charset="0"/>
                </a:rPr>
                <a:t>(corresponding runtime calls)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52400" y="1295400"/>
            <a:ext cx="8763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tIns="0" bIns="0" rtlCol="0">
            <a:noAutofit/>
          </a:bodyPr>
          <a:lstStyle/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coforall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in Locales do on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loc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do             // across locales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(_, r) in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localUpdates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RAStream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()) do  // single locale</a:t>
            </a:r>
          </a:p>
          <a:p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T[r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indexMask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(r);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2400" y="5775960"/>
            <a:ext cx="8763000" cy="70104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bIns="0" rtlCol="0"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Here we are creating the tasks that will do all the local iterations.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8891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8634413" y="1562101"/>
            <a:ext cx="280987" cy="477774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2399" y="1562100"/>
            <a:ext cx="8482014" cy="2667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2400" y="1295400"/>
            <a:ext cx="876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tIns="0" bIns="0" rtlCol="0">
            <a:noAutofit/>
          </a:bodyPr>
          <a:lstStyle/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(_, r) in zip(Updates,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RAStream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()) do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T[r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indexMask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(r);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(do the updates)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52400" y="5105400"/>
            <a:ext cx="8763000" cy="123444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bIns="0" rtlCol="0"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Compiler must find a definition in the internal modules for an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method on atomic data. As it turns out, there are more than one.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8779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(do updates, no network atomics)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" y="1562100"/>
            <a:ext cx="8482013" cy="2667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634413" y="1562100"/>
            <a:ext cx="280987" cy="4777741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" y="1295400"/>
            <a:ext cx="8763000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tIns="0" bIns="0" rtlCol="0">
            <a:noAutofit/>
          </a:bodyPr>
          <a:lstStyle/>
          <a:p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(_, r) in zip(Updates,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RAStream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()) do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T[r 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&amp;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indexMask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]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(r);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2400" y="5105400"/>
            <a:ext cx="8763000" cy="123444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bIns="0" rtlCol="0"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we don’t have network atomic support, then we do an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to move execution to the locale that owns the data, and do the update using a processor atomic operation.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3637948" y="1973178"/>
            <a:ext cx="344104" cy="312822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152399" y="2469178"/>
            <a:ext cx="8763001" cy="959822"/>
            <a:chOff x="152399" y="2677217"/>
            <a:chExt cx="8763001" cy="959822"/>
          </a:xfrm>
        </p:grpSpPr>
        <p:sp>
          <p:nvSpPr>
            <p:cNvPr id="8" name="TextBox 7"/>
            <p:cNvSpPr txBox="1"/>
            <p:nvPr/>
          </p:nvSpPr>
          <p:spPr>
            <a:xfrm>
              <a:off x="152400" y="2677217"/>
              <a:ext cx="8763000" cy="7136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tIns="0" bIns="0" rtlCol="0">
              <a:noAutofit/>
            </a:bodyPr>
            <a:lstStyle/>
            <a:p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inline 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proc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xor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value:int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(64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),…):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(64) {</a:t>
              </a:r>
            </a:p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on this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do atomic_fetch_xor_explicit_int_least64_t(_v, value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…);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52399" y="3390818"/>
              <a:ext cx="2815835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modules/internal/</a:t>
              </a:r>
              <a:r>
                <a:rPr lang="en-US" sz="1600" dirty="0" err="1" smtClean="0">
                  <a:latin typeface="Arial" pitchFamily="34" charset="0"/>
                  <a:cs typeface="Arial" pitchFamily="34" charset="0"/>
                </a:rPr>
                <a:t>Atomics.chpl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46528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1584019" y="4174934"/>
            <a:ext cx="7050394" cy="2667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2400" y="1540066"/>
            <a:ext cx="8482013" cy="2667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634413" y="1540066"/>
            <a:ext cx="280987" cy="4799775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(do updates, no network atomics)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" y="5105400"/>
            <a:ext cx="8763000" cy="123444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bIns="0" rtlCol="0"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originating locale uses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comm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layer to do a blocking remote fork. The remote locale’s Active Message handler creates a task to run the body of 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That task does the user’s work, then sends a completion acknowledgement to let the fork on the originating locale proceed. (Note: we might actually use a “fast” fork here.)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3637948" y="2209799"/>
            <a:ext cx="344104" cy="312822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161925" y="2666999"/>
            <a:ext cx="8171685" cy="304801"/>
            <a:chOff x="1752600" y="2286000"/>
            <a:chExt cx="8171685" cy="304801"/>
          </a:xfrm>
        </p:grpSpPr>
        <p:sp>
          <p:nvSpPr>
            <p:cNvPr id="8" name="TextBox 7"/>
            <p:cNvSpPr txBox="1"/>
            <p:nvPr/>
          </p:nvSpPr>
          <p:spPr>
            <a:xfrm>
              <a:off x="1752600" y="2286000"/>
              <a:ext cx="6543675" cy="3048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tIns="0" bIns="0" rtlCol="0">
              <a:noAutofit/>
            </a:bodyPr>
            <a:lstStyle/>
            <a:p>
              <a:r>
                <a:rPr lang="en-US" sz="1600" b="1" dirty="0" err="1" smtClean="0">
                  <a:latin typeface="Courier New" pitchFamily="49" charset="0"/>
                  <a:cs typeface="Courier New" pitchFamily="49" charset="0"/>
                </a:rPr>
                <a:t>chpl_comm_fork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i="1" dirty="0" err="1" smtClean="0">
                  <a:latin typeface="Courier New" pitchFamily="49" charset="0"/>
                  <a:cs typeface="Courier New" pitchFamily="49" charset="0"/>
                </a:rPr>
                <a:t>localeOf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(this), 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onWrapper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i="1" dirty="0" err="1">
                  <a:latin typeface="Courier New" pitchFamily="49" charset="0"/>
                  <a:cs typeface="Courier New" pitchFamily="49" charset="0"/>
                </a:rPr>
                <a:t>forkArgs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);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296275" y="2315289"/>
              <a:ext cx="162801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0" rIns="0" bIns="0" rtlCol="0" anchor="b" anchorCtr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originating locale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74392" y="3200400"/>
            <a:ext cx="8541008" cy="1752600"/>
            <a:chOff x="161973" y="2286000"/>
            <a:chExt cx="8541008" cy="1752600"/>
          </a:xfrm>
        </p:grpSpPr>
        <p:sp>
          <p:nvSpPr>
            <p:cNvPr id="21" name="TextBox 20"/>
            <p:cNvSpPr txBox="1"/>
            <p:nvPr/>
          </p:nvSpPr>
          <p:spPr>
            <a:xfrm>
              <a:off x="1371600" y="2286000"/>
              <a:ext cx="7331381" cy="17526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tIns="0" bIns="0" rtlCol="0">
              <a:noAutofit/>
            </a:bodyPr>
            <a:lstStyle/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void 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onWrapper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i="1" dirty="0" err="1" smtClean="0">
                  <a:latin typeface="Courier New" pitchFamily="49" charset="0"/>
                  <a:cs typeface="Courier New" pitchFamily="49" charset="0"/>
                </a:rPr>
                <a:t>forkArgs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) {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// called 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by AM handler</a:t>
              </a:r>
            </a:p>
            <a:p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600" b="1" dirty="0" err="1" smtClean="0">
                  <a:latin typeface="Courier New" pitchFamily="49" charset="0"/>
                  <a:cs typeface="Courier New" pitchFamily="49" charset="0"/>
                </a:rPr>
                <a:t>chpl_task_startMovedTask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(onFn2TaskBody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i="1" dirty="0" err="1">
                  <a:latin typeface="Courier New" pitchFamily="49" charset="0"/>
                  <a:cs typeface="Courier New" pitchFamily="49" charset="0"/>
                </a:rPr>
                <a:t>taskArgs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);</a:t>
              </a:r>
            </a:p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void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onFn2TaskBody(</a:t>
              </a:r>
              <a:r>
                <a:rPr lang="en-US" sz="1600" i="1" dirty="0" err="1" smtClean="0">
                  <a:latin typeface="Courier New" pitchFamily="49" charset="0"/>
                  <a:cs typeface="Courier New" pitchFamily="49" charset="0"/>
                </a:rPr>
                <a:t>taskArgs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) {</a:t>
              </a:r>
            </a:p>
            <a:p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  atomic_fetch_xor_explicit_int_least64_t(_v, value,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…);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600" b="1" dirty="0" err="1" smtClean="0">
                  <a:latin typeface="Courier New" pitchFamily="49" charset="0"/>
                  <a:cs typeface="Courier New" pitchFamily="49" charset="0"/>
                </a:rPr>
                <a:t>chpl_comm_put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i="1" dirty="0" err="1" smtClean="0">
                  <a:latin typeface="Courier New" pitchFamily="49" charset="0"/>
                  <a:cs typeface="Courier New" pitchFamily="49" charset="0"/>
                </a:rPr>
                <a:t>originatingLocale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i="1" dirty="0" err="1" smtClean="0">
                  <a:latin typeface="Courier New" pitchFamily="49" charset="0"/>
                  <a:cs typeface="Courier New" pitchFamily="49" charset="0"/>
                </a:rPr>
                <a:t>fork_ack_addr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, 1);</a:t>
              </a:r>
            </a:p>
            <a:p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}</a:t>
              </a:r>
            </a:p>
            <a:p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61973" y="3001088"/>
              <a:ext cx="1209627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91440" bIns="0" rtlCol="0" anchor="b" anchorCtr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target locale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52399" y="1295400"/>
            <a:ext cx="8763001" cy="959822"/>
            <a:chOff x="152399" y="2677217"/>
            <a:chExt cx="8763001" cy="959822"/>
          </a:xfrm>
        </p:grpSpPr>
        <p:sp>
          <p:nvSpPr>
            <p:cNvPr id="14" name="TextBox 13"/>
            <p:cNvSpPr txBox="1"/>
            <p:nvPr/>
          </p:nvSpPr>
          <p:spPr>
            <a:xfrm>
              <a:off x="152400" y="2677217"/>
              <a:ext cx="8763000" cy="7136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tIns="0" bIns="0" rtlCol="0">
              <a:noAutofit/>
            </a:bodyPr>
            <a:lstStyle/>
            <a:p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inline 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proc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xor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value:int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(64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),…):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(64) {</a:t>
              </a:r>
            </a:p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on this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do atomic_fetch_xor_explicit_int_least64_t(_v, value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…);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52399" y="3390818"/>
              <a:ext cx="2815835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modules/internal/</a:t>
              </a:r>
              <a:r>
                <a:rPr lang="en-US" sz="1600" dirty="0" err="1" smtClean="0">
                  <a:latin typeface="Arial" pitchFamily="34" charset="0"/>
                  <a:cs typeface="Arial" pitchFamily="34" charset="0"/>
                </a:rPr>
                <a:t>Atomics.chpl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45469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(do updates, with network atomics)</a:t>
            </a:r>
            <a:endParaRPr lang="en-US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634413" y="1562100"/>
            <a:ext cx="280987" cy="4777741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none" bIns="0" rtlCol="0">
            <a:noAutofit/>
          </a:bodyPr>
          <a:lstStyle/>
          <a:p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52400" y="1295400"/>
            <a:ext cx="8763000" cy="542925"/>
            <a:chOff x="152400" y="1295400"/>
            <a:chExt cx="8763000" cy="542925"/>
          </a:xfrm>
        </p:grpSpPr>
        <p:sp>
          <p:nvSpPr>
            <p:cNvPr id="14" name="TextBox 13"/>
            <p:cNvSpPr txBox="1"/>
            <p:nvPr/>
          </p:nvSpPr>
          <p:spPr>
            <a:xfrm>
              <a:off x="152400" y="1562100"/>
              <a:ext cx="8482013" cy="27622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txBody>
            <a:bodyPr wrap="none" bIns="0" rtlCol="0">
              <a:noAutofit/>
            </a:bodyPr>
            <a:lstStyle/>
            <a:p>
              <a:endParaRPr lang="en-US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52400" y="1295400"/>
              <a:ext cx="8763000" cy="5334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tIns="0" bIns="0" rtlCol="0">
              <a:noAutofit/>
            </a:bodyPr>
            <a:lstStyle/>
            <a:p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forall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(_, r) in zip(Updates, 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RAStream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()) do</a:t>
              </a:r>
            </a:p>
            <a:p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T[r 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&amp; 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indexMask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]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.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xor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(r);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52400" y="5105400"/>
            <a:ext cx="8763000" cy="123444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bIns="0" rtlCol="0"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the network can do atomics (and the communication layer supports them), then it’s simpler. Just call the communication layer directly to do the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 the network, given the operand and the atomic datum’s remote locale and address there.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3637948" y="1973178"/>
            <a:ext cx="344104" cy="312822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52400" y="2459653"/>
            <a:ext cx="8763000" cy="1274147"/>
            <a:chOff x="152400" y="2286000"/>
            <a:chExt cx="8763000" cy="1274147"/>
          </a:xfrm>
        </p:grpSpPr>
        <p:sp>
          <p:nvSpPr>
            <p:cNvPr id="21" name="TextBox 20"/>
            <p:cNvSpPr txBox="1"/>
            <p:nvPr/>
          </p:nvSpPr>
          <p:spPr>
            <a:xfrm>
              <a:off x="152400" y="2763022"/>
              <a:ext cx="8482014" cy="27622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txBody>
            <a:bodyPr wrap="none" bIns="0" rtlCol="0">
              <a:noAutofit/>
            </a:bodyPr>
            <a:lstStyle/>
            <a:p>
              <a:endParaRPr lang="en-US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52400" y="2286000"/>
              <a:ext cx="8763000" cy="101840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tIns="0" bIns="0" rtlCol="0">
              <a:noAutofit/>
            </a:bodyPr>
            <a:lstStyle/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inline 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proc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xor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(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value:int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(64)):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int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(64) {</a:t>
              </a:r>
            </a:p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var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 v = value;</a:t>
              </a:r>
            </a:p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  </a:t>
              </a:r>
              <a:r>
                <a:rPr lang="en-US" sz="1600" b="1" dirty="0">
                  <a:latin typeface="Courier New" pitchFamily="49" charset="0"/>
                  <a:cs typeface="Courier New" pitchFamily="49" charset="0"/>
                </a:rPr>
                <a:t>chpl_comm_atomic_xor_int64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(v, 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this.locale.id:int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(32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), </a:t>
              </a:r>
              <a:r>
                <a:rPr lang="en-US" sz="1600" dirty="0" err="1" smtClean="0">
                  <a:latin typeface="Courier New" pitchFamily="49" charset="0"/>
                  <a:cs typeface="Courier New" pitchFamily="49" charset="0"/>
                </a:rPr>
                <a:t>this</a:t>
              </a:r>
              <a:r>
                <a:rPr lang="en-US" sz="1600" dirty="0" err="1">
                  <a:latin typeface="Courier New" pitchFamily="49" charset="0"/>
                  <a:cs typeface="Courier New" pitchFamily="49" charset="0"/>
                </a:rPr>
                <a:t>._v</a:t>
              </a:r>
              <a:r>
                <a:rPr lang="en-US" sz="1600" dirty="0">
                  <a:latin typeface="Courier New" pitchFamily="49" charset="0"/>
                  <a:cs typeface="Courier New" pitchFamily="49" charset="0"/>
                </a:rPr>
                <a:t>, </a:t>
              </a:r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…);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  <a:p>
              <a:r>
                <a:rPr lang="en-US" sz="1600" dirty="0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16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52400" y="3313926"/>
              <a:ext cx="4536498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modules/internal/</a:t>
              </a:r>
              <a:r>
                <a:rPr lang="en-US" sz="1600" dirty="0" err="1" smtClean="0">
                  <a:latin typeface="Arial" pitchFamily="34" charset="0"/>
                  <a:cs typeface="Arial" pitchFamily="34" charset="0"/>
                </a:rPr>
                <a:t>comm</a:t>
              </a:r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/</a:t>
              </a:r>
              <a:r>
                <a:rPr lang="en-US" sz="1600" dirty="0" err="1" smtClean="0">
                  <a:latin typeface="Arial" pitchFamily="34" charset="0"/>
                  <a:cs typeface="Arial" pitchFamily="34" charset="0"/>
                </a:rPr>
                <a:t>ugni</a:t>
              </a:r>
              <a:r>
                <a:rPr lang="en-US" sz="1600" dirty="0" smtClean="0">
                  <a:latin typeface="Arial" pitchFamily="34" charset="0"/>
                  <a:cs typeface="Arial" pitchFamily="34" charset="0"/>
                </a:rPr>
                <a:t>/</a:t>
              </a:r>
              <a:r>
                <a:rPr lang="en-US" sz="1600" dirty="0" err="1" smtClean="0">
                  <a:latin typeface="Arial" pitchFamily="34" charset="0"/>
                  <a:cs typeface="Arial" pitchFamily="34" charset="0"/>
                </a:rPr>
                <a:t>NetworkAtomics.chpl</a:t>
              </a:r>
              <a:endParaRPr lang="en-US" sz="1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78986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Chapel?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An emerging parallel programming language</a:t>
            </a:r>
          </a:p>
          <a:p>
            <a:pPr lvl="1"/>
            <a:r>
              <a:rPr lang="en-US" dirty="0" smtClean="0"/>
              <a:t>Design and development led by Cray Inc.</a:t>
            </a:r>
          </a:p>
          <a:p>
            <a:pPr lvl="2"/>
            <a:r>
              <a:rPr lang="en-US" dirty="0" smtClean="0"/>
              <a:t>in collaboration with academia, labs, industry</a:t>
            </a:r>
          </a:p>
          <a:p>
            <a:pPr lvl="1"/>
            <a:r>
              <a:rPr lang="en-US" dirty="0" smtClean="0"/>
              <a:t>Initiated under the DARPA HPCS program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Overall goal: Improve programmer productivity</a:t>
            </a:r>
          </a:p>
          <a:p>
            <a:pPr lvl="1"/>
            <a:r>
              <a:rPr lang="en-US" dirty="0" smtClean="0"/>
              <a:t>Improve the programmability of parallel computers</a:t>
            </a:r>
          </a:p>
          <a:p>
            <a:pPr lvl="1"/>
            <a:r>
              <a:rPr lang="en-US" dirty="0" smtClean="0"/>
              <a:t>Match or beat the performance of current programming models</a:t>
            </a:r>
          </a:p>
          <a:p>
            <a:pPr lvl="1"/>
            <a:r>
              <a:rPr lang="en-US" dirty="0" smtClean="0"/>
              <a:t>Support better portability than current programming models</a:t>
            </a:r>
          </a:p>
          <a:p>
            <a:pPr lvl="1"/>
            <a:r>
              <a:rPr lang="en-US" dirty="0" smtClean="0"/>
              <a:t>Improve the robustness of parallel codes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 work-in-progress</a:t>
            </a:r>
          </a:p>
          <a:p>
            <a:pPr lvl="1"/>
            <a:r>
              <a:rPr lang="en-US" dirty="0" smtClean="0"/>
              <a:t>Just released v1.7</a:t>
            </a:r>
          </a:p>
          <a:p>
            <a:pPr lvl="1"/>
            <a:endParaRPr lang="en-US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http://chapel.cray.com/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1775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Compilation Architecture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Predefined Modules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Runtime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Example</a:t>
            </a:r>
          </a:p>
          <a:p>
            <a:r>
              <a:rPr lang="en-US" dirty="0" smtClean="0"/>
              <a:t>Future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7864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Currently working on hierarchical locales</a:t>
            </a:r>
          </a:p>
          <a:p>
            <a:pPr lvl="1"/>
            <a:r>
              <a:rPr lang="en-US" dirty="0"/>
              <a:t>To support </a:t>
            </a:r>
            <a:r>
              <a:rPr lang="en-US" dirty="0" smtClean="0"/>
              <a:t>hierarchical, heterogeneous architectures </a:t>
            </a:r>
            <a:r>
              <a:rPr lang="en-US" dirty="0"/>
              <a:t>such as NUMA nodes, </a:t>
            </a:r>
            <a:r>
              <a:rPr lang="en-US" dirty="0" smtClean="0"/>
              <a:t>traditional CPUs with attached GPUs</a:t>
            </a:r>
            <a:r>
              <a:rPr lang="en-US" dirty="0"/>
              <a:t>, </a:t>
            </a:r>
            <a:r>
              <a:rPr lang="en-US" dirty="0" smtClean="0"/>
              <a:t>many-core CPUs</a:t>
            </a:r>
            <a:endParaRPr lang="en-US" dirty="0"/>
          </a:p>
          <a:p>
            <a:pPr lvl="2"/>
            <a:r>
              <a:rPr lang="en-US" dirty="0" smtClean="0"/>
              <a:t>Adds </a:t>
            </a:r>
            <a:r>
              <a:rPr lang="en-US" dirty="0"/>
              <a:t>(</a:t>
            </a:r>
            <a:r>
              <a:rPr lang="en-US" dirty="0" smtClean="0"/>
              <a:t>sub)locale-aware </a:t>
            </a:r>
            <a:r>
              <a:rPr lang="en-US" dirty="0"/>
              <a:t>memory </a:t>
            </a:r>
            <a:r>
              <a:rPr lang="en-US" dirty="0" smtClean="0"/>
              <a:t>management</a:t>
            </a:r>
          </a:p>
          <a:p>
            <a:pPr lvl="2"/>
            <a:r>
              <a:rPr lang="en-US" dirty="0" err="1" smtClean="0"/>
              <a:t>Sublocale</a:t>
            </a:r>
            <a:r>
              <a:rPr lang="en-US" dirty="0" smtClean="0"/>
              <a:t> task placement</a:t>
            </a:r>
            <a:endParaRPr lang="en-US" dirty="0"/>
          </a:p>
          <a:p>
            <a:pPr lvl="1"/>
            <a:r>
              <a:rPr lang="en-US" dirty="0" smtClean="0"/>
              <a:t>New architecture internal module will read an architectural description</a:t>
            </a:r>
          </a:p>
          <a:p>
            <a:pPr lvl="1"/>
            <a:r>
              <a:rPr lang="en-US" dirty="0" smtClean="0"/>
              <a:t>Compiler-emitted memory and tasking calls will go to module code.</a:t>
            </a:r>
          </a:p>
          <a:p>
            <a:pPr lvl="2"/>
            <a:r>
              <a:rPr lang="en-US" dirty="0" smtClean="0"/>
              <a:t>Though for some architectures will effectively collapse to direct runtime calls at user program compile time.</a:t>
            </a:r>
          </a:p>
          <a:p>
            <a:r>
              <a:rPr lang="en-US" dirty="0" smtClean="0"/>
              <a:t>Other things we hope to get to soon</a:t>
            </a:r>
          </a:p>
          <a:p>
            <a:pPr lvl="1"/>
            <a:r>
              <a:rPr lang="en-US" dirty="0" smtClean="0"/>
              <a:t>Task teams (for collectives, etc.)</a:t>
            </a:r>
          </a:p>
          <a:p>
            <a:pPr lvl="1"/>
            <a:r>
              <a:rPr lang="en-US" dirty="0" err="1" smtClean="0"/>
              <a:t>Eurekas</a:t>
            </a:r>
            <a:r>
              <a:rPr lang="en-US" dirty="0" smtClean="0"/>
              <a:t> (for short-circuiting searches, etc.)</a:t>
            </a:r>
          </a:p>
          <a:p>
            <a:pPr lvl="1"/>
            <a:r>
              <a:rPr lang="en-US" dirty="0" smtClean="0"/>
              <a:t>Task private data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0340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5983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Chapel's Implementation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Being developed as open source at </a:t>
            </a:r>
            <a:r>
              <a:rPr lang="en-US" dirty="0" err="1" smtClean="0"/>
              <a:t>SourceForge</a:t>
            </a:r>
            <a:endParaRPr lang="en-US" dirty="0" smtClean="0"/>
          </a:p>
          <a:p>
            <a:endParaRPr lang="en-US" sz="1400" dirty="0" smtClean="0"/>
          </a:p>
          <a:p>
            <a:r>
              <a:rPr lang="en-US" dirty="0" smtClean="0"/>
              <a:t>Licensed as BSD software</a:t>
            </a:r>
          </a:p>
          <a:p>
            <a:endParaRPr lang="en-US" sz="1400" dirty="0" smtClean="0"/>
          </a:p>
          <a:p>
            <a:r>
              <a:rPr lang="en-US" b="1" dirty="0" smtClean="0"/>
              <a:t>Target Architectures:</a:t>
            </a:r>
          </a:p>
          <a:p>
            <a:pPr lvl="1"/>
            <a:r>
              <a:rPr lang="en-US" dirty="0" smtClean="0"/>
              <a:t>Cray architectures</a:t>
            </a:r>
          </a:p>
          <a:p>
            <a:pPr lvl="1"/>
            <a:r>
              <a:rPr lang="en-US" dirty="0" smtClean="0"/>
              <a:t>multicore desktops and laptops</a:t>
            </a:r>
          </a:p>
          <a:p>
            <a:pPr lvl="1"/>
            <a:r>
              <a:rPr lang="en-US" dirty="0" smtClean="0"/>
              <a:t>commodity clusters</a:t>
            </a:r>
          </a:p>
          <a:p>
            <a:pPr lvl="1"/>
            <a:r>
              <a:rPr lang="en-US" dirty="0" smtClean="0"/>
              <a:t>systems from other vendors</a:t>
            </a:r>
          </a:p>
          <a:p>
            <a:pPr lvl="1"/>
            <a:r>
              <a:rPr lang="en-US" i="1" dirty="0" smtClean="0"/>
              <a:t>in-progress:</a:t>
            </a:r>
            <a:r>
              <a:rPr lang="en-US" dirty="0" smtClean="0"/>
              <a:t> </a:t>
            </a:r>
            <a:r>
              <a:rPr lang="en-US" dirty="0" err="1" smtClean="0"/>
              <a:t>CPU+accelerator</a:t>
            </a:r>
            <a:r>
              <a:rPr lang="en-US" dirty="0" smtClean="0"/>
              <a:t> hybrids, many-core, …</a:t>
            </a:r>
            <a:endParaRPr lang="en-US" sz="2400" dirty="0" smtClean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4605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Chapel  Execution Model: Locality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 launches on one or more </a:t>
            </a:r>
            <a:r>
              <a:rPr lang="en-US" i="1" dirty="0" smtClean="0"/>
              <a:t>locales</a:t>
            </a:r>
            <a:endParaRPr lang="en-US" dirty="0" smtClean="0"/>
          </a:p>
          <a:p>
            <a:pPr lvl="1"/>
            <a:r>
              <a:rPr lang="en-US" i="1" dirty="0" smtClean="0"/>
              <a:t>Locale</a:t>
            </a:r>
            <a:r>
              <a:rPr lang="en-US" dirty="0" smtClean="0"/>
              <a:t>: in Chapel, something that has memory and processors</a:t>
            </a:r>
          </a:p>
          <a:p>
            <a:pPr lvl="2"/>
            <a:r>
              <a:rPr lang="en-US" dirty="0" smtClean="0"/>
              <a:t>So far, usually a system node</a:t>
            </a:r>
          </a:p>
          <a:p>
            <a:pPr lvl="1"/>
            <a:r>
              <a:rPr lang="en-US" dirty="0" smtClean="0"/>
              <a:t>User main program executes on locale 0</a:t>
            </a:r>
          </a:p>
          <a:p>
            <a:pPr lvl="1"/>
            <a:r>
              <a:rPr lang="en-US" dirty="0" smtClean="0"/>
              <a:t>Other locales wait for work, to be delivered by Active Messages</a:t>
            </a:r>
          </a:p>
          <a:p>
            <a:endParaRPr lang="en-US" dirty="0" smtClean="0"/>
          </a:p>
          <a:p>
            <a:r>
              <a:rPr lang="en-US" dirty="0" smtClean="0"/>
              <a:t>User code controls execution locality</a:t>
            </a:r>
          </a:p>
          <a:p>
            <a:pPr marL="363474" lvl="1" indent="0">
              <a:buNone/>
            </a:pP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</a:t>
            </a:r>
            <a:b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 Move execution to the locale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associated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with </a:t>
            </a:r>
            <a:r>
              <a:rPr lang="en-US" sz="1800" i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locale-</a:t>
            </a:r>
            <a:r>
              <a:rPr lang="en-US" sz="1800" i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 for the duration of </a:t>
            </a:r>
            <a:r>
              <a:rPr lang="en-US" sz="1800" i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statement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b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</a:t>
            </a:r>
            <a:b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on </a:t>
            </a:r>
            <a:r>
              <a:rPr lang="en-US" sz="1800" i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locale-</a:t>
            </a:r>
            <a:r>
              <a:rPr lang="en-US" sz="1800" i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expr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do </a:t>
            </a:r>
            <a:r>
              <a:rPr lang="en-US" sz="1800" i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statement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  <p:sp>
        <p:nvSpPr>
          <p:cNvPr id="3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893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Chapel  Execution Model: Parallelism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User code creates parallelism in the form </a:t>
            </a:r>
            <a:r>
              <a:rPr lang="en-US" dirty="0"/>
              <a:t>of </a:t>
            </a:r>
            <a:r>
              <a:rPr lang="en-US" i="1" dirty="0" smtClean="0"/>
              <a:t>tasks</a:t>
            </a:r>
          </a:p>
          <a:p>
            <a:pPr marL="363474" lvl="1" indent="0">
              <a:buNone/>
            </a:pP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</a:t>
            </a:r>
            <a:b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 Task-parallel style, no implicit synchronization.</a:t>
            </a:r>
            <a:b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</a:t>
            </a:r>
            <a:b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begin </a:t>
            </a:r>
            <a:r>
              <a:rPr lang="en-US" sz="1800" i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statement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// one new task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</a:t>
            </a:r>
            <a:b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 Task-parallel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style, implicit barrier at end.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</a:t>
            </a:r>
            <a:b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cobegin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block-statement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//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one new task per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stmt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coforall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idx-var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1800" i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iter-expr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do 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 one new task per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iter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i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statement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 Data-parallel style, implicit barrier at end.</a:t>
            </a:r>
            <a:b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//</a:t>
            </a:r>
            <a:b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forall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i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idx-var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1800" i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iter-expr</a:t>
            </a:r>
            <a:r>
              <a:rPr lang="en-US" sz="1800" i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do  // #tasks &lt;= #iterations,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800" i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statement</a:t>
            </a: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// #iterations and locality</a:t>
            </a:r>
            <a:b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    // may differ for each task</a:t>
            </a:r>
          </a:p>
          <a:p>
            <a:endParaRPr lang="en-US" sz="2600" dirty="0"/>
          </a:p>
        </p:txBody>
      </p:sp>
      <p:sp>
        <p:nvSpPr>
          <p:cNvPr id="3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8799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Introduction</a:t>
            </a:r>
          </a:p>
          <a:p>
            <a:r>
              <a:rPr lang="en-US" dirty="0"/>
              <a:t>Compilation Architecture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Predefined Modules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Runtime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Example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Future Work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7864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Compiling Chapel</a:t>
            </a:r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2438400"/>
            <a:ext cx="1219200" cy="1371600"/>
          </a:xfrm>
          <a:prstGeom prst="rect">
            <a:avLst/>
          </a:prstGeom>
          <a:solidFill>
            <a:srgbClr val="FFFF99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</a:t>
            </a:r>
          </a:p>
          <a:p>
            <a:pPr algn="ctr"/>
            <a:r>
              <a:rPr lang="en-US" sz="1800" dirty="0"/>
              <a:t>Source</a:t>
            </a:r>
          </a:p>
          <a:p>
            <a:pPr algn="ctr"/>
            <a:r>
              <a:rPr lang="en-US" sz="1800" dirty="0"/>
              <a:t>Code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543800" y="2667000"/>
            <a:ext cx="1219200" cy="914400"/>
          </a:xfrm>
          <a:prstGeom prst="rect">
            <a:avLst/>
          </a:prstGeom>
          <a:solidFill>
            <a:srgbClr val="92D050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/>
              <a:t>Chapel</a:t>
            </a:r>
          </a:p>
          <a:p>
            <a:pPr algn="ctr"/>
            <a:r>
              <a:rPr lang="en-US" sz="1800" dirty="0"/>
              <a:t>Executable</a:t>
            </a:r>
          </a:p>
        </p:txBody>
      </p:sp>
      <p:cxnSp>
        <p:nvCxnSpPr>
          <p:cNvPr id="8" name="AutoShape 8"/>
          <p:cNvCxnSpPr>
            <a:cxnSpLocks noChangeShapeType="1"/>
            <a:stCxn id="6" idx="3"/>
            <a:endCxn id="12" idx="1"/>
          </p:cNvCxnSpPr>
          <p:nvPr/>
        </p:nvCxnSpPr>
        <p:spPr bwMode="auto">
          <a:xfrm>
            <a:off x="1676400" y="3124200"/>
            <a:ext cx="2133600" cy="1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9" name="AutoShape 11"/>
          <p:cNvCxnSpPr>
            <a:cxnSpLocks noChangeShapeType="1"/>
            <a:stCxn id="12" idx="3"/>
            <a:endCxn id="7" idx="1"/>
          </p:cNvCxnSpPr>
          <p:nvPr/>
        </p:nvCxnSpPr>
        <p:spPr bwMode="auto">
          <a:xfrm flipV="1">
            <a:off x="5257800" y="3124200"/>
            <a:ext cx="2286000" cy="1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3886200" y="4114800"/>
            <a:ext cx="1219200" cy="1371600"/>
          </a:xfrm>
          <a:prstGeom prst="rect">
            <a:avLst/>
          </a:prstGeom>
          <a:solidFill>
            <a:srgbClr val="FFFF99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dirty="0" smtClean="0"/>
              <a:t>Standard</a:t>
            </a:r>
            <a:endParaRPr lang="en-US" sz="1800" dirty="0"/>
          </a:p>
          <a:p>
            <a:pPr algn="ctr"/>
            <a:r>
              <a:rPr lang="en-US" sz="1800" dirty="0" smtClean="0"/>
              <a:t>Modules</a:t>
            </a:r>
          </a:p>
          <a:p>
            <a:pPr algn="ctr"/>
            <a:r>
              <a:rPr lang="en-US" dirty="0" smtClean="0"/>
              <a:t>(in Chapel)</a:t>
            </a:r>
            <a:endParaRPr lang="en-US" sz="1800" dirty="0"/>
          </a:p>
        </p:txBody>
      </p:sp>
      <p:cxnSp>
        <p:nvCxnSpPr>
          <p:cNvPr id="11" name="AutoShape 21"/>
          <p:cNvCxnSpPr>
            <a:cxnSpLocks noChangeShapeType="1"/>
          </p:cNvCxnSpPr>
          <p:nvPr/>
        </p:nvCxnSpPr>
        <p:spPr bwMode="auto">
          <a:xfrm flipV="1">
            <a:off x="4495800" y="3429000"/>
            <a:ext cx="1588" cy="677863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12" name="AutoShape 23"/>
          <p:cNvSpPr>
            <a:spLocks noChangeArrowheads="1"/>
          </p:cNvSpPr>
          <p:nvPr/>
        </p:nvSpPr>
        <p:spPr bwMode="auto">
          <a:xfrm>
            <a:off x="3810000" y="2801938"/>
            <a:ext cx="1447800" cy="644525"/>
          </a:xfrm>
          <a:prstGeom prst="roundRect">
            <a:avLst>
              <a:gd name="adj" fmla="val 16667"/>
            </a:avLst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FF9900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/>
            <a:r>
              <a:rPr lang="en-US" sz="1800" b="1" dirty="0" err="1" smtClean="0"/>
              <a:t>chpl</a:t>
            </a:r>
            <a:endParaRPr lang="en-US" sz="1800" b="1" dirty="0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581400" y="2438400"/>
            <a:ext cx="1905000" cy="1420813"/>
          </a:xfrm>
          <a:prstGeom prst="rect">
            <a:avLst/>
          </a:prstGeom>
          <a:noFill/>
          <a:ln w="28575" cap="rnd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1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839200" y="6553200"/>
            <a:ext cx="228600" cy="228600"/>
          </a:xfrm>
        </p:spPr>
        <p:txBody>
          <a:bodyPr/>
          <a:lstStyle/>
          <a:p>
            <a:pPr>
              <a:defRPr/>
            </a:pPr>
            <a:fld id="{D505C863-2CE5-41D4-9A34-1C6D7786FC4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8465638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1"/>
</p:tagLst>
</file>

<file path=ppt/theme/theme1.xml><?xml version="1.0" encoding="utf-8"?>
<a:theme xmlns:a="http://schemas.openxmlformats.org/drawingml/2006/main" name="Cray_Chapel_ppt_Theme">
  <a:themeElements>
    <a:clrScheme name="YarcData &amp; Cray 2012_02_16">
      <a:dk1>
        <a:sysClr val="windowText" lastClr="000000"/>
      </a:dk1>
      <a:lt1>
        <a:srgbClr val="FFFFFF"/>
      </a:lt1>
      <a:dk2>
        <a:srgbClr val="2D393F"/>
      </a:dk2>
      <a:lt2>
        <a:srgbClr val="FFFFFF"/>
      </a:lt2>
      <a:accent1>
        <a:srgbClr val="8D941E"/>
      </a:accent1>
      <a:accent2>
        <a:srgbClr val="DD7E0E"/>
      </a:accent2>
      <a:accent3>
        <a:srgbClr val="E5B02B"/>
      </a:accent3>
      <a:accent4>
        <a:srgbClr val="A03722"/>
      </a:accent4>
      <a:accent5>
        <a:srgbClr val="005596"/>
      </a:accent5>
      <a:accent6>
        <a:srgbClr val="B6B491"/>
      </a:accent6>
      <a:hlink>
        <a:srgbClr val="0070C0"/>
      </a:hlink>
      <a:folHlink>
        <a:srgbClr val="3A577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FD0F180B38C94AB0ACD476C65F15D2" ma:contentTypeVersion="0" ma:contentTypeDescription="Create a new document." ma:contentTypeScope="" ma:versionID="37e2d3ffa88925b6bc8a923da1888d77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F578C319-9800-415F-BA11-2F72A55293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1CE4BF-97E7-4F1E-BCA0-43C142D5ED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190C505D-8FB4-424C-99CA-97E53AA5D4BF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25549</TotalTime>
  <Words>2398</Words>
  <Application>Microsoft Office PowerPoint</Application>
  <PresentationFormat>On-screen Show (4:3)</PresentationFormat>
  <Paragraphs>671</Paragraphs>
  <Slides>42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Cray_Chapel_ppt_Theme</vt:lpstr>
      <vt:lpstr>The Chapel Runtime  Charm++ Workshop 2013 April 15, 2013</vt:lpstr>
      <vt:lpstr>Outline</vt:lpstr>
      <vt:lpstr>Outline</vt:lpstr>
      <vt:lpstr>What is Chapel?</vt:lpstr>
      <vt:lpstr>Chapel's Implementation</vt:lpstr>
      <vt:lpstr>Chapel  Execution Model: Locality</vt:lpstr>
      <vt:lpstr>Chapel  Execution Model: Parallelism</vt:lpstr>
      <vt:lpstr>Outline</vt:lpstr>
      <vt:lpstr>Compiling Chapel</vt:lpstr>
      <vt:lpstr>Chapel Compilation Architecture</vt:lpstr>
      <vt:lpstr>Outline</vt:lpstr>
      <vt:lpstr>Chapel Compilation Architecture</vt:lpstr>
      <vt:lpstr>Predefined Modules</vt:lpstr>
      <vt:lpstr>Outline</vt:lpstr>
      <vt:lpstr>Chapel Compilation Architecture</vt:lpstr>
      <vt:lpstr>Chapel Runtime</vt:lpstr>
      <vt:lpstr>Chapel Runtime Organization</vt:lpstr>
      <vt:lpstr>Runtime Communication Layer</vt:lpstr>
      <vt:lpstr>Runtime Communication Layer</vt:lpstr>
      <vt:lpstr>Runtime Communication Layer Instantiations</vt:lpstr>
      <vt:lpstr>Runtime Communication Layer Instantiations</vt:lpstr>
      <vt:lpstr>Runtime Communication Layer Instantiations</vt:lpstr>
      <vt:lpstr>Runtime Tasking Layer</vt:lpstr>
      <vt:lpstr>Runtime Tasking Layer</vt:lpstr>
      <vt:lpstr>Runtime Tasking Layer Instantiations</vt:lpstr>
      <vt:lpstr>Runtime Tasking Layer Instantiations</vt:lpstr>
      <vt:lpstr>Runtime Tasking Layer Instantiations</vt:lpstr>
      <vt:lpstr>Runtime Tasking Layer Instantiations</vt:lpstr>
      <vt:lpstr>Runtime Tasking Layer Instantiations</vt:lpstr>
      <vt:lpstr>Runtime Memory Layer Instantiations</vt:lpstr>
      <vt:lpstr>Outline</vt:lpstr>
      <vt:lpstr>Example (from HPCC RemoteAccess)</vt:lpstr>
      <vt:lpstr>Example (distribute the work)</vt:lpstr>
      <vt:lpstr>Example (distribute the work globally)</vt:lpstr>
      <vt:lpstr>Example (distribute the work locally)</vt:lpstr>
      <vt:lpstr>Example (do the updates)</vt:lpstr>
      <vt:lpstr>Example (do updates, no network atomics)</vt:lpstr>
      <vt:lpstr>Example (do updates, no network atomics)</vt:lpstr>
      <vt:lpstr>Example (do updates, with network atomics)</vt:lpstr>
      <vt:lpstr>Outline</vt:lpstr>
      <vt:lpstr>Future Work</vt:lpstr>
      <vt:lpstr>Questions?</vt:lpstr>
    </vt:vector>
  </TitlesOfParts>
  <Company>Cray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jcissell</dc:creator>
  <cp:lastModifiedBy>Greg Titus</cp:lastModifiedBy>
  <cp:revision>1240</cp:revision>
  <cp:lastPrinted>2012-11-14T11:03:21Z</cp:lastPrinted>
  <dcterms:created xsi:type="dcterms:W3CDTF">2011-11-15T20:54:38Z</dcterms:created>
  <dcterms:modified xsi:type="dcterms:W3CDTF">2013-04-15T12:55:25Z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0x0101001EFD0F180B38C94AB0ACD476C65F15D2</vt:lpwstr>
  </property>
</Properties>
</file>