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6" r:id="rId2"/>
    <p:sldId id="258" r:id="rId3"/>
    <p:sldId id="259" r:id="rId4"/>
    <p:sldId id="316" r:id="rId5"/>
    <p:sldId id="317" r:id="rId6"/>
    <p:sldId id="261" r:id="rId7"/>
    <p:sldId id="262" r:id="rId8"/>
    <p:sldId id="263" r:id="rId9"/>
    <p:sldId id="267" r:id="rId10"/>
    <p:sldId id="268" r:id="rId11"/>
    <p:sldId id="269" r:id="rId12"/>
    <p:sldId id="270" r:id="rId13"/>
    <p:sldId id="272" r:id="rId14"/>
    <p:sldId id="273" r:id="rId15"/>
    <p:sldId id="275" r:id="rId16"/>
    <p:sldId id="276" r:id="rId17"/>
    <p:sldId id="281" r:id="rId18"/>
    <p:sldId id="282" r:id="rId19"/>
    <p:sldId id="320" r:id="rId20"/>
    <p:sldId id="318" r:id="rId21"/>
    <p:sldId id="295" r:id="rId22"/>
    <p:sldId id="296" r:id="rId23"/>
    <p:sldId id="297" r:id="rId24"/>
    <p:sldId id="298" r:id="rId25"/>
    <p:sldId id="299" r:id="rId26"/>
    <p:sldId id="300" r:id="rId27"/>
    <p:sldId id="301" r:id="rId28"/>
    <p:sldId id="302" r:id="rId29"/>
    <p:sldId id="305" r:id="rId30"/>
    <p:sldId id="303" r:id="rId31"/>
    <p:sldId id="304" r:id="rId32"/>
    <p:sldId id="306" r:id="rId33"/>
    <p:sldId id="307" r:id="rId34"/>
    <p:sldId id="308" r:id="rId35"/>
    <p:sldId id="311" r:id="rId36"/>
    <p:sldId id="313" r:id="rId37"/>
    <p:sldId id="314" r:id="rId38"/>
    <p:sldId id="319" r:id="rId39"/>
    <p:sldId id="321" r:id="rId40"/>
    <p:sldId id="315" r:id="rId41"/>
    <p:sldId id="309" r:id="rId42"/>
    <p:sldId id="310" r:id="rId43"/>
    <p:sldId id="312" r:id="rId44"/>
    <p:sldId id="284" r:id="rId45"/>
    <p:sldId id="289" r:id="rId46"/>
    <p:sldId id="290" r:id="rId47"/>
    <p:sldId id="291" r:id="rId48"/>
    <p:sldId id="292" r:id="rId49"/>
    <p:sldId id="293" r:id="rId50"/>
    <p:sldId id="294" r:id="rId51"/>
    <p:sldId id="28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163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EAB708-7F08-8F41-B9EF-3DFBD2181D31}" type="datetimeFigureOut">
              <a:rPr lang="en-US" smtClean="0"/>
              <a:t>4/16/13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D22A8C-FE40-2E4B-9930-26D03B60A760}" type="slidenum">
              <a:rPr lang="en-US" smtClean="0"/>
              <a:t>‹#›</a:t>
            </a:fld>
            <a:endParaRPr lang="en-US"/>
          </a:p>
        </p:txBody>
      </p:sp>
    </p:spTree>
    <p:extLst>
      <p:ext uri="{BB962C8B-B14F-4D97-AF65-F5344CB8AC3E}">
        <p14:creationId xmlns:p14="http://schemas.microsoft.com/office/powerpoint/2010/main" val="1390261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1079F-4B34-464B-9F2C-2FCF79EF811B}" type="datetimeFigureOut">
              <a:rPr lang="en-US" smtClean="0"/>
              <a:t>4/16/13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35889-D198-4D4D-8E94-AA71021DE8ED}" type="slidenum">
              <a:rPr lang="en-US" smtClean="0"/>
              <a:t>‹#›</a:t>
            </a:fld>
            <a:endParaRPr lang="en-US"/>
          </a:p>
        </p:txBody>
      </p:sp>
    </p:spTree>
    <p:extLst>
      <p:ext uri="{BB962C8B-B14F-4D97-AF65-F5344CB8AC3E}">
        <p14:creationId xmlns:p14="http://schemas.microsoft.com/office/powerpoint/2010/main" val="14322096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Data centers have been reported to have consumed energy equivalent to 2% of the total US energy budget in 2006</a:t>
            </a:r>
          </a:p>
          <a:p>
            <a:r>
              <a:rPr lang="en-US" baseline="0" dirty="0" smtClean="0"/>
              <a:t>Their operation </a:t>
            </a:r>
            <a:r>
              <a:rPr lang="en-US" baseline="0" dirty="0" err="1" smtClean="0"/>
              <a:t>costed</a:t>
            </a:r>
            <a:r>
              <a:rPr lang="en-US" baseline="0" dirty="0" smtClean="0"/>
              <a:t> 4.1 billion and consumed a total of 59 billion </a:t>
            </a:r>
          </a:p>
          <a:p>
            <a:r>
              <a:rPr lang="en-US" baseline="0" dirty="0" smtClean="0"/>
              <a:t>There have also been estimates to show that the cost of powering the server for only 3 years exceeds the cost of purchasing them</a:t>
            </a:r>
          </a:p>
          <a:p>
            <a:r>
              <a:rPr lang="en-US" baseline="0" dirty="0" smtClean="0"/>
              <a:t>Now, although there has been a 2.5 times improvement in system level energy consumption, it is still far away from the 100 times improvement required for moving to </a:t>
            </a:r>
            <a:r>
              <a:rPr lang="en-US" baseline="0" dirty="0" err="1" smtClean="0"/>
              <a:t>exascale</a:t>
            </a:r>
            <a:r>
              <a:rPr lang="en-US" baseline="0" dirty="0" smtClean="0"/>
              <a:t> computing  </a:t>
            </a:r>
          </a:p>
          <a:p>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here we</a:t>
            </a:r>
            <a:r>
              <a:rPr lang="en-US" baseline="0" dirty="0" smtClean="0"/>
              <a:t> show the results to see how well our scheme does in terms of hot spot </a:t>
            </a:r>
            <a:r>
              <a:rPr lang="en-US" baseline="0" dirty="0" err="1" smtClean="0"/>
              <a:t>aviodance</a:t>
            </a:r>
            <a:r>
              <a:rPr lang="en-US" baseline="0" dirty="0" smtClean="0"/>
              <a:t>.</a:t>
            </a:r>
          </a:p>
          <a:p>
            <a:r>
              <a:rPr lang="en-US" baseline="0" dirty="0" smtClean="0"/>
              <a:t>The graph shows the maximum difference of any core’s temperature from the average. </a:t>
            </a:r>
          </a:p>
          <a:p>
            <a:r>
              <a:rPr lang="en-US" baseline="0" dirty="0" smtClean="0"/>
              <a:t>The red and green curves represent different CRAC set points where we do not use our scheme. As you can see, that w/o our scheme the core temperature on some nodes keep on deviating more and more from the average which gets worse with the passage of time.</a:t>
            </a:r>
          </a:p>
          <a:p>
            <a:r>
              <a:rPr lang="en-US" baseline="0" dirty="0" smtClean="0"/>
              <a:t>The CRAC </a:t>
            </a:r>
            <a:r>
              <a:rPr lang="en-US" baseline="0" dirty="0" err="1" smtClean="0"/>
              <a:t>setpoint</a:t>
            </a:r>
            <a:r>
              <a:rPr lang="en-US" baseline="0" dirty="0" smtClean="0"/>
              <a:t> also affects the temperature deviations which can be seen by the </a:t>
            </a:r>
            <a:r>
              <a:rPr lang="en-US" baseline="0" dirty="0" err="1" smtClean="0"/>
              <a:t>seperation</a:t>
            </a:r>
            <a:r>
              <a:rPr lang="en-US" baseline="0" dirty="0" smtClean="0"/>
              <a:t> between the red and green curves. The higher the CRAC </a:t>
            </a:r>
            <a:r>
              <a:rPr lang="en-US" baseline="0" dirty="0" err="1" smtClean="0"/>
              <a:t>setpoint</a:t>
            </a:r>
            <a:r>
              <a:rPr lang="en-US" baseline="0" dirty="0" smtClean="0"/>
              <a:t> the greater the deviation.</a:t>
            </a:r>
          </a:p>
          <a:p>
            <a:r>
              <a:rPr lang="en-US" baseline="0" dirty="0" smtClean="0"/>
              <a:t>On the other hand, with our scheme we were able to constrain the max temperature deviation to within 4C of the average. </a:t>
            </a:r>
          </a:p>
          <a:p>
            <a:r>
              <a:rPr lang="en-US" baseline="0" dirty="0" smtClean="0"/>
              <a:t>This shows the success of our scheme in avoiding hotspots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we compare </a:t>
            </a:r>
            <a:r>
              <a:rPr lang="en-US" dirty="0" smtClean="0"/>
              <a:t>the timing penalties</a:t>
            </a:r>
            <a:r>
              <a:rPr lang="en-US" baseline="0" dirty="0" smtClean="0"/>
              <a:t> for both the schemes. The figure shows the normalized execution times for all three applications using different CRAC set points.</a:t>
            </a:r>
          </a:p>
          <a:p>
            <a:r>
              <a:rPr lang="en-US" baseline="0" dirty="0" smtClean="0"/>
              <a:t>Our scheme consistently performs better than the other scheme.</a:t>
            </a:r>
          </a:p>
          <a:p>
            <a:r>
              <a:rPr lang="en-US" baseline="0" dirty="0" smtClean="0"/>
              <a:t>We can that the timing penalty increases with a decrease in cooling but also the advantage of our scheme increases at the same time.</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see the difference in</a:t>
            </a:r>
            <a:r>
              <a:rPr lang="en-US" baseline="0" dirty="0" smtClean="0"/>
              <a:t> both the schemes, we present the processor timelines for both.</a:t>
            </a:r>
          </a:p>
          <a:p>
            <a:r>
              <a:rPr lang="en-US" baseline="0" dirty="0" smtClean="0"/>
              <a:t>The top part shows the scheme without our load balancing whereas the bottom one uses our load balancing.</a:t>
            </a:r>
          </a:p>
          <a:p>
            <a:r>
              <a:rPr lang="en-US" baseline="0" dirty="0" smtClean="0"/>
              <a:t>The white lines in the yellow rectangle show the idle time cores 4-12 are spending due the first four cores shifting to lower frequency. This results in a big penalty as only 4 cores now dictate the execution time</a:t>
            </a:r>
          </a:p>
          <a:p>
            <a:r>
              <a:rPr lang="en-US" baseline="0" dirty="0" smtClean="0"/>
              <a:t>We can see that our scheme doesn’t suffer from any such problem.</a:t>
            </a:r>
          </a:p>
          <a:p>
            <a:r>
              <a:rPr lang="en-US" baseline="0" dirty="0" smtClean="0"/>
              <a:t>In order to understand it better we enlarged the area in the yellow rectangle and reproduced it. The two shaded portions represent the idle time due to first 4 cores operating at lower frequency. </a:t>
            </a:r>
          </a:p>
          <a:p>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normalized machine energy consumption for all three applications. </a:t>
            </a:r>
          </a:p>
          <a:p>
            <a:r>
              <a:rPr lang="en-US" baseline="0" dirty="0" smtClean="0"/>
              <a:t>The normalized energy increases in case of the other scheme whereas our scheme keeps it very close to 1.</a:t>
            </a:r>
          </a:p>
          <a:p>
            <a:r>
              <a:rPr lang="en-US" baseline="0" dirty="0" smtClean="0"/>
              <a:t>The high idle power was the cause due to which we couldn’t get any machine energy savings. Still we keep the machine energy to within 4% of the base case.</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Saving cooling energy was the motive</a:t>
            </a:r>
            <a:r>
              <a:rPr lang="en-US" baseline="0" dirty="0" smtClean="0"/>
              <a:t> of our research. </a:t>
            </a:r>
            <a:r>
              <a:rPr lang="en-US" dirty="0" smtClean="0"/>
              <a:t>To</a:t>
            </a:r>
            <a:r>
              <a:rPr lang="en-US" baseline="0" dirty="0" smtClean="0"/>
              <a:t> gauge cooling energy saved, we normalized the cooling energy for each run according to the base run where all cores were running with max frequency without temperature control</a:t>
            </a:r>
          </a:p>
          <a:p>
            <a:r>
              <a:rPr lang="en-US" baseline="0" dirty="0" smtClean="0"/>
              <a:t>The figure shows the normalized cooling energy for both the schemes. Both the schemes end up saving some cooling energy but these savings are more in case of our temperature aware load balancer</a:t>
            </a:r>
          </a:p>
          <a:p>
            <a:r>
              <a:rPr lang="en-US" baseline="0" dirty="0" smtClean="0"/>
              <a:t>We end up saving as high as 57% of the cooling cost.</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the bigger</a:t>
            </a:r>
            <a:r>
              <a:rPr lang="en-US" baseline="0" dirty="0" smtClean="0"/>
              <a:t> picture, we plotted % savings in total energy savings with percent timing penalties.</a:t>
            </a:r>
          </a:p>
          <a:p>
            <a:r>
              <a:rPr lang="en-US" baseline="0" dirty="0" smtClean="0"/>
              <a:t>This Figure shows the great potential of saving energy in case of Mol3D and Jacobi2D.</a:t>
            </a:r>
          </a:p>
          <a:p>
            <a:r>
              <a:rPr lang="en-US" baseline="0" dirty="0" smtClean="0"/>
              <a:t>However, it seems that Wave2D is not a good candidate for energy savings.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51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Cooling</a:t>
            </a:r>
            <a:r>
              <a:rPr lang="en-US" baseline="0" dirty="0" smtClean="0"/>
              <a:t> costs form a major part of the total energy </a:t>
            </a:r>
            <a:r>
              <a:rPr lang="en-US" baseline="0" smtClean="0"/>
              <a:t>budget for </a:t>
            </a:r>
            <a:r>
              <a:rPr lang="en-US" baseline="0" dirty="0" smtClean="0"/>
              <a:t>data centers. </a:t>
            </a:r>
            <a:r>
              <a:rPr lang="en-US" baseline="0" dirty="0" err="1" smtClean="0"/>
              <a:t>Infact</a:t>
            </a:r>
            <a:r>
              <a:rPr lang="en-US" baseline="0" dirty="0" smtClean="0"/>
              <a:t> they account for 50% of the total energy consumed</a:t>
            </a:r>
          </a:p>
          <a:p>
            <a:r>
              <a:rPr lang="en-US" baseline="0" dirty="0" smtClean="0"/>
              <a:t>This high figure can also be attributed to hotspots which force data center operators to decrease the room temperature for the entire room</a:t>
            </a:r>
          </a:p>
          <a:p>
            <a:r>
              <a:rPr lang="en-US" baseline="0" dirty="0" smtClean="0"/>
              <a:t>Studies show that for every 1C increase in room temperature, 7% of total cooling energy can be saved. In fact data centers can save half of the total cooling cost by raising the room temperature from 20C to 26.6C.</a:t>
            </a:r>
          </a:p>
          <a:p>
            <a:r>
              <a:rPr lang="en-US" baseline="0" dirty="0" smtClean="0"/>
              <a:t>Data center operators can increase the room temperatures if they can be confident that there would be no hotspot formation and </a:t>
            </a:r>
            <a:r>
              <a:rPr lang="en-US" baseline="0" dirty="0" err="1" smtClean="0"/>
              <a:t>cpu</a:t>
            </a:r>
            <a:r>
              <a:rPr lang="en-US" baseline="0" dirty="0" smtClean="0"/>
              <a:t> cores wont reach very high temperatures.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Cooling</a:t>
            </a:r>
            <a:r>
              <a:rPr lang="en-US" baseline="0" dirty="0" smtClean="0"/>
              <a:t> costs form a major part of the total energy </a:t>
            </a:r>
            <a:r>
              <a:rPr lang="en-US" baseline="0" smtClean="0"/>
              <a:t>budget for </a:t>
            </a:r>
            <a:r>
              <a:rPr lang="en-US" baseline="0" dirty="0" smtClean="0"/>
              <a:t>data centers. </a:t>
            </a:r>
            <a:r>
              <a:rPr lang="en-US" baseline="0" dirty="0" err="1" smtClean="0"/>
              <a:t>Infact</a:t>
            </a:r>
            <a:r>
              <a:rPr lang="en-US" baseline="0" dirty="0" smtClean="0"/>
              <a:t> they account for 50% of the total energy consumed</a:t>
            </a:r>
          </a:p>
          <a:p>
            <a:r>
              <a:rPr lang="en-US" baseline="0" dirty="0" smtClean="0"/>
              <a:t>This high figure can also be attributed to hotspots which force data center operators to decrease the room temperature for the entire room</a:t>
            </a:r>
          </a:p>
          <a:p>
            <a:r>
              <a:rPr lang="en-US" baseline="0" dirty="0" smtClean="0"/>
              <a:t>Studies show that for every 1C increase in room temperature, 7% of total cooling energy can be saved. In fact data centers can save half of the total cooling cost by raising the room temperature from 20C to 26.6C.</a:t>
            </a:r>
          </a:p>
          <a:p>
            <a:r>
              <a:rPr lang="en-US" baseline="0" dirty="0" smtClean="0"/>
              <a:t>Data center operators can increase the room temperatures if they can be confident that there would be no hotspot formation and </a:t>
            </a:r>
            <a:r>
              <a:rPr lang="en-US" baseline="0" dirty="0" err="1" smtClean="0"/>
              <a:t>cpu</a:t>
            </a:r>
            <a:r>
              <a:rPr lang="en-US" baseline="0" dirty="0" smtClean="0"/>
              <a:t> cores wont reach very high temperatures.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see the behavior of core temperatures, we ran a Charm++ application (Wave2D) on 128 cores and measured the core temperatures.</a:t>
            </a:r>
          </a:p>
          <a:p>
            <a:r>
              <a:rPr lang="en-US" baseline="0" dirty="0" smtClean="0"/>
              <a:t>The figure shows the average core temperature over 10 minutes using different CRAC set points.</a:t>
            </a:r>
          </a:p>
          <a:p>
            <a:r>
              <a:rPr lang="en-US" baseline="0" dirty="0" smtClean="0"/>
              <a:t>We noticed a difference of about 6C due to reduced cooling by moving from 23.3C to 25.6C</a:t>
            </a:r>
          </a:p>
          <a:p>
            <a:r>
              <a:rPr lang="en-US" baseline="0" dirty="0" smtClean="0"/>
              <a:t>The lower two curves in the figure represent the maximum difference of any core from the average. There is a difference of 11C between the max difference after increasing CRAC set point. A difference of 20C from an average of 57C clearly points towards existence of Hotspots</a:t>
            </a:r>
          </a:p>
        </p:txBody>
      </p:sp>
      <p:sp>
        <p:nvSpPr>
          <p:cNvPr id="4" name="Slide Number Placeholder 3"/>
          <p:cNvSpPr>
            <a:spLocks noGrp="1"/>
          </p:cNvSpPr>
          <p:nvPr>
            <p:ph type="sldNum" sz="quarter" idx="10"/>
          </p:nvPr>
        </p:nvSpPr>
        <p:spPr/>
        <p:txBody>
          <a:bodyPr/>
          <a:lstStyle/>
          <a:p>
            <a:fld id="{97243612-EB84-BC47-AEB3-F4F5694E6EF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see the difference in</a:t>
            </a:r>
            <a:r>
              <a:rPr lang="en-US" baseline="0" dirty="0" smtClean="0"/>
              <a:t> both the schemes, we present the processor timelines for both.</a:t>
            </a:r>
          </a:p>
          <a:p>
            <a:r>
              <a:rPr lang="en-US" baseline="0" dirty="0" smtClean="0"/>
              <a:t>The top part shows the scheme without our load balancing whereas the bottom one uses our load balancing.</a:t>
            </a:r>
          </a:p>
          <a:p>
            <a:r>
              <a:rPr lang="en-US" baseline="0" dirty="0" smtClean="0"/>
              <a:t>The white lines in the yellow rectangle show the idle time cores 4-12 are spending due the first four cores shifting to lower frequency. This results in a big penalty as only 4 cores now dictate the execution time</a:t>
            </a:r>
          </a:p>
          <a:p>
            <a:r>
              <a:rPr lang="en-US" baseline="0" dirty="0" smtClean="0"/>
              <a:t>We can see that our scheme doesn’t suffer from any such problem.</a:t>
            </a:r>
          </a:p>
          <a:p>
            <a:r>
              <a:rPr lang="en-US" baseline="0" dirty="0" smtClean="0"/>
              <a:t>In order to understand it better we enlarged the area in the yellow rectangle and reproduced it. The two shaded portions represent the idle time due to first 4 cores operating at lower frequency. </a:t>
            </a:r>
          </a:p>
          <a:p>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Charm++</a:t>
            </a:r>
            <a:r>
              <a:rPr lang="en-US" baseline="0" dirty="0" smtClean="0"/>
              <a:t> is a perfect match for our technique.</a:t>
            </a:r>
          </a:p>
          <a:p>
            <a:r>
              <a:rPr lang="en-US" baseline="0" dirty="0" smtClean="0"/>
              <a:t>Its object based over-decomposition coupled with </a:t>
            </a:r>
            <a:r>
              <a:rPr lang="en-US" baseline="0" dirty="0" err="1" smtClean="0"/>
              <a:t>migrateability</a:t>
            </a:r>
            <a:r>
              <a:rPr lang="en-US" baseline="0" dirty="0" smtClean="0"/>
              <a:t> of objects allows us to </a:t>
            </a:r>
            <a:r>
              <a:rPr lang="en-US" baseline="0" dirty="0" err="1" smtClean="0"/>
              <a:t>trasnfer</a:t>
            </a:r>
            <a:r>
              <a:rPr lang="en-US" baseline="0" dirty="0" smtClean="0"/>
              <a:t> tasks to load balance the application</a:t>
            </a:r>
          </a:p>
          <a:p>
            <a:r>
              <a:rPr lang="en-US" baseline="0" dirty="0" smtClean="0"/>
              <a:t>Time logging of task, provided by charm++, is also an essential part of our scheme. We use these times to come up with decisions about which tasks to migrate in order to restore load balance.</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scheme, Temperature aware load balancing, combines DVFS and temperature control in an efficient way to reduce timing penalty and total energy</a:t>
            </a:r>
          </a:p>
          <a:p>
            <a:r>
              <a:rPr lang="en-US" baseline="0" dirty="0" smtClean="0"/>
              <a:t>Each application can define the maximum threshold along with the interval after which it periodically wants to check core </a:t>
            </a:r>
            <a:r>
              <a:rPr lang="en-US" baseline="0" dirty="0" err="1" smtClean="0"/>
              <a:t>tempeartures</a:t>
            </a:r>
            <a:endParaRPr lang="en-US" baseline="0" dirty="0" smtClean="0"/>
          </a:p>
          <a:p>
            <a:r>
              <a:rPr lang="en-US" baseline="0" dirty="0" smtClean="0"/>
              <a:t>At each decision time, the core temperature is compared to the threshold and the frequency is shifted depending on whether core temperature exceeds or falls below the threshold</a:t>
            </a:r>
          </a:p>
          <a:p>
            <a:r>
              <a:rPr lang="en-US" baseline="0" dirty="0" smtClean="0"/>
              <a:t>The frequency scaling for each core results in speed differential with which the cores can complete tasks. We transfer tasks from slow cores to fast cores in order to load balancer the application</a:t>
            </a:r>
          </a:p>
          <a:p>
            <a:r>
              <a:rPr lang="en-US" baseline="0" dirty="0" smtClean="0"/>
              <a:t>We take a refinement based approach instead of re-assigning each task in order to make our load balancer scalable.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test our scheme, we used a </a:t>
            </a:r>
            <a:r>
              <a:rPr lang="en-US" baseline="0" dirty="0" err="1" smtClean="0"/>
              <a:t>testbed</a:t>
            </a:r>
            <a:r>
              <a:rPr lang="en-US" baseline="0" dirty="0" smtClean="0"/>
              <a:t> having 40 single socket nodes connected through a 48-port gigabit switch. The power consumption of these machines were measured using </a:t>
            </a:r>
            <a:r>
              <a:rPr lang="en-US" baseline="0" dirty="0" err="1" smtClean="0"/>
              <a:t>Liebert</a:t>
            </a:r>
            <a:r>
              <a:rPr lang="en-US" baseline="0" dirty="0" smtClean="0"/>
              <a:t> Power unit</a:t>
            </a:r>
          </a:p>
          <a:p>
            <a:r>
              <a:rPr lang="en-US" baseline="0" dirty="0" smtClean="0"/>
              <a:t>All our experiments were done using 128 cores. The machine room had a dedicated CRAC.</a:t>
            </a:r>
          </a:p>
          <a:p>
            <a:r>
              <a:rPr lang="en-US" baseline="0" dirty="0" smtClean="0"/>
              <a:t>We used temperature sensors at the CRAC air inlet and outlet to measure air temperatures for hot air entering and cold air leaving the CRAC. </a:t>
            </a:r>
          </a:p>
          <a:p>
            <a:r>
              <a:rPr lang="en-US" baseline="0" dirty="0" smtClean="0"/>
              <a:t>For all our experiments, we used a max threshold of 44C which got from some preliminary studies</a:t>
            </a:r>
          </a:p>
        </p:txBody>
      </p:sp>
      <p:sp>
        <p:nvSpPr>
          <p:cNvPr id="4" name="Slide Number Placeholder 3"/>
          <p:cNvSpPr>
            <a:spLocks noGrp="1"/>
          </p:cNvSpPr>
          <p:nvPr>
            <p:ph type="sldNum" sz="quarter" idx="10"/>
          </p:nvPr>
        </p:nvSpPr>
        <p:spPr/>
        <p:txBody>
          <a:bodyPr/>
          <a:lstStyle/>
          <a:p>
            <a:fld id="{97243612-EB84-BC47-AEB3-F4F5694E6EFE}"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result of some experiments where we tried to constrain the core temperatures within the threshold.</a:t>
            </a:r>
          </a:p>
          <a:p>
            <a:r>
              <a:rPr lang="en-US" baseline="0" dirty="0" smtClean="0"/>
              <a:t>As can be seen once the cores reach the threshold we were able to maintain a very tight control over the core temperatures</a:t>
            </a:r>
          </a:p>
          <a:p>
            <a:r>
              <a:rPr lang="en-US" baseline="0" dirty="0" smtClean="0"/>
              <a:t>This was true for all the 3 apps even though they had different temperature gradient to start with</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CBB27F-4B22-4643-A634-DD606FD807BD}" type="datetime1">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20578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9D2BA7-880E-C04D-909A-F19CE03AA8AB}" type="datetime1">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181700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0A2C6-D70B-B640-AFB4-CCB2B1E73985}" type="datetime1">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1463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F01A8-2668-124A-A451-C67A3DEBCB5B}" type="datetime1">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341892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75BAA-245A-124E-BFB1-544D6EB98904}" type="datetime1">
              <a:rPr lang="en-US" smtClean="0"/>
              <a:t>4/16/13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138206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FC0750-ED9F-924F-82C1-EDCC5646ECB7}" type="datetime1">
              <a:rPr lang="en-US" smtClean="0"/>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267300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953E4-9E35-FC4A-B576-F6F4A3058885}" type="datetime1">
              <a:rPr lang="en-US" smtClean="0"/>
              <a:t>4/16/13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49576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A54C28-347B-E744-983D-C898013A130A}" type="datetime1">
              <a:rPr lang="en-US" smtClean="0"/>
              <a:t>4/16/13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356549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3AFEA-A0C6-3242-9195-09CB82A69552}" type="datetime1">
              <a:rPr lang="en-US" smtClean="0"/>
              <a:t>4/16/13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58915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AB421-3071-394D-8815-CB613FC4E862}" type="datetime1">
              <a:rPr lang="en-US" smtClean="0"/>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291378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93E73-071E-F045-974A-D94AB850F85C}" type="datetime1">
              <a:rPr lang="en-US" smtClean="0"/>
              <a:t>4/16/13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E5548-FD33-4642-8803-A1FE1E6D5096}" type="slidenum">
              <a:rPr lang="en-US" smtClean="0"/>
              <a:t>‹#›</a:t>
            </a:fld>
            <a:endParaRPr lang="en-US"/>
          </a:p>
        </p:txBody>
      </p:sp>
    </p:spTree>
    <p:extLst>
      <p:ext uri="{BB962C8B-B14F-4D97-AF65-F5344CB8AC3E}">
        <p14:creationId xmlns:p14="http://schemas.microsoft.com/office/powerpoint/2010/main" val="3878324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6569-2EBE-FD44-A553-74CE750CA0A0}" type="datetime1">
              <a:rPr lang="en-US" smtClean="0"/>
              <a:t>4/16/13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E5548-FD33-4642-8803-A1FE1E6D5096}" type="slidenum">
              <a:rPr lang="en-US" smtClean="0"/>
              <a:t>‹#›</a:t>
            </a:fld>
            <a:endParaRPr lang="en-US"/>
          </a:p>
        </p:txBody>
      </p:sp>
    </p:spTree>
    <p:extLst>
      <p:ext uri="{BB962C8B-B14F-4D97-AF65-F5344CB8AC3E}">
        <p14:creationId xmlns:p14="http://schemas.microsoft.com/office/powerpoint/2010/main" val="125786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2.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Dynamic Thermal Management in Charm++</a:t>
            </a:r>
            <a:endParaRPr lang="en-US" dirty="0"/>
          </a:p>
        </p:txBody>
      </p:sp>
      <p:sp>
        <p:nvSpPr>
          <p:cNvPr id="3" name="Subtitle 2"/>
          <p:cNvSpPr>
            <a:spLocks noGrp="1"/>
          </p:cNvSpPr>
          <p:nvPr>
            <p:ph type="subTitle" idx="1"/>
          </p:nvPr>
        </p:nvSpPr>
        <p:spPr/>
        <p:txBody>
          <a:bodyPr/>
          <a:lstStyle/>
          <a:p>
            <a:r>
              <a:rPr lang="en-US" b="1" dirty="0" smtClean="0"/>
              <a:t>Osman </a:t>
            </a:r>
            <a:r>
              <a:rPr lang="en-US" b="1" dirty="0" err="1" smtClean="0"/>
              <a:t>Sarood</a:t>
            </a:r>
            <a:r>
              <a:rPr lang="en-US" b="1" dirty="0" smtClean="0"/>
              <a:t>, </a:t>
            </a:r>
            <a:r>
              <a:rPr lang="en-US" dirty="0" smtClean="0"/>
              <a:t>Phil Miller, Esteban </a:t>
            </a:r>
            <a:r>
              <a:rPr lang="en-US" dirty="0" err="1" smtClean="0"/>
              <a:t>Meneses</a:t>
            </a:r>
            <a:r>
              <a:rPr lang="en-US" dirty="0" smtClean="0"/>
              <a:t>, </a:t>
            </a:r>
            <a:r>
              <a:rPr lang="en-US" dirty="0" err="1" smtClean="0"/>
              <a:t>Ehsan</a:t>
            </a:r>
            <a:r>
              <a:rPr lang="en-US" dirty="0" smtClean="0"/>
              <a:t> </a:t>
            </a:r>
            <a:r>
              <a:rPr lang="en-US" dirty="0" err="1" smtClean="0"/>
              <a:t>Totoni</a:t>
            </a:r>
            <a:r>
              <a:rPr lang="en-US" dirty="0" smtClean="0"/>
              <a:t>, Sanjay Kale</a:t>
            </a:r>
            <a:endParaRPr lang="en-US" b="1" dirty="0" smtClean="0"/>
          </a:p>
          <a:p>
            <a:r>
              <a:rPr lang="en-US" dirty="0" smtClean="0"/>
              <a:t>Parallel Programming Lab (PPL)</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1</a:t>
            </a:fld>
            <a:endParaRPr lang="en-US"/>
          </a:p>
        </p:txBody>
      </p:sp>
    </p:spTree>
    <p:extLst>
      <p:ext uri="{BB962C8B-B14F-4D97-AF65-F5344CB8AC3E}">
        <p14:creationId xmlns:p14="http://schemas.microsoft.com/office/powerpoint/2010/main" val="24020473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Charm++ to the rescue!</a:t>
            </a:r>
            <a:endParaRPr lang="en-US"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00"/>
                </a:solidFill>
              </a:rPr>
              <a:t>Object-based over-decomposition</a:t>
            </a:r>
          </a:p>
          <a:p>
            <a:pPr lvl="1"/>
            <a:r>
              <a:rPr lang="en-US" dirty="0" smtClean="0">
                <a:solidFill>
                  <a:srgbClr val="000000"/>
                </a:solidFill>
              </a:rPr>
              <a:t>Helpful for refinement load balancing</a:t>
            </a:r>
          </a:p>
          <a:p>
            <a:r>
              <a:rPr lang="en-US" dirty="0" err="1" smtClean="0">
                <a:solidFill>
                  <a:srgbClr val="000000"/>
                </a:solidFill>
              </a:rPr>
              <a:t>Migratable</a:t>
            </a:r>
            <a:r>
              <a:rPr lang="en-US" dirty="0" smtClean="0">
                <a:solidFill>
                  <a:srgbClr val="000000"/>
                </a:solidFill>
              </a:rPr>
              <a:t> objects</a:t>
            </a:r>
          </a:p>
          <a:p>
            <a:pPr lvl="1"/>
            <a:r>
              <a:rPr lang="en-US" dirty="0" smtClean="0">
                <a:solidFill>
                  <a:srgbClr val="000000"/>
                </a:solidFill>
              </a:rPr>
              <a:t>Mandatory for our scheme to work </a:t>
            </a:r>
          </a:p>
          <a:p>
            <a:pPr lvl="1"/>
            <a:r>
              <a:rPr lang="en-US" dirty="0" smtClean="0">
                <a:solidFill>
                  <a:srgbClr val="000000"/>
                </a:solidFill>
              </a:rPr>
              <a:t>supports fault tolerance</a:t>
            </a:r>
          </a:p>
          <a:p>
            <a:r>
              <a:rPr lang="en-US" dirty="0" smtClean="0">
                <a:solidFill>
                  <a:srgbClr val="000000"/>
                </a:solidFill>
              </a:rPr>
              <a:t>Time logging for all objects</a:t>
            </a:r>
          </a:p>
          <a:p>
            <a:pPr lvl="1"/>
            <a:r>
              <a:rPr lang="en-US" dirty="0" smtClean="0">
                <a:solidFill>
                  <a:srgbClr val="000000"/>
                </a:solidFill>
              </a:rPr>
              <a:t>Central to load balancing decisions</a:t>
            </a:r>
          </a:p>
          <a:p>
            <a:pPr marL="342900" lvl="1" indent="-342900">
              <a:buFont typeface="Arial"/>
              <a:buChar char="•"/>
            </a:pPr>
            <a:r>
              <a:rPr lang="en-US" dirty="0">
                <a:solidFill>
                  <a:srgbClr val="000000"/>
                </a:solidFill>
              </a:rPr>
              <a:t>Supports plugin load </a:t>
            </a:r>
            <a:r>
              <a:rPr lang="en-US" dirty="0" smtClean="0">
                <a:solidFill>
                  <a:srgbClr val="000000"/>
                </a:solidFill>
              </a:rPr>
              <a:t>balancer</a:t>
            </a:r>
          </a:p>
          <a:p>
            <a:pPr marL="342900" lvl="1" indent="-342900">
              <a:buFont typeface="Arial"/>
              <a:buChar char="•"/>
            </a:pPr>
            <a:r>
              <a:rPr lang="en-US" dirty="0" smtClean="0">
                <a:solidFill>
                  <a:srgbClr val="000000"/>
                </a:solidFill>
              </a:rPr>
              <a:t>Production-quality system used by many applications</a:t>
            </a:r>
          </a:p>
          <a:p>
            <a:pPr marL="342900" lvl="1" indent="-342900">
              <a:buFont typeface="Arial"/>
              <a:buChar char="•"/>
            </a:pPr>
            <a:r>
              <a:rPr lang="en-US" dirty="0" smtClean="0">
                <a:solidFill>
                  <a:srgbClr val="000000"/>
                </a:solidFill>
              </a:rPr>
              <a:t>For more info, </a:t>
            </a:r>
            <a:r>
              <a:rPr lang="en-US" dirty="0">
                <a:solidFill>
                  <a:srgbClr val="000000"/>
                </a:solidFill>
              </a:rPr>
              <a:t>see </a:t>
            </a:r>
            <a:r>
              <a:rPr lang="en-US" u="sng" dirty="0">
                <a:solidFill>
                  <a:srgbClr val="0000FF"/>
                </a:solidFill>
              </a:rPr>
              <a:t>http://</a:t>
            </a:r>
            <a:r>
              <a:rPr lang="en-US" u="sng" dirty="0" err="1">
                <a:solidFill>
                  <a:srgbClr val="0000FF"/>
                </a:solidFill>
              </a:rPr>
              <a:t>charm.cs.illinois.edu</a:t>
            </a:r>
            <a:r>
              <a:rPr lang="en-US" u="sng" dirty="0">
                <a:solidFill>
                  <a:srgbClr val="0000FF"/>
                </a:solidFill>
              </a:rPr>
              <a:t>/why/</a:t>
            </a: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3238C016-B06B-6740-A4F8-10CE03492272}"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17084202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Temperature Aware Load Balancer	</a:t>
            </a:r>
            <a:endParaRPr lang="en-US"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Specify temperature range and sampling interval</a:t>
            </a:r>
          </a:p>
          <a:p>
            <a:r>
              <a:rPr lang="en-US" dirty="0" smtClean="0">
                <a:solidFill>
                  <a:srgbClr val="000000"/>
                </a:solidFill>
              </a:rPr>
              <a:t>Runtime system periodically checks core temperatures</a:t>
            </a:r>
          </a:p>
          <a:p>
            <a:r>
              <a:rPr lang="en-US" dirty="0" smtClean="0">
                <a:solidFill>
                  <a:srgbClr val="000000"/>
                </a:solidFill>
              </a:rPr>
              <a:t>Scale down/up frequency (by one level) if temperature exceeds/below maximum threshold at each decision time</a:t>
            </a:r>
          </a:p>
          <a:p>
            <a:r>
              <a:rPr lang="en-US" dirty="0" smtClean="0">
                <a:solidFill>
                  <a:srgbClr val="000000"/>
                </a:solidFill>
              </a:rPr>
              <a:t>Transfer tasks from slow cores to faster ones</a:t>
            </a:r>
          </a:p>
          <a:p>
            <a:r>
              <a:rPr lang="en-US" dirty="0" smtClean="0">
                <a:solidFill>
                  <a:srgbClr val="000000"/>
                </a:solidFill>
              </a:rPr>
              <a:t>See ‘‘Cool’ Load Balancing for HPC Data Centers’, IEEE Transactions on computers for details</a:t>
            </a:r>
          </a:p>
        </p:txBody>
      </p:sp>
      <p:sp>
        <p:nvSpPr>
          <p:cNvPr id="4" name="Slide Number Placeholder 3"/>
          <p:cNvSpPr>
            <a:spLocks noGrp="1"/>
          </p:cNvSpPr>
          <p:nvPr>
            <p:ph type="sldNum" sz="quarter" idx="12"/>
          </p:nvPr>
        </p:nvSpPr>
        <p:spPr/>
        <p:txBody>
          <a:bodyPr/>
          <a:lstStyle/>
          <a:p>
            <a:fld id="{3238C016-B06B-6740-A4F8-10CE03492272}"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8965548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Experimental Setup</a:t>
            </a:r>
            <a:endParaRPr lang="en-US"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128 cores (32 nodes), 10 different frequency levels (1.2GHz – 2.4GHz)</a:t>
            </a:r>
          </a:p>
          <a:p>
            <a:r>
              <a:rPr lang="en-US" dirty="0" smtClean="0">
                <a:solidFill>
                  <a:srgbClr val="000000"/>
                </a:solidFill>
              </a:rPr>
              <a:t>Direct power measurement</a:t>
            </a:r>
          </a:p>
          <a:p>
            <a:r>
              <a:rPr lang="en-US" dirty="0" smtClean="0">
                <a:solidFill>
                  <a:srgbClr val="000000"/>
                </a:solidFill>
              </a:rPr>
              <a:t>Dedicated CRAC</a:t>
            </a:r>
          </a:p>
          <a:p>
            <a:r>
              <a:rPr lang="en-US" dirty="0" smtClean="0">
                <a:solidFill>
                  <a:srgbClr val="000000"/>
                </a:solidFill>
              </a:rPr>
              <a:t>Power estimation based on</a:t>
            </a:r>
          </a:p>
          <a:p>
            <a:endParaRPr lang="en-US" dirty="0" smtClean="0">
              <a:solidFill>
                <a:srgbClr val="000000"/>
              </a:solidFill>
            </a:endParaRPr>
          </a:p>
          <a:p>
            <a:r>
              <a:rPr lang="en-US" dirty="0" smtClean="0">
                <a:solidFill>
                  <a:srgbClr val="000000"/>
                </a:solidFill>
              </a:rPr>
              <a:t>Applications: Jacobi2D, Mol3D, and Wave2D</a:t>
            </a:r>
          </a:p>
          <a:p>
            <a:pPr lvl="1"/>
            <a:r>
              <a:rPr lang="en-US" dirty="0" smtClean="0">
                <a:solidFill>
                  <a:srgbClr val="000000"/>
                </a:solidFill>
              </a:rPr>
              <a:t>Different power profiles</a:t>
            </a:r>
          </a:p>
          <a:p>
            <a:r>
              <a:rPr lang="en-US" dirty="0" smtClean="0">
                <a:solidFill>
                  <a:srgbClr val="000000"/>
                </a:solidFill>
              </a:rPr>
              <a:t>Temperature range: 47C-49C</a:t>
            </a:r>
          </a:p>
        </p:txBody>
      </p:sp>
      <p:sp>
        <p:nvSpPr>
          <p:cNvPr id="5" name="Slide Number Placeholder 4"/>
          <p:cNvSpPr>
            <a:spLocks noGrp="1"/>
          </p:cNvSpPr>
          <p:nvPr>
            <p:ph type="sldNum" sz="quarter" idx="12"/>
          </p:nvPr>
        </p:nvSpPr>
        <p:spPr/>
        <p:txBody>
          <a:bodyPr/>
          <a:lstStyle/>
          <a:p>
            <a:fld id="{3238C016-B06B-6740-A4F8-10CE03492272}" type="slidenum">
              <a:rPr lang="en-US" smtClean="0">
                <a:solidFill>
                  <a:srgbClr val="000000"/>
                </a:solidFill>
              </a:rPr>
              <a:pPr/>
              <a:t>12</a:t>
            </a:fld>
            <a:endParaRPr lang="en-US">
              <a:solidFill>
                <a:srgbClr val="00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04221895"/>
              </p:ext>
            </p:extLst>
          </p:nvPr>
        </p:nvGraphicFramePr>
        <p:xfrm>
          <a:off x="3200400" y="4191000"/>
          <a:ext cx="2924629" cy="330200"/>
        </p:xfrm>
        <a:graphic>
          <a:graphicData uri="http://schemas.openxmlformats.org/presentationml/2006/ole">
            <mc:AlternateContent xmlns:mc="http://schemas.openxmlformats.org/markup-compatibility/2006">
              <mc:Choice xmlns:v="urn:schemas-microsoft-com:vml" Requires="v">
                <p:oleObj spid="_x0000_s1592" name="Equation" r:id="rId4" imgW="1574800" imgH="177800" progId="Equation.3">
                  <p:embed/>
                </p:oleObj>
              </mc:Choice>
              <mc:Fallback>
                <p:oleObj name="Equation" r:id="rId4" imgW="15748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191000"/>
                        <a:ext cx="2924629"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3814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Average Core Temperatures in Check</a:t>
            </a:r>
            <a:endParaRPr lang="en-US" dirty="0">
              <a:solidFill>
                <a:srgbClr val="000000"/>
              </a:solidFill>
            </a:endParaRPr>
          </a:p>
        </p:txBody>
      </p:sp>
      <p:sp>
        <p:nvSpPr>
          <p:cNvPr id="6" name="Content Placeholder 2"/>
          <p:cNvSpPr>
            <a:spLocks noGrp="1"/>
          </p:cNvSpPr>
          <p:nvPr>
            <p:ph idx="1"/>
          </p:nvPr>
        </p:nvSpPr>
        <p:spPr>
          <a:xfrm>
            <a:off x="457200" y="4724401"/>
            <a:ext cx="8229600" cy="1676399"/>
          </a:xfrm>
        </p:spPr>
        <p:txBody>
          <a:bodyPr>
            <a:normAutofit/>
          </a:bodyPr>
          <a:lstStyle/>
          <a:p>
            <a:r>
              <a:rPr lang="en-US" dirty="0" smtClean="0">
                <a:solidFill>
                  <a:srgbClr val="000000"/>
                </a:solidFill>
              </a:rPr>
              <a:t>Avg. core temperature within 2 C range</a:t>
            </a:r>
          </a:p>
          <a:p>
            <a:r>
              <a:rPr lang="en-US" dirty="0" smtClean="0">
                <a:solidFill>
                  <a:srgbClr val="000000"/>
                </a:solidFill>
              </a:rPr>
              <a:t>Can handle applications having different temperature gradients</a:t>
            </a:r>
          </a:p>
        </p:txBody>
      </p:sp>
      <p:sp>
        <p:nvSpPr>
          <p:cNvPr id="7" name="Slide Number Placeholder 6"/>
          <p:cNvSpPr>
            <a:spLocks noGrp="1"/>
          </p:cNvSpPr>
          <p:nvPr>
            <p:ph type="sldNum" sz="quarter" idx="12"/>
          </p:nvPr>
        </p:nvSpPr>
        <p:spPr/>
        <p:txBody>
          <a:bodyPr/>
          <a:lstStyle/>
          <a:p>
            <a:fld id="{3238C016-B06B-6740-A4F8-10CE03492272}" type="slidenum">
              <a:rPr lang="en-US" smtClean="0">
                <a:solidFill>
                  <a:srgbClr val="000000"/>
                </a:solidFill>
              </a:rPr>
              <a:pPr/>
              <a:t>13</a:t>
            </a:fld>
            <a:endParaRPr lang="en-US">
              <a:solidFill>
                <a:srgbClr val="000000"/>
              </a:solidFill>
            </a:endParaRPr>
          </a:p>
        </p:txBody>
      </p:sp>
      <p:sp>
        <p:nvSpPr>
          <p:cNvPr id="9" name="TextBox 8"/>
          <p:cNvSpPr txBox="1"/>
          <p:nvPr/>
        </p:nvSpPr>
        <p:spPr>
          <a:xfrm>
            <a:off x="1549004" y="1232972"/>
            <a:ext cx="6047250" cy="369332"/>
          </a:xfrm>
          <a:prstGeom prst="rect">
            <a:avLst/>
          </a:prstGeom>
          <a:noFill/>
        </p:spPr>
        <p:txBody>
          <a:bodyPr wrap="square" rtlCol="0">
            <a:spAutoFit/>
          </a:bodyPr>
          <a:lstStyle/>
          <a:p>
            <a:r>
              <a:rPr lang="en-US" dirty="0" smtClean="0">
                <a:solidFill>
                  <a:srgbClr val="000000"/>
                </a:solidFill>
              </a:rPr>
              <a:t>CRAC set-point = 25.6C     Temperature range: 47C-49C</a:t>
            </a:r>
            <a:endParaRPr lang="en-US" dirty="0">
              <a:solidFill>
                <a:srgbClr val="000000"/>
              </a:solidFill>
            </a:endParaRPr>
          </a:p>
        </p:txBody>
      </p:sp>
      <p:pic>
        <p:nvPicPr>
          <p:cNvPr id="3" name="Picture 2" descr="Screen shot 2013-04-12 at 11.32.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12" y="1748890"/>
            <a:ext cx="7632532" cy="2975511"/>
          </a:xfrm>
          <a:prstGeom prst="rect">
            <a:avLst/>
          </a:prstGeom>
        </p:spPr>
      </p:pic>
    </p:spTree>
    <p:extLst>
      <p:ext uri="{BB962C8B-B14F-4D97-AF65-F5344CB8AC3E}">
        <p14:creationId xmlns:p14="http://schemas.microsoft.com/office/powerpoint/2010/main" val="11667922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Hotspot Avoidance</a:t>
            </a:r>
            <a:endParaRPr lang="en-US" dirty="0">
              <a:solidFill>
                <a:srgbClr val="000000"/>
              </a:solidFill>
            </a:endParaRPr>
          </a:p>
        </p:txBody>
      </p:sp>
      <p:sp>
        <p:nvSpPr>
          <p:cNvPr id="9" name="Slide Number Placeholder 8"/>
          <p:cNvSpPr>
            <a:spLocks noGrp="1"/>
          </p:cNvSpPr>
          <p:nvPr>
            <p:ph type="sldNum" sz="quarter" idx="12"/>
          </p:nvPr>
        </p:nvSpPr>
        <p:spPr/>
        <p:txBody>
          <a:bodyPr/>
          <a:lstStyle/>
          <a:p>
            <a:fld id="{3238C016-B06B-6740-A4F8-10CE03492272}" type="slidenum">
              <a:rPr lang="en-US" smtClean="0">
                <a:solidFill>
                  <a:srgbClr val="000000"/>
                </a:solidFill>
              </a:rPr>
              <a:pPr/>
              <a:t>14</a:t>
            </a:fld>
            <a:endParaRPr lang="en-US">
              <a:solidFill>
                <a:srgbClr val="000000"/>
              </a:solidFill>
            </a:endParaRPr>
          </a:p>
        </p:txBody>
      </p:sp>
      <p:cxnSp>
        <p:nvCxnSpPr>
          <p:cNvPr id="13" name="Straight Arrow Connector 12"/>
          <p:cNvCxnSpPr/>
          <p:nvPr/>
        </p:nvCxnSpPr>
        <p:spPr>
          <a:xfrm flipH="1" flipV="1">
            <a:off x="6268359" y="2258536"/>
            <a:ext cx="665841" cy="48019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idx="1"/>
          </p:nvPr>
        </p:nvSpPr>
        <p:spPr>
          <a:xfrm>
            <a:off x="457200" y="4643735"/>
            <a:ext cx="8229600" cy="1757064"/>
          </a:xfrm>
        </p:spPr>
        <p:txBody>
          <a:bodyPr>
            <a:normAutofit fontScale="62500" lnSpcReduction="20000"/>
          </a:bodyPr>
          <a:lstStyle/>
          <a:p>
            <a:r>
              <a:rPr lang="en-US" dirty="0">
                <a:solidFill>
                  <a:srgbClr val="000000"/>
                </a:solidFill>
              </a:rPr>
              <a:t>Maximum </a:t>
            </a:r>
            <a:r>
              <a:rPr lang="en-US" dirty="0" smtClean="0">
                <a:solidFill>
                  <a:srgbClr val="000000"/>
                </a:solidFill>
              </a:rPr>
              <a:t>Difference without our scheme </a:t>
            </a:r>
            <a:r>
              <a:rPr lang="en-US" dirty="0" smtClean="0">
                <a:solidFill>
                  <a:srgbClr val="FF0000"/>
                </a:solidFill>
              </a:rPr>
              <a:t>(w/o </a:t>
            </a:r>
            <a:r>
              <a:rPr lang="en-US" dirty="0" err="1" smtClean="0">
                <a:solidFill>
                  <a:srgbClr val="FF0000"/>
                </a:solidFill>
              </a:rPr>
              <a:t>TempLDB</a:t>
            </a:r>
            <a:r>
              <a:rPr lang="en-US" dirty="0" smtClean="0">
                <a:solidFill>
                  <a:srgbClr val="FF0000"/>
                </a:solidFill>
              </a:rPr>
              <a:t>)</a:t>
            </a:r>
          </a:p>
          <a:p>
            <a:pPr lvl="1"/>
            <a:r>
              <a:rPr lang="en-US" dirty="0" smtClean="0">
                <a:solidFill>
                  <a:srgbClr val="000000"/>
                </a:solidFill>
              </a:rPr>
              <a:t>Increases over time</a:t>
            </a:r>
          </a:p>
          <a:p>
            <a:pPr lvl="1"/>
            <a:r>
              <a:rPr lang="en-US" dirty="0" smtClean="0">
                <a:solidFill>
                  <a:srgbClr val="000000"/>
                </a:solidFill>
              </a:rPr>
              <a:t>Increases with CRAC set point</a:t>
            </a:r>
          </a:p>
          <a:p>
            <a:r>
              <a:rPr lang="en-US" dirty="0" smtClean="0"/>
              <a:t>Maximum Difference with our scheme (</a:t>
            </a:r>
            <a:r>
              <a:rPr lang="en-US" dirty="0" err="1" smtClean="0"/>
              <a:t>TempLDB</a:t>
            </a:r>
            <a:r>
              <a:rPr lang="en-US" dirty="0" smtClean="0"/>
              <a:t>)</a:t>
            </a:r>
          </a:p>
          <a:p>
            <a:pPr lvl="1"/>
            <a:r>
              <a:rPr lang="en-US" dirty="0" smtClean="0"/>
              <a:t>Decreases with time</a:t>
            </a:r>
          </a:p>
          <a:p>
            <a:pPr lvl="1"/>
            <a:r>
              <a:rPr lang="en-US" dirty="0" smtClean="0"/>
              <a:t>Insensitive to CRAC set point</a:t>
            </a:r>
          </a:p>
        </p:txBody>
      </p:sp>
      <p:pic>
        <p:nvPicPr>
          <p:cNvPr id="3" name="Picture 2" descr="Screen shot 2013-04-12 at 11.36.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71" y="1458715"/>
            <a:ext cx="8236644" cy="2826007"/>
          </a:xfrm>
          <a:prstGeom prst="rect">
            <a:avLst/>
          </a:prstGeom>
        </p:spPr>
      </p:pic>
    </p:spTree>
    <p:extLst>
      <p:ext uri="{BB962C8B-B14F-4D97-AF65-F5344CB8AC3E}">
        <p14:creationId xmlns:p14="http://schemas.microsoft.com/office/powerpoint/2010/main" val="4218814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Timing Penalty</a:t>
            </a:r>
            <a:endParaRPr lang="en-US" dirty="0">
              <a:solidFill>
                <a:srgbClr val="000000"/>
              </a:solidFill>
            </a:endParaRPr>
          </a:p>
        </p:txBody>
      </p:sp>
      <p:sp>
        <p:nvSpPr>
          <p:cNvPr id="9" name="Content Placeholder 2"/>
          <p:cNvSpPr>
            <a:spLocks noGrp="1"/>
          </p:cNvSpPr>
          <p:nvPr>
            <p:ph idx="1"/>
          </p:nvPr>
        </p:nvSpPr>
        <p:spPr>
          <a:xfrm>
            <a:off x="457200" y="5094214"/>
            <a:ext cx="8229600" cy="1687585"/>
          </a:xfrm>
        </p:spPr>
        <p:txBody>
          <a:bodyPr>
            <a:normAutofit fontScale="85000" lnSpcReduction="20000"/>
          </a:bodyPr>
          <a:lstStyle/>
          <a:p>
            <a:endParaRPr lang="en-US" dirty="0" smtClean="0">
              <a:solidFill>
                <a:srgbClr val="000000"/>
              </a:solidFill>
            </a:endParaRPr>
          </a:p>
          <a:p>
            <a:r>
              <a:rPr lang="en-US" dirty="0" smtClean="0">
                <a:solidFill>
                  <a:srgbClr val="000000"/>
                </a:solidFill>
              </a:rPr>
              <a:t>Decrease in cooling, increases:</a:t>
            </a:r>
          </a:p>
          <a:p>
            <a:pPr lvl="1"/>
            <a:r>
              <a:rPr lang="en-US" dirty="0" smtClean="0">
                <a:solidFill>
                  <a:srgbClr val="000000"/>
                </a:solidFill>
              </a:rPr>
              <a:t>Timing penalty </a:t>
            </a:r>
          </a:p>
          <a:p>
            <a:pPr lvl="1"/>
            <a:r>
              <a:rPr lang="en-US" dirty="0" smtClean="0">
                <a:solidFill>
                  <a:srgbClr val="000000"/>
                </a:solidFill>
              </a:rPr>
              <a:t>Advantage of our scheme</a:t>
            </a:r>
          </a:p>
        </p:txBody>
      </p:sp>
      <p:sp>
        <p:nvSpPr>
          <p:cNvPr id="10" name="Slide Number Placeholder 9"/>
          <p:cNvSpPr>
            <a:spLocks noGrp="1"/>
          </p:cNvSpPr>
          <p:nvPr>
            <p:ph type="sldNum" sz="quarter" idx="12"/>
          </p:nvPr>
        </p:nvSpPr>
        <p:spPr/>
        <p:txBody>
          <a:bodyPr/>
          <a:lstStyle/>
          <a:p>
            <a:fld id="{3238C016-B06B-6740-A4F8-10CE03492272}" type="slidenum">
              <a:rPr lang="en-US" smtClean="0">
                <a:solidFill>
                  <a:srgbClr val="000000"/>
                </a:solidFill>
              </a:rPr>
              <a:pPr/>
              <a:t>15</a:t>
            </a:fld>
            <a:endParaRPr lang="en-US">
              <a:solidFill>
                <a:srgbClr val="000000"/>
              </a:solidFill>
            </a:endParaRPr>
          </a:p>
        </p:txBody>
      </p:sp>
      <p:pic>
        <p:nvPicPr>
          <p:cNvPr id="3" name="Picture 2" descr="Screen shot 2013-04-12 at 11.44.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34" y="1163344"/>
            <a:ext cx="8069466" cy="4399319"/>
          </a:xfrm>
          <a:prstGeom prst="rect">
            <a:avLst/>
          </a:prstGeom>
        </p:spPr>
      </p:pic>
    </p:spTree>
    <p:extLst>
      <p:ext uri="{BB962C8B-B14F-4D97-AF65-F5344CB8AC3E}">
        <p14:creationId xmlns:p14="http://schemas.microsoft.com/office/powerpoint/2010/main" val="8586992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Processor Timelines for Wave2D</a:t>
            </a:r>
            <a:endParaRPr lang="en-US" dirty="0">
              <a:solidFill>
                <a:srgbClr val="000000"/>
              </a:solidFill>
            </a:endParaRPr>
          </a:p>
        </p:txBody>
      </p:sp>
      <p:sp>
        <p:nvSpPr>
          <p:cNvPr id="9" name="TextBox 8"/>
          <p:cNvSpPr txBox="1"/>
          <p:nvPr/>
        </p:nvSpPr>
        <p:spPr>
          <a:xfrm>
            <a:off x="228600" y="2221468"/>
            <a:ext cx="1460500" cy="369332"/>
          </a:xfrm>
          <a:prstGeom prst="rect">
            <a:avLst/>
          </a:prstGeom>
          <a:noFill/>
        </p:spPr>
        <p:txBody>
          <a:bodyPr wrap="square" rtlCol="0">
            <a:spAutoFit/>
          </a:bodyPr>
          <a:lstStyle/>
          <a:p>
            <a:r>
              <a:rPr lang="en-US" dirty="0" smtClean="0">
                <a:solidFill>
                  <a:srgbClr val="000000"/>
                </a:solidFill>
              </a:rPr>
              <a:t>w/o </a:t>
            </a:r>
            <a:r>
              <a:rPr lang="en-US" dirty="0" err="1" smtClean="0">
                <a:solidFill>
                  <a:srgbClr val="000000"/>
                </a:solidFill>
              </a:rPr>
              <a:t>TempLB</a:t>
            </a:r>
            <a:endParaRPr lang="en-US" dirty="0" smtClean="0">
              <a:solidFill>
                <a:srgbClr val="000000"/>
              </a:solidFill>
            </a:endParaRPr>
          </a:p>
        </p:txBody>
      </p:sp>
      <p:sp>
        <p:nvSpPr>
          <p:cNvPr id="14" name="Rectangle 13"/>
          <p:cNvSpPr/>
          <p:nvPr/>
        </p:nvSpPr>
        <p:spPr>
          <a:xfrm>
            <a:off x="3581400" y="1950818"/>
            <a:ext cx="914400" cy="1255931"/>
          </a:xfrm>
          <a:prstGeom prst="rect">
            <a:avLst/>
          </a:prstGeom>
          <a:solidFill>
            <a:schemeClr val="accent4">
              <a:lumMod val="60000"/>
              <a:lumOff val="40000"/>
              <a:alpha val="42000"/>
            </a:scheme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5" name="Rectangle 14"/>
          <p:cNvSpPr/>
          <p:nvPr/>
        </p:nvSpPr>
        <p:spPr>
          <a:xfrm>
            <a:off x="6348403" y="1950818"/>
            <a:ext cx="914400" cy="1211152"/>
          </a:xfrm>
          <a:prstGeom prst="rect">
            <a:avLst/>
          </a:prstGeom>
          <a:solidFill>
            <a:schemeClr val="accent4">
              <a:lumMod val="60000"/>
              <a:lumOff val="40000"/>
              <a:alpha val="42000"/>
            </a:scheme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7" name="Slide Number Placeholder 16"/>
          <p:cNvSpPr>
            <a:spLocks noGrp="1"/>
          </p:cNvSpPr>
          <p:nvPr>
            <p:ph type="sldNum" sz="quarter" idx="12"/>
          </p:nvPr>
        </p:nvSpPr>
        <p:spPr/>
        <p:txBody>
          <a:bodyPr/>
          <a:lstStyle/>
          <a:p>
            <a:fld id="{3238C016-B06B-6740-A4F8-10CE03492272}" type="slidenum">
              <a:rPr lang="en-US" smtClean="0">
                <a:solidFill>
                  <a:srgbClr val="000000"/>
                </a:solidFill>
              </a:rPr>
              <a:pPr/>
              <a:t>16</a:t>
            </a:fld>
            <a:endParaRPr lang="en-US">
              <a:solidFill>
                <a:srgbClr val="000000"/>
              </a:solidFill>
            </a:endParaRPr>
          </a:p>
        </p:txBody>
      </p:sp>
      <p:pic>
        <p:nvPicPr>
          <p:cNvPr id="5" name="Picture 4">
            <a:hlinkClick r:id="rId3" action="ppaction://hlinksldjump"/>
          </p:cNvPr>
          <p:cNvPicPr>
            <a:picLocks noChangeAspect="1"/>
          </p:cNvPicPr>
          <p:nvPr/>
        </p:nvPicPr>
        <p:blipFill>
          <a:blip r:embed="rId4"/>
          <a:stretch>
            <a:fillRect/>
          </a:stretch>
        </p:blipFill>
        <p:spPr>
          <a:xfrm>
            <a:off x="1689100" y="1371600"/>
            <a:ext cx="5753100" cy="4000500"/>
          </a:xfrm>
          <a:prstGeom prst="rect">
            <a:avLst/>
          </a:prstGeom>
        </p:spPr>
      </p:pic>
      <p:sp>
        <p:nvSpPr>
          <p:cNvPr id="18" name="TextBox 17"/>
          <p:cNvSpPr txBox="1"/>
          <p:nvPr/>
        </p:nvSpPr>
        <p:spPr>
          <a:xfrm>
            <a:off x="228600" y="4278868"/>
            <a:ext cx="1295400" cy="369332"/>
          </a:xfrm>
          <a:prstGeom prst="rect">
            <a:avLst/>
          </a:prstGeom>
          <a:noFill/>
        </p:spPr>
        <p:txBody>
          <a:bodyPr wrap="square" rtlCol="0">
            <a:spAutoFit/>
          </a:bodyPr>
          <a:lstStyle/>
          <a:p>
            <a:r>
              <a:rPr lang="en-US" dirty="0" err="1" smtClean="0">
                <a:solidFill>
                  <a:srgbClr val="000000"/>
                </a:solidFill>
              </a:rPr>
              <a:t>TempLB</a:t>
            </a:r>
            <a:endParaRPr lang="en-US" dirty="0" smtClean="0">
              <a:solidFill>
                <a:srgbClr val="000000"/>
              </a:solidFill>
            </a:endParaRPr>
          </a:p>
        </p:txBody>
      </p:sp>
    </p:spTree>
    <p:extLst>
      <p:ext uri="{BB962C8B-B14F-4D97-AF65-F5344CB8AC3E}">
        <p14:creationId xmlns:p14="http://schemas.microsoft.com/office/powerpoint/2010/main" val="29047682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Machine Energy Consumption</a:t>
            </a:r>
            <a:endParaRPr lang="en-US" dirty="0">
              <a:solidFill>
                <a:srgbClr val="000000"/>
              </a:solidFill>
            </a:endParaRPr>
          </a:p>
        </p:txBody>
      </p:sp>
      <p:sp>
        <p:nvSpPr>
          <p:cNvPr id="3" name="Content Placeholder 2"/>
          <p:cNvSpPr>
            <a:spLocks noGrp="1"/>
          </p:cNvSpPr>
          <p:nvPr>
            <p:ph idx="1"/>
          </p:nvPr>
        </p:nvSpPr>
        <p:spPr>
          <a:xfrm>
            <a:off x="457200" y="5326609"/>
            <a:ext cx="8229600" cy="1211136"/>
          </a:xfrm>
        </p:spPr>
        <p:txBody>
          <a:bodyPr>
            <a:normAutofit fontScale="85000" lnSpcReduction="20000"/>
          </a:bodyPr>
          <a:lstStyle/>
          <a:p>
            <a:endParaRPr lang="en-US" dirty="0" smtClean="0">
              <a:solidFill>
                <a:srgbClr val="000000"/>
              </a:solidFill>
            </a:endParaRPr>
          </a:p>
          <a:p>
            <a:r>
              <a:rPr lang="en-US" dirty="0" smtClean="0">
                <a:solidFill>
                  <a:srgbClr val="000000"/>
                </a:solidFill>
              </a:rPr>
              <a:t>High base power coupled with timing penalty doesn’t allow machine energy savings. </a:t>
            </a:r>
            <a:endParaRPr lang="en-US" dirty="0">
              <a:solidFill>
                <a:srgbClr val="000000"/>
              </a:solidFill>
            </a:endParaRPr>
          </a:p>
        </p:txBody>
      </p:sp>
      <p:sp>
        <p:nvSpPr>
          <p:cNvPr id="11" name="Slide Number Placeholder 10"/>
          <p:cNvSpPr>
            <a:spLocks noGrp="1"/>
          </p:cNvSpPr>
          <p:nvPr>
            <p:ph type="sldNum" sz="quarter" idx="12"/>
          </p:nvPr>
        </p:nvSpPr>
        <p:spPr/>
        <p:txBody>
          <a:bodyPr/>
          <a:lstStyle/>
          <a:p>
            <a:fld id="{3238C016-B06B-6740-A4F8-10CE03492272}" type="slidenum">
              <a:rPr lang="en-US" smtClean="0">
                <a:solidFill>
                  <a:srgbClr val="000000"/>
                </a:solidFill>
              </a:rPr>
              <a:pPr/>
              <a:t>17</a:t>
            </a:fld>
            <a:endParaRPr lang="en-US">
              <a:solidFill>
                <a:srgbClr val="000000"/>
              </a:solidFill>
            </a:endParaRPr>
          </a:p>
        </p:txBody>
      </p:sp>
      <p:pic>
        <p:nvPicPr>
          <p:cNvPr id="5" name="Picture 4" descr="Screen shot 2013-04-12 at 11.49.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33" y="1230379"/>
            <a:ext cx="8097377" cy="4361409"/>
          </a:xfrm>
          <a:prstGeom prst="rect">
            <a:avLst/>
          </a:prstGeom>
        </p:spPr>
      </p:pic>
    </p:spTree>
    <p:extLst>
      <p:ext uri="{BB962C8B-B14F-4D97-AF65-F5344CB8AC3E}">
        <p14:creationId xmlns:p14="http://schemas.microsoft.com/office/powerpoint/2010/main" val="34697972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Cooling Energy Consumption</a:t>
            </a:r>
            <a:endParaRPr lang="en-US" dirty="0">
              <a:solidFill>
                <a:srgbClr val="000000"/>
              </a:solidFill>
            </a:endParaRPr>
          </a:p>
        </p:txBody>
      </p:sp>
      <p:sp>
        <p:nvSpPr>
          <p:cNvPr id="3" name="Content Placeholder 2"/>
          <p:cNvSpPr>
            <a:spLocks noGrp="1"/>
          </p:cNvSpPr>
          <p:nvPr>
            <p:ph idx="1"/>
          </p:nvPr>
        </p:nvSpPr>
        <p:spPr>
          <a:xfrm>
            <a:off x="457200" y="5652059"/>
            <a:ext cx="8229600" cy="948207"/>
          </a:xfrm>
        </p:spPr>
        <p:txBody>
          <a:bodyPr>
            <a:normAutofit fontScale="92500" lnSpcReduction="10000"/>
          </a:bodyPr>
          <a:lstStyle/>
          <a:p>
            <a:r>
              <a:rPr lang="en-US" dirty="0" smtClean="0">
                <a:solidFill>
                  <a:srgbClr val="000000"/>
                </a:solidFill>
              </a:rPr>
              <a:t>Our scheme saves up to 57% (better than w/o </a:t>
            </a:r>
            <a:r>
              <a:rPr lang="en-US" dirty="0" err="1" smtClean="0">
                <a:solidFill>
                  <a:srgbClr val="000000"/>
                </a:solidFill>
              </a:rPr>
              <a:t>TempLDB</a:t>
            </a:r>
            <a:r>
              <a:rPr lang="en-US" dirty="0" smtClean="0">
                <a:solidFill>
                  <a:srgbClr val="000000"/>
                </a:solidFill>
              </a:rPr>
              <a:t>) due to smaller timing penalty</a:t>
            </a:r>
          </a:p>
          <a:p>
            <a:pPr>
              <a:buNone/>
            </a:pPr>
            <a:endParaRPr lang="en-US" dirty="0">
              <a:solidFill>
                <a:srgbClr val="000000"/>
              </a:solidFill>
            </a:endParaRPr>
          </a:p>
        </p:txBody>
      </p:sp>
      <p:sp>
        <p:nvSpPr>
          <p:cNvPr id="8" name="Slide Number Placeholder 7"/>
          <p:cNvSpPr>
            <a:spLocks noGrp="1"/>
          </p:cNvSpPr>
          <p:nvPr>
            <p:ph type="sldNum" sz="quarter" idx="12"/>
          </p:nvPr>
        </p:nvSpPr>
        <p:spPr/>
        <p:txBody>
          <a:bodyPr/>
          <a:lstStyle/>
          <a:p>
            <a:fld id="{3238C016-B06B-6740-A4F8-10CE03492272}" type="slidenum">
              <a:rPr lang="en-US" smtClean="0">
                <a:solidFill>
                  <a:srgbClr val="000000"/>
                </a:solidFill>
              </a:rPr>
              <a:pPr/>
              <a:t>18</a:t>
            </a:fld>
            <a:endParaRPr lang="en-US">
              <a:solidFill>
                <a:srgbClr val="000000"/>
              </a:solidFill>
            </a:endParaRPr>
          </a:p>
        </p:txBody>
      </p:sp>
      <p:pic>
        <p:nvPicPr>
          <p:cNvPr id="4" name="Picture 3" descr="Screen shot 2013-04-12 at 11.47.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03" y="1235404"/>
            <a:ext cx="8013646" cy="4393267"/>
          </a:xfrm>
          <a:prstGeom prst="rect">
            <a:avLst/>
          </a:prstGeom>
        </p:spPr>
      </p:pic>
    </p:spTree>
    <p:extLst>
      <p:ext uri="{BB962C8B-B14F-4D97-AF65-F5344CB8AC3E}">
        <p14:creationId xmlns:p14="http://schemas.microsoft.com/office/powerpoint/2010/main" val="38468972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Publications</a:t>
            </a:r>
            <a:endParaRPr lang="en-US" dirty="0"/>
          </a:p>
        </p:txBody>
      </p:sp>
      <p:sp>
        <p:nvSpPr>
          <p:cNvPr id="3" name="Content Placeholder 2"/>
          <p:cNvSpPr>
            <a:spLocks noGrp="1"/>
          </p:cNvSpPr>
          <p:nvPr>
            <p:ph idx="1"/>
          </p:nvPr>
        </p:nvSpPr>
        <p:spPr/>
        <p:txBody>
          <a:bodyPr/>
          <a:lstStyle/>
          <a:p>
            <a:r>
              <a:rPr lang="en-US" dirty="0" smtClean="0"/>
              <a:t>Osman </a:t>
            </a:r>
            <a:r>
              <a:rPr lang="en-US" dirty="0" err="1" smtClean="0"/>
              <a:t>Sarood</a:t>
            </a:r>
            <a:r>
              <a:rPr lang="en-US" dirty="0" smtClean="0"/>
              <a:t>, </a:t>
            </a:r>
            <a:r>
              <a:rPr lang="en-US" dirty="0" err="1" smtClean="0"/>
              <a:t>Laxmikant</a:t>
            </a:r>
            <a:r>
              <a:rPr lang="en-US" dirty="0" smtClean="0"/>
              <a:t> Kale, A `Cool’ Load Balancer for Parallel Applications, SC 11</a:t>
            </a:r>
          </a:p>
          <a:p>
            <a:r>
              <a:rPr lang="en-US" dirty="0" smtClean="0"/>
              <a:t>Osman </a:t>
            </a:r>
            <a:r>
              <a:rPr lang="en-US" dirty="0" err="1" smtClean="0"/>
              <a:t>Sarood</a:t>
            </a:r>
            <a:r>
              <a:rPr lang="en-US" dirty="0" smtClean="0"/>
              <a:t>, Phil Miller, </a:t>
            </a:r>
            <a:r>
              <a:rPr lang="en-US" dirty="0" err="1" smtClean="0"/>
              <a:t>Ehsan</a:t>
            </a:r>
            <a:r>
              <a:rPr lang="en-US" dirty="0" smtClean="0"/>
              <a:t> </a:t>
            </a:r>
            <a:r>
              <a:rPr lang="en-US" dirty="0" err="1" smtClean="0"/>
              <a:t>Totoni</a:t>
            </a:r>
            <a:r>
              <a:rPr lang="en-US" dirty="0" smtClean="0"/>
              <a:t>, </a:t>
            </a:r>
            <a:r>
              <a:rPr lang="en-US" dirty="0" err="1" smtClean="0"/>
              <a:t>Laxmikant</a:t>
            </a:r>
            <a:r>
              <a:rPr lang="en-US" dirty="0" smtClean="0"/>
              <a:t> Kale, `Cool’ Load Balancing for High Performance Computing Data Centers, IEEE Transactions of Computers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19</a:t>
            </a:fld>
            <a:endParaRPr lang="en-US"/>
          </a:p>
        </p:txBody>
      </p:sp>
    </p:spTree>
    <p:extLst>
      <p:ext uri="{BB962C8B-B14F-4D97-AF65-F5344CB8AC3E}">
        <p14:creationId xmlns:p14="http://schemas.microsoft.com/office/powerpoint/2010/main" val="39116260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Why care about energy?</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dirty="0" smtClean="0">
                <a:solidFill>
                  <a:srgbClr val="000000"/>
                </a:solidFill>
              </a:rPr>
              <a:t>Data centers consume 2% of US Energy Budget in 2010[1]</a:t>
            </a:r>
          </a:p>
          <a:p>
            <a:r>
              <a:rPr lang="en-US" dirty="0" smtClean="0">
                <a:solidFill>
                  <a:srgbClr val="000000"/>
                </a:solidFill>
              </a:rPr>
              <a:t>Cost $5.1 billion consumed 77 billion KWh </a:t>
            </a:r>
          </a:p>
          <a:p>
            <a:r>
              <a:rPr lang="en-US" dirty="0" smtClean="0">
                <a:solidFill>
                  <a:srgbClr val="000000"/>
                </a:solidFill>
              </a:rPr>
              <a:t>Energy bill per annum[2]:</a:t>
            </a:r>
          </a:p>
          <a:p>
            <a:pPr lvl="1"/>
            <a:r>
              <a:rPr lang="en-US" dirty="0" smtClean="0">
                <a:solidFill>
                  <a:srgbClr val="000000"/>
                </a:solidFill>
              </a:rPr>
              <a:t>Sequoia: $4.47M</a:t>
            </a:r>
          </a:p>
          <a:p>
            <a:pPr lvl="1"/>
            <a:r>
              <a:rPr lang="en-US" dirty="0" smtClean="0">
                <a:solidFill>
                  <a:srgbClr val="000000"/>
                </a:solidFill>
              </a:rPr>
              <a:t>Blue waters: $5 M</a:t>
            </a:r>
          </a:p>
          <a:p>
            <a:pPr lvl="1"/>
            <a:r>
              <a:rPr lang="en-US" dirty="0" smtClean="0">
                <a:solidFill>
                  <a:srgbClr val="000000"/>
                </a:solidFill>
              </a:rPr>
              <a:t>K computer: $</a:t>
            </a:r>
            <a:r>
              <a:rPr lang="en-US" dirty="0">
                <a:solidFill>
                  <a:srgbClr val="000000"/>
                </a:solidFill>
              </a:rPr>
              <a:t>7</a:t>
            </a:r>
            <a:r>
              <a:rPr lang="en-US" dirty="0" smtClean="0">
                <a:solidFill>
                  <a:srgbClr val="000000"/>
                </a:solidFill>
              </a:rPr>
              <a:t>.4M</a:t>
            </a:r>
          </a:p>
        </p:txBody>
      </p:sp>
      <p:sp>
        <p:nvSpPr>
          <p:cNvPr id="4" name="Slide Number Placeholder 3"/>
          <p:cNvSpPr>
            <a:spLocks noGrp="1"/>
          </p:cNvSpPr>
          <p:nvPr>
            <p:ph type="sldNum" sz="quarter" idx="12"/>
          </p:nvPr>
        </p:nvSpPr>
        <p:spPr/>
        <p:txBody>
          <a:bodyPr/>
          <a:lstStyle/>
          <a:p>
            <a:fld id="{3238C016-B06B-6740-A4F8-10CE03492272}" type="slidenum">
              <a:rPr lang="en-US" smtClean="0"/>
              <a:pPr/>
              <a:t>2</a:t>
            </a:fld>
            <a:endParaRPr lang="en-US"/>
          </a:p>
        </p:txBody>
      </p:sp>
      <p:sp>
        <p:nvSpPr>
          <p:cNvPr id="5" name="TextBox 4"/>
          <p:cNvSpPr txBox="1"/>
          <p:nvPr/>
        </p:nvSpPr>
        <p:spPr>
          <a:xfrm>
            <a:off x="457200" y="6075144"/>
            <a:ext cx="7469228" cy="646331"/>
          </a:xfrm>
          <a:prstGeom prst="rect">
            <a:avLst/>
          </a:prstGeom>
          <a:noFill/>
        </p:spPr>
        <p:txBody>
          <a:bodyPr wrap="square" rtlCol="0">
            <a:spAutoFit/>
          </a:bodyPr>
          <a:lstStyle/>
          <a:p>
            <a:pPr marL="342900" indent="-342900">
              <a:buFont typeface="+mj-lt"/>
              <a:buAutoNum type="arabicPeriod"/>
            </a:pPr>
            <a:r>
              <a:rPr lang="en-US" dirty="0" smtClean="0"/>
              <a:t>Growth in data center electricity use 2005 to 2010, Jonathan </a:t>
            </a:r>
            <a:r>
              <a:rPr lang="en-US" dirty="0" err="1" smtClean="0"/>
              <a:t>Koomey</a:t>
            </a:r>
            <a:endParaRPr lang="en-US" dirty="0" smtClean="0"/>
          </a:p>
          <a:p>
            <a:pPr marL="342900" indent="-342900">
              <a:buFont typeface="+mj-lt"/>
              <a:buAutoNum type="arabicPeriod"/>
            </a:pPr>
            <a:r>
              <a:rPr lang="en-US" dirty="0" smtClean="0"/>
              <a:t>Based on 7 cent/Kwh</a:t>
            </a:r>
            <a:endParaRPr lang="en-US" dirty="0"/>
          </a:p>
        </p:txBody>
      </p:sp>
    </p:spTree>
    <p:extLst>
      <p:ext uri="{BB962C8B-B14F-4D97-AF65-F5344CB8AC3E}">
        <p14:creationId xmlns:p14="http://schemas.microsoft.com/office/powerpoint/2010/main" val="14022383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2</a:t>
            </a:r>
            <a:r>
              <a:rPr lang="en-US" baseline="30000" dirty="0" smtClean="0"/>
              <a:t>nd</a:t>
            </a:r>
            <a:r>
              <a:rPr lang="en-US" dirty="0" smtClean="0"/>
              <a:t> Part: Improving Reliability using Thermal Constraints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20</a:t>
            </a:fld>
            <a:endParaRPr lang="en-US"/>
          </a:p>
        </p:txBody>
      </p:sp>
    </p:spTree>
    <p:extLst>
      <p:ext uri="{BB962C8B-B14F-4D97-AF65-F5344CB8AC3E}">
        <p14:creationId xmlns:p14="http://schemas.microsoft.com/office/powerpoint/2010/main" val="23284917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Temperature and Mean Time to Failure (MTBF)</a:t>
            </a:r>
            <a:endParaRPr lang="en-US" dirty="0"/>
          </a:p>
        </p:txBody>
      </p:sp>
      <p:sp>
        <p:nvSpPr>
          <p:cNvPr id="3" name="Content Placeholder 2"/>
          <p:cNvSpPr>
            <a:spLocks noGrp="1"/>
          </p:cNvSpPr>
          <p:nvPr>
            <p:ph idx="1"/>
          </p:nvPr>
        </p:nvSpPr>
        <p:spPr/>
        <p:txBody>
          <a:bodyPr/>
          <a:lstStyle/>
          <a:p>
            <a:r>
              <a:rPr lang="en-US" dirty="0" smtClean="0"/>
              <a:t>MTBF halves (failure rate doubles) for every 10C increase in temperature</a:t>
            </a:r>
          </a:p>
          <a:p>
            <a:r>
              <a:rPr lang="en-US" dirty="0" smtClean="0"/>
              <a:t>MTBF (M) can be modeled as</a:t>
            </a:r>
          </a:p>
          <a:p>
            <a:endParaRPr lang="en-US" dirty="0"/>
          </a:p>
          <a:p>
            <a:pPr marL="0" indent="0">
              <a:buNone/>
            </a:pPr>
            <a:r>
              <a:rPr lang="en-US" dirty="0" smtClean="0"/>
              <a:t>	where ‘A’ and ‘b’ are constants and ‘T’ is the 	temperature</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21</a:t>
            </a:fld>
            <a:endParaRPr lang="en-US"/>
          </a:p>
        </p:txBody>
      </p:sp>
      <p:pic>
        <p:nvPicPr>
          <p:cNvPr id="5" name="Picture 4" descr="Screen shot 2013-04-12 at 12.34.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105" y="3311948"/>
            <a:ext cx="1625741" cy="424106"/>
          </a:xfrm>
          <a:prstGeom prst="rect">
            <a:avLst/>
          </a:prstGeom>
        </p:spPr>
      </p:pic>
    </p:spTree>
    <p:extLst>
      <p:ext uri="{BB962C8B-B14F-4D97-AF65-F5344CB8AC3E}">
        <p14:creationId xmlns:p14="http://schemas.microsoft.com/office/powerpoint/2010/main" val="33910603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temperatures and MTBF</a:t>
            </a:r>
            <a:endParaRPr lang="en-US" dirty="0"/>
          </a:p>
        </p:txBody>
      </p:sp>
      <p:sp>
        <p:nvSpPr>
          <p:cNvPr id="12" name="Oval 11"/>
          <p:cNvSpPr/>
          <p:nvPr/>
        </p:nvSpPr>
        <p:spPr>
          <a:xfrm>
            <a:off x="4227286" y="5470071"/>
            <a:ext cx="435428" cy="3175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A7CE5548-FD33-4642-8803-A1FE1E6D5096}" type="slidenum">
              <a:rPr lang="en-US" smtClean="0"/>
              <a:t>22</a:t>
            </a:fld>
            <a:endParaRPr lang="en-US"/>
          </a:p>
        </p:txBody>
      </p:sp>
      <p:pic>
        <p:nvPicPr>
          <p:cNvPr id="18" name="Picture 17" descr="Screen shot 2013-04-12 at 4.16.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43" y="2053926"/>
            <a:ext cx="4157558" cy="3164025"/>
          </a:xfrm>
          <a:prstGeom prst="rect">
            <a:avLst/>
          </a:prstGeom>
        </p:spPr>
      </p:pic>
      <p:sp>
        <p:nvSpPr>
          <p:cNvPr id="19" name="TextBox 18"/>
          <p:cNvSpPr txBox="1"/>
          <p:nvPr/>
        </p:nvSpPr>
        <p:spPr>
          <a:xfrm>
            <a:off x="287443" y="5757577"/>
            <a:ext cx="4304715" cy="646331"/>
          </a:xfrm>
          <a:prstGeom prst="rect">
            <a:avLst/>
          </a:prstGeom>
          <a:noFill/>
        </p:spPr>
        <p:txBody>
          <a:bodyPr wrap="square" rtlCol="0">
            <a:spAutoFit/>
          </a:bodyPr>
          <a:lstStyle/>
          <a:p>
            <a:r>
              <a:rPr lang="en-US" dirty="0" smtClean="0"/>
              <a:t>Temperature histogram Wave2D </a:t>
            </a:r>
            <a:r>
              <a:rPr lang="en-US" dirty="0" smtClean="0"/>
              <a:t>on 128 </a:t>
            </a:r>
            <a:r>
              <a:rPr lang="en-US" dirty="0" smtClean="0"/>
              <a:t>cores (blue – cool cores, orange – hot cores)</a:t>
            </a:r>
            <a:endParaRPr lang="en-US" dirty="0"/>
          </a:p>
        </p:txBody>
      </p:sp>
      <p:pic>
        <p:nvPicPr>
          <p:cNvPr id="21" name="Picture 20" descr="Screen shot 2013-04-13 at 8.34.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644" y="5924550"/>
            <a:ext cx="2019300" cy="431800"/>
          </a:xfrm>
          <a:prstGeom prst="rect">
            <a:avLst/>
          </a:prstGeom>
        </p:spPr>
      </p:pic>
      <p:grpSp>
        <p:nvGrpSpPr>
          <p:cNvPr id="7" name="Group 6"/>
          <p:cNvGrpSpPr/>
          <p:nvPr/>
        </p:nvGrpSpPr>
        <p:grpSpPr>
          <a:xfrm>
            <a:off x="4592159" y="2039815"/>
            <a:ext cx="4309403" cy="3164025"/>
            <a:chOff x="4592159" y="2053926"/>
            <a:chExt cx="4309403" cy="3164025"/>
          </a:xfrm>
        </p:grpSpPr>
        <p:pic>
          <p:nvPicPr>
            <p:cNvPr id="14" name="Picture 13" descr="Screen shot 2013-04-12 at 4.07.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159" y="2053926"/>
              <a:ext cx="4309403" cy="3164025"/>
            </a:xfrm>
            <a:prstGeom prst="rect">
              <a:avLst/>
            </a:prstGeom>
            <a:solidFill>
              <a:schemeClr val="bg1"/>
            </a:solidFill>
          </p:spPr>
        </p:pic>
        <p:sp>
          <p:nvSpPr>
            <p:cNvPr id="15" name="Oval 14"/>
            <p:cNvSpPr/>
            <p:nvPr/>
          </p:nvSpPr>
          <p:spPr>
            <a:xfrm flipH="1" flipV="1">
              <a:off x="8371241" y="4565762"/>
              <a:ext cx="59787" cy="55994"/>
            </a:xfrm>
            <a:prstGeom prst="ellipse">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172200" y="3541889"/>
              <a:ext cx="1292578" cy="7478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40809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42555" y="2060219"/>
            <a:ext cx="4346223" cy="3201075"/>
            <a:chOff x="2953254" y="4036015"/>
            <a:chExt cx="3295419" cy="2583407"/>
          </a:xfrm>
        </p:grpSpPr>
        <p:pic>
          <p:nvPicPr>
            <p:cNvPr id="10" name="Picture 9" descr="Screen shot 2013-04-12 at 4.07.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254" y="4036015"/>
              <a:ext cx="3295419" cy="2583407"/>
            </a:xfrm>
            <a:prstGeom prst="rect">
              <a:avLst/>
            </a:prstGeom>
          </p:spPr>
        </p:pic>
        <p:sp>
          <p:nvSpPr>
            <p:cNvPr id="7" name="Oval 6"/>
            <p:cNvSpPr/>
            <p:nvPr/>
          </p:nvSpPr>
          <p:spPr>
            <a:xfrm flipV="1">
              <a:off x="4531313" y="5569860"/>
              <a:ext cx="64008" cy="6400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6" idx="0"/>
            </p:cNvCxnSpPr>
            <p:nvPr/>
          </p:nvCxnSpPr>
          <p:spPr>
            <a:xfrm flipH="1" flipV="1">
              <a:off x="4595322" y="5633868"/>
              <a:ext cx="1262482" cy="425846"/>
            </a:xfrm>
            <a:prstGeom prst="straightConnector1">
              <a:avLst/>
            </a:prstGeom>
            <a:ln w="127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5834944" y="6059714"/>
              <a:ext cx="45719" cy="5442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Removing the hot spot</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23</a:t>
            </a:fld>
            <a:endParaRPr lang="en-US"/>
          </a:p>
        </p:txBody>
      </p:sp>
      <p:pic>
        <p:nvPicPr>
          <p:cNvPr id="12" name="Picture 11" descr="Screen shot 2013-04-12 at 4.17.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54" y="2060220"/>
            <a:ext cx="4181026" cy="3180044"/>
          </a:xfrm>
          <a:prstGeom prst="rect">
            <a:avLst/>
          </a:prstGeom>
        </p:spPr>
      </p:pic>
      <p:sp>
        <p:nvSpPr>
          <p:cNvPr id="11" name="TextBox 10"/>
          <p:cNvSpPr txBox="1"/>
          <p:nvPr/>
        </p:nvSpPr>
        <p:spPr>
          <a:xfrm>
            <a:off x="287443" y="5687022"/>
            <a:ext cx="4304715" cy="646331"/>
          </a:xfrm>
          <a:prstGeom prst="rect">
            <a:avLst/>
          </a:prstGeom>
          <a:noFill/>
        </p:spPr>
        <p:txBody>
          <a:bodyPr wrap="square" rtlCol="0">
            <a:spAutoFit/>
          </a:bodyPr>
          <a:lstStyle/>
          <a:p>
            <a:r>
              <a:rPr lang="en-US" dirty="0" smtClean="0"/>
              <a:t>Remove hot spot:</a:t>
            </a:r>
          </a:p>
          <a:p>
            <a:r>
              <a:rPr lang="en-US" dirty="0" smtClean="0"/>
              <a:t>Avg. of hot cores = Avg. of cool cores</a:t>
            </a:r>
            <a:endParaRPr lang="en-US" dirty="0"/>
          </a:p>
        </p:txBody>
      </p:sp>
      <p:pic>
        <p:nvPicPr>
          <p:cNvPr id="14" name="Picture 13" descr="Screen shot 2013-04-13 at 8.34.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644" y="6225116"/>
            <a:ext cx="2019300" cy="431800"/>
          </a:xfrm>
          <a:prstGeom prst="rect">
            <a:avLst/>
          </a:prstGeom>
        </p:spPr>
      </p:pic>
      <p:sp>
        <p:nvSpPr>
          <p:cNvPr id="15" name="TextBox 14"/>
          <p:cNvSpPr txBox="1"/>
          <p:nvPr/>
        </p:nvSpPr>
        <p:spPr>
          <a:xfrm>
            <a:off x="4744558" y="5662063"/>
            <a:ext cx="4304715" cy="646331"/>
          </a:xfrm>
          <a:prstGeom prst="rect">
            <a:avLst/>
          </a:prstGeom>
          <a:noFill/>
        </p:spPr>
        <p:txBody>
          <a:bodyPr wrap="square" rtlCol="0">
            <a:spAutoFit/>
          </a:bodyPr>
          <a:lstStyle/>
          <a:p>
            <a:r>
              <a:rPr lang="en-US" dirty="0" smtClean="0"/>
              <a:t>Generate random temperature values for </a:t>
            </a:r>
            <a:r>
              <a:rPr lang="en-US" i="1" dirty="0" smtClean="0"/>
              <a:t>hot</a:t>
            </a:r>
            <a:r>
              <a:rPr lang="en-US" dirty="0" smtClean="0"/>
              <a:t> cores and calculate ‘M’</a:t>
            </a:r>
            <a:endParaRPr lang="en-US" dirty="0"/>
          </a:p>
        </p:txBody>
      </p:sp>
    </p:spTree>
    <p:extLst>
      <p:ext uri="{BB962C8B-B14F-4D97-AF65-F5344CB8AC3E}">
        <p14:creationId xmlns:p14="http://schemas.microsoft.com/office/powerpoint/2010/main" val="25969414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Constraining core temperature to lower values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24</a:t>
            </a:fld>
            <a:endParaRPr lang="en-US"/>
          </a:p>
        </p:txBody>
      </p:sp>
      <p:pic>
        <p:nvPicPr>
          <p:cNvPr id="14" name="Picture 13" descr="Screen shot 2013-04-12 at 4.25.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79" y="2088445"/>
            <a:ext cx="4170096" cy="3204795"/>
          </a:xfrm>
          <a:prstGeom prst="rect">
            <a:avLst/>
          </a:prstGeom>
        </p:spPr>
      </p:pic>
      <p:grpSp>
        <p:nvGrpSpPr>
          <p:cNvPr id="3" name="Group 2"/>
          <p:cNvGrpSpPr/>
          <p:nvPr/>
        </p:nvGrpSpPr>
        <p:grpSpPr>
          <a:xfrm>
            <a:off x="4628445" y="2088445"/>
            <a:ext cx="4303888" cy="3204796"/>
            <a:chOff x="2939143" y="4036015"/>
            <a:chExt cx="3295419" cy="2583407"/>
          </a:xfrm>
        </p:grpSpPr>
        <p:pic>
          <p:nvPicPr>
            <p:cNvPr id="8" name="Picture 7" descr="Screen shot 2013-04-12 at 4.07.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143" y="4036015"/>
              <a:ext cx="3295419" cy="2583407"/>
            </a:xfrm>
            <a:prstGeom prst="rect">
              <a:avLst/>
            </a:prstGeom>
          </p:spPr>
        </p:pic>
        <p:sp>
          <p:nvSpPr>
            <p:cNvPr id="9" name="Oval 8"/>
            <p:cNvSpPr/>
            <p:nvPr/>
          </p:nvSpPr>
          <p:spPr>
            <a:xfrm flipV="1">
              <a:off x="4517202" y="5569860"/>
              <a:ext cx="64008" cy="6400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849055" y="6059714"/>
              <a:ext cx="45719" cy="5442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flipV="1">
              <a:off x="4581210" y="5615726"/>
              <a:ext cx="1330984" cy="472303"/>
            </a:xfrm>
            <a:prstGeom prst="line">
              <a:avLst/>
            </a:prstGeom>
            <a:ln w="12700">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flipV="1">
              <a:off x="4047302" y="4203722"/>
              <a:ext cx="64008" cy="64008"/>
            </a:xfrm>
            <a:prstGeom prst="ellipse">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4111310" y="4267730"/>
              <a:ext cx="405892" cy="1302130"/>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287443" y="5658800"/>
            <a:ext cx="4304715" cy="646331"/>
          </a:xfrm>
          <a:prstGeom prst="rect">
            <a:avLst/>
          </a:prstGeom>
          <a:noFill/>
        </p:spPr>
        <p:txBody>
          <a:bodyPr wrap="square" rtlCol="0">
            <a:spAutoFit/>
          </a:bodyPr>
          <a:lstStyle/>
          <a:p>
            <a:r>
              <a:rPr lang="en-US" dirty="0" smtClean="0"/>
              <a:t>Remove hot spot:</a:t>
            </a:r>
          </a:p>
          <a:p>
            <a:r>
              <a:rPr lang="en-US" dirty="0" smtClean="0"/>
              <a:t>Avg. of hot cores = Avg. of cool cores</a:t>
            </a:r>
            <a:endParaRPr lang="en-US" dirty="0"/>
          </a:p>
        </p:txBody>
      </p:sp>
      <p:pic>
        <p:nvPicPr>
          <p:cNvPr id="16" name="Picture 15" descr="Screen shot 2013-04-13 at 8.34.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644" y="6253338"/>
            <a:ext cx="2019300" cy="431800"/>
          </a:xfrm>
          <a:prstGeom prst="rect">
            <a:avLst/>
          </a:prstGeom>
        </p:spPr>
      </p:pic>
      <p:sp>
        <p:nvSpPr>
          <p:cNvPr id="18" name="TextBox 17"/>
          <p:cNvSpPr txBox="1"/>
          <p:nvPr/>
        </p:nvSpPr>
        <p:spPr>
          <a:xfrm>
            <a:off x="4744558" y="5690285"/>
            <a:ext cx="4304715" cy="646331"/>
          </a:xfrm>
          <a:prstGeom prst="rect">
            <a:avLst/>
          </a:prstGeom>
          <a:noFill/>
        </p:spPr>
        <p:txBody>
          <a:bodyPr wrap="square" rtlCol="0">
            <a:spAutoFit/>
          </a:bodyPr>
          <a:lstStyle/>
          <a:p>
            <a:r>
              <a:rPr lang="en-US" dirty="0" smtClean="0"/>
              <a:t>Generate random temperature values for </a:t>
            </a:r>
            <a:r>
              <a:rPr lang="en-US" i="1" dirty="0" smtClean="0"/>
              <a:t>all</a:t>
            </a:r>
            <a:r>
              <a:rPr lang="en-US" dirty="0" smtClean="0"/>
              <a:t> the cores and calculate ‘M’</a:t>
            </a:r>
            <a:endParaRPr lang="en-US" dirty="0"/>
          </a:p>
        </p:txBody>
      </p:sp>
    </p:spTree>
    <p:extLst>
      <p:ext uri="{BB962C8B-B14F-4D97-AF65-F5344CB8AC3E}">
        <p14:creationId xmlns:p14="http://schemas.microsoft.com/office/powerpoint/2010/main" val="15318179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temperature-MTBF relation</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25</a:t>
            </a:fld>
            <a:endParaRPr lang="en-US"/>
          </a:p>
        </p:txBody>
      </p:sp>
      <p:pic>
        <p:nvPicPr>
          <p:cNvPr id="8" name="Picture 7" descr="Screen shot 2013-04-12 at 4.42.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1476375"/>
            <a:ext cx="6680200" cy="5082761"/>
          </a:xfrm>
          <a:prstGeom prst="rect">
            <a:avLst/>
          </a:prstGeom>
        </p:spPr>
      </p:pic>
    </p:spTree>
    <p:extLst>
      <p:ext uri="{BB962C8B-B14F-4D97-AF65-F5344CB8AC3E}">
        <p14:creationId xmlns:p14="http://schemas.microsoft.com/office/powerpoint/2010/main" val="10981870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temperature-MTBF relation</a:t>
            </a:r>
            <a:br>
              <a:rPr lang="en-US" dirty="0" smtClean="0"/>
            </a:br>
            <a:r>
              <a:rPr lang="en-US" dirty="0" smtClean="0"/>
              <a:t>Experimental data</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26</a:t>
            </a:fld>
            <a:endParaRPr lang="en-US"/>
          </a:p>
        </p:txBody>
      </p:sp>
      <p:pic>
        <p:nvPicPr>
          <p:cNvPr id="7" name="Picture 6" descr="Screen shot 2013-04-12 at 4.41.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016" y="1472340"/>
            <a:ext cx="6684264" cy="5144562"/>
          </a:xfrm>
          <a:prstGeom prst="rect">
            <a:avLst/>
          </a:prstGeom>
        </p:spPr>
      </p:pic>
    </p:spTree>
    <p:extLst>
      <p:ext uri="{BB962C8B-B14F-4D97-AF65-F5344CB8AC3E}">
        <p14:creationId xmlns:p14="http://schemas.microsoft.com/office/powerpoint/2010/main" val="13973779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r>
              <a:rPr lang="en-US" dirty="0" smtClean="0"/>
              <a:t>By constraining core temperatures one can </a:t>
            </a:r>
            <a:r>
              <a:rPr lang="en-US" i="1" dirty="0" smtClean="0"/>
              <a:t>select </a:t>
            </a:r>
            <a:r>
              <a:rPr lang="en-US" dirty="0" smtClean="0"/>
              <a:t>an MTBF (within a range)</a:t>
            </a:r>
          </a:p>
          <a:p>
            <a:r>
              <a:rPr lang="en-US" dirty="0" smtClean="0"/>
              <a:t>Execution time (slowdown) penalty associated with selecting the </a:t>
            </a:r>
            <a:r>
              <a:rPr lang="en-US" dirty="0" smtClean="0"/>
              <a:t>MTBF</a:t>
            </a:r>
          </a:p>
          <a:p>
            <a:r>
              <a:rPr lang="en-US" dirty="0" smtClean="0"/>
              <a:t>Each application can give rise to a different MTBF for the cluster due to temperature variations</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27</a:t>
            </a:fld>
            <a:endParaRPr lang="en-US"/>
          </a:p>
        </p:txBody>
      </p:sp>
    </p:spTree>
    <p:extLst>
      <p:ext uri="{BB962C8B-B14F-4D97-AF65-F5344CB8AC3E}">
        <p14:creationId xmlns:p14="http://schemas.microsoft.com/office/powerpoint/2010/main" val="36166942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r>
              <a:rPr lang="en-US" dirty="0" smtClean="0"/>
              <a:t>Is the decrease in MTBF good enough to reduce total execution time given the slowdown associated </a:t>
            </a:r>
            <a:r>
              <a:rPr lang="en-US" dirty="0" err="1" smtClean="0"/>
              <a:t>inusing</a:t>
            </a:r>
            <a:r>
              <a:rPr lang="en-US" dirty="0" smtClean="0"/>
              <a:t> </a:t>
            </a:r>
            <a:r>
              <a:rPr lang="en-US" dirty="0" smtClean="0"/>
              <a:t>DVFS?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28</a:t>
            </a:fld>
            <a:endParaRPr lang="en-US"/>
          </a:p>
        </p:txBody>
      </p:sp>
      <p:pic>
        <p:nvPicPr>
          <p:cNvPr id="5" name="Picture 4" descr="Screen shot 2013-04-12 at 9.3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082" y="1875367"/>
            <a:ext cx="5659664" cy="647700"/>
          </a:xfrm>
          <a:prstGeom prst="rect">
            <a:avLst/>
          </a:prstGeom>
        </p:spPr>
      </p:pic>
    </p:spTree>
    <p:extLst>
      <p:ext uri="{BB962C8B-B14F-4D97-AF65-F5344CB8AC3E}">
        <p14:creationId xmlns:p14="http://schemas.microsoft.com/office/powerpoint/2010/main" val="19742879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model</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29</a:t>
            </a:fld>
            <a:endParaRPr lang="en-US"/>
          </a:p>
        </p:txBody>
      </p:sp>
      <p:pic>
        <p:nvPicPr>
          <p:cNvPr id="5" name="Picture 4" descr="Screen shot 2013-04-12 at 9.3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860" y="3822700"/>
            <a:ext cx="5659664" cy="647700"/>
          </a:xfrm>
          <a:prstGeom prst="rect">
            <a:avLst/>
          </a:prstGeom>
        </p:spPr>
      </p:pic>
      <p:pic>
        <p:nvPicPr>
          <p:cNvPr id="6" name="Picture 5" descr="Screen shot 2013-04-12 at 9.36.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860" y="4565650"/>
            <a:ext cx="5577840" cy="990600"/>
          </a:xfrm>
          <a:prstGeom prst="rect">
            <a:avLst/>
          </a:prstGeom>
        </p:spPr>
      </p:pic>
      <p:pic>
        <p:nvPicPr>
          <p:cNvPr id="9" name="Picture 8" descr="Screen shot 2013-04-12 at 9.36.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3969" y="5556250"/>
            <a:ext cx="5641731" cy="9525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816163672"/>
              </p:ext>
            </p:extLst>
          </p:nvPr>
        </p:nvGraphicFramePr>
        <p:xfrm>
          <a:off x="2692400" y="1397001"/>
          <a:ext cx="3860800" cy="2425702"/>
        </p:xfrm>
        <a:graphic>
          <a:graphicData uri="http://schemas.openxmlformats.org/drawingml/2006/table">
            <a:tbl>
              <a:tblPr firstRow="1" bandRow="1">
                <a:tableStyleId>{5C22544A-7EE6-4342-B048-85BDC9FD1C3A}</a:tableStyleId>
              </a:tblPr>
              <a:tblGrid>
                <a:gridCol w="914400"/>
                <a:gridCol w="2946400"/>
              </a:tblGrid>
              <a:tr h="458188">
                <a:tc>
                  <a:txBody>
                    <a:bodyPr/>
                    <a:lstStyle/>
                    <a:p>
                      <a:r>
                        <a:rPr lang="en-US" sz="1400" dirty="0" smtClean="0"/>
                        <a:t>Symbol</a:t>
                      </a:r>
                      <a:endParaRPr lang="en-US" sz="1400" dirty="0"/>
                    </a:p>
                  </a:txBody>
                  <a:tcPr/>
                </a:tc>
                <a:tc>
                  <a:txBody>
                    <a:bodyPr/>
                    <a:lstStyle/>
                    <a:p>
                      <a:r>
                        <a:rPr lang="en-US" sz="1400" dirty="0" smtClean="0"/>
                        <a:t>Meaning</a:t>
                      </a:r>
                      <a:endParaRPr lang="en-US" sz="1400" dirty="0"/>
                    </a:p>
                  </a:txBody>
                  <a:tcPr/>
                </a:tc>
              </a:tr>
              <a:tr h="327919">
                <a:tc>
                  <a:txBody>
                    <a:bodyPr/>
                    <a:lstStyle/>
                    <a:p>
                      <a:r>
                        <a:rPr lang="en-US" sz="1400" dirty="0" smtClean="0"/>
                        <a:t>T</a:t>
                      </a:r>
                      <a:endParaRPr lang="en-US" sz="1400" dirty="0"/>
                    </a:p>
                  </a:txBody>
                  <a:tcPr/>
                </a:tc>
                <a:tc>
                  <a:txBody>
                    <a:bodyPr/>
                    <a:lstStyle/>
                    <a:p>
                      <a:r>
                        <a:rPr lang="en-US" sz="1400" dirty="0" smtClean="0"/>
                        <a:t>Total</a:t>
                      </a:r>
                      <a:r>
                        <a:rPr lang="en-US" sz="1400" baseline="0" dirty="0" smtClean="0"/>
                        <a:t> execution time</a:t>
                      </a:r>
                    </a:p>
                  </a:txBody>
                  <a:tcPr/>
                </a:tc>
              </a:tr>
              <a:tr h="327919">
                <a:tc>
                  <a:txBody>
                    <a:bodyPr/>
                    <a:lstStyle/>
                    <a:p>
                      <a:r>
                        <a:rPr lang="en-US" sz="1400" dirty="0" smtClean="0"/>
                        <a:t>W</a:t>
                      </a:r>
                      <a:endParaRPr lang="en-US" sz="1400" dirty="0"/>
                    </a:p>
                  </a:txBody>
                  <a:tcPr/>
                </a:tc>
                <a:tc>
                  <a:txBody>
                    <a:bodyPr/>
                    <a:lstStyle/>
                    <a:p>
                      <a:r>
                        <a:rPr lang="en-US" sz="1400" baseline="0" dirty="0" smtClean="0"/>
                        <a:t>Useful work</a:t>
                      </a:r>
                    </a:p>
                  </a:txBody>
                  <a:tcPr/>
                </a:tc>
              </a:tr>
              <a:tr h="327919">
                <a:tc>
                  <a:txBody>
                    <a:bodyPr/>
                    <a:lstStyle/>
                    <a:p>
                      <a:r>
                        <a:rPr lang="en-US" sz="1400" dirty="0" err="1" smtClean="0"/>
                        <a:t>τ</a:t>
                      </a:r>
                      <a:endParaRPr lang="en-US" sz="1400" dirty="0"/>
                    </a:p>
                  </a:txBody>
                  <a:tcPr/>
                </a:tc>
                <a:tc>
                  <a:txBody>
                    <a:bodyPr/>
                    <a:lstStyle/>
                    <a:p>
                      <a:r>
                        <a:rPr lang="en-US" sz="1400" baseline="0" dirty="0" smtClean="0"/>
                        <a:t>Check pointing period</a:t>
                      </a:r>
                    </a:p>
                  </a:txBody>
                  <a:tcPr/>
                </a:tc>
              </a:tr>
              <a:tr h="327919">
                <a:tc>
                  <a:txBody>
                    <a:bodyPr/>
                    <a:lstStyle/>
                    <a:p>
                      <a:r>
                        <a:rPr lang="en-US" sz="1400" dirty="0" err="1" smtClean="0"/>
                        <a:t>δ</a:t>
                      </a:r>
                      <a:endParaRPr lang="en-US" sz="1400" dirty="0"/>
                    </a:p>
                  </a:txBody>
                  <a:tcPr/>
                </a:tc>
                <a:tc>
                  <a:txBody>
                    <a:bodyPr/>
                    <a:lstStyle/>
                    <a:p>
                      <a:r>
                        <a:rPr lang="en-US" sz="1400" baseline="0" dirty="0" smtClean="0"/>
                        <a:t>Check pointing time</a:t>
                      </a:r>
                    </a:p>
                  </a:txBody>
                  <a:tcPr/>
                </a:tc>
              </a:tr>
              <a:tr h="327919">
                <a:tc>
                  <a:txBody>
                    <a:bodyPr/>
                    <a:lstStyle/>
                    <a:p>
                      <a:r>
                        <a:rPr lang="en-US" sz="1400" dirty="0" smtClean="0"/>
                        <a:t>R</a:t>
                      </a:r>
                      <a:endParaRPr lang="en-US" sz="1400" dirty="0"/>
                    </a:p>
                  </a:txBody>
                  <a:tcPr/>
                </a:tc>
                <a:tc>
                  <a:txBody>
                    <a:bodyPr/>
                    <a:lstStyle/>
                    <a:p>
                      <a:r>
                        <a:rPr lang="en-US" sz="1400" baseline="0" dirty="0" smtClean="0"/>
                        <a:t>Restart time</a:t>
                      </a:r>
                    </a:p>
                  </a:txBody>
                  <a:tcPr/>
                </a:tc>
              </a:tr>
              <a:tr h="327919">
                <a:tc>
                  <a:txBody>
                    <a:bodyPr/>
                    <a:lstStyle/>
                    <a:p>
                      <a:r>
                        <a:rPr lang="en-US" sz="1400" dirty="0" smtClean="0"/>
                        <a:t>μ</a:t>
                      </a:r>
                      <a:endParaRPr lang="en-US" sz="1400" dirty="0"/>
                    </a:p>
                  </a:txBody>
                  <a:tcPr/>
                </a:tc>
                <a:tc>
                  <a:txBody>
                    <a:bodyPr/>
                    <a:lstStyle/>
                    <a:p>
                      <a:r>
                        <a:rPr lang="en-US" sz="1400" baseline="0" dirty="0" smtClean="0"/>
                        <a:t>slowdown</a:t>
                      </a:r>
                    </a:p>
                  </a:txBody>
                  <a:tcPr/>
                </a:tc>
              </a:tr>
            </a:tbl>
          </a:graphicData>
        </a:graphic>
      </p:graphicFrame>
      <p:sp>
        <p:nvSpPr>
          <p:cNvPr id="12" name="Rectangle 11"/>
          <p:cNvSpPr/>
          <p:nvPr/>
        </p:nvSpPr>
        <p:spPr>
          <a:xfrm>
            <a:off x="2822222" y="5870222"/>
            <a:ext cx="239889" cy="282222"/>
          </a:xfrm>
          <a:prstGeom prst="rect">
            <a:avLst/>
          </a:prstGeom>
          <a:solidFill>
            <a:srgbClr val="FF0000">
              <a:alpha val="37000"/>
            </a:srgbClr>
          </a:solidFill>
          <a:ln>
            <a:solidFill>
              <a:srgbClr val="FF0000">
                <a:alpha val="3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793066" y="5715000"/>
            <a:ext cx="239889" cy="282222"/>
          </a:xfrm>
          <a:prstGeom prst="rect">
            <a:avLst/>
          </a:prstGeom>
          <a:solidFill>
            <a:srgbClr val="FF0000">
              <a:alpha val="37000"/>
            </a:srgbClr>
          </a:solidFill>
          <a:ln>
            <a:solidFill>
              <a:srgbClr val="FF0000">
                <a:alpha val="3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190067" y="6022622"/>
            <a:ext cx="239889" cy="282222"/>
          </a:xfrm>
          <a:prstGeom prst="rect">
            <a:avLst/>
          </a:prstGeom>
          <a:solidFill>
            <a:srgbClr val="008000">
              <a:alpha val="37000"/>
            </a:srgbClr>
          </a:solidFill>
          <a:ln>
            <a:solidFill>
              <a:srgbClr val="008000">
                <a:alpha val="3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22911" y="6033911"/>
            <a:ext cx="239889" cy="282222"/>
          </a:xfrm>
          <a:prstGeom prst="rect">
            <a:avLst/>
          </a:prstGeom>
          <a:solidFill>
            <a:srgbClr val="008000">
              <a:alpha val="37000"/>
            </a:srgbClr>
          </a:solidFill>
          <a:ln>
            <a:solidFill>
              <a:srgbClr val="008000">
                <a:alpha val="3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001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Why Cooling?</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dirty="0" smtClean="0">
                <a:solidFill>
                  <a:srgbClr val="000000"/>
                </a:solidFill>
              </a:rPr>
              <a:t>Cooling accounts for 40-50% of total cost</a:t>
            </a:r>
          </a:p>
          <a:p>
            <a:r>
              <a:rPr lang="en-US" dirty="0" smtClean="0">
                <a:solidFill>
                  <a:srgbClr val="000000"/>
                </a:solidFill>
              </a:rPr>
              <a:t>Average PUE ratio was 1.8 in 2011</a:t>
            </a:r>
          </a:p>
          <a:p>
            <a:r>
              <a:rPr lang="en-US" dirty="0" smtClean="0">
                <a:solidFill>
                  <a:srgbClr val="000000"/>
                </a:solidFill>
              </a:rPr>
              <a:t>Most data centers face </a:t>
            </a:r>
            <a:r>
              <a:rPr lang="en-US" dirty="0">
                <a:solidFill>
                  <a:srgbClr val="000000"/>
                </a:solidFill>
              </a:rPr>
              <a:t>h</a:t>
            </a:r>
            <a:r>
              <a:rPr lang="en-US" dirty="0" smtClean="0">
                <a:solidFill>
                  <a:srgbClr val="000000"/>
                </a:solidFill>
              </a:rPr>
              <a:t>ot spots responsible for lower temperatures in machine rooms</a:t>
            </a:r>
          </a:p>
          <a:p>
            <a:r>
              <a:rPr lang="en-US" dirty="0" smtClean="0">
                <a:solidFill>
                  <a:srgbClr val="000000"/>
                </a:solidFill>
              </a:rPr>
              <a:t>Data center managers can save*:</a:t>
            </a:r>
          </a:p>
          <a:p>
            <a:pPr lvl="1"/>
            <a:r>
              <a:rPr lang="en-US" dirty="0" smtClean="0">
                <a:solidFill>
                  <a:srgbClr val="000000"/>
                </a:solidFill>
              </a:rPr>
              <a:t> 4% (7%) for every degree F (C) </a:t>
            </a:r>
          </a:p>
          <a:p>
            <a:pPr lvl="1"/>
            <a:r>
              <a:rPr lang="en-US" dirty="0" smtClean="0">
                <a:solidFill>
                  <a:srgbClr val="000000"/>
                </a:solidFill>
              </a:rPr>
              <a:t>50% going from 68F(20C )to 80F(26.6C</a:t>
            </a:r>
            <a:r>
              <a:rPr lang="en-US" dirty="0">
                <a:solidFill>
                  <a:srgbClr val="000000"/>
                </a:solidFill>
              </a:rPr>
              <a:t>)</a:t>
            </a:r>
            <a:endParaRPr lang="en-US" dirty="0" smtClean="0">
              <a:solidFill>
                <a:srgbClr val="000000"/>
              </a:solidFill>
            </a:endParaRPr>
          </a:p>
          <a:p>
            <a:endParaRPr lang="en-US" dirty="0">
              <a:solidFill>
                <a:srgbClr val="000000"/>
              </a:solidFill>
            </a:endParaRPr>
          </a:p>
        </p:txBody>
      </p:sp>
      <p:sp>
        <p:nvSpPr>
          <p:cNvPr id="4" name="TextBox 3"/>
          <p:cNvSpPr txBox="1"/>
          <p:nvPr/>
        </p:nvSpPr>
        <p:spPr>
          <a:xfrm>
            <a:off x="1066800" y="6126163"/>
            <a:ext cx="5638800" cy="369332"/>
          </a:xfrm>
          <a:prstGeom prst="rect">
            <a:avLst/>
          </a:prstGeom>
          <a:noFill/>
        </p:spPr>
        <p:txBody>
          <a:bodyPr wrap="square" rtlCol="0">
            <a:spAutoFit/>
          </a:bodyPr>
          <a:lstStyle/>
          <a:p>
            <a:r>
              <a:rPr lang="en-US" dirty="0" smtClean="0">
                <a:solidFill>
                  <a:srgbClr val="000000"/>
                </a:solidFill>
              </a:rPr>
              <a:t>*according to Mark Monroe of Sun </a:t>
            </a:r>
            <a:r>
              <a:rPr lang="en-US" dirty="0" err="1" smtClean="0">
                <a:solidFill>
                  <a:srgbClr val="000000"/>
                </a:solidFill>
              </a:rPr>
              <a:t>Microsystem</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3238C016-B06B-6740-A4F8-10CE03492272}" type="slidenum">
              <a:rPr lang="en-US" smtClean="0"/>
              <a:pPr/>
              <a:t>3</a:t>
            </a:fld>
            <a:endParaRPr lang="en-US"/>
          </a:p>
        </p:txBody>
      </p:sp>
    </p:spTree>
    <p:extLst>
      <p:ext uri="{BB962C8B-B14F-4D97-AF65-F5344CB8AC3E}">
        <p14:creationId xmlns:p14="http://schemas.microsoft.com/office/powerpoint/2010/main" val="42077775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
        <p:nvSpPr>
          <p:cNvPr id="3" name="Content Placeholder 2"/>
          <p:cNvSpPr>
            <a:spLocks noGrp="1"/>
          </p:cNvSpPr>
          <p:nvPr>
            <p:ph idx="1"/>
          </p:nvPr>
        </p:nvSpPr>
        <p:spPr/>
        <p:txBody>
          <a:bodyPr/>
          <a:lstStyle/>
          <a:p>
            <a:r>
              <a:rPr lang="en-US" dirty="0" smtClean="0"/>
              <a:t>Combine temperature control with fault tolerance</a:t>
            </a:r>
          </a:p>
          <a:p>
            <a:r>
              <a:rPr lang="en-US" dirty="0" err="1" smtClean="0"/>
              <a:t>Migrateable</a:t>
            </a:r>
            <a:r>
              <a:rPr lang="en-US" dirty="0" smtClean="0"/>
              <a:t> objects key for reducing DVFS associated slowdown</a:t>
            </a:r>
          </a:p>
          <a:p>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30</a:t>
            </a:fld>
            <a:endParaRPr lang="en-US"/>
          </a:p>
        </p:txBody>
      </p:sp>
    </p:spTree>
    <p:extLst>
      <p:ext uri="{BB962C8B-B14F-4D97-AF65-F5344CB8AC3E}">
        <p14:creationId xmlns:p14="http://schemas.microsoft.com/office/powerpoint/2010/main" val="16932746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Improved temperature aware load balancing</a:t>
            </a:r>
            <a:endParaRPr lang="en-US" dirty="0"/>
          </a:p>
        </p:txBody>
      </p:sp>
      <p:sp>
        <p:nvSpPr>
          <p:cNvPr id="3" name="Content Placeholder 2"/>
          <p:cNvSpPr>
            <a:spLocks noGrp="1"/>
          </p:cNvSpPr>
          <p:nvPr>
            <p:ph idx="1"/>
          </p:nvPr>
        </p:nvSpPr>
        <p:spPr/>
        <p:txBody>
          <a:bodyPr/>
          <a:lstStyle/>
          <a:p>
            <a:r>
              <a:rPr lang="en-US" dirty="0"/>
              <a:t>C</a:t>
            </a:r>
            <a:r>
              <a:rPr lang="en-US" dirty="0" smtClean="0"/>
              <a:t>ommunication friendly load balancing:</a:t>
            </a:r>
          </a:p>
          <a:p>
            <a:pPr lvl="1"/>
            <a:r>
              <a:rPr lang="en-US" dirty="0" smtClean="0"/>
              <a:t>Instead of randomly picking a task to migrate to any overloaded processor, migrate a task that communicates the most with a given </a:t>
            </a:r>
            <a:r>
              <a:rPr lang="en-US" dirty="0" err="1" smtClean="0"/>
              <a:t>underloaded</a:t>
            </a:r>
            <a:r>
              <a:rPr lang="en-US" dirty="0" smtClean="0"/>
              <a:t> processor</a:t>
            </a:r>
          </a:p>
          <a:p>
            <a:pPr lvl="1"/>
            <a:r>
              <a:rPr lang="en-US" dirty="0" smtClean="0"/>
              <a:t>Always try to converge to the initial mapping</a:t>
            </a:r>
          </a:p>
          <a:p>
            <a:pPr lvl="1"/>
            <a:r>
              <a:rPr lang="en-US" dirty="0" smtClean="0"/>
              <a:t>Select ‘foreign’ task to migrate before ‘home’ tasks </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31</a:t>
            </a:fld>
            <a:endParaRPr lang="en-US"/>
          </a:p>
        </p:txBody>
      </p:sp>
    </p:spTree>
    <p:extLst>
      <p:ext uri="{BB962C8B-B14F-4D97-AF65-F5344CB8AC3E}">
        <p14:creationId xmlns:p14="http://schemas.microsoft.com/office/powerpoint/2010/main" val="33976783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a:xfrm>
            <a:off x="457200" y="1600200"/>
            <a:ext cx="8229600" cy="4927600"/>
          </a:xfrm>
        </p:spPr>
        <p:txBody>
          <a:bodyPr>
            <a:normAutofit fontScale="92500" lnSpcReduction="20000"/>
          </a:bodyPr>
          <a:lstStyle/>
          <a:p>
            <a:r>
              <a:rPr lang="en-US" dirty="0" smtClean="0"/>
              <a:t>Ran experiments on a 128-core cluster (no simulations) to see the prediction of the model</a:t>
            </a:r>
          </a:p>
          <a:p>
            <a:r>
              <a:rPr lang="en-US" dirty="0" smtClean="0"/>
              <a:t>Scaled down M: 4 hours</a:t>
            </a:r>
          </a:p>
          <a:p>
            <a:endParaRPr lang="en-US" dirty="0"/>
          </a:p>
          <a:p>
            <a:r>
              <a:rPr lang="en-US" dirty="0" smtClean="0"/>
              <a:t>Introduced random faults based on exponential distribution with a mean of ‘M’</a:t>
            </a:r>
          </a:p>
          <a:p>
            <a:r>
              <a:rPr lang="en-US" dirty="0" smtClean="0"/>
              <a:t>Three applications</a:t>
            </a:r>
          </a:p>
          <a:p>
            <a:pPr lvl="1"/>
            <a:r>
              <a:rPr lang="en-US" dirty="0" smtClean="0"/>
              <a:t>Jacobi2D: 5-point stencil application</a:t>
            </a:r>
          </a:p>
          <a:p>
            <a:pPr lvl="1"/>
            <a:r>
              <a:rPr lang="en-US" dirty="0" err="1" smtClean="0"/>
              <a:t>Lulesh</a:t>
            </a:r>
            <a:r>
              <a:rPr lang="en-US" dirty="0" smtClean="0"/>
              <a:t>: Unstructured </a:t>
            </a:r>
            <a:r>
              <a:rPr lang="en-US" dirty="0" err="1" smtClean="0"/>
              <a:t>Lagrangian</a:t>
            </a:r>
            <a:r>
              <a:rPr lang="en-US" dirty="0" smtClean="0"/>
              <a:t> Explicit Shock Hydrodynamics application developed @ LLNL</a:t>
            </a:r>
          </a:p>
          <a:p>
            <a:pPr lvl="1"/>
            <a:r>
              <a:rPr lang="en-US" dirty="0" smtClean="0"/>
              <a:t>Wave2D: finite difference for pressure propagation</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32</a:t>
            </a:fld>
            <a:endParaRPr lang="en-US"/>
          </a:p>
        </p:txBody>
      </p:sp>
      <p:pic>
        <p:nvPicPr>
          <p:cNvPr id="5" name="Picture 4" descr="Screen shot 2013-04-12 at 9.45.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0" y="2851859"/>
            <a:ext cx="2755900" cy="508000"/>
          </a:xfrm>
          <a:prstGeom prst="rect">
            <a:avLst/>
          </a:prstGeom>
        </p:spPr>
      </p:pic>
    </p:spTree>
    <p:extLst>
      <p:ext uri="{BB962C8B-B14F-4D97-AF65-F5344CB8AC3E}">
        <p14:creationId xmlns:p14="http://schemas.microsoft.com/office/powerpoint/2010/main" val="40329359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a:xfrm>
            <a:off x="457200" y="1600200"/>
            <a:ext cx="8229600" cy="4756150"/>
          </a:xfrm>
        </p:spPr>
        <p:txBody>
          <a:bodyPr>
            <a:normAutofit/>
          </a:bodyPr>
          <a:lstStyle/>
          <a:p>
            <a:r>
              <a:rPr lang="en-US" dirty="0" smtClean="0"/>
              <a:t>Baseline for each application:</a:t>
            </a:r>
          </a:p>
          <a:p>
            <a:pPr lvl="1"/>
            <a:r>
              <a:rPr lang="en-US" dirty="0" smtClean="0"/>
              <a:t>Run without temperature control</a:t>
            </a:r>
          </a:p>
          <a:p>
            <a:pPr lvl="1"/>
            <a:r>
              <a:rPr lang="en-US" dirty="0" smtClean="0"/>
              <a:t>‘M’ calculated using the actual temperature values we get without temperature constraint</a:t>
            </a:r>
          </a:p>
          <a:p>
            <a:pPr lvl="1"/>
            <a:r>
              <a:rPr lang="en-US" dirty="0" smtClean="0"/>
              <a:t>`</a:t>
            </a:r>
            <a:r>
              <a:rPr lang="en-US" dirty="0" err="1" smtClean="0"/>
              <a:t>τ</a:t>
            </a:r>
            <a:r>
              <a:rPr lang="en-US" dirty="0" smtClean="0"/>
              <a:t>’ calculated using Daly’s formula:</a:t>
            </a:r>
          </a:p>
          <a:p>
            <a:pPr lvl="1"/>
            <a:endParaRPr lang="en-US" dirty="0"/>
          </a:p>
          <a:p>
            <a:r>
              <a:rPr lang="en-US" dirty="0" smtClean="0"/>
              <a:t>Temperature constrained experiment:</a:t>
            </a:r>
          </a:p>
          <a:p>
            <a:pPr lvl="1"/>
            <a:r>
              <a:rPr lang="en-US" dirty="0" smtClean="0"/>
              <a:t>`M’ calculated using the max allowed temperature</a:t>
            </a:r>
          </a:p>
          <a:p>
            <a:pPr lvl="1"/>
            <a:r>
              <a:rPr lang="en-US" dirty="0" smtClean="0"/>
              <a:t>`</a:t>
            </a:r>
            <a:r>
              <a:rPr lang="en-US" dirty="0" err="1" smtClean="0"/>
              <a:t>τ</a:t>
            </a:r>
            <a:r>
              <a:rPr lang="en-US" dirty="0" smtClean="0"/>
              <a:t>’ calculated using Daly’s formula</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33</a:t>
            </a:fld>
            <a:endParaRPr lang="en-US"/>
          </a:p>
        </p:txBody>
      </p:sp>
      <p:pic>
        <p:nvPicPr>
          <p:cNvPr id="5" name="Picture 4" descr="Screen shot 2013-04-12 at 9.59.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216400"/>
            <a:ext cx="1460500" cy="457200"/>
          </a:xfrm>
          <a:prstGeom prst="rect">
            <a:avLst/>
          </a:prstGeom>
        </p:spPr>
      </p:pic>
    </p:spTree>
    <p:extLst>
      <p:ext uri="{BB962C8B-B14F-4D97-AF65-F5344CB8AC3E}">
        <p14:creationId xmlns:p14="http://schemas.microsoft.com/office/powerpoint/2010/main" val="40497375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in execution time</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34</a:t>
            </a:fld>
            <a:endParaRPr lang="en-US"/>
          </a:p>
        </p:txBody>
      </p:sp>
      <p:sp>
        <p:nvSpPr>
          <p:cNvPr id="15" name="Content Placeholder 2"/>
          <p:cNvSpPr>
            <a:spLocks noGrp="1"/>
          </p:cNvSpPr>
          <p:nvPr>
            <p:ph idx="1"/>
          </p:nvPr>
        </p:nvSpPr>
        <p:spPr>
          <a:xfrm>
            <a:off x="457200" y="4064000"/>
            <a:ext cx="8229600" cy="2292350"/>
          </a:xfrm>
        </p:spPr>
        <p:txBody>
          <a:bodyPr>
            <a:normAutofit/>
          </a:bodyPr>
          <a:lstStyle/>
          <a:p>
            <a:r>
              <a:rPr lang="en-US" dirty="0" smtClean="0"/>
              <a:t>Each experiment was longer than 1 hour having at least 40 faults</a:t>
            </a:r>
          </a:p>
          <a:p>
            <a:r>
              <a:rPr lang="en-US" dirty="0" smtClean="0"/>
              <a:t>Model closely matches the experiments</a:t>
            </a:r>
            <a:endParaRPr lang="en-US" dirty="0"/>
          </a:p>
        </p:txBody>
      </p:sp>
      <p:pic>
        <p:nvPicPr>
          <p:cNvPr id="17" name="Picture 16" descr="Screen shot 2013-04-12 at 11.44.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1549400"/>
            <a:ext cx="8686800" cy="2351629"/>
          </a:xfrm>
          <a:prstGeom prst="rect">
            <a:avLst/>
          </a:prstGeom>
        </p:spPr>
      </p:pic>
    </p:spTree>
    <p:extLst>
      <p:ext uri="{BB962C8B-B14F-4D97-AF65-F5344CB8AC3E}">
        <p14:creationId xmlns:p14="http://schemas.microsoft.com/office/powerpoint/2010/main" val="3602212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Savings in machine energy consumption</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35</a:t>
            </a:fld>
            <a:endParaRPr lang="en-US"/>
          </a:p>
        </p:txBody>
      </p:sp>
      <p:pic>
        <p:nvPicPr>
          <p:cNvPr id="5" name="Picture 4" descr="Screen shot 2013-04-12 at 10.1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00" y="1574800"/>
            <a:ext cx="4584700" cy="3713228"/>
          </a:xfrm>
          <a:prstGeom prst="rect">
            <a:avLst/>
          </a:prstGeom>
        </p:spPr>
      </p:pic>
      <p:sp>
        <p:nvSpPr>
          <p:cNvPr id="6" name="TextBox 5"/>
          <p:cNvSpPr txBox="1"/>
          <p:nvPr/>
        </p:nvSpPr>
        <p:spPr>
          <a:xfrm>
            <a:off x="169333" y="5288028"/>
            <a:ext cx="8631767" cy="430887"/>
          </a:xfrm>
          <a:prstGeom prst="rect">
            <a:avLst/>
          </a:prstGeom>
          <a:noFill/>
        </p:spPr>
        <p:txBody>
          <a:bodyPr wrap="square" rtlCol="0">
            <a:spAutoFit/>
          </a:bodyPr>
          <a:lstStyle/>
          <a:p>
            <a:pPr algn="ctr"/>
            <a:r>
              <a:rPr lang="en-US" sz="2200" dirty="0" smtClean="0"/>
              <a:t>Actual measurements based on power meters installed in the PDUs</a:t>
            </a:r>
            <a:endParaRPr lang="en-US" sz="2200" dirty="0"/>
          </a:p>
        </p:txBody>
      </p:sp>
    </p:spTree>
    <p:extLst>
      <p:ext uri="{BB962C8B-B14F-4D97-AF65-F5344CB8AC3E}">
        <p14:creationId xmlns:p14="http://schemas.microsoft.com/office/powerpoint/2010/main" val="31775780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749"/>
            <a:ext cx="8229600" cy="1143000"/>
          </a:xfrm>
        </p:spPr>
        <p:txBody>
          <a:bodyPr/>
          <a:lstStyle/>
          <a:p>
            <a:r>
              <a:rPr lang="en-US" dirty="0" smtClean="0"/>
              <a:t>Prediction for larger machines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36</a:t>
            </a:fld>
            <a:endParaRPr lang="en-US"/>
          </a:p>
        </p:txBody>
      </p:sp>
      <p:pic>
        <p:nvPicPr>
          <p:cNvPr id="6" name="Picture 5" descr="Screen shot 2013-04-12 at 10.16.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782" y="1756302"/>
            <a:ext cx="5288318" cy="4165600"/>
          </a:xfrm>
          <a:prstGeom prst="rect">
            <a:avLst/>
          </a:prstGeom>
        </p:spPr>
      </p:pic>
      <p:sp>
        <p:nvSpPr>
          <p:cNvPr id="7" name="TextBox 6"/>
          <p:cNvSpPr txBox="1"/>
          <p:nvPr/>
        </p:nvSpPr>
        <p:spPr>
          <a:xfrm>
            <a:off x="1481667" y="5871985"/>
            <a:ext cx="7205133" cy="430887"/>
          </a:xfrm>
          <a:prstGeom prst="rect">
            <a:avLst/>
          </a:prstGeom>
          <a:noFill/>
        </p:spPr>
        <p:txBody>
          <a:bodyPr wrap="square" rtlCol="0">
            <a:spAutoFit/>
          </a:bodyPr>
          <a:lstStyle/>
          <a:p>
            <a:r>
              <a:rPr lang="en-US" sz="2200" dirty="0" smtClean="0"/>
              <a:t>MTBF/socket: 20 years, </a:t>
            </a:r>
            <a:r>
              <a:rPr lang="en-US" sz="2200" dirty="0" err="1" smtClean="0"/>
              <a:t>checkpointing</a:t>
            </a:r>
            <a:r>
              <a:rPr lang="en-US" sz="2200" dirty="0" smtClean="0"/>
              <a:t> time (</a:t>
            </a:r>
            <a:r>
              <a:rPr lang="en-US" sz="2200" dirty="0" err="1" smtClean="0"/>
              <a:t>δ</a:t>
            </a:r>
            <a:r>
              <a:rPr lang="en-US" sz="2200" dirty="0" smtClean="0"/>
              <a:t>): 240 </a:t>
            </a:r>
            <a:r>
              <a:rPr lang="en-US" sz="2200" dirty="0" err="1" smtClean="0"/>
              <a:t>secs</a:t>
            </a:r>
            <a:endParaRPr lang="en-US" sz="2200" dirty="0"/>
          </a:p>
        </p:txBody>
      </p:sp>
      <p:sp>
        <p:nvSpPr>
          <p:cNvPr id="3" name="TextBox 2"/>
          <p:cNvSpPr txBox="1"/>
          <p:nvPr/>
        </p:nvSpPr>
        <p:spPr>
          <a:xfrm>
            <a:off x="2892777" y="2751667"/>
            <a:ext cx="1890889" cy="307777"/>
          </a:xfrm>
          <a:prstGeom prst="rect">
            <a:avLst/>
          </a:prstGeom>
          <a:noFill/>
          <a:ln>
            <a:solidFill>
              <a:srgbClr val="FF0000"/>
            </a:solidFill>
          </a:ln>
        </p:spPr>
        <p:txBody>
          <a:bodyPr wrap="square" rtlCol="0">
            <a:spAutoFit/>
          </a:bodyPr>
          <a:lstStyle/>
          <a:p>
            <a:r>
              <a:rPr lang="en-US" sz="1400" dirty="0" smtClean="0"/>
              <a:t>Improvement in MTBF</a:t>
            </a:r>
            <a:endParaRPr lang="en-US" sz="1400" dirty="0"/>
          </a:p>
        </p:txBody>
      </p:sp>
      <p:sp>
        <p:nvSpPr>
          <p:cNvPr id="11" name="Rectangle 10"/>
          <p:cNvSpPr/>
          <p:nvPr/>
        </p:nvSpPr>
        <p:spPr>
          <a:xfrm>
            <a:off x="3781778" y="2017889"/>
            <a:ext cx="479778" cy="18344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694291" y="2212622"/>
            <a:ext cx="479778" cy="18344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581403" y="2435577"/>
            <a:ext cx="479778" cy="18344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0683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Evaluating benefits of thermal control for message logging and parallel recovery</a:t>
            </a:r>
          </a:p>
          <a:p>
            <a:r>
              <a:rPr lang="en-US" dirty="0" smtClean="0"/>
              <a:t>Scheduling </a:t>
            </a:r>
            <a:r>
              <a:rPr lang="en-US" dirty="0" smtClean="0"/>
              <a:t>jobs for a data center under a fixed thermal and/or power </a:t>
            </a:r>
            <a:r>
              <a:rPr lang="en-US" dirty="0" smtClean="0"/>
              <a:t>budget</a:t>
            </a:r>
          </a:p>
          <a:p>
            <a:r>
              <a:rPr lang="en-US" dirty="0"/>
              <a:t>Reducing frequency for least sensitive parts of code to reduce slowdown for </a:t>
            </a:r>
            <a:r>
              <a:rPr lang="en-US" dirty="0" err="1" smtClean="0"/>
              <a:t>TempLDB</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37</a:t>
            </a:fld>
            <a:endParaRPr lang="en-US"/>
          </a:p>
        </p:txBody>
      </p:sp>
    </p:spTree>
    <p:extLst>
      <p:ext uri="{BB962C8B-B14F-4D97-AF65-F5344CB8AC3E}">
        <p14:creationId xmlns:p14="http://schemas.microsoft.com/office/powerpoint/2010/main" val="10838303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spot in Blue Waters?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38</a:t>
            </a:fld>
            <a:endParaRPr lang="en-US"/>
          </a:p>
        </p:txBody>
      </p:sp>
      <p:grpSp>
        <p:nvGrpSpPr>
          <p:cNvPr id="32" name="Group 31"/>
          <p:cNvGrpSpPr/>
          <p:nvPr/>
        </p:nvGrpSpPr>
        <p:grpSpPr>
          <a:xfrm>
            <a:off x="2929470" y="2536988"/>
            <a:ext cx="3570112" cy="577376"/>
            <a:chOff x="762000" y="1567745"/>
            <a:chExt cx="3570112" cy="577376"/>
          </a:xfrm>
        </p:grpSpPr>
        <p:sp>
          <p:nvSpPr>
            <p:cNvPr id="8" name="TextBox 7"/>
            <p:cNvSpPr txBox="1"/>
            <p:nvPr/>
          </p:nvSpPr>
          <p:spPr>
            <a:xfrm>
              <a:off x="3160889" y="1598790"/>
              <a:ext cx="1171223" cy="461665"/>
            </a:xfrm>
            <a:prstGeom prst="rect">
              <a:avLst/>
            </a:prstGeom>
            <a:noFill/>
          </p:spPr>
          <p:txBody>
            <a:bodyPr wrap="square" rtlCol="0">
              <a:spAutoFit/>
            </a:bodyPr>
            <a:lstStyle/>
            <a:p>
              <a:r>
                <a:rPr lang="en-US" sz="2400" dirty="0" smtClean="0"/>
                <a:t>63F </a:t>
              </a:r>
              <a:r>
                <a:rPr lang="en-US" sz="2400" b="1" dirty="0" smtClean="0">
                  <a:solidFill>
                    <a:srgbClr val="008000"/>
                  </a:solidFill>
                </a:rPr>
                <a:t>62F</a:t>
              </a:r>
              <a:endParaRPr lang="en-US" sz="2400" b="1" dirty="0">
                <a:solidFill>
                  <a:srgbClr val="008000"/>
                </a:solidFill>
              </a:endParaRPr>
            </a:p>
          </p:txBody>
        </p:sp>
        <p:pic>
          <p:nvPicPr>
            <p:cNvPr id="13" name="Picture 12" descr="Screen shot 2013-04-16 at 6.39.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67745"/>
              <a:ext cx="2356556" cy="577376"/>
            </a:xfrm>
            <a:prstGeom prst="rect">
              <a:avLst/>
            </a:prstGeom>
          </p:spPr>
        </p:pic>
      </p:grpSp>
      <p:grpSp>
        <p:nvGrpSpPr>
          <p:cNvPr id="31" name="Group 30"/>
          <p:cNvGrpSpPr/>
          <p:nvPr/>
        </p:nvGrpSpPr>
        <p:grpSpPr>
          <a:xfrm>
            <a:off x="2929470" y="5214514"/>
            <a:ext cx="3584222" cy="466872"/>
            <a:chOff x="762000" y="2100782"/>
            <a:chExt cx="3584222" cy="466872"/>
          </a:xfrm>
        </p:grpSpPr>
        <p:pic>
          <p:nvPicPr>
            <p:cNvPr id="14" name="Picture 13" descr="Screen shot 2013-04-16 at 6.40.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00782"/>
              <a:ext cx="2356555" cy="466872"/>
            </a:xfrm>
            <a:prstGeom prst="rect">
              <a:avLst/>
            </a:prstGeom>
          </p:spPr>
        </p:pic>
        <p:sp>
          <p:nvSpPr>
            <p:cNvPr id="20" name="TextBox 19"/>
            <p:cNvSpPr txBox="1"/>
            <p:nvPr/>
          </p:nvSpPr>
          <p:spPr>
            <a:xfrm>
              <a:off x="3174999" y="2105989"/>
              <a:ext cx="1171223" cy="461665"/>
            </a:xfrm>
            <a:prstGeom prst="rect">
              <a:avLst/>
            </a:prstGeom>
            <a:noFill/>
          </p:spPr>
          <p:txBody>
            <a:bodyPr wrap="square" rtlCol="0">
              <a:spAutoFit/>
            </a:bodyPr>
            <a:lstStyle/>
            <a:p>
              <a:r>
                <a:rPr lang="en-US" sz="2400" dirty="0" smtClean="0"/>
                <a:t>69F 69F</a:t>
              </a:r>
              <a:endParaRPr lang="en-US" sz="2400" dirty="0"/>
            </a:p>
          </p:txBody>
        </p:sp>
      </p:grpSp>
      <p:grpSp>
        <p:nvGrpSpPr>
          <p:cNvPr id="30" name="Group 29"/>
          <p:cNvGrpSpPr/>
          <p:nvPr/>
        </p:nvGrpSpPr>
        <p:grpSpPr>
          <a:xfrm>
            <a:off x="2926648" y="5674448"/>
            <a:ext cx="3587044" cy="579124"/>
            <a:chOff x="759178" y="2567655"/>
            <a:chExt cx="3587044" cy="579124"/>
          </a:xfrm>
        </p:grpSpPr>
        <p:pic>
          <p:nvPicPr>
            <p:cNvPr id="15" name="Picture 14" descr="Screen shot 2013-04-16 at 6.41.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78" y="2567655"/>
              <a:ext cx="2359377" cy="579124"/>
            </a:xfrm>
            <a:prstGeom prst="rect">
              <a:avLst/>
            </a:prstGeom>
          </p:spPr>
        </p:pic>
        <p:sp>
          <p:nvSpPr>
            <p:cNvPr id="21" name="TextBox 20"/>
            <p:cNvSpPr txBox="1"/>
            <p:nvPr/>
          </p:nvSpPr>
          <p:spPr>
            <a:xfrm>
              <a:off x="3174999" y="2607777"/>
              <a:ext cx="1171223" cy="461665"/>
            </a:xfrm>
            <a:prstGeom prst="rect">
              <a:avLst/>
            </a:prstGeom>
            <a:noFill/>
          </p:spPr>
          <p:txBody>
            <a:bodyPr wrap="square" rtlCol="0">
              <a:spAutoFit/>
            </a:bodyPr>
            <a:lstStyle/>
            <a:p>
              <a:r>
                <a:rPr lang="en-US" sz="2400" b="1" dirty="0" smtClean="0">
                  <a:solidFill>
                    <a:srgbClr val="FF0000"/>
                  </a:solidFill>
                </a:rPr>
                <a:t>70F</a:t>
              </a:r>
              <a:r>
                <a:rPr lang="en-US" sz="2400" dirty="0" smtClean="0"/>
                <a:t> 69F</a:t>
              </a:r>
              <a:endParaRPr lang="en-US" sz="2400" dirty="0"/>
            </a:p>
          </p:txBody>
        </p:sp>
      </p:grpSp>
      <p:grpSp>
        <p:nvGrpSpPr>
          <p:cNvPr id="29" name="Group 28"/>
          <p:cNvGrpSpPr/>
          <p:nvPr/>
        </p:nvGrpSpPr>
        <p:grpSpPr>
          <a:xfrm>
            <a:off x="2929470" y="4654647"/>
            <a:ext cx="3615267" cy="573978"/>
            <a:chOff x="759178" y="3137244"/>
            <a:chExt cx="3615267" cy="573978"/>
          </a:xfrm>
        </p:grpSpPr>
        <p:pic>
          <p:nvPicPr>
            <p:cNvPr id="16" name="Picture 15" descr="Screen shot 2013-04-16 at 6.41.5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178" y="3137244"/>
              <a:ext cx="2359378" cy="573978"/>
            </a:xfrm>
            <a:prstGeom prst="rect">
              <a:avLst/>
            </a:prstGeom>
          </p:spPr>
        </p:pic>
        <p:sp>
          <p:nvSpPr>
            <p:cNvPr id="22" name="TextBox 21"/>
            <p:cNvSpPr txBox="1"/>
            <p:nvPr/>
          </p:nvSpPr>
          <p:spPr>
            <a:xfrm>
              <a:off x="3203222" y="3146779"/>
              <a:ext cx="1171223" cy="461665"/>
            </a:xfrm>
            <a:prstGeom prst="rect">
              <a:avLst/>
            </a:prstGeom>
            <a:noFill/>
          </p:spPr>
          <p:txBody>
            <a:bodyPr wrap="square" rtlCol="0">
              <a:spAutoFit/>
            </a:bodyPr>
            <a:lstStyle/>
            <a:p>
              <a:r>
                <a:rPr lang="en-US" sz="2400" dirty="0" smtClean="0"/>
                <a:t>68F 68F</a:t>
              </a:r>
              <a:endParaRPr lang="en-US" sz="2400" dirty="0"/>
            </a:p>
          </p:txBody>
        </p:sp>
      </p:grpSp>
      <p:grpSp>
        <p:nvGrpSpPr>
          <p:cNvPr id="28" name="Group 27"/>
          <p:cNvGrpSpPr/>
          <p:nvPr/>
        </p:nvGrpSpPr>
        <p:grpSpPr>
          <a:xfrm>
            <a:off x="2929470" y="4134746"/>
            <a:ext cx="3626556" cy="534012"/>
            <a:chOff x="762000" y="3697112"/>
            <a:chExt cx="3626556" cy="534012"/>
          </a:xfrm>
        </p:grpSpPr>
        <p:pic>
          <p:nvPicPr>
            <p:cNvPr id="17" name="Picture 16" descr="Screen shot 2013-04-16 at 6.42.3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3697112"/>
              <a:ext cx="2356555" cy="534012"/>
            </a:xfrm>
            <a:prstGeom prst="rect">
              <a:avLst/>
            </a:prstGeom>
          </p:spPr>
        </p:pic>
        <p:sp>
          <p:nvSpPr>
            <p:cNvPr id="23" name="TextBox 22"/>
            <p:cNvSpPr txBox="1"/>
            <p:nvPr/>
          </p:nvSpPr>
          <p:spPr>
            <a:xfrm>
              <a:off x="3217333" y="3741848"/>
              <a:ext cx="1171223" cy="461665"/>
            </a:xfrm>
            <a:prstGeom prst="rect">
              <a:avLst/>
            </a:prstGeom>
            <a:noFill/>
          </p:spPr>
          <p:txBody>
            <a:bodyPr wrap="square" rtlCol="0">
              <a:spAutoFit/>
            </a:bodyPr>
            <a:lstStyle/>
            <a:p>
              <a:r>
                <a:rPr lang="en-US" sz="2400" dirty="0" smtClean="0"/>
                <a:t>65F 65F</a:t>
              </a:r>
              <a:endParaRPr lang="en-US" sz="2400" dirty="0"/>
            </a:p>
          </p:txBody>
        </p:sp>
      </p:grpSp>
      <p:grpSp>
        <p:nvGrpSpPr>
          <p:cNvPr id="27" name="Group 26"/>
          <p:cNvGrpSpPr/>
          <p:nvPr/>
        </p:nvGrpSpPr>
        <p:grpSpPr>
          <a:xfrm>
            <a:off x="2929470" y="3575382"/>
            <a:ext cx="3643491" cy="571923"/>
            <a:chOff x="759178" y="4245235"/>
            <a:chExt cx="3643491" cy="571923"/>
          </a:xfrm>
        </p:grpSpPr>
        <p:pic>
          <p:nvPicPr>
            <p:cNvPr id="18" name="Picture 17" descr="Screen shot 2013-04-16 at 6.43.07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178" y="4245235"/>
              <a:ext cx="2359378" cy="571923"/>
            </a:xfrm>
            <a:prstGeom prst="rect">
              <a:avLst/>
            </a:prstGeom>
          </p:spPr>
        </p:pic>
        <p:sp>
          <p:nvSpPr>
            <p:cNvPr id="24" name="TextBox 23"/>
            <p:cNvSpPr txBox="1"/>
            <p:nvPr/>
          </p:nvSpPr>
          <p:spPr>
            <a:xfrm>
              <a:off x="3231446" y="4282729"/>
              <a:ext cx="1171223" cy="461665"/>
            </a:xfrm>
            <a:prstGeom prst="rect">
              <a:avLst/>
            </a:prstGeom>
            <a:noFill/>
          </p:spPr>
          <p:txBody>
            <a:bodyPr wrap="square" rtlCol="0">
              <a:spAutoFit/>
            </a:bodyPr>
            <a:lstStyle/>
            <a:p>
              <a:r>
                <a:rPr lang="en-US" sz="2400" dirty="0" smtClean="0"/>
                <a:t>63F 64F</a:t>
              </a:r>
              <a:endParaRPr lang="en-US" sz="2400" dirty="0"/>
            </a:p>
          </p:txBody>
        </p:sp>
      </p:grpSp>
      <p:grpSp>
        <p:nvGrpSpPr>
          <p:cNvPr id="26" name="Group 25"/>
          <p:cNvGrpSpPr/>
          <p:nvPr/>
        </p:nvGrpSpPr>
        <p:grpSpPr>
          <a:xfrm>
            <a:off x="2929470" y="3100253"/>
            <a:ext cx="3629378" cy="493889"/>
            <a:chOff x="759178" y="4811889"/>
            <a:chExt cx="3629378" cy="493889"/>
          </a:xfrm>
        </p:grpSpPr>
        <p:pic>
          <p:nvPicPr>
            <p:cNvPr id="19" name="Picture 18" descr="Screen shot 2013-04-16 at 6.43.4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178" y="4811889"/>
              <a:ext cx="2359377" cy="493889"/>
            </a:xfrm>
            <a:prstGeom prst="rect">
              <a:avLst/>
            </a:prstGeom>
          </p:spPr>
        </p:pic>
        <p:sp>
          <p:nvSpPr>
            <p:cNvPr id="25" name="TextBox 24"/>
            <p:cNvSpPr txBox="1"/>
            <p:nvPr/>
          </p:nvSpPr>
          <p:spPr>
            <a:xfrm>
              <a:off x="3217333" y="4817159"/>
              <a:ext cx="1171223" cy="461665"/>
            </a:xfrm>
            <a:prstGeom prst="rect">
              <a:avLst/>
            </a:prstGeom>
            <a:noFill/>
          </p:spPr>
          <p:txBody>
            <a:bodyPr wrap="square" rtlCol="0">
              <a:spAutoFit/>
            </a:bodyPr>
            <a:lstStyle/>
            <a:p>
              <a:r>
                <a:rPr lang="en-US" sz="2400" dirty="0" smtClean="0"/>
                <a:t>63F 63F</a:t>
              </a:r>
              <a:endParaRPr lang="en-US" sz="2400" dirty="0"/>
            </a:p>
          </p:txBody>
        </p:sp>
      </p:grpSp>
      <p:sp>
        <p:nvSpPr>
          <p:cNvPr id="33" name="TextBox 32"/>
          <p:cNvSpPr txBox="1"/>
          <p:nvPr/>
        </p:nvSpPr>
        <p:spPr>
          <a:xfrm>
            <a:off x="2032000" y="1243167"/>
            <a:ext cx="4953000" cy="646331"/>
          </a:xfrm>
          <a:prstGeom prst="rect">
            <a:avLst/>
          </a:prstGeom>
          <a:noFill/>
        </p:spPr>
        <p:txBody>
          <a:bodyPr wrap="square" rtlCol="0">
            <a:spAutoFit/>
          </a:bodyPr>
          <a:lstStyle/>
          <a:p>
            <a:pPr algn="ctr"/>
            <a:r>
              <a:rPr lang="en-US" dirty="0" smtClean="0"/>
              <a:t>This shows a possibility of Inter-row hot spot. </a:t>
            </a:r>
          </a:p>
          <a:p>
            <a:pPr algn="ctr"/>
            <a:r>
              <a:rPr lang="en-US" dirty="0" smtClean="0"/>
              <a:t>There might be Intra-row hot spots!</a:t>
            </a:r>
            <a:endParaRPr lang="en-US" dirty="0"/>
          </a:p>
        </p:txBody>
      </p:sp>
      <p:grpSp>
        <p:nvGrpSpPr>
          <p:cNvPr id="38" name="Group 37"/>
          <p:cNvGrpSpPr/>
          <p:nvPr/>
        </p:nvGrpSpPr>
        <p:grpSpPr>
          <a:xfrm>
            <a:off x="1665116" y="2536988"/>
            <a:ext cx="1097845" cy="3520903"/>
            <a:chOff x="620889" y="2517277"/>
            <a:chExt cx="1097845" cy="3520903"/>
          </a:xfrm>
        </p:grpSpPr>
        <p:sp>
          <p:nvSpPr>
            <p:cNvPr id="34" name="TextBox 33"/>
            <p:cNvSpPr txBox="1"/>
            <p:nvPr/>
          </p:nvSpPr>
          <p:spPr>
            <a:xfrm>
              <a:off x="620889" y="2517277"/>
              <a:ext cx="1030111" cy="369332"/>
            </a:xfrm>
            <a:prstGeom prst="rect">
              <a:avLst/>
            </a:prstGeom>
            <a:noFill/>
          </p:spPr>
          <p:txBody>
            <a:bodyPr wrap="square" rtlCol="0">
              <a:spAutoFit/>
            </a:bodyPr>
            <a:lstStyle/>
            <a:p>
              <a:r>
                <a:rPr lang="en-US" dirty="0" smtClean="0"/>
                <a:t>Row 1</a:t>
              </a:r>
              <a:endParaRPr lang="en-US" dirty="0"/>
            </a:p>
          </p:txBody>
        </p:sp>
        <p:cxnSp>
          <p:nvCxnSpPr>
            <p:cNvPr id="36" name="Straight Arrow Connector 35"/>
            <p:cNvCxnSpPr/>
            <p:nvPr/>
          </p:nvCxnSpPr>
          <p:spPr>
            <a:xfrm>
              <a:off x="1072444" y="3009987"/>
              <a:ext cx="14112" cy="25497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88623" y="5668848"/>
              <a:ext cx="1030111" cy="369332"/>
            </a:xfrm>
            <a:prstGeom prst="rect">
              <a:avLst/>
            </a:prstGeom>
            <a:noFill/>
          </p:spPr>
          <p:txBody>
            <a:bodyPr wrap="square" rtlCol="0">
              <a:spAutoFit/>
            </a:bodyPr>
            <a:lstStyle/>
            <a:p>
              <a:r>
                <a:rPr lang="en-US" dirty="0" smtClean="0"/>
                <a:t>Row 7</a:t>
              </a:r>
              <a:endParaRPr lang="en-US" dirty="0"/>
            </a:p>
          </p:txBody>
        </p:sp>
      </p:grpSp>
      <p:sp>
        <p:nvSpPr>
          <p:cNvPr id="39" name="TextBox 38"/>
          <p:cNvSpPr txBox="1"/>
          <p:nvPr/>
        </p:nvSpPr>
        <p:spPr>
          <a:xfrm>
            <a:off x="1834444" y="2003778"/>
            <a:ext cx="6124223" cy="369332"/>
          </a:xfrm>
          <a:prstGeom prst="rect">
            <a:avLst/>
          </a:prstGeom>
          <a:noFill/>
        </p:spPr>
        <p:txBody>
          <a:bodyPr wrap="square" rtlCol="0">
            <a:spAutoFit/>
          </a:bodyPr>
          <a:lstStyle/>
          <a:p>
            <a:r>
              <a:rPr lang="en-US" dirty="0" smtClean="0"/>
              <a:t>The readings showing cold water temperature for each row</a:t>
            </a:r>
            <a:endParaRPr lang="en-US" dirty="0"/>
          </a:p>
        </p:txBody>
      </p:sp>
    </p:spTree>
    <p:extLst>
      <p:ext uri="{BB962C8B-B14F-4D97-AF65-F5344CB8AC3E}">
        <p14:creationId xmlns:p14="http://schemas.microsoft.com/office/powerpoint/2010/main" val="10198215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We are thankful to Prof. </a:t>
            </a:r>
            <a:r>
              <a:rPr lang="en-US" dirty="0" err="1" smtClean="0"/>
              <a:t>Tarek</a:t>
            </a:r>
            <a:r>
              <a:rPr lang="en-US" dirty="0" smtClean="0"/>
              <a:t> </a:t>
            </a:r>
            <a:r>
              <a:rPr lang="en-US" dirty="0" err="1" smtClean="0"/>
              <a:t>Abdelzaher</a:t>
            </a:r>
            <a:r>
              <a:rPr lang="en-US" dirty="0" smtClean="0"/>
              <a:t> for using </a:t>
            </a:r>
            <a:r>
              <a:rPr lang="en-US" i="1" dirty="0" err="1" smtClean="0"/>
              <a:t>tarekc</a:t>
            </a:r>
            <a:r>
              <a:rPr lang="en-US" dirty="0" smtClean="0"/>
              <a:t> cluster</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39</a:t>
            </a:fld>
            <a:endParaRPr lang="en-US"/>
          </a:p>
        </p:txBody>
      </p:sp>
    </p:spTree>
    <p:extLst>
      <p:ext uri="{BB962C8B-B14F-4D97-AF65-F5344CB8AC3E}">
        <p14:creationId xmlns:p14="http://schemas.microsoft.com/office/powerpoint/2010/main" val="102950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thermal management</a:t>
            </a:r>
            <a:endParaRPr lang="en-US" dirty="0"/>
          </a:p>
        </p:txBody>
      </p:sp>
      <p:sp>
        <p:nvSpPr>
          <p:cNvPr id="3" name="Content Placeholder 2"/>
          <p:cNvSpPr>
            <a:spLocks noGrp="1"/>
          </p:cNvSpPr>
          <p:nvPr>
            <p:ph idx="1"/>
          </p:nvPr>
        </p:nvSpPr>
        <p:spPr/>
        <p:txBody>
          <a:bodyPr/>
          <a:lstStyle/>
          <a:p>
            <a:r>
              <a:rPr lang="en-US" dirty="0" smtClean="0"/>
              <a:t>High core temperatures can increase:</a:t>
            </a:r>
          </a:p>
          <a:p>
            <a:pPr lvl="1"/>
            <a:r>
              <a:rPr lang="en-US" dirty="0" smtClean="0"/>
              <a:t>Cooling energy consumption – (1</a:t>
            </a:r>
            <a:r>
              <a:rPr lang="en-US" baseline="30000" dirty="0" smtClean="0"/>
              <a:t>st</a:t>
            </a:r>
            <a:r>
              <a:rPr lang="en-US" dirty="0" smtClean="0"/>
              <a:t> part)</a:t>
            </a:r>
          </a:p>
          <a:p>
            <a:pPr lvl="1"/>
            <a:r>
              <a:rPr lang="en-US" dirty="0" smtClean="0"/>
              <a:t>Failure rate since it doubles for every 10C increase in temperature – (2</a:t>
            </a:r>
            <a:r>
              <a:rPr lang="en-US" baseline="30000" dirty="0" smtClean="0"/>
              <a:t>nd</a:t>
            </a:r>
            <a:r>
              <a:rPr lang="en-US" dirty="0" smtClean="0"/>
              <a:t> part)</a:t>
            </a:r>
          </a:p>
          <a:p>
            <a:pPr lvl="1"/>
            <a:r>
              <a:rPr lang="en-US" dirty="0"/>
              <a:t>Machine machine energy </a:t>
            </a:r>
            <a:r>
              <a:rPr lang="en-US" dirty="0" smtClean="0"/>
              <a:t>consumption – (in progress)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4</a:t>
            </a:fld>
            <a:endParaRPr lang="en-US"/>
          </a:p>
        </p:txBody>
      </p:sp>
    </p:spTree>
    <p:extLst>
      <p:ext uri="{BB962C8B-B14F-4D97-AF65-F5344CB8AC3E}">
        <p14:creationId xmlns:p14="http://schemas.microsoft.com/office/powerpoint/2010/main" val="24750561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7CE5548-FD33-4642-8803-A1FE1E6D5096}" type="slidenum">
              <a:rPr lang="en-US" smtClean="0"/>
              <a:t>40</a:t>
            </a:fld>
            <a:endParaRPr lang="en-US"/>
          </a:p>
        </p:txBody>
      </p:sp>
    </p:spTree>
    <p:extLst>
      <p:ext uri="{BB962C8B-B14F-4D97-AF65-F5344CB8AC3E}">
        <p14:creationId xmlns:p14="http://schemas.microsoft.com/office/powerpoint/2010/main" val="15896655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Optimum points for applications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41</a:t>
            </a:fld>
            <a:endParaRPr lang="en-US"/>
          </a:p>
        </p:txBody>
      </p:sp>
      <p:pic>
        <p:nvPicPr>
          <p:cNvPr id="5" name="Picture 4" descr="Screen shot 2013-04-12 at 10.07.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600" y="1544238"/>
            <a:ext cx="4203699" cy="3281761"/>
          </a:xfrm>
          <a:prstGeom prst="rect">
            <a:avLst/>
          </a:prstGeom>
        </p:spPr>
      </p:pic>
      <p:sp>
        <p:nvSpPr>
          <p:cNvPr id="6" name="Content Placeholder 2"/>
          <p:cNvSpPr>
            <a:spLocks noGrp="1"/>
          </p:cNvSpPr>
          <p:nvPr>
            <p:ph idx="1"/>
          </p:nvPr>
        </p:nvSpPr>
        <p:spPr>
          <a:xfrm>
            <a:off x="457200" y="4698999"/>
            <a:ext cx="8229600" cy="2022475"/>
          </a:xfrm>
        </p:spPr>
        <p:txBody>
          <a:bodyPr>
            <a:normAutofit/>
          </a:bodyPr>
          <a:lstStyle/>
          <a:p>
            <a:r>
              <a:rPr lang="en-US" dirty="0" smtClean="0"/>
              <a:t>Jacobi2D gets the max benefit</a:t>
            </a:r>
          </a:p>
          <a:p>
            <a:r>
              <a:rPr lang="en-US" dirty="0" smtClean="0"/>
              <a:t>Different optimum temperature thresholds along with maximum benefits</a:t>
            </a:r>
            <a:endParaRPr lang="en-US" dirty="0"/>
          </a:p>
        </p:txBody>
      </p:sp>
    </p:spTree>
    <p:extLst>
      <p:ext uri="{BB962C8B-B14F-4D97-AF65-F5344CB8AC3E}">
        <p14:creationId xmlns:p14="http://schemas.microsoft.com/office/powerpoint/2010/main" val="20766064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 for different optimum temperature thresholds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42</a:t>
            </a:fld>
            <a:endParaRPr lang="en-US"/>
          </a:p>
        </p:txBody>
      </p:sp>
      <p:pic>
        <p:nvPicPr>
          <p:cNvPr id="5" name="Picture 4" descr="Screen shot 2013-04-12 at 10.10.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564" y="1828799"/>
            <a:ext cx="3967702" cy="3618089"/>
          </a:xfrm>
          <a:prstGeom prst="rect">
            <a:avLst/>
          </a:prstGeom>
        </p:spPr>
      </p:pic>
      <p:pic>
        <p:nvPicPr>
          <p:cNvPr id="6" name="Picture 5" descr="Screen shot 2013-04-12 at 10.07.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40464"/>
            <a:ext cx="4182628" cy="3265311"/>
          </a:xfrm>
          <a:prstGeom prst="rect">
            <a:avLst/>
          </a:prstGeom>
        </p:spPr>
      </p:pic>
      <p:sp>
        <p:nvSpPr>
          <p:cNvPr id="8" name="TextBox 7"/>
          <p:cNvSpPr txBox="1"/>
          <p:nvPr/>
        </p:nvSpPr>
        <p:spPr>
          <a:xfrm>
            <a:off x="1425222" y="5545667"/>
            <a:ext cx="6420556" cy="923330"/>
          </a:xfrm>
          <a:prstGeom prst="rect">
            <a:avLst/>
          </a:prstGeom>
          <a:noFill/>
        </p:spPr>
        <p:txBody>
          <a:bodyPr wrap="square" rtlCol="0">
            <a:spAutoFit/>
          </a:bodyPr>
          <a:lstStyle/>
          <a:p>
            <a:r>
              <a:rPr lang="en-US" dirty="0" smtClean="0"/>
              <a:t>A move to the left (decrease in temperature threshold):</a:t>
            </a:r>
          </a:p>
          <a:p>
            <a:pPr marL="285750" indent="-285750">
              <a:buFont typeface="Arial"/>
              <a:buChar char="•"/>
            </a:pPr>
            <a:r>
              <a:rPr lang="en-US" dirty="0" smtClean="0"/>
              <a:t>Increases reliability (gain)</a:t>
            </a:r>
          </a:p>
          <a:p>
            <a:pPr marL="285750" indent="-285750">
              <a:buFont typeface="Arial"/>
              <a:buChar char="•"/>
            </a:pPr>
            <a:r>
              <a:rPr lang="en-US" dirty="0" smtClean="0"/>
              <a:t>Increases the slowdown due to temperature control (cost)</a:t>
            </a:r>
            <a:endParaRPr lang="en-US" dirty="0"/>
          </a:p>
        </p:txBody>
      </p:sp>
    </p:spTree>
    <p:extLst>
      <p:ext uri="{BB962C8B-B14F-4D97-AF65-F5344CB8AC3E}">
        <p14:creationId xmlns:p14="http://schemas.microsoft.com/office/powerpoint/2010/main" val="32259738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for larger machines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43</a:t>
            </a:fld>
            <a:endParaRPr lang="en-US"/>
          </a:p>
        </p:txBody>
      </p:sp>
      <p:pic>
        <p:nvPicPr>
          <p:cNvPr id="5" name="Picture 4" descr="Screen shot 2013-04-12 at 10.25.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280" y="2205038"/>
            <a:ext cx="4896719" cy="3763962"/>
          </a:xfrm>
          <a:prstGeom prst="rect">
            <a:avLst/>
          </a:prstGeom>
        </p:spPr>
      </p:pic>
      <p:sp>
        <p:nvSpPr>
          <p:cNvPr id="6" name="TextBox 5"/>
          <p:cNvSpPr txBox="1"/>
          <p:nvPr/>
        </p:nvSpPr>
        <p:spPr>
          <a:xfrm>
            <a:off x="1041400" y="1417638"/>
            <a:ext cx="6845300" cy="646331"/>
          </a:xfrm>
          <a:prstGeom prst="rect">
            <a:avLst/>
          </a:prstGeom>
          <a:noFill/>
        </p:spPr>
        <p:txBody>
          <a:bodyPr wrap="square" rtlCol="0">
            <a:spAutoFit/>
          </a:bodyPr>
          <a:lstStyle/>
          <a:p>
            <a:r>
              <a:rPr lang="en-US" dirty="0" smtClean="0"/>
              <a:t>Proposed </a:t>
            </a:r>
            <a:r>
              <a:rPr lang="en-US" dirty="0" err="1" smtClean="0"/>
              <a:t>Exascale</a:t>
            </a:r>
            <a:r>
              <a:rPr lang="en-US" dirty="0" smtClean="0"/>
              <a:t> machine in ‘</a:t>
            </a:r>
            <a:r>
              <a:rPr lang="en-US" dirty="0" err="1" smtClean="0"/>
              <a:t>ExaScale</a:t>
            </a:r>
            <a:r>
              <a:rPr lang="en-US" dirty="0" smtClean="0"/>
              <a:t> Computing Study’ by Peter </a:t>
            </a:r>
            <a:r>
              <a:rPr lang="en-US" dirty="0" err="1" smtClean="0"/>
              <a:t>Kogge</a:t>
            </a:r>
            <a:r>
              <a:rPr lang="en-US" dirty="0" smtClean="0"/>
              <a:t> has an incredibly low Memory/FLOPS ratio</a:t>
            </a:r>
            <a:endParaRPr lang="en-US" dirty="0"/>
          </a:p>
        </p:txBody>
      </p:sp>
      <p:sp>
        <p:nvSpPr>
          <p:cNvPr id="8" name="TextBox 7"/>
          <p:cNvSpPr txBox="1"/>
          <p:nvPr/>
        </p:nvSpPr>
        <p:spPr>
          <a:xfrm>
            <a:off x="2978856" y="6122295"/>
            <a:ext cx="3031599" cy="369332"/>
          </a:xfrm>
          <a:prstGeom prst="rect">
            <a:avLst/>
          </a:prstGeom>
          <a:noFill/>
        </p:spPr>
        <p:txBody>
          <a:bodyPr wrap="none" rtlCol="0">
            <a:spAutoFit/>
          </a:bodyPr>
          <a:lstStyle/>
          <a:p>
            <a:r>
              <a:rPr lang="en-US" dirty="0"/>
              <a:t>T</a:t>
            </a:r>
            <a:r>
              <a:rPr lang="en-US" dirty="0" smtClean="0"/>
              <a:t>emperature threshold of 46C</a:t>
            </a:r>
          </a:p>
        </p:txBody>
      </p:sp>
    </p:spTree>
    <p:extLst>
      <p:ext uri="{BB962C8B-B14F-4D97-AF65-F5344CB8AC3E}">
        <p14:creationId xmlns:p14="http://schemas.microsoft.com/office/powerpoint/2010/main" val="26230928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Machine Energy</a:t>
            </a:r>
            <a:endParaRPr lang="en-US"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00"/>
                </a:solidFill>
              </a:rPr>
              <a:t>Accounts for 50%-60% of total cost</a:t>
            </a:r>
          </a:p>
          <a:p>
            <a:r>
              <a:rPr lang="en-US" dirty="0" smtClean="0">
                <a:solidFill>
                  <a:srgbClr val="000000"/>
                </a:solidFill>
              </a:rPr>
              <a:t>Earlier work: </a:t>
            </a:r>
          </a:p>
          <a:p>
            <a:pPr lvl="1"/>
            <a:r>
              <a:rPr lang="en-US" dirty="0" smtClean="0">
                <a:solidFill>
                  <a:srgbClr val="000000"/>
                </a:solidFill>
              </a:rPr>
              <a:t>A `Cool’ Balancer for Parallel Applications (SC11) concentrated on saving cooling energy</a:t>
            </a:r>
          </a:p>
          <a:p>
            <a:pPr lvl="1"/>
            <a:r>
              <a:rPr lang="en-US" dirty="0" smtClean="0">
                <a:solidFill>
                  <a:srgbClr val="000000"/>
                </a:solidFill>
              </a:rPr>
              <a:t>`Cool’ Load balancing for HPC Data Centers (IEEE Transactions on Computers Sept 2012) extended our work and its usefulness with MPI applications</a:t>
            </a:r>
          </a:p>
          <a:p>
            <a:pPr lvl="1"/>
            <a:r>
              <a:rPr lang="en-US" dirty="0" smtClean="0">
                <a:solidFill>
                  <a:srgbClr val="000000"/>
                </a:solidFill>
              </a:rPr>
              <a:t>limited machine energy savings</a:t>
            </a:r>
          </a:p>
          <a:p>
            <a:r>
              <a:rPr lang="en-US" dirty="0" smtClean="0">
                <a:solidFill>
                  <a:srgbClr val="008000"/>
                </a:solidFill>
              </a:rPr>
              <a:t>Is it possible to reduce execution time penalty and machine energy while reducing cooling energy?</a:t>
            </a:r>
            <a:endParaRPr lang="en-US" dirty="0">
              <a:solidFill>
                <a:srgbClr val="008000"/>
              </a:solidFill>
            </a:endParaRPr>
          </a:p>
        </p:txBody>
      </p:sp>
      <p:sp>
        <p:nvSpPr>
          <p:cNvPr id="4" name="Slide Number Placeholder 3"/>
          <p:cNvSpPr>
            <a:spLocks noGrp="1"/>
          </p:cNvSpPr>
          <p:nvPr>
            <p:ph type="sldNum" sz="quarter" idx="12"/>
          </p:nvPr>
        </p:nvSpPr>
        <p:spPr/>
        <p:txBody>
          <a:bodyPr/>
          <a:lstStyle/>
          <a:p>
            <a:fld id="{3238C016-B06B-6740-A4F8-10CE03492272}" type="slidenum">
              <a:rPr lang="en-US" smtClean="0"/>
              <a:pPr/>
              <a:t>44</a:t>
            </a:fld>
            <a:endParaRPr lang="en-US"/>
          </a:p>
        </p:txBody>
      </p:sp>
    </p:spTree>
    <p:extLst>
      <p:ext uri="{BB962C8B-B14F-4D97-AF65-F5344CB8AC3E}">
        <p14:creationId xmlns:p14="http://schemas.microsoft.com/office/powerpoint/2010/main" val="2329142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Execution Blocks for iterative applications</a:t>
            </a:r>
            <a:endParaRPr lang="en-US" dirty="0">
              <a:solidFill>
                <a:srgbClr val="000000"/>
              </a:solidFill>
            </a:endParaRPr>
          </a:p>
        </p:txBody>
      </p:sp>
      <p:sp>
        <p:nvSpPr>
          <p:cNvPr id="3" name="Content Placeholder 2"/>
          <p:cNvSpPr>
            <a:spLocks noGrp="1"/>
          </p:cNvSpPr>
          <p:nvPr>
            <p:ph idx="1"/>
          </p:nvPr>
        </p:nvSpPr>
        <p:spPr>
          <a:xfrm>
            <a:off x="457200" y="1600200"/>
            <a:ext cx="5791200" cy="4525963"/>
          </a:xfrm>
        </p:spPr>
        <p:txBody>
          <a:bodyPr>
            <a:normAutofit fontScale="92500" lnSpcReduction="20000"/>
          </a:bodyPr>
          <a:lstStyle/>
          <a:p>
            <a:r>
              <a:rPr lang="en-US" dirty="0" smtClean="0">
                <a:solidFill>
                  <a:srgbClr val="000000"/>
                </a:solidFill>
              </a:rPr>
              <a:t>Divide each iteration into </a:t>
            </a:r>
            <a:r>
              <a:rPr lang="en-US" dirty="0" smtClean="0">
                <a:solidFill>
                  <a:schemeClr val="accent6"/>
                </a:solidFill>
              </a:rPr>
              <a:t>Execution blocks (EBs)</a:t>
            </a:r>
          </a:p>
          <a:p>
            <a:pPr lvl="1"/>
            <a:r>
              <a:rPr lang="en-US" dirty="0" smtClean="0">
                <a:solidFill>
                  <a:srgbClr val="000000"/>
                </a:solidFill>
              </a:rPr>
              <a:t>different sections based on sensitivity to frequency</a:t>
            </a:r>
          </a:p>
          <a:p>
            <a:pPr lvl="1"/>
            <a:r>
              <a:rPr lang="en-US" dirty="0" smtClean="0">
                <a:solidFill>
                  <a:srgbClr val="000000"/>
                </a:solidFill>
              </a:rPr>
              <a:t>Manually done using HW performance counters</a:t>
            </a:r>
          </a:p>
          <a:p>
            <a:r>
              <a:rPr lang="en-US" dirty="0" smtClean="0">
                <a:solidFill>
                  <a:srgbClr val="000000"/>
                </a:solidFill>
              </a:rPr>
              <a:t>Profile each EB for different frequency levels</a:t>
            </a:r>
          </a:p>
          <a:p>
            <a:pPr lvl="1"/>
            <a:r>
              <a:rPr lang="en-US" dirty="0" smtClean="0">
                <a:solidFill>
                  <a:srgbClr val="000000"/>
                </a:solidFill>
              </a:rPr>
              <a:t>Wall clock time (system clock)</a:t>
            </a:r>
          </a:p>
          <a:p>
            <a:pPr lvl="1"/>
            <a:r>
              <a:rPr lang="en-US" dirty="0" smtClean="0">
                <a:solidFill>
                  <a:srgbClr val="000000"/>
                </a:solidFill>
              </a:rPr>
              <a:t>Core power consumption (fast on-chip MSRs)</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3238C016-B06B-6740-A4F8-10CE03492272}" type="slidenum">
              <a:rPr lang="en-US" smtClean="0"/>
              <a:pPr/>
              <a:t>45</a:t>
            </a:fld>
            <a:endParaRPr lang="en-US"/>
          </a:p>
        </p:txBody>
      </p:sp>
      <p:pic>
        <p:nvPicPr>
          <p:cNvPr id="6" name="Picture 5" descr="Screen shot 2013-04-12 at 12.06.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85181"/>
            <a:ext cx="2590800" cy="3022600"/>
          </a:xfrm>
          <a:prstGeom prst="rect">
            <a:avLst/>
          </a:prstGeom>
        </p:spPr>
      </p:pic>
    </p:spTree>
    <p:extLst>
      <p:ext uri="{BB962C8B-B14F-4D97-AF65-F5344CB8AC3E}">
        <p14:creationId xmlns:p14="http://schemas.microsoft.com/office/powerpoint/2010/main" val="115866461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4000" dirty="0">
                <a:solidFill>
                  <a:srgbClr val="000000"/>
                </a:solidFill>
                <a:latin typeface="Tahoma" charset="0"/>
              </a:rPr>
              <a:t>Execution Blocks (EBs) (NPB-IS)</a:t>
            </a:r>
          </a:p>
        </p:txBody>
      </p:sp>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502920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p:cNvSpPr txBox="1">
            <a:spLocks noChangeArrowheads="1"/>
          </p:cNvSpPr>
          <p:nvPr/>
        </p:nvSpPr>
        <p:spPr bwMode="auto">
          <a:xfrm>
            <a:off x="685800" y="57150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r>
              <a:rPr lang="en-US">
                <a:solidFill>
                  <a:srgbClr val="0000FF"/>
                </a:solidFill>
              </a:rPr>
              <a:t>EB1 much more sensitive to frequency with the same power as EB2</a:t>
            </a:r>
          </a:p>
        </p:txBody>
      </p:sp>
      <p:sp>
        <p:nvSpPr>
          <p:cNvPr id="2" name="TextBox 1"/>
          <p:cNvSpPr txBox="1"/>
          <p:nvPr/>
        </p:nvSpPr>
        <p:spPr>
          <a:xfrm>
            <a:off x="825500" y="1450032"/>
            <a:ext cx="7696200" cy="461665"/>
          </a:xfrm>
          <a:prstGeom prst="rect">
            <a:avLst/>
          </a:prstGeom>
          <a:noFill/>
        </p:spPr>
        <p:txBody>
          <a:bodyPr wrap="square" rtlCol="0">
            <a:spAutoFit/>
          </a:bodyPr>
          <a:lstStyle/>
          <a:p>
            <a:r>
              <a:rPr lang="en-US" sz="2400" dirty="0" smtClean="0">
                <a:solidFill>
                  <a:srgbClr val="FF0000"/>
                </a:solidFill>
              </a:rPr>
              <a:t>EB2 wastes a lot of energy while running at max frequency!</a:t>
            </a:r>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3238C016-B06B-6740-A4F8-10CE03492272}" type="slidenum">
              <a:rPr lang="en-US" smtClean="0"/>
              <a:pPr/>
              <a:t>46</a:t>
            </a:fld>
            <a:endParaRPr lang="en-US"/>
          </a:p>
        </p:txBody>
      </p:sp>
    </p:spTree>
    <p:extLst>
      <p:ext uri="{BB962C8B-B14F-4D97-AF65-F5344CB8AC3E}">
        <p14:creationId xmlns:p14="http://schemas.microsoft.com/office/powerpoint/2010/main" val="1896174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dirty="0" err="1" smtClean="0">
                <a:solidFill>
                  <a:srgbClr val="000000"/>
                </a:solidFill>
                <a:latin typeface="Tahoma" charset="0"/>
              </a:rPr>
              <a:t>EBTuner</a:t>
            </a:r>
            <a:endParaRPr lang="en-US" dirty="0">
              <a:solidFill>
                <a:srgbClr val="000000"/>
              </a:solidFill>
              <a:latin typeface="Tahoma" charset="0"/>
            </a:endParaRPr>
          </a:p>
        </p:txBody>
      </p:sp>
      <p:sp>
        <p:nvSpPr>
          <p:cNvPr id="30722" name="Content Placeholder 2"/>
          <p:cNvSpPr>
            <a:spLocks noGrp="1"/>
          </p:cNvSpPr>
          <p:nvPr>
            <p:ph idx="1"/>
          </p:nvPr>
        </p:nvSpPr>
        <p:spPr/>
        <p:txBody>
          <a:bodyPr>
            <a:normAutofit lnSpcReduction="10000"/>
          </a:bodyPr>
          <a:lstStyle/>
          <a:p>
            <a:r>
              <a:rPr lang="en-US" dirty="0">
                <a:solidFill>
                  <a:srgbClr val="000000"/>
                </a:solidFill>
                <a:latin typeface="Tahoma" charset="0"/>
              </a:rPr>
              <a:t>Profile each EB for all frequency </a:t>
            </a:r>
            <a:r>
              <a:rPr lang="en-US" dirty="0" smtClean="0">
                <a:solidFill>
                  <a:srgbClr val="000000"/>
                </a:solidFill>
                <a:latin typeface="Tahoma" charset="0"/>
              </a:rPr>
              <a:t>values</a:t>
            </a:r>
          </a:p>
          <a:p>
            <a:pPr lvl="1"/>
            <a:r>
              <a:rPr lang="en-US" dirty="0" smtClean="0">
                <a:solidFill>
                  <a:srgbClr val="000000"/>
                </a:solidFill>
                <a:latin typeface="Tahoma" charset="0"/>
              </a:rPr>
              <a:t>Can be completed in milliseconds using energy MSRs of Sandy Bridge</a:t>
            </a:r>
          </a:p>
          <a:p>
            <a:r>
              <a:rPr lang="en-US" dirty="0" smtClean="0">
                <a:solidFill>
                  <a:srgbClr val="000000"/>
                </a:solidFill>
                <a:latin typeface="Tahoma" charset="0"/>
              </a:rPr>
              <a:t>Periodic sampling of core temperatures</a:t>
            </a:r>
            <a:endParaRPr lang="en-US" dirty="0">
              <a:solidFill>
                <a:srgbClr val="000000"/>
              </a:solidFill>
              <a:latin typeface="Tahoma" charset="0"/>
            </a:endParaRPr>
          </a:p>
          <a:p>
            <a:pPr lvl="1"/>
            <a:r>
              <a:rPr lang="en-US" dirty="0">
                <a:solidFill>
                  <a:srgbClr val="000000"/>
                </a:solidFill>
                <a:latin typeface="Tahoma" charset="0"/>
              </a:rPr>
              <a:t>Temperature &gt; Threshold</a:t>
            </a:r>
          </a:p>
          <a:p>
            <a:pPr lvl="2"/>
            <a:r>
              <a:rPr lang="en-US" dirty="0" smtClean="0">
                <a:solidFill>
                  <a:srgbClr val="000000"/>
                </a:solidFill>
                <a:latin typeface="Tahoma" charset="0"/>
                <a:ea typeface="Arial" charset="0"/>
                <a:cs typeface="Arial" charset="0"/>
              </a:rPr>
              <a:t>Decrease frequency one notch for EB that results in minimum timing penalty</a:t>
            </a:r>
            <a:endParaRPr lang="en-US" dirty="0">
              <a:solidFill>
                <a:srgbClr val="000000"/>
              </a:solidFill>
              <a:latin typeface="Tahoma" charset="0"/>
              <a:ea typeface="Arial" charset="0"/>
              <a:cs typeface="Arial" charset="0"/>
            </a:endParaRPr>
          </a:p>
          <a:p>
            <a:pPr lvl="1"/>
            <a:r>
              <a:rPr lang="en-US" dirty="0" smtClean="0">
                <a:solidFill>
                  <a:srgbClr val="000000"/>
                </a:solidFill>
                <a:latin typeface="Tahoma" charset="0"/>
              </a:rPr>
              <a:t>Temperature </a:t>
            </a:r>
            <a:r>
              <a:rPr lang="en-US" dirty="0">
                <a:solidFill>
                  <a:srgbClr val="000000"/>
                </a:solidFill>
                <a:latin typeface="Tahoma" charset="0"/>
              </a:rPr>
              <a:t>&lt; Threshold </a:t>
            </a:r>
          </a:p>
          <a:p>
            <a:pPr lvl="2"/>
            <a:r>
              <a:rPr lang="en-US" dirty="0" smtClean="0">
                <a:solidFill>
                  <a:srgbClr val="000000"/>
                </a:solidFill>
                <a:latin typeface="Tahoma" charset="0"/>
                <a:ea typeface="Arial" charset="0"/>
                <a:cs typeface="Arial" charset="0"/>
              </a:rPr>
              <a:t>Increase frequency one notch for EB that results in maximum time reduction</a:t>
            </a:r>
          </a:p>
        </p:txBody>
      </p:sp>
      <p:sp>
        <p:nvSpPr>
          <p:cNvPr id="2" name="Slide Number Placeholder 1"/>
          <p:cNvSpPr>
            <a:spLocks noGrp="1"/>
          </p:cNvSpPr>
          <p:nvPr>
            <p:ph type="sldNum" sz="quarter" idx="12"/>
          </p:nvPr>
        </p:nvSpPr>
        <p:spPr/>
        <p:txBody>
          <a:bodyPr/>
          <a:lstStyle/>
          <a:p>
            <a:fld id="{3238C016-B06B-6740-A4F8-10CE03492272}" type="slidenum">
              <a:rPr lang="en-US" smtClean="0"/>
              <a:pPr/>
              <a:t>47</a:t>
            </a:fld>
            <a:endParaRPr lang="en-US"/>
          </a:p>
        </p:txBody>
      </p:sp>
    </p:spTree>
    <p:extLst>
      <p:ext uri="{BB962C8B-B14F-4D97-AF65-F5344CB8AC3E}">
        <p14:creationId xmlns:p14="http://schemas.microsoft.com/office/powerpoint/2010/main" val="21511251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solidFill>
                  <a:srgbClr val="000000"/>
                </a:solidFill>
                <a:latin typeface="Tahoma" charset="0"/>
              </a:rPr>
              <a:t>Timing penalty</a:t>
            </a:r>
          </a:p>
        </p:txBody>
      </p:sp>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30994"/>
            <a:ext cx="5884863" cy="472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1219200"/>
            <a:ext cx="8305800" cy="646331"/>
          </a:xfrm>
          <a:prstGeom prst="rect">
            <a:avLst/>
          </a:prstGeom>
          <a:noFill/>
        </p:spPr>
        <p:txBody>
          <a:bodyPr wrap="square" rtlCol="0">
            <a:spAutoFit/>
          </a:bodyPr>
          <a:lstStyle/>
          <a:p>
            <a:pPr algn="ctr"/>
            <a:r>
              <a:rPr lang="en-US" dirty="0" smtClean="0">
                <a:solidFill>
                  <a:srgbClr val="000000"/>
                </a:solidFill>
              </a:rPr>
              <a:t>Increase in execution time compared to runs with no temperature control and all cores working at maximum possible frequency</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3238C016-B06B-6740-A4F8-10CE03492272}" type="slidenum">
              <a:rPr lang="en-US" smtClean="0"/>
              <a:pPr/>
              <a:t>48</a:t>
            </a:fld>
            <a:endParaRPr lang="en-US"/>
          </a:p>
        </p:txBody>
      </p:sp>
    </p:spTree>
    <p:extLst>
      <p:ext uri="{BB962C8B-B14F-4D97-AF65-F5344CB8AC3E}">
        <p14:creationId xmlns:p14="http://schemas.microsoft.com/office/powerpoint/2010/main" val="410295214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smtClean="0">
                <a:solidFill>
                  <a:srgbClr val="000000"/>
                </a:solidFill>
                <a:latin typeface="Tahoma" charset="0"/>
              </a:rPr>
              <a:t>Reduction in machine energy</a:t>
            </a:r>
            <a:endParaRPr lang="en-US" dirty="0">
              <a:solidFill>
                <a:srgbClr val="000000"/>
              </a:solidFill>
              <a:latin typeface="Tahoma" charset="0"/>
            </a:endParaRPr>
          </a:p>
        </p:txBody>
      </p:sp>
      <p:pic>
        <p:nvPicPr>
          <p:cNvPr id="348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4079" y="1371600"/>
            <a:ext cx="6272121"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238C016-B06B-6740-A4F8-10CE03492272}" type="slidenum">
              <a:rPr lang="en-US" smtClean="0"/>
              <a:pPr/>
              <a:t>49</a:t>
            </a:fld>
            <a:endParaRPr lang="en-US"/>
          </a:p>
        </p:txBody>
      </p:sp>
    </p:spTree>
    <p:extLst>
      <p:ext uri="{BB962C8B-B14F-4D97-AF65-F5344CB8AC3E}">
        <p14:creationId xmlns:p14="http://schemas.microsoft.com/office/powerpoint/2010/main" val="25329328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1</a:t>
            </a:r>
            <a:r>
              <a:rPr lang="en-US" baseline="30000" dirty="0" smtClean="0"/>
              <a:t>st</a:t>
            </a:r>
            <a:r>
              <a:rPr lang="en-US" dirty="0" smtClean="0"/>
              <a:t> Part: Reducing cooling </a:t>
            </a:r>
            <a:r>
              <a:rPr lang="en-US" dirty="0"/>
              <a:t>e</a:t>
            </a:r>
            <a:r>
              <a:rPr lang="en-US" dirty="0" smtClean="0"/>
              <a:t>nergy </a:t>
            </a:r>
            <a:r>
              <a:rPr lang="en-US" dirty="0"/>
              <a:t>c</a:t>
            </a:r>
            <a:r>
              <a:rPr lang="en-US" dirty="0" smtClean="0"/>
              <a:t>onsumption using thermal constraints</a:t>
            </a:r>
            <a:endParaRPr lang="en-US" dirty="0"/>
          </a:p>
        </p:txBody>
      </p:sp>
      <p:sp>
        <p:nvSpPr>
          <p:cNvPr id="4" name="Slide Number Placeholder 3"/>
          <p:cNvSpPr>
            <a:spLocks noGrp="1"/>
          </p:cNvSpPr>
          <p:nvPr>
            <p:ph type="sldNum" sz="quarter" idx="12"/>
          </p:nvPr>
        </p:nvSpPr>
        <p:spPr/>
        <p:txBody>
          <a:bodyPr/>
          <a:lstStyle/>
          <a:p>
            <a:fld id="{A7CE5548-FD33-4642-8803-A1FE1E6D5096}" type="slidenum">
              <a:rPr lang="en-US" smtClean="0"/>
              <a:t>5</a:t>
            </a:fld>
            <a:endParaRPr lang="en-US"/>
          </a:p>
        </p:txBody>
      </p:sp>
    </p:spTree>
    <p:extLst>
      <p:ext uri="{BB962C8B-B14F-4D97-AF65-F5344CB8AC3E}">
        <p14:creationId xmlns:p14="http://schemas.microsoft.com/office/powerpoint/2010/main" val="38292749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Work in progress</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Extend the work to multiple nodes. </a:t>
            </a:r>
          </a:p>
          <a:p>
            <a:pPr lvl="1"/>
            <a:r>
              <a:rPr lang="en-US" dirty="0" smtClean="0">
                <a:solidFill>
                  <a:srgbClr val="000000"/>
                </a:solidFill>
              </a:rPr>
              <a:t>Use Charm++ since load balancing would be necessary</a:t>
            </a:r>
          </a:p>
          <a:p>
            <a:pPr lvl="1"/>
            <a:r>
              <a:rPr lang="en-US" dirty="0" smtClean="0">
                <a:solidFill>
                  <a:srgbClr val="000000"/>
                </a:solidFill>
              </a:rPr>
              <a:t>Solution for the incapability of present day chips to apply DVFS to individual cores </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3238C016-B06B-6740-A4F8-10CE03492272}" type="slidenum">
              <a:rPr lang="en-US" smtClean="0"/>
              <a:pPr/>
              <a:t>50</a:t>
            </a:fld>
            <a:endParaRPr lang="en-US"/>
          </a:p>
        </p:txBody>
      </p:sp>
    </p:spTree>
    <p:extLst>
      <p:ext uri="{BB962C8B-B14F-4D97-AF65-F5344CB8AC3E}">
        <p14:creationId xmlns:p14="http://schemas.microsoft.com/office/powerpoint/2010/main" val="156756272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Timing Penalty/ Total Energy Savings</a:t>
            </a:r>
            <a:endParaRPr lang="en-US" dirty="0">
              <a:solidFill>
                <a:srgbClr val="000000"/>
              </a:solidFill>
            </a:endParaRPr>
          </a:p>
        </p:txBody>
      </p:sp>
      <p:sp>
        <p:nvSpPr>
          <p:cNvPr id="3" name="Content Placeholder 2"/>
          <p:cNvSpPr>
            <a:spLocks noGrp="1"/>
          </p:cNvSpPr>
          <p:nvPr>
            <p:ph idx="1"/>
          </p:nvPr>
        </p:nvSpPr>
        <p:spPr>
          <a:xfrm>
            <a:off x="457200" y="4495800"/>
            <a:ext cx="8229600" cy="1828800"/>
          </a:xfrm>
        </p:spPr>
        <p:txBody>
          <a:bodyPr>
            <a:normAutofit fontScale="85000" lnSpcReduction="10000"/>
          </a:bodyPr>
          <a:lstStyle/>
          <a:p>
            <a:r>
              <a:rPr lang="en-US" dirty="0" smtClean="0">
                <a:solidFill>
                  <a:srgbClr val="000000"/>
                </a:solidFill>
              </a:rPr>
              <a:t>Our scheme brings green line to red line</a:t>
            </a:r>
          </a:p>
          <a:p>
            <a:pPr lvl="1"/>
            <a:r>
              <a:rPr lang="en-US" dirty="0" smtClean="0">
                <a:solidFill>
                  <a:srgbClr val="000000"/>
                </a:solidFill>
              </a:rPr>
              <a:t>Moving left: saving total energy</a:t>
            </a:r>
          </a:p>
          <a:p>
            <a:pPr lvl="1"/>
            <a:r>
              <a:rPr lang="en-US" dirty="0" smtClean="0">
                <a:solidFill>
                  <a:srgbClr val="000000"/>
                </a:solidFill>
              </a:rPr>
              <a:t>Moving down: saving execution time penalty</a:t>
            </a:r>
          </a:p>
          <a:p>
            <a:r>
              <a:rPr lang="en-US" dirty="0" smtClean="0">
                <a:solidFill>
                  <a:srgbClr val="000000"/>
                </a:solidFill>
              </a:rPr>
              <a:t>Slope: timing penalty (</a:t>
            </a:r>
            <a:r>
              <a:rPr lang="en-US" dirty="0" err="1" smtClean="0">
                <a:solidFill>
                  <a:srgbClr val="000000"/>
                </a:solidFill>
              </a:rPr>
              <a:t>secs</a:t>
            </a:r>
            <a:r>
              <a:rPr lang="en-US" dirty="0" smtClean="0">
                <a:solidFill>
                  <a:srgbClr val="000000"/>
                </a:solidFill>
              </a:rPr>
              <a:t>) per joule of energy saved</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3238C016-B06B-6740-A4F8-10CE03492272}" type="slidenum">
              <a:rPr lang="en-US" smtClean="0">
                <a:solidFill>
                  <a:srgbClr val="000000"/>
                </a:solidFill>
              </a:rPr>
              <a:pPr/>
              <a:t>51</a:t>
            </a:fld>
            <a:endParaRPr lang="en-US">
              <a:solidFill>
                <a:srgbClr val="000000"/>
              </a:solidFill>
            </a:endParaRPr>
          </a:p>
        </p:txBody>
      </p:sp>
      <p:pic>
        <p:nvPicPr>
          <p:cNvPr id="5" name="Picture 4" descr="Screen shot 2013-04-12 at 11.51.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80701"/>
            <a:ext cx="8585801" cy="2291276"/>
          </a:xfrm>
          <a:prstGeom prst="rect">
            <a:avLst/>
          </a:prstGeom>
        </p:spPr>
      </p:pic>
      <p:sp>
        <p:nvSpPr>
          <p:cNvPr id="7" name="TextBox 6"/>
          <p:cNvSpPr txBox="1"/>
          <p:nvPr/>
        </p:nvSpPr>
        <p:spPr>
          <a:xfrm>
            <a:off x="250085" y="3978264"/>
            <a:ext cx="8893915" cy="369332"/>
          </a:xfrm>
          <a:prstGeom prst="rect">
            <a:avLst/>
          </a:prstGeom>
          <a:noFill/>
        </p:spPr>
        <p:txBody>
          <a:bodyPr wrap="square" rtlCol="0">
            <a:spAutoFit/>
          </a:bodyPr>
          <a:lstStyle/>
          <a:p>
            <a:pPr algn="ctr"/>
            <a:r>
              <a:rPr lang="en-US" dirty="0" smtClean="0">
                <a:solidFill>
                  <a:srgbClr val="000000"/>
                </a:solidFill>
              </a:rPr>
              <a:t>Normalization </a:t>
            </a:r>
            <a:r>
              <a:rPr lang="en-US" dirty="0" err="1" smtClean="0">
                <a:solidFill>
                  <a:srgbClr val="000000"/>
                </a:solidFill>
              </a:rPr>
              <a:t>w.r.t</a:t>
            </a:r>
            <a:r>
              <a:rPr lang="en-US" dirty="0" smtClean="0">
                <a:solidFill>
                  <a:srgbClr val="000000"/>
                </a:solidFill>
              </a:rPr>
              <a:t> all cores running at maximum frequency without temperature control</a:t>
            </a:r>
            <a:endParaRPr lang="en-US" dirty="0">
              <a:solidFill>
                <a:srgbClr val="000000"/>
              </a:solidFill>
            </a:endParaRPr>
          </a:p>
        </p:txBody>
      </p:sp>
    </p:spTree>
    <p:extLst>
      <p:ext uri="{BB962C8B-B14F-4D97-AF65-F5344CB8AC3E}">
        <p14:creationId xmlns:p14="http://schemas.microsoft.com/office/powerpoint/2010/main" val="26485239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Core Temperatures</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3238C016-B06B-6740-A4F8-10CE03492272}" type="slidenum">
              <a:rPr lang="en-US" smtClean="0">
                <a:solidFill>
                  <a:srgbClr val="000000"/>
                </a:solidFill>
              </a:rPr>
              <a:pPr/>
              <a:t>6</a:t>
            </a:fld>
            <a:endParaRPr lang="en-US">
              <a:solidFill>
                <a:srgbClr val="000000"/>
              </a:solidFill>
            </a:endParaRPr>
          </a:p>
        </p:txBody>
      </p:sp>
      <p:pic>
        <p:nvPicPr>
          <p:cNvPr id="8" name="Picture 7"/>
          <p:cNvPicPr>
            <a:picLocks noChangeAspect="1"/>
          </p:cNvPicPr>
          <p:nvPr/>
        </p:nvPicPr>
        <p:blipFill>
          <a:blip r:embed="rId3"/>
          <a:stretch>
            <a:fillRect/>
          </a:stretch>
        </p:blipFill>
        <p:spPr>
          <a:xfrm>
            <a:off x="609600" y="1278332"/>
            <a:ext cx="5257799" cy="3674668"/>
          </a:xfrm>
          <a:prstGeom prst="rect">
            <a:avLst/>
          </a:prstGeom>
        </p:spPr>
      </p:pic>
      <p:sp>
        <p:nvSpPr>
          <p:cNvPr id="9" name="Content Placeholder 2"/>
          <p:cNvSpPr>
            <a:spLocks noGrp="1"/>
          </p:cNvSpPr>
          <p:nvPr>
            <p:ph idx="1"/>
          </p:nvPr>
        </p:nvSpPr>
        <p:spPr>
          <a:xfrm>
            <a:off x="457200" y="5029200"/>
            <a:ext cx="8229600" cy="1752600"/>
          </a:xfrm>
        </p:spPr>
        <p:txBody>
          <a:bodyPr>
            <a:normAutofit lnSpcReduction="10000"/>
          </a:bodyPr>
          <a:lstStyle/>
          <a:p>
            <a:r>
              <a:rPr lang="en-US" dirty="0" smtClean="0">
                <a:solidFill>
                  <a:srgbClr val="000000"/>
                </a:solidFill>
              </a:rPr>
              <a:t>Running Wave2D on 128 cores:</a:t>
            </a:r>
          </a:p>
          <a:p>
            <a:pPr marL="742950" lvl="2" indent="-342900"/>
            <a:r>
              <a:rPr lang="en-US" dirty="0">
                <a:solidFill>
                  <a:srgbClr val="000000"/>
                </a:solidFill>
              </a:rPr>
              <a:t>Temperature measurements after every </a:t>
            </a:r>
            <a:r>
              <a:rPr lang="en-US" dirty="0" smtClean="0">
                <a:solidFill>
                  <a:srgbClr val="000000"/>
                </a:solidFill>
              </a:rPr>
              <a:t>second</a:t>
            </a:r>
            <a:endParaRPr lang="en-US" dirty="0">
              <a:solidFill>
                <a:srgbClr val="000000"/>
              </a:solidFill>
            </a:endParaRPr>
          </a:p>
          <a:p>
            <a:pPr marL="742950" lvl="2" indent="-342900"/>
            <a:r>
              <a:rPr lang="en-US" dirty="0" smtClean="0">
                <a:solidFill>
                  <a:srgbClr val="000000"/>
                </a:solidFill>
              </a:rPr>
              <a:t>Average temperature goes from 32C to 52C</a:t>
            </a:r>
            <a:endParaRPr lang="en-US" dirty="0">
              <a:solidFill>
                <a:srgbClr val="000000"/>
              </a:solidFill>
            </a:endParaRPr>
          </a:p>
          <a:p>
            <a:pPr marL="742950" lvl="2" indent="-342900"/>
            <a:r>
              <a:rPr lang="en-US" dirty="0" smtClean="0">
                <a:solidFill>
                  <a:srgbClr val="000000"/>
                </a:solidFill>
              </a:rPr>
              <a:t>Hottest core ends up 9C above the average</a:t>
            </a:r>
          </a:p>
        </p:txBody>
      </p:sp>
      <p:sp>
        <p:nvSpPr>
          <p:cNvPr id="10" name="TextBox 9"/>
          <p:cNvSpPr txBox="1"/>
          <p:nvPr/>
        </p:nvSpPr>
        <p:spPr>
          <a:xfrm>
            <a:off x="5943600" y="2782669"/>
            <a:ext cx="2895600" cy="646331"/>
          </a:xfrm>
          <a:prstGeom prst="rect">
            <a:avLst/>
          </a:prstGeom>
          <a:noFill/>
        </p:spPr>
        <p:txBody>
          <a:bodyPr wrap="square" rtlCol="0">
            <a:spAutoFit/>
          </a:bodyPr>
          <a:lstStyle/>
          <a:p>
            <a:r>
              <a:rPr lang="en-US" dirty="0" smtClean="0">
                <a:solidFill>
                  <a:srgbClr val="000000"/>
                </a:solidFill>
              </a:rPr>
              <a:t>*CRAC stands for Computer Room Air Conditioning</a:t>
            </a:r>
            <a:endParaRPr lang="en-US" dirty="0">
              <a:solidFill>
                <a:srgbClr val="000000"/>
              </a:solidFill>
            </a:endParaRPr>
          </a:p>
        </p:txBody>
      </p:sp>
    </p:spTree>
    <p:extLst>
      <p:ext uri="{BB962C8B-B14F-4D97-AF65-F5344CB8AC3E}">
        <p14:creationId xmlns:p14="http://schemas.microsoft.com/office/powerpoint/2010/main" val="361762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Core Temperatures</a:t>
            </a:r>
            <a:endParaRPr lang="en-US" dirty="0">
              <a:solidFill>
                <a:srgbClr val="000000"/>
              </a:solidFill>
            </a:endParaRPr>
          </a:p>
        </p:txBody>
      </p:sp>
      <p:sp>
        <p:nvSpPr>
          <p:cNvPr id="3" name="Content Placeholder 2"/>
          <p:cNvSpPr>
            <a:spLocks noGrp="1"/>
          </p:cNvSpPr>
          <p:nvPr>
            <p:ph idx="1"/>
          </p:nvPr>
        </p:nvSpPr>
        <p:spPr>
          <a:xfrm>
            <a:off x="457200" y="5029200"/>
            <a:ext cx="8229600" cy="1752600"/>
          </a:xfrm>
        </p:spPr>
        <p:txBody>
          <a:bodyPr>
            <a:normAutofit fontScale="92500" lnSpcReduction="10000"/>
          </a:bodyPr>
          <a:lstStyle/>
          <a:p>
            <a:r>
              <a:rPr lang="en-US" dirty="0" smtClean="0">
                <a:solidFill>
                  <a:srgbClr val="000000"/>
                </a:solidFill>
              </a:rPr>
              <a:t>Reducing cooling results:</a:t>
            </a:r>
          </a:p>
          <a:p>
            <a:pPr lvl="1"/>
            <a:r>
              <a:rPr lang="en-US" dirty="0" smtClean="0">
                <a:solidFill>
                  <a:srgbClr val="000000"/>
                </a:solidFill>
              </a:rPr>
              <a:t>increase of 6C in average temperature i.e. 58C</a:t>
            </a:r>
          </a:p>
          <a:p>
            <a:pPr lvl="1"/>
            <a:r>
              <a:rPr lang="en-US" dirty="0" smtClean="0">
                <a:solidFill>
                  <a:srgbClr val="000000"/>
                </a:solidFill>
              </a:rPr>
              <a:t>With reduced cooling (CRAC set-point 25.6) hottest core is 20C above average core temperature</a:t>
            </a:r>
            <a:endParaRPr lang="en-US" dirty="0">
              <a:solidFill>
                <a:srgbClr val="000000"/>
              </a:solidFill>
            </a:endParaRPr>
          </a:p>
        </p:txBody>
      </p:sp>
      <p:sp>
        <p:nvSpPr>
          <p:cNvPr id="10" name="Slide Number Placeholder 9"/>
          <p:cNvSpPr>
            <a:spLocks noGrp="1"/>
          </p:cNvSpPr>
          <p:nvPr>
            <p:ph type="sldNum" sz="quarter" idx="12"/>
          </p:nvPr>
        </p:nvSpPr>
        <p:spPr/>
        <p:txBody>
          <a:bodyPr/>
          <a:lstStyle/>
          <a:p>
            <a:fld id="{3238C016-B06B-6740-A4F8-10CE03492272}" type="slidenum">
              <a:rPr lang="en-US" smtClean="0">
                <a:solidFill>
                  <a:srgbClr val="000000"/>
                </a:solidFill>
              </a:rPr>
              <a:pPr/>
              <a:t>7</a:t>
            </a:fld>
            <a:endParaRPr lang="en-US">
              <a:solidFill>
                <a:srgbClr val="000000"/>
              </a:solidFill>
            </a:endParaRPr>
          </a:p>
        </p:txBody>
      </p:sp>
      <p:sp>
        <p:nvSpPr>
          <p:cNvPr id="5" name="TextBox 4"/>
          <p:cNvSpPr txBox="1"/>
          <p:nvPr/>
        </p:nvSpPr>
        <p:spPr>
          <a:xfrm>
            <a:off x="6731000" y="2438400"/>
            <a:ext cx="1752600" cy="461665"/>
          </a:xfrm>
          <a:prstGeom prst="rect">
            <a:avLst/>
          </a:prstGeom>
          <a:noFill/>
        </p:spPr>
        <p:txBody>
          <a:bodyPr wrap="square" rtlCol="0">
            <a:spAutoFit/>
          </a:bodyPr>
          <a:lstStyle/>
          <a:p>
            <a:pPr algn="ctr"/>
            <a:r>
              <a:rPr lang="en-US" sz="2400" dirty="0" smtClean="0">
                <a:solidFill>
                  <a:srgbClr val="000000"/>
                </a:solidFill>
              </a:rPr>
              <a:t>Hotspot!</a:t>
            </a:r>
            <a:endParaRPr lang="en-US" sz="2400" dirty="0">
              <a:solidFill>
                <a:srgbClr val="000000"/>
              </a:solidFill>
            </a:endParaRPr>
          </a:p>
        </p:txBody>
      </p:sp>
      <p:pic>
        <p:nvPicPr>
          <p:cNvPr id="13" name="Picture 12"/>
          <p:cNvPicPr>
            <a:picLocks noChangeAspect="1"/>
          </p:cNvPicPr>
          <p:nvPr/>
        </p:nvPicPr>
        <p:blipFill>
          <a:blip r:embed="rId3"/>
          <a:stretch>
            <a:fillRect/>
          </a:stretch>
        </p:blipFill>
        <p:spPr>
          <a:xfrm>
            <a:off x="609600" y="1273829"/>
            <a:ext cx="5257800" cy="3679171"/>
          </a:xfrm>
          <a:prstGeom prst="rect">
            <a:avLst/>
          </a:prstGeom>
        </p:spPr>
      </p:pic>
      <p:cxnSp>
        <p:nvCxnSpPr>
          <p:cNvPr id="14" name="Straight Arrow Connector 13"/>
          <p:cNvCxnSpPr/>
          <p:nvPr/>
        </p:nvCxnSpPr>
        <p:spPr>
          <a:xfrm rot="10800000" flipV="1">
            <a:off x="5511800" y="2747665"/>
            <a:ext cx="1447800" cy="83373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5220494" y="3884037"/>
            <a:ext cx="381000"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59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Dynamic Voltage and Frequency Scaling (DVFS)</a:t>
            </a:r>
          </a:p>
        </p:txBody>
      </p:sp>
      <p:sp>
        <p:nvSpPr>
          <p:cNvPr id="3" name="Content Placeholder 2"/>
          <p:cNvSpPr>
            <a:spLocks noGrp="1"/>
          </p:cNvSpPr>
          <p:nvPr>
            <p:ph idx="1"/>
          </p:nvPr>
        </p:nvSpPr>
        <p:spPr/>
        <p:txBody>
          <a:bodyPr/>
          <a:lstStyle/>
          <a:p>
            <a:r>
              <a:rPr lang="en-US" dirty="0" smtClean="0">
                <a:solidFill>
                  <a:srgbClr val="000000"/>
                </a:solidFill>
              </a:rPr>
              <a:t>changing processor frequency/voltage to save power</a:t>
            </a:r>
          </a:p>
          <a:p>
            <a:r>
              <a:rPr lang="en-US" dirty="0" smtClean="0">
                <a:solidFill>
                  <a:srgbClr val="000000"/>
                </a:solidFill>
              </a:rPr>
              <a:t>used </a:t>
            </a:r>
            <a:r>
              <a:rPr lang="en-US" i="1" dirty="0" err="1" smtClean="0">
                <a:solidFill>
                  <a:srgbClr val="000000"/>
                </a:solidFill>
              </a:rPr>
              <a:t>cpufreq</a:t>
            </a:r>
            <a:r>
              <a:rPr lang="en-US" i="1" dirty="0" smtClean="0">
                <a:solidFill>
                  <a:srgbClr val="000000"/>
                </a:solidFill>
              </a:rPr>
              <a:t> </a:t>
            </a:r>
            <a:r>
              <a:rPr lang="en-US" dirty="0" smtClean="0">
                <a:solidFill>
                  <a:srgbClr val="000000"/>
                </a:solidFill>
              </a:rPr>
              <a:t>module from </a:t>
            </a:r>
            <a:r>
              <a:rPr lang="en-US" dirty="0" err="1" smtClean="0">
                <a:solidFill>
                  <a:srgbClr val="000000"/>
                </a:solidFill>
              </a:rPr>
              <a:t>linux</a:t>
            </a:r>
            <a:r>
              <a:rPr lang="en-US" dirty="0" smtClean="0">
                <a:solidFill>
                  <a:srgbClr val="000000"/>
                </a:solidFill>
              </a:rPr>
              <a:t> to change frequency/voltage pairs</a:t>
            </a:r>
          </a:p>
        </p:txBody>
      </p:sp>
      <p:sp>
        <p:nvSpPr>
          <p:cNvPr id="4" name="Slide Number Placeholder 3"/>
          <p:cNvSpPr>
            <a:spLocks noGrp="1"/>
          </p:cNvSpPr>
          <p:nvPr>
            <p:ph type="sldNum" sz="quarter" idx="12"/>
          </p:nvPr>
        </p:nvSpPr>
        <p:spPr/>
        <p:txBody>
          <a:bodyPr/>
          <a:lstStyle/>
          <a:p>
            <a:fld id="{3238C016-B06B-6740-A4F8-10CE03492272}" type="slidenum">
              <a:rPr lang="en-US" smtClean="0"/>
              <a:pPr/>
              <a:t>8</a:t>
            </a:fld>
            <a:endParaRPr lang="en-US"/>
          </a:p>
        </p:txBody>
      </p:sp>
    </p:spTree>
    <p:extLst>
      <p:ext uri="{BB962C8B-B14F-4D97-AF65-F5344CB8AC3E}">
        <p14:creationId xmlns:p14="http://schemas.microsoft.com/office/powerpoint/2010/main" val="16103110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Processor Timelines for 2 iterations of Wave2D</a:t>
            </a:r>
            <a:endParaRPr lang="en-US" dirty="0">
              <a:solidFill>
                <a:srgbClr val="000000"/>
              </a:solidFill>
            </a:endParaRPr>
          </a:p>
        </p:txBody>
      </p:sp>
      <p:pic>
        <p:nvPicPr>
          <p:cNvPr id="6" name="Picture 5">
            <a:hlinkClick r:id="rId3" action="ppaction://hlinksldjump"/>
          </p:cNvPr>
          <p:cNvPicPr>
            <a:picLocks noChangeAspect="1"/>
          </p:cNvPicPr>
          <p:nvPr/>
        </p:nvPicPr>
        <p:blipFill>
          <a:blip r:embed="rId4"/>
          <a:stretch>
            <a:fillRect/>
          </a:stretch>
        </p:blipFill>
        <p:spPr>
          <a:xfrm>
            <a:off x="1600200" y="1447800"/>
            <a:ext cx="5662603" cy="1758950"/>
          </a:xfrm>
          <a:prstGeom prst="rect">
            <a:avLst/>
          </a:prstGeom>
        </p:spPr>
      </p:pic>
      <p:sp>
        <p:nvSpPr>
          <p:cNvPr id="9" name="TextBox 8"/>
          <p:cNvSpPr txBox="1"/>
          <p:nvPr/>
        </p:nvSpPr>
        <p:spPr>
          <a:xfrm>
            <a:off x="152400" y="1992868"/>
            <a:ext cx="1524000" cy="369332"/>
          </a:xfrm>
          <a:prstGeom prst="rect">
            <a:avLst/>
          </a:prstGeom>
          <a:noFill/>
        </p:spPr>
        <p:txBody>
          <a:bodyPr wrap="square" rtlCol="0">
            <a:spAutoFit/>
          </a:bodyPr>
          <a:lstStyle/>
          <a:p>
            <a:r>
              <a:rPr lang="en-US" dirty="0" smtClean="0">
                <a:solidFill>
                  <a:srgbClr val="000000"/>
                </a:solidFill>
              </a:rPr>
              <a:t>w/o </a:t>
            </a:r>
            <a:r>
              <a:rPr lang="en-US" dirty="0" err="1" smtClean="0">
                <a:solidFill>
                  <a:srgbClr val="000000"/>
                </a:solidFill>
              </a:rPr>
              <a:t>TempLDB</a:t>
            </a:r>
            <a:endParaRPr lang="en-US" dirty="0" smtClean="0">
              <a:solidFill>
                <a:srgbClr val="000000"/>
              </a:solidFill>
            </a:endParaRPr>
          </a:p>
        </p:txBody>
      </p:sp>
      <p:sp>
        <p:nvSpPr>
          <p:cNvPr id="14" name="Rectangle 13"/>
          <p:cNvSpPr/>
          <p:nvPr/>
        </p:nvSpPr>
        <p:spPr>
          <a:xfrm>
            <a:off x="3581400" y="1950818"/>
            <a:ext cx="914400" cy="1255931"/>
          </a:xfrm>
          <a:prstGeom prst="rect">
            <a:avLst/>
          </a:prstGeom>
          <a:solidFill>
            <a:schemeClr val="accent4">
              <a:lumMod val="60000"/>
              <a:lumOff val="40000"/>
              <a:alpha val="42000"/>
            </a:scheme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5" name="Rectangle 14"/>
          <p:cNvSpPr/>
          <p:nvPr/>
        </p:nvSpPr>
        <p:spPr>
          <a:xfrm>
            <a:off x="6348403" y="1950818"/>
            <a:ext cx="914400" cy="1211152"/>
          </a:xfrm>
          <a:prstGeom prst="rect">
            <a:avLst/>
          </a:prstGeom>
          <a:solidFill>
            <a:schemeClr val="accent4">
              <a:lumMod val="60000"/>
              <a:lumOff val="40000"/>
              <a:alpha val="42000"/>
            </a:scheme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6" name="TextBox 15"/>
          <p:cNvSpPr txBox="1"/>
          <p:nvPr/>
        </p:nvSpPr>
        <p:spPr>
          <a:xfrm>
            <a:off x="7696200" y="1581486"/>
            <a:ext cx="1447800" cy="369332"/>
          </a:xfrm>
          <a:prstGeom prst="rect">
            <a:avLst/>
          </a:prstGeom>
          <a:noFill/>
        </p:spPr>
        <p:txBody>
          <a:bodyPr wrap="square" rtlCol="0">
            <a:spAutoFit/>
          </a:bodyPr>
          <a:lstStyle/>
          <a:p>
            <a:r>
              <a:rPr lang="en-US" dirty="0" smtClean="0">
                <a:solidFill>
                  <a:srgbClr val="000000"/>
                </a:solidFill>
              </a:rPr>
              <a:t>Idle Time</a:t>
            </a:r>
            <a:endParaRPr lang="en-US" dirty="0">
              <a:solidFill>
                <a:srgbClr val="000000"/>
              </a:solidFill>
            </a:endParaRPr>
          </a:p>
        </p:txBody>
      </p:sp>
      <p:sp>
        <p:nvSpPr>
          <p:cNvPr id="17" name="Slide Number Placeholder 16"/>
          <p:cNvSpPr>
            <a:spLocks noGrp="1"/>
          </p:cNvSpPr>
          <p:nvPr>
            <p:ph type="sldNum" sz="quarter" idx="12"/>
          </p:nvPr>
        </p:nvSpPr>
        <p:spPr/>
        <p:txBody>
          <a:bodyPr/>
          <a:lstStyle/>
          <a:p>
            <a:fld id="{3238C016-B06B-6740-A4F8-10CE03492272}" type="slidenum">
              <a:rPr lang="en-US" smtClean="0">
                <a:solidFill>
                  <a:srgbClr val="000000"/>
                </a:solidFill>
              </a:rPr>
              <a:pPr/>
              <a:t>9</a:t>
            </a:fld>
            <a:endParaRPr lang="en-US">
              <a:solidFill>
                <a:srgbClr val="000000"/>
              </a:solidFill>
            </a:endParaRPr>
          </a:p>
        </p:txBody>
      </p:sp>
      <p:cxnSp>
        <p:nvCxnSpPr>
          <p:cNvPr id="21" name="Straight Arrow Connector 20"/>
          <p:cNvCxnSpPr>
            <a:stCxn id="16" idx="2"/>
          </p:cNvCxnSpPr>
          <p:nvPr/>
        </p:nvCxnSpPr>
        <p:spPr>
          <a:xfrm rot="5400000">
            <a:off x="7635761" y="1577861"/>
            <a:ext cx="411382" cy="11572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6" idx="2"/>
          </p:cNvCxnSpPr>
          <p:nvPr/>
        </p:nvCxnSpPr>
        <p:spPr>
          <a:xfrm rot="5400000">
            <a:off x="6328459" y="118159"/>
            <a:ext cx="258982" cy="39243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Content Placeholder 2"/>
          <p:cNvSpPr>
            <a:spLocks noGrp="1"/>
          </p:cNvSpPr>
          <p:nvPr>
            <p:ph idx="1"/>
          </p:nvPr>
        </p:nvSpPr>
        <p:spPr>
          <a:xfrm>
            <a:off x="457200" y="3429000"/>
            <a:ext cx="8229600" cy="2514601"/>
          </a:xfrm>
        </p:spPr>
        <p:txBody>
          <a:bodyPr>
            <a:normAutofit/>
          </a:bodyPr>
          <a:lstStyle/>
          <a:p>
            <a:r>
              <a:rPr lang="en-US" dirty="0" smtClean="0">
                <a:solidFill>
                  <a:srgbClr val="000000"/>
                </a:solidFill>
              </a:rPr>
              <a:t>Shows processor utilization during execution time (green </a:t>
            </a:r>
            <a:r>
              <a:rPr lang="en-US" dirty="0">
                <a:solidFill>
                  <a:srgbClr val="000000"/>
                </a:solidFill>
              </a:rPr>
              <a:t>&amp;</a:t>
            </a:r>
            <a:r>
              <a:rPr lang="en-US" dirty="0" smtClean="0">
                <a:solidFill>
                  <a:srgbClr val="000000"/>
                </a:solidFill>
              </a:rPr>
              <a:t> pink correspond to computations, white is idle time)</a:t>
            </a:r>
          </a:p>
          <a:p>
            <a:r>
              <a:rPr lang="en-US" dirty="0" smtClean="0">
                <a:solidFill>
                  <a:srgbClr val="000000"/>
                </a:solidFill>
              </a:rPr>
              <a:t>One core can cause timing penalty/slowdown!</a:t>
            </a:r>
            <a:endParaRPr lang="en-US" dirty="0">
              <a:solidFill>
                <a:srgbClr val="000000"/>
              </a:solidFill>
            </a:endParaRPr>
          </a:p>
        </p:txBody>
      </p:sp>
    </p:spTree>
    <p:extLst>
      <p:ext uri="{BB962C8B-B14F-4D97-AF65-F5344CB8AC3E}">
        <p14:creationId xmlns:p14="http://schemas.microsoft.com/office/powerpoint/2010/main" val="802544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5"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4288</TotalTime>
  <Words>3243</Words>
  <Application>Microsoft Macintosh PowerPoint</Application>
  <PresentationFormat>On-screen Show (4:3)</PresentationFormat>
  <Paragraphs>374</Paragraphs>
  <Slides>51</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Equation</vt:lpstr>
      <vt:lpstr>Dynamic Thermal Management in Charm++</vt:lpstr>
      <vt:lpstr>Why care about energy?</vt:lpstr>
      <vt:lpstr>Why Cooling?</vt:lpstr>
      <vt:lpstr>Need for thermal management</vt:lpstr>
      <vt:lpstr>PowerPoint Presentation</vt:lpstr>
      <vt:lpstr>Core Temperatures</vt:lpstr>
      <vt:lpstr>Core Temperatures</vt:lpstr>
      <vt:lpstr>Dynamic Voltage and Frequency Scaling (DVFS)</vt:lpstr>
      <vt:lpstr>Processor Timelines for 2 iterations of Wave2D</vt:lpstr>
      <vt:lpstr>Charm++ to the rescue!</vt:lpstr>
      <vt:lpstr>Temperature Aware Load Balancer </vt:lpstr>
      <vt:lpstr>Experimental Setup</vt:lpstr>
      <vt:lpstr>Average Core Temperatures in Check</vt:lpstr>
      <vt:lpstr>Hotspot Avoidance</vt:lpstr>
      <vt:lpstr>Timing Penalty</vt:lpstr>
      <vt:lpstr>Processor Timelines for Wave2D</vt:lpstr>
      <vt:lpstr>Machine Energy Consumption</vt:lpstr>
      <vt:lpstr>Cooling Energy Consumption</vt:lpstr>
      <vt:lpstr>Related Publications</vt:lpstr>
      <vt:lpstr>PowerPoint Presentation</vt:lpstr>
      <vt:lpstr>Temperature and Mean Time to Failure (MTBF)</vt:lpstr>
      <vt:lpstr>Core temperatures and MTBF</vt:lpstr>
      <vt:lpstr>Removing the hot spot</vt:lpstr>
      <vt:lpstr>Constraining core temperature to lower values</vt:lpstr>
      <vt:lpstr>Core temperature-MTBF relation</vt:lpstr>
      <vt:lpstr>Core temperature-MTBF relation Experimental data</vt:lpstr>
      <vt:lpstr>What did we learn?</vt:lpstr>
      <vt:lpstr>Benefits?</vt:lpstr>
      <vt:lpstr>Performance model</vt:lpstr>
      <vt:lpstr>Strategy</vt:lpstr>
      <vt:lpstr>Improved temperature aware load balancing</vt:lpstr>
      <vt:lpstr>Experimental setup</vt:lpstr>
      <vt:lpstr>Experimental setup</vt:lpstr>
      <vt:lpstr>Reduction in execution time</vt:lpstr>
      <vt:lpstr>Savings in machine energy consumption</vt:lpstr>
      <vt:lpstr>Prediction for larger machines</vt:lpstr>
      <vt:lpstr>Future work</vt:lpstr>
      <vt:lpstr>Hot spot in Blue Waters?</vt:lpstr>
      <vt:lpstr>Acknowledgements</vt:lpstr>
      <vt:lpstr>Questions</vt:lpstr>
      <vt:lpstr>Optimum points for applications</vt:lpstr>
      <vt:lpstr>Reason for different optimum temperature thresholds</vt:lpstr>
      <vt:lpstr>Prediction for larger machines</vt:lpstr>
      <vt:lpstr>Machine Energy</vt:lpstr>
      <vt:lpstr>Execution Blocks for iterative applications</vt:lpstr>
      <vt:lpstr>Execution Blocks (EBs) (NPB-IS)</vt:lpstr>
      <vt:lpstr>EBTuner</vt:lpstr>
      <vt:lpstr>Timing penalty</vt:lpstr>
      <vt:lpstr>Reduction in machine energy</vt:lpstr>
      <vt:lpstr>Work in progress</vt:lpstr>
      <vt:lpstr>Timing Penalty/ Total Energy Savings</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Power Management in Charm++</dc:title>
  <dc:creator>OS</dc:creator>
  <cp:lastModifiedBy>OS</cp:lastModifiedBy>
  <cp:revision>324</cp:revision>
  <dcterms:created xsi:type="dcterms:W3CDTF">2013-04-11T18:44:19Z</dcterms:created>
  <dcterms:modified xsi:type="dcterms:W3CDTF">2013-04-16T14:56:04Z</dcterms:modified>
</cp:coreProperties>
</file>