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emf" ContentType="image/x-em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3" r:id="rId1"/>
  </p:sldMasterIdLst>
  <p:notesMasterIdLst>
    <p:notesMasterId r:id="rId34"/>
  </p:notesMasterIdLst>
  <p:handoutMasterIdLst>
    <p:handoutMasterId r:id="rId35"/>
  </p:handoutMasterIdLst>
  <p:sldIdLst>
    <p:sldId id="256" r:id="rId2"/>
    <p:sldId id="1043" r:id="rId3"/>
    <p:sldId id="974" r:id="rId4"/>
    <p:sldId id="1037" r:id="rId5"/>
    <p:sldId id="1038" r:id="rId6"/>
    <p:sldId id="1039" r:id="rId7"/>
    <p:sldId id="1040" r:id="rId8"/>
    <p:sldId id="1042" r:id="rId9"/>
    <p:sldId id="977" r:id="rId10"/>
    <p:sldId id="978" r:id="rId11"/>
    <p:sldId id="1004" r:id="rId12"/>
    <p:sldId id="980" r:id="rId13"/>
    <p:sldId id="982" r:id="rId14"/>
    <p:sldId id="1016" r:id="rId15"/>
    <p:sldId id="990" r:id="rId16"/>
    <p:sldId id="989" r:id="rId17"/>
    <p:sldId id="991" r:id="rId18"/>
    <p:sldId id="984" r:id="rId19"/>
    <p:sldId id="1017" r:id="rId20"/>
    <p:sldId id="1018" r:id="rId21"/>
    <p:sldId id="1019" r:id="rId22"/>
    <p:sldId id="1020" r:id="rId23"/>
    <p:sldId id="1021" r:id="rId24"/>
    <p:sldId id="1022" r:id="rId25"/>
    <p:sldId id="983" r:id="rId26"/>
    <p:sldId id="996" r:id="rId27"/>
    <p:sldId id="1032" r:id="rId28"/>
    <p:sldId id="1024" r:id="rId29"/>
    <p:sldId id="988" r:id="rId30"/>
    <p:sldId id="1015" r:id="rId31"/>
    <p:sldId id="1045" r:id="rId32"/>
    <p:sldId id="1046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3D00"/>
    <a:srgbClr val="386572"/>
    <a:srgbClr val="3A6876"/>
    <a:srgbClr val="64B4CD"/>
    <a:srgbClr val="24445A"/>
    <a:srgbClr val="1C3445"/>
    <a:srgbClr val="CCFFCC"/>
    <a:srgbClr val="CCFFFF"/>
    <a:srgbClr val="FF6699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81" autoAdjust="0"/>
    <p:restoredTop sz="94743" autoAdjust="0"/>
  </p:normalViewPr>
  <p:slideViewPr>
    <p:cSldViewPr>
      <p:cViewPr>
        <p:scale>
          <a:sx n="112" d="100"/>
          <a:sy n="112" d="100"/>
        </p:scale>
        <p:origin x="-192" y="-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2656"/>
    </p:cViewPr>
  </p:sorterViewPr>
  <p:notesViewPr>
    <p:cSldViewPr>
      <p:cViewPr varScale="1">
        <p:scale>
          <a:sx n="85" d="100"/>
          <a:sy n="85" d="100"/>
        </p:scale>
        <p:origin x="-37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04F5D-E38D-3641-802A-EEE0508E3D0C}" type="datetimeFigureOut">
              <a:rPr lang="en-US" smtClean="0"/>
              <a:t>4/28/14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22AA6-882D-2647-96D1-C2161CDF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022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B04B643-C74C-455E-AFCB-1138D85C2B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3927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E62B86-45F4-4C1B-BB2D-2E1880191CEB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4B643-C74C-455E-AFCB-1138D85C2B9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60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6EE3-EB51-D543-BD02-3EDA7E034FA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89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have asynchrony without </a:t>
            </a:r>
            <a:r>
              <a:rPr lang="en-US" dirty="0" err="1" smtClean="0"/>
              <a:t>overdecomposition</a:t>
            </a:r>
            <a:r>
              <a:rPr lang="en-US" dirty="0" smtClean="0"/>
              <a:t> or vice versa, you can have </a:t>
            </a:r>
            <a:r>
              <a:rPr lang="en-US" dirty="0" err="1" smtClean="0"/>
              <a:t>migratability</a:t>
            </a:r>
            <a:r>
              <a:rPr lang="en-US" dirty="0" smtClean="0"/>
              <a:t> without asynchrony, but you need all</a:t>
            </a:r>
            <a:r>
              <a:rPr lang="en-US" baseline="0" dirty="0" smtClean="0"/>
              <a:t> three to empower the </a:t>
            </a:r>
            <a:r>
              <a:rPr lang="en-US" baseline="0" dirty="0" err="1" smtClean="0"/>
              <a:t>RTS.You</a:t>
            </a:r>
            <a:r>
              <a:rPr lang="en-US" baseline="0" dirty="0" smtClean="0"/>
              <a:t> need to add introspection and </a:t>
            </a:r>
            <a:r>
              <a:rPr lang="en-US" baseline="0" dirty="0" err="1" smtClean="0"/>
              <a:t>adaptivity</a:t>
            </a:r>
            <a:r>
              <a:rPr lang="en-US" baseline="0" dirty="0" smtClean="0"/>
              <a:t> to make a powerful Adaptive Runtime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4B643-C74C-455E-AFCB-1138D85C2B9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779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Points:</a:t>
            </a:r>
            <a:r>
              <a:rPr lang="en-US" baseline="0" dirty="0" smtClean="0"/>
              <a:t> </a:t>
            </a:r>
            <a:r>
              <a:rPr lang="en-US" dirty="0" smtClean="0"/>
              <a:t>how </a:t>
            </a:r>
            <a:r>
              <a:rPr lang="en-US" dirty="0" err="1" smtClean="0"/>
              <a:t>overecomposition</a:t>
            </a:r>
            <a:r>
              <a:rPr lang="en-US" dirty="0" smtClean="0"/>
              <a:t> was leveraged, logical naming, with location management,</a:t>
            </a:r>
            <a:r>
              <a:rPr lang="en-US" baseline="0" dirty="0" smtClean="0"/>
              <a:t> </a:t>
            </a:r>
            <a:r>
              <a:rPr lang="en-US" dirty="0" smtClean="0"/>
              <a:t>Dynamic load balancing,</a:t>
            </a:r>
            <a:r>
              <a:rPr lang="en-US" baseline="0" dirty="0" smtClean="0"/>
              <a:t> </a:t>
            </a:r>
            <a:r>
              <a:rPr lang="en-US" dirty="0" smtClean="0"/>
              <a:t>Most importantly, highly asynchronous re-meshing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4B643-C74C-455E-AFCB-1138D85C2B9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976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24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24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24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24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48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EB584-72AC-4157-82AC-C14716AE2A15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  <p:sp>
        <p:nvSpPr>
          <p:cNvPr id="4403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4037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9E43824-E80C-432F-93B1-6A3B1B74C478}" type="slidenum">
              <a:rPr lang="en-US" sz="1200"/>
              <a:pPr algn="r"/>
              <a:t>26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6A51B2-F338-B643-9496-81127E327B48}" type="datetime1">
              <a:rPr lang="en-US" smtClean="0"/>
              <a:t>4/28/14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7E8914-472C-4427-BBE5-B601DB073B4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EBF3E-F654-3C4F-B087-4FABA12C0E9B}" type="datetime1">
              <a:rPr lang="en-US" smtClean="0"/>
              <a:t>4/28/14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1538B-28AD-4B8F-9377-02FC4F0157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7" descr="ppl-logo-white-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pl-logo-white-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9FB7B5-E3AA-0742-8CC4-A665646B4928}" type="datetime1">
              <a:rPr lang="en-US" smtClean="0"/>
              <a:t>4/28/14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07E28-94A6-4B68-AD3A-4EC40AD6B33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7" descr="ppl-logo-white-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pl-logo-white-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7D3EBF-0CF1-6B49-9F8C-E916BB62529A}" type="datetime1">
              <a:rPr lang="en-US" smtClean="0"/>
              <a:t>4/28/14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557ED-B28C-4E0E-B69D-3B43209DE7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39CEA6-8DCC-2F48-9057-6BEF77BEB3E2}" type="datetime1">
              <a:rPr lang="en-US" smtClean="0"/>
              <a:t>4/28/14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557ED-B28C-4E0E-B69D-3B43209DE7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7E550F-71E3-1B4B-A733-0F3991FF48F6}" type="datetime1">
              <a:rPr lang="en-US" smtClean="0"/>
              <a:t>4/28/14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E2E884-828A-C348-AC9A-542C99D30C2E}" type="datetime1">
              <a:rPr lang="en-US" smtClean="0"/>
              <a:t>4/28/14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6F1F8-890D-4C48-8E24-C784EDDCDBB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0F0731-65A2-7D43-B93E-E285A18F781E}" type="datetime1">
              <a:rPr lang="en-US" smtClean="0"/>
              <a:t>4/28/14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39AB-C319-403C-8545-69BA255C32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2B7CF1-A954-4140-B72F-FDA7213F7CA5}" type="datetime1">
              <a:rPr lang="en-US" smtClean="0"/>
              <a:t>4/28/14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590EB3-662D-402A-86F6-9B1E52ECB00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CB1453-23A5-4F49-99C7-174CB086103D}" type="datetime1">
              <a:rPr lang="en-US" smtClean="0"/>
              <a:t>4/28/14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A7F882-DC95-694D-BBEC-57345444FFF0}" type="datetime1">
              <a:rPr lang="en-US" smtClean="0"/>
              <a:t>4/28/14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2C9D98-8F7A-5F4B-9309-290B706E3932}" type="datetime1">
              <a:rPr lang="en-US" smtClean="0"/>
              <a:t>4/28/14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372E52-CA3B-4B89-8AEC-1B69F92FAE92}" type="slidenum">
              <a:rPr lang="en-US" smtClean="0"/>
              <a:pPr>
                <a:defRPr/>
              </a:pPr>
              <a:t>‹#›</a:t>
            </a:fld>
            <a:r>
              <a:rPr lang="en-US" smtClean="0"/>
              <a:t>  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FC521C-943B-EC40-B528-A83BA89C2C30}" type="datetime1">
              <a:rPr lang="en-US" smtClean="0"/>
              <a:t>4/28/14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DF9DE-2389-48A4-BC7A-B4842B3063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 descr="ppl-logo-white-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pl-logo-white-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19200"/>
            <a:ext cx="8305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>
                    <a:lumMod val="40000"/>
                    <a:lumOff val="60000"/>
                  </a:schemeClr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fld id="{969D2238-1387-3442-B136-3C52AF913E78}" type="datetime1">
              <a:rPr lang="en-US" smtClean="0"/>
              <a:t>4/28/14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2">
                    <a:lumMod val="40000"/>
                    <a:lumOff val="60000"/>
                  </a:schemeClr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fld id="{046557ED-B28C-4E0E-B69D-3B43209DE7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 descr="ppl-logo-white-s.png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868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harm_icon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89" y="6241307"/>
            <a:ext cx="609600" cy="609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6" r:id="rId12"/>
    <p:sldLayoutId id="2147483732" r:id="rId13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000" kern="1200" baseline="0">
          <a:solidFill>
            <a:schemeClr val="accent3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 baseline="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harm.cs.uiuc.edu/" TargetMode="External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9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8382000" cy="3581399"/>
          </a:xfrm>
        </p:spPr>
        <p:txBody>
          <a:bodyPr>
            <a:normAutofit/>
          </a:bodyPr>
          <a:lstStyle/>
          <a:p>
            <a:r>
              <a:rPr lang="en-US" b="1" dirty="0" smtClean="0"/>
              <a:t>Welcome to the </a:t>
            </a:r>
            <a:br>
              <a:rPr lang="en-US" b="1" dirty="0" smtClean="0"/>
            </a:br>
            <a:r>
              <a:rPr lang="en-US" b="1" dirty="0" smtClean="0"/>
              <a:t>2014 Charm++ Workshop!</a:t>
            </a:r>
            <a:endParaRPr lang="en-US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5100" dirty="0" smtClean="0"/>
              <a:t>Laxmikant (Sanjay) Kale</a:t>
            </a:r>
          </a:p>
          <a:p>
            <a:r>
              <a:rPr lang="en-US" dirty="0" smtClean="0">
                <a:hlinkClick r:id="rId3"/>
              </a:rPr>
              <a:t>http://charm.cs.illinois.edu</a:t>
            </a:r>
            <a:endParaRPr lang="en-US" dirty="0" smtClean="0"/>
          </a:p>
          <a:p>
            <a:r>
              <a:rPr lang="en-US" dirty="0" smtClean="0"/>
              <a:t>Parallel Programming Laboratory</a:t>
            </a:r>
          </a:p>
          <a:p>
            <a:r>
              <a:rPr lang="en-US" dirty="0" smtClean="0"/>
              <a:t>Department of Computer Science</a:t>
            </a:r>
          </a:p>
          <a:p>
            <a:r>
              <a:rPr lang="en-US" dirty="0" smtClean="0"/>
              <a:t>University of Illinois at Urbana Champaign</a:t>
            </a:r>
          </a:p>
        </p:txBody>
      </p:sp>
      <p:pic>
        <p:nvPicPr>
          <p:cNvPr id="18436" name="Picture 6" descr="ppl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5813425"/>
            <a:ext cx="288925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full_mark_horz_b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5867400"/>
            <a:ext cx="41338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Asynchrony: </a:t>
            </a:r>
            <a:br>
              <a:rPr lang="en-US" dirty="0" smtClean="0"/>
            </a:br>
            <a:r>
              <a:rPr lang="en-US" dirty="0" smtClean="0"/>
              <a:t>Message-Driven Execution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1"/>
            <a:ext cx="84582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Now:</a:t>
            </a:r>
          </a:p>
          <a:p>
            <a:pPr lvl="1"/>
            <a:r>
              <a:rPr lang="en-US" dirty="0"/>
              <a:t>Y</a:t>
            </a:r>
            <a:r>
              <a:rPr lang="en-US" dirty="0" smtClean="0"/>
              <a:t>ou have multiple units on each processor</a:t>
            </a:r>
          </a:p>
          <a:p>
            <a:pPr lvl="1"/>
            <a:r>
              <a:rPr lang="en-US" dirty="0" smtClean="0"/>
              <a:t>They address each other via logical names</a:t>
            </a:r>
          </a:p>
          <a:p>
            <a:r>
              <a:rPr lang="en-US" dirty="0" smtClean="0"/>
              <a:t>Need for scheduling:</a:t>
            </a:r>
          </a:p>
          <a:p>
            <a:pPr lvl="1"/>
            <a:r>
              <a:rPr lang="en-US" dirty="0" smtClean="0"/>
              <a:t>What sequence should the work units execute in?</a:t>
            </a:r>
          </a:p>
          <a:p>
            <a:pPr lvl="1"/>
            <a:r>
              <a:rPr lang="en-US" dirty="0" smtClean="0"/>
              <a:t>One answer: let the programmer sequence them</a:t>
            </a:r>
          </a:p>
          <a:p>
            <a:pPr lvl="2"/>
            <a:r>
              <a:rPr lang="en-US" dirty="0" smtClean="0"/>
              <a:t>Seen in current codes, e.g. some AMR frameworks</a:t>
            </a:r>
          </a:p>
          <a:p>
            <a:pPr lvl="1"/>
            <a:r>
              <a:rPr lang="en-US" dirty="0" smtClean="0"/>
              <a:t>Message-driven execution: </a:t>
            </a:r>
          </a:p>
          <a:p>
            <a:pPr lvl="2"/>
            <a:r>
              <a:rPr lang="en-US" dirty="0" smtClean="0"/>
              <a:t>Let the work-unit that happens to have data (“message”) available for it execute next</a:t>
            </a:r>
          </a:p>
          <a:p>
            <a:pPr lvl="2"/>
            <a:r>
              <a:rPr lang="en-US" dirty="0" smtClean="0"/>
              <a:t>Let the RTS select among ready work units</a:t>
            </a:r>
          </a:p>
          <a:p>
            <a:pPr lvl="2"/>
            <a:r>
              <a:rPr lang="en-US" dirty="0" smtClean="0"/>
              <a:t>Programmer should not specify what executes next, but can influence it via priorities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9672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Message-driven </a:t>
            </a:r>
            <a:r>
              <a:rPr lang="en-US" dirty="0"/>
              <a:t>E</a:t>
            </a:r>
            <a:r>
              <a:rPr lang="en-US" dirty="0" smtClean="0"/>
              <a:t>xecution</a:t>
            </a:r>
            <a:endParaRPr lang="en-US" dirty="0"/>
          </a:p>
        </p:txBody>
      </p:sp>
      <p:pic>
        <p:nvPicPr>
          <p:cNvPr id="8" name="Picture 7" descr="schedul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003300"/>
            <a:ext cx="8051800" cy="48514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352800" y="2133600"/>
            <a:ext cx="2209800" cy="914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62400" y="20574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A[..].foo(…)</a:t>
            </a: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3352800" y="2362200"/>
            <a:ext cx="762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791200" y="3200400"/>
            <a:ext cx="9144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629400" y="5029200"/>
            <a:ext cx="762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0373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0.01203 C 0.01216 0.08931 0.02849 0.16682 0.04482 0.21981 C 0.06132 0.27256 0.05124 0.31097 0.09554 0.32971 C 0.14001 0.34868 0.26976 0.32161 0.31145 0.33249 C 0.35314 0.34359 0.33802 0.38732 0.34584 0.39658 C 0.35366 0.40606 0.35748 0.38917 0.35852 0.38871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17" y="19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431E-6 -1.36669E-7 C -0.00383 -0.05745 -0.00747 -0.1142 -0.01129 -0.15312 C -0.01511 -0.19157 -0.01286 -0.21983 -0.02293 -0.23303 C -0.03318 -0.24739 -0.06322 -0.22747 -0.07277 -0.23558 C -0.08232 -0.24369 -0.07885 -0.27589 -0.08059 -0.28214 C -0.0825 -0.28886 -0.08337 -0.27704 -0.08354 -0.27635 " pathEditMode="relative" rAng="0" ptsTypes="aaa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5" y="-1445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2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Empowering the RTS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4495800"/>
            <a:ext cx="8305800" cy="1981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Adaptive RTS can:</a:t>
            </a:r>
          </a:p>
          <a:p>
            <a:pPr lvl="1"/>
            <a:r>
              <a:rPr lang="en-US" dirty="0" smtClean="0"/>
              <a:t>Dynamically balance loads</a:t>
            </a:r>
          </a:p>
          <a:p>
            <a:pPr lvl="1"/>
            <a:r>
              <a:rPr lang="en-US" dirty="0" smtClean="0"/>
              <a:t>Optimize communication:</a:t>
            </a:r>
          </a:p>
          <a:p>
            <a:pPr lvl="2"/>
            <a:r>
              <a:rPr lang="en-US" dirty="0" smtClean="0"/>
              <a:t>Spread over time, </a:t>
            </a:r>
            <a:r>
              <a:rPr lang="en-US" dirty="0" err="1" smtClean="0"/>
              <a:t>async</a:t>
            </a:r>
            <a:r>
              <a:rPr lang="en-US" dirty="0" smtClean="0"/>
              <a:t> collectives</a:t>
            </a:r>
          </a:p>
          <a:p>
            <a:pPr lvl="1"/>
            <a:r>
              <a:rPr lang="en-US" dirty="0" smtClean="0"/>
              <a:t>Automatic latency tolerance</a:t>
            </a:r>
          </a:p>
          <a:p>
            <a:pPr lvl="1"/>
            <a:r>
              <a:rPr lang="en-US" dirty="0" err="1" smtClean="0"/>
              <a:t>Prefetch</a:t>
            </a:r>
            <a:r>
              <a:rPr lang="en-US" dirty="0" smtClean="0"/>
              <a:t> data with almost perfect predictability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3429000"/>
            <a:ext cx="19812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Asynchrony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048000" y="3352800"/>
            <a:ext cx="32004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Overdecomposition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705600" y="3429000"/>
            <a:ext cx="22098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Migratability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362200" y="1066800"/>
            <a:ext cx="4343400" cy="762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Adaptive</a:t>
            </a:r>
          </a:p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Runtime System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00200" y="2362200"/>
            <a:ext cx="1981200" cy="6096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75000">
                <a:schemeClr val="accent4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Introspection</a:t>
            </a:r>
            <a:endParaRPr lang="en-US" sz="2000" dirty="0"/>
          </a:p>
        </p:txBody>
      </p:sp>
      <p:sp>
        <p:nvSpPr>
          <p:cNvPr id="13" name="Rounded Rectangle 12"/>
          <p:cNvSpPr/>
          <p:nvPr/>
        </p:nvSpPr>
        <p:spPr>
          <a:xfrm>
            <a:off x="5715000" y="2362200"/>
            <a:ext cx="1828800" cy="533400"/>
          </a:xfrm>
          <a:prstGeom prst="roundRect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51000">
                <a:schemeClr val="accent1">
                  <a:shade val="58000"/>
                  <a:satMod val="165000"/>
                </a:schemeClr>
              </a:gs>
              <a:gs pos="75000">
                <a:schemeClr val="accent1">
                  <a:shade val="30000"/>
                  <a:satMod val="175000"/>
                </a:schemeClr>
              </a:gs>
              <a:gs pos="100000">
                <a:schemeClr val="accent1">
                  <a:shade val="15000"/>
                  <a:satMod val="1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/>
              <a:t>Adaptivity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450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19200" y="914400"/>
            <a:ext cx="6781800" cy="1754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n-lt"/>
              </a:rPr>
              <a:t>Application Examples </a:t>
            </a:r>
          </a:p>
          <a:p>
            <a:pPr algn="ctr"/>
            <a:r>
              <a:rPr lang="en-US" sz="3600" dirty="0" smtClean="0">
                <a:latin typeface="+mn-lt"/>
              </a:rPr>
              <a:t>to</a:t>
            </a:r>
          </a:p>
          <a:p>
            <a:pPr algn="ctr"/>
            <a:r>
              <a:rPr lang="en-US" sz="3600" dirty="0" smtClean="0">
                <a:latin typeface="+mn-lt"/>
              </a:rPr>
              <a:t>Demonstrate the Utility of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3198673"/>
            <a:ext cx="6629400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+mn-lt"/>
                <a:cs typeface="Garamond"/>
              </a:rPr>
              <a:t>Overdecomposition</a:t>
            </a:r>
            <a:r>
              <a:rPr lang="en-US" sz="4000" b="1" dirty="0">
                <a:latin typeface="+mn-lt"/>
                <a:cs typeface="Garamond"/>
              </a:rPr>
              <a:t>, </a:t>
            </a:r>
            <a:endParaRPr lang="en-US" sz="4000" b="1" dirty="0" smtClean="0">
              <a:latin typeface="+mn-lt"/>
              <a:cs typeface="Garamond"/>
            </a:endParaRPr>
          </a:p>
          <a:p>
            <a:pPr algn="ctr"/>
            <a:r>
              <a:rPr lang="en-US" sz="4000" b="1" dirty="0" err="1" smtClean="0">
                <a:latin typeface="+mn-lt"/>
                <a:cs typeface="Garamond"/>
              </a:rPr>
              <a:t>Migratability</a:t>
            </a:r>
            <a:r>
              <a:rPr lang="en-US" sz="4000" b="1" dirty="0">
                <a:latin typeface="+mn-lt"/>
                <a:cs typeface="Garamond"/>
              </a:rPr>
              <a:t>, </a:t>
            </a:r>
            <a:endParaRPr lang="en-US" sz="4000" b="1" dirty="0" smtClean="0">
              <a:latin typeface="+mn-lt"/>
              <a:cs typeface="Garamond"/>
            </a:endParaRPr>
          </a:p>
          <a:p>
            <a:pPr algn="ctr"/>
            <a:r>
              <a:rPr lang="en-US" sz="4000" b="1" dirty="0" smtClean="0">
                <a:latin typeface="+mn-lt"/>
                <a:cs typeface="Garamond"/>
              </a:rPr>
              <a:t>Asynchrony!</a:t>
            </a:r>
            <a:endParaRPr lang="en-US" sz="4000" b="1" dirty="0">
              <a:latin typeface="+mn-lt"/>
              <a:cs typeface="Garamond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8342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NAMD: </a:t>
            </a:r>
            <a:r>
              <a:rPr lang="en-US" dirty="0" err="1" smtClean="0"/>
              <a:t>Biomolecular</a:t>
            </a:r>
            <a:r>
              <a:rPr lang="en-US" dirty="0" smtClean="0"/>
              <a:t> Simulations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Collaboration </a:t>
            </a:r>
            <a:r>
              <a:rPr lang="en-US" dirty="0"/>
              <a:t>with </a:t>
            </a:r>
            <a:r>
              <a:rPr lang="en-US" dirty="0" smtClean="0"/>
              <a:t>K. </a:t>
            </a:r>
            <a:r>
              <a:rPr lang="en-US" dirty="0" err="1"/>
              <a:t>Schulten</a:t>
            </a:r>
            <a:endParaRPr lang="en-US" dirty="0"/>
          </a:p>
          <a:p>
            <a:r>
              <a:rPr lang="en-US" dirty="0"/>
              <a:t>With over 45,000 registered </a:t>
            </a:r>
            <a:r>
              <a:rPr lang="en-US" dirty="0" smtClean="0"/>
              <a:t>users</a:t>
            </a:r>
          </a:p>
          <a:p>
            <a:r>
              <a:rPr lang="en-US" dirty="0" smtClean="0"/>
              <a:t>Scaled to most top US supercomputers</a:t>
            </a:r>
          </a:p>
          <a:p>
            <a:r>
              <a:rPr lang="en-US" dirty="0"/>
              <a:t>I</a:t>
            </a:r>
            <a:r>
              <a:rPr lang="en-US" dirty="0" smtClean="0"/>
              <a:t>n production use on supercomputers and clusters and desktops</a:t>
            </a:r>
          </a:p>
          <a:p>
            <a:r>
              <a:rPr lang="en-US" dirty="0" smtClean="0"/>
              <a:t>Gordon Bell award in 2002</a:t>
            </a:r>
          </a:p>
        </p:txBody>
      </p:sp>
      <p:pic>
        <p:nvPicPr>
          <p:cNvPr id="10" name="Picture 9" descr="HIV-background-new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71600"/>
            <a:ext cx="4343400" cy="24431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29200" y="3852208"/>
            <a:ext cx="381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+mn-lt"/>
              </a:rPr>
              <a:t>Recent success: Determination of the structure of HIV capsid by researchers including Prof </a:t>
            </a:r>
            <a:r>
              <a:rPr lang="en-US" dirty="0" err="1" smtClean="0">
                <a:solidFill>
                  <a:srgbClr val="008000"/>
                </a:solidFill>
                <a:latin typeface="+mn-lt"/>
              </a:rPr>
              <a:t>Schulten</a:t>
            </a:r>
            <a:r>
              <a:rPr lang="en-US" dirty="0" smtClean="0">
                <a:solidFill>
                  <a:srgbClr val="008000"/>
                </a:solidFill>
                <a:latin typeface="+mn-lt"/>
              </a:rPr>
              <a:t> </a:t>
            </a:r>
            <a:endParaRPr lang="en-US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39AB-C319-403C-8545-69BA255C32C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237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81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Time Profile of ApoA1 on Power7 PERCS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29" y="1295400"/>
            <a:ext cx="7343294" cy="4566634"/>
          </a:xfrm>
        </p:spPr>
      </p:pic>
      <p:sp>
        <p:nvSpPr>
          <p:cNvPr id="8" name="TextBox 7"/>
          <p:cNvSpPr txBox="1"/>
          <p:nvPr/>
        </p:nvSpPr>
        <p:spPr>
          <a:xfrm>
            <a:off x="3393374" y="1733490"/>
            <a:ext cx="1193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2ms total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838200"/>
            <a:ext cx="74676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92,000 atom system, on 500+ nodes (16k cores)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2286000"/>
            <a:ext cx="5715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 snapshot of optimization in progress.. Not the final result</a:t>
            </a:r>
            <a:endParaRPr lang="en-US" sz="18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586844" y="1896930"/>
            <a:ext cx="3261756" cy="80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066800" y="1896930"/>
            <a:ext cx="2326574" cy="80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52600" y="60960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Overlapped steps, as a result of asynchrony</a:t>
            </a:r>
            <a:endParaRPr lang="en-US" sz="18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667000" y="5562600"/>
            <a:ext cx="304800" cy="68580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792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Timeline of ApoA1 on Power7 PERCS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3" y="1795937"/>
            <a:ext cx="7731395" cy="4351338"/>
          </a:xfrm>
        </p:spPr>
      </p:pic>
      <p:cxnSp>
        <p:nvCxnSpPr>
          <p:cNvPr id="6" name="Straight Connector 5"/>
          <p:cNvCxnSpPr/>
          <p:nvPr/>
        </p:nvCxnSpPr>
        <p:spPr>
          <a:xfrm>
            <a:off x="2605149" y="1419101"/>
            <a:ext cx="138051" cy="4600699"/>
          </a:xfrm>
          <a:prstGeom prst="line">
            <a:avLst/>
          </a:prstGeom>
          <a:ln w="38100" cmpd="sng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33457" y="1419101"/>
            <a:ext cx="66799" cy="4631377"/>
          </a:xfrm>
          <a:prstGeom prst="line">
            <a:avLst/>
          </a:prstGeom>
          <a:ln w="38100" cmpd="sng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605149" y="1676400"/>
            <a:ext cx="3795651" cy="14290"/>
          </a:xfrm>
          <a:prstGeom prst="line">
            <a:avLst/>
          </a:prstGeom>
          <a:ln w="38100" cmpd="sng">
            <a:solidFill>
              <a:srgbClr val="FE8637"/>
            </a:solidFill>
            <a:headEnd type="stealth" w="lg" len="lg"/>
            <a:tailEnd type="stealth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35525" y="1143000"/>
            <a:ext cx="919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230us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8742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IVrotate-density-1600x900-red.mpg">
            <a:hlinkClick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600" y="1752600"/>
            <a:ext cx="6204654" cy="347503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NAMD: Strong </a:t>
            </a:r>
            <a:r>
              <a:rPr lang="en-US" dirty="0"/>
              <a:t>S</a:t>
            </a:r>
            <a:r>
              <a:rPr lang="en-US" dirty="0" smtClean="0"/>
              <a:t>caling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HIV Capsid was a 64 million atom simulation, including explicit water atoms</a:t>
            </a:r>
          </a:p>
          <a:p>
            <a:r>
              <a:rPr lang="en-US" dirty="0" smtClean="0"/>
              <a:t>Most biophysics systems of interests are 10M atoms or less… maybe 100M</a:t>
            </a:r>
          </a:p>
          <a:p>
            <a:r>
              <a:rPr lang="en-US" dirty="0" smtClean="0"/>
              <a:t>Strong scaling desired to billions of steps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39AB-C319-403C-8545-69BA255C32C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3656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AMR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amr3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1524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Structured </a:t>
            </a:r>
            <a:r>
              <a:rPr lang="en-US" sz="3600" dirty="0" smtClean="0"/>
              <a:t>AMR </a:t>
            </a:r>
            <a:r>
              <a:rPr lang="en-US" sz="3600" dirty="0" err="1" smtClean="0"/>
              <a:t>miniApp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8115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165"/>
          <p:cNvGrpSpPr>
            <a:grpSpLocks noChangeAspect="1"/>
          </p:cNvGrpSpPr>
          <p:nvPr/>
        </p:nvGrpSpPr>
        <p:grpSpPr>
          <a:xfrm>
            <a:off x="265106" y="1902037"/>
            <a:ext cx="3839079" cy="2451064"/>
            <a:chOff x="1417857" y="1176421"/>
            <a:chExt cx="7109405" cy="4539007"/>
          </a:xfrm>
        </p:grpSpPr>
        <p:sp>
          <p:nvSpPr>
            <p:cNvPr id="167" name="Oval 166"/>
            <p:cNvSpPr/>
            <p:nvPr/>
          </p:nvSpPr>
          <p:spPr>
            <a:xfrm>
              <a:off x="4595150" y="3543285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68" name="Oval 167"/>
            <p:cNvSpPr/>
            <p:nvPr/>
          </p:nvSpPr>
          <p:spPr>
            <a:xfrm>
              <a:off x="6095704" y="255541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863296" y="255541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2679123" y="255541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4338853" y="1402358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3730907" y="2582386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3" name="Straight Arrow Connector 172"/>
            <p:cNvCxnSpPr>
              <a:stCxn id="171" idx="4"/>
              <a:endCxn id="170" idx="7"/>
            </p:cNvCxnSpPr>
            <p:nvPr/>
          </p:nvCxnSpPr>
          <p:spPr>
            <a:xfrm flipH="1">
              <a:off x="2950107" y="1719874"/>
              <a:ext cx="1547485" cy="8820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>
              <a:stCxn id="171" idx="4"/>
              <a:endCxn id="172" idx="0"/>
            </p:cNvCxnSpPr>
            <p:nvPr/>
          </p:nvCxnSpPr>
          <p:spPr>
            <a:xfrm flipH="1">
              <a:off x="3889646" y="1719874"/>
              <a:ext cx="607946" cy="8625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>
              <a:stCxn id="171" idx="4"/>
              <a:endCxn id="169" idx="0"/>
            </p:cNvCxnSpPr>
            <p:nvPr/>
          </p:nvCxnSpPr>
          <p:spPr>
            <a:xfrm>
              <a:off x="4497592" y="1719874"/>
              <a:ext cx="524443" cy="8355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>
              <a:stCxn id="171" idx="4"/>
              <a:endCxn id="168" idx="1"/>
            </p:cNvCxnSpPr>
            <p:nvPr/>
          </p:nvCxnSpPr>
          <p:spPr>
            <a:xfrm>
              <a:off x="4497592" y="1719874"/>
              <a:ext cx="1644605" cy="8820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Oval 176"/>
            <p:cNvSpPr/>
            <p:nvPr/>
          </p:nvSpPr>
          <p:spPr>
            <a:xfrm>
              <a:off x="6340989" y="353699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6874716" y="3527364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7401550" y="353699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7940499" y="3527364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1" name="Straight Arrow Connector 180"/>
            <p:cNvCxnSpPr>
              <a:stCxn id="168" idx="4"/>
              <a:endCxn id="177" idx="0"/>
            </p:cNvCxnSpPr>
            <p:nvPr/>
          </p:nvCxnSpPr>
          <p:spPr>
            <a:xfrm>
              <a:off x="6254443" y="2872927"/>
              <a:ext cx="245285" cy="66406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>
              <a:stCxn id="168" idx="4"/>
              <a:endCxn id="178" idx="0"/>
            </p:cNvCxnSpPr>
            <p:nvPr/>
          </p:nvCxnSpPr>
          <p:spPr>
            <a:xfrm>
              <a:off x="6254443" y="2872927"/>
              <a:ext cx="779012" cy="6544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>
              <a:stCxn id="168" idx="4"/>
              <a:endCxn id="179" idx="0"/>
            </p:cNvCxnSpPr>
            <p:nvPr/>
          </p:nvCxnSpPr>
          <p:spPr>
            <a:xfrm>
              <a:off x="6254443" y="2872927"/>
              <a:ext cx="1305846" cy="66406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>
              <a:stCxn id="168" idx="4"/>
              <a:endCxn id="180" idx="1"/>
            </p:cNvCxnSpPr>
            <p:nvPr/>
          </p:nvCxnSpPr>
          <p:spPr>
            <a:xfrm>
              <a:off x="6254443" y="2872927"/>
              <a:ext cx="1732549" cy="7009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Oval 184"/>
            <p:cNvSpPr/>
            <p:nvPr/>
          </p:nvSpPr>
          <p:spPr>
            <a:xfrm>
              <a:off x="4029866" y="3553823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5136123" y="3536476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5640169" y="3560633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8" name="Straight Arrow Connector 187"/>
            <p:cNvCxnSpPr>
              <a:stCxn id="169" idx="4"/>
              <a:endCxn id="185" idx="7"/>
            </p:cNvCxnSpPr>
            <p:nvPr/>
          </p:nvCxnSpPr>
          <p:spPr>
            <a:xfrm flipH="1">
              <a:off x="4300850" y="2872927"/>
              <a:ext cx="721185" cy="72739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/>
            <p:cNvCxnSpPr>
              <a:stCxn id="169" idx="4"/>
              <a:endCxn id="167" idx="0"/>
            </p:cNvCxnSpPr>
            <p:nvPr/>
          </p:nvCxnSpPr>
          <p:spPr>
            <a:xfrm flipH="1">
              <a:off x="4753889" y="2872927"/>
              <a:ext cx="268146" cy="67035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/>
            <p:cNvCxnSpPr>
              <a:stCxn id="169" idx="4"/>
              <a:endCxn id="186" idx="0"/>
            </p:cNvCxnSpPr>
            <p:nvPr/>
          </p:nvCxnSpPr>
          <p:spPr>
            <a:xfrm>
              <a:off x="5022035" y="2872927"/>
              <a:ext cx="272827" cy="6635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/>
            <p:cNvCxnSpPr>
              <a:stCxn id="169" idx="4"/>
              <a:endCxn id="187" idx="1"/>
            </p:cNvCxnSpPr>
            <p:nvPr/>
          </p:nvCxnSpPr>
          <p:spPr>
            <a:xfrm>
              <a:off x="5022035" y="2872927"/>
              <a:ext cx="664627" cy="7342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Oval 191"/>
            <p:cNvSpPr/>
            <p:nvPr/>
          </p:nvSpPr>
          <p:spPr>
            <a:xfrm>
              <a:off x="1417857" y="3555639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1964823" y="355152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050639" y="3536476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2507017" y="3547403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Arrow Connector 195"/>
            <p:cNvCxnSpPr>
              <a:stCxn id="170" idx="4"/>
              <a:endCxn id="192" idx="7"/>
            </p:cNvCxnSpPr>
            <p:nvPr/>
          </p:nvCxnSpPr>
          <p:spPr>
            <a:xfrm flipH="1">
              <a:off x="1688841" y="2872927"/>
              <a:ext cx="1149021" cy="72921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Arrow Connector 196"/>
            <p:cNvCxnSpPr>
              <a:stCxn id="170" idx="4"/>
              <a:endCxn id="193" idx="0"/>
            </p:cNvCxnSpPr>
            <p:nvPr/>
          </p:nvCxnSpPr>
          <p:spPr>
            <a:xfrm flipH="1">
              <a:off x="2123562" y="2872927"/>
              <a:ext cx="714300" cy="6785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Arrow Connector 197"/>
            <p:cNvCxnSpPr>
              <a:stCxn id="170" idx="4"/>
              <a:endCxn id="194" idx="0"/>
            </p:cNvCxnSpPr>
            <p:nvPr/>
          </p:nvCxnSpPr>
          <p:spPr>
            <a:xfrm>
              <a:off x="2837862" y="2872927"/>
              <a:ext cx="371516" cy="6635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/>
            <p:cNvCxnSpPr>
              <a:stCxn id="170" idx="4"/>
              <a:endCxn id="195" idx="0"/>
            </p:cNvCxnSpPr>
            <p:nvPr/>
          </p:nvCxnSpPr>
          <p:spPr>
            <a:xfrm flipH="1">
              <a:off x="2665756" y="2872927"/>
              <a:ext cx="172106" cy="67447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Oval 199"/>
            <p:cNvSpPr/>
            <p:nvPr/>
          </p:nvSpPr>
          <p:spPr>
            <a:xfrm>
              <a:off x="3778967" y="4533239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300428" y="451987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780626" y="4527864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5301612" y="4535857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4" name="Straight Arrow Connector 203"/>
            <p:cNvCxnSpPr>
              <a:stCxn id="167" idx="4"/>
              <a:endCxn id="200" idx="7"/>
            </p:cNvCxnSpPr>
            <p:nvPr/>
          </p:nvCxnSpPr>
          <p:spPr>
            <a:xfrm flipH="1">
              <a:off x="4049951" y="3860801"/>
              <a:ext cx="703938" cy="7189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/>
            <p:cNvCxnSpPr>
              <a:stCxn id="167" idx="4"/>
              <a:endCxn id="201" idx="0"/>
            </p:cNvCxnSpPr>
            <p:nvPr/>
          </p:nvCxnSpPr>
          <p:spPr>
            <a:xfrm flipH="1">
              <a:off x="4459167" y="3860801"/>
              <a:ext cx="294722" cy="65907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/>
            <p:cNvCxnSpPr>
              <a:stCxn id="167" idx="4"/>
              <a:endCxn id="202" idx="0"/>
            </p:cNvCxnSpPr>
            <p:nvPr/>
          </p:nvCxnSpPr>
          <p:spPr>
            <a:xfrm>
              <a:off x="4753889" y="3860801"/>
              <a:ext cx="185476" cy="66706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/>
            <p:cNvCxnSpPr>
              <a:stCxn id="167" idx="4"/>
              <a:endCxn id="203" idx="1"/>
            </p:cNvCxnSpPr>
            <p:nvPr/>
          </p:nvCxnSpPr>
          <p:spPr>
            <a:xfrm>
              <a:off x="4753889" y="3860801"/>
              <a:ext cx="594216" cy="72155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Freeform 207"/>
            <p:cNvSpPr/>
            <p:nvPr/>
          </p:nvSpPr>
          <p:spPr>
            <a:xfrm>
              <a:off x="2350099" y="2514600"/>
              <a:ext cx="1094462" cy="2792673"/>
            </a:xfrm>
            <a:custGeom>
              <a:avLst/>
              <a:gdLst>
                <a:gd name="connsiteX0" fmla="*/ 0 w 1094462"/>
                <a:gd name="connsiteY0" fmla="*/ 0 h 2713789"/>
                <a:gd name="connsiteX1" fmla="*/ 1082842 w 1094462"/>
                <a:gd name="connsiteY1" fmla="*/ 949157 h 2713789"/>
                <a:gd name="connsiteX2" fmla="*/ 601579 w 1094462"/>
                <a:gd name="connsiteY2" fmla="*/ 2713789 h 271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4462" h="2713789">
                  <a:moveTo>
                    <a:pt x="0" y="0"/>
                  </a:moveTo>
                  <a:cubicBezTo>
                    <a:pt x="491289" y="248429"/>
                    <a:pt x="982579" y="496859"/>
                    <a:pt x="1082842" y="949157"/>
                  </a:cubicBezTo>
                  <a:cubicBezTo>
                    <a:pt x="1183105" y="1401455"/>
                    <a:pt x="601579" y="2713789"/>
                    <a:pt x="601579" y="2713789"/>
                  </a:cubicBezTo>
                </a:path>
              </a:pathLst>
            </a:cu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3355474" y="1457158"/>
              <a:ext cx="1133353" cy="3890210"/>
            </a:xfrm>
            <a:custGeom>
              <a:avLst/>
              <a:gdLst>
                <a:gd name="connsiteX0" fmla="*/ 392256 w 1378557"/>
                <a:gd name="connsiteY0" fmla="*/ 0 h 3890210"/>
                <a:gd name="connsiteX1" fmla="*/ 1314677 w 1378557"/>
                <a:gd name="connsiteY1" fmla="*/ 1537368 h 3890210"/>
                <a:gd name="connsiteX2" fmla="*/ 1167625 w 1378557"/>
                <a:gd name="connsiteY2" fmla="*/ 2593474 h 3890210"/>
                <a:gd name="connsiteX3" fmla="*/ 111519 w 1378557"/>
                <a:gd name="connsiteY3" fmla="*/ 3195053 h 3890210"/>
                <a:gd name="connsiteX4" fmla="*/ 31309 w 1378557"/>
                <a:gd name="connsiteY4" fmla="*/ 3890210 h 3890210"/>
                <a:gd name="connsiteX5" fmla="*/ 31309 w 1378557"/>
                <a:gd name="connsiteY5" fmla="*/ 3890210 h 3890210"/>
                <a:gd name="connsiteX6" fmla="*/ 31309 w 1378557"/>
                <a:gd name="connsiteY6" fmla="*/ 3890210 h 389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557" h="3890210">
                  <a:moveTo>
                    <a:pt x="392256" y="0"/>
                  </a:moveTo>
                  <a:cubicBezTo>
                    <a:pt x="788852" y="552561"/>
                    <a:pt x="1185449" y="1105122"/>
                    <a:pt x="1314677" y="1537368"/>
                  </a:cubicBezTo>
                  <a:cubicBezTo>
                    <a:pt x="1443905" y="1969614"/>
                    <a:pt x="1368151" y="2317193"/>
                    <a:pt x="1167625" y="2593474"/>
                  </a:cubicBezTo>
                  <a:cubicBezTo>
                    <a:pt x="967099" y="2869755"/>
                    <a:pt x="300905" y="2978930"/>
                    <a:pt x="111519" y="3195053"/>
                  </a:cubicBezTo>
                  <a:cubicBezTo>
                    <a:pt x="-77867" y="3411176"/>
                    <a:pt x="31309" y="3890210"/>
                    <a:pt x="31309" y="3890210"/>
                  </a:cubicBezTo>
                  <a:lnTo>
                    <a:pt x="31309" y="3890210"/>
                  </a:lnTo>
                  <a:lnTo>
                    <a:pt x="31309" y="3890210"/>
                  </a:lnTo>
                </a:path>
              </a:pathLst>
            </a:cu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5020184" y="1176421"/>
              <a:ext cx="433416" cy="4130852"/>
            </a:xfrm>
            <a:custGeom>
              <a:avLst/>
              <a:gdLst>
                <a:gd name="connsiteX0" fmla="*/ 124271 w 433416"/>
                <a:gd name="connsiteY0" fmla="*/ 0 h 4130852"/>
                <a:gd name="connsiteX1" fmla="*/ 431745 w 433416"/>
                <a:gd name="connsiteY1" fmla="*/ 1684421 h 4130852"/>
                <a:gd name="connsiteX2" fmla="*/ 3956 w 433416"/>
                <a:gd name="connsiteY2" fmla="*/ 2165684 h 4130852"/>
                <a:gd name="connsiteX3" fmla="*/ 217850 w 433416"/>
                <a:gd name="connsiteY3" fmla="*/ 3810000 h 4130852"/>
                <a:gd name="connsiteX4" fmla="*/ 204482 w 433416"/>
                <a:gd name="connsiteY4" fmla="*/ 4130842 h 413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416" h="4130852">
                  <a:moveTo>
                    <a:pt x="124271" y="0"/>
                  </a:moveTo>
                  <a:cubicBezTo>
                    <a:pt x="288034" y="661737"/>
                    <a:pt x="451797" y="1323474"/>
                    <a:pt x="431745" y="1684421"/>
                  </a:cubicBezTo>
                  <a:cubicBezTo>
                    <a:pt x="411693" y="2045368"/>
                    <a:pt x="39605" y="1811421"/>
                    <a:pt x="3956" y="2165684"/>
                  </a:cubicBezTo>
                  <a:cubicBezTo>
                    <a:pt x="-31693" y="2519947"/>
                    <a:pt x="184429" y="3482474"/>
                    <a:pt x="217850" y="3810000"/>
                  </a:cubicBezTo>
                  <a:cubicBezTo>
                    <a:pt x="251271" y="4137526"/>
                    <a:pt x="204482" y="4130842"/>
                    <a:pt x="204482" y="4130842"/>
                  </a:cubicBezTo>
                </a:path>
              </a:pathLst>
            </a:cu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5746226" y="1216526"/>
              <a:ext cx="441378" cy="4184316"/>
            </a:xfrm>
            <a:custGeom>
              <a:avLst/>
              <a:gdLst>
                <a:gd name="connsiteX0" fmla="*/ 0 w 441378"/>
                <a:gd name="connsiteY0" fmla="*/ 0 h 4184316"/>
                <a:gd name="connsiteX1" fmla="*/ 80211 w 441378"/>
                <a:gd name="connsiteY1" fmla="*/ 1884948 h 4184316"/>
                <a:gd name="connsiteX2" fmla="*/ 387684 w 441378"/>
                <a:gd name="connsiteY2" fmla="*/ 2272632 h 4184316"/>
                <a:gd name="connsiteX3" fmla="*/ 441158 w 441378"/>
                <a:gd name="connsiteY3" fmla="*/ 4090737 h 4184316"/>
                <a:gd name="connsiteX4" fmla="*/ 441158 w 441378"/>
                <a:gd name="connsiteY4" fmla="*/ 4090737 h 4184316"/>
                <a:gd name="connsiteX5" fmla="*/ 427790 w 441378"/>
                <a:gd name="connsiteY5" fmla="*/ 4184316 h 418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1378" h="4184316">
                  <a:moveTo>
                    <a:pt x="0" y="0"/>
                  </a:moveTo>
                  <a:cubicBezTo>
                    <a:pt x="7798" y="753088"/>
                    <a:pt x="15597" y="1506176"/>
                    <a:pt x="80211" y="1884948"/>
                  </a:cubicBezTo>
                  <a:cubicBezTo>
                    <a:pt x="144825" y="2263720"/>
                    <a:pt x="327526" y="1905000"/>
                    <a:pt x="387684" y="2272632"/>
                  </a:cubicBezTo>
                  <a:cubicBezTo>
                    <a:pt x="447842" y="2640264"/>
                    <a:pt x="441158" y="4090737"/>
                    <a:pt x="441158" y="4090737"/>
                  </a:cubicBezTo>
                  <a:lnTo>
                    <a:pt x="441158" y="4090737"/>
                  </a:lnTo>
                  <a:lnTo>
                    <a:pt x="427790" y="4184316"/>
                  </a:lnTo>
                </a:path>
              </a:pathLst>
            </a:cu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Freeform 211"/>
            <p:cNvSpPr/>
            <p:nvPr/>
          </p:nvSpPr>
          <p:spPr>
            <a:xfrm>
              <a:off x="7308899" y="1256631"/>
              <a:ext cx="502779" cy="4144211"/>
            </a:xfrm>
            <a:custGeom>
              <a:avLst/>
              <a:gdLst>
                <a:gd name="connsiteX0" fmla="*/ 0 w 502779"/>
                <a:gd name="connsiteY0" fmla="*/ 0 h 4144211"/>
                <a:gd name="connsiteX1" fmla="*/ 494632 w 502779"/>
                <a:gd name="connsiteY1" fmla="*/ 2085474 h 4144211"/>
                <a:gd name="connsiteX2" fmla="*/ 320842 w 502779"/>
                <a:gd name="connsiteY2" fmla="*/ 4144211 h 4144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2779" h="4144211">
                  <a:moveTo>
                    <a:pt x="0" y="0"/>
                  </a:moveTo>
                  <a:cubicBezTo>
                    <a:pt x="220579" y="697386"/>
                    <a:pt x="441158" y="1394772"/>
                    <a:pt x="494632" y="2085474"/>
                  </a:cubicBezTo>
                  <a:cubicBezTo>
                    <a:pt x="548106" y="2776176"/>
                    <a:pt x="320842" y="4144211"/>
                    <a:pt x="320842" y="4144211"/>
                  </a:cubicBezTo>
                </a:path>
              </a:pathLst>
            </a:cu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920250" y="5253802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P0</a:t>
              </a:r>
              <a:endParaRPr lang="en-US" sz="1000" dirty="0"/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938266" y="5253800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P1</a:t>
              </a:r>
              <a:endParaRPr lang="en-US" sz="1000" dirty="0"/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4159055" y="5253802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P2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5576240" y="5259463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P3</a:t>
              </a:r>
              <a:endParaRPr lang="en-US" sz="1000" dirty="0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6836927" y="5246953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P4</a:t>
              </a:r>
              <a:endParaRPr lang="en-US" sz="1000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7940497" y="5259463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P5</a:t>
              </a:r>
              <a:endParaRPr lang="en-US" sz="1000" dirty="0"/>
            </a:p>
          </p:txBody>
        </p:sp>
      </p:grpSp>
      <p:sp>
        <p:nvSpPr>
          <p:cNvPr id="219" name="TextBox 218"/>
          <p:cNvSpPr txBox="1"/>
          <p:nvPr/>
        </p:nvSpPr>
        <p:spPr>
          <a:xfrm>
            <a:off x="906505" y="1398715"/>
            <a:ext cx="301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Typical MPI Approach</a:t>
            </a:r>
            <a:endParaRPr lang="en-US" sz="2000" dirty="0">
              <a:latin typeface="+mn-lt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5573590" y="1398715"/>
            <a:ext cx="301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Charm++ Approach</a:t>
            </a:r>
            <a:endParaRPr lang="en-US" sz="2000" dirty="0">
              <a:latin typeface="+mn-lt"/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6935083" y="322904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3" name="Oval 222"/>
          <p:cNvSpPr/>
          <p:nvPr/>
        </p:nvSpPr>
        <p:spPr>
          <a:xfrm>
            <a:off x="7745382" y="269558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7079881" y="269558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5900428" y="269558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6796682" y="207294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6468391" y="271015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Arrow Connector 227"/>
          <p:cNvCxnSpPr>
            <a:stCxn id="226" idx="4"/>
            <a:endCxn id="225" idx="7"/>
          </p:cNvCxnSpPr>
          <p:nvPr/>
        </p:nvCxnSpPr>
        <p:spPr>
          <a:xfrm flipH="1">
            <a:off x="6046759" y="2244399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>
            <a:stCxn id="226" idx="4"/>
            <a:endCxn id="227" idx="0"/>
          </p:cNvCxnSpPr>
          <p:nvPr/>
        </p:nvCxnSpPr>
        <p:spPr>
          <a:xfrm flipH="1">
            <a:off x="6554110" y="2244399"/>
            <a:ext cx="328291" cy="46575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>
            <a:stCxn id="226" idx="4"/>
            <a:endCxn id="224" idx="0"/>
          </p:cNvCxnSpPr>
          <p:nvPr/>
        </p:nvCxnSpPr>
        <p:spPr>
          <a:xfrm>
            <a:off x="6882401" y="2244399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>
            <a:stCxn id="226" idx="4"/>
            <a:endCxn id="223" idx="1"/>
          </p:cNvCxnSpPr>
          <p:nvPr/>
        </p:nvCxnSpPr>
        <p:spPr>
          <a:xfrm>
            <a:off x="6882401" y="2244399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2" name="Oval 231"/>
          <p:cNvSpPr/>
          <p:nvPr/>
        </p:nvSpPr>
        <p:spPr>
          <a:xfrm>
            <a:off x="7877836" y="322564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8166048" y="322044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8450539" y="322564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8741571" y="322044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6" name="Straight Arrow Connector 235"/>
          <p:cNvCxnSpPr>
            <a:stCxn id="223" idx="4"/>
            <a:endCxn id="232" idx="0"/>
          </p:cNvCxnSpPr>
          <p:nvPr/>
        </p:nvCxnSpPr>
        <p:spPr>
          <a:xfrm>
            <a:off x="7831101" y="2867047"/>
            <a:ext cx="132454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>
            <a:stCxn id="223" idx="4"/>
            <a:endCxn id="233" idx="0"/>
          </p:cNvCxnSpPr>
          <p:nvPr/>
        </p:nvCxnSpPr>
        <p:spPr>
          <a:xfrm>
            <a:off x="7831101" y="2867047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/>
          <p:cNvCxnSpPr>
            <a:stCxn id="223" idx="4"/>
            <a:endCxn id="234" idx="0"/>
          </p:cNvCxnSpPr>
          <p:nvPr/>
        </p:nvCxnSpPr>
        <p:spPr>
          <a:xfrm>
            <a:off x="7831101" y="2867047"/>
            <a:ext cx="705157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>
            <a:stCxn id="223" idx="4"/>
            <a:endCxn id="235" idx="1"/>
          </p:cNvCxnSpPr>
          <p:nvPr/>
        </p:nvCxnSpPr>
        <p:spPr>
          <a:xfrm>
            <a:off x="7831101" y="2867047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0" name="Oval 239"/>
          <p:cNvSpPr/>
          <p:nvPr/>
        </p:nvSpPr>
        <p:spPr>
          <a:xfrm>
            <a:off x="6629829" y="323473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7227208" y="322536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7499393" y="323840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3" name="Straight Arrow Connector 242"/>
          <p:cNvCxnSpPr>
            <a:stCxn id="224" idx="4"/>
            <a:endCxn id="240" idx="7"/>
          </p:cNvCxnSpPr>
          <p:nvPr/>
        </p:nvCxnSpPr>
        <p:spPr>
          <a:xfrm flipH="1">
            <a:off x="6776161" y="2867047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>
            <a:stCxn id="224" idx="4"/>
            <a:endCxn id="222" idx="0"/>
          </p:cNvCxnSpPr>
          <p:nvPr/>
        </p:nvCxnSpPr>
        <p:spPr>
          <a:xfrm flipH="1">
            <a:off x="7020802" y="2867047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>
            <a:stCxn id="224" idx="4"/>
            <a:endCxn id="241" idx="0"/>
          </p:cNvCxnSpPr>
          <p:nvPr/>
        </p:nvCxnSpPr>
        <p:spPr>
          <a:xfrm>
            <a:off x="7165601" y="2867047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>
            <a:stCxn id="224" idx="4"/>
            <a:endCxn id="242" idx="1"/>
          </p:cNvCxnSpPr>
          <p:nvPr/>
        </p:nvCxnSpPr>
        <p:spPr>
          <a:xfrm>
            <a:off x="7165601" y="2867047"/>
            <a:ext cx="358899" cy="39647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Oval 246"/>
          <p:cNvSpPr/>
          <p:nvPr/>
        </p:nvSpPr>
        <p:spPr>
          <a:xfrm>
            <a:off x="5219344" y="323571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5514706" y="323348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6101046" y="322536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5807491" y="323126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1" name="Straight Arrow Connector 250"/>
          <p:cNvCxnSpPr>
            <a:stCxn id="225" idx="4"/>
            <a:endCxn id="247" idx="7"/>
          </p:cNvCxnSpPr>
          <p:nvPr/>
        </p:nvCxnSpPr>
        <p:spPr>
          <a:xfrm flipH="1">
            <a:off x="5365675" y="2867047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25" idx="4"/>
            <a:endCxn id="248" idx="0"/>
          </p:cNvCxnSpPr>
          <p:nvPr/>
        </p:nvCxnSpPr>
        <p:spPr>
          <a:xfrm flipH="1">
            <a:off x="5600425" y="2867047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225" idx="4"/>
            <a:endCxn id="249" idx="0"/>
          </p:cNvCxnSpPr>
          <p:nvPr/>
        </p:nvCxnSpPr>
        <p:spPr>
          <a:xfrm>
            <a:off x="5986147" y="2867047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>
            <a:stCxn id="225" idx="4"/>
            <a:endCxn id="250" idx="0"/>
          </p:cNvCxnSpPr>
          <p:nvPr/>
        </p:nvCxnSpPr>
        <p:spPr>
          <a:xfrm flipH="1">
            <a:off x="5893210" y="2867047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Oval 254"/>
          <p:cNvSpPr/>
          <p:nvPr/>
        </p:nvSpPr>
        <p:spPr>
          <a:xfrm>
            <a:off x="6494344" y="376361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6775933" y="375639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7035240" y="376071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7316572" y="376502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9" name="Straight Arrow Connector 258"/>
          <p:cNvCxnSpPr>
            <a:stCxn id="222" idx="4"/>
            <a:endCxn id="255" idx="7"/>
          </p:cNvCxnSpPr>
          <p:nvPr/>
        </p:nvCxnSpPr>
        <p:spPr>
          <a:xfrm flipH="1">
            <a:off x="6640675" y="3400498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/>
          <p:cNvCxnSpPr>
            <a:stCxn id="222" idx="4"/>
            <a:endCxn id="256" idx="0"/>
          </p:cNvCxnSpPr>
          <p:nvPr/>
        </p:nvCxnSpPr>
        <p:spPr>
          <a:xfrm flipH="1">
            <a:off x="6861652" y="3400498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>
            <a:stCxn id="222" idx="4"/>
            <a:endCxn id="257" idx="0"/>
          </p:cNvCxnSpPr>
          <p:nvPr/>
        </p:nvCxnSpPr>
        <p:spPr>
          <a:xfrm>
            <a:off x="7020802" y="3400498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/>
          <p:cNvCxnSpPr>
            <a:stCxn id="222" idx="4"/>
            <a:endCxn id="258" idx="1"/>
          </p:cNvCxnSpPr>
          <p:nvPr/>
        </p:nvCxnSpPr>
        <p:spPr>
          <a:xfrm>
            <a:off x="7020802" y="3400498"/>
            <a:ext cx="320877" cy="38963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4" name="TextBox 273"/>
          <p:cNvSpPr txBox="1"/>
          <p:nvPr/>
        </p:nvSpPr>
        <p:spPr>
          <a:xfrm>
            <a:off x="336947" y="4586664"/>
            <a:ext cx="3767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>
                <a:solidFill>
                  <a:srgbClr val="000000"/>
                </a:solidFill>
                <a:latin typeface="+mn-lt"/>
              </a:rPr>
              <a:t>Process</a:t>
            </a:r>
            <a:r>
              <a:rPr lang="en-US" sz="1800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i="1" dirty="0" smtClean="0">
                <a:solidFill>
                  <a:srgbClr val="000000"/>
                </a:solidFill>
                <a:latin typeface="+mn-lt"/>
              </a:rPr>
              <a:t>based</a:t>
            </a:r>
          </a:p>
          <a:p>
            <a:pPr algn="ctr"/>
            <a:r>
              <a:rPr lang="en-US" sz="1800" dirty="0" smtClean="0">
                <a:latin typeface="+mn-lt"/>
              </a:rPr>
              <a:t>Contiguous blocks </a:t>
            </a:r>
          </a:p>
          <a:p>
            <a:pPr algn="ctr"/>
            <a:r>
              <a:rPr lang="en-US" sz="1800" dirty="0" smtClean="0">
                <a:latin typeface="+mn-lt"/>
              </a:rPr>
              <a:t>assigned to a process</a:t>
            </a:r>
            <a:endParaRPr lang="en-US" sz="1800" dirty="0">
              <a:latin typeface="+mn-lt"/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4572000" y="4598075"/>
            <a:ext cx="4648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>
                <a:latin typeface="+mn-lt"/>
              </a:rPr>
              <a:t>Object based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+mn-lt"/>
              </a:rPr>
              <a:t>Each block is an independent object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>
                <a:latin typeface="+mn-lt"/>
              </a:rPr>
              <a:t>is </a:t>
            </a:r>
            <a:r>
              <a:rPr lang="en-US" sz="1800" dirty="0">
                <a:latin typeface="+mn-lt"/>
              </a:rPr>
              <a:t>the basic execution </a:t>
            </a:r>
            <a:r>
              <a:rPr lang="en-US" sz="1800" dirty="0" smtClean="0">
                <a:latin typeface="+mn-lt"/>
              </a:rPr>
              <a:t>unit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>
                <a:latin typeface="+mn-lt"/>
              </a:rPr>
              <a:t>can be mapped to any physical process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>
                <a:latin typeface="+mn-lt"/>
              </a:rPr>
              <a:t>is uniquely addressable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>
                <a:latin typeface="+mn-lt"/>
              </a:rPr>
              <a:t>is </a:t>
            </a:r>
            <a:r>
              <a:rPr lang="en-US" sz="1800" dirty="0" err="1" smtClean="0">
                <a:latin typeface="+mn-lt"/>
              </a:rPr>
              <a:t>migratable</a:t>
            </a:r>
            <a:endParaRPr lang="en-US" sz="1800" dirty="0" smtClean="0">
              <a:latin typeface="+mn-lt"/>
            </a:endParaRPr>
          </a:p>
        </p:txBody>
      </p:sp>
      <p:sp>
        <p:nvSpPr>
          <p:cNvPr id="276" name="TextBox 275"/>
          <p:cNvSpPr txBox="1"/>
          <p:nvPr/>
        </p:nvSpPr>
        <p:spPr>
          <a:xfrm>
            <a:off x="5538724" y="2650229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00</a:t>
            </a:r>
            <a:endParaRPr lang="en-US" sz="1000" dirty="0"/>
          </a:p>
        </p:txBody>
      </p:sp>
      <p:sp>
        <p:nvSpPr>
          <p:cNvPr id="278" name="TextBox 277"/>
          <p:cNvSpPr txBox="1"/>
          <p:nvPr/>
        </p:nvSpPr>
        <p:spPr>
          <a:xfrm>
            <a:off x="6110704" y="2655209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01</a:t>
            </a:r>
            <a:endParaRPr lang="en-US" sz="1000" dirty="0"/>
          </a:p>
        </p:txBody>
      </p:sp>
      <p:sp>
        <p:nvSpPr>
          <p:cNvPr id="279" name="TextBox 278"/>
          <p:cNvSpPr txBox="1"/>
          <p:nvPr/>
        </p:nvSpPr>
        <p:spPr>
          <a:xfrm>
            <a:off x="6728017" y="2644503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10</a:t>
            </a:r>
            <a:endParaRPr lang="en-US" sz="1000" dirty="0"/>
          </a:p>
        </p:txBody>
      </p:sp>
      <p:sp>
        <p:nvSpPr>
          <p:cNvPr id="280" name="TextBox 279"/>
          <p:cNvSpPr txBox="1"/>
          <p:nvPr/>
        </p:nvSpPr>
        <p:spPr>
          <a:xfrm>
            <a:off x="7377214" y="2655046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11</a:t>
            </a:r>
            <a:endParaRPr lang="en-US" sz="1000" dirty="0"/>
          </a:p>
        </p:txBody>
      </p:sp>
      <p:sp>
        <p:nvSpPr>
          <p:cNvPr id="281" name="TextBox 280"/>
          <p:cNvSpPr txBox="1"/>
          <p:nvPr/>
        </p:nvSpPr>
        <p:spPr>
          <a:xfrm>
            <a:off x="5043262" y="3363806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0000</a:t>
            </a:r>
            <a:endParaRPr lang="en-US" sz="800" dirty="0"/>
          </a:p>
        </p:txBody>
      </p:sp>
      <p:sp>
        <p:nvSpPr>
          <p:cNvPr id="282" name="TextBox 281"/>
          <p:cNvSpPr txBox="1"/>
          <p:nvPr/>
        </p:nvSpPr>
        <p:spPr>
          <a:xfrm>
            <a:off x="5365762" y="3368786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0001</a:t>
            </a:r>
            <a:endParaRPr lang="en-US" sz="800" dirty="0"/>
          </a:p>
        </p:txBody>
      </p:sp>
      <p:sp>
        <p:nvSpPr>
          <p:cNvPr id="283" name="TextBox 282"/>
          <p:cNvSpPr txBox="1"/>
          <p:nvPr/>
        </p:nvSpPr>
        <p:spPr>
          <a:xfrm>
            <a:off x="5644102" y="3363806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0010</a:t>
            </a:r>
            <a:endParaRPr lang="en-US" sz="800" dirty="0"/>
          </a:p>
        </p:txBody>
      </p:sp>
      <p:sp>
        <p:nvSpPr>
          <p:cNvPr id="284" name="TextBox 283"/>
          <p:cNvSpPr txBox="1"/>
          <p:nvPr/>
        </p:nvSpPr>
        <p:spPr>
          <a:xfrm>
            <a:off x="5952126" y="3365685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0011</a:t>
            </a:r>
            <a:endParaRPr lang="en-US" sz="800" dirty="0"/>
          </a:p>
        </p:txBody>
      </p:sp>
      <p:sp>
        <p:nvSpPr>
          <p:cNvPr id="285" name="TextBox 284"/>
          <p:cNvSpPr txBox="1"/>
          <p:nvPr/>
        </p:nvSpPr>
        <p:spPr>
          <a:xfrm>
            <a:off x="7719814" y="3354885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1100</a:t>
            </a:r>
            <a:endParaRPr lang="en-US" sz="800" dirty="0"/>
          </a:p>
        </p:txBody>
      </p:sp>
      <p:sp>
        <p:nvSpPr>
          <p:cNvPr id="286" name="TextBox 285"/>
          <p:cNvSpPr txBox="1"/>
          <p:nvPr/>
        </p:nvSpPr>
        <p:spPr>
          <a:xfrm>
            <a:off x="8042314" y="3359865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1101</a:t>
            </a:r>
            <a:endParaRPr lang="en-US" sz="800" dirty="0"/>
          </a:p>
        </p:txBody>
      </p:sp>
      <p:sp>
        <p:nvSpPr>
          <p:cNvPr id="287" name="TextBox 286"/>
          <p:cNvSpPr txBox="1"/>
          <p:nvPr/>
        </p:nvSpPr>
        <p:spPr>
          <a:xfrm>
            <a:off x="8320654" y="3354885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1110</a:t>
            </a:r>
            <a:endParaRPr lang="en-US" sz="800" dirty="0"/>
          </a:p>
        </p:txBody>
      </p:sp>
      <p:sp>
        <p:nvSpPr>
          <p:cNvPr id="288" name="TextBox 287"/>
          <p:cNvSpPr txBox="1"/>
          <p:nvPr/>
        </p:nvSpPr>
        <p:spPr>
          <a:xfrm>
            <a:off x="8628678" y="3278818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1111</a:t>
            </a:r>
            <a:endParaRPr lang="en-US" sz="800" dirty="0"/>
          </a:p>
        </p:txBody>
      </p:sp>
      <p:sp>
        <p:nvSpPr>
          <p:cNvPr id="289" name="TextBox 288"/>
          <p:cNvSpPr txBox="1"/>
          <p:nvPr/>
        </p:nvSpPr>
        <p:spPr>
          <a:xfrm>
            <a:off x="6299626" y="3911123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100100</a:t>
            </a:r>
            <a:endParaRPr lang="en-US" sz="700" dirty="0"/>
          </a:p>
        </p:txBody>
      </p:sp>
      <p:sp>
        <p:nvSpPr>
          <p:cNvPr id="293" name="TextBox 292"/>
          <p:cNvSpPr txBox="1"/>
          <p:nvPr/>
        </p:nvSpPr>
        <p:spPr>
          <a:xfrm>
            <a:off x="6617995" y="3904843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100101</a:t>
            </a:r>
            <a:endParaRPr lang="en-US" sz="700" dirty="0"/>
          </a:p>
        </p:txBody>
      </p:sp>
      <p:sp>
        <p:nvSpPr>
          <p:cNvPr id="294" name="TextBox 293"/>
          <p:cNvSpPr txBox="1"/>
          <p:nvPr/>
        </p:nvSpPr>
        <p:spPr>
          <a:xfrm>
            <a:off x="6910535" y="3905175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100110</a:t>
            </a:r>
            <a:endParaRPr lang="en-US" sz="700" dirty="0"/>
          </a:p>
        </p:txBody>
      </p:sp>
      <p:sp>
        <p:nvSpPr>
          <p:cNvPr id="295" name="TextBox 294"/>
          <p:cNvSpPr txBox="1"/>
          <p:nvPr/>
        </p:nvSpPr>
        <p:spPr>
          <a:xfrm>
            <a:off x="7228279" y="3905175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100111</a:t>
            </a:r>
            <a:endParaRPr lang="en-US" sz="700" dirty="0"/>
          </a:p>
        </p:txBody>
      </p:sp>
      <p:sp>
        <p:nvSpPr>
          <p:cNvPr id="296" name="TextBox 295"/>
          <p:cNvSpPr txBox="1"/>
          <p:nvPr/>
        </p:nvSpPr>
        <p:spPr>
          <a:xfrm>
            <a:off x="6461777" y="3361096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1000</a:t>
            </a:r>
            <a:endParaRPr lang="en-US" sz="800" dirty="0"/>
          </a:p>
        </p:txBody>
      </p:sp>
      <p:sp>
        <p:nvSpPr>
          <p:cNvPr id="298" name="TextBox 297"/>
          <p:cNvSpPr txBox="1"/>
          <p:nvPr/>
        </p:nvSpPr>
        <p:spPr>
          <a:xfrm>
            <a:off x="7062617" y="3361096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1010</a:t>
            </a:r>
            <a:endParaRPr lang="en-US" sz="800" dirty="0"/>
          </a:p>
        </p:txBody>
      </p:sp>
      <p:sp>
        <p:nvSpPr>
          <p:cNvPr id="299" name="TextBox 298"/>
          <p:cNvSpPr txBox="1"/>
          <p:nvPr/>
        </p:nvSpPr>
        <p:spPr>
          <a:xfrm>
            <a:off x="7370641" y="3362975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1</a:t>
            </a:r>
            <a:r>
              <a:rPr lang="en-US" sz="800" dirty="0" smtClean="0"/>
              <a:t>011</a:t>
            </a:r>
            <a:endParaRPr lang="en-US" sz="800" dirty="0"/>
          </a:p>
        </p:txBody>
      </p:sp>
      <p:cxnSp>
        <p:nvCxnSpPr>
          <p:cNvPr id="124" name="Straight Arrow Connector 123"/>
          <p:cNvCxnSpPr/>
          <p:nvPr/>
        </p:nvCxnSpPr>
        <p:spPr>
          <a:xfrm>
            <a:off x="4283520" y="1683689"/>
            <a:ext cx="0" cy="21952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4286344" y="2619579"/>
            <a:ext cx="220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</a:t>
            </a:r>
            <a:endParaRPr lang="en-US" sz="1200" dirty="0"/>
          </a:p>
        </p:txBody>
      </p:sp>
      <p:sp>
        <p:nvSpPr>
          <p:cNvPr id="122" name="Title 6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838200"/>
          </a:xfrm>
        </p:spPr>
        <p:txBody>
          <a:bodyPr/>
          <a:lstStyle/>
          <a:p>
            <a:r>
              <a:rPr lang="en-US" dirty="0" smtClean="0"/>
              <a:t>Structured AMR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2115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Charm++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Charm++ began as an adaptive runtime system for dealing with application variability:</a:t>
            </a:r>
          </a:p>
          <a:p>
            <a:pPr lvl="1"/>
            <a:r>
              <a:rPr lang="en-US" dirty="0" smtClean="0"/>
              <a:t>Dynamic load imbalances</a:t>
            </a:r>
          </a:p>
          <a:p>
            <a:pPr lvl="1"/>
            <a:r>
              <a:rPr lang="en-US" dirty="0" smtClean="0"/>
              <a:t>Task parallelism first (state-space search)</a:t>
            </a:r>
          </a:p>
          <a:p>
            <a:pPr lvl="1"/>
            <a:r>
              <a:rPr lang="en-US" dirty="0" smtClean="0"/>
              <a:t>Iterative (but irregular/dynamic) apps in mid-1990s</a:t>
            </a:r>
          </a:p>
          <a:p>
            <a:r>
              <a:rPr lang="en-US" dirty="0" smtClean="0"/>
              <a:t>But it turns out to be useful for future hardware, which is also </a:t>
            </a:r>
            <a:r>
              <a:rPr lang="en-US" dirty="0" err="1" smtClean="0"/>
              <a:t>charcterized</a:t>
            </a:r>
            <a:r>
              <a:rPr lang="en-US" dirty="0" smtClean="0"/>
              <a:t> by variability</a:t>
            </a:r>
          </a:p>
          <a:p>
            <a:r>
              <a:rPr lang="en-US" dirty="0" smtClean="0"/>
              <a:t>Recap of some points I made at </a:t>
            </a:r>
            <a:r>
              <a:rPr lang="en-US" dirty="0" err="1" smtClean="0"/>
              <a:t>Salishan</a:t>
            </a:r>
            <a:r>
              <a:rPr lang="en-US" dirty="0" smtClean="0"/>
              <a:t> last week: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073285"/>
      </p:ext>
    </p:extLst>
  </p:cSld>
  <p:clrMapOvr>
    <a:masterClrMapping/>
  </p:clrMapOvr>
  <p:transition xmlns:p14="http://schemas.microsoft.com/office/powerpoint/2010/main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Oval 166"/>
          <p:cNvSpPr/>
          <p:nvPr/>
        </p:nvSpPr>
        <p:spPr>
          <a:xfrm>
            <a:off x="1980844" y="320792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8" name="Oval 167"/>
          <p:cNvSpPr/>
          <p:nvPr/>
        </p:nvSpPr>
        <p:spPr>
          <a:xfrm>
            <a:off x="2791144" y="267447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125643" y="267447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946190" y="267447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1842444" y="205182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1514153" y="268904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Arrow Connector 172"/>
          <p:cNvCxnSpPr>
            <a:stCxn id="171" idx="4"/>
            <a:endCxn id="170" idx="7"/>
          </p:cNvCxnSpPr>
          <p:nvPr/>
        </p:nvCxnSpPr>
        <p:spPr>
          <a:xfrm flipH="1">
            <a:off x="1092521" y="2223284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71" idx="4"/>
            <a:endCxn id="172" idx="0"/>
          </p:cNvCxnSpPr>
          <p:nvPr/>
        </p:nvCxnSpPr>
        <p:spPr>
          <a:xfrm flipH="1">
            <a:off x="1599872" y="2223284"/>
            <a:ext cx="328291" cy="46575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stCxn id="171" idx="4"/>
            <a:endCxn id="169" idx="0"/>
          </p:cNvCxnSpPr>
          <p:nvPr/>
        </p:nvCxnSpPr>
        <p:spPr>
          <a:xfrm>
            <a:off x="1928163" y="2223284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171" idx="4"/>
            <a:endCxn id="168" idx="1"/>
          </p:cNvCxnSpPr>
          <p:nvPr/>
        </p:nvCxnSpPr>
        <p:spPr>
          <a:xfrm>
            <a:off x="1928163" y="2223284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Oval 176"/>
          <p:cNvSpPr/>
          <p:nvPr/>
        </p:nvSpPr>
        <p:spPr>
          <a:xfrm>
            <a:off x="2923597" y="320452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3211810" y="319932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3496300" y="320452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3787333" y="319932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1" name="Straight Arrow Connector 180"/>
          <p:cNvCxnSpPr>
            <a:stCxn id="168" idx="4"/>
            <a:endCxn id="177" idx="0"/>
          </p:cNvCxnSpPr>
          <p:nvPr/>
        </p:nvCxnSpPr>
        <p:spPr>
          <a:xfrm>
            <a:off x="2876863" y="2845932"/>
            <a:ext cx="132454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>
            <a:stCxn id="168" idx="4"/>
            <a:endCxn id="178" idx="0"/>
          </p:cNvCxnSpPr>
          <p:nvPr/>
        </p:nvCxnSpPr>
        <p:spPr>
          <a:xfrm>
            <a:off x="2876863" y="2845932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168" idx="4"/>
            <a:endCxn id="179" idx="0"/>
          </p:cNvCxnSpPr>
          <p:nvPr/>
        </p:nvCxnSpPr>
        <p:spPr>
          <a:xfrm>
            <a:off x="2876863" y="2845932"/>
            <a:ext cx="705157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>
            <a:stCxn id="168" idx="4"/>
            <a:endCxn id="180" idx="1"/>
          </p:cNvCxnSpPr>
          <p:nvPr/>
        </p:nvCxnSpPr>
        <p:spPr>
          <a:xfrm>
            <a:off x="2876863" y="2845932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Oval 184"/>
          <p:cNvSpPr/>
          <p:nvPr/>
        </p:nvSpPr>
        <p:spPr>
          <a:xfrm>
            <a:off x="1675591" y="321361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2272970" y="320424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2545155" y="321729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Arrow Connector 187"/>
          <p:cNvCxnSpPr>
            <a:stCxn id="169" idx="4"/>
            <a:endCxn id="185" idx="7"/>
          </p:cNvCxnSpPr>
          <p:nvPr/>
        </p:nvCxnSpPr>
        <p:spPr>
          <a:xfrm flipH="1">
            <a:off x="1821922" y="2845932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>
            <a:stCxn id="169" idx="4"/>
            <a:endCxn id="167" idx="0"/>
          </p:cNvCxnSpPr>
          <p:nvPr/>
        </p:nvCxnSpPr>
        <p:spPr>
          <a:xfrm flipH="1">
            <a:off x="2066563" y="2845932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stCxn id="169" idx="4"/>
            <a:endCxn id="186" idx="0"/>
          </p:cNvCxnSpPr>
          <p:nvPr/>
        </p:nvCxnSpPr>
        <p:spPr>
          <a:xfrm>
            <a:off x="2211362" y="2845932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>
            <a:stCxn id="169" idx="4"/>
            <a:endCxn id="187" idx="1"/>
          </p:cNvCxnSpPr>
          <p:nvPr/>
        </p:nvCxnSpPr>
        <p:spPr>
          <a:xfrm>
            <a:off x="2211362" y="2845932"/>
            <a:ext cx="358899" cy="39647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Oval 191"/>
          <p:cNvSpPr/>
          <p:nvPr/>
        </p:nvSpPr>
        <p:spPr>
          <a:xfrm>
            <a:off x="265106" y="321459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560468" y="321237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1146808" y="320424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853252" y="321014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6" name="Straight Arrow Connector 195"/>
          <p:cNvCxnSpPr>
            <a:stCxn id="170" idx="4"/>
            <a:endCxn id="192" idx="7"/>
          </p:cNvCxnSpPr>
          <p:nvPr/>
        </p:nvCxnSpPr>
        <p:spPr>
          <a:xfrm flipH="1">
            <a:off x="411437" y="2845932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stCxn id="170" idx="4"/>
            <a:endCxn id="193" idx="0"/>
          </p:cNvCxnSpPr>
          <p:nvPr/>
        </p:nvCxnSpPr>
        <p:spPr>
          <a:xfrm flipH="1">
            <a:off x="646187" y="2845932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>
            <a:stCxn id="170" idx="4"/>
            <a:endCxn id="194" idx="0"/>
          </p:cNvCxnSpPr>
          <p:nvPr/>
        </p:nvCxnSpPr>
        <p:spPr>
          <a:xfrm>
            <a:off x="1031909" y="2845932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>
            <a:stCxn id="170" idx="4"/>
            <a:endCxn id="195" idx="0"/>
          </p:cNvCxnSpPr>
          <p:nvPr/>
        </p:nvCxnSpPr>
        <p:spPr>
          <a:xfrm flipH="1">
            <a:off x="938972" y="2845932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Oval 199"/>
          <p:cNvSpPr/>
          <p:nvPr/>
        </p:nvSpPr>
        <p:spPr>
          <a:xfrm>
            <a:off x="1540105" y="3742501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1821694" y="3735282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2081001" y="3739598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2362334" y="3743915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4" name="Straight Arrow Connector 203"/>
          <p:cNvCxnSpPr>
            <a:stCxn id="167" idx="4"/>
            <a:endCxn id="200" idx="7"/>
          </p:cNvCxnSpPr>
          <p:nvPr/>
        </p:nvCxnSpPr>
        <p:spPr>
          <a:xfrm flipH="1">
            <a:off x="1686437" y="3379384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>
            <a:stCxn id="167" idx="4"/>
            <a:endCxn id="201" idx="0"/>
          </p:cNvCxnSpPr>
          <p:nvPr/>
        </p:nvCxnSpPr>
        <p:spPr>
          <a:xfrm flipH="1">
            <a:off x="1907414" y="3379384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stCxn id="167" idx="4"/>
            <a:endCxn id="202" idx="0"/>
          </p:cNvCxnSpPr>
          <p:nvPr/>
        </p:nvCxnSpPr>
        <p:spPr>
          <a:xfrm>
            <a:off x="2066563" y="3379384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>
            <a:stCxn id="167" idx="4"/>
            <a:endCxn id="203" idx="1"/>
          </p:cNvCxnSpPr>
          <p:nvPr/>
        </p:nvCxnSpPr>
        <p:spPr>
          <a:xfrm>
            <a:off x="2066563" y="3379384"/>
            <a:ext cx="320877" cy="38964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8" name="Freeform 207"/>
          <p:cNvSpPr/>
          <p:nvPr/>
        </p:nvSpPr>
        <p:spPr>
          <a:xfrm>
            <a:off x="768517" y="2652436"/>
            <a:ext cx="591010" cy="1508044"/>
          </a:xfrm>
          <a:custGeom>
            <a:avLst/>
            <a:gdLst>
              <a:gd name="connsiteX0" fmla="*/ 0 w 1094462"/>
              <a:gd name="connsiteY0" fmla="*/ 0 h 2713789"/>
              <a:gd name="connsiteX1" fmla="*/ 1082842 w 1094462"/>
              <a:gd name="connsiteY1" fmla="*/ 949157 h 2713789"/>
              <a:gd name="connsiteX2" fmla="*/ 601579 w 1094462"/>
              <a:gd name="connsiteY2" fmla="*/ 2713789 h 271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4462" h="2713789">
                <a:moveTo>
                  <a:pt x="0" y="0"/>
                </a:moveTo>
                <a:cubicBezTo>
                  <a:pt x="491289" y="248429"/>
                  <a:pt x="982579" y="496859"/>
                  <a:pt x="1082842" y="949157"/>
                </a:cubicBezTo>
                <a:cubicBezTo>
                  <a:pt x="1183105" y="1401455"/>
                  <a:pt x="601579" y="2713789"/>
                  <a:pt x="601579" y="2713789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1311419" y="2081417"/>
            <a:ext cx="612011" cy="2100714"/>
          </a:xfrm>
          <a:custGeom>
            <a:avLst/>
            <a:gdLst>
              <a:gd name="connsiteX0" fmla="*/ 392256 w 1378557"/>
              <a:gd name="connsiteY0" fmla="*/ 0 h 3890210"/>
              <a:gd name="connsiteX1" fmla="*/ 1314677 w 1378557"/>
              <a:gd name="connsiteY1" fmla="*/ 1537368 h 3890210"/>
              <a:gd name="connsiteX2" fmla="*/ 1167625 w 1378557"/>
              <a:gd name="connsiteY2" fmla="*/ 2593474 h 3890210"/>
              <a:gd name="connsiteX3" fmla="*/ 111519 w 1378557"/>
              <a:gd name="connsiteY3" fmla="*/ 3195053 h 3890210"/>
              <a:gd name="connsiteX4" fmla="*/ 31309 w 1378557"/>
              <a:gd name="connsiteY4" fmla="*/ 3890210 h 3890210"/>
              <a:gd name="connsiteX5" fmla="*/ 31309 w 1378557"/>
              <a:gd name="connsiteY5" fmla="*/ 3890210 h 3890210"/>
              <a:gd name="connsiteX6" fmla="*/ 31309 w 1378557"/>
              <a:gd name="connsiteY6" fmla="*/ 3890210 h 389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8557" h="3890210">
                <a:moveTo>
                  <a:pt x="392256" y="0"/>
                </a:moveTo>
                <a:cubicBezTo>
                  <a:pt x="788852" y="552561"/>
                  <a:pt x="1185449" y="1105122"/>
                  <a:pt x="1314677" y="1537368"/>
                </a:cubicBezTo>
                <a:cubicBezTo>
                  <a:pt x="1443905" y="1969614"/>
                  <a:pt x="1368151" y="2317193"/>
                  <a:pt x="1167625" y="2593474"/>
                </a:cubicBezTo>
                <a:cubicBezTo>
                  <a:pt x="967099" y="2869755"/>
                  <a:pt x="300905" y="2978930"/>
                  <a:pt x="111519" y="3195053"/>
                </a:cubicBezTo>
                <a:cubicBezTo>
                  <a:pt x="-77867" y="3411176"/>
                  <a:pt x="31309" y="3890210"/>
                  <a:pt x="31309" y="3890210"/>
                </a:cubicBezTo>
                <a:lnTo>
                  <a:pt x="31309" y="3890210"/>
                </a:lnTo>
                <a:lnTo>
                  <a:pt x="31309" y="3890210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2210363" y="1929819"/>
            <a:ext cx="234045" cy="2230660"/>
          </a:xfrm>
          <a:custGeom>
            <a:avLst/>
            <a:gdLst>
              <a:gd name="connsiteX0" fmla="*/ 124271 w 433416"/>
              <a:gd name="connsiteY0" fmla="*/ 0 h 4130852"/>
              <a:gd name="connsiteX1" fmla="*/ 431745 w 433416"/>
              <a:gd name="connsiteY1" fmla="*/ 1684421 h 4130852"/>
              <a:gd name="connsiteX2" fmla="*/ 3956 w 433416"/>
              <a:gd name="connsiteY2" fmla="*/ 2165684 h 4130852"/>
              <a:gd name="connsiteX3" fmla="*/ 217850 w 433416"/>
              <a:gd name="connsiteY3" fmla="*/ 3810000 h 4130852"/>
              <a:gd name="connsiteX4" fmla="*/ 204482 w 433416"/>
              <a:gd name="connsiteY4" fmla="*/ 4130842 h 413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416" h="4130852">
                <a:moveTo>
                  <a:pt x="124271" y="0"/>
                </a:moveTo>
                <a:cubicBezTo>
                  <a:pt x="288034" y="661737"/>
                  <a:pt x="451797" y="1323474"/>
                  <a:pt x="431745" y="1684421"/>
                </a:cubicBezTo>
                <a:cubicBezTo>
                  <a:pt x="411693" y="2045368"/>
                  <a:pt x="39605" y="1811421"/>
                  <a:pt x="3956" y="2165684"/>
                </a:cubicBezTo>
                <a:cubicBezTo>
                  <a:pt x="-31693" y="2519947"/>
                  <a:pt x="184429" y="3482474"/>
                  <a:pt x="217850" y="3810000"/>
                </a:cubicBezTo>
                <a:cubicBezTo>
                  <a:pt x="251271" y="4137526"/>
                  <a:pt x="204482" y="4130842"/>
                  <a:pt x="204482" y="4130842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2602425" y="1951476"/>
            <a:ext cx="238344" cy="2259531"/>
          </a:xfrm>
          <a:custGeom>
            <a:avLst/>
            <a:gdLst>
              <a:gd name="connsiteX0" fmla="*/ 0 w 441378"/>
              <a:gd name="connsiteY0" fmla="*/ 0 h 4184316"/>
              <a:gd name="connsiteX1" fmla="*/ 80211 w 441378"/>
              <a:gd name="connsiteY1" fmla="*/ 1884948 h 4184316"/>
              <a:gd name="connsiteX2" fmla="*/ 387684 w 441378"/>
              <a:gd name="connsiteY2" fmla="*/ 2272632 h 4184316"/>
              <a:gd name="connsiteX3" fmla="*/ 441158 w 441378"/>
              <a:gd name="connsiteY3" fmla="*/ 4090737 h 4184316"/>
              <a:gd name="connsiteX4" fmla="*/ 441158 w 441378"/>
              <a:gd name="connsiteY4" fmla="*/ 4090737 h 4184316"/>
              <a:gd name="connsiteX5" fmla="*/ 427790 w 441378"/>
              <a:gd name="connsiteY5" fmla="*/ 4184316 h 418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378" h="4184316">
                <a:moveTo>
                  <a:pt x="0" y="0"/>
                </a:moveTo>
                <a:cubicBezTo>
                  <a:pt x="7798" y="753088"/>
                  <a:pt x="15597" y="1506176"/>
                  <a:pt x="80211" y="1884948"/>
                </a:cubicBezTo>
                <a:cubicBezTo>
                  <a:pt x="144825" y="2263720"/>
                  <a:pt x="327526" y="1905000"/>
                  <a:pt x="387684" y="2272632"/>
                </a:cubicBezTo>
                <a:cubicBezTo>
                  <a:pt x="447842" y="2640264"/>
                  <a:pt x="441158" y="4090737"/>
                  <a:pt x="441158" y="4090737"/>
                </a:cubicBezTo>
                <a:lnTo>
                  <a:pt x="441158" y="4090737"/>
                </a:lnTo>
                <a:lnTo>
                  <a:pt x="427790" y="4184316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3446269" y="1973132"/>
            <a:ext cx="271501" cy="2237874"/>
          </a:xfrm>
          <a:custGeom>
            <a:avLst/>
            <a:gdLst>
              <a:gd name="connsiteX0" fmla="*/ 0 w 502779"/>
              <a:gd name="connsiteY0" fmla="*/ 0 h 4144211"/>
              <a:gd name="connsiteX1" fmla="*/ 494632 w 502779"/>
              <a:gd name="connsiteY1" fmla="*/ 2085474 h 4144211"/>
              <a:gd name="connsiteX2" fmla="*/ 320842 w 502779"/>
              <a:gd name="connsiteY2" fmla="*/ 4144211 h 414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779" h="4144211">
                <a:moveTo>
                  <a:pt x="0" y="0"/>
                </a:moveTo>
                <a:cubicBezTo>
                  <a:pt x="220579" y="697386"/>
                  <a:pt x="441158" y="1394772"/>
                  <a:pt x="494632" y="2085474"/>
                </a:cubicBezTo>
                <a:cubicBezTo>
                  <a:pt x="548106" y="2776176"/>
                  <a:pt x="320842" y="4144211"/>
                  <a:pt x="320842" y="4144211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TextBox 212"/>
          <p:cNvSpPr txBox="1"/>
          <p:nvPr/>
        </p:nvSpPr>
        <p:spPr>
          <a:xfrm>
            <a:off x="536398" y="4131605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P0</a:t>
            </a:r>
            <a:endParaRPr lang="en-US" sz="1000" dirty="0"/>
          </a:p>
        </p:txBody>
      </p:sp>
      <p:sp>
        <p:nvSpPr>
          <p:cNvPr id="214" name="TextBox 213"/>
          <p:cNvSpPr txBox="1"/>
          <p:nvPr/>
        </p:nvSpPr>
        <p:spPr>
          <a:xfrm>
            <a:off x="1086127" y="4131604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P1</a:t>
            </a:r>
            <a:endParaRPr lang="en-US" sz="1000" dirty="0"/>
          </a:p>
        </p:txBody>
      </p:sp>
      <p:sp>
        <p:nvSpPr>
          <p:cNvPr id="215" name="TextBox 214"/>
          <p:cNvSpPr txBox="1"/>
          <p:nvPr/>
        </p:nvSpPr>
        <p:spPr>
          <a:xfrm>
            <a:off x="1745353" y="4131605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P2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2510633" y="4134662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P3</a:t>
            </a:r>
            <a:endParaRPr lang="en-US" sz="1000" dirty="0"/>
          </a:p>
        </p:txBody>
      </p:sp>
      <p:sp>
        <p:nvSpPr>
          <p:cNvPr id="217" name="TextBox 216"/>
          <p:cNvSpPr txBox="1"/>
          <p:nvPr/>
        </p:nvSpPr>
        <p:spPr>
          <a:xfrm>
            <a:off x="3191404" y="4127906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P4</a:t>
            </a:r>
            <a:endParaRPr lang="en-US" sz="1000" dirty="0"/>
          </a:p>
        </p:txBody>
      </p:sp>
      <p:sp>
        <p:nvSpPr>
          <p:cNvPr id="218" name="TextBox 217"/>
          <p:cNvSpPr txBox="1"/>
          <p:nvPr/>
        </p:nvSpPr>
        <p:spPr>
          <a:xfrm>
            <a:off x="3787332" y="4134662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P5</a:t>
            </a:r>
            <a:endParaRPr lang="en-US" sz="1000" dirty="0"/>
          </a:p>
        </p:txBody>
      </p:sp>
      <p:sp>
        <p:nvSpPr>
          <p:cNvPr id="219" name="TextBox 218"/>
          <p:cNvSpPr txBox="1"/>
          <p:nvPr/>
        </p:nvSpPr>
        <p:spPr>
          <a:xfrm>
            <a:off x="906184" y="1374833"/>
            <a:ext cx="301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Typical MPI Approach</a:t>
            </a:r>
            <a:endParaRPr lang="en-US" sz="2000" dirty="0">
              <a:latin typeface="+mn-lt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5587016" y="1371600"/>
            <a:ext cx="301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Charm++ Approach</a:t>
            </a:r>
            <a:endParaRPr lang="en-US" sz="2000" dirty="0">
              <a:latin typeface="+mn-lt"/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6935083" y="325682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3" name="Oval 222"/>
          <p:cNvSpPr/>
          <p:nvPr/>
        </p:nvSpPr>
        <p:spPr>
          <a:xfrm>
            <a:off x="7745382" y="272337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7079881" y="272337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5900428" y="272337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6796682" y="210072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6468391" y="273793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Arrow Connector 227"/>
          <p:cNvCxnSpPr>
            <a:stCxn id="226" idx="4"/>
            <a:endCxn id="225" idx="7"/>
          </p:cNvCxnSpPr>
          <p:nvPr/>
        </p:nvCxnSpPr>
        <p:spPr>
          <a:xfrm flipH="1">
            <a:off x="6046759" y="2272181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>
            <a:stCxn id="226" idx="4"/>
            <a:endCxn id="227" idx="0"/>
          </p:cNvCxnSpPr>
          <p:nvPr/>
        </p:nvCxnSpPr>
        <p:spPr>
          <a:xfrm flipH="1">
            <a:off x="6554110" y="2272181"/>
            <a:ext cx="328291" cy="46575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>
            <a:stCxn id="226" idx="4"/>
            <a:endCxn id="224" idx="0"/>
          </p:cNvCxnSpPr>
          <p:nvPr/>
        </p:nvCxnSpPr>
        <p:spPr>
          <a:xfrm>
            <a:off x="6882401" y="2272181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>
            <a:stCxn id="226" idx="4"/>
            <a:endCxn id="223" idx="1"/>
          </p:cNvCxnSpPr>
          <p:nvPr/>
        </p:nvCxnSpPr>
        <p:spPr>
          <a:xfrm>
            <a:off x="6882401" y="2272181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2" name="Oval 231"/>
          <p:cNvSpPr/>
          <p:nvPr/>
        </p:nvSpPr>
        <p:spPr>
          <a:xfrm>
            <a:off x="7877836" y="325342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8166048" y="324822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8450539" y="325342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8741571" y="324822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6" name="Straight Arrow Connector 235"/>
          <p:cNvCxnSpPr>
            <a:stCxn id="223" idx="4"/>
            <a:endCxn id="232" idx="0"/>
          </p:cNvCxnSpPr>
          <p:nvPr/>
        </p:nvCxnSpPr>
        <p:spPr>
          <a:xfrm>
            <a:off x="7831101" y="2894829"/>
            <a:ext cx="132454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>
            <a:stCxn id="223" idx="4"/>
            <a:endCxn id="233" idx="0"/>
          </p:cNvCxnSpPr>
          <p:nvPr/>
        </p:nvCxnSpPr>
        <p:spPr>
          <a:xfrm>
            <a:off x="7831101" y="2894829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/>
          <p:cNvCxnSpPr>
            <a:stCxn id="223" idx="4"/>
            <a:endCxn id="234" idx="0"/>
          </p:cNvCxnSpPr>
          <p:nvPr/>
        </p:nvCxnSpPr>
        <p:spPr>
          <a:xfrm>
            <a:off x="7831101" y="2894829"/>
            <a:ext cx="705157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>
            <a:stCxn id="223" idx="4"/>
            <a:endCxn id="235" idx="1"/>
          </p:cNvCxnSpPr>
          <p:nvPr/>
        </p:nvCxnSpPr>
        <p:spPr>
          <a:xfrm>
            <a:off x="7831101" y="2894829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0" name="Oval 239"/>
          <p:cNvSpPr/>
          <p:nvPr/>
        </p:nvSpPr>
        <p:spPr>
          <a:xfrm>
            <a:off x="6629829" y="326251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7227208" y="325314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7499393" y="326619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3" name="Straight Arrow Connector 242"/>
          <p:cNvCxnSpPr>
            <a:stCxn id="224" idx="4"/>
            <a:endCxn id="240" idx="7"/>
          </p:cNvCxnSpPr>
          <p:nvPr/>
        </p:nvCxnSpPr>
        <p:spPr>
          <a:xfrm flipH="1">
            <a:off x="6776161" y="2894829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>
            <a:stCxn id="224" idx="4"/>
            <a:endCxn id="222" idx="0"/>
          </p:cNvCxnSpPr>
          <p:nvPr/>
        </p:nvCxnSpPr>
        <p:spPr>
          <a:xfrm flipH="1">
            <a:off x="7020802" y="2894829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>
            <a:stCxn id="224" idx="4"/>
            <a:endCxn id="241" idx="0"/>
          </p:cNvCxnSpPr>
          <p:nvPr/>
        </p:nvCxnSpPr>
        <p:spPr>
          <a:xfrm>
            <a:off x="7165601" y="2894829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>
            <a:stCxn id="224" idx="4"/>
            <a:endCxn id="242" idx="1"/>
          </p:cNvCxnSpPr>
          <p:nvPr/>
        </p:nvCxnSpPr>
        <p:spPr>
          <a:xfrm>
            <a:off x="7165601" y="2894829"/>
            <a:ext cx="358899" cy="39647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Oval 246"/>
          <p:cNvSpPr/>
          <p:nvPr/>
        </p:nvSpPr>
        <p:spPr>
          <a:xfrm>
            <a:off x="5219344" y="326349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5514706" y="326126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6101046" y="325314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5807491" y="325904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1" name="Straight Arrow Connector 250"/>
          <p:cNvCxnSpPr>
            <a:stCxn id="225" idx="4"/>
            <a:endCxn id="247" idx="7"/>
          </p:cNvCxnSpPr>
          <p:nvPr/>
        </p:nvCxnSpPr>
        <p:spPr>
          <a:xfrm flipH="1">
            <a:off x="5365675" y="2894829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25" idx="4"/>
            <a:endCxn id="248" idx="0"/>
          </p:cNvCxnSpPr>
          <p:nvPr/>
        </p:nvCxnSpPr>
        <p:spPr>
          <a:xfrm flipH="1">
            <a:off x="5600425" y="2894829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225" idx="4"/>
            <a:endCxn id="249" idx="0"/>
          </p:cNvCxnSpPr>
          <p:nvPr/>
        </p:nvCxnSpPr>
        <p:spPr>
          <a:xfrm>
            <a:off x="5986147" y="2894829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>
            <a:stCxn id="225" idx="4"/>
            <a:endCxn id="250" idx="0"/>
          </p:cNvCxnSpPr>
          <p:nvPr/>
        </p:nvCxnSpPr>
        <p:spPr>
          <a:xfrm flipH="1">
            <a:off x="5893210" y="2894829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Oval 254"/>
          <p:cNvSpPr/>
          <p:nvPr/>
        </p:nvSpPr>
        <p:spPr>
          <a:xfrm>
            <a:off x="6494344" y="379139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6775933" y="378417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7035240" y="378849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7316572" y="379281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9" name="Straight Arrow Connector 258"/>
          <p:cNvCxnSpPr>
            <a:stCxn id="222" idx="4"/>
            <a:endCxn id="255" idx="7"/>
          </p:cNvCxnSpPr>
          <p:nvPr/>
        </p:nvCxnSpPr>
        <p:spPr>
          <a:xfrm flipH="1">
            <a:off x="6640675" y="3428280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/>
          <p:cNvCxnSpPr>
            <a:stCxn id="222" idx="4"/>
            <a:endCxn id="256" idx="0"/>
          </p:cNvCxnSpPr>
          <p:nvPr/>
        </p:nvCxnSpPr>
        <p:spPr>
          <a:xfrm flipH="1">
            <a:off x="6861652" y="3428280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>
            <a:stCxn id="222" idx="4"/>
            <a:endCxn id="257" idx="0"/>
          </p:cNvCxnSpPr>
          <p:nvPr/>
        </p:nvCxnSpPr>
        <p:spPr>
          <a:xfrm>
            <a:off x="7020802" y="3428280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/>
          <p:cNvCxnSpPr>
            <a:stCxn id="222" idx="4"/>
            <a:endCxn id="258" idx="1"/>
          </p:cNvCxnSpPr>
          <p:nvPr/>
        </p:nvCxnSpPr>
        <p:spPr>
          <a:xfrm>
            <a:off x="7020802" y="3428280"/>
            <a:ext cx="320877" cy="38963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4" name="TextBox 273"/>
          <p:cNvSpPr txBox="1"/>
          <p:nvPr/>
        </p:nvSpPr>
        <p:spPr>
          <a:xfrm>
            <a:off x="336946" y="4614446"/>
            <a:ext cx="409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Mesh Restructuring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5538724" y="2678011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00</a:t>
            </a:r>
            <a:endParaRPr lang="en-US" sz="1000" dirty="0"/>
          </a:p>
        </p:txBody>
      </p:sp>
      <p:sp>
        <p:nvSpPr>
          <p:cNvPr id="278" name="TextBox 277"/>
          <p:cNvSpPr txBox="1"/>
          <p:nvPr/>
        </p:nvSpPr>
        <p:spPr>
          <a:xfrm>
            <a:off x="6110704" y="2682991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01</a:t>
            </a:r>
            <a:endParaRPr lang="en-US" sz="1000" dirty="0"/>
          </a:p>
        </p:txBody>
      </p:sp>
      <p:sp>
        <p:nvSpPr>
          <p:cNvPr id="279" name="TextBox 278"/>
          <p:cNvSpPr txBox="1"/>
          <p:nvPr/>
        </p:nvSpPr>
        <p:spPr>
          <a:xfrm>
            <a:off x="6728017" y="2672285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10</a:t>
            </a:r>
            <a:endParaRPr lang="en-US" sz="1000" dirty="0"/>
          </a:p>
        </p:txBody>
      </p:sp>
      <p:sp>
        <p:nvSpPr>
          <p:cNvPr id="280" name="TextBox 279"/>
          <p:cNvSpPr txBox="1"/>
          <p:nvPr/>
        </p:nvSpPr>
        <p:spPr>
          <a:xfrm>
            <a:off x="7377214" y="2682828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11</a:t>
            </a:r>
            <a:endParaRPr lang="en-US" sz="1000" dirty="0"/>
          </a:p>
        </p:txBody>
      </p:sp>
      <p:sp>
        <p:nvSpPr>
          <p:cNvPr id="281" name="TextBox 280"/>
          <p:cNvSpPr txBox="1"/>
          <p:nvPr/>
        </p:nvSpPr>
        <p:spPr>
          <a:xfrm>
            <a:off x="5043262" y="3391588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0000</a:t>
            </a:r>
            <a:endParaRPr lang="en-US" sz="800" dirty="0"/>
          </a:p>
        </p:txBody>
      </p:sp>
      <p:sp>
        <p:nvSpPr>
          <p:cNvPr id="282" name="TextBox 281"/>
          <p:cNvSpPr txBox="1"/>
          <p:nvPr/>
        </p:nvSpPr>
        <p:spPr>
          <a:xfrm>
            <a:off x="5365762" y="3396568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0001</a:t>
            </a:r>
            <a:endParaRPr lang="en-US" sz="800" dirty="0"/>
          </a:p>
        </p:txBody>
      </p:sp>
      <p:sp>
        <p:nvSpPr>
          <p:cNvPr id="283" name="TextBox 282"/>
          <p:cNvSpPr txBox="1"/>
          <p:nvPr/>
        </p:nvSpPr>
        <p:spPr>
          <a:xfrm>
            <a:off x="5644102" y="3391588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0010</a:t>
            </a:r>
            <a:endParaRPr lang="en-US" sz="800" dirty="0"/>
          </a:p>
        </p:txBody>
      </p:sp>
      <p:sp>
        <p:nvSpPr>
          <p:cNvPr id="284" name="TextBox 283"/>
          <p:cNvSpPr txBox="1"/>
          <p:nvPr/>
        </p:nvSpPr>
        <p:spPr>
          <a:xfrm>
            <a:off x="5952126" y="3393467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0011</a:t>
            </a:r>
            <a:endParaRPr lang="en-US" sz="800" dirty="0"/>
          </a:p>
        </p:txBody>
      </p:sp>
      <p:sp>
        <p:nvSpPr>
          <p:cNvPr id="285" name="TextBox 284"/>
          <p:cNvSpPr txBox="1"/>
          <p:nvPr/>
        </p:nvSpPr>
        <p:spPr>
          <a:xfrm>
            <a:off x="7719814" y="3382667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1100</a:t>
            </a:r>
            <a:endParaRPr lang="en-US" sz="800" dirty="0"/>
          </a:p>
        </p:txBody>
      </p:sp>
      <p:sp>
        <p:nvSpPr>
          <p:cNvPr id="286" name="TextBox 285"/>
          <p:cNvSpPr txBox="1"/>
          <p:nvPr/>
        </p:nvSpPr>
        <p:spPr>
          <a:xfrm>
            <a:off x="8042314" y="3387647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1101</a:t>
            </a:r>
            <a:endParaRPr lang="en-US" sz="800" dirty="0"/>
          </a:p>
        </p:txBody>
      </p:sp>
      <p:sp>
        <p:nvSpPr>
          <p:cNvPr id="287" name="TextBox 286"/>
          <p:cNvSpPr txBox="1"/>
          <p:nvPr/>
        </p:nvSpPr>
        <p:spPr>
          <a:xfrm>
            <a:off x="8320654" y="3382667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1110</a:t>
            </a:r>
            <a:endParaRPr lang="en-US" sz="800" dirty="0"/>
          </a:p>
        </p:txBody>
      </p:sp>
      <p:sp>
        <p:nvSpPr>
          <p:cNvPr id="288" name="TextBox 287"/>
          <p:cNvSpPr txBox="1"/>
          <p:nvPr/>
        </p:nvSpPr>
        <p:spPr>
          <a:xfrm>
            <a:off x="8628678" y="3384546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1111</a:t>
            </a:r>
            <a:endParaRPr lang="en-US" sz="800" dirty="0"/>
          </a:p>
        </p:txBody>
      </p:sp>
      <p:sp>
        <p:nvSpPr>
          <p:cNvPr id="289" name="TextBox 288"/>
          <p:cNvSpPr txBox="1"/>
          <p:nvPr/>
        </p:nvSpPr>
        <p:spPr>
          <a:xfrm>
            <a:off x="6299626" y="3938905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100100</a:t>
            </a:r>
            <a:endParaRPr lang="en-US" sz="700" dirty="0"/>
          </a:p>
        </p:txBody>
      </p:sp>
      <p:sp>
        <p:nvSpPr>
          <p:cNvPr id="293" name="TextBox 292"/>
          <p:cNvSpPr txBox="1"/>
          <p:nvPr/>
        </p:nvSpPr>
        <p:spPr>
          <a:xfrm>
            <a:off x="6617995" y="3932625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100101</a:t>
            </a:r>
            <a:endParaRPr lang="en-US" sz="700" dirty="0"/>
          </a:p>
        </p:txBody>
      </p:sp>
      <p:sp>
        <p:nvSpPr>
          <p:cNvPr id="294" name="TextBox 293"/>
          <p:cNvSpPr txBox="1"/>
          <p:nvPr/>
        </p:nvSpPr>
        <p:spPr>
          <a:xfrm>
            <a:off x="6910535" y="3932957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100110</a:t>
            </a:r>
            <a:endParaRPr lang="en-US" sz="700" dirty="0"/>
          </a:p>
        </p:txBody>
      </p:sp>
      <p:sp>
        <p:nvSpPr>
          <p:cNvPr id="295" name="TextBox 294"/>
          <p:cNvSpPr txBox="1"/>
          <p:nvPr/>
        </p:nvSpPr>
        <p:spPr>
          <a:xfrm>
            <a:off x="7228279" y="3932957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100111</a:t>
            </a:r>
            <a:endParaRPr lang="en-US" sz="700" dirty="0"/>
          </a:p>
        </p:txBody>
      </p:sp>
      <p:sp>
        <p:nvSpPr>
          <p:cNvPr id="296" name="TextBox 295"/>
          <p:cNvSpPr txBox="1"/>
          <p:nvPr/>
        </p:nvSpPr>
        <p:spPr>
          <a:xfrm>
            <a:off x="6461777" y="3388878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1000</a:t>
            </a:r>
            <a:endParaRPr lang="en-US" sz="800" dirty="0"/>
          </a:p>
        </p:txBody>
      </p:sp>
      <p:sp>
        <p:nvSpPr>
          <p:cNvPr id="298" name="TextBox 297"/>
          <p:cNvSpPr txBox="1"/>
          <p:nvPr/>
        </p:nvSpPr>
        <p:spPr>
          <a:xfrm>
            <a:off x="7062617" y="3388878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1010</a:t>
            </a:r>
            <a:endParaRPr lang="en-US" sz="800" dirty="0"/>
          </a:p>
        </p:txBody>
      </p:sp>
      <p:sp>
        <p:nvSpPr>
          <p:cNvPr id="299" name="TextBox 298"/>
          <p:cNvSpPr txBox="1"/>
          <p:nvPr/>
        </p:nvSpPr>
        <p:spPr>
          <a:xfrm>
            <a:off x="7370641" y="3390757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1</a:t>
            </a:r>
            <a:r>
              <a:rPr lang="en-US" sz="800" dirty="0" smtClean="0"/>
              <a:t>011</a:t>
            </a:r>
            <a:endParaRPr lang="en-US" sz="800" dirty="0"/>
          </a:p>
        </p:txBody>
      </p:sp>
      <p:cxnSp>
        <p:nvCxnSpPr>
          <p:cNvPr id="120" name="Straight Arrow Connector 119"/>
          <p:cNvCxnSpPr/>
          <p:nvPr/>
        </p:nvCxnSpPr>
        <p:spPr>
          <a:xfrm>
            <a:off x="4283520" y="1711471"/>
            <a:ext cx="0" cy="21952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4286344" y="2647361"/>
            <a:ext cx="220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</a:t>
            </a:r>
            <a:endParaRPr lang="en-US" sz="1200" dirty="0"/>
          </a:p>
        </p:txBody>
      </p:sp>
      <p:sp>
        <p:nvSpPr>
          <p:cNvPr id="123" name="Title 6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838200"/>
          </a:xfrm>
        </p:spPr>
        <p:txBody>
          <a:bodyPr/>
          <a:lstStyle/>
          <a:p>
            <a:r>
              <a:rPr lang="en-US" dirty="0" smtClean="0"/>
              <a:t>Structured AMR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7027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Oval 166"/>
          <p:cNvSpPr/>
          <p:nvPr/>
        </p:nvSpPr>
        <p:spPr>
          <a:xfrm>
            <a:off x="1980844" y="314637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8" name="Oval 167"/>
          <p:cNvSpPr/>
          <p:nvPr/>
        </p:nvSpPr>
        <p:spPr>
          <a:xfrm>
            <a:off x="2791144" y="261291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125643" y="261291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946190" y="261291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1842444" y="199026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1514153" y="262748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Arrow Connector 172"/>
          <p:cNvCxnSpPr>
            <a:stCxn id="171" idx="4"/>
            <a:endCxn id="170" idx="7"/>
          </p:cNvCxnSpPr>
          <p:nvPr/>
        </p:nvCxnSpPr>
        <p:spPr>
          <a:xfrm flipH="1">
            <a:off x="1092521" y="2161728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71" idx="4"/>
            <a:endCxn id="172" idx="0"/>
          </p:cNvCxnSpPr>
          <p:nvPr/>
        </p:nvCxnSpPr>
        <p:spPr>
          <a:xfrm flipH="1">
            <a:off x="1599872" y="2161728"/>
            <a:ext cx="328291" cy="46575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stCxn id="171" idx="4"/>
            <a:endCxn id="169" idx="0"/>
          </p:cNvCxnSpPr>
          <p:nvPr/>
        </p:nvCxnSpPr>
        <p:spPr>
          <a:xfrm>
            <a:off x="1928163" y="2161728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171" idx="4"/>
            <a:endCxn id="168" idx="1"/>
          </p:cNvCxnSpPr>
          <p:nvPr/>
        </p:nvCxnSpPr>
        <p:spPr>
          <a:xfrm>
            <a:off x="1928163" y="2161728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Oval 176"/>
          <p:cNvSpPr/>
          <p:nvPr/>
        </p:nvSpPr>
        <p:spPr>
          <a:xfrm>
            <a:off x="2923597" y="3142971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3211810" y="3137772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3496300" y="3142971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3787333" y="3137772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1" name="Straight Arrow Connector 180"/>
          <p:cNvCxnSpPr>
            <a:stCxn id="168" idx="4"/>
            <a:endCxn id="177" idx="0"/>
          </p:cNvCxnSpPr>
          <p:nvPr/>
        </p:nvCxnSpPr>
        <p:spPr>
          <a:xfrm>
            <a:off x="2876863" y="2784376"/>
            <a:ext cx="132454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>
            <a:stCxn id="168" idx="4"/>
            <a:endCxn id="178" idx="0"/>
          </p:cNvCxnSpPr>
          <p:nvPr/>
        </p:nvCxnSpPr>
        <p:spPr>
          <a:xfrm>
            <a:off x="2876863" y="2784376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168" idx="4"/>
            <a:endCxn id="179" idx="0"/>
          </p:cNvCxnSpPr>
          <p:nvPr/>
        </p:nvCxnSpPr>
        <p:spPr>
          <a:xfrm>
            <a:off x="2876863" y="2784376"/>
            <a:ext cx="705157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>
            <a:stCxn id="168" idx="4"/>
            <a:endCxn id="180" idx="1"/>
          </p:cNvCxnSpPr>
          <p:nvPr/>
        </p:nvCxnSpPr>
        <p:spPr>
          <a:xfrm>
            <a:off x="2876863" y="2784376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Oval 184"/>
          <p:cNvSpPr/>
          <p:nvPr/>
        </p:nvSpPr>
        <p:spPr>
          <a:xfrm>
            <a:off x="1675591" y="3152060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2272970" y="3142693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2545155" y="3155738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Arrow Connector 187"/>
          <p:cNvCxnSpPr>
            <a:stCxn id="169" idx="4"/>
            <a:endCxn id="185" idx="7"/>
          </p:cNvCxnSpPr>
          <p:nvPr/>
        </p:nvCxnSpPr>
        <p:spPr>
          <a:xfrm flipH="1">
            <a:off x="1821922" y="2784376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>
            <a:stCxn id="169" idx="4"/>
            <a:endCxn id="167" idx="0"/>
          </p:cNvCxnSpPr>
          <p:nvPr/>
        </p:nvCxnSpPr>
        <p:spPr>
          <a:xfrm flipH="1">
            <a:off x="2066563" y="2784376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stCxn id="169" idx="4"/>
            <a:endCxn id="186" idx="0"/>
          </p:cNvCxnSpPr>
          <p:nvPr/>
        </p:nvCxnSpPr>
        <p:spPr>
          <a:xfrm>
            <a:off x="2211362" y="2784376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>
            <a:stCxn id="169" idx="4"/>
            <a:endCxn id="187" idx="1"/>
          </p:cNvCxnSpPr>
          <p:nvPr/>
        </p:nvCxnSpPr>
        <p:spPr>
          <a:xfrm>
            <a:off x="2211362" y="2784376"/>
            <a:ext cx="358899" cy="39647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Oval 191"/>
          <p:cNvSpPr/>
          <p:nvPr/>
        </p:nvSpPr>
        <p:spPr>
          <a:xfrm>
            <a:off x="265106" y="3153041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560468" y="3150817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1146808" y="3142693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853252" y="3148593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6" name="Straight Arrow Connector 195"/>
          <p:cNvCxnSpPr>
            <a:stCxn id="170" idx="4"/>
          </p:cNvCxnSpPr>
          <p:nvPr/>
        </p:nvCxnSpPr>
        <p:spPr>
          <a:xfrm flipH="1">
            <a:off x="411437" y="2784376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stCxn id="170" idx="4"/>
            <a:endCxn id="193" idx="0"/>
          </p:cNvCxnSpPr>
          <p:nvPr/>
        </p:nvCxnSpPr>
        <p:spPr>
          <a:xfrm flipH="1">
            <a:off x="646187" y="2784376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>
            <a:stCxn id="170" idx="4"/>
            <a:endCxn id="194" idx="0"/>
          </p:cNvCxnSpPr>
          <p:nvPr/>
        </p:nvCxnSpPr>
        <p:spPr>
          <a:xfrm>
            <a:off x="1031909" y="2784376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>
            <a:stCxn id="170" idx="4"/>
            <a:endCxn id="195" idx="0"/>
          </p:cNvCxnSpPr>
          <p:nvPr/>
        </p:nvCxnSpPr>
        <p:spPr>
          <a:xfrm flipH="1">
            <a:off x="938972" y="2784376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Oval 199"/>
          <p:cNvSpPr/>
          <p:nvPr/>
        </p:nvSpPr>
        <p:spPr>
          <a:xfrm>
            <a:off x="1540105" y="368094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1821694" y="367372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2081001" y="367804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2362334" y="368235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4" name="Straight Arrow Connector 203"/>
          <p:cNvCxnSpPr>
            <a:stCxn id="167" idx="4"/>
            <a:endCxn id="200" idx="7"/>
          </p:cNvCxnSpPr>
          <p:nvPr/>
        </p:nvCxnSpPr>
        <p:spPr>
          <a:xfrm flipH="1">
            <a:off x="1686437" y="3317828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>
            <a:stCxn id="167" idx="4"/>
            <a:endCxn id="201" idx="0"/>
          </p:cNvCxnSpPr>
          <p:nvPr/>
        </p:nvCxnSpPr>
        <p:spPr>
          <a:xfrm flipH="1">
            <a:off x="1907414" y="3317828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stCxn id="167" idx="4"/>
            <a:endCxn id="202" idx="0"/>
          </p:cNvCxnSpPr>
          <p:nvPr/>
        </p:nvCxnSpPr>
        <p:spPr>
          <a:xfrm>
            <a:off x="2066563" y="3317828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>
            <a:stCxn id="167" idx="4"/>
            <a:endCxn id="203" idx="1"/>
          </p:cNvCxnSpPr>
          <p:nvPr/>
        </p:nvCxnSpPr>
        <p:spPr>
          <a:xfrm>
            <a:off x="2066563" y="3317828"/>
            <a:ext cx="320877" cy="38964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8" name="Freeform 207"/>
          <p:cNvSpPr/>
          <p:nvPr/>
        </p:nvSpPr>
        <p:spPr>
          <a:xfrm>
            <a:off x="768517" y="2590880"/>
            <a:ext cx="591010" cy="1508044"/>
          </a:xfrm>
          <a:custGeom>
            <a:avLst/>
            <a:gdLst>
              <a:gd name="connsiteX0" fmla="*/ 0 w 1094462"/>
              <a:gd name="connsiteY0" fmla="*/ 0 h 2713789"/>
              <a:gd name="connsiteX1" fmla="*/ 1082842 w 1094462"/>
              <a:gd name="connsiteY1" fmla="*/ 949157 h 2713789"/>
              <a:gd name="connsiteX2" fmla="*/ 601579 w 1094462"/>
              <a:gd name="connsiteY2" fmla="*/ 2713789 h 271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4462" h="2713789">
                <a:moveTo>
                  <a:pt x="0" y="0"/>
                </a:moveTo>
                <a:cubicBezTo>
                  <a:pt x="491289" y="248429"/>
                  <a:pt x="982579" y="496859"/>
                  <a:pt x="1082842" y="949157"/>
                </a:cubicBezTo>
                <a:cubicBezTo>
                  <a:pt x="1183105" y="1401455"/>
                  <a:pt x="601579" y="2713789"/>
                  <a:pt x="601579" y="2713789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1311419" y="2019861"/>
            <a:ext cx="612011" cy="2100714"/>
          </a:xfrm>
          <a:custGeom>
            <a:avLst/>
            <a:gdLst>
              <a:gd name="connsiteX0" fmla="*/ 392256 w 1378557"/>
              <a:gd name="connsiteY0" fmla="*/ 0 h 3890210"/>
              <a:gd name="connsiteX1" fmla="*/ 1314677 w 1378557"/>
              <a:gd name="connsiteY1" fmla="*/ 1537368 h 3890210"/>
              <a:gd name="connsiteX2" fmla="*/ 1167625 w 1378557"/>
              <a:gd name="connsiteY2" fmla="*/ 2593474 h 3890210"/>
              <a:gd name="connsiteX3" fmla="*/ 111519 w 1378557"/>
              <a:gd name="connsiteY3" fmla="*/ 3195053 h 3890210"/>
              <a:gd name="connsiteX4" fmla="*/ 31309 w 1378557"/>
              <a:gd name="connsiteY4" fmla="*/ 3890210 h 3890210"/>
              <a:gd name="connsiteX5" fmla="*/ 31309 w 1378557"/>
              <a:gd name="connsiteY5" fmla="*/ 3890210 h 3890210"/>
              <a:gd name="connsiteX6" fmla="*/ 31309 w 1378557"/>
              <a:gd name="connsiteY6" fmla="*/ 3890210 h 389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8557" h="3890210">
                <a:moveTo>
                  <a:pt x="392256" y="0"/>
                </a:moveTo>
                <a:cubicBezTo>
                  <a:pt x="788852" y="552561"/>
                  <a:pt x="1185449" y="1105122"/>
                  <a:pt x="1314677" y="1537368"/>
                </a:cubicBezTo>
                <a:cubicBezTo>
                  <a:pt x="1443905" y="1969614"/>
                  <a:pt x="1368151" y="2317193"/>
                  <a:pt x="1167625" y="2593474"/>
                </a:cubicBezTo>
                <a:cubicBezTo>
                  <a:pt x="967099" y="2869755"/>
                  <a:pt x="300905" y="2978930"/>
                  <a:pt x="111519" y="3195053"/>
                </a:cubicBezTo>
                <a:cubicBezTo>
                  <a:pt x="-77867" y="3411176"/>
                  <a:pt x="31309" y="3890210"/>
                  <a:pt x="31309" y="3890210"/>
                </a:cubicBezTo>
                <a:lnTo>
                  <a:pt x="31309" y="3890210"/>
                </a:lnTo>
                <a:lnTo>
                  <a:pt x="31309" y="3890210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2210363" y="1868263"/>
            <a:ext cx="234045" cy="2230660"/>
          </a:xfrm>
          <a:custGeom>
            <a:avLst/>
            <a:gdLst>
              <a:gd name="connsiteX0" fmla="*/ 124271 w 433416"/>
              <a:gd name="connsiteY0" fmla="*/ 0 h 4130852"/>
              <a:gd name="connsiteX1" fmla="*/ 431745 w 433416"/>
              <a:gd name="connsiteY1" fmla="*/ 1684421 h 4130852"/>
              <a:gd name="connsiteX2" fmla="*/ 3956 w 433416"/>
              <a:gd name="connsiteY2" fmla="*/ 2165684 h 4130852"/>
              <a:gd name="connsiteX3" fmla="*/ 217850 w 433416"/>
              <a:gd name="connsiteY3" fmla="*/ 3810000 h 4130852"/>
              <a:gd name="connsiteX4" fmla="*/ 204482 w 433416"/>
              <a:gd name="connsiteY4" fmla="*/ 4130842 h 413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416" h="4130852">
                <a:moveTo>
                  <a:pt x="124271" y="0"/>
                </a:moveTo>
                <a:cubicBezTo>
                  <a:pt x="288034" y="661737"/>
                  <a:pt x="451797" y="1323474"/>
                  <a:pt x="431745" y="1684421"/>
                </a:cubicBezTo>
                <a:cubicBezTo>
                  <a:pt x="411693" y="2045368"/>
                  <a:pt x="39605" y="1811421"/>
                  <a:pt x="3956" y="2165684"/>
                </a:cubicBezTo>
                <a:cubicBezTo>
                  <a:pt x="-31693" y="2519947"/>
                  <a:pt x="184429" y="3482474"/>
                  <a:pt x="217850" y="3810000"/>
                </a:cubicBezTo>
                <a:cubicBezTo>
                  <a:pt x="251271" y="4137526"/>
                  <a:pt x="204482" y="4130842"/>
                  <a:pt x="204482" y="4130842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2602425" y="1889920"/>
            <a:ext cx="238344" cy="2259531"/>
          </a:xfrm>
          <a:custGeom>
            <a:avLst/>
            <a:gdLst>
              <a:gd name="connsiteX0" fmla="*/ 0 w 441378"/>
              <a:gd name="connsiteY0" fmla="*/ 0 h 4184316"/>
              <a:gd name="connsiteX1" fmla="*/ 80211 w 441378"/>
              <a:gd name="connsiteY1" fmla="*/ 1884948 h 4184316"/>
              <a:gd name="connsiteX2" fmla="*/ 387684 w 441378"/>
              <a:gd name="connsiteY2" fmla="*/ 2272632 h 4184316"/>
              <a:gd name="connsiteX3" fmla="*/ 441158 w 441378"/>
              <a:gd name="connsiteY3" fmla="*/ 4090737 h 4184316"/>
              <a:gd name="connsiteX4" fmla="*/ 441158 w 441378"/>
              <a:gd name="connsiteY4" fmla="*/ 4090737 h 4184316"/>
              <a:gd name="connsiteX5" fmla="*/ 427790 w 441378"/>
              <a:gd name="connsiteY5" fmla="*/ 4184316 h 418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378" h="4184316">
                <a:moveTo>
                  <a:pt x="0" y="0"/>
                </a:moveTo>
                <a:cubicBezTo>
                  <a:pt x="7798" y="753088"/>
                  <a:pt x="15597" y="1506176"/>
                  <a:pt x="80211" y="1884948"/>
                </a:cubicBezTo>
                <a:cubicBezTo>
                  <a:pt x="144825" y="2263720"/>
                  <a:pt x="327526" y="1905000"/>
                  <a:pt x="387684" y="2272632"/>
                </a:cubicBezTo>
                <a:cubicBezTo>
                  <a:pt x="447842" y="2640264"/>
                  <a:pt x="441158" y="4090737"/>
                  <a:pt x="441158" y="4090737"/>
                </a:cubicBezTo>
                <a:lnTo>
                  <a:pt x="441158" y="4090737"/>
                </a:lnTo>
                <a:lnTo>
                  <a:pt x="427790" y="4184316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3446269" y="1911576"/>
            <a:ext cx="271501" cy="2237874"/>
          </a:xfrm>
          <a:custGeom>
            <a:avLst/>
            <a:gdLst>
              <a:gd name="connsiteX0" fmla="*/ 0 w 502779"/>
              <a:gd name="connsiteY0" fmla="*/ 0 h 4144211"/>
              <a:gd name="connsiteX1" fmla="*/ 494632 w 502779"/>
              <a:gd name="connsiteY1" fmla="*/ 2085474 h 4144211"/>
              <a:gd name="connsiteX2" fmla="*/ 320842 w 502779"/>
              <a:gd name="connsiteY2" fmla="*/ 4144211 h 414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779" h="4144211">
                <a:moveTo>
                  <a:pt x="0" y="0"/>
                </a:moveTo>
                <a:cubicBezTo>
                  <a:pt x="220579" y="697386"/>
                  <a:pt x="441158" y="1394772"/>
                  <a:pt x="494632" y="2085474"/>
                </a:cubicBezTo>
                <a:cubicBezTo>
                  <a:pt x="548106" y="2776176"/>
                  <a:pt x="320842" y="4144211"/>
                  <a:pt x="320842" y="4144211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TextBox 212"/>
          <p:cNvSpPr txBox="1"/>
          <p:nvPr/>
        </p:nvSpPr>
        <p:spPr>
          <a:xfrm>
            <a:off x="536398" y="4070049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P0</a:t>
            </a:r>
            <a:endParaRPr lang="en-US" sz="1000" dirty="0"/>
          </a:p>
        </p:txBody>
      </p:sp>
      <p:sp>
        <p:nvSpPr>
          <p:cNvPr id="214" name="TextBox 213"/>
          <p:cNvSpPr txBox="1"/>
          <p:nvPr/>
        </p:nvSpPr>
        <p:spPr>
          <a:xfrm>
            <a:off x="1086127" y="4070048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P1</a:t>
            </a:r>
            <a:endParaRPr lang="en-US" sz="1000" dirty="0"/>
          </a:p>
        </p:txBody>
      </p:sp>
      <p:sp>
        <p:nvSpPr>
          <p:cNvPr id="215" name="TextBox 214"/>
          <p:cNvSpPr txBox="1"/>
          <p:nvPr/>
        </p:nvSpPr>
        <p:spPr>
          <a:xfrm>
            <a:off x="1745353" y="4070049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P2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2510633" y="4073106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P3</a:t>
            </a:r>
            <a:endParaRPr lang="en-US" sz="1000" dirty="0"/>
          </a:p>
        </p:txBody>
      </p:sp>
      <p:sp>
        <p:nvSpPr>
          <p:cNvPr id="217" name="TextBox 216"/>
          <p:cNvSpPr txBox="1"/>
          <p:nvPr/>
        </p:nvSpPr>
        <p:spPr>
          <a:xfrm>
            <a:off x="3191404" y="4066350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P4</a:t>
            </a:r>
            <a:endParaRPr lang="en-US" sz="1000" dirty="0"/>
          </a:p>
        </p:txBody>
      </p:sp>
      <p:sp>
        <p:nvSpPr>
          <p:cNvPr id="218" name="TextBox 217"/>
          <p:cNvSpPr txBox="1"/>
          <p:nvPr/>
        </p:nvSpPr>
        <p:spPr>
          <a:xfrm>
            <a:off x="3787332" y="4073106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P5</a:t>
            </a:r>
            <a:endParaRPr lang="en-US" sz="1000" dirty="0"/>
          </a:p>
        </p:txBody>
      </p:sp>
      <p:sp>
        <p:nvSpPr>
          <p:cNvPr id="219" name="TextBox 218"/>
          <p:cNvSpPr txBox="1"/>
          <p:nvPr/>
        </p:nvSpPr>
        <p:spPr>
          <a:xfrm>
            <a:off x="901625" y="1386244"/>
            <a:ext cx="301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Typical MPI Approach</a:t>
            </a:r>
            <a:endParaRPr lang="en-US" sz="2000" dirty="0">
              <a:latin typeface="+mn-lt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5587016" y="1386244"/>
            <a:ext cx="301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Charm++ Approach</a:t>
            </a:r>
            <a:endParaRPr lang="en-US" sz="2000" dirty="0">
              <a:latin typeface="+mn-lt"/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6935083" y="319526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3" name="Oval 222"/>
          <p:cNvSpPr/>
          <p:nvPr/>
        </p:nvSpPr>
        <p:spPr>
          <a:xfrm>
            <a:off x="7745382" y="266181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7079881" y="266181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5900428" y="266181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6796682" y="203916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6468391" y="267638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Arrow Connector 227"/>
          <p:cNvCxnSpPr>
            <a:stCxn id="226" idx="4"/>
            <a:endCxn id="225" idx="7"/>
          </p:cNvCxnSpPr>
          <p:nvPr/>
        </p:nvCxnSpPr>
        <p:spPr>
          <a:xfrm flipH="1">
            <a:off x="6046759" y="2210625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>
            <a:stCxn id="226" idx="4"/>
            <a:endCxn id="227" idx="0"/>
          </p:cNvCxnSpPr>
          <p:nvPr/>
        </p:nvCxnSpPr>
        <p:spPr>
          <a:xfrm flipH="1">
            <a:off x="6554110" y="2210625"/>
            <a:ext cx="328291" cy="46575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>
            <a:stCxn id="226" idx="4"/>
            <a:endCxn id="224" idx="0"/>
          </p:cNvCxnSpPr>
          <p:nvPr/>
        </p:nvCxnSpPr>
        <p:spPr>
          <a:xfrm>
            <a:off x="6882401" y="2210625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>
            <a:stCxn id="226" idx="4"/>
            <a:endCxn id="223" idx="1"/>
          </p:cNvCxnSpPr>
          <p:nvPr/>
        </p:nvCxnSpPr>
        <p:spPr>
          <a:xfrm>
            <a:off x="6882401" y="2210625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2" name="Oval 231"/>
          <p:cNvSpPr/>
          <p:nvPr/>
        </p:nvSpPr>
        <p:spPr>
          <a:xfrm>
            <a:off x="7877836" y="319186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8166048" y="318666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8450539" y="319186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8741571" y="318666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6" name="Straight Arrow Connector 235"/>
          <p:cNvCxnSpPr>
            <a:stCxn id="223" idx="4"/>
            <a:endCxn id="232" idx="0"/>
          </p:cNvCxnSpPr>
          <p:nvPr/>
        </p:nvCxnSpPr>
        <p:spPr>
          <a:xfrm>
            <a:off x="7831101" y="2833273"/>
            <a:ext cx="132454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>
            <a:stCxn id="223" idx="4"/>
            <a:endCxn id="233" idx="0"/>
          </p:cNvCxnSpPr>
          <p:nvPr/>
        </p:nvCxnSpPr>
        <p:spPr>
          <a:xfrm>
            <a:off x="7831101" y="2833273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/>
          <p:cNvCxnSpPr>
            <a:stCxn id="223" idx="4"/>
            <a:endCxn id="234" idx="0"/>
          </p:cNvCxnSpPr>
          <p:nvPr/>
        </p:nvCxnSpPr>
        <p:spPr>
          <a:xfrm>
            <a:off x="7831101" y="2833273"/>
            <a:ext cx="705157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>
            <a:stCxn id="223" idx="4"/>
            <a:endCxn id="235" idx="1"/>
          </p:cNvCxnSpPr>
          <p:nvPr/>
        </p:nvCxnSpPr>
        <p:spPr>
          <a:xfrm>
            <a:off x="7831101" y="2833273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0" name="Oval 239"/>
          <p:cNvSpPr/>
          <p:nvPr/>
        </p:nvSpPr>
        <p:spPr>
          <a:xfrm>
            <a:off x="6629829" y="320095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7227208" y="319158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7499393" y="320463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3" name="Straight Arrow Connector 242"/>
          <p:cNvCxnSpPr>
            <a:stCxn id="224" idx="4"/>
            <a:endCxn id="240" idx="7"/>
          </p:cNvCxnSpPr>
          <p:nvPr/>
        </p:nvCxnSpPr>
        <p:spPr>
          <a:xfrm flipH="1">
            <a:off x="6776161" y="2833273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>
            <a:stCxn id="224" idx="4"/>
            <a:endCxn id="222" idx="0"/>
          </p:cNvCxnSpPr>
          <p:nvPr/>
        </p:nvCxnSpPr>
        <p:spPr>
          <a:xfrm flipH="1">
            <a:off x="7020802" y="2833273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>
            <a:stCxn id="224" idx="4"/>
            <a:endCxn id="241" idx="0"/>
          </p:cNvCxnSpPr>
          <p:nvPr/>
        </p:nvCxnSpPr>
        <p:spPr>
          <a:xfrm>
            <a:off x="7165601" y="2833273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>
            <a:stCxn id="224" idx="4"/>
            <a:endCxn id="242" idx="1"/>
          </p:cNvCxnSpPr>
          <p:nvPr/>
        </p:nvCxnSpPr>
        <p:spPr>
          <a:xfrm>
            <a:off x="7165601" y="2833273"/>
            <a:ext cx="358899" cy="39647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Oval 246"/>
          <p:cNvSpPr/>
          <p:nvPr/>
        </p:nvSpPr>
        <p:spPr>
          <a:xfrm>
            <a:off x="5219344" y="320193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5514706" y="319971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6101046" y="319158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5807491" y="319749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1" name="Straight Arrow Connector 250"/>
          <p:cNvCxnSpPr>
            <a:stCxn id="225" idx="4"/>
            <a:endCxn id="247" idx="7"/>
          </p:cNvCxnSpPr>
          <p:nvPr/>
        </p:nvCxnSpPr>
        <p:spPr>
          <a:xfrm flipH="1">
            <a:off x="5365675" y="2833273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25" idx="4"/>
            <a:endCxn id="248" idx="0"/>
          </p:cNvCxnSpPr>
          <p:nvPr/>
        </p:nvCxnSpPr>
        <p:spPr>
          <a:xfrm flipH="1">
            <a:off x="5600425" y="2833273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225" idx="4"/>
            <a:endCxn id="249" idx="0"/>
          </p:cNvCxnSpPr>
          <p:nvPr/>
        </p:nvCxnSpPr>
        <p:spPr>
          <a:xfrm>
            <a:off x="5986147" y="2833273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>
            <a:stCxn id="225" idx="4"/>
            <a:endCxn id="250" idx="0"/>
          </p:cNvCxnSpPr>
          <p:nvPr/>
        </p:nvCxnSpPr>
        <p:spPr>
          <a:xfrm flipH="1">
            <a:off x="5893210" y="2833273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Oval 254"/>
          <p:cNvSpPr/>
          <p:nvPr/>
        </p:nvSpPr>
        <p:spPr>
          <a:xfrm>
            <a:off x="6494344" y="372984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6775933" y="372262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7035240" y="372693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7316572" y="373125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9" name="Straight Arrow Connector 258"/>
          <p:cNvCxnSpPr>
            <a:stCxn id="222" idx="4"/>
            <a:endCxn id="255" idx="7"/>
          </p:cNvCxnSpPr>
          <p:nvPr/>
        </p:nvCxnSpPr>
        <p:spPr>
          <a:xfrm flipH="1">
            <a:off x="6640675" y="3366724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/>
          <p:cNvCxnSpPr>
            <a:stCxn id="222" idx="4"/>
            <a:endCxn id="256" idx="0"/>
          </p:cNvCxnSpPr>
          <p:nvPr/>
        </p:nvCxnSpPr>
        <p:spPr>
          <a:xfrm flipH="1">
            <a:off x="6861652" y="3366724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>
            <a:stCxn id="222" idx="4"/>
            <a:endCxn id="257" idx="0"/>
          </p:cNvCxnSpPr>
          <p:nvPr/>
        </p:nvCxnSpPr>
        <p:spPr>
          <a:xfrm>
            <a:off x="7020802" y="3366724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/>
          <p:cNvCxnSpPr>
            <a:stCxn id="222" idx="4"/>
            <a:endCxn id="258" idx="1"/>
          </p:cNvCxnSpPr>
          <p:nvPr/>
        </p:nvCxnSpPr>
        <p:spPr>
          <a:xfrm>
            <a:off x="7020802" y="3366724"/>
            <a:ext cx="320877" cy="38963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4" name="TextBox 273"/>
          <p:cNvSpPr txBox="1"/>
          <p:nvPr/>
        </p:nvSpPr>
        <p:spPr>
          <a:xfrm>
            <a:off x="336946" y="4552890"/>
            <a:ext cx="409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Mesh Restructuring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5538724" y="2616455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00</a:t>
            </a:r>
            <a:endParaRPr lang="en-US" sz="1000" dirty="0"/>
          </a:p>
        </p:txBody>
      </p:sp>
      <p:sp>
        <p:nvSpPr>
          <p:cNvPr id="278" name="TextBox 277"/>
          <p:cNvSpPr txBox="1"/>
          <p:nvPr/>
        </p:nvSpPr>
        <p:spPr>
          <a:xfrm>
            <a:off x="6110704" y="2621435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01</a:t>
            </a:r>
            <a:endParaRPr lang="en-US" sz="1000" dirty="0"/>
          </a:p>
        </p:txBody>
      </p:sp>
      <p:sp>
        <p:nvSpPr>
          <p:cNvPr id="279" name="TextBox 278"/>
          <p:cNvSpPr txBox="1"/>
          <p:nvPr/>
        </p:nvSpPr>
        <p:spPr>
          <a:xfrm>
            <a:off x="6728017" y="2610729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10</a:t>
            </a:r>
            <a:endParaRPr lang="en-US" sz="1000" dirty="0"/>
          </a:p>
        </p:txBody>
      </p:sp>
      <p:sp>
        <p:nvSpPr>
          <p:cNvPr id="280" name="TextBox 279"/>
          <p:cNvSpPr txBox="1"/>
          <p:nvPr/>
        </p:nvSpPr>
        <p:spPr>
          <a:xfrm>
            <a:off x="7377214" y="2621272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11</a:t>
            </a:r>
            <a:endParaRPr lang="en-US" sz="1000" dirty="0"/>
          </a:p>
        </p:txBody>
      </p:sp>
      <p:sp>
        <p:nvSpPr>
          <p:cNvPr id="281" name="TextBox 280"/>
          <p:cNvSpPr txBox="1"/>
          <p:nvPr/>
        </p:nvSpPr>
        <p:spPr>
          <a:xfrm>
            <a:off x="5043262" y="3330032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0000</a:t>
            </a:r>
            <a:endParaRPr lang="en-US" sz="800" dirty="0"/>
          </a:p>
        </p:txBody>
      </p:sp>
      <p:sp>
        <p:nvSpPr>
          <p:cNvPr id="282" name="TextBox 281"/>
          <p:cNvSpPr txBox="1"/>
          <p:nvPr/>
        </p:nvSpPr>
        <p:spPr>
          <a:xfrm>
            <a:off x="5365762" y="3335012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0001</a:t>
            </a:r>
            <a:endParaRPr lang="en-US" sz="800" dirty="0"/>
          </a:p>
        </p:txBody>
      </p:sp>
      <p:sp>
        <p:nvSpPr>
          <p:cNvPr id="283" name="TextBox 282"/>
          <p:cNvSpPr txBox="1"/>
          <p:nvPr/>
        </p:nvSpPr>
        <p:spPr>
          <a:xfrm>
            <a:off x="5644102" y="3330032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0010</a:t>
            </a:r>
            <a:endParaRPr lang="en-US" sz="800" dirty="0"/>
          </a:p>
        </p:txBody>
      </p:sp>
      <p:sp>
        <p:nvSpPr>
          <p:cNvPr id="284" name="TextBox 283"/>
          <p:cNvSpPr txBox="1"/>
          <p:nvPr/>
        </p:nvSpPr>
        <p:spPr>
          <a:xfrm>
            <a:off x="5952126" y="3331911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0011</a:t>
            </a:r>
            <a:endParaRPr lang="en-US" sz="800" dirty="0"/>
          </a:p>
        </p:txBody>
      </p:sp>
      <p:sp>
        <p:nvSpPr>
          <p:cNvPr id="285" name="TextBox 284"/>
          <p:cNvSpPr txBox="1"/>
          <p:nvPr/>
        </p:nvSpPr>
        <p:spPr>
          <a:xfrm>
            <a:off x="7719814" y="3321111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1100</a:t>
            </a:r>
            <a:endParaRPr lang="en-US" sz="800" dirty="0"/>
          </a:p>
        </p:txBody>
      </p:sp>
      <p:sp>
        <p:nvSpPr>
          <p:cNvPr id="286" name="TextBox 285"/>
          <p:cNvSpPr txBox="1"/>
          <p:nvPr/>
        </p:nvSpPr>
        <p:spPr>
          <a:xfrm>
            <a:off x="8042314" y="3326091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1101</a:t>
            </a:r>
            <a:endParaRPr lang="en-US" sz="800" dirty="0"/>
          </a:p>
        </p:txBody>
      </p:sp>
      <p:sp>
        <p:nvSpPr>
          <p:cNvPr id="287" name="TextBox 286"/>
          <p:cNvSpPr txBox="1"/>
          <p:nvPr/>
        </p:nvSpPr>
        <p:spPr>
          <a:xfrm>
            <a:off x="8320654" y="3321111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1110</a:t>
            </a:r>
            <a:endParaRPr lang="en-US" sz="800" dirty="0"/>
          </a:p>
        </p:txBody>
      </p:sp>
      <p:sp>
        <p:nvSpPr>
          <p:cNvPr id="288" name="TextBox 287"/>
          <p:cNvSpPr txBox="1"/>
          <p:nvPr/>
        </p:nvSpPr>
        <p:spPr>
          <a:xfrm>
            <a:off x="8628678" y="3322990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1111</a:t>
            </a:r>
            <a:endParaRPr lang="en-US" sz="800" dirty="0"/>
          </a:p>
        </p:txBody>
      </p:sp>
      <p:sp>
        <p:nvSpPr>
          <p:cNvPr id="289" name="TextBox 288"/>
          <p:cNvSpPr txBox="1"/>
          <p:nvPr/>
        </p:nvSpPr>
        <p:spPr>
          <a:xfrm>
            <a:off x="6299626" y="3877349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100100</a:t>
            </a:r>
            <a:endParaRPr lang="en-US" sz="700" dirty="0"/>
          </a:p>
        </p:txBody>
      </p:sp>
      <p:sp>
        <p:nvSpPr>
          <p:cNvPr id="293" name="TextBox 292"/>
          <p:cNvSpPr txBox="1"/>
          <p:nvPr/>
        </p:nvSpPr>
        <p:spPr>
          <a:xfrm>
            <a:off x="6617995" y="3871069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100101</a:t>
            </a:r>
            <a:endParaRPr lang="en-US" sz="700" dirty="0"/>
          </a:p>
        </p:txBody>
      </p:sp>
      <p:sp>
        <p:nvSpPr>
          <p:cNvPr id="294" name="TextBox 293"/>
          <p:cNvSpPr txBox="1"/>
          <p:nvPr/>
        </p:nvSpPr>
        <p:spPr>
          <a:xfrm>
            <a:off x="6910535" y="3871401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100110</a:t>
            </a:r>
            <a:endParaRPr lang="en-US" sz="700" dirty="0"/>
          </a:p>
        </p:txBody>
      </p:sp>
      <p:sp>
        <p:nvSpPr>
          <p:cNvPr id="295" name="TextBox 294"/>
          <p:cNvSpPr txBox="1"/>
          <p:nvPr/>
        </p:nvSpPr>
        <p:spPr>
          <a:xfrm>
            <a:off x="7228279" y="3871401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100111</a:t>
            </a:r>
            <a:endParaRPr lang="en-US" sz="700" dirty="0"/>
          </a:p>
        </p:txBody>
      </p:sp>
      <p:sp>
        <p:nvSpPr>
          <p:cNvPr id="296" name="TextBox 295"/>
          <p:cNvSpPr txBox="1"/>
          <p:nvPr/>
        </p:nvSpPr>
        <p:spPr>
          <a:xfrm>
            <a:off x="6461777" y="3327322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1000</a:t>
            </a:r>
            <a:endParaRPr lang="en-US" sz="800" dirty="0"/>
          </a:p>
        </p:txBody>
      </p:sp>
      <p:sp>
        <p:nvSpPr>
          <p:cNvPr id="298" name="TextBox 297"/>
          <p:cNvSpPr txBox="1"/>
          <p:nvPr/>
        </p:nvSpPr>
        <p:spPr>
          <a:xfrm>
            <a:off x="7062617" y="3327322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1010</a:t>
            </a:r>
            <a:endParaRPr lang="en-US" sz="800" dirty="0"/>
          </a:p>
        </p:txBody>
      </p:sp>
      <p:sp>
        <p:nvSpPr>
          <p:cNvPr id="299" name="TextBox 298"/>
          <p:cNvSpPr txBox="1"/>
          <p:nvPr/>
        </p:nvSpPr>
        <p:spPr>
          <a:xfrm>
            <a:off x="7370641" y="3329201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1</a:t>
            </a:r>
            <a:r>
              <a:rPr lang="en-US" sz="800" dirty="0" smtClean="0"/>
              <a:t>011</a:t>
            </a:r>
            <a:endParaRPr lang="en-US" sz="800" dirty="0"/>
          </a:p>
        </p:txBody>
      </p:sp>
      <p:cxnSp>
        <p:nvCxnSpPr>
          <p:cNvPr id="120" name="Straight Arrow Connector 119"/>
          <p:cNvCxnSpPr/>
          <p:nvPr/>
        </p:nvCxnSpPr>
        <p:spPr>
          <a:xfrm>
            <a:off x="4283520" y="1649915"/>
            <a:ext cx="0" cy="21952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4286344" y="2585805"/>
            <a:ext cx="220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</a:t>
            </a:r>
            <a:endParaRPr lang="en-US" sz="1200" dirty="0"/>
          </a:p>
        </p:txBody>
      </p:sp>
      <p:sp>
        <p:nvSpPr>
          <p:cNvPr id="123" name="Title 6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838200"/>
          </a:xfrm>
        </p:spPr>
        <p:txBody>
          <a:bodyPr/>
          <a:lstStyle/>
          <a:p>
            <a:r>
              <a:rPr lang="en-US" dirty="0" smtClean="0"/>
              <a:t>Structured AMR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9964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Oval 166"/>
          <p:cNvSpPr/>
          <p:nvPr/>
        </p:nvSpPr>
        <p:spPr>
          <a:xfrm>
            <a:off x="1980844" y="212175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8" name="Oval 167"/>
          <p:cNvSpPr/>
          <p:nvPr/>
        </p:nvSpPr>
        <p:spPr>
          <a:xfrm>
            <a:off x="2791144" y="158830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125643" y="158830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946190" y="158830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1842444" y="96565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1514153" y="1602872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Arrow Connector 172"/>
          <p:cNvCxnSpPr>
            <a:stCxn id="171" idx="4"/>
            <a:endCxn id="170" idx="7"/>
          </p:cNvCxnSpPr>
          <p:nvPr/>
        </p:nvCxnSpPr>
        <p:spPr>
          <a:xfrm flipH="1">
            <a:off x="1092521" y="1137116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71" idx="4"/>
            <a:endCxn id="172" idx="0"/>
          </p:cNvCxnSpPr>
          <p:nvPr/>
        </p:nvCxnSpPr>
        <p:spPr>
          <a:xfrm flipH="1">
            <a:off x="1599872" y="1137116"/>
            <a:ext cx="328291" cy="46575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stCxn id="171" idx="4"/>
            <a:endCxn id="169" idx="0"/>
          </p:cNvCxnSpPr>
          <p:nvPr/>
        </p:nvCxnSpPr>
        <p:spPr>
          <a:xfrm>
            <a:off x="1928163" y="1137116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171" idx="4"/>
            <a:endCxn id="168" idx="1"/>
          </p:cNvCxnSpPr>
          <p:nvPr/>
        </p:nvCxnSpPr>
        <p:spPr>
          <a:xfrm>
            <a:off x="1928163" y="1137116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Oval 176"/>
          <p:cNvSpPr/>
          <p:nvPr/>
        </p:nvSpPr>
        <p:spPr>
          <a:xfrm>
            <a:off x="2923597" y="211835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3211810" y="211316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3496300" y="211835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3787333" y="211316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1" name="Straight Arrow Connector 180"/>
          <p:cNvCxnSpPr>
            <a:stCxn id="168" idx="4"/>
            <a:endCxn id="177" idx="0"/>
          </p:cNvCxnSpPr>
          <p:nvPr/>
        </p:nvCxnSpPr>
        <p:spPr>
          <a:xfrm>
            <a:off x="2876863" y="1759764"/>
            <a:ext cx="132454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>
            <a:stCxn id="168" idx="4"/>
            <a:endCxn id="178" idx="0"/>
          </p:cNvCxnSpPr>
          <p:nvPr/>
        </p:nvCxnSpPr>
        <p:spPr>
          <a:xfrm>
            <a:off x="2876863" y="1759764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168" idx="4"/>
            <a:endCxn id="179" idx="0"/>
          </p:cNvCxnSpPr>
          <p:nvPr/>
        </p:nvCxnSpPr>
        <p:spPr>
          <a:xfrm>
            <a:off x="2876863" y="1759764"/>
            <a:ext cx="705157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>
            <a:stCxn id="168" idx="4"/>
            <a:endCxn id="180" idx="1"/>
          </p:cNvCxnSpPr>
          <p:nvPr/>
        </p:nvCxnSpPr>
        <p:spPr>
          <a:xfrm>
            <a:off x="2876863" y="1759764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Oval 184"/>
          <p:cNvSpPr/>
          <p:nvPr/>
        </p:nvSpPr>
        <p:spPr>
          <a:xfrm>
            <a:off x="1675591" y="212744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2272970" y="211808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2545155" y="213112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Arrow Connector 187"/>
          <p:cNvCxnSpPr>
            <a:stCxn id="169" idx="4"/>
            <a:endCxn id="185" idx="7"/>
          </p:cNvCxnSpPr>
          <p:nvPr/>
        </p:nvCxnSpPr>
        <p:spPr>
          <a:xfrm flipH="1">
            <a:off x="1821922" y="1759764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>
            <a:stCxn id="169" idx="4"/>
            <a:endCxn id="167" idx="0"/>
          </p:cNvCxnSpPr>
          <p:nvPr/>
        </p:nvCxnSpPr>
        <p:spPr>
          <a:xfrm flipH="1">
            <a:off x="2066563" y="1759764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stCxn id="169" idx="4"/>
            <a:endCxn id="186" idx="0"/>
          </p:cNvCxnSpPr>
          <p:nvPr/>
        </p:nvCxnSpPr>
        <p:spPr>
          <a:xfrm>
            <a:off x="2211362" y="1759764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>
            <a:stCxn id="169" idx="4"/>
            <a:endCxn id="187" idx="1"/>
          </p:cNvCxnSpPr>
          <p:nvPr/>
        </p:nvCxnSpPr>
        <p:spPr>
          <a:xfrm>
            <a:off x="2211362" y="1759764"/>
            <a:ext cx="358899" cy="39647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Oval 191"/>
          <p:cNvSpPr/>
          <p:nvPr/>
        </p:nvSpPr>
        <p:spPr>
          <a:xfrm>
            <a:off x="265106" y="212842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560468" y="212620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1146808" y="211808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853252" y="212398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6" name="Straight Arrow Connector 195"/>
          <p:cNvCxnSpPr>
            <a:stCxn id="170" idx="4"/>
            <a:endCxn id="192" idx="7"/>
          </p:cNvCxnSpPr>
          <p:nvPr/>
        </p:nvCxnSpPr>
        <p:spPr>
          <a:xfrm flipH="1">
            <a:off x="411437" y="1759764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stCxn id="170" idx="4"/>
            <a:endCxn id="193" idx="0"/>
          </p:cNvCxnSpPr>
          <p:nvPr/>
        </p:nvCxnSpPr>
        <p:spPr>
          <a:xfrm flipH="1">
            <a:off x="646187" y="1759764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>
            <a:stCxn id="170" idx="4"/>
            <a:endCxn id="194" idx="0"/>
          </p:cNvCxnSpPr>
          <p:nvPr/>
        </p:nvCxnSpPr>
        <p:spPr>
          <a:xfrm>
            <a:off x="1031909" y="1759764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>
            <a:stCxn id="170" idx="4"/>
            <a:endCxn id="195" idx="0"/>
          </p:cNvCxnSpPr>
          <p:nvPr/>
        </p:nvCxnSpPr>
        <p:spPr>
          <a:xfrm flipH="1">
            <a:off x="938972" y="1759764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Oval 199"/>
          <p:cNvSpPr/>
          <p:nvPr/>
        </p:nvSpPr>
        <p:spPr>
          <a:xfrm>
            <a:off x="1540105" y="265633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1821694" y="264911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2081001" y="265343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2362334" y="265774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4" name="Straight Arrow Connector 203"/>
          <p:cNvCxnSpPr>
            <a:stCxn id="167" idx="4"/>
            <a:endCxn id="200" idx="7"/>
          </p:cNvCxnSpPr>
          <p:nvPr/>
        </p:nvCxnSpPr>
        <p:spPr>
          <a:xfrm flipH="1">
            <a:off x="1686437" y="2293216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>
            <a:stCxn id="167" idx="4"/>
            <a:endCxn id="201" idx="0"/>
          </p:cNvCxnSpPr>
          <p:nvPr/>
        </p:nvCxnSpPr>
        <p:spPr>
          <a:xfrm flipH="1">
            <a:off x="1907414" y="2293216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stCxn id="167" idx="4"/>
            <a:endCxn id="202" idx="0"/>
          </p:cNvCxnSpPr>
          <p:nvPr/>
        </p:nvCxnSpPr>
        <p:spPr>
          <a:xfrm>
            <a:off x="2066563" y="2293216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>
            <a:stCxn id="167" idx="4"/>
            <a:endCxn id="203" idx="1"/>
          </p:cNvCxnSpPr>
          <p:nvPr/>
        </p:nvCxnSpPr>
        <p:spPr>
          <a:xfrm>
            <a:off x="2066563" y="2293216"/>
            <a:ext cx="320877" cy="38964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8" name="Freeform 207"/>
          <p:cNvSpPr/>
          <p:nvPr/>
        </p:nvSpPr>
        <p:spPr>
          <a:xfrm>
            <a:off x="768517" y="1566268"/>
            <a:ext cx="591010" cy="1508044"/>
          </a:xfrm>
          <a:custGeom>
            <a:avLst/>
            <a:gdLst>
              <a:gd name="connsiteX0" fmla="*/ 0 w 1094462"/>
              <a:gd name="connsiteY0" fmla="*/ 0 h 2713789"/>
              <a:gd name="connsiteX1" fmla="*/ 1082842 w 1094462"/>
              <a:gd name="connsiteY1" fmla="*/ 949157 h 2713789"/>
              <a:gd name="connsiteX2" fmla="*/ 601579 w 1094462"/>
              <a:gd name="connsiteY2" fmla="*/ 2713789 h 271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4462" h="2713789">
                <a:moveTo>
                  <a:pt x="0" y="0"/>
                </a:moveTo>
                <a:cubicBezTo>
                  <a:pt x="491289" y="248429"/>
                  <a:pt x="982579" y="496859"/>
                  <a:pt x="1082842" y="949157"/>
                </a:cubicBezTo>
                <a:cubicBezTo>
                  <a:pt x="1183105" y="1401455"/>
                  <a:pt x="601579" y="2713789"/>
                  <a:pt x="601579" y="2713789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1311419" y="995249"/>
            <a:ext cx="612011" cy="2100714"/>
          </a:xfrm>
          <a:custGeom>
            <a:avLst/>
            <a:gdLst>
              <a:gd name="connsiteX0" fmla="*/ 392256 w 1378557"/>
              <a:gd name="connsiteY0" fmla="*/ 0 h 3890210"/>
              <a:gd name="connsiteX1" fmla="*/ 1314677 w 1378557"/>
              <a:gd name="connsiteY1" fmla="*/ 1537368 h 3890210"/>
              <a:gd name="connsiteX2" fmla="*/ 1167625 w 1378557"/>
              <a:gd name="connsiteY2" fmla="*/ 2593474 h 3890210"/>
              <a:gd name="connsiteX3" fmla="*/ 111519 w 1378557"/>
              <a:gd name="connsiteY3" fmla="*/ 3195053 h 3890210"/>
              <a:gd name="connsiteX4" fmla="*/ 31309 w 1378557"/>
              <a:gd name="connsiteY4" fmla="*/ 3890210 h 3890210"/>
              <a:gd name="connsiteX5" fmla="*/ 31309 w 1378557"/>
              <a:gd name="connsiteY5" fmla="*/ 3890210 h 3890210"/>
              <a:gd name="connsiteX6" fmla="*/ 31309 w 1378557"/>
              <a:gd name="connsiteY6" fmla="*/ 3890210 h 389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8557" h="3890210">
                <a:moveTo>
                  <a:pt x="392256" y="0"/>
                </a:moveTo>
                <a:cubicBezTo>
                  <a:pt x="788852" y="552561"/>
                  <a:pt x="1185449" y="1105122"/>
                  <a:pt x="1314677" y="1537368"/>
                </a:cubicBezTo>
                <a:cubicBezTo>
                  <a:pt x="1443905" y="1969614"/>
                  <a:pt x="1368151" y="2317193"/>
                  <a:pt x="1167625" y="2593474"/>
                </a:cubicBezTo>
                <a:cubicBezTo>
                  <a:pt x="967099" y="2869755"/>
                  <a:pt x="300905" y="2978930"/>
                  <a:pt x="111519" y="3195053"/>
                </a:cubicBezTo>
                <a:cubicBezTo>
                  <a:pt x="-77867" y="3411176"/>
                  <a:pt x="31309" y="3890210"/>
                  <a:pt x="31309" y="3890210"/>
                </a:cubicBezTo>
                <a:lnTo>
                  <a:pt x="31309" y="3890210"/>
                </a:lnTo>
                <a:lnTo>
                  <a:pt x="31309" y="3890210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2210363" y="843651"/>
            <a:ext cx="234045" cy="2230660"/>
          </a:xfrm>
          <a:custGeom>
            <a:avLst/>
            <a:gdLst>
              <a:gd name="connsiteX0" fmla="*/ 124271 w 433416"/>
              <a:gd name="connsiteY0" fmla="*/ 0 h 4130852"/>
              <a:gd name="connsiteX1" fmla="*/ 431745 w 433416"/>
              <a:gd name="connsiteY1" fmla="*/ 1684421 h 4130852"/>
              <a:gd name="connsiteX2" fmla="*/ 3956 w 433416"/>
              <a:gd name="connsiteY2" fmla="*/ 2165684 h 4130852"/>
              <a:gd name="connsiteX3" fmla="*/ 217850 w 433416"/>
              <a:gd name="connsiteY3" fmla="*/ 3810000 h 4130852"/>
              <a:gd name="connsiteX4" fmla="*/ 204482 w 433416"/>
              <a:gd name="connsiteY4" fmla="*/ 4130842 h 413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416" h="4130852">
                <a:moveTo>
                  <a:pt x="124271" y="0"/>
                </a:moveTo>
                <a:cubicBezTo>
                  <a:pt x="288034" y="661737"/>
                  <a:pt x="451797" y="1323474"/>
                  <a:pt x="431745" y="1684421"/>
                </a:cubicBezTo>
                <a:cubicBezTo>
                  <a:pt x="411693" y="2045368"/>
                  <a:pt x="39605" y="1811421"/>
                  <a:pt x="3956" y="2165684"/>
                </a:cubicBezTo>
                <a:cubicBezTo>
                  <a:pt x="-31693" y="2519947"/>
                  <a:pt x="184429" y="3482474"/>
                  <a:pt x="217850" y="3810000"/>
                </a:cubicBezTo>
                <a:cubicBezTo>
                  <a:pt x="251271" y="4137526"/>
                  <a:pt x="204482" y="4130842"/>
                  <a:pt x="204482" y="4130842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2602425" y="865308"/>
            <a:ext cx="238344" cy="2259531"/>
          </a:xfrm>
          <a:custGeom>
            <a:avLst/>
            <a:gdLst>
              <a:gd name="connsiteX0" fmla="*/ 0 w 441378"/>
              <a:gd name="connsiteY0" fmla="*/ 0 h 4184316"/>
              <a:gd name="connsiteX1" fmla="*/ 80211 w 441378"/>
              <a:gd name="connsiteY1" fmla="*/ 1884948 h 4184316"/>
              <a:gd name="connsiteX2" fmla="*/ 387684 w 441378"/>
              <a:gd name="connsiteY2" fmla="*/ 2272632 h 4184316"/>
              <a:gd name="connsiteX3" fmla="*/ 441158 w 441378"/>
              <a:gd name="connsiteY3" fmla="*/ 4090737 h 4184316"/>
              <a:gd name="connsiteX4" fmla="*/ 441158 w 441378"/>
              <a:gd name="connsiteY4" fmla="*/ 4090737 h 4184316"/>
              <a:gd name="connsiteX5" fmla="*/ 427790 w 441378"/>
              <a:gd name="connsiteY5" fmla="*/ 4184316 h 418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378" h="4184316">
                <a:moveTo>
                  <a:pt x="0" y="0"/>
                </a:moveTo>
                <a:cubicBezTo>
                  <a:pt x="7798" y="753088"/>
                  <a:pt x="15597" y="1506176"/>
                  <a:pt x="80211" y="1884948"/>
                </a:cubicBezTo>
                <a:cubicBezTo>
                  <a:pt x="144825" y="2263720"/>
                  <a:pt x="327526" y="1905000"/>
                  <a:pt x="387684" y="2272632"/>
                </a:cubicBezTo>
                <a:cubicBezTo>
                  <a:pt x="447842" y="2640264"/>
                  <a:pt x="441158" y="4090737"/>
                  <a:pt x="441158" y="4090737"/>
                </a:cubicBezTo>
                <a:lnTo>
                  <a:pt x="441158" y="4090737"/>
                </a:lnTo>
                <a:lnTo>
                  <a:pt x="427790" y="4184316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3446269" y="886964"/>
            <a:ext cx="271501" cy="2237874"/>
          </a:xfrm>
          <a:custGeom>
            <a:avLst/>
            <a:gdLst>
              <a:gd name="connsiteX0" fmla="*/ 0 w 502779"/>
              <a:gd name="connsiteY0" fmla="*/ 0 h 4144211"/>
              <a:gd name="connsiteX1" fmla="*/ 494632 w 502779"/>
              <a:gd name="connsiteY1" fmla="*/ 2085474 h 4144211"/>
              <a:gd name="connsiteX2" fmla="*/ 320842 w 502779"/>
              <a:gd name="connsiteY2" fmla="*/ 4144211 h 414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779" h="4144211">
                <a:moveTo>
                  <a:pt x="0" y="0"/>
                </a:moveTo>
                <a:cubicBezTo>
                  <a:pt x="220579" y="697386"/>
                  <a:pt x="441158" y="1394772"/>
                  <a:pt x="494632" y="2085474"/>
                </a:cubicBezTo>
                <a:cubicBezTo>
                  <a:pt x="548106" y="2776176"/>
                  <a:pt x="320842" y="4144211"/>
                  <a:pt x="320842" y="4144211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TextBox 212"/>
          <p:cNvSpPr txBox="1"/>
          <p:nvPr/>
        </p:nvSpPr>
        <p:spPr>
          <a:xfrm>
            <a:off x="536398" y="3045437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P0</a:t>
            </a:r>
            <a:endParaRPr lang="en-US" sz="1000" dirty="0"/>
          </a:p>
        </p:txBody>
      </p:sp>
      <p:sp>
        <p:nvSpPr>
          <p:cNvPr id="214" name="TextBox 213"/>
          <p:cNvSpPr txBox="1"/>
          <p:nvPr/>
        </p:nvSpPr>
        <p:spPr>
          <a:xfrm>
            <a:off x="1086127" y="3045436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P1</a:t>
            </a:r>
            <a:endParaRPr lang="en-US" sz="1000" dirty="0"/>
          </a:p>
        </p:txBody>
      </p:sp>
      <p:sp>
        <p:nvSpPr>
          <p:cNvPr id="215" name="TextBox 214"/>
          <p:cNvSpPr txBox="1"/>
          <p:nvPr/>
        </p:nvSpPr>
        <p:spPr>
          <a:xfrm>
            <a:off x="1745353" y="3045437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P2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2510633" y="3048494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P3</a:t>
            </a:r>
            <a:endParaRPr lang="en-US" sz="1000" dirty="0"/>
          </a:p>
        </p:txBody>
      </p:sp>
      <p:sp>
        <p:nvSpPr>
          <p:cNvPr id="217" name="TextBox 216"/>
          <p:cNvSpPr txBox="1"/>
          <p:nvPr/>
        </p:nvSpPr>
        <p:spPr>
          <a:xfrm>
            <a:off x="3191404" y="3041738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P4</a:t>
            </a:r>
            <a:endParaRPr lang="en-US" sz="1000" dirty="0"/>
          </a:p>
        </p:txBody>
      </p:sp>
      <p:sp>
        <p:nvSpPr>
          <p:cNvPr id="218" name="TextBox 217"/>
          <p:cNvSpPr txBox="1"/>
          <p:nvPr/>
        </p:nvSpPr>
        <p:spPr>
          <a:xfrm>
            <a:off x="3787332" y="3048494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P5</a:t>
            </a:r>
            <a:endParaRPr lang="en-US" sz="1000" dirty="0"/>
          </a:p>
        </p:txBody>
      </p:sp>
      <p:sp>
        <p:nvSpPr>
          <p:cNvPr id="219" name="TextBox 218"/>
          <p:cNvSpPr txBox="1"/>
          <p:nvPr/>
        </p:nvSpPr>
        <p:spPr>
          <a:xfrm>
            <a:off x="906505" y="456026"/>
            <a:ext cx="3012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Typical MPI Approach</a:t>
            </a:r>
            <a:endParaRPr lang="en-US" sz="1600" dirty="0"/>
          </a:p>
        </p:txBody>
      </p:sp>
      <p:sp>
        <p:nvSpPr>
          <p:cNvPr id="220" name="TextBox 219"/>
          <p:cNvSpPr txBox="1"/>
          <p:nvPr/>
        </p:nvSpPr>
        <p:spPr>
          <a:xfrm>
            <a:off x="5598921" y="340329"/>
            <a:ext cx="3012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Charm++ Approach</a:t>
            </a:r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043262" y="1014554"/>
            <a:ext cx="4086038" cy="2038238"/>
            <a:chOff x="5043262" y="1014554"/>
            <a:chExt cx="4086038" cy="2038238"/>
          </a:xfrm>
        </p:grpSpPr>
        <p:sp>
          <p:nvSpPr>
            <p:cNvPr id="222" name="Oval 221"/>
            <p:cNvSpPr/>
            <p:nvPr/>
          </p:nvSpPr>
          <p:spPr>
            <a:xfrm>
              <a:off x="6935083" y="2170654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223" name="Oval 222"/>
            <p:cNvSpPr/>
            <p:nvPr/>
          </p:nvSpPr>
          <p:spPr>
            <a:xfrm>
              <a:off x="7745382" y="1637202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7079881" y="1637202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5900428" y="1637202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00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6" name="Oval 225"/>
            <p:cNvSpPr/>
            <p:nvPr/>
          </p:nvSpPr>
          <p:spPr>
            <a:xfrm>
              <a:off x="6796682" y="1014554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6468391" y="1651769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/>
            <p:cNvCxnSpPr>
              <a:stCxn id="226" idx="4"/>
              <a:endCxn id="225" idx="7"/>
            </p:cNvCxnSpPr>
            <p:nvPr/>
          </p:nvCxnSpPr>
          <p:spPr>
            <a:xfrm flipH="1">
              <a:off x="6046759" y="1186013"/>
              <a:ext cx="835642" cy="47629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/>
            <p:cNvCxnSpPr>
              <a:stCxn id="226" idx="4"/>
              <a:endCxn id="227" idx="0"/>
            </p:cNvCxnSpPr>
            <p:nvPr/>
          </p:nvCxnSpPr>
          <p:spPr>
            <a:xfrm flipH="1">
              <a:off x="6554110" y="1186013"/>
              <a:ext cx="328291" cy="46575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/>
            <p:cNvCxnSpPr>
              <a:stCxn id="226" idx="4"/>
              <a:endCxn id="224" idx="0"/>
            </p:cNvCxnSpPr>
            <p:nvPr/>
          </p:nvCxnSpPr>
          <p:spPr>
            <a:xfrm>
              <a:off x="6882401" y="1186013"/>
              <a:ext cx="283199" cy="4511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Arrow Connector 230"/>
            <p:cNvCxnSpPr>
              <a:stCxn id="226" idx="4"/>
              <a:endCxn id="223" idx="1"/>
            </p:cNvCxnSpPr>
            <p:nvPr/>
          </p:nvCxnSpPr>
          <p:spPr>
            <a:xfrm>
              <a:off x="6882401" y="1186013"/>
              <a:ext cx="888087" cy="47629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Oval 231"/>
            <p:cNvSpPr/>
            <p:nvPr/>
          </p:nvSpPr>
          <p:spPr>
            <a:xfrm>
              <a:off x="7877836" y="2167255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8166048" y="2162057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8450539" y="2167255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8741571" y="2162057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6" name="Straight Arrow Connector 235"/>
            <p:cNvCxnSpPr>
              <a:stCxn id="223" idx="4"/>
              <a:endCxn id="232" idx="0"/>
            </p:cNvCxnSpPr>
            <p:nvPr/>
          </p:nvCxnSpPr>
          <p:spPr>
            <a:xfrm>
              <a:off x="7831101" y="1808661"/>
              <a:ext cx="132454" cy="3585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Arrow Connector 236"/>
            <p:cNvCxnSpPr>
              <a:stCxn id="223" idx="4"/>
              <a:endCxn id="233" idx="0"/>
            </p:cNvCxnSpPr>
            <p:nvPr/>
          </p:nvCxnSpPr>
          <p:spPr>
            <a:xfrm>
              <a:off x="7831101" y="1808661"/>
              <a:ext cx="420667" cy="35339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>
              <a:stCxn id="223" idx="4"/>
              <a:endCxn id="234" idx="0"/>
            </p:cNvCxnSpPr>
            <p:nvPr/>
          </p:nvCxnSpPr>
          <p:spPr>
            <a:xfrm>
              <a:off x="7831101" y="1808661"/>
              <a:ext cx="705157" cy="3585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/>
            <p:cNvCxnSpPr>
              <a:stCxn id="223" idx="4"/>
              <a:endCxn id="235" idx="1"/>
            </p:cNvCxnSpPr>
            <p:nvPr/>
          </p:nvCxnSpPr>
          <p:spPr>
            <a:xfrm>
              <a:off x="7831101" y="1808661"/>
              <a:ext cx="935577" cy="3785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Oval 239"/>
            <p:cNvSpPr/>
            <p:nvPr/>
          </p:nvSpPr>
          <p:spPr>
            <a:xfrm>
              <a:off x="6629829" y="2176344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7227208" y="2166977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7499393" y="2180022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3" name="Straight Arrow Connector 242"/>
            <p:cNvCxnSpPr>
              <a:stCxn id="224" idx="4"/>
              <a:endCxn id="240" idx="7"/>
            </p:cNvCxnSpPr>
            <p:nvPr/>
          </p:nvCxnSpPr>
          <p:spPr>
            <a:xfrm flipH="1">
              <a:off x="6776161" y="1808661"/>
              <a:ext cx="389440" cy="3927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/>
            <p:cNvCxnSpPr>
              <a:stCxn id="224" idx="4"/>
              <a:endCxn id="222" idx="0"/>
            </p:cNvCxnSpPr>
            <p:nvPr/>
          </p:nvCxnSpPr>
          <p:spPr>
            <a:xfrm flipH="1">
              <a:off x="7020802" y="1808661"/>
              <a:ext cx="144799" cy="3619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Arrow Connector 244"/>
            <p:cNvCxnSpPr>
              <a:stCxn id="224" idx="4"/>
              <a:endCxn id="241" idx="0"/>
            </p:cNvCxnSpPr>
            <p:nvPr/>
          </p:nvCxnSpPr>
          <p:spPr>
            <a:xfrm>
              <a:off x="7165601" y="1808661"/>
              <a:ext cx="147327" cy="35831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/>
            <p:cNvCxnSpPr>
              <a:stCxn id="224" idx="4"/>
              <a:endCxn id="242" idx="1"/>
            </p:cNvCxnSpPr>
            <p:nvPr/>
          </p:nvCxnSpPr>
          <p:spPr>
            <a:xfrm>
              <a:off x="7165601" y="1808661"/>
              <a:ext cx="358899" cy="39647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46"/>
            <p:cNvSpPr/>
            <p:nvPr/>
          </p:nvSpPr>
          <p:spPr>
            <a:xfrm>
              <a:off x="5219344" y="2177325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5514706" y="2175101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6101046" y="2166977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5807491" y="2172878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1" name="Straight Arrow Connector 250"/>
            <p:cNvCxnSpPr>
              <a:stCxn id="225" idx="4"/>
              <a:endCxn id="247" idx="7"/>
            </p:cNvCxnSpPr>
            <p:nvPr/>
          </p:nvCxnSpPr>
          <p:spPr>
            <a:xfrm flipH="1">
              <a:off x="5365675" y="1808661"/>
              <a:ext cx="620471" cy="39377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Arrow Connector 251"/>
            <p:cNvCxnSpPr>
              <a:stCxn id="225" idx="4"/>
              <a:endCxn id="248" idx="0"/>
            </p:cNvCxnSpPr>
            <p:nvPr/>
          </p:nvCxnSpPr>
          <p:spPr>
            <a:xfrm flipH="1">
              <a:off x="5600425" y="1808661"/>
              <a:ext cx="385722" cy="36644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/>
            <p:cNvCxnSpPr>
              <a:stCxn id="225" idx="4"/>
              <a:endCxn id="249" idx="0"/>
            </p:cNvCxnSpPr>
            <p:nvPr/>
          </p:nvCxnSpPr>
          <p:spPr>
            <a:xfrm>
              <a:off x="5986147" y="1808661"/>
              <a:ext cx="200619" cy="35831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/>
            <p:cNvCxnSpPr>
              <a:stCxn id="225" idx="4"/>
              <a:endCxn id="250" idx="0"/>
            </p:cNvCxnSpPr>
            <p:nvPr/>
          </p:nvCxnSpPr>
          <p:spPr>
            <a:xfrm flipH="1">
              <a:off x="5893210" y="1808661"/>
              <a:ext cx="92937" cy="36421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Oval 254"/>
            <p:cNvSpPr/>
            <p:nvPr/>
          </p:nvSpPr>
          <p:spPr>
            <a:xfrm>
              <a:off x="6494344" y="2705229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6775933" y="2698010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7035240" y="2702326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7316572" y="2706642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9" name="Straight Arrow Connector 258"/>
            <p:cNvCxnSpPr>
              <a:stCxn id="222" idx="4"/>
              <a:endCxn id="255" idx="7"/>
            </p:cNvCxnSpPr>
            <p:nvPr/>
          </p:nvCxnSpPr>
          <p:spPr>
            <a:xfrm flipH="1">
              <a:off x="6640675" y="2342112"/>
              <a:ext cx="380127" cy="38822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Arrow Connector 259"/>
            <p:cNvCxnSpPr>
              <a:stCxn id="222" idx="4"/>
              <a:endCxn id="256" idx="0"/>
            </p:cNvCxnSpPr>
            <p:nvPr/>
          </p:nvCxnSpPr>
          <p:spPr>
            <a:xfrm flipH="1">
              <a:off x="6861652" y="2342112"/>
              <a:ext cx="159150" cy="35589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Arrow Connector 260"/>
            <p:cNvCxnSpPr>
              <a:stCxn id="222" idx="4"/>
              <a:endCxn id="257" idx="0"/>
            </p:cNvCxnSpPr>
            <p:nvPr/>
          </p:nvCxnSpPr>
          <p:spPr>
            <a:xfrm>
              <a:off x="7020802" y="2342112"/>
              <a:ext cx="100157" cy="36021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Arrow Connector 261"/>
            <p:cNvCxnSpPr>
              <a:stCxn id="222" idx="4"/>
              <a:endCxn id="258" idx="1"/>
            </p:cNvCxnSpPr>
            <p:nvPr/>
          </p:nvCxnSpPr>
          <p:spPr>
            <a:xfrm>
              <a:off x="7020802" y="2342112"/>
              <a:ext cx="320877" cy="38963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TextBox 275"/>
            <p:cNvSpPr txBox="1"/>
            <p:nvPr/>
          </p:nvSpPr>
          <p:spPr>
            <a:xfrm>
              <a:off x="5538724" y="1591843"/>
              <a:ext cx="5006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00</a:t>
              </a:r>
              <a:endParaRPr lang="en-US" sz="1000" dirty="0"/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6110704" y="1596823"/>
              <a:ext cx="5006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01</a:t>
              </a:r>
              <a:endParaRPr lang="en-US" sz="1000" dirty="0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6728017" y="1586117"/>
              <a:ext cx="5006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10</a:t>
              </a:r>
              <a:endParaRPr lang="en-US" sz="1000" dirty="0"/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7377214" y="1596660"/>
              <a:ext cx="5006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11</a:t>
              </a:r>
              <a:endParaRPr lang="en-US" sz="1000" dirty="0"/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5043262" y="2305420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0000</a:t>
              </a:r>
              <a:endParaRPr lang="en-US" sz="800" dirty="0"/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5365762" y="2310400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0001</a:t>
              </a:r>
              <a:endParaRPr lang="en-US" sz="800" dirty="0"/>
            </a:p>
          </p:txBody>
        </p:sp>
        <p:sp>
          <p:nvSpPr>
            <p:cNvPr id="283" name="TextBox 282"/>
            <p:cNvSpPr txBox="1"/>
            <p:nvPr/>
          </p:nvSpPr>
          <p:spPr>
            <a:xfrm>
              <a:off x="5644102" y="2305420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0010</a:t>
              </a:r>
              <a:endParaRPr lang="en-US" sz="800" dirty="0"/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5952126" y="2307299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0011</a:t>
              </a:r>
              <a:endParaRPr lang="en-US" sz="800" dirty="0"/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7719814" y="2296499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1100</a:t>
              </a:r>
              <a:endParaRPr lang="en-US" sz="800" dirty="0"/>
            </a:p>
          </p:txBody>
        </p:sp>
        <p:sp>
          <p:nvSpPr>
            <p:cNvPr id="286" name="TextBox 285"/>
            <p:cNvSpPr txBox="1"/>
            <p:nvPr/>
          </p:nvSpPr>
          <p:spPr>
            <a:xfrm>
              <a:off x="8042314" y="2301479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1101</a:t>
              </a:r>
              <a:endParaRPr lang="en-US" sz="800" dirty="0"/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8320654" y="2296499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1110</a:t>
              </a:r>
              <a:endParaRPr lang="en-US" sz="800" dirty="0"/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8628678" y="2298378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1111</a:t>
              </a:r>
              <a:endParaRPr lang="en-US" sz="800" dirty="0"/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6299626" y="2852737"/>
              <a:ext cx="50062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100100</a:t>
              </a:r>
              <a:endParaRPr lang="en-US" sz="700" dirty="0"/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6617995" y="2846457"/>
              <a:ext cx="50062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100101</a:t>
              </a:r>
              <a:endParaRPr lang="en-US" sz="700" dirty="0"/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6910535" y="2846789"/>
              <a:ext cx="50062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100110</a:t>
              </a:r>
              <a:endParaRPr lang="en-US" sz="700" dirty="0"/>
            </a:p>
          </p:txBody>
        </p:sp>
        <p:sp>
          <p:nvSpPr>
            <p:cNvPr id="295" name="TextBox 294"/>
            <p:cNvSpPr txBox="1"/>
            <p:nvPr/>
          </p:nvSpPr>
          <p:spPr>
            <a:xfrm>
              <a:off x="7228279" y="2846789"/>
              <a:ext cx="50062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100111</a:t>
              </a:r>
              <a:endParaRPr lang="en-US" sz="700" dirty="0"/>
            </a:p>
          </p:txBody>
        </p:sp>
        <p:sp>
          <p:nvSpPr>
            <p:cNvPr id="296" name="TextBox 295"/>
            <p:cNvSpPr txBox="1"/>
            <p:nvPr/>
          </p:nvSpPr>
          <p:spPr>
            <a:xfrm>
              <a:off x="6461777" y="2302710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1000</a:t>
              </a:r>
              <a:endParaRPr lang="en-US" sz="800" dirty="0"/>
            </a:p>
          </p:txBody>
        </p:sp>
        <p:sp>
          <p:nvSpPr>
            <p:cNvPr id="298" name="TextBox 297"/>
            <p:cNvSpPr txBox="1"/>
            <p:nvPr/>
          </p:nvSpPr>
          <p:spPr>
            <a:xfrm>
              <a:off x="7062617" y="2302710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1010</a:t>
              </a:r>
              <a:endParaRPr lang="en-US" sz="800" dirty="0"/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7370641" y="2304589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1</a:t>
              </a:r>
              <a:r>
                <a:rPr lang="en-US" sz="800" dirty="0" smtClean="0"/>
                <a:t>011</a:t>
              </a:r>
              <a:endParaRPr lang="en-US" sz="8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69448" y="636412"/>
            <a:ext cx="4082173" cy="2679700"/>
            <a:chOff x="4763766" y="3414889"/>
            <a:chExt cx="4082173" cy="26797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3766" y="3429000"/>
              <a:ext cx="1308100" cy="13208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9917" y="3414889"/>
              <a:ext cx="1282700" cy="1346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63239" y="3429000"/>
              <a:ext cx="1282700" cy="13335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03460" y="4749800"/>
              <a:ext cx="1282700" cy="13335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81678" y="4748389"/>
              <a:ext cx="1295400" cy="134620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42780" y="3474694"/>
            <a:ext cx="4163698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/>
              <a:t>Mesh Restructuring</a:t>
            </a:r>
          </a:p>
          <a:p>
            <a:pPr algn="ctr"/>
            <a:endParaRPr lang="en-US" sz="1800" i="1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Ripple Propagation Algorithm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Level-by-level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O(d) global reductions ≈ O(d*</a:t>
            </a:r>
            <a:r>
              <a:rPr lang="en-US" sz="1800" dirty="0" err="1" smtClean="0"/>
              <a:t>logP</a:t>
            </a:r>
            <a:r>
              <a:rPr lang="en-US" sz="1800" dirty="0" smtClean="0"/>
              <a:t>) </a:t>
            </a:r>
          </a:p>
          <a:p>
            <a:pPr marL="742950" lvl="1" indent="-285750">
              <a:buFont typeface="Arial"/>
              <a:buChar char="•"/>
            </a:pPr>
            <a:endParaRPr lang="en-US" sz="1800" dirty="0"/>
          </a:p>
          <a:p>
            <a:pPr marL="742950" lvl="1" indent="-285750">
              <a:buFont typeface="Arial"/>
              <a:buChar char="•"/>
            </a:pP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Tree-replication on each process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O(#blocks) memory per process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914400" y="5257800"/>
            <a:ext cx="260665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Synchronization overhead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295400" y="6324600"/>
            <a:ext cx="1980267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Memory overhead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4445000" y="3474694"/>
            <a:ext cx="46843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/>
              <a:t>Mesh Restructuring</a:t>
            </a:r>
          </a:p>
          <a:p>
            <a:pPr algn="ctr"/>
            <a:endParaRPr lang="en-US" sz="1800" i="1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Exchange messages with neighboring blocks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Update state using a state machine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Quiescence to detect global consensus 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Blocks save current level of neighbors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O(#blocks/P) memory per process</a:t>
            </a:r>
            <a:endParaRPr lang="en-US" sz="1800" dirty="0"/>
          </a:p>
        </p:txBody>
      </p:sp>
      <p:sp>
        <p:nvSpPr>
          <p:cNvPr id="134" name="TextBox 133"/>
          <p:cNvSpPr txBox="1"/>
          <p:nvPr/>
        </p:nvSpPr>
        <p:spPr>
          <a:xfrm>
            <a:off x="5763436" y="4992511"/>
            <a:ext cx="1855548" cy="366888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O(log P) time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5715000" y="6096000"/>
            <a:ext cx="2043153" cy="366888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O(#blocks/P) space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136" name="Straight Arrow Connector 135"/>
          <p:cNvCxnSpPr/>
          <p:nvPr/>
        </p:nvCxnSpPr>
        <p:spPr>
          <a:xfrm>
            <a:off x="4283520" y="625303"/>
            <a:ext cx="0" cy="21952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4286344" y="1561193"/>
            <a:ext cx="220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</a:t>
            </a:r>
            <a:endParaRPr lang="en-US" sz="1200" dirty="0"/>
          </a:p>
        </p:txBody>
      </p:sp>
      <p:sp>
        <p:nvSpPr>
          <p:cNvPr id="138" name="TextBox 137"/>
          <p:cNvSpPr txBox="1"/>
          <p:nvPr/>
        </p:nvSpPr>
        <p:spPr>
          <a:xfrm>
            <a:off x="3095035" y="23518"/>
            <a:ext cx="3357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Structured AMR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0989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 animBg="1"/>
      <p:bldP spid="1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1858" b="-31858"/>
          <a:stretch>
            <a:fillRect/>
          </a:stretch>
        </p:blipFill>
        <p:spPr>
          <a:xfrm>
            <a:off x="76200" y="838200"/>
            <a:ext cx="9006086" cy="4953000"/>
          </a:xfr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304800" y="228600"/>
            <a:ext cx="8534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Structured AMR: </a:t>
            </a:r>
            <a:r>
              <a:rPr lang="en-US" dirty="0"/>
              <a:t>State Machine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9170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8"/>
          <a:stretch/>
        </p:blipFill>
        <p:spPr bwMode="auto">
          <a:xfrm>
            <a:off x="1295400" y="2133030"/>
            <a:ext cx="6172200" cy="423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/>
        </p:nvCxnSpPr>
        <p:spPr>
          <a:xfrm flipV="1">
            <a:off x="6118577" y="3437466"/>
            <a:ext cx="663223" cy="296334"/>
          </a:xfrm>
          <a:prstGeom prst="line">
            <a:avLst/>
          </a:prstGeom>
          <a:ln w="12700">
            <a:solidFill>
              <a:srgbClr val="5FAE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133600" y="2743200"/>
            <a:ext cx="4724400" cy="3200400"/>
          </a:xfrm>
          <a:prstGeom prst="line">
            <a:avLst/>
          </a:prstGeom>
          <a:ln w="25400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00"/>
            <a:ext cx="8229600" cy="5999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762956" y="6336268"/>
            <a:ext cx="363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Number of Cores</a:t>
            </a:r>
            <a:endParaRPr lang="en-US" sz="18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1384242"/>
            <a:ext cx="3767667" cy="83099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+mn-lt"/>
              </a:rPr>
              <a:t>Testbed</a:t>
            </a:r>
            <a:r>
              <a:rPr lang="en-US" dirty="0" smtClean="0">
                <a:latin typeface="+mn-lt"/>
              </a:rPr>
              <a:t>: IBM BG/Q Mira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Cray XK/6 Titan</a:t>
            </a:r>
            <a:endParaRPr lang="en-US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9600" y="1161872"/>
            <a:ext cx="3962400" cy="1200328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Advection Benchmark</a:t>
            </a:r>
          </a:p>
          <a:p>
            <a:pPr algn="ctr"/>
            <a:r>
              <a:rPr lang="en-US" dirty="0" smtClean="0">
                <a:latin typeface="+mn-lt"/>
              </a:rPr>
              <a:t>First order method in 3d-space</a:t>
            </a:r>
            <a:endParaRPr lang="en-US" dirty="0">
              <a:latin typeface="+mn-lt"/>
            </a:endParaRP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304800" y="228600"/>
            <a:ext cx="8534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Structured AMR: Performance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1378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</a:t>
            </a:r>
            <a:r>
              <a:rPr lang="en-US" dirty="0" err="1"/>
              <a:t>E</a:t>
            </a:r>
            <a:r>
              <a:rPr lang="en-US" dirty="0" err="1" smtClean="0"/>
              <a:t>xascale</a:t>
            </a:r>
            <a:r>
              <a:rPr lang="en-US" dirty="0" smtClean="0"/>
              <a:t> </a:t>
            </a:r>
            <a:r>
              <a:rPr lang="en-US" dirty="0"/>
              <a:t>I</a:t>
            </a:r>
            <a:r>
              <a:rPr lang="en-US" dirty="0" smtClean="0"/>
              <a:t>ssues?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 didn’t bring up </a:t>
            </a:r>
            <a:r>
              <a:rPr lang="en-US" dirty="0" err="1" smtClean="0"/>
              <a:t>exascale</a:t>
            </a:r>
            <a:r>
              <a:rPr lang="en-US" dirty="0" smtClean="0"/>
              <a:t> at all so far..</a:t>
            </a:r>
          </a:p>
          <a:p>
            <a:pPr lvl="1"/>
            <a:r>
              <a:rPr lang="en-US" dirty="0" err="1" smtClean="0"/>
              <a:t>Overdecomposition</a:t>
            </a:r>
            <a:r>
              <a:rPr lang="en-US" dirty="0" smtClean="0"/>
              <a:t>, </a:t>
            </a:r>
            <a:r>
              <a:rPr lang="en-US" dirty="0" err="1" smtClean="0"/>
              <a:t>migratability</a:t>
            </a:r>
            <a:r>
              <a:rPr lang="en-US" dirty="0" smtClean="0"/>
              <a:t>, asynchrony were needed on yesterday’s machines too</a:t>
            </a:r>
          </a:p>
          <a:p>
            <a:pPr lvl="1"/>
            <a:r>
              <a:rPr lang="en-US" dirty="0" smtClean="0"/>
              <a:t>And the app community has been using them</a:t>
            </a:r>
          </a:p>
          <a:p>
            <a:pPr lvl="1"/>
            <a:r>
              <a:rPr lang="en-US" dirty="0" smtClean="0"/>
              <a:t>But: </a:t>
            </a:r>
          </a:p>
          <a:p>
            <a:pPr lvl="2"/>
            <a:r>
              <a:rPr lang="en-US" dirty="0" smtClean="0"/>
              <a:t>On *some* of the applications, and maybe without a common general-purpose RTS</a:t>
            </a:r>
          </a:p>
          <a:p>
            <a:r>
              <a:rPr lang="en-US" dirty="0" smtClean="0"/>
              <a:t>The same concepts help at </a:t>
            </a:r>
            <a:r>
              <a:rPr lang="en-US" dirty="0" err="1" smtClean="0"/>
              <a:t>exascale</a:t>
            </a:r>
            <a:endParaRPr lang="en-US" dirty="0" smtClean="0"/>
          </a:p>
          <a:p>
            <a:pPr lvl="1"/>
            <a:r>
              <a:rPr lang="en-US" dirty="0" smtClean="0"/>
              <a:t>Not just help, they are necessary, and adequate</a:t>
            </a:r>
          </a:p>
          <a:p>
            <a:pPr lvl="1"/>
            <a:r>
              <a:rPr lang="en-US" dirty="0" smtClean="0"/>
              <a:t>As long as the RTS capabilities are improved</a:t>
            </a:r>
          </a:p>
          <a:p>
            <a:r>
              <a:rPr lang="en-US" dirty="0" smtClean="0"/>
              <a:t>We have to apply </a:t>
            </a:r>
            <a:r>
              <a:rPr lang="en-US" dirty="0" err="1" smtClean="0"/>
              <a:t>overdecomposition</a:t>
            </a:r>
            <a:r>
              <a:rPr lang="en-US" dirty="0" smtClean="0"/>
              <a:t> to all (most) apps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0117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534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Fault Tolerance in Charm++/AMPI</a:t>
            </a:r>
          </a:p>
        </p:txBody>
      </p:sp>
      <p:sp>
        <p:nvSpPr>
          <p:cNvPr id="16388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05800" cy="510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Four approaches </a:t>
            </a:r>
            <a:r>
              <a:rPr lang="en-US" dirty="0"/>
              <a:t>a</a:t>
            </a:r>
            <a:r>
              <a:rPr lang="en-US" dirty="0" smtClean="0"/>
              <a:t>vailable:</a:t>
            </a:r>
          </a:p>
          <a:p>
            <a:pPr lvl="1">
              <a:defRPr/>
            </a:pPr>
            <a:r>
              <a:rPr lang="en-US" dirty="0" smtClean="0"/>
              <a:t>Disk-based checkpoint/restart</a:t>
            </a:r>
          </a:p>
          <a:p>
            <a:pPr lvl="1">
              <a:defRPr/>
            </a:pPr>
            <a:r>
              <a:rPr lang="en-US" dirty="0" smtClean="0">
                <a:solidFill>
                  <a:srgbClr val="FF0000"/>
                </a:solidFill>
              </a:rPr>
              <a:t>In-memory double checkpoint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w auto. restart</a:t>
            </a:r>
          </a:p>
          <a:p>
            <a:pPr lvl="1">
              <a:defRPr/>
            </a:pPr>
            <a:r>
              <a:rPr lang="en-US" dirty="0" smtClean="0"/>
              <a:t>Proactive object migration</a:t>
            </a:r>
          </a:p>
          <a:p>
            <a:pPr lvl="1">
              <a:defRPr/>
            </a:pPr>
            <a:r>
              <a:rPr lang="en-US" dirty="0" smtClean="0">
                <a:solidFill>
                  <a:srgbClr val="FF0000"/>
                </a:solidFill>
              </a:rPr>
              <a:t>Message-logging: scalable fault tolerance</a:t>
            </a:r>
          </a:p>
          <a:p>
            <a:pPr eaLnBrk="1" hangingPunct="1">
              <a:defRPr/>
            </a:pPr>
            <a:r>
              <a:rPr lang="en-US" dirty="0" smtClean="0"/>
              <a:t>Common Features:</a:t>
            </a:r>
          </a:p>
          <a:p>
            <a:pPr lvl="1">
              <a:defRPr/>
            </a:pPr>
            <a:r>
              <a:rPr lang="en-US" dirty="0" smtClean="0"/>
              <a:t>Easy checkpoint: migrate-to-disk</a:t>
            </a:r>
          </a:p>
          <a:p>
            <a:pPr lvl="1" eaLnBrk="1" hangingPunct="1">
              <a:defRPr/>
            </a:pPr>
            <a:r>
              <a:rPr lang="en-US" dirty="0" smtClean="0"/>
              <a:t>Based on dynamic runtime capabilities</a:t>
            </a:r>
          </a:p>
          <a:p>
            <a:pPr lvl="1" eaLnBrk="1" hangingPunct="1">
              <a:defRPr/>
            </a:pPr>
            <a:r>
              <a:rPr lang="en-US" dirty="0" smtClean="0"/>
              <a:t>Use of object-migration</a:t>
            </a:r>
          </a:p>
          <a:p>
            <a:pPr lvl="1" eaLnBrk="1" hangingPunct="1">
              <a:defRPr/>
            </a:pPr>
            <a:r>
              <a:rPr lang="en-US" dirty="0" smtClean="0"/>
              <a:t>Can be used in concert with load-balancing schemes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6915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Extensions to fault recovery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Based on the same over-decomposition ideas</a:t>
            </a:r>
          </a:p>
          <a:p>
            <a:pPr lvl="1"/>
            <a:r>
              <a:rPr lang="en-US" dirty="0" smtClean="0"/>
              <a:t>Use NVRAM instead of DRAM for checkpoints</a:t>
            </a:r>
          </a:p>
          <a:p>
            <a:pPr lvl="2"/>
            <a:r>
              <a:rPr lang="en-US" dirty="0" smtClean="0"/>
              <a:t>Non-blocking variants</a:t>
            </a:r>
          </a:p>
          <a:p>
            <a:pPr lvl="2"/>
            <a:r>
              <a:rPr lang="en-US" dirty="0" smtClean="0"/>
              <a:t>[Cluster 2012] Xiang Ni et al.</a:t>
            </a:r>
          </a:p>
          <a:p>
            <a:pPr lvl="1"/>
            <a:r>
              <a:rPr lang="en-US" dirty="0" smtClean="0"/>
              <a:t>Replica-based soft-and-hard-error handling</a:t>
            </a:r>
          </a:p>
          <a:p>
            <a:pPr lvl="2"/>
            <a:r>
              <a:rPr lang="en-US" dirty="0" smtClean="0"/>
              <a:t>As a “gold-standard” to optimize against</a:t>
            </a:r>
          </a:p>
          <a:p>
            <a:pPr lvl="2"/>
            <a:r>
              <a:rPr lang="en-US" dirty="0" smtClean="0"/>
              <a:t>[SC 13] Xiang Ni, E. </a:t>
            </a:r>
            <a:r>
              <a:rPr lang="en-US" dirty="0" err="1" smtClean="0"/>
              <a:t>Meneses</a:t>
            </a:r>
            <a:r>
              <a:rPr lang="en-US" dirty="0" smtClean="0"/>
              <a:t>, N. Jain, et al.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379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Saving </a:t>
            </a:r>
            <a:r>
              <a:rPr lang="en-US" dirty="0"/>
              <a:t>Cooling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Easy: increase A/C setting</a:t>
            </a:r>
          </a:p>
          <a:p>
            <a:pPr lvl="1"/>
            <a:r>
              <a:rPr lang="en-US" dirty="0" smtClean="0"/>
              <a:t>But: some cores may get too hot</a:t>
            </a:r>
          </a:p>
          <a:p>
            <a:r>
              <a:rPr lang="en-US" dirty="0" smtClean="0"/>
              <a:t>So, reduce frequency if temperature is high (DVFS)</a:t>
            </a:r>
          </a:p>
          <a:p>
            <a:pPr lvl="1"/>
            <a:r>
              <a:rPr lang="en-US" dirty="0" smtClean="0"/>
              <a:t>Independently for each chip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But, </a:t>
            </a:r>
            <a:r>
              <a:rPr lang="en-US" dirty="0"/>
              <a:t>t</a:t>
            </a:r>
            <a:r>
              <a:rPr lang="en-US" dirty="0" smtClean="0"/>
              <a:t>his creates a load imbalance!</a:t>
            </a:r>
          </a:p>
          <a:p>
            <a:r>
              <a:rPr lang="en-US" dirty="0" smtClean="0"/>
              <a:t>No problem, we can handle that:</a:t>
            </a:r>
          </a:p>
          <a:p>
            <a:pPr lvl="1"/>
            <a:r>
              <a:rPr lang="en-US" dirty="0" smtClean="0"/>
              <a:t>Migrate objects away from the slowed-down processors</a:t>
            </a:r>
          </a:p>
          <a:p>
            <a:pPr lvl="1"/>
            <a:r>
              <a:rPr lang="en-US" dirty="0" smtClean="0"/>
              <a:t>Balance load using an existing strategy</a:t>
            </a:r>
          </a:p>
          <a:p>
            <a:pPr lvl="1"/>
            <a:r>
              <a:rPr lang="en-US" dirty="0" smtClean="0"/>
              <a:t>Strategies take speed of processors into account</a:t>
            </a:r>
          </a:p>
          <a:p>
            <a:r>
              <a:rPr lang="en-US" dirty="0" smtClean="0"/>
              <a:t>Implemented in experimental version</a:t>
            </a:r>
          </a:p>
          <a:p>
            <a:pPr lvl="1"/>
            <a:r>
              <a:rPr lang="en-US" dirty="0" smtClean="0"/>
              <a:t>SC 2011 paper,</a:t>
            </a:r>
            <a:r>
              <a:rPr lang="en-US" dirty="0"/>
              <a:t> </a:t>
            </a:r>
            <a:r>
              <a:rPr lang="en-US" dirty="0" smtClean="0"/>
              <a:t>IEEE </a:t>
            </a:r>
            <a:r>
              <a:rPr lang="en-US" dirty="0"/>
              <a:t>TC </a:t>
            </a:r>
            <a:r>
              <a:rPr lang="en-US" dirty="0" smtClean="0"/>
              <a:t>paper</a:t>
            </a:r>
          </a:p>
          <a:p>
            <a:r>
              <a:rPr lang="en-US" dirty="0" smtClean="0"/>
              <a:t>Several new power/energy-related strategies</a:t>
            </a:r>
          </a:p>
          <a:p>
            <a:pPr lvl="1"/>
            <a:r>
              <a:rPr lang="en-US" dirty="0" smtClean="0"/>
              <a:t>PASA ‘12: Exploiting differential sensitivities of  code segments to frequency change </a:t>
            </a:r>
            <a:endParaRPr lang="en-US" dirty="0" smtClean="0"/>
          </a:p>
          <a:p>
            <a:pPr lvl="1"/>
            <a:r>
              <a:rPr lang="en-US" dirty="0" smtClean="0"/>
              <a:t>optimizing execution under a global power cap using malleable jobs in an over-provisioned machine [cluster 2013, ..]</a:t>
            </a:r>
          </a:p>
          <a:p>
            <a:pPr lvl="1"/>
            <a:r>
              <a:rPr lang="en-US" dirty="0" smtClean="0"/>
              <a:t>A cool way of improving reliability of HPC machines [SC13]</a:t>
            </a:r>
          </a:p>
          <a:p>
            <a:pPr lvl="1"/>
            <a:r>
              <a:rPr lang="en-US" dirty="0" smtClean="0"/>
              <a:t>Controlling Network Links to save power [HPPAC 2013]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5427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 RTSs Look </a:t>
            </a:r>
            <a:r>
              <a:rPr lang="en-US" dirty="0"/>
              <a:t>L</a:t>
            </a:r>
            <a:r>
              <a:rPr lang="en-US" dirty="0" smtClean="0"/>
              <a:t>ike: Charm++</a:t>
            </a:r>
            <a:endParaRPr lang="en-US" dirty="0"/>
          </a:p>
        </p:txBody>
      </p:sp>
      <p:pic>
        <p:nvPicPr>
          <p:cNvPr id="7" name="Content Placeholder 6" descr="xarts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50" b="-2250"/>
          <a:stretch>
            <a:fillRect/>
          </a:stretch>
        </p:blipFill>
        <p:spPr>
          <a:xfrm>
            <a:off x="457200" y="1219200"/>
            <a:ext cx="8305800" cy="4906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164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Exascale</a:t>
            </a:r>
            <a:r>
              <a:rPr lang="en-US" dirty="0" smtClean="0"/>
              <a:t>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Main challenge: variability</a:t>
            </a:r>
          </a:p>
          <a:p>
            <a:pPr lvl="1"/>
            <a:r>
              <a:rPr lang="en-US" dirty="0" smtClean="0"/>
              <a:t>Static/dynamic</a:t>
            </a:r>
          </a:p>
          <a:p>
            <a:pPr lvl="1"/>
            <a:r>
              <a:rPr lang="en-US" dirty="0" smtClean="0"/>
              <a:t>Heterogeneity: processor types, process variation, ..</a:t>
            </a:r>
          </a:p>
          <a:p>
            <a:pPr lvl="1"/>
            <a:r>
              <a:rPr lang="en-US" dirty="0" smtClean="0"/>
              <a:t>Power/Temperature/Energy</a:t>
            </a:r>
          </a:p>
          <a:p>
            <a:pPr lvl="1"/>
            <a:r>
              <a:rPr lang="en-US" dirty="0" smtClean="0"/>
              <a:t>Component failure</a:t>
            </a:r>
          </a:p>
          <a:p>
            <a:r>
              <a:rPr lang="en-US" dirty="0" smtClean="0"/>
              <a:t>Exacerbated by strong scaling needs from apps</a:t>
            </a:r>
          </a:p>
          <a:p>
            <a:pPr lvl="1"/>
            <a:r>
              <a:rPr lang="en-US" dirty="0" smtClean="0"/>
              <a:t>Why?</a:t>
            </a:r>
          </a:p>
          <a:p>
            <a:r>
              <a:rPr lang="en-US" dirty="0" smtClean="0"/>
              <a:t>To deal with these, we must seek</a:t>
            </a:r>
          </a:p>
          <a:p>
            <a:pPr lvl="1"/>
            <a:r>
              <a:rPr lang="en-US" dirty="0" smtClean="0"/>
              <a:t>Not full automation 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ot full burden on app-developers</a:t>
            </a:r>
          </a:p>
          <a:p>
            <a:pPr lvl="1"/>
            <a:r>
              <a:rPr lang="en-US" dirty="0" smtClean="0"/>
              <a:t>But: a good division of labor between the system and app developers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452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/>
          <p:nvPr/>
        </p:nvSpPr>
        <p:spPr>
          <a:xfrm>
            <a:off x="181927" y="-50800"/>
            <a:ext cx="3208973" cy="152685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151515"/>
                </a:solidFill>
                <a:effectLst/>
                <a:latin typeface="Herculanum"/>
                <a:ea typeface="ＭＳ 明朝"/>
                <a:cs typeface="Times New Roman"/>
              </a:rPr>
              <a:t>Argo</a:t>
            </a:r>
            <a:endParaRPr lang="en-US" sz="1400" dirty="0">
              <a:solidFill>
                <a:srgbClr val="151515"/>
              </a:solidFill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151515"/>
                </a:solidFill>
                <a:effectLst/>
                <a:latin typeface="Arial Narrow"/>
                <a:ea typeface="ＭＳ 明朝"/>
                <a:cs typeface="Arial"/>
              </a:rPr>
              <a:t>An </a:t>
            </a:r>
            <a:r>
              <a:rPr lang="en-US" sz="1400" dirty="0" err="1">
                <a:solidFill>
                  <a:srgbClr val="151515"/>
                </a:solidFill>
                <a:effectLst/>
                <a:latin typeface="Arial Narrow"/>
                <a:ea typeface="ＭＳ 明朝"/>
                <a:cs typeface="Arial"/>
              </a:rPr>
              <a:t>Exascale</a:t>
            </a:r>
            <a:r>
              <a:rPr lang="en-US" sz="1400" dirty="0">
                <a:solidFill>
                  <a:srgbClr val="151515"/>
                </a:solidFill>
                <a:effectLst/>
                <a:latin typeface="Arial Narrow"/>
                <a:ea typeface="ＭＳ 明朝"/>
                <a:cs typeface="Arial"/>
              </a:rPr>
              <a:t> Operating System and Runtime</a:t>
            </a:r>
            <a:endParaRPr lang="en-US" sz="1400" dirty="0">
              <a:solidFill>
                <a:srgbClr val="151515"/>
              </a:solidFill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81927" y="4114800"/>
            <a:ext cx="4339273" cy="2154436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151515"/>
                </a:solidFill>
                <a:effectLst/>
                <a:latin typeface="Herculanum"/>
                <a:ea typeface="ＭＳ 明朝"/>
                <a:cs typeface="Times New Roman"/>
              </a:rPr>
              <a:t>The Crew of the Argo:</a:t>
            </a:r>
            <a:endParaRPr lang="en-US" b="1" dirty="0">
              <a:solidFill>
                <a:srgbClr val="151515"/>
              </a:solidFill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151515"/>
                </a:solidFill>
                <a:effectLst/>
                <a:latin typeface="Cambria"/>
                <a:ea typeface="ＭＳ 明朝"/>
                <a:cs typeface="Times New Roman"/>
              </a:rPr>
              <a:t> 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Argonne </a:t>
            </a: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National Laboratory;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   Principle Investigator and Chief Architect: Pete Beckman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   Chief Scientist: Marc </a:t>
            </a:r>
            <a:r>
              <a:rPr lang="en-US" sz="1000" dirty="0" err="1">
                <a:effectLst/>
                <a:latin typeface="Cambria"/>
                <a:ea typeface="ＭＳ 明朝"/>
                <a:cs typeface="Times New Roman"/>
              </a:rPr>
              <a:t>Snir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 </a:t>
            </a:r>
            <a:r>
              <a:rPr lang="en-US" sz="1000" dirty="0" smtClean="0">
                <a:latin typeface="Cambria"/>
                <a:ea typeface="ＭＳ 明朝"/>
                <a:cs typeface="Times New Roman"/>
              </a:rPr>
              <a:t>P.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</a:t>
            </a:r>
            <a:r>
              <a:rPr lang="en-US" sz="1000" dirty="0" err="1">
                <a:effectLst/>
                <a:latin typeface="Cambria"/>
                <a:ea typeface="ＭＳ 明朝"/>
                <a:cs typeface="Times New Roman"/>
              </a:rPr>
              <a:t>Balaji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R. Gupta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K.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Iskra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R. Thakur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K. Yoshii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F.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Cappello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Boston University: 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  J.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Appavoo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O. Krieger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Lawrence </a:t>
            </a: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Livermore National Laboratory: 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  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M. </a:t>
            </a:r>
            <a:r>
              <a:rPr lang="en-US" sz="1000" dirty="0" err="1">
                <a:effectLst/>
                <a:latin typeface="Cambria"/>
                <a:ea typeface="ＭＳ 明朝"/>
                <a:cs typeface="Times New Roman"/>
              </a:rPr>
              <a:t>Gokhale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E. 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Leon,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B.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Rountree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M. Schulz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B. Van 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Essen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Pacific Northwest National Laboratory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: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S.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Krishnamoorthy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R.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Gioiosa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University of Chicago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: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 H. Hoffmann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University of Illinois at 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UC: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  L. Kale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E.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Bohm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R.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Venkataraman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University of Oregon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: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  A.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Malony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S.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Shende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K. Huck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University of </a:t>
            </a:r>
            <a:r>
              <a:rPr lang="en-US" sz="1000" b="1" dirty="0" err="1">
                <a:effectLst/>
                <a:latin typeface="Cambria"/>
                <a:ea typeface="ＭＳ 明朝"/>
                <a:cs typeface="Times New Roman"/>
              </a:rPr>
              <a:t>Tennesee</a:t>
            </a: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 Knoxville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: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  J. </a:t>
            </a:r>
            <a:r>
              <a:rPr lang="en-US" sz="1000" dirty="0" err="1">
                <a:effectLst/>
                <a:latin typeface="Cambria"/>
                <a:ea typeface="ＭＳ 明朝"/>
                <a:cs typeface="Times New Roman"/>
              </a:rPr>
              <a:t>Dongarra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G.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Bosilca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683" y="4457701"/>
            <a:ext cx="4101889" cy="2324099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6" y="1223082"/>
            <a:ext cx="4339273" cy="21479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1927" y="3530024"/>
            <a:ext cx="323127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151515"/>
                </a:solidFill>
                <a:latin typeface="Cambria"/>
                <a:ea typeface="ＭＳ 明朝"/>
                <a:cs typeface="Times New Roman"/>
              </a:rPr>
              <a:t>$9.7M ASCR DOE</a:t>
            </a:r>
          </a:p>
          <a:p>
            <a:r>
              <a:rPr lang="en-US" sz="1600" dirty="0" smtClean="0">
                <a:solidFill>
                  <a:srgbClr val="151515"/>
                </a:solidFill>
                <a:latin typeface="Cambria"/>
                <a:ea typeface="ＭＳ 明朝"/>
                <a:cs typeface="Times New Roman"/>
              </a:rPr>
              <a:t>3 year project, launched Aug 2013</a:t>
            </a:r>
            <a:endParaRPr lang="en-US" sz="1600" dirty="0">
              <a:solidFill>
                <a:srgbClr val="151515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495800" y="0"/>
            <a:ext cx="4622800" cy="4525963"/>
          </a:xfrm>
          <a:prstGeom prst="rect">
            <a:avLst/>
          </a:prstGeom>
        </p:spPr>
        <p:txBody>
          <a:bodyPr/>
          <a:lstStyle>
            <a:lvl1pPr marL="342813" indent="-342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60" indent="-28567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2706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599790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6875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3959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040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8124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5205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28600" indent="-228600">
              <a:buNone/>
            </a:pPr>
            <a:r>
              <a:rPr lang="en-US" b="1" dirty="0" smtClean="0">
                <a:solidFill>
                  <a:srgbClr val="151515"/>
                </a:solidFill>
              </a:rPr>
              <a:t>Key Areas of Innovation:</a:t>
            </a:r>
            <a:endParaRPr lang="en-US" b="1" dirty="0">
              <a:solidFill>
                <a:srgbClr val="151515"/>
              </a:solidFill>
            </a:endParaRPr>
          </a:p>
          <a:p>
            <a:pPr marL="228600" indent="-228600"/>
            <a:r>
              <a:rPr lang="en-US" sz="2000" dirty="0" err="1" smtClean="0">
                <a:solidFill>
                  <a:srgbClr val="151515"/>
                </a:solidFill>
              </a:rPr>
              <a:t>NodeOS</a:t>
            </a:r>
            <a:r>
              <a:rPr lang="en-US" sz="2000" dirty="0" smtClean="0">
                <a:solidFill>
                  <a:srgbClr val="151515"/>
                </a:solidFill>
              </a:rPr>
              <a:t>/R</a:t>
            </a:r>
          </a:p>
          <a:p>
            <a:pPr marL="406400" lvl="1" indent="-228600"/>
            <a:r>
              <a:rPr lang="en-US" sz="1600" dirty="0" smtClean="0">
                <a:solidFill>
                  <a:srgbClr val="151515"/>
                </a:solidFill>
              </a:rPr>
              <a:t>Core-specialization permits multiple, concurrent kernels</a:t>
            </a:r>
          </a:p>
          <a:p>
            <a:pPr marL="228600" indent="-228600"/>
            <a:r>
              <a:rPr lang="en-US" sz="2000" dirty="0" smtClean="0">
                <a:solidFill>
                  <a:srgbClr val="151515"/>
                </a:solidFill>
              </a:rPr>
              <a:t>Lightweight Concurrency</a:t>
            </a:r>
          </a:p>
          <a:p>
            <a:pPr marL="406400" lvl="1" indent="-228600"/>
            <a:r>
              <a:rPr lang="en-US" sz="1600" dirty="0">
                <a:solidFill>
                  <a:srgbClr val="151515"/>
                </a:solidFill>
              </a:rPr>
              <a:t>Embed fine-grained tasks and lightweight threads into OS for massive parallelism</a:t>
            </a:r>
          </a:p>
          <a:p>
            <a:pPr marL="228600" indent="-228600"/>
            <a:r>
              <a:rPr lang="en-US" sz="2000" dirty="0" smtClean="0">
                <a:solidFill>
                  <a:srgbClr val="151515"/>
                </a:solidFill>
              </a:rPr>
              <a:t>Backplane</a:t>
            </a:r>
          </a:p>
          <a:p>
            <a:pPr marL="406400" lvl="1" indent="-228600"/>
            <a:r>
              <a:rPr lang="en-US" sz="1600" dirty="0">
                <a:solidFill>
                  <a:srgbClr val="151515"/>
                </a:solidFill>
              </a:rPr>
              <a:t>Event, Control, and Performance backplanes to support global optimizations</a:t>
            </a:r>
          </a:p>
          <a:p>
            <a:pPr marL="228600" indent="-228600"/>
            <a:r>
              <a:rPr lang="en-US" sz="2000" dirty="0" smtClean="0">
                <a:solidFill>
                  <a:srgbClr val="151515"/>
                </a:solidFill>
              </a:rPr>
              <a:t>Global View</a:t>
            </a:r>
          </a:p>
          <a:p>
            <a:pPr marL="406400" lvl="1" indent="-228600"/>
            <a:r>
              <a:rPr lang="en-US" sz="1600" dirty="0">
                <a:solidFill>
                  <a:srgbClr val="151515"/>
                </a:solidFill>
              </a:rPr>
              <a:t>“Enclave” abstraction to allow global optimization of power, resilience</a:t>
            </a:r>
            <a:r>
              <a:rPr lang="en-US" sz="1600" dirty="0" smtClean="0">
                <a:solidFill>
                  <a:srgbClr val="151515"/>
                </a:solidFill>
              </a:rPr>
              <a:t>, </a:t>
            </a:r>
            <a:r>
              <a:rPr lang="en-US" sz="1600" dirty="0" err="1" smtClean="0">
                <a:solidFill>
                  <a:srgbClr val="151515"/>
                </a:solidFill>
              </a:rPr>
              <a:t>perf</a:t>
            </a:r>
            <a:r>
              <a:rPr lang="en-US" sz="1600" dirty="0" smtClean="0">
                <a:solidFill>
                  <a:srgbClr val="151515"/>
                </a:solidFill>
              </a:rPr>
              <a:t>.</a:t>
            </a:r>
            <a:endParaRPr lang="en-US" sz="1600" dirty="0">
              <a:solidFill>
                <a:srgbClr val="151515"/>
              </a:solidFill>
            </a:endParaRPr>
          </a:p>
          <a:p>
            <a:pPr marL="228600" indent="-228600"/>
            <a:endParaRPr lang="en-US" sz="2000" dirty="0" smtClean="0">
              <a:solidFill>
                <a:srgbClr val="151515"/>
              </a:solidFill>
            </a:endParaRPr>
          </a:p>
          <a:p>
            <a:pPr marL="228600" indent="-228600"/>
            <a:endParaRPr lang="en-US" sz="2000" dirty="0" smtClean="0">
              <a:solidFill>
                <a:srgbClr val="15151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457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C0504D"/>
                </a:solidFill>
              </a:rPr>
              <a:t>Keynotes</a:t>
            </a:r>
            <a:endParaRPr lang="en-US" dirty="0">
              <a:solidFill>
                <a:srgbClr val="C0504D"/>
              </a:solidFill>
            </a:endParaRPr>
          </a:p>
          <a:p>
            <a:pPr lvl="1"/>
            <a:r>
              <a:rPr lang="en-US" dirty="0" smtClean="0">
                <a:solidFill>
                  <a:srgbClr val="C0504D"/>
                </a:solidFill>
              </a:rPr>
              <a:t>Robert Harrison (Today)</a:t>
            </a:r>
            <a:endParaRPr lang="en-US" dirty="0">
              <a:solidFill>
                <a:srgbClr val="C0504D"/>
              </a:solidFill>
            </a:endParaRPr>
          </a:p>
          <a:p>
            <a:pPr lvl="1"/>
            <a:r>
              <a:rPr lang="en-US" dirty="0" err="1" smtClean="0">
                <a:solidFill>
                  <a:srgbClr val="C0504D"/>
                </a:solidFill>
              </a:rPr>
              <a:t>Vivek</a:t>
            </a:r>
            <a:r>
              <a:rPr lang="en-US" dirty="0" smtClean="0">
                <a:solidFill>
                  <a:srgbClr val="C0504D"/>
                </a:solidFill>
              </a:rPr>
              <a:t> </a:t>
            </a:r>
            <a:r>
              <a:rPr lang="en-US" dirty="0" err="1" smtClean="0">
                <a:solidFill>
                  <a:srgbClr val="C0504D"/>
                </a:solidFill>
              </a:rPr>
              <a:t>Sarkar</a:t>
            </a:r>
            <a:endParaRPr lang="en-US" dirty="0" smtClean="0">
              <a:solidFill>
                <a:srgbClr val="C0504D"/>
              </a:solidFill>
            </a:endParaRPr>
          </a:p>
          <a:p>
            <a:r>
              <a:rPr lang="en-US" dirty="0" smtClean="0"/>
              <a:t>Invited talks: </a:t>
            </a:r>
          </a:p>
          <a:p>
            <a:pPr lvl="1"/>
            <a:r>
              <a:rPr lang="en-US" dirty="0" smtClean="0"/>
              <a:t>Robert Wisniewski, Intel</a:t>
            </a:r>
          </a:p>
          <a:p>
            <a:pPr lvl="1"/>
            <a:r>
              <a:rPr lang="en-US" dirty="0" smtClean="0"/>
              <a:t>Brian Van </a:t>
            </a:r>
            <a:r>
              <a:rPr lang="en-US" dirty="0" err="1" smtClean="0"/>
              <a:t>Straalen</a:t>
            </a:r>
            <a:r>
              <a:rPr lang="en-US" dirty="0" smtClean="0"/>
              <a:t>, LBNL</a:t>
            </a:r>
          </a:p>
          <a:p>
            <a:r>
              <a:rPr lang="en-US" dirty="0" smtClean="0"/>
              <a:t>Work horses – </a:t>
            </a:r>
            <a:r>
              <a:rPr lang="en-US" dirty="0" err="1" smtClean="0"/>
              <a:t>Petascale</a:t>
            </a:r>
            <a:r>
              <a:rPr lang="en-US" dirty="0" smtClean="0"/>
              <a:t> Applications</a:t>
            </a:r>
          </a:p>
          <a:p>
            <a:pPr lvl="1"/>
            <a:r>
              <a:rPr lang="en-US" dirty="0" err="1" smtClean="0"/>
              <a:t>ChaNGa</a:t>
            </a:r>
            <a:r>
              <a:rPr lang="en-US" dirty="0" smtClean="0"/>
              <a:t> by Tom Quinn</a:t>
            </a:r>
          </a:p>
          <a:p>
            <a:pPr lvl="1"/>
            <a:r>
              <a:rPr lang="en-US" dirty="0" smtClean="0"/>
              <a:t>NAMD by Jim Phillips</a:t>
            </a:r>
          </a:p>
          <a:p>
            <a:pPr lvl="1"/>
            <a:r>
              <a:rPr lang="en-US" dirty="0" err="1" smtClean="0"/>
              <a:t>EpiSimdemics</a:t>
            </a:r>
            <a:r>
              <a:rPr lang="en-US" dirty="0" smtClean="0"/>
              <a:t> by Jae-</a:t>
            </a:r>
            <a:r>
              <a:rPr lang="en-US" dirty="0" err="1" smtClean="0"/>
              <a:t>Seung</a:t>
            </a:r>
            <a:endParaRPr lang="en-US" dirty="0" smtClean="0"/>
          </a:p>
          <a:p>
            <a:pPr lvl="1"/>
            <a:r>
              <a:rPr lang="en-US" dirty="0" smtClean="0"/>
              <a:t>MITRE by </a:t>
            </a:r>
            <a:r>
              <a:rPr lang="en-US" dirty="0" err="1" smtClean="0"/>
              <a:t>Akhil</a:t>
            </a:r>
            <a:r>
              <a:rPr lang="en-US" dirty="0" smtClean="0"/>
              <a:t> Langer</a:t>
            </a:r>
          </a:p>
          <a:p>
            <a:pPr lvl="1"/>
            <a:r>
              <a:rPr lang="en-US" dirty="0" err="1" smtClean="0"/>
              <a:t>OpenAtom</a:t>
            </a:r>
            <a:r>
              <a:rPr lang="en-US" dirty="0" smtClean="0"/>
              <a:t> by Glenn </a:t>
            </a:r>
            <a:r>
              <a:rPr lang="en-US" dirty="0" err="1" smtClean="0"/>
              <a:t>Martyna</a:t>
            </a:r>
            <a:r>
              <a:rPr lang="en-US" dirty="0" smtClean="0"/>
              <a:t>, </a:t>
            </a:r>
            <a:r>
              <a:rPr lang="en-US" dirty="0" err="1" smtClean="0"/>
              <a:t>Sohrab</a:t>
            </a:r>
            <a:r>
              <a:rPr lang="en-US" dirty="0" smtClean="0"/>
              <a:t> Ismail-</a:t>
            </a:r>
            <a:r>
              <a:rPr lang="en-US" dirty="0" err="1" smtClean="0"/>
              <a:t>Beigi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23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Collaborative New Applications</a:t>
            </a:r>
          </a:p>
          <a:p>
            <a:pPr lvl="1"/>
            <a:r>
              <a:rPr lang="en-US" dirty="0" smtClean="0"/>
              <a:t>Cloth Simulation (</a:t>
            </a:r>
            <a:r>
              <a:rPr lang="en-US" dirty="0" err="1" smtClean="0"/>
              <a:t>Rasmus</a:t>
            </a:r>
            <a:r>
              <a:rPr lang="en-US" dirty="0" smtClean="0"/>
              <a:t> </a:t>
            </a:r>
            <a:r>
              <a:rPr lang="en-US" dirty="0" err="1" smtClean="0"/>
              <a:t>Tamstorf</a:t>
            </a:r>
            <a:r>
              <a:rPr lang="en-US" dirty="0"/>
              <a:t> with Xiang </a:t>
            </a:r>
            <a:r>
              <a:rPr lang="en-US" dirty="0" smtClean="0"/>
              <a:t>Ni)</a:t>
            </a:r>
          </a:p>
          <a:p>
            <a:pPr lvl="1"/>
            <a:r>
              <a:rPr lang="en-US" dirty="0" smtClean="0"/>
              <a:t>ROSS on Charm++ (Christopher Carothers)</a:t>
            </a:r>
          </a:p>
          <a:p>
            <a:r>
              <a:rPr lang="en-US" dirty="0" smtClean="0"/>
              <a:t>PPL talks on enhancement to the runtime capabilities</a:t>
            </a:r>
          </a:p>
          <a:p>
            <a:pPr lvl="1"/>
            <a:r>
              <a:rPr lang="en-US" dirty="0" err="1" smtClean="0"/>
              <a:t>Yanhua</a:t>
            </a:r>
            <a:r>
              <a:rPr lang="en-US" dirty="0" smtClean="0"/>
              <a:t>, </a:t>
            </a:r>
            <a:r>
              <a:rPr lang="en-US" dirty="0" err="1" smtClean="0"/>
              <a:t>Harshitha</a:t>
            </a:r>
            <a:r>
              <a:rPr lang="en-US" dirty="0" smtClean="0"/>
              <a:t>, </a:t>
            </a:r>
            <a:r>
              <a:rPr lang="en-US" dirty="0" err="1" smtClean="0"/>
              <a:t>Abhishek</a:t>
            </a:r>
            <a:r>
              <a:rPr lang="en-US" dirty="0" smtClean="0"/>
              <a:t>, </a:t>
            </a:r>
            <a:r>
              <a:rPr lang="en-US" dirty="0" err="1" smtClean="0"/>
              <a:t>Akhil</a:t>
            </a:r>
            <a:r>
              <a:rPr lang="en-US" dirty="0" smtClean="0"/>
              <a:t>, </a:t>
            </a:r>
            <a:r>
              <a:rPr lang="en-US" dirty="0" err="1" smtClean="0"/>
              <a:t>Ehsan</a:t>
            </a:r>
            <a:endParaRPr lang="en-US" dirty="0" smtClean="0"/>
          </a:p>
          <a:p>
            <a:r>
              <a:rPr lang="en-US" dirty="0" smtClean="0"/>
              <a:t>Other external talks: </a:t>
            </a:r>
          </a:p>
          <a:p>
            <a:pPr lvl="1"/>
            <a:r>
              <a:rPr lang="en-US" dirty="0" smtClean="0"/>
              <a:t>Nicolas Bock, </a:t>
            </a:r>
            <a:r>
              <a:rPr lang="en-US" dirty="0" err="1" smtClean="0"/>
              <a:t>Abhinav</a:t>
            </a:r>
            <a:r>
              <a:rPr lang="en-US" dirty="0" smtClean="0"/>
              <a:t> </a:t>
            </a:r>
            <a:r>
              <a:rPr lang="en-US" dirty="0" err="1" smtClean="0"/>
              <a:t>Bhatele</a:t>
            </a:r>
            <a:r>
              <a:rPr lang="en-US" dirty="0" smtClean="0"/>
              <a:t>, Alex Brooks, Hassan </a:t>
            </a:r>
            <a:r>
              <a:rPr lang="en-US" dirty="0" err="1" smtClean="0"/>
              <a:t>Eslami</a:t>
            </a:r>
            <a:endParaRPr lang="en-US" dirty="0" smtClean="0"/>
          </a:p>
          <a:p>
            <a:pPr lvl="1"/>
            <a:r>
              <a:rPr lang="en-US" dirty="0" err="1" smtClean="0"/>
              <a:t>Laercio</a:t>
            </a:r>
            <a:r>
              <a:rPr lang="en-US" dirty="0" smtClean="0"/>
              <a:t> </a:t>
            </a:r>
            <a:r>
              <a:rPr lang="en-US" dirty="0" err="1" smtClean="0"/>
              <a:t>Pilla</a:t>
            </a:r>
            <a:r>
              <a:rPr lang="en-US" dirty="0" smtClean="0"/>
              <a:t>, </a:t>
            </a:r>
            <a:r>
              <a:rPr lang="en-US" dirty="0" err="1"/>
              <a:t>Suraj</a:t>
            </a:r>
            <a:r>
              <a:rPr lang="en-US" dirty="0"/>
              <a:t> </a:t>
            </a:r>
            <a:r>
              <a:rPr lang="en-US" dirty="0" err="1" smtClean="0"/>
              <a:t>Prabhakaran</a:t>
            </a:r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ollaborations in the offing: </a:t>
            </a:r>
          </a:p>
          <a:p>
            <a:pPr lvl="1"/>
            <a:r>
              <a:rPr lang="en-US" dirty="0" smtClean="0"/>
              <a:t>LSU/Cactus/</a:t>
            </a:r>
            <a:r>
              <a:rPr lang="en-US" dirty="0" err="1" smtClean="0"/>
              <a:t>Chemora</a:t>
            </a:r>
            <a:r>
              <a:rPr lang="en-US" dirty="0" smtClean="0"/>
              <a:t>, .. </a:t>
            </a:r>
            <a:r>
              <a:rPr lang="en-US" smtClean="0"/>
              <a:t>Next year?</a:t>
            </a:r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Panel: HPC in the cloud: how much water does it hold?</a:t>
            </a:r>
          </a:p>
          <a:p>
            <a:pPr lvl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5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0619" y="1673274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1"/>
                </a:solidFill>
                <a:latin typeface="Apple Chancery"/>
                <a:cs typeface="Apple Chancery"/>
              </a:rPr>
              <a:t>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04255" y="1702810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1"/>
                </a:solidFill>
                <a:latin typeface="Apple Chancery"/>
                <a:cs typeface="Apple Chancery"/>
              </a:rPr>
              <a:t>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3505200"/>
            <a:ext cx="83297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  <a:cs typeface="Lucida Sans"/>
              </a:rPr>
              <a:t>I call it a mantra because I will repeat it a lot in this talk. And its going to be my message to App Developers on how to get ready for Adaptive Runtimes</a:t>
            </a:r>
            <a:endParaRPr lang="en-US" sz="2800" dirty="0">
              <a:latin typeface="+mn-lt"/>
              <a:cs typeface="Lucida San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838200"/>
          </a:xfrm>
        </p:spPr>
        <p:txBody>
          <a:bodyPr/>
          <a:lstStyle/>
          <a:p>
            <a:r>
              <a:rPr lang="en-US" dirty="0" smtClean="0"/>
              <a:t>My Mantra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454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Mantra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424" y="282056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2564" y="1723064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86200" y="1752600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124525"/>
      </p:ext>
    </p:extLst>
  </p:cSld>
  <p:clrMapOvr>
    <a:masterClrMapping/>
  </p:clrMapOvr>
  <p:transition xmlns:p14="http://schemas.microsoft.com/office/powerpoint/2010/main" advClick="0" advTm="1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8 -0.13932 C -0.05068 -0.13284 -0.03836 -0.12659 -0.01336 -0.09975 C 0.01163 -0.0729 0.07256 -0.02661 0.09235 0.02175 C 0.11231 0.07012 0.09617 0.1502 0.10502 0.19046 C 0.11474 0.23027 0.13297 0.25943 0.14755 0.26151 C 0.1623 0.26383 0.18192 0.22217 0.19285 0.20296 C 0.20309 0.18398 0.20656 0.16084 0.2109 0.14603 C 0.21576 0.13099 0.22028 0.11918 0.22028 0.11386 C 0.22028 0.10923 0.21264 0.11317 0.2109 0.11594 C 0.20934 0.11849 0.20969 0.12798 0.20969 0.13006 C 0.20969 0.13214 0.2083 0.12752 0.20969 0.12798 C 0.2109 0.12867 0.21767 0.13492 0.21906 0.13353 C 0.2208 0.13238 0.22201 0.12335 0.21906 0.12127 C 0.21611 0.11895 0.20309 0.11803 0.20014 0.11918 C 0.19789 0.1208 0.20309 0.13052 0.20448 0.13006 C 0.20535 0.1296 0.20656 0.11641 0.20709 0.11594 C 0.20778 0.11525 0.20604 0.13006 0.2083 0.12636 C 0.2109 0.12312 0.21872 0.1046 0.22167 0.09465 C 0.22479 0.08447 0.22479 0.07822 0.22687 0.06619 C 0.22896 0.05415 0.22948 0.03518 0.23503 0.02175 C 0.23989 0.00833 0.24892 -0.00255 0.25725 -0.01365 C 0.26523 -0.02453 0.27582 -0.03934 0.28468 -0.04374 C 0.29422 -0.04814 0.29526 -0.04073 0.31158 -0.04027 C 0.32755 -0.03981 0.3673 -0.04536 0.38258 -0.04212 C 0.39785 -0.03842 0.39178 -0.02083 0.40341 -0.01875 C 0.41556 -0.01666 0.4343 -0.02615 0.45409 -0.02962 C 0.47336 -0.03286 0.4954 -0.04976 0.5197 -0.03842 C 0.54383 -0.02708 0.59018 0.01574 0.5999 0.03865 C 0.60945 0.06156 0.58324 0.07128 0.57699 0.09974 C 0.57074 0.12821 0.56501 0.18653 0.56188 0.20944 " pathEditMode="relative" rAng="0" ptsTypes="aaaaaaaaaa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62" y="20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2564" y="1723064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O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Mantra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86200" y="1752600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01680" y="1723064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a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5869634" y="914400"/>
            <a:ext cx="2664766" cy="815266"/>
          </a:xfrm>
          <a:prstGeom prst="wedgeRoundRectCallout">
            <a:avLst>
              <a:gd name="adj1" fmla="val -89500"/>
              <a:gd name="adj2" fmla="val 127409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Oh….Maybe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the order doesn’t matter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81888"/>
      </p:ext>
    </p:extLst>
  </p:cSld>
  <p:clrMapOvr>
    <a:masterClrMapping/>
  </p:clrMapOvr>
  <p:transition xmlns:p14="http://schemas.microsoft.com/office/powerpoint/2010/main" advClick="0" advTm="4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7543E-6 5.09495E-7 C 0.0052 -0.01575 0.01041 -0.03126 0.02082 -0.04979 C 0.03123 -0.06832 0.04546 -0.10236 0.06264 -0.11139 C 0.07982 -0.12043 0.1081 -0.11371 0.12389 -0.10352 C 0.13968 -0.09333 0.15426 -0.06485 0.15703 -0.05026 C 0.15981 -0.03567 0.14975 -0.02548 0.14055 -0.01621 C 0.13135 -0.00695 0.10984 0.00116 0.10168 0.00556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-57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96 0.01297 C 0.0059 0.0447 -0.004 0.07642 -0.01094 0.09472 C -0.01788 0.11301 -0.0151 0.11417 -0.02586 0.12251 C -0.03662 0.13085 -0.05727 0.13988 -0.07514 0.14451 C -0.09301 0.14914 -0.11678 0.15586 -0.13344 0.1503 C -0.1501 0.14474 -0.16693 0.12807 -0.17491 0.11163 C -0.1829 0.09518 -0.18029 0.06739 -0.18099 0.05188 C -0.18168 0.03636 -0.18237 0.02571 -0.17942 0.01806 C -0.17648 0.01042 -0.16641 0.00857 -0.16294 0.00602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3" y="6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4624" y="1727894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O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Mantra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05053" y="1757430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12390" y="1673274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0970" y="1673274"/>
            <a:ext cx="6936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solidFill>
                  <a:srgbClr val="FE8637"/>
                </a:solidFill>
                <a:latin typeface="Apple Chancery"/>
                <a:cs typeface="Apple Chancery"/>
              </a:rPr>
              <a:t>verdecomposition</a:t>
            </a:r>
            <a:endParaRPr lang="en-US" sz="7200" dirty="0">
              <a:solidFill>
                <a:srgbClr val="FE863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0552" y="3051764"/>
            <a:ext cx="6936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E8637"/>
                </a:solidFill>
                <a:latin typeface="Apple Chancery"/>
                <a:cs typeface="Apple Chancery"/>
              </a:rPr>
              <a:t>s</a:t>
            </a:r>
            <a:r>
              <a:rPr lang="en-US" sz="7200" dirty="0" smtClean="0">
                <a:solidFill>
                  <a:srgbClr val="FE8637"/>
                </a:solidFill>
                <a:latin typeface="Apple Chancery"/>
                <a:cs typeface="Apple Chancery"/>
              </a:rPr>
              <a:t>ynchrony</a:t>
            </a:r>
            <a:endParaRPr lang="en-US" sz="7200" dirty="0">
              <a:solidFill>
                <a:srgbClr val="FE863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86405" y="4498839"/>
            <a:ext cx="6936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solidFill>
                  <a:srgbClr val="FE8637"/>
                </a:solidFill>
                <a:latin typeface="Apple Chancery"/>
                <a:cs typeface="Apple Chancery"/>
              </a:rPr>
              <a:t>igratability</a:t>
            </a:r>
            <a:endParaRPr lang="en-US" sz="7200" dirty="0">
              <a:solidFill>
                <a:srgbClr val="FE863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2200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9547E-6 6.94766E-7 L -0.3139 0.1660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4" y="82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166E-6 -3.50625E-6 L -0.40048 0.3668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4" y="183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1727E-6 -3.32098E-6 L -0.23199 -0.0488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9" y="-24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Overdecomposition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Decompose the work units &amp; data units into many more pieces than execution units</a:t>
            </a:r>
          </a:p>
          <a:p>
            <a:pPr lvl="1"/>
            <a:r>
              <a:rPr lang="en-US" dirty="0" smtClean="0"/>
              <a:t>Cores/Nodes/..</a:t>
            </a:r>
          </a:p>
          <a:p>
            <a:r>
              <a:rPr lang="en-US" dirty="0" smtClean="0"/>
              <a:t>Not so hard: we do decomposition anyway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7" name="Picture 6" descr="charm_ic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62" y="3505200"/>
            <a:ext cx="2462838" cy="24628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081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Migratability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Allow these work and data units to be </a:t>
            </a:r>
            <a:r>
              <a:rPr lang="en-US" dirty="0" err="1" smtClean="0"/>
              <a:t>migratable</a:t>
            </a:r>
            <a:r>
              <a:rPr lang="en-US" dirty="0" smtClean="0"/>
              <a:t> at runtime</a:t>
            </a:r>
          </a:p>
          <a:p>
            <a:pPr lvl="1"/>
            <a:r>
              <a:rPr lang="en-US" dirty="0" smtClean="0"/>
              <a:t>i.e. the programmer or runtime, can move them</a:t>
            </a:r>
          </a:p>
          <a:p>
            <a:r>
              <a:rPr lang="en-US" dirty="0" smtClean="0"/>
              <a:t>Consequences for the app-developer</a:t>
            </a:r>
          </a:p>
          <a:p>
            <a:pPr lvl="1"/>
            <a:r>
              <a:rPr lang="en-US" dirty="0" smtClean="0"/>
              <a:t>Communication must now be addressed to logical units with global names, not to physical processors</a:t>
            </a:r>
          </a:p>
          <a:p>
            <a:pPr lvl="1"/>
            <a:r>
              <a:rPr lang="en-US" dirty="0" smtClean="0"/>
              <a:t>But this is a good thing</a:t>
            </a:r>
          </a:p>
          <a:p>
            <a:r>
              <a:rPr lang="en-US" dirty="0" smtClean="0"/>
              <a:t>Consequences for RTS</a:t>
            </a:r>
          </a:p>
          <a:p>
            <a:pPr lvl="1"/>
            <a:r>
              <a:rPr lang="en-US" dirty="0" smtClean="0"/>
              <a:t>Must keep track of where each unit is</a:t>
            </a:r>
          </a:p>
          <a:p>
            <a:pPr lvl="1"/>
            <a:r>
              <a:rPr lang="en-US" dirty="0" smtClean="0"/>
              <a:t>Naming and location management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Charm++ workshop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1026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plpreso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pplpreso</Template>
  <TotalTime>67488</TotalTime>
  <Words>1815</Words>
  <Application>Microsoft Macintosh PowerPoint</Application>
  <PresentationFormat>On-screen Show (4:3)</PresentationFormat>
  <Paragraphs>459</Paragraphs>
  <Slides>32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pplpreso</vt:lpstr>
      <vt:lpstr>Welcome to the  2014 Charm++ Workshop!</vt:lpstr>
      <vt:lpstr>Charm++</vt:lpstr>
      <vt:lpstr>Exascale Challenges</vt:lpstr>
      <vt:lpstr>My Mantra</vt:lpstr>
      <vt:lpstr>My Mantra</vt:lpstr>
      <vt:lpstr>My Mantra</vt:lpstr>
      <vt:lpstr>My Mantra</vt:lpstr>
      <vt:lpstr>Overdecomposition</vt:lpstr>
      <vt:lpstr>Migratability</vt:lpstr>
      <vt:lpstr>Asynchrony:  Message-Driven Execution</vt:lpstr>
      <vt:lpstr>Message-driven Execution</vt:lpstr>
      <vt:lpstr>Empowering the RTS</vt:lpstr>
      <vt:lpstr>PowerPoint Presentation</vt:lpstr>
      <vt:lpstr>NAMD: Biomolecular Simulations</vt:lpstr>
      <vt:lpstr>Time Profile of ApoA1 on Power7 PERCS</vt:lpstr>
      <vt:lpstr>Timeline of ApoA1 on Power7 PERCS</vt:lpstr>
      <vt:lpstr>NAMD: Strong Scaling</vt:lpstr>
      <vt:lpstr>Structured AMR</vt:lpstr>
      <vt:lpstr>Structured AMR</vt:lpstr>
      <vt:lpstr>Structured AMR</vt:lpstr>
      <vt:lpstr>Structured AMR</vt:lpstr>
      <vt:lpstr>PowerPoint Presentation</vt:lpstr>
      <vt:lpstr>PowerPoint Presentation</vt:lpstr>
      <vt:lpstr>PowerPoint Presentation</vt:lpstr>
      <vt:lpstr>Where are Exascale Issues?</vt:lpstr>
      <vt:lpstr>Fault Tolerance in Charm++/AMPI</vt:lpstr>
      <vt:lpstr>Extensions to fault recovery</vt:lpstr>
      <vt:lpstr>Saving Cooling Energy</vt:lpstr>
      <vt:lpstr>What Do RTSs Look Like: Charm++</vt:lpstr>
      <vt:lpstr>PowerPoint Presentation</vt:lpstr>
      <vt:lpstr>Workshop Overview</vt:lpstr>
      <vt:lpstr>Workshop Overview</vt:lpstr>
    </vt:vector>
  </TitlesOfParts>
  <Company>uiuc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Runtime Optimizations</dc:title>
  <dc:creator>sanjay</dc:creator>
  <cp:lastModifiedBy>Laxmikant Kale</cp:lastModifiedBy>
  <cp:revision>567</cp:revision>
  <dcterms:created xsi:type="dcterms:W3CDTF">2002-10-12T14:08:56Z</dcterms:created>
  <dcterms:modified xsi:type="dcterms:W3CDTF">2014-04-29T13:25:31Z</dcterms:modified>
</cp:coreProperties>
</file>