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7"/>
  </p:notesMasterIdLst>
  <p:sldIdLst>
    <p:sldId id="586" r:id="rId2"/>
    <p:sldId id="581" r:id="rId3"/>
    <p:sldId id="582" r:id="rId4"/>
    <p:sldId id="578" r:id="rId5"/>
    <p:sldId id="563" r:id="rId6"/>
    <p:sldId id="564" r:id="rId7"/>
    <p:sldId id="562" r:id="rId8"/>
    <p:sldId id="574" r:id="rId9"/>
    <p:sldId id="575" r:id="rId10"/>
    <p:sldId id="566" r:id="rId11"/>
    <p:sldId id="565" r:id="rId12"/>
    <p:sldId id="571" r:id="rId13"/>
    <p:sldId id="583" r:id="rId14"/>
    <p:sldId id="567" r:id="rId15"/>
    <p:sldId id="569" r:id="rId16"/>
    <p:sldId id="570" r:id="rId17"/>
    <p:sldId id="568" r:id="rId18"/>
    <p:sldId id="572" r:id="rId19"/>
    <p:sldId id="573" r:id="rId20"/>
    <p:sldId id="584" r:id="rId21"/>
    <p:sldId id="585" r:id="rId22"/>
    <p:sldId id="576" r:id="rId23"/>
    <p:sldId id="577" r:id="rId24"/>
    <p:sldId id="579" r:id="rId25"/>
    <p:sldId id="580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Grande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Grande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Grande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Grande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Grande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Lucida Grande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Lucida Grande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Lucida Grande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Lucida Grande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FF41"/>
    <a:srgbClr val="9E9E9E"/>
    <a:srgbClr val="00FF00"/>
    <a:srgbClr val="CCCCCC"/>
    <a:srgbClr val="FF0000"/>
    <a:srgbClr val="0000FF"/>
    <a:srgbClr val="FF80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70" autoAdjust="0"/>
    <p:restoredTop sz="91083" autoAdjust="0"/>
  </p:normalViewPr>
  <p:slideViewPr>
    <p:cSldViewPr snapToGrid="0">
      <p:cViewPr varScale="1">
        <p:scale>
          <a:sx n="100" d="100"/>
          <a:sy n="100" d="100"/>
        </p:scale>
        <p:origin x="-46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C8A2E46C-E264-A440-8EBD-8BB4D49D53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4721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fld id="{AF858D1C-3AFA-704C-BA48-129FB2648C4D}" type="slidenum">
              <a:rPr lang="en-US" sz="1200">
                <a:latin typeface="Arial" charset="0"/>
              </a:rPr>
              <a:pPr/>
              <a:t>1</a:t>
            </a:fld>
            <a:endParaRPr lang="en-US" sz="1200">
              <a:latin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fld id="{AF858D1C-3AFA-704C-BA48-129FB2648C4D}" type="slidenum">
              <a:rPr lang="en-US" sz="1200">
                <a:latin typeface="Arial" charset="0"/>
              </a:rPr>
              <a:pPr/>
              <a:t>10</a:t>
            </a:fld>
            <a:endParaRPr lang="en-US" sz="1200">
              <a:latin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fld id="{AF858D1C-3AFA-704C-BA48-129FB2648C4D}" type="slidenum">
              <a:rPr lang="en-US" sz="1200">
                <a:latin typeface="Arial" charset="0"/>
              </a:rPr>
              <a:pPr/>
              <a:t>11</a:t>
            </a:fld>
            <a:endParaRPr lang="en-US" sz="1200">
              <a:latin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fld id="{AF858D1C-3AFA-704C-BA48-129FB2648C4D}" type="slidenum">
              <a:rPr lang="en-US" sz="1200">
                <a:latin typeface="Arial" charset="0"/>
              </a:rPr>
              <a:pPr/>
              <a:t>12</a:t>
            </a:fld>
            <a:endParaRPr lang="en-US" sz="1200">
              <a:latin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5B726E-E979-CF46-BC37-0DC4ED8A3854}" type="slidenum">
              <a:rPr lang="en-US"/>
              <a:pPr/>
              <a:t>13</a:t>
            </a:fld>
            <a:endParaRPr lang="en-US"/>
          </a:p>
        </p:txBody>
      </p:sp>
      <p:sp>
        <p:nvSpPr>
          <p:cNvPr id="35533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fld id="{AF858D1C-3AFA-704C-BA48-129FB2648C4D}" type="slidenum">
              <a:rPr lang="en-US" sz="1200">
                <a:latin typeface="Arial" charset="0"/>
              </a:rPr>
              <a:pPr/>
              <a:t>14</a:t>
            </a:fld>
            <a:endParaRPr lang="en-US" sz="1200">
              <a:latin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fld id="{AF858D1C-3AFA-704C-BA48-129FB2648C4D}" type="slidenum">
              <a:rPr lang="en-US" sz="1200">
                <a:latin typeface="Arial" charset="0"/>
              </a:rPr>
              <a:pPr/>
              <a:t>15</a:t>
            </a:fld>
            <a:endParaRPr lang="en-US" sz="1200">
              <a:latin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fld id="{AF858D1C-3AFA-704C-BA48-129FB2648C4D}" type="slidenum">
              <a:rPr lang="en-US" sz="1200">
                <a:latin typeface="Arial" charset="0"/>
              </a:rPr>
              <a:pPr/>
              <a:t>16</a:t>
            </a:fld>
            <a:endParaRPr lang="en-US" sz="1200">
              <a:latin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fld id="{AF858D1C-3AFA-704C-BA48-129FB2648C4D}" type="slidenum">
              <a:rPr lang="en-US" sz="1200">
                <a:latin typeface="Arial" charset="0"/>
              </a:rPr>
              <a:pPr/>
              <a:t>17</a:t>
            </a:fld>
            <a:endParaRPr lang="en-US" sz="1200">
              <a:latin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The</a:t>
            </a:r>
            <a:r>
              <a:rPr lang="en-US" baseline="0" dirty="0" smtClean="0">
                <a:ea typeface="ＭＳ Ｐゴシック" charset="0"/>
                <a:cs typeface="ＭＳ Ｐゴシック" charset="0"/>
              </a:rPr>
              <a:t> factor fi=1 if a state if filled with electron and 0 if empty in the ground state.  The sum over j this in theory goes to infinity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fld id="{AF858D1C-3AFA-704C-BA48-129FB2648C4D}" type="slidenum">
              <a:rPr lang="en-US" sz="1200">
                <a:latin typeface="Arial" charset="0"/>
              </a:rPr>
              <a:pPr/>
              <a:t>18</a:t>
            </a:fld>
            <a:endParaRPr lang="en-US" sz="1200">
              <a:latin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The</a:t>
            </a:r>
            <a:r>
              <a:rPr lang="en-US" baseline="0" dirty="0" smtClean="0">
                <a:ea typeface="ＭＳ Ｐゴシック" charset="0"/>
                <a:cs typeface="ＭＳ Ｐゴシック" charset="0"/>
              </a:rPr>
              <a:t> factor fi=1 if a state if filled with electron and 0 if empty in the ground state.  The sum over j this in theory goes to infinity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fld id="{AF858D1C-3AFA-704C-BA48-129FB2648C4D}" type="slidenum">
              <a:rPr lang="en-US" sz="1200">
                <a:latin typeface="Arial" charset="0"/>
              </a:rPr>
              <a:pPr/>
              <a:t>19</a:t>
            </a:fld>
            <a:endParaRPr lang="en-US" sz="1200">
              <a:latin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The</a:t>
            </a:r>
            <a:r>
              <a:rPr lang="en-US" baseline="0" dirty="0" smtClean="0">
                <a:ea typeface="ＭＳ Ｐゴシック" charset="0"/>
                <a:cs typeface="ＭＳ Ｐゴシック" charset="0"/>
              </a:rPr>
              <a:t> factor fi=1 if a state if filled with electron and 0 if empty in the ground state.  The sum over j this in theory goes to infinity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5B726E-E979-CF46-BC37-0DC4ED8A3854}" type="slidenum">
              <a:rPr lang="en-US"/>
              <a:pPr/>
              <a:t>2</a:t>
            </a:fld>
            <a:endParaRPr lang="en-US"/>
          </a:p>
        </p:txBody>
      </p:sp>
      <p:sp>
        <p:nvSpPr>
          <p:cNvPr id="35533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fld id="{AF858D1C-3AFA-704C-BA48-129FB2648C4D}" type="slidenum">
              <a:rPr lang="en-US" sz="1200">
                <a:latin typeface="Arial" charset="0"/>
              </a:rPr>
              <a:pPr/>
              <a:t>20</a:t>
            </a:fld>
            <a:endParaRPr lang="en-US" sz="1200">
              <a:latin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fld id="{AF858D1C-3AFA-704C-BA48-129FB2648C4D}" type="slidenum">
              <a:rPr lang="en-US" sz="1200">
                <a:latin typeface="Arial" charset="0"/>
              </a:rPr>
              <a:pPr/>
              <a:t>21</a:t>
            </a:fld>
            <a:endParaRPr lang="en-US" sz="1200">
              <a:latin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fld id="{FE67C7C5-01A5-264D-8281-5A9B16EE54D2}" type="slidenum">
              <a:rPr lang="en-US" sz="1200">
                <a:latin typeface="Arial" charset="0"/>
              </a:rPr>
              <a:pPr/>
              <a:t>22</a:t>
            </a:fld>
            <a:endParaRPr lang="en-US" sz="1200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fld id="{CAC910B9-D97E-664B-AB24-C25C0BE19473}" type="slidenum">
              <a:rPr lang="en-US" sz="1200">
                <a:latin typeface="Arial" charset="0"/>
              </a:rPr>
              <a:pPr/>
              <a:t>23</a:t>
            </a:fld>
            <a:endParaRPr lang="en-US" sz="1200">
              <a:latin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325161-A8B9-7543-A84C-1874F3E73BBD}" type="slidenum">
              <a:rPr lang="en-US"/>
              <a:pPr/>
              <a:t>24</a:t>
            </a:fld>
            <a:endParaRPr lang="en-US"/>
          </a:p>
        </p:txBody>
      </p:sp>
      <p:sp>
        <p:nvSpPr>
          <p:cNvPr id="38809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CB26BE-EF83-D044-B581-75A03F809171}" type="slidenum">
              <a:rPr lang="en-US"/>
              <a:pPr/>
              <a:t>25</a:t>
            </a:fld>
            <a:endParaRPr lang="en-US"/>
          </a:p>
        </p:txBody>
      </p:sp>
      <p:sp>
        <p:nvSpPr>
          <p:cNvPr id="34713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471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CB07B9-B459-F547-87CB-40BD72CFD75C}" type="slidenum">
              <a:rPr lang="en-US"/>
              <a:pPr/>
              <a:t>3</a:t>
            </a:fld>
            <a:endParaRPr lang="en-US"/>
          </a:p>
        </p:txBody>
      </p:sp>
      <p:sp>
        <p:nvSpPr>
          <p:cNvPr id="35942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fld id="{8F1F9C83-DD6D-4A4D-814E-FADE32B4A22C}" type="slidenum">
              <a:rPr lang="en-US" sz="1200">
                <a:latin typeface="Arial" charset="0"/>
              </a:rPr>
              <a:pPr/>
              <a:t>4</a:t>
            </a:fld>
            <a:endParaRPr lang="en-US" sz="1200">
              <a:latin typeface="Arial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fld id="{AF858D1C-3AFA-704C-BA48-129FB2648C4D}" type="slidenum">
              <a:rPr lang="en-US" sz="1200">
                <a:latin typeface="Arial" charset="0"/>
              </a:rPr>
              <a:pPr/>
              <a:t>5</a:t>
            </a:fld>
            <a:endParaRPr lang="en-US" sz="1200">
              <a:latin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fld id="{AF858D1C-3AFA-704C-BA48-129FB2648C4D}" type="slidenum">
              <a:rPr lang="en-US" sz="1200">
                <a:latin typeface="Arial" charset="0"/>
              </a:rPr>
              <a:pPr/>
              <a:t>6</a:t>
            </a:fld>
            <a:endParaRPr lang="en-US" sz="1200">
              <a:latin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fld id="{AF858D1C-3AFA-704C-BA48-129FB2648C4D}" type="slidenum">
              <a:rPr lang="en-US" sz="1200">
                <a:latin typeface="Arial" charset="0"/>
              </a:rPr>
              <a:pPr/>
              <a:t>7</a:t>
            </a:fld>
            <a:endParaRPr lang="en-US" sz="1200">
              <a:latin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fld id="{B6EC4016-4128-3246-8197-330BC9B0EFE4}" type="slidenum">
              <a:rPr lang="en-US" sz="1200">
                <a:latin typeface="Arial" charset="0"/>
              </a:rPr>
              <a:pPr/>
              <a:t>8</a:t>
            </a:fld>
            <a:endParaRPr lang="en-US" sz="1200">
              <a:latin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fld id="{3827457C-9B9A-0E46-A746-8493867986E7}" type="slidenum">
              <a:rPr lang="en-US" sz="1200">
                <a:latin typeface="Arial" charset="0"/>
              </a:rPr>
              <a:pPr/>
              <a:t>9</a:t>
            </a:fld>
            <a:endParaRPr lang="en-US" sz="1200">
              <a:latin typeface="Arial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80ED37-F5AC-464B-A94B-8BF2A18751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503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8E1FD6-634A-694A-ABBF-0FAF4CB65DA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05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DB0FC7-02E5-474B-8983-645FAE431F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352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449741-D1B2-0044-8A73-572A83C97A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278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1B4D77-8944-FC4D-9C3E-A5184DC598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055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83023A-5FA5-C547-A015-767FCEADBA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75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D72FEE-8C80-4847-8A85-8080AE7181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724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70253A-DC99-A54D-946D-506104E1BD5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443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E413A5-9539-E04B-BFF9-5ABB097BD4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09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67C121-C4B2-F649-A526-AD4C6AC57C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357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F96DE8-B011-A748-A409-9B8C3AE25A1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314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fld id="{890800C7-3DC2-304D-B758-AFA75C3A970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7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7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7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4" Type="http://schemas.openxmlformats.org/officeDocument/2006/relationships/image" Target="../media/image18.jpe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1784" y="4152900"/>
            <a:ext cx="7590890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Sohrab Ismail-Beigi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800" dirty="0" smtClean="0"/>
              <a:t>Applied Physics, Physics, Materials Science</a:t>
            </a:r>
            <a:endParaRPr lang="en-US" sz="2800" dirty="0"/>
          </a:p>
          <a:p>
            <a:pPr algn="ctr"/>
            <a:r>
              <a:rPr lang="en-US" sz="2800" dirty="0" smtClean="0"/>
              <a:t>Yale University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98901" y="190500"/>
            <a:ext cx="8627482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FF"/>
                </a:solidFill>
              </a:rPr>
              <a:t>Describing exited electrons: </a:t>
            </a:r>
          </a:p>
          <a:p>
            <a:pPr algn="ctr"/>
            <a:endParaRPr lang="en-US" sz="4000" b="1" dirty="0">
              <a:solidFill>
                <a:srgbClr val="0000FF"/>
              </a:solidFill>
            </a:endParaRPr>
          </a:p>
          <a:p>
            <a:pPr algn="ctr"/>
            <a:r>
              <a:rPr lang="en-US" sz="4000" b="1" dirty="0" smtClean="0">
                <a:solidFill>
                  <a:srgbClr val="0000FF"/>
                </a:solidFill>
              </a:rPr>
              <a:t>what, why, how,</a:t>
            </a:r>
          </a:p>
          <a:p>
            <a:pPr algn="ctr"/>
            <a:r>
              <a:rPr lang="en-US" sz="4000" b="1" dirty="0" smtClean="0">
                <a:solidFill>
                  <a:srgbClr val="0000FF"/>
                </a:solidFill>
              </a:rPr>
              <a:t>and </a:t>
            </a:r>
          </a:p>
          <a:p>
            <a:pPr algn="ctr"/>
            <a:r>
              <a:rPr lang="en-US" sz="4000" b="1" dirty="0" smtClean="0">
                <a:solidFill>
                  <a:srgbClr val="0000FF"/>
                </a:solidFill>
              </a:rPr>
              <a:t>what it has to do with charm++</a:t>
            </a:r>
          </a:p>
        </p:txBody>
      </p:sp>
    </p:spTree>
    <p:extLst>
      <p:ext uri="{BB962C8B-B14F-4D97-AF65-F5344CB8AC3E}">
        <p14:creationId xmlns:p14="http://schemas.microsoft.com/office/powerpoint/2010/main" val="3722266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40036" y="37980"/>
            <a:ext cx="7772400" cy="533400"/>
          </a:xfrm>
        </p:spPr>
        <p:txBody>
          <a:bodyPr/>
          <a:lstStyle/>
          <a:p>
            <a:pPr eaLnBrk="1" hangingPunct="1"/>
            <a:r>
              <a:rPr lang="en-US" sz="3000" u="sng" dirty="0" err="1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GW</a:t>
            </a:r>
            <a:r>
              <a:rPr lang="en-US" sz="3000" u="sng" dirty="0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-BSE: what is it about?</a:t>
            </a:r>
            <a:endParaRPr lang="en-US" sz="30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0949" name="Text Box 21"/>
          <p:cNvSpPr txBox="1">
            <a:spLocks noChangeArrowheads="1"/>
          </p:cNvSpPr>
          <p:nvPr/>
        </p:nvSpPr>
        <p:spPr bwMode="auto">
          <a:xfrm>
            <a:off x="132520" y="632520"/>
            <a:ext cx="8155285" cy="5509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r>
              <a:rPr lang="en-US" sz="2200" dirty="0" err="1" smtClean="0"/>
              <a:t>DFT</a:t>
            </a:r>
            <a:r>
              <a:rPr lang="en-US" sz="2200" dirty="0" smtClean="0"/>
              <a:t> is a ground-state theory for electrons</a:t>
            </a:r>
          </a:p>
          <a:p>
            <a:endParaRPr lang="en-US" sz="2200" dirty="0"/>
          </a:p>
          <a:p>
            <a:r>
              <a:rPr lang="en-US" sz="2200" dirty="0" smtClean="0"/>
              <a:t>But many processes involve </a:t>
            </a:r>
            <a:r>
              <a:rPr lang="en-US" sz="2200" u="sng" dirty="0" smtClean="0"/>
              <a:t>exciting</a:t>
            </a:r>
            <a:r>
              <a:rPr lang="en-US" sz="2200" dirty="0" smtClean="0"/>
              <a:t> electrons:</a:t>
            </a:r>
          </a:p>
          <a:p>
            <a:endParaRPr lang="en-US" sz="2200" dirty="0" smtClean="0"/>
          </a:p>
          <a:p>
            <a:endParaRPr lang="en-US" sz="2200" dirty="0" smtClean="0"/>
          </a:p>
          <a:p>
            <a:pPr marL="342900" indent="-342900">
              <a:buFontTx/>
              <a:buChar char="•"/>
            </a:pPr>
            <a:r>
              <a:rPr lang="en-US" sz="2200" dirty="0" smtClean="0"/>
              <a:t>Transport of electrons</a:t>
            </a:r>
          </a:p>
          <a:p>
            <a:endParaRPr lang="en-US" sz="2200" dirty="0"/>
          </a:p>
          <a:p>
            <a:pPr marL="342900" indent="-342900">
              <a:buFontTx/>
              <a:buChar char="•"/>
            </a:pPr>
            <a:endParaRPr lang="en-US" sz="2200" dirty="0" smtClean="0"/>
          </a:p>
          <a:p>
            <a:pPr marL="342900" indent="-342900">
              <a:buFontTx/>
              <a:buChar char="•"/>
            </a:pPr>
            <a:r>
              <a:rPr lang="en-US" sz="2200" dirty="0"/>
              <a:t>Excited </a:t>
            </a:r>
            <a:r>
              <a:rPr lang="en-US" sz="2200" dirty="0" smtClean="0"/>
              <a:t>electrons: optical absorption </a:t>
            </a:r>
            <a:br>
              <a:rPr lang="en-US" sz="2200" dirty="0" smtClean="0"/>
            </a:br>
            <a:r>
              <a:rPr lang="en-US" sz="2200" dirty="0" smtClean="0"/>
              <a:t>promotes</a:t>
            </a:r>
            <a:r>
              <a:rPr lang="en-US" sz="2200" dirty="0"/>
              <a:t> </a:t>
            </a:r>
            <a:r>
              <a:rPr lang="en-US" sz="2200" dirty="0" smtClean="0">
                <a:solidFill>
                  <a:srgbClr val="0000FF"/>
                </a:solidFill>
              </a:rPr>
              <a:t>electron</a:t>
            </a:r>
            <a:r>
              <a:rPr lang="en-US" sz="2200" dirty="0" smtClean="0"/>
              <a:t> to higher energy </a:t>
            </a:r>
          </a:p>
          <a:p>
            <a:pPr marL="342900" indent="-342900">
              <a:buFontTx/>
              <a:buChar char="•"/>
            </a:pPr>
            <a:endParaRPr lang="en-US" sz="2200" dirty="0"/>
          </a:p>
          <a:p>
            <a:r>
              <a:rPr lang="en-US" sz="2200" dirty="0" smtClean="0">
                <a:sym typeface="Wingdings"/>
              </a:rPr>
              <a:t> The missing electron (</a:t>
            </a:r>
            <a:r>
              <a:rPr lang="en-US" sz="2200" dirty="0" smtClean="0">
                <a:solidFill>
                  <a:srgbClr val="FF0000"/>
                </a:solidFill>
                <a:sym typeface="Wingdings"/>
              </a:rPr>
              <a:t>hole</a:t>
            </a:r>
            <a:r>
              <a:rPr lang="en-US" sz="2200" dirty="0" smtClean="0">
                <a:sym typeface="Wingdings"/>
              </a:rPr>
              <a:t>)</a:t>
            </a:r>
            <a:br>
              <a:rPr lang="en-US" sz="2200" dirty="0" smtClean="0">
                <a:sym typeface="Wingdings"/>
              </a:rPr>
            </a:br>
            <a:r>
              <a:rPr lang="en-US" sz="2200" dirty="0" smtClean="0">
                <a:sym typeface="Wingdings"/>
              </a:rPr>
              <a:t>	has </a:t>
            </a:r>
            <a:r>
              <a:rPr lang="en-US" sz="2200" dirty="0" smtClean="0">
                <a:solidFill>
                  <a:srgbClr val="FF0000"/>
                </a:solidFill>
                <a:sym typeface="Wingdings"/>
              </a:rPr>
              <a:t>+</a:t>
            </a:r>
            <a:r>
              <a:rPr lang="en-US" sz="2200" dirty="0" smtClean="0">
                <a:sym typeface="Wingdings"/>
              </a:rPr>
              <a:t> charge, </a:t>
            </a:r>
            <a:r>
              <a:rPr lang="en-US" sz="2200" i="1" dirty="0" smtClean="0">
                <a:sym typeface="Wingdings"/>
              </a:rPr>
              <a:t>attracts</a:t>
            </a:r>
            <a:r>
              <a:rPr lang="en-US" sz="2200" dirty="0" smtClean="0">
                <a:sym typeface="Wingdings"/>
              </a:rPr>
              <a:t> </a:t>
            </a:r>
            <a:r>
              <a:rPr lang="en-US" sz="2200" dirty="0" smtClean="0">
                <a:solidFill>
                  <a:srgbClr val="0000FF"/>
                </a:solidFill>
                <a:sym typeface="Wingdings"/>
              </a:rPr>
              <a:t>electron:</a:t>
            </a:r>
          </a:p>
          <a:p>
            <a:r>
              <a:rPr lang="en-US" sz="2200" dirty="0">
                <a:solidFill>
                  <a:srgbClr val="0000FF"/>
                </a:solidFill>
                <a:sym typeface="Wingdings"/>
              </a:rPr>
              <a:t>	</a:t>
            </a:r>
            <a:r>
              <a:rPr lang="en-US" sz="2200" u="sng" dirty="0" smtClean="0">
                <a:sym typeface="Wingdings"/>
              </a:rPr>
              <a:t>modifies</a:t>
            </a:r>
            <a:r>
              <a:rPr lang="en-US" sz="2200" dirty="0" smtClean="0">
                <a:sym typeface="Wingdings"/>
              </a:rPr>
              <a:t> excitation energy and absorption strength</a:t>
            </a:r>
            <a:endParaRPr lang="en-US" sz="2200" dirty="0" smtClean="0"/>
          </a:p>
          <a:p>
            <a:endParaRPr lang="en-US" sz="2200" dirty="0"/>
          </a:p>
          <a:p>
            <a:endParaRPr lang="en-US" sz="2200" dirty="0" smtClean="0"/>
          </a:p>
        </p:txBody>
      </p:sp>
      <p:grpSp>
        <p:nvGrpSpPr>
          <p:cNvPr id="2" name="Group 1"/>
          <p:cNvGrpSpPr/>
          <p:nvPr/>
        </p:nvGrpSpPr>
        <p:grpSpPr>
          <a:xfrm>
            <a:off x="6941339" y="2368501"/>
            <a:ext cx="1044576" cy="1941513"/>
            <a:chOff x="7240070" y="943693"/>
            <a:chExt cx="1044576" cy="1941513"/>
          </a:xfrm>
        </p:grpSpPr>
        <p:grpSp>
          <p:nvGrpSpPr>
            <p:cNvPr id="30737" name="Group 26"/>
            <p:cNvGrpSpPr>
              <a:grpSpLocks/>
            </p:cNvGrpSpPr>
            <p:nvPr/>
          </p:nvGrpSpPr>
          <p:grpSpPr bwMode="auto">
            <a:xfrm>
              <a:off x="7778233" y="943693"/>
              <a:ext cx="506413" cy="1941513"/>
              <a:chOff x="4512" y="2232"/>
              <a:chExt cx="415" cy="1511"/>
            </a:xfrm>
          </p:grpSpPr>
          <p:sp>
            <p:nvSpPr>
              <p:cNvPr id="30744" name="Line 27"/>
              <p:cNvSpPr>
                <a:spLocks noChangeShapeType="1"/>
              </p:cNvSpPr>
              <p:nvPr/>
            </p:nvSpPr>
            <p:spPr bwMode="auto">
              <a:xfrm>
                <a:off x="4512" y="2232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45" name="Line 28"/>
              <p:cNvSpPr>
                <a:spLocks noChangeShapeType="1"/>
              </p:cNvSpPr>
              <p:nvPr/>
            </p:nvSpPr>
            <p:spPr bwMode="auto">
              <a:xfrm>
                <a:off x="4512" y="2408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46" name="Line 29"/>
              <p:cNvSpPr>
                <a:spLocks noChangeShapeType="1"/>
              </p:cNvSpPr>
              <p:nvPr/>
            </p:nvSpPr>
            <p:spPr bwMode="auto">
              <a:xfrm>
                <a:off x="4512" y="2528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47" name="Line 30"/>
              <p:cNvSpPr>
                <a:spLocks noChangeShapeType="1"/>
              </p:cNvSpPr>
              <p:nvPr/>
            </p:nvSpPr>
            <p:spPr bwMode="auto">
              <a:xfrm>
                <a:off x="4512" y="2328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48" name="Line 31"/>
              <p:cNvSpPr>
                <a:spLocks noChangeShapeType="1"/>
              </p:cNvSpPr>
              <p:nvPr/>
            </p:nvSpPr>
            <p:spPr bwMode="auto">
              <a:xfrm>
                <a:off x="4512" y="2640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49" name="Line 32"/>
              <p:cNvSpPr>
                <a:spLocks noChangeShapeType="1"/>
              </p:cNvSpPr>
              <p:nvPr/>
            </p:nvSpPr>
            <p:spPr bwMode="auto">
              <a:xfrm>
                <a:off x="4512" y="2760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0752" name="Group 35"/>
              <p:cNvGrpSpPr>
                <a:grpSpLocks/>
              </p:cNvGrpSpPr>
              <p:nvPr/>
            </p:nvGrpSpPr>
            <p:grpSpPr bwMode="auto">
              <a:xfrm>
                <a:off x="4512" y="3648"/>
                <a:ext cx="415" cy="95"/>
                <a:chOff x="4512" y="3648"/>
                <a:chExt cx="415" cy="95"/>
              </a:xfrm>
            </p:grpSpPr>
            <p:sp>
              <p:nvSpPr>
                <p:cNvPr id="30765" name="Line 36"/>
                <p:cNvSpPr>
                  <a:spLocks noChangeShapeType="1"/>
                </p:cNvSpPr>
                <p:nvPr/>
              </p:nvSpPr>
              <p:spPr bwMode="auto">
                <a:xfrm>
                  <a:off x="4512" y="3696"/>
                  <a:ext cx="4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66" name="Oval 37"/>
                <p:cNvSpPr>
                  <a:spLocks noChangeArrowheads="1"/>
                </p:cNvSpPr>
                <p:nvPr/>
              </p:nvSpPr>
              <p:spPr bwMode="auto">
                <a:xfrm>
                  <a:off x="4608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67" name="Oval 38"/>
                <p:cNvSpPr>
                  <a:spLocks noChangeArrowheads="1"/>
                </p:cNvSpPr>
                <p:nvPr/>
              </p:nvSpPr>
              <p:spPr bwMode="auto">
                <a:xfrm>
                  <a:off x="4752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0753" name="Group 39"/>
              <p:cNvGrpSpPr>
                <a:grpSpLocks/>
              </p:cNvGrpSpPr>
              <p:nvPr/>
            </p:nvGrpSpPr>
            <p:grpSpPr bwMode="auto">
              <a:xfrm>
                <a:off x="4512" y="3504"/>
                <a:ext cx="415" cy="95"/>
                <a:chOff x="4512" y="3648"/>
                <a:chExt cx="415" cy="95"/>
              </a:xfrm>
            </p:grpSpPr>
            <p:sp>
              <p:nvSpPr>
                <p:cNvPr id="30762" name="Line 40"/>
                <p:cNvSpPr>
                  <a:spLocks noChangeShapeType="1"/>
                </p:cNvSpPr>
                <p:nvPr/>
              </p:nvSpPr>
              <p:spPr bwMode="auto">
                <a:xfrm>
                  <a:off x="4512" y="3696"/>
                  <a:ext cx="4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63" name="Oval 41"/>
                <p:cNvSpPr>
                  <a:spLocks noChangeArrowheads="1"/>
                </p:cNvSpPr>
                <p:nvPr/>
              </p:nvSpPr>
              <p:spPr bwMode="auto">
                <a:xfrm>
                  <a:off x="4608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64" name="Oval 42"/>
                <p:cNvSpPr>
                  <a:spLocks noChangeArrowheads="1"/>
                </p:cNvSpPr>
                <p:nvPr/>
              </p:nvSpPr>
              <p:spPr bwMode="auto">
                <a:xfrm>
                  <a:off x="4752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0754" name="Group 43"/>
              <p:cNvGrpSpPr>
                <a:grpSpLocks/>
              </p:cNvGrpSpPr>
              <p:nvPr/>
            </p:nvGrpSpPr>
            <p:grpSpPr bwMode="auto">
              <a:xfrm>
                <a:off x="4512" y="3360"/>
                <a:ext cx="415" cy="95"/>
                <a:chOff x="4512" y="3648"/>
                <a:chExt cx="415" cy="95"/>
              </a:xfrm>
            </p:grpSpPr>
            <p:sp>
              <p:nvSpPr>
                <p:cNvPr id="30759" name="Line 44"/>
                <p:cNvSpPr>
                  <a:spLocks noChangeShapeType="1"/>
                </p:cNvSpPr>
                <p:nvPr/>
              </p:nvSpPr>
              <p:spPr bwMode="auto">
                <a:xfrm>
                  <a:off x="4512" y="3696"/>
                  <a:ext cx="4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60" name="Oval 45"/>
                <p:cNvSpPr>
                  <a:spLocks noChangeArrowheads="1"/>
                </p:cNvSpPr>
                <p:nvPr/>
              </p:nvSpPr>
              <p:spPr bwMode="auto">
                <a:xfrm>
                  <a:off x="4608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61" name="Oval 46"/>
                <p:cNvSpPr>
                  <a:spLocks noChangeArrowheads="1"/>
                </p:cNvSpPr>
                <p:nvPr/>
              </p:nvSpPr>
              <p:spPr bwMode="auto">
                <a:xfrm>
                  <a:off x="4752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0755" name="Group 47"/>
              <p:cNvGrpSpPr>
                <a:grpSpLocks/>
              </p:cNvGrpSpPr>
              <p:nvPr/>
            </p:nvGrpSpPr>
            <p:grpSpPr bwMode="auto">
              <a:xfrm>
                <a:off x="4512" y="3216"/>
                <a:ext cx="415" cy="95"/>
                <a:chOff x="4512" y="3648"/>
                <a:chExt cx="415" cy="95"/>
              </a:xfrm>
            </p:grpSpPr>
            <p:sp>
              <p:nvSpPr>
                <p:cNvPr id="30756" name="Line 48"/>
                <p:cNvSpPr>
                  <a:spLocks noChangeShapeType="1"/>
                </p:cNvSpPr>
                <p:nvPr/>
              </p:nvSpPr>
              <p:spPr bwMode="auto">
                <a:xfrm>
                  <a:off x="4512" y="3696"/>
                  <a:ext cx="4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57" name="Oval 49"/>
                <p:cNvSpPr>
                  <a:spLocks noChangeArrowheads="1"/>
                </p:cNvSpPr>
                <p:nvPr/>
              </p:nvSpPr>
              <p:spPr bwMode="auto">
                <a:xfrm>
                  <a:off x="4608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58" name="Oval 50"/>
                <p:cNvSpPr>
                  <a:spLocks noChangeArrowheads="1"/>
                </p:cNvSpPr>
                <p:nvPr/>
              </p:nvSpPr>
              <p:spPr bwMode="auto">
                <a:xfrm>
                  <a:off x="4752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0738" name="Group 51"/>
            <p:cNvGrpSpPr>
              <a:grpSpLocks/>
            </p:cNvGrpSpPr>
            <p:nvPr/>
          </p:nvGrpSpPr>
          <p:grpSpPr bwMode="auto">
            <a:xfrm>
              <a:off x="7240070" y="1197693"/>
              <a:ext cx="762000" cy="1643063"/>
              <a:chOff x="4216" y="2480"/>
              <a:chExt cx="480" cy="1059"/>
            </a:xfrm>
          </p:grpSpPr>
          <p:sp>
            <p:nvSpPr>
              <p:cNvPr id="30739" name="Oval 52"/>
              <p:cNvSpPr>
                <a:spLocks noChangeArrowheads="1"/>
              </p:cNvSpPr>
              <p:nvPr/>
            </p:nvSpPr>
            <p:spPr bwMode="auto">
              <a:xfrm>
                <a:off x="4608" y="2592"/>
                <a:ext cx="88" cy="90"/>
              </a:xfrm>
              <a:prstGeom prst="ellipse">
                <a:avLst/>
              </a:prstGeom>
              <a:solidFill>
                <a:srgbClr val="0044F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40" name="Oval 53"/>
              <p:cNvSpPr>
                <a:spLocks noChangeArrowheads="1"/>
              </p:cNvSpPr>
              <p:nvPr/>
            </p:nvSpPr>
            <p:spPr bwMode="auto">
              <a:xfrm>
                <a:off x="4608" y="3360"/>
                <a:ext cx="88" cy="9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41" name="Text Box 54"/>
              <p:cNvSpPr txBox="1">
                <a:spLocks noChangeArrowheads="1"/>
              </p:cNvSpPr>
              <p:nvPr/>
            </p:nvSpPr>
            <p:spPr bwMode="auto">
              <a:xfrm>
                <a:off x="4236" y="2480"/>
                <a:ext cx="297" cy="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rgbClr val="0044F3"/>
                    </a:solidFill>
                  </a:rPr>
                  <a:t>e</a:t>
                </a:r>
                <a:r>
                  <a:rPr lang="en-US" baseline="30000">
                    <a:solidFill>
                      <a:srgbClr val="0044F3"/>
                    </a:solidFill>
                  </a:rPr>
                  <a:t>-</a:t>
                </a:r>
                <a:endParaRPr lang="en-US">
                  <a:solidFill>
                    <a:srgbClr val="0044F3"/>
                  </a:solidFill>
                </a:endParaRPr>
              </a:p>
            </p:txBody>
          </p:sp>
          <p:sp>
            <p:nvSpPr>
              <p:cNvPr id="30742" name="Text Box 55"/>
              <p:cNvSpPr txBox="1">
                <a:spLocks noChangeArrowheads="1"/>
              </p:cNvSpPr>
              <p:nvPr/>
            </p:nvSpPr>
            <p:spPr bwMode="auto">
              <a:xfrm>
                <a:off x="4216" y="3244"/>
                <a:ext cx="337" cy="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rgbClr val="FF0000"/>
                    </a:solidFill>
                  </a:rPr>
                  <a:t>h</a:t>
                </a:r>
                <a:r>
                  <a:rPr lang="en-US" baseline="30000">
                    <a:solidFill>
                      <a:srgbClr val="FF0000"/>
                    </a:solidFill>
                  </a:rPr>
                  <a:t>+</a:t>
                </a:r>
                <a:endParaRPr lang="en-US">
                  <a:solidFill>
                    <a:srgbClr val="FF0000"/>
                  </a:solidFill>
                </a:endParaRPr>
              </a:p>
            </p:txBody>
          </p:sp>
          <p:sp>
            <p:nvSpPr>
              <p:cNvPr id="30743" name="Freeform 56"/>
              <p:cNvSpPr>
                <a:spLocks/>
              </p:cNvSpPr>
              <p:nvPr/>
            </p:nvSpPr>
            <p:spPr bwMode="auto">
              <a:xfrm>
                <a:off x="4423" y="2656"/>
                <a:ext cx="201" cy="728"/>
              </a:xfrm>
              <a:custGeom>
                <a:avLst/>
                <a:gdLst>
                  <a:gd name="T0" fmla="*/ 185 w 201"/>
                  <a:gd name="T1" fmla="*/ 728 h 728"/>
                  <a:gd name="T2" fmla="*/ 33 w 201"/>
                  <a:gd name="T3" fmla="*/ 592 h 728"/>
                  <a:gd name="T4" fmla="*/ 1 w 201"/>
                  <a:gd name="T5" fmla="*/ 376 h 728"/>
                  <a:gd name="T6" fmla="*/ 33 w 201"/>
                  <a:gd name="T7" fmla="*/ 128 h 728"/>
                  <a:gd name="T8" fmla="*/ 201 w 201"/>
                  <a:gd name="T9" fmla="*/ 0 h 7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1"/>
                  <a:gd name="T16" fmla="*/ 0 h 728"/>
                  <a:gd name="T17" fmla="*/ 201 w 201"/>
                  <a:gd name="T18" fmla="*/ 728 h 72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1" h="728">
                    <a:moveTo>
                      <a:pt x="185" y="728"/>
                    </a:moveTo>
                    <a:cubicBezTo>
                      <a:pt x="160" y="705"/>
                      <a:pt x="64" y="651"/>
                      <a:pt x="33" y="592"/>
                    </a:cubicBezTo>
                    <a:cubicBezTo>
                      <a:pt x="2" y="533"/>
                      <a:pt x="1" y="453"/>
                      <a:pt x="1" y="376"/>
                    </a:cubicBezTo>
                    <a:cubicBezTo>
                      <a:pt x="1" y="299"/>
                      <a:pt x="0" y="191"/>
                      <a:pt x="33" y="128"/>
                    </a:cubicBezTo>
                    <a:cubicBezTo>
                      <a:pt x="66" y="65"/>
                      <a:pt x="166" y="27"/>
                      <a:pt x="201" y="0"/>
                    </a:cubicBezTo>
                  </a:path>
                </a:pathLst>
              </a:custGeom>
              <a:noFill/>
              <a:ln w="38100">
                <a:solidFill>
                  <a:srgbClr val="008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cxnSp>
        <p:nvCxnSpPr>
          <p:cNvPr id="34" name="Straight Arrow Connector 33"/>
          <p:cNvCxnSpPr>
            <a:endCxn id="30742" idx="1"/>
          </p:cNvCxnSpPr>
          <p:nvPr/>
        </p:nvCxnSpPr>
        <p:spPr bwMode="auto">
          <a:xfrm flipV="1">
            <a:off x="4313154" y="4036715"/>
            <a:ext cx="2628185" cy="48284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892892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40036" y="37980"/>
            <a:ext cx="7772400" cy="533400"/>
          </a:xfrm>
        </p:spPr>
        <p:txBody>
          <a:bodyPr/>
          <a:lstStyle/>
          <a:p>
            <a:pPr eaLnBrk="1" hangingPunct="1"/>
            <a:r>
              <a:rPr lang="en-US" sz="3000" u="sng" dirty="0" err="1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GW</a:t>
            </a:r>
            <a:r>
              <a:rPr lang="en-US" sz="3000" u="sng" dirty="0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-BSE: what is it </a:t>
            </a:r>
            <a:r>
              <a:rPr lang="en-US" sz="3000" u="sng" dirty="0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about?</a:t>
            </a:r>
            <a:endParaRPr lang="en-US" sz="30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0949" name="Text Box 21"/>
          <p:cNvSpPr txBox="1">
            <a:spLocks noChangeArrowheads="1"/>
          </p:cNvSpPr>
          <p:nvPr/>
        </p:nvSpPr>
        <p:spPr bwMode="auto">
          <a:xfrm>
            <a:off x="132519" y="632520"/>
            <a:ext cx="8871331" cy="5170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r>
              <a:rPr lang="en-US" sz="2200" dirty="0" err="1" smtClean="0"/>
              <a:t>DFT</a:t>
            </a:r>
            <a:r>
              <a:rPr lang="en-US" sz="2200" dirty="0" smtClean="0"/>
              <a:t> is a ground-state theory for electrons</a:t>
            </a:r>
          </a:p>
          <a:p>
            <a:endParaRPr lang="en-US" sz="2200" dirty="0"/>
          </a:p>
          <a:p>
            <a:r>
              <a:rPr lang="en-US" sz="2200" dirty="0" smtClean="0"/>
              <a:t>But many processes involve </a:t>
            </a:r>
            <a:r>
              <a:rPr lang="en-US" sz="2200" u="sng" dirty="0" smtClean="0"/>
              <a:t>exciting</a:t>
            </a:r>
            <a:r>
              <a:rPr lang="en-US" sz="2200" dirty="0" smtClean="0"/>
              <a:t> electrons:</a:t>
            </a:r>
          </a:p>
          <a:p>
            <a:endParaRPr lang="en-US" sz="2200" dirty="0" smtClean="0"/>
          </a:p>
          <a:p>
            <a:pPr marL="342900" indent="-342900">
              <a:buFontTx/>
              <a:buChar char="•"/>
            </a:pPr>
            <a:r>
              <a:rPr lang="en-US" sz="2200" dirty="0" smtClean="0"/>
              <a:t>Transport of electrons, electron energy levels</a:t>
            </a:r>
            <a:endParaRPr lang="en-US" sz="2200" dirty="0"/>
          </a:p>
          <a:p>
            <a:pPr marL="342900" indent="-342900">
              <a:buFontTx/>
              <a:buChar char="•"/>
            </a:pPr>
            <a:endParaRPr lang="en-US" sz="2200" dirty="0" smtClean="0"/>
          </a:p>
          <a:p>
            <a:pPr marL="342900" indent="-342900">
              <a:buFontTx/>
              <a:buChar char="•"/>
            </a:pPr>
            <a:r>
              <a:rPr lang="en-US" sz="2200" dirty="0"/>
              <a:t>Excited </a:t>
            </a:r>
            <a:r>
              <a:rPr lang="en-US" sz="2200" dirty="0" smtClean="0"/>
              <a:t>electrons</a:t>
            </a:r>
          </a:p>
          <a:p>
            <a:pPr marL="342900" indent="-342900">
              <a:buFontTx/>
              <a:buChar char="•"/>
            </a:pPr>
            <a:endParaRPr lang="en-US" sz="2200" dirty="0"/>
          </a:p>
          <a:p>
            <a:endParaRPr lang="en-US" sz="2200" dirty="0"/>
          </a:p>
          <a:p>
            <a:r>
              <a:rPr lang="en-US" sz="2200" dirty="0" smtClean="0"/>
              <a:t>Each</a:t>
            </a:r>
            <a:r>
              <a:rPr lang="en-US" sz="2200" dirty="0" smtClean="0"/>
              <a:t>/both critical </a:t>
            </a:r>
            <a:r>
              <a:rPr lang="en-US" sz="2200" dirty="0" smtClean="0"/>
              <a:t>in many materials problems, </a:t>
            </a:r>
            <a:r>
              <a:rPr lang="en-US" sz="2200" i="1" dirty="0" smtClean="0"/>
              <a:t>e.g.</a:t>
            </a:r>
          </a:p>
          <a:p>
            <a:pPr marL="342900" indent="-342900">
              <a:buFontTx/>
              <a:buChar char="•"/>
            </a:pPr>
            <a:r>
              <a:rPr lang="en-US" sz="2200" dirty="0" err="1" smtClean="0"/>
              <a:t>Photovoltaics</a:t>
            </a:r>
            <a:endParaRPr lang="en-US" sz="2200" dirty="0" smtClean="0"/>
          </a:p>
          <a:p>
            <a:pPr marL="342900" indent="-342900">
              <a:buFontTx/>
              <a:buChar char="•"/>
            </a:pPr>
            <a:r>
              <a:rPr lang="en-US" sz="2200" dirty="0" smtClean="0"/>
              <a:t>Photochemistry</a:t>
            </a:r>
          </a:p>
          <a:p>
            <a:pPr marL="342900" indent="-342900">
              <a:buFontTx/>
              <a:buChar char="•"/>
            </a:pPr>
            <a:r>
              <a:rPr lang="en-US" sz="2200" dirty="0" smtClean="0"/>
              <a:t>“Ordinary” chemistry involving electron transfer</a:t>
            </a:r>
          </a:p>
          <a:p>
            <a:endParaRPr lang="en-US" sz="2200" dirty="0" smtClean="0"/>
          </a:p>
          <a:p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3927532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40036" y="37980"/>
            <a:ext cx="7772400" cy="533400"/>
          </a:xfrm>
        </p:spPr>
        <p:txBody>
          <a:bodyPr/>
          <a:lstStyle/>
          <a:p>
            <a:pPr eaLnBrk="1" hangingPunct="1"/>
            <a:r>
              <a:rPr lang="en-US" sz="3000" u="sng" dirty="0" err="1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GW</a:t>
            </a:r>
            <a:r>
              <a:rPr lang="en-US" sz="3000" u="sng" dirty="0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-BSE: what is it for?</a:t>
            </a:r>
            <a:endParaRPr lang="en-US" sz="30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0949" name="Text Box 21"/>
          <p:cNvSpPr txBox="1">
            <a:spLocks noChangeArrowheads="1"/>
          </p:cNvSpPr>
          <p:nvPr/>
        </p:nvSpPr>
        <p:spPr bwMode="auto">
          <a:xfrm>
            <a:off x="132519" y="632520"/>
            <a:ext cx="8871331" cy="5847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r>
              <a:rPr lang="en-US" sz="2200" dirty="0" err="1" smtClean="0"/>
              <a:t>DFT</a:t>
            </a:r>
            <a:r>
              <a:rPr lang="en-US" sz="2200" dirty="0" smtClean="0"/>
              <a:t> is a ground-state theory for electrons</a:t>
            </a:r>
          </a:p>
          <a:p>
            <a:endParaRPr lang="en-US" sz="2200" dirty="0"/>
          </a:p>
          <a:p>
            <a:r>
              <a:rPr lang="en-US" sz="2200" dirty="0" smtClean="0"/>
              <a:t>But many processes involve </a:t>
            </a:r>
            <a:r>
              <a:rPr lang="en-US" sz="2200" u="sng" dirty="0" smtClean="0"/>
              <a:t>exciting</a:t>
            </a:r>
            <a:r>
              <a:rPr lang="en-US" sz="2200" dirty="0" smtClean="0"/>
              <a:t> electrons:</a:t>
            </a:r>
          </a:p>
          <a:p>
            <a:endParaRPr lang="en-US" sz="2200" dirty="0" smtClean="0"/>
          </a:p>
          <a:p>
            <a:pPr marL="342900" indent="-342900">
              <a:buFontTx/>
              <a:buChar char="•"/>
            </a:pPr>
            <a:r>
              <a:rPr lang="en-US" sz="2200" dirty="0"/>
              <a:t>Transport of electrons, electron energy levels</a:t>
            </a:r>
          </a:p>
          <a:p>
            <a:pPr marL="342900" indent="-342900">
              <a:buFontTx/>
              <a:buChar char="•"/>
            </a:pPr>
            <a:endParaRPr lang="en-US" sz="2200" dirty="0" smtClean="0"/>
          </a:p>
          <a:p>
            <a:pPr marL="342900" indent="-342900">
              <a:buFontTx/>
              <a:buChar char="•"/>
            </a:pPr>
            <a:r>
              <a:rPr lang="en-US" sz="2200" dirty="0"/>
              <a:t>Excited </a:t>
            </a:r>
            <a:r>
              <a:rPr lang="en-US" sz="2200" dirty="0" smtClean="0"/>
              <a:t>electrons</a:t>
            </a:r>
          </a:p>
          <a:p>
            <a:endParaRPr lang="en-US" sz="2200" dirty="0" smtClean="0"/>
          </a:p>
          <a:p>
            <a:endParaRPr lang="en-US" sz="2200" dirty="0" smtClean="0"/>
          </a:p>
          <a:p>
            <a:r>
              <a:rPr lang="en-US" sz="2200" dirty="0" err="1" smtClean="0"/>
              <a:t>DFT</a:t>
            </a:r>
            <a:r>
              <a:rPr lang="en-US" sz="2200" dirty="0"/>
              <a:t> </a:t>
            </a:r>
            <a:r>
              <a:rPr lang="en-US" sz="2200" dirty="0" smtClean="0"/>
              <a:t>--- in principle and in practice --- does a poor</a:t>
            </a:r>
            <a:r>
              <a:rPr lang="en-US" sz="2200" dirty="0"/>
              <a:t> </a:t>
            </a:r>
            <a:r>
              <a:rPr lang="en-US" sz="2200" dirty="0" smtClean="0"/>
              <a:t>job of describing both </a:t>
            </a:r>
          </a:p>
          <a:p>
            <a:endParaRPr lang="en-US" sz="2200" dirty="0"/>
          </a:p>
          <a:p>
            <a:pPr marL="342900" indent="-342900">
              <a:buFont typeface="Wingdings" charset="0"/>
              <a:buChar char="à"/>
            </a:pPr>
            <a:r>
              <a:rPr lang="en-US" sz="2200" dirty="0" err="1" smtClean="0"/>
              <a:t>GW</a:t>
            </a:r>
            <a:r>
              <a:rPr lang="en-US" sz="2200" dirty="0" smtClean="0"/>
              <a:t> : describe added electron energies </a:t>
            </a:r>
            <a:br>
              <a:rPr lang="en-US" sz="2200" dirty="0" smtClean="0"/>
            </a:br>
            <a:r>
              <a:rPr lang="en-US" sz="2200" dirty="0" smtClean="0"/>
              <a:t>	     including response of other electrons</a:t>
            </a:r>
          </a:p>
          <a:p>
            <a:pPr marL="342900" indent="-342900">
              <a:buFont typeface="Wingdings" charset="0"/>
              <a:buChar char="à"/>
            </a:pPr>
            <a:endParaRPr lang="en-US" sz="2200" dirty="0" smtClean="0"/>
          </a:p>
          <a:p>
            <a:pPr marL="342900" indent="-342900">
              <a:buFont typeface="Wingdings" charset="0"/>
              <a:buChar char="à"/>
            </a:pPr>
            <a:r>
              <a:rPr lang="en-US" sz="2200" dirty="0" smtClean="0"/>
              <a:t>BSE (Bethe-</a:t>
            </a:r>
            <a:r>
              <a:rPr lang="en-US" sz="2200" dirty="0" err="1" smtClean="0"/>
              <a:t>Salpeter</a:t>
            </a:r>
            <a:r>
              <a:rPr lang="en-US" sz="2200" dirty="0"/>
              <a:t> </a:t>
            </a:r>
            <a:r>
              <a:rPr lang="en-US" sz="2200" dirty="0" smtClean="0"/>
              <a:t>Equation): describe optical processes</a:t>
            </a:r>
            <a:br>
              <a:rPr lang="en-US" sz="2200" dirty="0" smtClean="0"/>
            </a:br>
            <a:r>
              <a:rPr lang="en-US" sz="2200" dirty="0" smtClean="0"/>
              <a:t>	     including electron-hole interaction and </a:t>
            </a:r>
            <a:r>
              <a:rPr lang="en-US" sz="2200" dirty="0" err="1" smtClean="0"/>
              <a:t>GW</a:t>
            </a:r>
            <a:r>
              <a:rPr lang="en-US" sz="2200" dirty="0" smtClean="0"/>
              <a:t> energies</a:t>
            </a:r>
          </a:p>
        </p:txBody>
      </p:sp>
    </p:spTree>
    <p:extLst>
      <p:ext uri="{BB962C8B-B14F-4D97-AF65-F5344CB8AC3E}">
        <p14:creationId xmlns:p14="http://schemas.microsoft.com/office/powerpoint/2010/main" val="3912076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609600"/>
          </a:xfrm>
        </p:spPr>
        <p:txBody>
          <a:bodyPr/>
          <a:lstStyle/>
          <a:p>
            <a:r>
              <a:rPr lang="en-US" sz="3200" u="sng" dirty="0" smtClean="0">
                <a:solidFill>
                  <a:srgbClr val="008000"/>
                </a:solidFill>
                <a:latin typeface="Lucida Grande" charset="0"/>
              </a:rPr>
              <a:t>A system I’d love to do </a:t>
            </a:r>
            <a:r>
              <a:rPr lang="en-US" sz="3200" u="sng" dirty="0" err="1" smtClean="0">
                <a:solidFill>
                  <a:srgbClr val="008000"/>
                </a:solidFill>
                <a:latin typeface="Lucida Grande" charset="0"/>
              </a:rPr>
              <a:t>GW</a:t>
            </a:r>
            <a:r>
              <a:rPr lang="en-US" sz="3200" u="sng" dirty="0" smtClean="0">
                <a:solidFill>
                  <a:srgbClr val="008000"/>
                </a:solidFill>
                <a:latin typeface="Lucida Grande" charset="0"/>
              </a:rPr>
              <a:t>-BSE on…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700" y="1320800"/>
            <a:ext cx="3937000" cy="48133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55700" y="6159500"/>
            <a:ext cx="429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Zinc oxide nanowire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876300"/>
            <a:ext cx="2284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P3HT polymer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64200" y="2362200"/>
            <a:ext cx="3039264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But with available</a:t>
            </a:r>
            <a:br>
              <a:rPr lang="en-US" dirty="0" smtClean="0"/>
            </a:br>
            <a:r>
              <a:rPr lang="en-US" dirty="0" err="1" smtClean="0"/>
              <a:t>GW</a:t>
            </a:r>
            <a:r>
              <a:rPr lang="en-US" dirty="0" smtClean="0"/>
              <a:t>-BSE methods</a:t>
            </a:r>
          </a:p>
          <a:p>
            <a:endParaRPr lang="en-US" dirty="0" smtClean="0"/>
          </a:p>
          <a:p>
            <a:r>
              <a:rPr lang="en-US" dirty="0" smtClean="0"/>
              <a:t>it would take </a:t>
            </a:r>
            <a:br>
              <a:rPr lang="en-US" dirty="0" smtClean="0"/>
            </a:br>
            <a:r>
              <a:rPr lang="en-US" dirty="0" smtClean="0"/>
              <a:t>“forever”</a:t>
            </a:r>
          </a:p>
          <a:p>
            <a:endParaRPr lang="en-US" dirty="0" smtClean="0"/>
          </a:p>
          <a:p>
            <a:r>
              <a:rPr lang="en-US" dirty="0" smtClean="0"/>
              <a:t>i.e. use up all my</a:t>
            </a:r>
            <a:br>
              <a:rPr lang="en-US" dirty="0" smtClean="0"/>
            </a:br>
            <a:r>
              <a:rPr lang="en-US" dirty="0" smtClean="0"/>
              <a:t>      supercomputer </a:t>
            </a:r>
            <a:br>
              <a:rPr lang="en-US" dirty="0" smtClean="0"/>
            </a:br>
            <a:r>
              <a:rPr lang="en-US" dirty="0" smtClean="0"/>
              <a:t>      allocation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103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40036" y="37980"/>
            <a:ext cx="7772400" cy="533400"/>
          </a:xfrm>
        </p:spPr>
        <p:txBody>
          <a:bodyPr/>
          <a:lstStyle/>
          <a:p>
            <a:pPr eaLnBrk="1" hangingPunct="1"/>
            <a:r>
              <a:rPr lang="en-US" sz="3000" u="sng" dirty="0" err="1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GW</a:t>
            </a:r>
            <a:r>
              <a:rPr lang="en-US" sz="3000" u="sng" dirty="0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-BSE is expensive</a:t>
            </a:r>
            <a:endParaRPr lang="en-US" sz="30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Text Box 21"/>
          <p:cNvSpPr txBox="1">
            <a:spLocks noChangeArrowheads="1"/>
          </p:cNvSpPr>
          <p:nvPr/>
        </p:nvSpPr>
        <p:spPr bwMode="auto">
          <a:xfrm>
            <a:off x="132519" y="632520"/>
            <a:ext cx="8871331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r>
              <a:rPr lang="en-US" sz="2200" dirty="0" smtClean="0"/>
              <a:t>Scaling with number of atoms N </a:t>
            </a:r>
          </a:p>
          <a:p>
            <a:pPr marL="342900" indent="-342900">
              <a:buFontTx/>
              <a:buChar char="•"/>
            </a:pPr>
            <a:r>
              <a:rPr lang="en-US" sz="2200" dirty="0" err="1" smtClean="0"/>
              <a:t>DFT</a:t>
            </a:r>
            <a:r>
              <a:rPr lang="en-US" sz="2200" dirty="0" smtClean="0"/>
              <a:t> : N</a:t>
            </a:r>
            <a:r>
              <a:rPr lang="en-US" sz="2200" baseline="30000" dirty="0" smtClean="0"/>
              <a:t>3</a:t>
            </a:r>
            <a:endParaRPr lang="en-US" sz="2200" dirty="0" smtClean="0"/>
          </a:p>
          <a:p>
            <a:pPr marL="342900" indent="-342900">
              <a:buFontTx/>
              <a:buChar char="•"/>
            </a:pPr>
            <a:r>
              <a:rPr lang="en-US" sz="2200" dirty="0" err="1" smtClean="0"/>
              <a:t>GW</a:t>
            </a:r>
            <a:r>
              <a:rPr lang="en-US" sz="2200" dirty="0" smtClean="0"/>
              <a:t>  : N</a:t>
            </a:r>
            <a:r>
              <a:rPr lang="en-US" sz="2200" baseline="30000" dirty="0" smtClean="0"/>
              <a:t>4 </a:t>
            </a:r>
            <a:endParaRPr lang="en-US" sz="2200" dirty="0"/>
          </a:p>
          <a:p>
            <a:pPr marL="342900" indent="-342900">
              <a:buFontTx/>
              <a:buChar char="•"/>
            </a:pPr>
            <a:r>
              <a:rPr lang="en-US" sz="2200" dirty="0" smtClean="0"/>
              <a:t>BSE  : N</a:t>
            </a:r>
            <a:r>
              <a:rPr lang="en-US" sz="2200" baseline="30000" dirty="0" smtClean="0"/>
              <a:t>6</a:t>
            </a:r>
            <a:endParaRPr lang="en-US" sz="2200" dirty="0"/>
          </a:p>
          <a:p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4260720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40036" y="37980"/>
            <a:ext cx="7772400" cy="533400"/>
          </a:xfrm>
        </p:spPr>
        <p:txBody>
          <a:bodyPr/>
          <a:lstStyle/>
          <a:p>
            <a:pPr eaLnBrk="1" hangingPunct="1"/>
            <a:r>
              <a:rPr lang="en-US" sz="3000" u="sng" dirty="0" err="1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GW</a:t>
            </a:r>
            <a:r>
              <a:rPr lang="en-US" sz="3000" u="sng" dirty="0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-BSE is expensive</a:t>
            </a:r>
            <a:endParaRPr lang="en-US" sz="30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Text Box 21"/>
          <p:cNvSpPr txBox="1">
            <a:spLocks noChangeArrowheads="1"/>
          </p:cNvSpPr>
          <p:nvPr/>
        </p:nvSpPr>
        <p:spPr bwMode="auto">
          <a:xfrm>
            <a:off x="132519" y="632520"/>
            <a:ext cx="8871331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r>
              <a:rPr lang="en-US" sz="2200" dirty="0"/>
              <a:t>Scaling with number of atoms N </a:t>
            </a:r>
          </a:p>
          <a:p>
            <a:pPr marL="342900" indent="-342900">
              <a:buFontTx/>
              <a:buChar char="•"/>
            </a:pPr>
            <a:r>
              <a:rPr lang="en-US" sz="2200" dirty="0" err="1" smtClean="0"/>
              <a:t>DFT</a:t>
            </a:r>
            <a:r>
              <a:rPr lang="en-US" sz="2200" dirty="0" smtClean="0"/>
              <a:t> : N</a:t>
            </a:r>
            <a:r>
              <a:rPr lang="en-US" sz="2200" baseline="30000" dirty="0" smtClean="0"/>
              <a:t>3</a:t>
            </a:r>
            <a:endParaRPr lang="en-US" sz="2200" dirty="0" smtClean="0"/>
          </a:p>
          <a:p>
            <a:pPr marL="342900" indent="-342900">
              <a:buFontTx/>
              <a:buChar char="•"/>
            </a:pPr>
            <a:r>
              <a:rPr lang="en-US" sz="2200" dirty="0" err="1" smtClean="0"/>
              <a:t>GW</a:t>
            </a:r>
            <a:r>
              <a:rPr lang="en-US" sz="2200" dirty="0" smtClean="0"/>
              <a:t>  : N</a:t>
            </a:r>
            <a:r>
              <a:rPr lang="en-US" sz="2200" baseline="30000" dirty="0" smtClean="0"/>
              <a:t>4 </a:t>
            </a:r>
            <a:endParaRPr lang="en-US" sz="2200" dirty="0"/>
          </a:p>
          <a:p>
            <a:pPr marL="342900" indent="-342900">
              <a:buFontTx/>
              <a:buChar char="•"/>
            </a:pPr>
            <a:r>
              <a:rPr lang="en-US" sz="2200" dirty="0" smtClean="0"/>
              <a:t>BSE  : N</a:t>
            </a:r>
            <a:r>
              <a:rPr lang="en-US" sz="2200" baseline="30000" dirty="0" smtClean="0"/>
              <a:t>6</a:t>
            </a:r>
            <a:endParaRPr lang="en-US" sz="2200" dirty="0"/>
          </a:p>
          <a:p>
            <a:endParaRPr lang="en-US" sz="2200" dirty="0" smtClean="0"/>
          </a:p>
          <a:p>
            <a:r>
              <a:rPr lang="en-US" sz="2200" dirty="0" smtClean="0"/>
              <a:t>But in practice the </a:t>
            </a:r>
            <a:r>
              <a:rPr lang="en-US" sz="2200" dirty="0" err="1" smtClean="0"/>
              <a:t>GW</a:t>
            </a:r>
            <a:r>
              <a:rPr lang="en-US" sz="2200" dirty="0" smtClean="0"/>
              <a:t> is the </a:t>
            </a:r>
            <a:r>
              <a:rPr lang="en-US" sz="2200" dirty="0" smtClean="0"/>
              <a:t>killer</a:t>
            </a:r>
            <a:endParaRPr lang="en-US" sz="2200" dirty="0" smtClean="0"/>
          </a:p>
          <a:p>
            <a:endParaRPr lang="en-US" sz="2200" dirty="0"/>
          </a:p>
          <a:p>
            <a:r>
              <a:rPr lang="en-US" sz="2200" i="1" dirty="0" smtClean="0"/>
              <a:t>e.g</a:t>
            </a:r>
            <a:r>
              <a:rPr lang="en-US" sz="2200" dirty="0" smtClean="0"/>
              <a:t>.  a system with 50-75 atoms (</a:t>
            </a:r>
            <a:r>
              <a:rPr lang="en-US" sz="2200" dirty="0" err="1" smtClean="0"/>
              <a:t>GaN</a:t>
            </a:r>
            <a:r>
              <a:rPr lang="en-US" sz="2200" dirty="0" smtClean="0"/>
              <a:t>)</a:t>
            </a:r>
          </a:p>
          <a:p>
            <a:endParaRPr lang="en-US" sz="2200" dirty="0"/>
          </a:p>
          <a:p>
            <a:pPr marL="342900" indent="-342900">
              <a:buFontTx/>
              <a:buChar char="•"/>
            </a:pPr>
            <a:r>
              <a:rPr lang="en-US" sz="2200" dirty="0" err="1" smtClean="0"/>
              <a:t>DFT</a:t>
            </a:r>
            <a:r>
              <a:rPr lang="en-US" sz="2200" dirty="0" smtClean="0"/>
              <a:t> :   1     </a:t>
            </a:r>
            <a:r>
              <a:rPr lang="en-US" sz="2200" dirty="0" err="1" smtClean="0"/>
              <a:t>cpu</a:t>
            </a:r>
            <a:r>
              <a:rPr lang="en-US" sz="2200" dirty="0" smtClean="0"/>
              <a:t> x hours</a:t>
            </a:r>
          </a:p>
          <a:p>
            <a:pPr marL="342900" indent="-342900">
              <a:buFontTx/>
              <a:buChar char="•"/>
            </a:pPr>
            <a:r>
              <a:rPr lang="en-US" sz="2200" dirty="0" err="1" smtClean="0"/>
              <a:t>GW</a:t>
            </a:r>
            <a:r>
              <a:rPr lang="en-US" sz="2200" dirty="0" smtClean="0"/>
              <a:t>  : 91     </a:t>
            </a:r>
            <a:r>
              <a:rPr lang="en-US" sz="2200" dirty="0" err="1" smtClean="0"/>
              <a:t>cpu</a:t>
            </a:r>
            <a:r>
              <a:rPr lang="en-US" sz="2200" dirty="0" smtClean="0"/>
              <a:t> x hours</a:t>
            </a:r>
          </a:p>
          <a:p>
            <a:pPr marL="342900" indent="-342900">
              <a:buFontTx/>
              <a:buChar char="•"/>
            </a:pPr>
            <a:r>
              <a:rPr lang="en-US" sz="2200" dirty="0" smtClean="0"/>
              <a:t>BSE  :   2     </a:t>
            </a:r>
            <a:r>
              <a:rPr lang="en-US" sz="2200" dirty="0" err="1" smtClean="0"/>
              <a:t>cpu</a:t>
            </a:r>
            <a:r>
              <a:rPr lang="en-US" sz="2200" dirty="0" smtClean="0"/>
              <a:t> x hours</a:t>
            </a:r>
          </a:p>
          <a:p>
            <a:endParaRPr lang="en-US" sz="2200" dirty="0" smtClean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458174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40036" y="37980"/>
            <a:ext cx="7772400" cy="533400"/>
          </a:xfrm>
        </p:spPr>
        <p:txBody>
          <a:bodyPr/>
          <a:lstStyle/>
          <a:p>
            <a:pPr eaLnBrk="1" hangingPunct="1"/>
            <a:r>
              <a:rPr lang="en-US" sz="3000" u="sng" dirty="0" err="1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GW</a:t>
            </a:r>
            <a:r>
              <a:rPr lang="en-US" sz="3000" u="sng" dirty="0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-BSE is expensive</a:t>
            </a:r>
            <a:endParaRPr lang="en-US" sz="30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Text Box 21"/>
          <p:cNvSpPr txBox="1">
            <a:spLocks noChangeArrowheads="1"/>
          </p:cNvSpPr>
          <p:nvPr/>
        </p:nvSpPr>
        <p:spPr bwMode="auto">
          <a:xfrm>
            <a:off x="132519" y="632520"/>
            <a:ext cx="8871331" cy="5847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r>
              <a:rPr lang="en-US" sz="2200" dirty="0"/>
              <a:t>Scaling with number of atoms N </a:t>
            </a:r>
          </a:p>
          <a:p>
            <a:pPr marL="342900" indent="-342900">
              <a:buFontTx/>
              <a:buChar char="•"/>
            </a:pPr>
            <a:r>
              <a:rPr lang="en-US" sz="2200" dirty="0" err="1" smtClean="0"/>
              <a:t>DFT</a:t>
            </a:r>
            <a:r>
              <a:rPr lang="en-US" sz="2200" dirty="0" smtClean="0"/>
              <a:t> : N</a:t>
            </a:r>
            <a:r>
              <a:rPr lang="en-US" sz="2200" baseline="30000" dirty="0" smtClean="0"/>
              <a:t>3</a:t>
            </a:r>
            <a:endParaRPr lang="en-US" sz="2200" dirty="0" smtClean="0"/>
          </a:p>
          <a:p>
            <a:pPr marL="342900" indent="-342900">
              <a:buFontTx/>
              <a:buChar char="•"/>
            </a:pPr>
            <a:r>
              <a:rPr lang="en-US" sz="2200" dirty="0" err="1" smtClean="0"/>
              <a:t>GW</a:t>
            </a:r>
            <a:r>
              <a:rPr lang="en-US" sz="2200" dirty="0" smtClean="0"/>
              <a:t>  : N</a:t>
            </a:r>
            <a:r>
              <a:rPr lang="en-US" sz="2200" baseline="30000" dirty="0" smtClean="0"/>
              <a:t>4 </a:t>
            </a:r>
            <a:endParaRPr lang="en-US" sz="2200" dirty="0"/>
          </a:p>
          <a:p>
            <a:pPr marL="342900" indent="-342900">
              <a:buFontTx/>
              <a:buChar char="•"/>
            </a:pPr>
            <a:r>
              <a:rPr lang="en-US" sz="2200" dirty="0" smtClean="0"/>
              <a:t>BSE  : N</a:t>
            </a:r>
            <a:r>
              <a:rPr lang="en-US" sz="2200" baseline="30000" dirty="0" smtClean="0"/>
              <a:t>6</a:t>
            </a:r>
            <a:endParaRPr lang="en-US" sz="2200" dirty="0"/>
          </a:p>
          <a:p>
            <a:endParaRPr lang="en-US" sz="2200" dirty="0" smtClean="0"/>
          </a:p>
          <a:p>
            <a:r>
              <a:rPr lang="en-US" sz="2200" dirty="0" smtClean="0"/>
              <a:t>But in practice the </a:t>
            </a:r>
            <a:r>
              <a:rPr lang="en-US" sz="2200" dirty="0" err="1" smtClean="0"/>
              <a:t>GW</a:t>
            </a:r>
            <a:r>
              <a:rPr lang="en-US" sz="2200" dirty="0" smtClean="0"/>
              <a:t> is the </a:t>
            </a:r>
            <a:r>
              <a:rPr lang="en-US" sz="2200" dirty="0" smtClean="0"/>
              <a:t>killer</a:t>
            </a:r>
            <a:endParaRPr lang="en-US" sz="2200" dirty="0" smtClean="0"/>
          </a:p>
          <a:p>
            <a:endParaRPr lang="en-US" sz="2200" dirty="0"/>
          </a:p>
          <a:p>
            <a:r>
              <a:rPr lang="en-US" sz="2200" i="1" dirty="0" smtClean="0"/>
              <a:t>e.g</a:t>
            </a:r>
            <a:r>
              <a:rPr lang="en-US" sz="2200" dirty="0" smtClean="0"/>
              <a:t>.  a system with 50-75 atoms (</a:t>
            </a:r>
            <a:r>
              <a:rPr lang="en-US" sz="2200" dirty="0" err="1" smtClean="0"/>
              <a:t>GaN</a:t>
            </a:r>
            <a:r>
              <a:rPr lang="en-US" sz="2200" dirty="0" smtClean="0"/>
              <a:t>)</a:t>
            </a:r>
          </a:p>
          <a:p>
            <a:endParaRPr lang="en-US" sz="2200" dirty="0"/>
          </a:p>
          <a:p>
            <a:pPr marL="342900" indent="-342900">
              <a:buFontTx/>
              <a:buChar char="•"/>
            </a:pPr>
            <a:r>
              <a:rPr lang="en-US" sz="2200" dirty="0" err="1" smtClean="0"/>
              <a:t>DFT</a:t>
            </a:r>
            <a:r>
              <a:rPr lang="en-US" sz="2200" dirty="0" smtClean="0"/>
              <a:t> :   1     </a:t>
            </a:r>
            <a:r>
              <a:rPr lang="en-US" sz="2200" dirty="0" err="1" smtClean="0"/>
              <a:t>cpu</a:t>
            </a:r>
            <a:r>
              <a:rPr lang="en-US" sz="2200" dirty="0" smtClean="0"/>
              <a:t> x hours</a:t>
            </a:r>
          </a:p>
          <a:p>
            <a:pPr marL="342900" indent="-342900">
              <a:buFontTx/>
              <a:buChar char="•"/>
            </a:pPr>
            <a:r>
              <a:rPr lang="en-US" sz="2200" dirty="0" err="1" smtClean="0"/>
              <a:t>GW</a:t>
            </a:r>
            <a:r>
              <a:rPr lang="en-US" sz="2200" dirty="0" smtClean="0"/>
              <a:t>  : 91     </a:t>
            </a:r>
            <a:r>
              <a:rPr lang="en-US" sz="2200" dirty="0" err="1" smtClean="0"/>
              <a:t>cpu</a:t>
            </a:r>
            <a:r>
              <a:rPr lang="en-US" sz="2200" dirty="0" smtClean="0"/>
              <a:t> x hours</a:t>
            </a:r>
          </a:p>
          <a:p>
            <a:pPr marL="342900" indent="-342900">
              <a:buFontTx/>
              <a:buChar char="•"/>
            </a:pPr>
            <a:r>
              <a:rPr lang="en-US" sz="2200" dirty="0" smtClean="0"/>
              <a:t>BSE  :   2     </a:t>
            </a:r>
            <a:r>
              <a:rPr lang="en-US" sz="2200" dirty="0" err="1" smtClean="0"/>
              <a:t>cpu</a:t>
            </a:r>
            <a:r>
              <a:rPr lang="en-US" sz="2200" dirty="0" smtClean="0"/>
              <a:t> x hours</a:t>
            </a:r>
          </a:p>
          <a:p>
            <a:endParaRPr lang="en-US" sz="2200" dirty="0" smtClean="0"/>
          </a:p>
          <a:p>
            <a:endParaRPr lang="en-US" sz="2200" dirty="0"/>
          </a:p>
          <a:p>
            <a:r>
              <a:rPr lang="en-US" sz="2200" dirty="0" smtClean="0"/>
              <a:t>Hence, our first focus is on </a:t>
            </a:r>
            <a:r>
              <a:rPr lang="en-US" sz="2200" dirty="0" err="1" smtClean="0"/>
              <a:t>GW</a:t>
            </a:r>
            <a:endParaRPr lang="en-US" sz="2200" dirty="0" smtClean="0"/>
          </a:p>
          <a:p>
            <a:endParaRPr lang="en-US" sz="2200" dirty="0" smtClean="0"/>
          </a:p>
          <a:p>
            <a:r>
              <a:rPr lang="en-US" sz="2200" dirty="0" smtClean="0"/>
              <a:t>Once that is scaling </a:t>
            </a:r>
            <a:r>
              <a:rPr lang="en-US" sz="2200" dirty="0" smtClean="0"/>
              <a:t>well, </a:t>
            </a:r>
            <a:r>
              <a:rPr lang="en-US" sz="2200" dirty="0" smtClean="0"/>
              <a:t>we </a:t>
            </a:r>
            <a:r>
              <a:rPr lang="en-US" sz="2200" dirty="0" smtClean="0"/>
              <a:t>will attack the BSE</a:t>
            </a: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3458174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40036" y="37980"/>
            <a:ext cx="7772400" cy="533400"/>
          </a:xfrm>
        </p:spPr>
        <p:txBody>
          <a:bodyPr/>
          <a:lstStyle/>
          <a:p>
            <a:pPr eaLnBrk="1" hangingPunct="1"/>
            <a:r>
              <a:rPr lang="en-US" sz="3000" u="sng" dirty="0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What’s in the </a:t>
            </a:r>
            <a:r>
              <a:rPr lang="en-US" sz="3000" u="sng" dirty="0" err="1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GW</a:t>
            </a:r>
            <a:r>
              <a:rPr lang="en-US" sz="3000" u="sng" dirty="0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?</a:t>
            </a:r>
            <a:endParaRPr lang="en-US" sz="30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Text Box 21"/>
          <p:cNvSpPr txBox="1">
            <a:spLocks noChangeArrowheads="1"/>
          </p:cNvSpPr>
          <p:nvPr/>
        </p:nvSpPr>
        <p:spPr bwMode="auto">
          <a:xfrm>
            <a:off x="132519" y="632520"/>
            <a:ext cx="88713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r>
              <a:rPr lang="en-US" sz="2200" dirty="0" smtClean="0"/>
              <a:t>Key element : compute response of electrons</a:t>
            </a:r>
            <a:r>
              <a:rPr lang="en-US" sz="2200" dirty="0"/>
              <a:t> </a:t>
            </a:r>
            <a:r>
              <a:rPr lang="en-US" sz="2200" dirty="0" smtClean="0"/>
              <a:t>to perturbation</a:t>
            </a: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124749" y="2329579"/>
            <a:ext cx="887133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r>
              <a:rPr lang="en-US" sz="2200" i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lang="en-US" sz="2200" dirty="0" smtClean="0">
                <a:solidFill>
                  <a:srgbClr val="0000FF"/>
                </a:solidFill>
                <a:latin typeface="CMU Serif Roman"/>
                <a:cs typeface="CMU Serif Roman"/>
              </a:rPr>
              <a:t>(</a:t>
            </a:r>
            <a:r>
              <a:rPr lang="en-US" sz="2200" i="1" dirty="0" err="1" smtClean="0">
                <a:solidFill>
                  <a:srgbClr val="0000FF"/>
                </a:solidFill>
                <a:latin typeface="CMU Serif Roman"/>
                <a:cs typeface="CMU Serif Roman"/>
              </a:rPr>
              <a:t>r,r</a:t>
            </a:r>
            <a:r>
              <a:rPr lang="en-US" sz="2200" i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’</a:t>
            </a:r>
            <a:r>
              <a:rPr lang="en-US" sz="2200" dirty="0" smtClean="0">
                <a:solidFill>
                  <a:srgbClr val="0000FF"/>
                </a:solidFill>
                <a:latin typeface="CMU Serif Roman"/>
                <a:cs typeface="CMU Serif Roman"/>
              </a:rPr>
              <a:t>)</a:t>
            </a:r>
            <a:r>
              <a:rPr lang="en-US" sz="2200" dirty="0" smtClean="0">
                <a:solidFill>
                  <a:srgbClr val="0000FF"/>
                </a:solidFill>
              </a:rPr>
              <a:t> </a:t>
            </a:r>
            <a:r>
              <a:rPr lang="en-US" sz="2200" dirty="0" smtClean="0"/>
              <a:t>= Response of electron density </a:t>
            </a:r>
            <a:r>
              <a:rPr lang="en-US" sz="2200" i="1" dirty="0" smtClean="0">
                <a:solidFill>
                  <a:srgbClr val="0000FF"/>
                </a:solidFill>
                <a:latin typeface="CMU Serif Roman"/>
                <a:cs typeface="CMU Serif Roman"/>
              </a:rPr>
              <a:t>n</a:t>
            </a:r>
            <a:r>
              <a:rPr lang="en-US" sz="2200" dirty="0" smtClean="0">
                <a:solidFill>
                  <a:srgbClr val="0000FF"/>
                </a:solidFill>
                <a:latin typeface="CMU Serif Roman"/>
                <a:cs typeface="CMU Serif Roman"/>
              </a:rPr>
              <a:t>(</a:t>
            </a:r>
            <a:r>
              <a:rPr lang="en-US" sz="2200" i="1" dirty="0" smtClean="0">
                <a:solidFill>
                  <a:srgbClr val="0000FF"/>
                </a:solidFill>
                <a:latin typeface="CMU Serif Roman"/>
                <a:cs typeface="CMU Serif Roman"/>
              </a:rPr>
              <a:t>r</a:t>
            </a:r>
            <a:r>
              <a:rPr lang="en-US" sz="2200" dirty="0" smtClean="0">
                <a:solidFill>
                  <a:srgbClr val="0000FF"/>
                </a:solidFill>
                <a:latin typeface="CMU Serif Roman"/>
                <a:cs typeface="CMU Serif Roman"/>
              </a:rPr>
              <a:t>)</a:t>
            </a:r>
            <a:r>
              <a:rPr lang="en-US" sz="2200" dirty="0" smtClean="0"/>
              <a:t> at position </a:t>
            </a:r>
            <a:r>
              <a:rPr lang="en-US" sz="2200" i="1" dirty="0">
                <a:solidFill>
                  <a:srgbClr val="0000FF"/>
                </a:solidFill>
                <a:latin typeface="CMU Serif Roman"/>
                <a:cs typeface="CMU Serif Roman"/>
              </a:rPr>
              <a:t>r</a:t>
            </a:r>
            <a:r>
              <a:rPr lang="en-US" sz="2200" dirty="0" smtClean="0"/>
              <a:t> 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/>
              <a:t>	          to change of potential </a:t>
            </a:r>
            <a:r>
              <a:rPr lang="en-US" sz="2200" i="1" dirty="0" smtClean="0">
                <a:solidFill>
                  <a:srgbClr val="0000FF"/>
                </a:solidFill>
                <a:latin typeface="CMU Serif Roman"/>
                <a:cs typeface="CMU Serif Roman"/>
              </a:rPr>
              <a:t>V</a:t>
            </a:r>
            <a:r>
              <a:rPr lang="en-US" sz="2200" dirty="0" smtClean="0">
                <a:solidFill>
                  <a:srgbClr val="0000FF"/>
                </a:solidFill>
                <a:latin typeface="CMU Serif Roman"/>
                <a:cs typeface="CMU Serif Roman"/>
              </a:rPr>
              <a:t>(</a:t>
            </a:r>
            <a:r>
              <a:rPr lang="en-US" sz="2200" i="1" dirty="0">
                <a:solidFill>
                  <a:srgbClr val="0000FF"/>
                </a:solidFill>
                <a:latin typeface="CMU Serif Roman"/>
                <a:cs typeface="CMU Serif Roman"/>
              </a:rPr>
              <a:t>r</a:t>
            </a:r>
            <a:r>
              <a:rPr lang="en-US" sz="2200" i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’</a:t>
            </a:r>
            <a:r>
              <a:rPr lang="en-US" sz="2200" dirty="0" smtClean="0">
                <a:solidFill>
                  <a:srgbClr val="0000FF"/>
                </a:solidFill>
                <a:latin typeface="CMU Serif Roman"/>
                <a:cs typeface="CMU Serif Roman"/>
              </a:rPr>
              <a:t>)</a:t>
            </a:r>
            <a:r>
              <a:rPr lang="en-US" sz="2200" dirty="0" smtClean="0"/>
              <a:t> at position </a:t>
            </a:r>
            <a:r>
              <a:rPr lang="en-US" sz="2200" i="1" dirty="0">
                <a:solidFill>
                  <a:srgbClr val="0000FF"/>
                </a:solidFill>
                <a:latin typeface="CMU Serif Roman"/>
                <a:cs typeface="CMU Serif Roman"/>
              </a:rPr>
              <a:t>r</a:t>
            </a:r>
            <a:r>
              <a:rPr lang="en-US" sz="2200" i="1" dirty="0" smtClean="0">
                <a:solidFill>
                  <a:srgbClr val="0000FF"/>
                </a:solidFill>
                <a:latin typeface="CMU Serif Roman"/>
                <a:cs typeface="CMU Serif Roman"/>
              </a:rPr>
              <a:t>’</a:t>
            </a:r>
            <a:endParaRPr lang="en-US" sz="2200" dirty="0" smtClean="0">
              <a:latin typeface="CMU Serif Roman"/>
              <a:cs typeface="CMU Serif Roman"/>
            </a:endParaRPr>
          </a:p>
        </p:txBody>
      </p:sp>
      <p:pic>
        <p:nvPicPr>
          <p:cNvPr id="2" name="Picture 1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300" y="1116261"/>
            <a:ext cx="8704542" cy="1169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720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40036" y="37980"/>
            <a:ext cx="7772400" cy="533400"/>
          </a:xfrm>
        </p:spPr>
        <p:txBody>
          <a:bodyPr/>
          <a:lstStyle/>
          <a:p>
            <a:pPr eaLnBrk="1" hangingPunct="1"/>
            <a:r>
              <a:rPr lang="en-US" sz="3000" u="sng" dirty="0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What’s in the </a:t>
            </a:r>
            <a:r>
              <a:rPr lang="en-US" sz="3000" u="sng" dirty="0" err="1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GW</a:t>
            </a:r>
            <a:r>
              <a:rPr lang="en-US" sz="3000" u="sng" dirty="0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?</a:t>
            </a:r>
            <a:endParaRPr lang="en-US" sz="30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Text Box 21"/>
          <p:cNvSpPr txBox="1">
            <a:spLocks noChangeArrowheads="1"/>
          </p:cNvSpPr>
          <p:nvPr/>
        </p:nvSpPr>
        <p:spPr bwMode="auto">
          <a:xfrm>
            <a:off x="132519" y="632520"/>
            <a:ext cx="88713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r>
              <a:rPr lang="en-US" sz="2200" dirty="0" smtClean="0"/>
              <a:t>Key element : compute response of electrons</a:t>
            </a:r>
            <a:r>
              <a:rPr lang="en-US" sz="2200" dirty="0"/>
              <a:t> </a:t>
            </a:r>
            <a:r>
              <a:rPr lang="en-US" sz="2200" dirty="0" smtClean="0"/>
              <a:t>to perturbation</a:t>
            </a: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124749" y="2329579"/>
            <a:ext cx="8871331" cy="2800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r>
              <a:rPr lang="en-US" sz="2200" i="1" dirty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lang="en-US" sz="2200" dirty="0">
                <a:solidFill>
                  <a:srgbClr val="0000FF"/>
                </a:solidFill>
                <a:latin typeface="CMU Serif Roman"/>
                <a:cs typeface="CMU Serif Roman"/>
              </a:rPr>
              <a:t>(</a:t>
            </a:r>
            <a:r>
              <a:rPr lang="en-US" sz="2200" i="1" dirty="0" err="1">
                <a:solidFill>
                  <a:srgbClr val="0000FF"/>
                </a:solidFill>
                <a:latin typeface="CMU Serif Roman"/>
                <a:cs typeface="CMU Serif Roman"/>
              </a:rPr>
              <a:t>r,r</a:t>
            </a:r>
            <a:r>
              <a:rPr lang="en-US" sz="2200" i="1" dirty="0">
                <a:solidFill>
                  <a:srgbClr val="0000FF"/>
                </a:solidFill>
                <a:latin typeface="Times New Roman"/>
                <a:cs typeface="Times New Roman"/>
              </a:rPr>
              <a:t>’</a:t>
            </a:r>
            <a:r>
              <a:rPr lang="en-US" sz="2200" dirty="0">
                <a:solidFill>
                  <a:srgbClr val="0000FF"/>
                </a:solidFill>
                <a:latin typeface="CMU Serif Roman"/>
                <a:cs typeface="CMU Serif Roman"/>
              </a:rPr>
              <a:t>)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smtClean="0"/>
              <a:t>= </a:t>
            </a:r>
            <a:r>
              <a:rPr lang="en-US" sz="2200" dirty="0" smtClean="0"/>
              <a:t>Response of electron density </a:t>
            </a:r>
            <a:r>
              <a:rPr lang="en-US" sz="2200" i="1" dirty="0" smtClean="0">
                <a:solidFill>
                  <a:srgbClr val="0000FF"/>
                </a:solidFill>
                <a:latin typeface="CMU Serif Roman"/>
                <a:cs typeface="CMU Serif Roman"/>
              </a:rPr>
              <a:t>n</a:t>
            </a:r>
            <a:r>
              <a:rPr lang="en-US" sz="2200" dirty="0" smtClean="0">
                <a:solidFill>
                  <a:srgbClr val="0000FF"/>
                </a:solidFill>
                <a:latin typeface="CMU Serif Roman"/>
                <a:cs typeface="CMU Serif Roman"/>
              </a:rPr>
              <a:t>(</a:t>
            </a:r>
            <a:r>
              <a:rPr lang="en-US" sz="2200" i="1" dirty="0" smtClean="0">
                <a:solidFill>
                  <a:srgbClr val="0000FF"/>
                </a:solidFill>
                <a:latin typeface="CMU Serif Roman"/>
                <a:cs typeface="CMU Serif Roman"/>
              </a:rPr>
              <a:t>r</a:t>
            </a:r>
            <a:r>
              <a:rPr lang="en-US" sz="2200" dirty="0" smtClean="0">
                <a:solidFill>
                  <a:srgbClr val="0000FF"/>
                </a:solidFill>
                <a:latin typeface="CMU Serif Roman"/>
                <a:cs typeface="CMU Serif Roman"/>
              </a:rPr>
              <a:t>)</a:t>
            </a:r>
            <a:r>
              <a:rPr lang="en-US" sz="2200" dirty="0" smtClean="0"/>
              <a:t> at position </a:t>
            </a:r>
            <a:r>
              <a:rPr lang="en-US" sz="2200" i="1" dirty="0">
                <a:solidFill>
                  <a:srgbClr val="0000FF"/>
                </a:solidFill>
                <a:latin typeface="CMU Serif Roman"/>
                <a:cs typeface="CMU Serif Roman"/>
              </a:rPr>
              <a:t>r</a:t>
            </a:r>
            <a:r>
              <a:rPr lang="en-US" sz="2200" dirty="0" smtClean="0"/>
              <a:t> 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/>
              <a:t>	          to change of potential </a:t>
            </a:r>
            <a:r>
              <a:rPr lang="en-US" sz="2200" i="1" dirty="0" smtClean="0">
                <a:solidFill>
                  <a:srgbClr val="0000FF"/>
                </a:solidFill>
                <a:latin typeface="CMU Serif Roman"/>
                <a:cs typeface="CMU Serif Roman"/>
              </a:rPr>
              <a:t>V</a:t>
            </a:r>
            <a:r>
              <a:rPr lang="en-US" sz="2200" dirty="0" smtClean="0">
                <a:solidFill>
                  <a:srgbClr val="0000FF"/>
                </a:solidFill>
                <a:latin typeface="CMU Serif Roman"/>
                <a:cs typeface="CMU Serif Roman"/>
              </a:rPr>
              <a:t>(</a:t>
            </a:r>
            <a:r>
              <a:rPr lang="en-US" sz="2200" i="1" dirty="0">
                <a:solidFill>
                  <a:srgbClr val="0000FF"/>
                </a:solidFill>
                <a:latin typeface="CMU Serif Roman"/>
                <a:cs typeface="CMU Serif Roman"/>
              </a:rPr>
              <a:t>r</a:t>
            </a:r>
            <a:r>
              <a:rPr lang="en-US" sz="2200" i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’</a:t>
            </a:r>
            <a:r>
              <a:rPr lang="en-US" sz="2200" dirty="0" smtClean="0">
                <a:solidFill>
                  <a:srgbClr val="0000FF"/>
                </a:solidFill>
                <a:latin typeface="CMU Serif Roman"/>
                <a:cs typeface="CMU Serif Roman"/>
              </a:rPr>
              <a:t>)</a:t>
            </a:r>
            <a:r>
              <a:rPr lang="en-US" sz="2200" dirty="0" smtClean="0"/>
              <a:t> at position </a:t>
            </a:r>
            <a:r>
              <a:rPr lang="en-US" sz="2200" i="1" dirty="0">
                <a:solidFill>
                  <a:srgbClr val="0000FF"/>
                </a:solidFill>
                <a:latin typeface="CMU Serif Roman"/>
                <a:cs typeface="CMU Serif Roman"/>
              </a:rPr>
              <a:t>r</a:t>
            </a:r>
            <a:r>
              <a:rPr lang="en-US" sz="2200" i="1" dirty="0" smtClean="0">
                <a:solidFill>
                  <a:srgbClr val="0000FF"/>
                </a:solidFill>
                <a:latin typeface="CMU Serif Roman"/>
                <a:cs typeface="CMU Serif Roman"/>
              </a:rPr>
              <a:t>’</a:t>
            </a:r>
            <a:endParaRPr lang="en-US" sz="2200" dirty="0" smtClean="0">
              <a:latin typeface="CMU Serif Roman"/>
              <a:cs typeface="CMU Serif Roman"/>
            </a:endParaRPr>
          </a:p>
          <a:p>
            <a:endParaRPr lang="en-US" sz="2200" dirty="0" smtClean="0"/>
          </a:p>
          <a:p>
            <a:r>
              <a:rPr lang="en-US" sz="2200" dirty="0" smtClean="0"/>
              <a:t>Challenges</a:t>
            </a:r>
          </a:p>
          <a:p>
            <a:pPr marL="457200" indent="-457200">
              <a:buAutoNum type="arabicPeriod"/>
            </a:pPr>
            <a:r>
              <a:rPr lang="en-US" sz="2200" dirty="0" smtClean="0"/>
              <a:t>Many </a:t>
            </a:r>
            <a:r>
              <a:rPr lang="en-US" sz="2200" dirty="0" err="1" smtClean="0"/>
              <a:t>FFTs</a:t>
            </a:r>
            <a:r>
              <a:rPr lang="en-US" sz="2200" dirty="0" smtClean="0"/>
              <a:t> to get wave functions </a:t>
            </a:r>
            <a:r>
              <a:rPr lang="en-US" sz="2200" dirty="0" smtClean="0">
                <a:solidFill>
                  <a:srgbClr val="0000FF"/>
                </a:solidFill>
                <a:latin typeface="Symbol" charset="2"/>
                <a:cs typeface="Symbol" charset="2"/>
              </a:rPr>
              <a:t>𝜓</a:t>
            </a:r>
            <a:r>
              <a:rPr lang="en-US" sz="2200" i="1" baseline="-25000" dirty="0" err="1" smtClean="0">
                <a:solidFill>
                  <a:srgbClr val="0000FF"/>
                </a:solidFill>
                <a:latin typeface="CMU Serif Roman"/>
                <a:cs typeface="CMU Serif Roman"/>
              </a:rPr>
              <a:t>i</a:t>
            </a:r>
            <a:r>
              <a:rPr lang="en-US" sz="2200" dirty="0" smtClean="0">
                <a:solidFill>
                  <a:srgbClr val="0000FF"/>
                </a:solidFill>
                <a:latin typeface="CMU Serif Roman"/>
                <a:cs typeface="CMU Serif Roman"/>
              </a:rPr>
              <a:t>(</a:t>
            </a:r>
            <a:r>
              <a:rPr lang="en-US" sz="2200" i="1" dirty="0" smtClean="0">
                <a:solidFill>
                  <a:srgbClr val="0000FF"/>
                </a:solidFill>
                <a:latin typeface="CMU Serif Roman"/>
                <a:cs typeface="CMU Serif Roman"/>
              </a:rPr>
              <a:t>r</a:t>
            </a:r>
            <a:r>
              <a:rPr lang="en-US" sz="2200" dirty="0" smtClean="0">
                <a:solidFill>
                  <a:srgbClr val="0000FF"/>
                </a:solidFill>
                <a:latin typeface="CMU Serif Roman"/>
                <a:cs typeface="CMU Serif Roman"/>
              </a:rPr>
              <a:t>) </a:t>
            </a:r>
            <a:r>
              <a:rPr lang="en-US" sz="2200" dirty="0"/>
              <a:t>functions </a:t>
            </a:r>
          </a:p>
          <a:p>
            <a:pPr marL="457200" indent="-457200">
              <a:buAutoNum type="arabicPeriod"/>
            </a:pPr>
            <a:r>
              <a:rPr lang="en-US" sz="2200" dirty="0" smtClean="0"/>
              <a:t>Large outer product to form </a:t>
            </a:r>
            <a:r>
              <a:rPr lang="en-US" sz="2200" i="1" dirty="0" smtClean="0">
                <a:solidFill>
                  <a:srgbClr val="0000FF"/>
                </a:solidFill>
                <a:latin typeface="CMU Serif Roman"/>
                <a:cs typeface="CMU Serif Roman"/>
              </a:rPr>
              <a:t>P</a:t>
            </a:r>
            <a:endParaRPr lang="en-US" sz="2200" dirty="0">
              <a:solidFill>
                <a:srgbClr val="000000"/>
              </a:solidFill>
              <a:latin typeface="Lucida Grande"/>
              <a:cs typeface="Lucida Grande"/>
            </a:endParaRPr>
          </a:p>
          <a:p>
            <a:pPr marL="457200" indent="-457200">
              <a:buAutoNum type="arabicPeriod"/>
            </a:pPr>
            <a:r>
              <a:rPr lang="en-US" sz="2200" dirty="0" smtClean="0">
                <a:latin typeface="Lucida Grande"/>
                <a:cs typeface="Lucida Grande"/>
              </a:rPr>
              <a:t>Dense </a:t>
            </a:r>
            <a:r>
              <a:rPr lang="en-US" sz="2200" i="1" dirty="0">
                <a:solidFill>
                  <a:srgbClr val="0000FF"/>
                </a:solidFill>
                <a:latin typeface="CMU Serif Roman"/>
                <a:cs typeface="CMU Serif Roman"/>
              </a:rPr>
              <a:t>r</a:t>
            </a:r>
            <a:r>
              <a:rPr lang="en-US" sz="2200" dirty="0" smtClean="0">
                <a:latin typeface="Lucida Grande"/>
                <a:cs typeface="Lucida Grande"/>
              </a:rPr>
              <a:t> grid :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i="1" dirty="0" smtClean="0">
                <a:solidFill>
                  <a:srgbClr val="0000FF"/>
                </a:solidFill>
                <a:latin typeface="CMU Serif Roman"/>
                <a:cs typeface="CMU Serif Roman"/>
              </a:rPr>
              <a:t>P</a:t>
            </a:r>
            <a:r>
              <a:rPr lang="en-US" sz="2200" dirty="0" smtClean="0">
                <a:solidFill>
                  <a:srgbClr val="0000FF"/>
                </a:solidFill>
                <a:latin typeface="CMU Serif Roman"/>
                <a:cs typeface="CMU Serif Roman"/>
              </a:rPr>
              <a:t>(</a:t>
            </a:r>
            <a:r>
              <a:rPr lang="en-US" sz="2200" i="1" dirty="0" err="1" smtClean="0">
                <a:solidFill>
                  <a:srgbClr val="0000FF"/>
                </a:solidFill>
                <a:latin typeface="CMU Serif Roman"/>
                <a:cs typeface="CMU Serif Roman"/>
              </a:rPr>
              <a:t>r,r</a:t>
            </a:r>
            <a:r>
              <a:rPr lang="en-US" sz="2200" i="1" dirty="0">
                <a:solidFill>
                  <a:srgbClr val="0000FF"/>
                </a:solidFill>
                <a:latin typeface="CMU Serif Roman"/>
                <a:cs typeface="CMU Serif Roman"/>
              </a:rPr>
              <a:t>’</a:t>
            </a:r>
            <a:r>
              <a:rPr lang="en-US" sz="2200" dirty="0">
                <a:solidFill>
                  <a:srgbClr val="0000FF"/>
                </a:solidFill>
                <a:latin typeface="CMU Serif Roman"/>
                <a:cs typeface="CMU Serif Roman"/>
              </a:rPr>
              <a:t>)</a:t>
            </a:r>
            <a:r>
              <a:rPr lang="en-US" sz="2200" dirty="0">
                <a:solidFill>
                  <a:srgbClr val="000000"/>
                </a:solidFill>
              </a:rPr>
              <a:t> </a:t>
            </a:r>
            <a:r>
              <a:rPr lang="en-US" sz="2200" dirty="0" smtClean="0">
                <a:solidFill>
                  <a:srgbClr val="000000"/>
                </a:solidFill>
              </a:rPr>
              <a:t>is huge in memory</a:t>
            </a:r>
          </a:p>
          <a:p>
            <a:pPr marL="457200" indent="-457200">
              <a:buAutoNum type="arabicPeriod"/>
            </a:pPr>
            <a:r>
              <a:rPr lang="en-US" sz="2200" dirty="0" smtClean="0">
                <a:solidFill>
                  <a:srgbClr val="000000"/>
                </a:solidFill>
              </a:rPr>
              <a:t>Sum over </a:t>
            </a:r>
            <a:r>
              <a:rPr lang="en-US" sz="2200" i="1" dirty="0" smtClean="0">
                <a:solidFill>
                  <a:srgbClr val="0000FF"/>
                </a:solidFill>
                <a:latin typeface="CMU Serif Roman"/>
                <a:cs typeface="CMU Serif Roman"/>
              </a:rPr>
              <a:t>j</a:t>
            </a:r>
            <a:r>
              <a:rPr lang="en-US" sz="2200" dirty="0" smtClean="0">
                <a:solidFill>
                  <a:srgbClr val="000000"/>
                </a:solidFill>
              </a:rPr>
              <a:t> is very large</a:t>
            </a:r>
          </a:p>
        </p:txBody>
      </p:sp>
      <p:pic>
        <p:nvPicPr>
          <p:cNvPr id="7" name="Picture 6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300" y="1116261"/>
            <a:ext cx="8704542" cy="1169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412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40036" y="37980"/>
            <a:ext cx="7772400" cy="533400"/>
          </a:xfrm>
        </p:spPr>
        <p:txBody>
          <a:bodyPr/>
          <a:lstStyle/>
          <a:p>
            <a:pPr eaLnBrk="1" hangingPunct="1"/>
            <a:r>
              <a:rPr lang="en-US" sz="3000" u="sng" dirty="0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What’s in the </a:t>
            </a:r>
            <a:r>
              <a:rPr lang="en-US" sz="3000" u="sng" dirty="0" err="1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GW</a:t>
            </a:r>
            <a:r>
              <a:rPr lang="en-US" sz="3000" u="sng" dirty="0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?</a:t>
            </a:r>
            <a:endParaRPr lang="en-US" sz="30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Text Box 21"/>
          <p:cNvSpPr txBox="1">
            <a:spLocks noChangeArrowheads="1"/>
          </p:cNvSpPr>
          <p:nvPr/>
        </p:nvSpPr>
        <p:spPr bwMode="auto">
          <a:xfrm>
            <a:off x="132519" y="632520"/>
            <a:ext cx="88713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r>
              <a:rPr lang="en-US" sz="2200" dirty="0" smtClean="0"/>
              <a:t>Key element : compute response of electrons</a:t>
            </a:r>
            <a:r>
              <a:rPr lang="en-US" sz="2200" dirty="0"/>
              <a:t> </a:t>
            </a:r>
            <a:r>
              <a:rPr lang="en-US" sz="2200" dirty="0" smtClean="0"/>
              <a:t>to perturbation</a:t>
            </a: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124749" y="2329579"/>
            <a:ext cx="8871331" cy="449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r>
              <a:rPr lang="en-US" sz="2200" i="1" dirty="0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lang="en-US" sz="2200" dirty="0">
                <a:solidFill>
                  <a:srgbClr val="0000FF"/>
                </a:solidFill>
                <a:latin typeface="CMU Serif Roman"/>
                <a:cs typeface="CMU Serif Roman"/>
              </a:rPr>
              <a:t>(</a:t>
            </a:r>
            <a:r>
              <a:rPr lang="en-US" sz="2200" i="1" dirty="0" err="1">
                <a:solidFill>
                  <a:srgbClr val="0000FF"/>
                </a:solidFill>
                <a:latin typeface="CMU Serif Roman"/>
                <a:cs typeface="CMU Serif Roman"/>
              </a:rPr>
              <a:t>r,r</a:t>
            </a:r>
            <a:r>
              <a:rPr lang="en-US" sz="2200" i="1" dirty="0">
                <a:solidFill>
                  <a:srgbClr val="0000FF"/>
                </a:solidFill>
                <a:latin typeface="Times New Roman"/>
                <a:cs typeface="Times New Roman"/>
              </a:rPr>
              <a:t>’</a:t>
            </a:r>
            <a:r>
              <a:rPr lang="en-US" sz="2200" dirty="0">
                <a:solidFill>
                  <a:srgbClr val="0000FF"/>
                </a:solidFill>
                <a:latin typeface="CMU Serif Roman"/>
                <a:cs typeface="CMU Serif Roman"/>
              </a:rPr>
              <a:t>)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smtClean="0"/>
              <a:t>= </a:t>
            </a:r>
            <a:r>
              <a:rPr lang="en-US" sz="2200" dirty="0" smtClean="0"/>
              <a:t>Response of electron density </a:t>
            </a:r>
            <a:r>
              <a:rPr lang="en-US" sz="2200" i="1" dirty="0" smtClean="0">
                <a:solidFill>
                  <a:srgbClr val="0000FF"/>
                </a:solidFill>
                <a:latin typeface="CMU Serif Roman"/>
                <a:cs typeface="CMU Serif Roman"/>
              </a:rPr>
              <a:t>n</a:t>
            </a:r>
            <a:r>
              <a:rPr lang="en-US" sz="2200" dirty="0" smtClean="0">
                <a:solidFill>
                  <a:srgbClr val="0000FF"/>
                </a:solidFill>
                <a:latin typeface="CMU Serif Roman"/>
                <a:cs typeface="CMU Serif Roman"/>
              </a:rPr>
              <a:t>(</a:t>
            </a:r>
            <a:r>
              <a:rPr lang="en-US" sz="2200" i="1" dirty="0" smtClean="0">
                <a:solidFill>
                  <a:srgbClr val="0000FF"/>
                </a:solidFill>
                <a:latin typeface="CMU Serif Roman"/>
                <a:cs typeface="CMU Serif Roman"/>
              </a:rPr>
              <a:t>r</a:t>
            </a:r>
            <a:r>
              <a:rPr lang="en-US" sz="2200" dirty="0" smtClean="0">
                <a:solidFill>
                  <a:srgbClr val="0000FF"/>
                </a:solidFill>
                <a:latin typeface="CMU Serif Roman"/>
                <a:cs typeface="CMU Serif Roman"/>
              </a:rPr>
              <a:t>)</a:t>
            </a:r>
            <a:r>
              <a:rPr lang="en-US" sz="2200" dirty="0" smtClean="0"/>
              <a:t> at position </a:t>
            </a:r>
            <a:r>
              <a:rPr lang="en-US" sz="2200" i="1" dirty="0">
                <a:solidFill>
                  <a:srgbClr val="0000FF"/>
                </a:solidFill>
                <a:latin typeface="CMU Serif Roman"/>
                <a:cs typeface="CMU Serif Roman"/>
              </a:rPr>
              <a:t>r</a:t>
            </a:r>
            <a:r>
              <a:rPr lang="en-US" sz="2200" dirty="0" smtClean="0"/>
              <a:t> 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/>
              <a:t>	          to change of potential </a:t>
            </a:r>
            <a:r>
              <a:rPr lang="en-US" sz="2200" i="1" dirty="0" smtClean="0">
                <a:solidFill>
                  <a:srgbClr val="0000FF"/>
                </a:solidFill>
                <a:latin typeface="CMU Serif Roman"/>
                <a:cs typeface="CMU Serif Roman"/>
              </a:rPr>
              <a:t>V</a:t>
            </a:r>
            <a:r>
              <a:rPr lang="en-US" sz="2200" dirty="0" smtClean="0">
                <a:solidFill>
                  <a:srgbClr val="0000FF"/>
                </a:solidFill>
                <a:latin typeface="CMU Serif Roman"/>
                <a:cs typeface="CMU Serif Roman"/>
              </a:rPr>
              <a:t>(</a:t>
            </a:r>
            <a:r>
              <a:rPr lang="en-US" sz="2200" i="1" dirty="0">
                <a:solidFill>
                  <a:srgbClr val="0000FF"/>
                </a:solidFill>
                <a:latin typeface="CMU Serif Roman"/>
                <a:cs typeface="CMU Serif Roman"/>
              </a:rPr>
              <a:t>r</a:t>
            </a:r>
            <a:r>
              <a:rPr lang="en-US" sz="2200" i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’</a:t>
            </a:r>
            <a:r>
              <a:rPr lang="en-US" sz="2200" dirty="0" smtClean="0">
                <a:solidFill>
                  <a:srgbClr val="0000FF"/>
                </a:solidFill>
                <a:latin typeface="CMU Serif Roman"/>
                <a:cs typeface="CMU Serif Roman"/>
              </a:rPr>
              <a:t>)</a:t>
            </a:r>
            <a:r>
              <a:rPr lang="en-US" sz="2200" dirty="0" smtClean="0"/>
              <a:t> at position </a:t>
            </a:r>
            <a:r>
              <a:rPr lang="en-US" sz="2200" i="1" dirty="0">
                <a:solidFill>
                  <a:srgbClr val="0000FF"/>
                </a:solidFill>
                <a:latin typeface="CMU Serif Roman"/>
                <a:cs typeface="CMU Serif Roman"/>
              </a:rPr>
              <a:t>r</a:t>
            </a:r>
            <a:r>
              <a:rPr lang="en-US" sz="2200" i="1" dirty="0" smtClean="0">
                <a:solidFill>
                  <a:srgbClr val="0000FF"/>
                </a:solidFill>
                <a:latin typeface="CMU Serif Roman"/>
                <a:cs typeface="CMU Serif Roman"/>
              </a:rPr>
              <a:t>’</a:t>
            </a:r>
            <a:endParaRPr lang="en-US" sz="2200" dirty="0" smtClean="0">
              <a:latin typeface="CMU Serif Roman"/>
              <a:cs typeface="CMU Serif Roman"/>
            </a:endParaRPr>
          </a:p>
          <a:p>
            <a:endParaRPr lang="en-US" sz="2200" dirty="0" smtClean="0"/>
          </a:p>
          <a:p>
            <a:r>
              <a:rPr lang="en-US" sz="2200" dirty="0" smtClean="0"/>
              <a:t>Challenges</a:t>
            </a:r>
          </a:p>
          <a:p>
            <a:pPr marL="457200" indent="-457200">
              <a:buAutoNum type="arabicPeriod"/>
            </a:pPr>
            <a:r>
              <a:rPr lang="en-US" sz="2200" dirty="0" smtClean="0"/>
              <a:t>Many </a:t>
            </a:r>
            <a:r>
              <a:rPr lang="en-US" sz="2200" dirty="0" err="1" smtClean="0"/>
              <a:t>FFTs</a:t>
            </a:r>
            <a:r>
              <a:rPr lang="en-US" sz="2200" dirty="0" smtClean="0"/>
              <a:t> to get wave functions </a:t>
            </a:r>
            <a:r>
              <a:rPr lang="en-US" sz="2200" dirty="0" smtClean="0">
                <a:solidFill>
                  <a:srgbClr val="0000FF"/>
                </a:solidFill>
                <a:latin typeface="Symbol" charset="2"/>
                <a:cs typeface="Symbol" charset="2"/>
              </a:rPr>
              <a:t>𝜓</a:t>
            </a:r>
            <a:r>
              <a:rPr lang="en-US" sz="2200" i="1" baseline="-25000" dirty="0" err="1" smtClean="0">
                <a:solidFill>
                  <a:srgbClr val="0000FF"/>
                </a:solidFill>
                <a:latin typeface="CMU Serif Roman"/>
                <a:cs typeface="CMU Serif Roman"/>
              </a:rPr>
              <a:t>i</a:t>
            </a:r>
            <a:r>
              <a:rPr lang="en-US" sz="2200" dirty="0" smtClean="0">
                <a:solidFill>
                  <a:srgbClr val="0000FF"/>
                </a:solidFill>
                <a:latin typeface="CMU Serif Roman"/>
                <a:cs typeface="CMU Serif Roman"/>
              </a:rPr>
              <a:t>(</a:t>
            </a:r>
            <a:r>
              <a:rPr lang="en-US" sz="2200" i="1" dirty="0" smtClean="0">
                <a:solidFill>
                  <a:srgbClr val="0000FF"/>
                </a:solidFill>
                <a:latin typeface="CMU Serif Roman"/>
                <a:cs typeface="CMU Serif Roman"/>
              </a:rPr>
              <a:t>r</a:t>
            </a:r>
            <a:r>
              <a:rPr lang="en-US" sz="2200" dirty="0" smtClean="0">
                <a:solidFill>
                  <a:srgbClr val="0000FF"/>
                </a:solidFill>
                <a:latin typeface="CMU Serif Roman"/>
                <a:cs typeface="CMU Serif Roman"/>
              </a:rPr>
              <a:t>) </a:t>
            </a:r>
            <a:r>
              <a:rPr lang="en-US" sz="2200" dirty="0"/>
              <a:t>functions </a:t>
            </a:r>
          </a:p>
          <a:p>
            <a:pPr marL="457200" indent="-457200">
              <a:buAutoNum type="arabicPeriod"/>
            </a:pPr>
            <a:r>
              <a:rPr lang="en-US" sz="2200" dirty="0" smtClean="0"/>
              <a:t>Large outer product to form </a:t>
            </a:r>
            <a:r>
              <a:rPr lang="en-US" sz="2200" i="1" dirty="0" smtClean="0">
                <a:solidFill>
                  <a:srgbClr val="0000FF"/>
                </a:solidFill>
                <a:latin typeface="CMU Serif Roman"/>
                <a:cs typeface="CMU Serif Roman"/>
              </a:rPr>
              <a:t>P</a:t>
            </a:r>
            <a:endParaRPr lang="en-US" sz="2200" dirty="0">
              <a:solidFill>
                <a:srgbClr val="000000"/>
              </a:solidFill>
              <a:latin typeface="Lucida Grande"/>
              <a:cs typeface="Lucida Grande"/>
            </a:endParaRPr>
          </a:p>
          <a:p>
            <a:pPr marL="457200" indent="-457200">
              <a:buAutoNum type="arabicPeriod"/>
            </a:pPr>
            <a:r>
              <a:rPr lang="en-US" sz="2200" dirty="0" smtClean="0">
                <a:latin typeface="Lucida Grande"/>
                <a:cs typeface="Lucida Grande"/>
              </a:rPr>
              <a:t>Dense </a:t>
            </a:r>
            <a:r>
              <a:rPr lang="en-US" sz="2200" i="1" dirty="0">
                <a:solidFill>
                  <a:srgbClr val="0000FF"/>
                </a:solidFill>
                <a:latin typeface="CMU Serif Roman"/>
                <a:cs typeface="CMU Serif Roman"/>
              </a:rPr>
              <a:t>r</a:t>
            </a:r>
            <a:r>
              <a:rPr lang="en-US" sz="2200" dirty="0" smtClean="0">
                <a:latin typeface="Lucida Grande"/>
                <a:cs typeface="Lucida Grande"/>
              </a:rPr>
              <a:t> grid :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i="1" dirty="0" smtClean="0">
                <a:solidFill>
                  <a:srgbClr val="0000FF"/>
                </a:solidFill>
                <a:latin typeface="CMU Serif Roman"/>
                <a:cs typeface="CMU Serif Roman"/>
              </a:rPr>
              <a:t>P</a:t>
            </a:r>
            <a:r>
              <a:rPr lang="en-US" sz="2200" dirty="0" smtClean="0">
                <a:solidFill>
                  <a:srgbClr val="0000FF"/>
                </a:solidFill>
                <a:latin typeface="CMU Serif Roman"/>
                <a:cs typeface="CMU Serif Roman"/>
              </a:rPr>
              <a:t>(</a:t>
            </a:r>
            <a:r>
              <a:rPr lang="en-US" sz="2200" i="1" dirty="0" err="1" smtClean="0">
                <a:solidFill>
                  <a:srgbClr val="0000FF"/>
                </a:solidFill>
                <a:latin typeface="CMU Serif Roman"/>
                <a:cs typeface="CMU Serif Roman"/>
              </a:rPr>
              <a:t>r,r</a:t>
            </a:r>
            <a:r>
              <a:rPr lang="en-US" sz="2200" i="1" dirty="0">
                <a:solidFill>
                  <a:srgbClr val="0000FF"/>
                </a:solidFill>
                <a:latin typeface="CMU Serif Roman"/>
                <a:cs typeface="CMU Serif Roman"/>
              </a:rPr>
              <a:t>’</a:t>
            </a:r>
            <a:r>
              <a:rPr lang="en-US" sz="2200" dirty="0">
                <a:solidFill>
                  <a:srgbClr val="0000FF"/>
                </a:solidFill>
                <a:latin typeface="CMU Serif Roman"/>
                <a:cs typeface="CMU Serif Roman"/>
              </a:rPr>
              <a:t>)</a:t>
            </a:r>
            <a:r>
              <a:rPr lang="en-US" sz="2200" dirty="0">
                <a:solidFill>
                  <a:srgbClr val="000000"/>
                </a:solidFill>
              </a:rPr>
              <a:t> </a:t>
            </a:r>
            <a:r>
              <a:rPr lang="en-US" sz="2200" dirty="0" smtClean="0">
                <a:solidFill>
                  <a:srgbClr val="000000"/>
                </a:solidFill>
              </a:rPr>
              <a:t>is huge in memory</a:t>
            </a:r>
          </a:p>
          <a:p>
            <a:pPr marL="457200" indent="-457200">
              <a:buAutoNum type="arabicPeriod"/>
            </a:pPr>
            <a:r>
              <a:rPr lang="en-US" sz="2200" dirty="0" smtClean="0">
                <a:solidFill>
                  <a:srgbClr val="000000"/>
                </a:solidFill>
              </a:rPr>
              <a:t>Sum over </a:t>
            </a:r>
            <a:r>
              <a:rPr lang="en-US" sz="2200" i="1" dirty="0" smtClean="0">
                <a:solidFill>
                  <a:srgbClr val="0000FF"/>
                </a:solidFill>
                <a:latin typeface="CMU Serif Roman"/>
                <a:cs typeface="CMU Serif Roman"/>
              </a:rPr>
              <a:t>j</a:t>
            </a:r>
            <a:r>
              <a:rPr lang="en-US" sz="2200" dirty="0" smtClean="0">
                <a:solidFill>
                  <a:srgbClr val="000000"/>
                </a:solidFill>
              </a:rPr>
              <a:t> is very large</a:t>
            </a:r>
          </a:p>
          <a:p>
            <a:pPr marL="342900" indent="-342900">
              <a:buFontTx/>
              <a:buChar char="•"/>
            </a:pPr>
            <a:endParaRPr lang="en-US" sz="2200" dirty="0">
              <a:solidFill>
                <a:srgbClr val="000000"/>
              </a:solidFill>
            </a:endParaRPr>
          </a:p>
          <a:p>
            <a:r>
              <a:rPr lang="en-US" sz="2200" dirty="0" smtClean="0">
                <a:solidFill>
                  <a:srgbClr val="000000"/>
                </a:solidFill>
              </a:rPr>
              <a:t>1 &amp; 2 : Efficient parallel </a:t>
            </a:r>
            <a:r>
              <a:rPr lang="en-US" sz="2200" dirty="0" err="1" smtClean="0">
                <a:solidFill>
                  <a:srgbClr val="000000"/>
                </a:solidFill>
              </a:rPr>
              <a:t>FFTs</a:t>
            </a:r>
            <a:r>
              <a:rPr lang="en-US" sz="2200" dirty="0" smtClean="0">
                <a:solidFill>
                  <a:srgbClr val="000000"/>
                </a:solidFill>
              </a:rPr>
              <a:t> and linear algebra</a:t>
            </a:r>
          </a:p>
          <a:p>
            <a:r>
              <a:rPr lang="en-US" sz="2200" dirty="0" smtClean="0">
                <a:solidFill>
                  <a:srgbClr val="000000"/>
                </a:solidFill>
              </a:rPr>
              <a:t>3 : Effective memory parallelization</a:t>
            </a:r>
          </a:p>
          <a:p>
            <a:r>
              <a:rPr lang="en-US" sz="2200" dirty="0" smtClean="0">
                <a:solidFill>
                  <a:srgbClr val="000000"/>
                </a:solidFill>
              </a:rPr>
              <a:t>4 : replace explicit </a:t>
            </a:r>
            <a:r>
              <a:rPr lang="en-US" sz="2200" i="1" dirty="0">
                <a:solidFill>
                  <a:srgbClr val="0000FF"/>
                </a:solidFill>
                <a:latin typeface="CMU Serif Roman"/>
                <a:cs typeface="CMU Serif Roman"/>
              </a:rPr>
              <a:t>j</a:t>
            </a:r>
            <a:r>
              <a:rPr lang="en-US" sz="2200" dirty="0" smtClean="0">
                <a:solidFill>
                  <a:srgbClr val="000000"/>
                </a:solidFill>
              </a:rPr>
              <a:t> sum by implicit inversion </a:t>
            </a:r>
            <a:br>
              <a:rPr lang="en-US" sz="2200" dirty="0" smtClean="0">
                <a:solidFill>
                  <a:srgbClr val="000000"/>
                </a:solidFill>
              </a:rPr>
            </a:br>
            <a:r>
              <a:rPr lang="en-US" sz="2200" dirty="0" smtClean="0">
                <a:solidFill>
                  <a:srgbClr val="000000"/>
                </a:solidFill>
              </a:rPr>
              <a:t>		(many matrix-vector multiplies) </a:t>
            </a:r>
          </a:p>
        </p:txBody>
      </p:sp>
      <p:pic>
        <p:nvPicPr>
          <p:cNvPr id="7" name="Picture 6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300" y="1116261"/>
            <a:ext cx="8704542" cy="1169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412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609600"/>
          </a:xfrm>
        </p:spPr>
        <p:txBody>
          <a:bodyPr/>
          <a:lstStyle/>
          <a:p>
            <a:r>
              <a:rPr lang="en-US" sz="3200" u="sng">
                <a:solidFill>
                  <a:srgbClr val="008000"/>
                </a:solidFill>
                <a:latin typeface="Lucida Grande" charset="0"/>
              </a:rPr>
              <a:t>Density Functional Theory</a:t>
            </a:r>
            <a:endParaRPr lang="en-US"/>
          </a:p>
        </p:txBody>
      </p:sp>
      <p:sp>
        <p:nvSpPr>
          <p:cNvPr id="354307" name="Text Box 3"/>
          <p:cNvSpPr txBox="1">
            <a:spLocks noChangeArrowheads="1"/>
          </p:cNvSpPr>
          <p:nvPr/>
        </p:nvSpPr>
        <p:spPr bwMode="auto">
          <a:xfrm>
            <a:off x="292100" y="749300"/>
            <a:ext cx="85217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For the ground-state of an interacting electron </a:t>
            </a:r>
            <a:r>
              <a:rPr lang="en-US" dirty="0" smtClean="0"/>
              <a:t>system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we solve a Schrodinger-like equation for electrons</a:t>
            </a:r>
            <a:endParaRPr lang="en-US" dirty="0"/>
          </a:p>
        </p:txBody>
      </p:sp>
      <p:sp>
        <p:nvSpPr>
          <p:cNvPr id="354308" name="Text Box 4"/>
          <p:cNvSpPr txBox="1">
            <a:spLocks noChangeArrowheads="1"/>
          </p:cNvSpPr>
          <p:nvPr/>
        </p:nvSpPr>
        <p:spPr bwMode="auto">
          <a:xfrm>
            <a:off x="635000" y="6367463"/>
            <a:ext cx="758190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1600"/>
              <a:t>Hohenberg &amp; Kohn, </a:t>
            </a:r>
            <a:r>
              <a:rPr lang="en-US" sz="1600" i="1"/>
              <a:t>Phys. Rev. </a:t>
            </a:r>
            <a:r>
              <a:rPr lang="en-US" sz="1600"/>
              <a:t> (1964); Kohn and Sham, </a:t>
            </a:r>
            <a:r>
              <a:rPr lang="en-US" sz="1600" i="1"/>
              <a:t>Phys. Rev.</a:t>
            </a:r>
            <a:r>
              <a:rPr lang="en-US" sz="1600"/>
              <a:t> (1965).</a:t>
            </a:r>
          </a:p>
        </p:txBody>
      </p:sp>
      <p:sp>
        <p:nvSpPr>
          <p:cNvPr id="354310" name="Rectangle 6"/>
          <p:cNvSpPr>
            <a:spLocks noChangeArrowheads="1"/>
          </p:cNvSpPr>
          <p:nvPr/>
        </p:nvSpPr>
        <p:spPr bwMode="auto">
          <a:xfrm>
            <a:off x="482600" y="3054350"/>
            <a:ext cx="77498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 smtClean="0"/>
              <a:t>Approximations needed for </a:t>
            </a:r>
            <a:r>
              <a:rPr lang="en-US" i="1" dirty="0" err="1" smtClean="0">
                <a:solidFill>
                  <a:srgbClr val="0000FF"/>
                </a:solidFill>
                <a:latin typeface="CMU Serif Roman"/>
                <a:cs typeface="CMU Serif Roman"/>
              </a:rPr>
              <a:t>V</a:t>
            </a:r>
            <a:r>
              <a:rPr lang="en-US" i="1" baseline="-25000" dirty="0" err="1" smtClean="0">
                <a:solidFill>
                  <a:srgbClr val="0000FF"/>
                </a:solidFill>
                <a:latin typeface="CMU Serif Roman"/>
                <a:cs typeface="CMU Serif Roman"/>
              </a:rPr>
              <a:t>xc</a:t>
            </a:r>
            <a:r>
              <a:rPr lang="en-US" dirty="0" smtClean="0">
                <a:solidFill>
                  <a:srgbClr val="0000FF"/>
                </a:solidFill>
                <a:latin typeface="CMU Serif Roman"/>
                <a:cs typeface="CMU Serif Roman"/>
              </a:rPr>
              <a:t>(</a:t>
            </a:r>
            <a:r>
              <a:rPr lang="en-US" i="1" dirty="0" smtClean="0">
                <a:solidFill>
                  <a:srgbClr val="0000FF"/>
                </a:solidFill>
                <a:latin typeface="CMU Serif Roman"/>
                <a:cs typeface="CMU Serif Roman"/>
              </a:rPr>
              <a:t>r</a:t>
            </a:r>
            <a:r>
              <a:rPr lang="en-US" dirty="0" smtClean="0">
                <a:solidFill>
                  <a:srgbClr val="0000FF"/>
                </a:solidFill>
                <a:latin typeface="CMU Serif Roman"/>
                <a:cs typeface="CMU Serif Roman"/>
              </a:rPr>
              <a:t>)</a:t>
            </a:r>
            <a:r>
              <a:rPr lang="en-US" dirty="0" smtClean="0"/>
              <a:t> : </a:t>
            </a:r>
            <a:r>
              <a:rPr lang="en-US" dirty="0" err="1"/>
              <a:t>LDA</a:t>
            </a:r>
            <a:r>
              <a:rPr lang="en-US" dirty="0"/>
              <a:t>, </a:t>
            </a:r>
            <a:r>
              <a:rPr lang="en-US" dirty="0" err="1"/>
              <a:t>GGA</a:t>
            </a:r>
            <a:r>
              <a:rPr lang="en-US" dirty="0"/>
              <a:t>, </a:t>
            </a:r>
            <a:r>
              <a:rPr lang="en-US" i="1" dirty="0"/>
              <a:t>etc</a:t>
            </a:r>
            <a:r>
              <a:rPr lang="en-US" dirty="0"/>
              <a:t>.</a:t>
            </a:r>
          </a:p>
        </p:txBody>
      </p:sp>
      <p:pic>
        <p:nvPicPr>
          <p:cNvPr id="354311" name="Picture 7" descr="image-23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098675"/>
            <a:ext cx="7523163" cy="85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33400" y="4095750"/>
            <a:ext cx="676624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 smtClean="0"/>
              <a:t>Tempting: use these electron energies </a:t>
            </a:r>
            <a:r>
              <a:rPr lang="en-US" i="1" dirty="0" smtClean="0">
                <a:solidFill>
                  <a:srgbClr val="0000FF"/>
                </a:solidFill>
              </a:rPr>
              <a:t>ϵ</a:t>
            </a:r>
            <a:r>
              <a:rPr lang="en-US" i="1" baseline="-25000" dirty="0" smtClean="0">
                <a:solidFill>
                  <a:srgbClr val="0000FF"/>
                </a:solidFill>
                <a:latin typeface="CMU Serif Roman"/>
                <a:cs typeface="CMU Serif Roman"/>
              </a:rPr>
              <a:t>j</a:t>
            </a:r>
          </a:p>
          <a:p>
            <a:r>
              <a:rPr lang="en-US" i="1" baseline="-25000" dirty="0">
                <a:solidFill>
                  <a:srgbClr val="0000FF"/>
                </a:solidFill>
                <a:latin typeface="CMU Serif Roman"/>
                <a:cs typeface="CMU Serif Roman"/>
              </a:rPr>
              <a:t>	</a:t>
            </a:r>
            <a:r>
              <a:rPr lang="en-US" i="1" baseline="-25000" dirty="0" smtClean="0">
                <a:solidFill>
                  <a:srgbClr val="0000FF"/>
                </a:solidFill>
                <a:latin typeface="CMU Serif Roman"/>
                <a:cs typeface="CMU Serif Roman"/>
              </a:rPr>
              <a:t>	</a:t>
            </a:r>
            <a:r>
              <a:rPr lang="en-US" dirty="0" smtClean="0"/>
              <a:t>to describe processes where</a:t>
            </a:r>
          </a:p>
          <a:p>
            <a:r>
              <a:rPr lang="en-US" dirty="0"/>
              <a:t>	</a:t>
            </a:r>
            <a:r>
              <a:rPr lang="en-US" dirty="0" smtClean="0"/>
              <a:t>	electrons change energy</a:t>
            </a:r>
          </a:p>
          <a:p>
            <a:r>
              <a:rPr lang="en-US" dirty="0"/>
              <a:t>	</a:t>
            </a:r>
            <a:r>
              <a:rPr lang="en-US" dirty="0" smtClean="0"/>
              <a:t>	(absorb light, </a:t>
            </a:r>
            <a:r>
              <a:rPr lang="en-US" dirty="0" smtClean="0"/>
              <a:t>current flow, </a:t>
            </a:r>
            <a:r>
              <a:rPr lang="en-US" dirty="0" smtClean="0"/>
              <a:t>etc.)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1783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10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40036" y="37980"/>
            <a:ext cx="7772400" cy="533400"/>
          </a:xfrm>
        </p:spPr>
        <p:txBody>
          <a:bodyPr/>
          <a:lstStyle/>
          <a:p>
            <a:pPr eaLnBrk="1" hangingPunct="1"/>
            <a:r>
              <a:rPr lang="en-US" sz="3000" u="sng" dirty="0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Summary</a:t>
            </a:r>
            <a:endParaRPr lang="en-US" sz="30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0949" name="Text Box 21"/>
          <p:cNvSpPr txBox="1">
            <a:spLocks noChangeArrowheads="1"/>
          </p:cNvSpPr>
          <p:nvPr/>
        </p:nvSpPr>
        <p:spPr bwMode="auto">
          <a:xfrm>
            <a:off x="132520" y="632520"/>
            <a:ext cx="8523487" cy="5847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r>
              <a:rPr lang="en-US" sz="2200" dirty="0" err="1" smtClean="0"/>
              <a:t>GW</a:t>
            </a:r>
            <a:r>
              <a:rPr lang="en-US" sz="2200" dirty="0" smtClean="0"/>
              <a:t>-BSE is promising as it contains the right physics</a:t>
            </a:r>
          </a:p>
          <a:p>
            <a:endParaRPr lang="en-US" sz="2200" dirty="0"/>
          </a:p>
          <a:p>
            <a:r>
              <a:rPr lang="en-US" sz="2200" i="1" dirty="0" smtClean="0"/>
              <a:t>Very</a:t>
            </a:r>
            <a:r>
              <a:rPr lang="en-US" sz="2200" dirty="0" smtClean="0"/>
              <a:t> expensive : computation </a:t>
            </a:r>
            <a:r>
              <a:rPr lang="en-US" sz="2200" u="sng" dirty="0" smtClean="0"/>
              <a:t>and</a:t>
            </a:r>
            <a:r>
              <a:rPr lang="en-US" sz="2200" dirty="0" smtClean="0"/>
              <a:t> memory</a:t>
            </a:r>
          </a:p>
          <a:p>
            <a:endParaRPr lang="en-US" sz="2200" dirty="0"/>
          </a:p>
          <a:p>
            <a:r>
              <a:rPr lang="en-US" sz="2200" dirty="0" smtClean="0"/>
              <a:t>Plan to implement high performance version in</a:t>
            </a:r>
            <a:br>
              <a:rPr lang="en-US" sz="2200" dirty="0" smtClean="0"/>
            </a:br>
            <a:r>
              <a:rPr lang="en-US" sz="2200" dirty="0" smtClean="0"/>
              <a:t>	</a:t>
            </a:r>
            <a:r>
              <a:rPr lang="en-US" sz="2200" dirty="0" err="1" smtClean="0"/>
              <a:t>OpenAtom</a:t>
            </a:r>
            <a:r>
              <a:rPr lang="en-US" sz="2200" dirty="0" smtClean="0"/>
              <a:t> for the community (SI2-SSI NSF grant)</a:t>
            </a:r>
          </a:p>
          <a:p>
            <a:endParaRPr lang="en-US" sz="2200" dirty="0"/>
          </a:p>
          <a:p>
            <a:endParaRPr lang="en-US" sz="2200" dirty="0" smtClean="0"/>
          </a:p>
          <a:p>
            <a:r>
              <a:rPr lang="en-US" sz="2200" dirty="0" smtClean="0"/>
              <a:t>Two sets of challenges</a:t>
            </a:r>
          </a:p>
          <a:p>
            <a:endParaRPr lang="en-US" sz="2200" dirty="0"/>
          </a:p>
          <a:p>
            <a:pPr marL="342900" indent="-342900">
              <a:buFontTx/>
              <a:buChar char="•"/>
            </a:pPr>
            <a:r>
              <a:rPr lang="en-US" sz="2200" dirty="0" smtClean="0"/>
              <a:t>How to best parallelize existing </a:t>
            </a:r>
            <a:r>
              <a:rPr lang="en-US" sz="2200" dirty="0" err="1" smtClean="0"/>
              <a:t>GW</a:t>
            </a:r>
            <a:r>
              <a:rPr lang="en-US" sz="2200" dirty="0" smtClean="0"/>
              <a:t>-BSE algorithms?</a:t>
            </a:r>
            <a:br>
              <a:rPr lang="en-US" sz="2200" dirty="0" smtClean="0"/>
            </a:br>
            <a:r>
              <a:rPr lang="en-US" sz="2200" dirty="0" smtClean="0"/>
              <a:t>   Will rely on Charm++ to deliver high performance</a:t>
            </a:r>
            <a:br>
              <a:rPr lang="en-US" sz="2200" dirty="0" smtClean="0"/>
            </a:br>
            <a:r>
              <a:rPr lang="en-US" sz="2200" dirty="0" smtClean="0"/>
              <a:t>   Coding, maintenance, migration to other computers</a:t>
            </a:r>
            <a:br>
              <a:rPr lang="en-US" sz="2200" dirty="0" smtClean="0"/>
            </a:br>
            <a:r>
              <a:rPr lang="en-US" sz="2200" dirty="0" smtClean="0"/>
              <a:t>	much easier for user</a:t>
            </a:r>
          </a:p>
          <a:p>
            <a:pPr marL="342900" indent="-342900">
              <a:buFontTx/>
              <a:buChar char="•"/>
            </a:pPr>
            <a:endParaRPr lang="en-US" sz="2200" dirty="0"/>
          </a:p>
          <a:p>
            <a:pPr marL="342900" indent="-342900">
              <a:buFontTx/>
              <a:buChar char="•"/>
            </a:pPr>
            <a:r>
              <a:rPr lang="en-US" sz="2200" dirty="0" smtClean="0"/>
              <a:t>Need to improve </a:t>
            </a:r>
            <a:r>
              <a:rPr lang="en-US" sz="2200" dirty="0" err="1" smtClean="0"/>
              <a:t>GW</a:t>
            </a:r>
            <a:r>
              <a:rPr lang="en-US" sz="2200" dirty="0" smtClean="0"/>
              <a:t>-BSE algorithms to use the computers</a:t>
            </a:r>
            <a:br>
              <a:rPr lang="en-US" sz="2200" dirty="0" smtClean="0"/>
            </a:br>
            <a:r>
              <a:rPr lang="en-US" sz="2200" dirty="0" smtClean="0"/>
              <a:t>	more effective (theoretical physicist/chemist’s job)</a:t>
            </a:r>
          </a:p>
        </p:txBody>
      </p:sp>
    </p:spTree>
    <p:extLst>
      <p:ext uri="{BB962C8B-B14F-4D97-AF65-F5344CB8AC3E}">
        <p14:creationId xmlns:p14="http://schemas.microsoft.com/office/powerpoint/2010/main" val="3291383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94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5636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533400"/>
          </a:xfrm>
        </p:spPr>
        <p:txBody>
          <a:bodyPr/>
          <a:lstStyle/>
          <a:p>
            <a:pPr eaLnBrk="1" hangingPunct="1"/>
            <a:r>
              <a:rPr lang="en-US" sz="3600" u="sng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One particle Green</a:t>
            </a:r>
            <a:r>
              <a:rPr lang="ja-JP" altLang="en-US" sz="3600" u="sng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3600" u="sng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s function</a:t>
            </a:r>
            <a:endParaRPr lang="en-US" sz="400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3788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483100"/>
            <a:ext cx="7315200" cy="76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676" name="Group 4"/>
          <p:cNvGrpSpPr>
            <a:grpSpLocks/>
          </p:cNvGrpSpPr>
          <p:nvPr/>
        </p:nvGrpSpPr>
        <p:grpSpPr bwMode="auto">
          <a:xfrm>
            <a:off x="762000" y="1066800"/>
            <a:ext cx="2681288" cy="1539875"/>
            <a:chOff x="3264" y="1056"/>
            <a:chExt cx="1689" cy="970"/>
          </a:xfrm>
        </p:grpSpPr>
        <p:sp>
          <p:nvSpPr>
            <p:cNvPr id="28684" name="Rectangle 5"/>
            <p:cNvSpPr>
              <a:spLocks noChangeArrowheads="1"/>
            </p:cNvSpPr>
            <p:nvPr/>
          </p:nvSpPr>
          <p:spPr bwMode="auto">
            <a:xfrm>
              <a:off x="3504" y="1056"/>
              <a:ext cx="1200" cy="912"/>
            </a:xfrm>
            <a:prstGeom prst="rect">
              <a:avLst/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8685" name="Oval 6"/>
            <p:cNvSpPr>
              <a:spLocks noChangeArrowheads="1"/>
            </p:cNvSpPr>
            <p:nvPr/>
          </p:nvSpPr>
          <p:spPr bwMode="auto">
            <a:xfrm>
              <a:off x="3600" y="1344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6" name="Freeform 7"/>
            <p:cNvSpPr>
              <a:spLocks/>
            </p:cNvSpPr>
            <p:nvPr/>
          </p:nvSpPr>
          <p:spPr bwMode="auto">
            <a:xfrm>
              <a:off x="3264" y="1200"/>
              <a:ext cx="345" cy="144"/>
            </a:xfrm>
            <a:custGeom>
              <a:avLst/>
              <a:gdLst>
                <a:gd name="T0" fmla="*/ 0 w 489"/>
                <a:gd name="T1" fmla="*/ 114 h 189"/>
                <a:gd name="T2" fmla="*/ 92 w 489"/>
                <a:gd name="T3" fmla="*/ 21 h 189"/>
                <a:gd name="T4" fmla="*/ 215 w 489"/>
                <a:gd name="T5" fmla="*/ 21 h 189"/>
                <a:gd name="T6" fmla="*/ 345 w 489"/>
                <a:gd name="T7" fmla="*/ 144 h 1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9"/>
                <a:gd name="T13" fmla="*/ 0 h 189"/>
                <a:gd name="T14" fmla="*/ 489 w 489"/>
                <a:gd name="T15" fmla="*/ 189 h 1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9" h="189">
                  <a:moveTo>
                    <a:pt x="0" y="150"/>
                  </a:moveTo>
                  <a:cubicBezTo>
                    <a:pt x="40" y="99"/>
                    <a:pt x="80" y="47"/>
                    <a:pt x="131" y="27"/>
                  </a:cubicBezTo>
                  <a:cubicBezTo>
                    <a:pt x="182" y="6"/>
                    <a:pt x="245" y="0"/>
                    <a:pt x="305" y="27"/>
                  </a:cubicBezTo>
                  <a:cubicBezTo>
                    <a:pt x="365" y="54"/>
                    <a:pt x="451" y="155"/>
                    <a:pt x="489" y="189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7" name="Text Box 8"/>
            <p:cNvSpPr txBox="1">
              <a:spLocks noChangeArrowheads="1"/>
            </p:cNvSpPr>
            <p:nvPr/>
          </p:nvSpPr>
          <p:spPr bwMode="auto">
            <a:xfrm>
              <a:off x="3600" y="1104"/>
              <a:ext cx="4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9pPr>
            </a:lstStyle>
            <a:p>
              <a:r>
                <a:rPr lang="en-US" sz="2000"/>
                <a:t>(</a:t>
              </a:r>
              <a:r>
                <a:rPr lang="en-US" sz="2000" i="1"/>
                <a:t>r</a:t>
              </a:r>
              <a:r>
                <a:rPr lang="ja-JP" altLang="en-US" sz="2000" i="1"/>
                <a:t>’</a:t>
              </a:r>
              <a:r>
                <a:rPr lang="en-US" sz="2000"/>
                <a:t>,0)</a:t>
              </a:r>
            </a:p>
          </p:txBody>
        </p:sp>
        <p:sp>
          <p:nvSpPr>
            <p:cNvPr id="28688" name="Oval 9"/>
            <p:cNvSpPr>
              <a:spLocks noChangeArrowheads="1"/>
            </p:cNvSpPr>
            <p:nvPr/>
          </p:nvSpPr>
          <p:spPr bwMode="auto">
            <a:xfrm>
              <a:off x="4560" y="1728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9" name="Freeform 10"/>
            <p:cNvSpPr>
              <a:spLocks/>
            </p:cNvSpPr>
            <p:nvPr/>
          </p:nvSpPr>
          <p:spPr bwMode="auto">
            <a:xfrm>
              <a:off x="4608" y="1632"/>
              <a:ext cx="345" cy="144"/>
            </a:xfrm>
            <a:custGeom>
              <a:avLst/>
              <a:gdLst>
                <a:gd name="T0" fmla="*/ 0 w 489"/>
                <a:gd name="T1" fmla="*/ 114 h 189"/>
                <a:gd name="T2" fmla="*/ 92 w 489"/>
                <a:gd name="T3" fmla="*/ 21 h 189"/>
                <a:gd name="T4" fmla="*/ 215 w 489"/>
                <a:gd name="T5" fmla="*/ 21 h 189"/>
                <a:gd name="T6" fmla="*/ 345 w 489"/>
                <a:gd name="T7" fmla="*/ 144 h 1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9"/>
                <a:gd name="T13" fmla="*/ 0 h 189"/>
                <a:gd name="T14" fmla="*/ 489 w 489"/>
                <a:gd name="T15" fmla="*/ 189 h 1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9" h="189">
                  <a:moveTo>
                    <a:pt x="0" y="150"/>
                  </a:moveTo>
                  <a:cubicBezTo>
                    <a:pt x="40" y="99"/>
                    <a:pt x="80" y="47"/>
                    <a:pt x="131" y="27"/>
                  </a:cubicBezTo>
                  <a:cubicBezTo>
                    <a:pt x="182" y="6"/>
                    <a:pt x="245" y="0"/>
                    <a:pt x="305" y="27"/>
                  </a:cubicBezTo>
                  <a:cubicBezTo>
                    <a:pt x="365" y="54"/>
                    <a:pt x="451" y="155"/>
                    <a:pt x="489" y="189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0" name="Text Box 11"/>
            <p:cNvSpPr txBox="1">
              <a:spLocks noChangeArrowheads="1"/>
            </p:cNvSpPr>
            <p:nvPr/>
          </p:nvSpPr>
          <p:spPr bwMode="auto">
            <a:xfrm>
              <a:off x="4320" y="1776"/>
              <a:ext cx="3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9pPr>
            </a:lstStyle>
            <a:p>
              <a:r>
                <a:rPr lang="en-US" sz="2000"/>
                <a:t>(</a:t>
              </a:r>
              <a:r>
                <a:rPr lang="en-US" sz="2000" i="1"/>
                <a:t>r,t</a:t>
              </a:r>
              <a:r>
                <a:rPr lang="en-US" sz="2000"/>
                <a:t>)</a:t>
              </a:r>
            </a:p>
          </p:txBody>
        </p:sp>
        <p:sp>
          <p:nvSpPr>
            <p:cNvPr id="28691" name="Freeform 12"/>
            <p:cNvSpPr>
              <a:spLocks/>
            </p:cNvSpPr>
            <p:nvPr/>
          </p:nvSpPr>
          <p:spPr bwMode="auto">
            <a:xfrm>
              <a:off x="3622" y="1433"/>
              <a:ext cx="936" cy="368"/>
            </a:xfrm>
            <a:custGeom>
              <a:avLst/>
              <a:gdLst>
                <a:gd name="T0" fmla="*/ 6 w 936"/>
                <a:gd name="T1" fmla="*/ 0 h 368"/>
                <a:gd name="T2" fmla="*/ 43 w 936"/>
                <a:gd name="T3" fmla="*/ 279 h 368"/>
                <a:gd name="T4" fmla="*/ 266 w 936"/>
                <a:gd name="T5" fmla="*/ 139 h 368"/>
                <a:gd name="T6" fmla="*/ 445 w 936"/>
                <a:gd name="T7" fmla="*/ 318 h 368"/>
                <a:gd name="T8" fmla="*/ 746 w 936"/>
                <a:gd name="T9" fmla="*/ 270 h 368"/>
                <a:gd name="T10" fmla="*/ 815 w 936"/>
                <a:gd name="T11" fmla="*/ 353 h 368"/>
                <a:gd name="T12" fmla="*/ 936 w 936"/>
                <a:gd name="T13" fmla="*/ 362 h 3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36"/>
                <a:gd name="T22" fmla="*/ 0 h 368"/>
                <a:gd name="T23" fmla="*/ 936 w 936"/>
                <a:gd name="T24" fmla="*/ 368 h 36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36" h="368">
                  <a:moveTo>
                    <a:pt x="6" y="0"/>
                  </a:moveTo>
                  <a:cubicBezTo>
                    <a:pt x="12" y="46"/>
                    <a:pt x="0" y="256"/>
                    <a:pt x="43" y="279"/>
                  </a:cubicBezTo>
                  <a:cubicBezTo>
                    <a:pt x="86" y="302"/>
                    <a:pt x="199" y="133"/>
                    <a:pt x="266" y="139"/>
                  </a:cubicBezTo>
                  <a:cubicBezTo>
                    <a:pt x="333" y="145"/>
                    <a:pt x="365" y="296"/>
                    <a:pt x="445" y="318"/>
                  </a:cubicBezTo>
                  <a:cubicBezTo>
                    <a:pt x="525" y="340"/>
                    <a:pt x="684" y="264"/>
                    <a:pt x="746" y="270"/>
                  </a:cubicBezTo>
                  <a:cubicBezTo>
                    <a:pt x="808" y="276"/>
                    <a:pt x="783" y="338"/>
                    <a:pt x="815" y="353"/>
                  </a:cubicBezTo>
                  <a:cubicBezTo>
                    <a:pt x="847" y="368"/>
                    <a:pt x="911" y="360"/>
                    <a:pt x="936" y="36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2" name="Freeform 13"/>
            <p:cNvSpPr>
              <a:spLocks/>
            </p:cNvSpPr>
            <p:nvPr/>
          </p:nvSpPr>
          <p:spPr bwMode="auto">
            <a:xfrm>
              <a:off x="3674" y="1305"/>
              <a:ext cx="893" cy="444"/>
            </a:xfrm>
            <a:custGeom>
              <a:avLst/>
              <a:gdLst>
                <a:gd name="T0" fmla="*/ 0 w 893"/>
                <a:gd name="T1" fmla="*/ 100 h 444"/>
                <a:gd name="T2" fmla="*/ 214 w 893"/>
                <a:gd name="T3" fmla="*/ 53 h 444"/>
                <a:gd name="T4" fmla="*/ 465 w 893"/>
                <a:gd name="T5" fmla="*/ 137 h 444"/>
                <a:gd name="T6" fmla="*/ 772 w 893"/>
                <a:gd name="T7" fmla="*/ 25 h 444"/>
                <a:gd name="T8" fmla="*/ 754 w 893"/>
                <a:gd name="T9" fmla="*/ 286 h 444"/>
                <a:gd name="T10" fmla="*/ 893 w 893"/>
                <a:gd name="T11" fmla="*/ 444 h 4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93"/>
                <a:gd name="T19" fmla="*/ 0 h 444"/>
                <a:gd name="T20" fmla="*/ 893 w 893"/>
                <a:gd name="T21" fmla="*/ 444 h 4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93" h="444">
                  <a:moveTo>
                    <a:pt x="0" y="100"/>
                  </a:moveTo>
                  <a:cubicBezTo>
                    <a:pt x="36" y="92"/>
                    <a:pt x="137" y="47"/>
                    <a:pt x="214" y="53"/>
                  </a:cubicBezTo>
                  <a:cubicBezTo>
                    <a:pt x="291" y="59"/>
                    <a:pt x="372" y="142"/>
                    <a:pt x="465" y="137"/>
                  </a:cubicBezTo>
                  <a:cubicBezTo>
                    <a:pt x="558" y="132"/>
                    <a:pt x="724" y="0"/>
                    <a:pt x="772" y="25"/>
                  </a:cubicBezTo>
                  <a:cubicBezTo>
                    <a:pt x="820" y="50"/>
                    <a:pt x="734" y="216"/>
                    <a:pt x="754" y="286"/>
                  </a:cubicBezTo>
                  <a:cubicBezTo>
                    <a:pt x="774" y="356"/>
                    <a:pt x="864" y="411"/>
                    <a:pt x="893" y="44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78894" name="Text Box 14"/>
          <p:cNvSpPr txBox="1">
            <a:spLocks noChangeArrowheads="1"/>
          </p:cNvSpPr>
          <p:nvPr/>
        </p:nvSpPr>
        <p:spPr bwMode="auto">
          <a:xfrm>
            <a:off x="457200" y="3987800"/>
            <a:ext cx="60960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r>
              <a:rPr lang="en-US" sz="2200"/>
              <a:t>Dyson Equation:</a:t>
            </a:r>
            <a:endParaRPr lang="en-US" sz="1600"/>
          </a:p>
        </p:txBody>
      </p:sp>
      <p:pic>
        <p:nvPicPr>
          <p:cNvPr id="378895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838200"/>
            <a:ext cx="4038600" cy="187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896" name="Rectangle 16"/>
          <p:cNvSpPr>
            <a:spLocks noChangeArrowheads="1"/>
          </p:cNvSpPr>
          <p:nvPr/>
        </p:nvSpPr>
        <p:spPr bwMode="auto">
          <a:xfrm>
            <a:off x="457200" y="5372100"/>
            <a:ext cx="80803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200"/>
              <a:t>DFT:</a:t>
            </a:r>
          </a:p>
        </p:txBody>
      </p:sp>
      <p:pic>
        <p:nvPicPr>
          <p:cNvPr id="378897" name="Picture 1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700" y="5765800"/>
            <a:ext cx="6781800" cy="76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898" name="Picture 18" descr="image-19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5300" y="2946400"/>
            <a:ext cx="441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01" name="Text Box 21"/>
          <p:cNvSpPr txBox="1">
            <a:spLocks noChangeArrowheads="1"/>
          </p:cNvSpPr>
          <p:nvPr/>
        </p:nvSpPr>
        <p:spPr bwMode="auto">
          <a:xfrm>
            <a:off x="2555875" y="6496050"/>
            <a:ext cx="65881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r>
              <a:rPr lang="en-US" sz="1600"/>
              <a:t>Hedin, </a:t>
            </a:r>
            <a:r>
              <a:rPr lang="en-US" sz="1600" i="1"/>
              <a:t>Phys. Rev. </a:t>
            </a:r>
            <a:r>
              <a:rPr lang="en-US" sz="1600"/>
              <a:t>(1965); Hybertsen &amp; Louie, </a:t>
            </a:r>
            <a:r>
              <a:rPr lang="en-US" sz="1600" i="1"/>
              <a:t>Phys. Rev. B</a:t>
            </a:r>
            <a:r>
              <a:rPr lang="en-US" sz="1600"/>
              <a:t> (1986).</a:t>
            </a:r>
          </a:p>
        </p:txBody>
      </p:sp>
      <p:pic>
        <p:nvPicPr>
          <p:cNvPr id="378902" name="Picture 22" descr="image-8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513" y="5232400"/>
            <a:ext cx="5551487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2391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94" grpId="0" autoUpdateAnimBg="0"/>
      <p:bldP spid="378896" grpId="0"/>
      <p:bldP spid="378901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533400"/>
          </a:xfrm>
        </p:spPr>
        <p:txBody>
          <a:bodyPr/>
          <a:lstStyle/>
          <a:p>
            <a:pPr eaLnBrk="1" hangingPunct="1"/>
            <a:r>
              <a:rPr lang="en-US" sz="3600" u="sng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Two particle Green</a:t>
            </a:r>
            <a:r>
              <a:rPr lang="ja-JP" altLang="en-US" sz="3600" u="sng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3600" u="sng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s function</a:t>
            </a:r>
            <a:endParaRPr lang="en-US" sz="400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30723" name="Group 3"/>
          <p:cNvGrpSpPr>
            <a:grpSpLocks/>
          </p:cNvGrpSpPr>
          <p:nvPr/>
        </p:nvGrpSpPr>
        <p:grpSpPr bwMode="auto">
          <a:xfrm>
            <a:off x="215900" y="1066800"/>
            <a:ext cx="2757488" cy="1539875"/>
            <a:chOff x="336" y="1488"/>
            <a:chExt cx="1737" cy="970"/>
          </a:xfrm>
        </p:grpSpPr>
        <p:sp>
          <p:nvSpPr>
            <p:cNvPr id="30768" name="Rectangle 4"/>
            <p:cNvSpPr>
              <a:spLocks noChangeArrowheads="1"/>
            </p:cNvSpPr>
            <p:nvPr/>
          </p:nvSpPr>
          <p:spPr bwMode="auto">
            <a:xfrm>
              <a:off x="624" y="1488"/>
              <a:ext cx="1200" cy="912"/>
            </a:xfrm>
            <a:prstGeom prst="rect">
              <a:avLst/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0769" name="Oval 5"/>
            <p:cNvSpPr>
              <a:spLocks noChangeArrowheads="1"/>
            </p:cNvSpPr>
            <p:nvPr/>
          </p:nvSpPr>
          <p:spPr bwMode="auto">
            <a:xfrm>
              <a:off x="720" y="1776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0" name="Freeform 6"/>
            <p:cNvSpPr>
              <a:spLocks/>
            </p:cNvSpPr>
            <p:nvPr/>
          </p:nvSpPr>
          <p:spPr bwMode="auto">
            <a:xfrm>
              <a:off x="384" y="1632"/>
              <a:ext cx="345" cy="144"/>
            </a:xfrm>
            <a:custGeom>
              <a:avLst/>
              <a:gdLst>
                <a:gd name="T0" fmla="*/ 0 w 489"/>
                <a:gd name="T1" fmla="*/ 114 h 189"/>
                <a:gd name="T2" fmla="*/ 92 w 489"/>
                <a:gd name="T3" fmla="*/ 21 h 189"/>
                <a:gd name="T4" fmla="*/ 215 w 489"/>
                <a:gd name="T5" fmla="*/ 21 h 189"/>
                <a:gd name="T6" fmla="*/ 345 w 489"/>
                <a:gd name="T7" fmla="*/ 144 h 1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9"/>
                <a:gd name="T13" fmla="*/ 0 h 189"/>
                <a:gd name="T14" fmla="*/ 489 w 489"/>
                <a:gd name="T15" fmla="*/ 189 h 1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9" h="189">
                  <a:moveTo>
                    <a:pt x="0" y="150"/>
                  </a:moveTo>
                  <a:cubicBezTo>
                    <a:pt x="40" y="99"/>
                    <a:pt x="80" y="47"/>
                    <a:pt x="131" y="27"/>
                  </a:cubicBezTo>
                  <a:cubicBezTo>
                    <a:pt x="182" y="6"/>
                    <a:pt x="245" y="0"/>
                    <a:pt x="305" y="27"/>
                  </a:cubicBezTo>
                  <a:cubicBezTo>
                    <a:pt x="365" y="54"/>
                    <a:pt x="451" y="155"/>
                    <a:pt x="489" y="189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1" name="Text Box 7"/>
            <p:cNvSpPr txBox="1">
              <a:spLocks noChangeArrowheads="1"/>
            </p:cNvSpPr>
            <p:nvPr/>
          </p:nvSpPr>
          <p:spPr bwMode="auto">
            <a:xfrm>
              <a:off x="624" y="2160"/>
              <a:ext cx="58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9pPr>
            </a:lstStyle>
            <a:p>
              <a:r>
                <a:rPr lang="en-US" sz="2000"/>
                <a:t>(</a:t>
              </a:r>
              <a:r>
                <a:rPr lang="en-US" sz="2000" i="1"/>
                <a:t>r</a:t>
              </a:r>
              <a:r>
                <a:rPr lang="ja-JP" altLang="en-US" sz="2000" i="1"/>
                <a:t>’’’</a:t>
              </a:r>
              <a:r>
                <a:rPr lang="en-US" sz="2000"/>
                <a:t>,0)</a:t>
              </a:r>
            </a:p>
          </p:txBody>
        </p:sp>
        <p:sp>
          <p:nvSpPr>
            <p:cNvPr id="30772" name="Oval 8"/>
            <p:cNvSpPr>
              <a:spLocks noChangeArrowheads="1"/>
            </p:cNvSpPr>
            <p:nvPr/>
          </p:nvSpPr>
          <p:spPr bwMode="auto">
            <a:xfrm>
              <a:off x="1680" y="2160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3" name="Freeform 9"/>
            <p:cNvSpPr>
              <a:spLocks/>
            </p:cNvSpPr>
            <p:nvPr/>
          </p:nvSpPr>
          <p:spPr bwMode="auto">
            <a:xfrm>
              <a:off x="1728" y="2064"/>
              <a:ext cx="345" cy="144"/>
            </a:xfrm>
            <a:custGeom>
              <a:avLst/>
              <a:gdLst>
                <a:gd name="T0" fmla="*/ 0 w 489"/>
                <a:gd name="T1" fmla="*/ 114 h 189"/>
                <a:gd name="T2" fmla="*/ 92 w 489"/>
                <a:gd name="T3" fmla="*/ 21 h 189"/>
                <a:gd name="T4" fmla="*/ 215 w 489"/>
                <a:gd name="T5" fmla="*/ 21 h 189"/>
                <a:gd name="T6" fmla="*/ 345 w 489"/>
                <a:gd name="T7" fmla="*/ 144 h 1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9"/>
                <a:gd name="T13" fmla="*/ 0 h 189"/>
                <a:gd name="T14" fmla="*/ 489 w 489"/>
                <a:gd name="T15" fmla="*/ 189 h 1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9" h="189">
                  <a:moveTo>
                    <a:pt x="0" y="150"/>
                  </a:moveTo>
                  <a:cubicBezTo>
                    <a:pt x="40" y="99"/>
                    <a:pt x="80" y="47"/>
                    <a:pt x="131" y="27"/>
                  </a:cubicBezTo>
                  <a:cubicBezTo>
                    <a:pt x="182" y="6"/>
                    <a:pt x="245" y="0"/>
                    <a:pt x="305" y="27"/>
                  </a:cubicBezTo>
                  <a:cubicBezTo>
                    <a:pt x="365" y="54"/>
                    <a:pt x="451" y="155"/>
                    <a:pt x="489" y="189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4" name="Text Box 10"/>
            <p:cNvSpPr txBox="1">
              <a:spLocks noChangeArrowheads="1"/>
            </p:cNvSpPr>
            <p:nvPr/>
          </p:nvSpPr>
          <p:spPr bwMode="auto">
            <a:xfrm>
              <a:off x="1440" y="2208"/>
              <a:ext cx="3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9pPr>
            </a:lstStyle>
            <a:p>
              <a:r>
                <a:rPr lang="en-US" sz="2000"/>
                <a:t>(</a:t>
              </a:r>
              <a:r>
                <a:rPr lang="en-US" sz="2000" i="1"/>
                <a:t>r,t</a:t>
              </a:r>
              <a:r>
                <a:rPr lang="en-US" sz="2000"/>
                <a:t>)</a:t>
              </a:r>
            </a:p>
          </p:txBody>
        </p:sp>
        <p:sp>
          <p:nvSpPr>
            <p:cNvPr id="30775" name="Freeform 11"/>
            <p:cNvSpPr>
              <a:spLocks/>
            </p:cNvSpPr>
            <p:nvPr/>
          </p:nvSpPr>
          <p:spPr bwMode="auto">
            <a:xfrm>
              <a:off x="742" y="1865"/>
              <a:ext cx="936" cy="368"/>
            </a:xfrm>
            <a:custGeom>
              <a:avLst/>
              <a:gdLst>
                <a:gd name="T0" fmla="*/ 6 w 936"/>
                <a:gd name="T1" fmla="*/ 0 h 368"/>
                <a:gd name="T2" fmla="*/ 43 w 936"/>
                <a:gd name="T3" fmla="*/ 279 h 368"/>
                <a:gd name="T4" fmla="*/ 266 w 936"/>
                <a:gd name="T5" fmla="*/ 139 h 368"/>
                <a:gd name="T6" fmla="*/ 445 w 936"/>
                <a:gd name="T7" fmla="*/ 318 h 368"/>
                <a:gd name="T8" fmla="*/ 746 w 936"/>
                <a:gd name="T9" fmla="*/ 270 h 368"/>
                <a:gd name="T10" fmla="*/ 815 w 936"/>
                <a:gd name="T11" fmla="*/ 353 h 368"/>
                <a:gd name="T12" fmla="*/ 936 w 936"/>
                <a:gd name="T13" fmla="*/ 362 h 3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36"/>
                <a:gd name="T22" fmla="*/ 0 h 368"/>
                <a:gd name="T23" fmla="*/ 936 w 936"/>
                <a:gd name="T24" fmla="*/ 368 h 36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36" h="368">
                  <a:moveTo>
                    <a:pt x="6" y="0"/>
                  </a:moveTo>
                  <a:cubicBezTo>
                    <a:pt x="12" y="46"/>
                    <a:pt x="0" y="256"/>
                    <a:pt x="43" y="279"/>
                  </a:cubicBezTo>
                  <a:cubicBezTo>
                    <a:pt x="86" y="302"/>
                    <a:pt x="199" y="133"/>
                    <a:pt x="266" y="139"/>
                  </a:cubicBezTo>
                  <a:cubicBezTo>
                    <a:pt x="333" y="145"/>
                    <a:pt x="365" y="296"/>
                    <a:pt x="445" y="318"/>
                  </a:cubicBezTo>
                  <a:cubicBezTo>
                    <a:pt x="525" y="340"/>
                    <a:pt x="684" y="264"/>
                    <a:pt x="746" y="270"/>
                  </a:cubicBezTo>
                  <a:cubicBezTo>
                    <a:pt x="808" y="276"/>
                    <a:pt x="783" y="338"/>
                    <a:pt x="815" y="353"/>
                  </a:cubicBezTo>
                  <a:cubicBezTo>
                    <a:pt x="847" y="368"/>
                    <a:pt x="911" y="360"/>
                    <a:pt x="936" y="36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6" name="Freeform 12"/>
            <p:cNvSpPr>
              <a:spLocks/>
            </p:cNvSpPr>
            <p:nvPr/>
          </p:nvSpPr>
          <p:spPr bwMode="auto">
            <a:xfrm>
              <a:off x="794" y="1737"/>
              <a:ext cx="893" cy="444"/>
            </a:xfrm>
            <a:custGeom>
              <a:avLst/>
              <a:gdLst>
                <a:gd name="T0" fmla="*/ 0 w 893"/>
                <a:gd name="T1" fmla="*/ 100 h 444"/>
                <a:gd name="T2" fmla="*/ 214 w 893"/>
                <a:gd name="T3" fmla="*/ 53 h 444"/>
                <a:gd name="T4" fmla="*/ 465 w 893"/>
                <a:gd name="T5" fmla="*/ 137 h 444"/>
                <a:gd name="T6" fmla="*/ 772 w 893"/>
                <a:gd name="T7" fmla="*/ 25 h 444"/>
                <a:gd name="T8" fmla="*/ 754 w 893"/>
                <a:gd name="T9" fmla="*/ 286 h 444"/>
                <a:gd name="T10" fmla="*/ 893 w 893"/>
                <a:gd name="T11" fmla="*/ 444 h 4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93"/>
                <a:gd name="T19" fmla="*/ 0 h 444"/>
                <a:gd name="T20" fmla="*/ 893 w 893"/>
                <a:gd name="T21" fmla="*/ 444 h 4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93" h="444">
                  <a:moveTo>
                    <a:pt x="0" y="100"/>
                  </a:moveTo>
                  <a:cubicBezTo>
                    <a:pt x="36" y="92"/>
                    <a:pt x="137" y="47"/>
                    <a:pt x="214" y="53"/>
                  </a:cubicBezTo>
                  <a:cubicBezTo>
                    <a:pt x="291" y="59"/>
                    <a:pt x="372" y="142"/>
                    <a:pt x="465" y="137"/>
                  </a:cubicBezTo>
                  <a:cubicBezTo>
                    <a:pt x="558" y="132"/>
                    <a:pt x="724" y="0"/>
                    <a:pt x="772" y="25"/>
                  </a:cubicBezTo>
                  <a:cubicBezTo>
                    <a:pt x="820" y="50"/>
                    <a:pt x="734" y="216"/>
                    <a:pt x="754" y="286"/>
                  </a:cubicBezTo>
                  <a:cubicBezTo>
                    <a:pt x="774" y="356"/>
                    <a:pt x="864" y="411"/>
                    <a:pt x="893" y="44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7" name="Oval 13"/>
            <p:cNvSpPr>
              <a:spLocks noChangeArrowheads="1"/>
            </p:cNvSpPr>
            <p:nvPr/>
          </p:nvSpPr>
          <p:spPr bwMode="auto">
            <a:xfrm>
              <a:off x="672" y="2112"/>
              <a:ext cx="96" cy="9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8" name="Oval 14"/>
            <p:cNvSpPr>
              <a:spLocks noChangeArrowheads="1"/>
            </p:cNvSpPr>
            <p:nvPr/>
          </p:nvSpPr>
          <p:spPr bwMode="auto">
            <a:xfrm>
              <a:off x="1632" y="1776"/>
              <a:ext cx="96" cy="9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9" name="Text Box 15"/>
            <p:cNvSpPr txBox="1">
              <a:spLocks noChangeArrowheads="1"/>
            </p:cNvSpPr>
            <p:nvPr/>
          </p:nvSpPr>
          <p:spPr bwMode="auto">
            <a:xfrm>
              <a:off x="1440" y="1488"/>
              <a:ext cx="44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9pPr>
            </a:lstStyle>
            <a:p>
              <a:r>
                <a:rPr lang="en-US" sz="2000"/>
                <a:t>(</a:t>
              </a:r>
              <a:r>
                <a:rPr lang="en-US" sz="2000" i="1"/>
                <a:t>r</a:t>
              </a:r>
              <a:r>
                <a:rPr lang="ja-JP" altLang="en-US" sz="2000" i="1"/>
                <a:t>’</a:t>
              </a:r>
              <a:r>
                <a:rPr lang="en-US" sz="2000"/>
                <a:t>,</a:t>
              </a:r>
              <a:r>
                <a:rPr lang="en-US" sz="2000" i="1"/>
                <a:t>t</a:t>
              </a:r>
              <a:r>
                <a:rPr lang="en-US" sz="2000"/>
                <a:t>)</a:t>
              </a:r>
            </a:p>
          </p:txBody>
        </p:sp>
        <p:sp>
          <p:nvSpPr>
            <p:cNvPr id="30780" name="Text Box 16"/>
            <p:cNvSpPr txBox="1">
              <a:spLocks noChangeArrowheads="1"/>
            </p:cNvSpPr>
            <p:nvPr/>
          </p:nvSpPr>
          <p:spPr bwMode="auto">
            <a:xfrm>
              <a:off x="672" y="1536"/>
              <a:ext cx="53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9pPr>
            </a:lstStyle>
            <a:p>
              <a:r>
                <a:rPr lang="en-US" sz="2000"/>
                <a:t>(</a:t>
              </a:r>
              <a:r>
                <a:rPr lang="en-US" sz="2000" i="1"/>
                <a:t>r</a:t>
              </a:r>
              <a:r>
                <a:rPr lang="ja-JP" altLang="en-US" sz="2000" i="1"/>
                <a:t>’’</a:t>
              </a:r>
              <a:r>
                <a:rPr lang="en-US" sz="2000"/>
                <a:t>,0)</a:t>
              </a:r>
            </a:p>
          </p:txBody>
        </p:sp>
        <p:sp>
          <p:nvSpPr>
            <p:cNvPr id="30781" name="Freeform 17"/>
            <p:cNvSpPr>
              <a:spLocks/>
            </p:cNvSpPr>
            <p:nvPr/>
          </p:nvSpPr>
          <p:spPr bwMode="auto">
            <a:xfrm>
              <a:off x="336" y="1968"/>
              <a:ext cx="345" cy="144"/>
            </a:xfrm>
            <a:custGeom>
              <a:avLst/>
              <a:gdLst>
                <a:gd name="T0" fmla="*/ 0 w 489"/>
                <a:gd name="T1" fmla="*/ 114 h 189"/>
                <a:gd name="T2" fmla="*/ 92 w 489"/>
                <a:gd name="T3" fmla="*/ 21 h 189"/>
                <a:gd name="T4" fmla="*/ 215 w 489"/>
                <a:gd name="T5" fmla="*/ 21 h 189"/>
                <a:gd name="T6" fmla="*/ 345 w 489"/>
                <a:gd name="T7" fmla="*/ 144 h 1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9"/>
                <a:gd name="T13" fmla="*/ 0 h 189"/>
                <a:gd name="T14" fmla="*/ 489 w 489"/>
                <a:gd name="T15" fmla="*/ 189 h 1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9" h="189">
                  <a:moveTo>
                    <a:pt x="0" y="150"/>
                  </a:moveTo>
                  <a:cubicBezTo>
                    <a:pt x="40" y="99"/>
                    <a:pt x="80" y="47"/>
                    <a:pt x="131" y="27"/>
                  </a:cubicBezTo>
                  <a:cubicBezTo>
                    <a:pt x="182" y="6"/>
                    <a:pt x="245" y="0"/>
                    <a:pt x="305" y="27"/>
                  </a:cubicBezTo>
                  <a:cubicBezTo>
                    <a:pt x="365" y="54"/>
                    <a:pt x="451" y="155"/>
                    <a:pt x="489" y="189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2" name="Freeform 18"/>
            <p:cNvSpPr>
              <a:spLocks/>
            </p:cNvSpPr>
            <p:nvPr/>
          </p:nvSpPr>
          <p:spPr bwMode="auto">
            <a:xfrm>
              <a:off x="1728" y="1680"/>
              <a:ext cx="345" cy="144"/>
            </a:xfrm>
            <a:custGeom>
              <a:avLst/>
              <a:gdLst>
                <a:gd name="T0" fmla="*/ 0 w 489"/>
                <a:gd name="T1" fmla="*/ 114 h 189"/>
                <a:gd name="T2" fmla="*/ 92 w 489"/>
                <a:gd name="T3" fmla="*/ 21 h 189"/>
                <a:gd name="T4" fmla="*/ 215 w 489"/>
                <a:gd name="T5" fmla="*/ 21 h 189"/>
                <a:gd name="T6" fmla="*/ 345 w 489"/>
                <a:gd name="T7" fmla="*/ 144 h 1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9"/>
                <a:gd name="T13" fmla="*/ 0 h 189"/>
                <a:gd name="T14" fmla="*/ 489 w 489"/>
                <a:gd name="T15" fmla="*/ 189 h 1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9" h="189">
                  <a:moveTo>
                    <a:pt x="0" y="150"/>
                  </a:moveTo>
                  <a:cubicBezTo>
                    <a:pt x="40" y="99"/>
                    <a:pt x="80" y="47"/>
                    <a:pt x="131" y="27"/>
                  </a:cubicBezTo>
                  <a:cubicBezTo>
                    <a:pt x="182" y="6"/>
                    <a:pt x="245" y="0"/>
                    <a:pt x="305" y="27"/>
                  </a:cubicBezTo>
                  <a:cubicBezTo>
                    <a:pt x="365" y="54"/>
                    <a:pt x="451" y="155"/>
                    <a:pt x="489" y="189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3" name="Freeform 19"/>
            <p:cNvSpPr>
              <a:spLocks/>
            </p:cNvSpPr>
            <p:nvPr/>
          </p:nvSpPr>
          <p:spPr bwMode="auto">
            <a:xfrm>
              <a:off x="960" y="1856"/>
              <a:ext cx="672" cy="216"/>
            </a:xfrm>
            <a:custGeom>
              <a:avLst/>
              <a:gdLst>
                <a:gd name="T0" fmla="*/ 0 w 672"/>
                <a:gd name="T1" fmla="*/ 160 h 216"/>
                <a:gd name="T2" fmla="*/ 240 w 672"/>
                <a:gd name="T3" fmla="*/ 64 h 216"/>
                <a:gd name="T4" fmla="*/ 384 w 672"/>
                <a:gd name="T5" fmla="*/ 208 h 216"/>
                <a:gd name="T6" fmla="*/ 528 w 672"/>
                <a:gd name="T7" fmla="*/ 112 h 216"/>
                <a:gd name="T8" fmla="*/ 576 w 672"/>
                <a:gd name="T9" fmla="*/ 16 h 216"/>
                <a:gd name="T10" fmla="*/ 672 w 672"/>
                <a:gd name="T11" fmla="*/ 16 h 2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72"/>
                <a:gd name="T19" fmla="*/ 0 h 216"/>
                <a:gd name="T20" fmla="*/ 672 w 672"/>
                <a:gd name="T21" fmla="*/ 216 h 2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72" h="216">
                  <a:moveTo>
                    <a:pt x="0" y="160"/>
                  </a:moveTo>
                  <a:cubicBezTo>
                    <a:pt x="88" y="108"/>
                    <a:pt x="176" y="56"/>
                    <a:pt x="240" y="64"/>
                  </a:cubicBezTo>
                  <a:cubicBezTo>
                    <a:pt x="304" y="72"/>
                    <a:pt x="336" y="200"/>
                    <a:pt x="384" y="208"/>
                  </a:cubicBezTo>
                  <a:cubicBezTo>
                    <a:pt x="432" y="216"/>
                    <a:pt x="496" y="144"/>
                    <a:pt x="528" y="112"/>
                  </a:cubicBezTo>
                  <a:cubicBezTo>
                    <a:pt x="560" y="80"/>
                    <a:pt x="552" y="32"/>
                    <a:pt x="576" y="16"/>
                  </a:cubicBezTo>
                  <a:cubicBezTo>
                    <a:pt x="600" y="0"/>
                    <a:pt x="636" y="8"/>
                    <a:pt x="672" y="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4" name="Freeform 20"/>
            <p:cNvSpPr>
              <a:spLocks/>
            </p:cNvSpPr>
            <p:nvPr/>
          </p:nvSpPr>
          <p:spPr bwMode="auto">
            <a:xfrm>
              <a:off x="816" y="1696"/>
              <a:ext cx="968" cy="464"/>
            </a:xfrm>
            <a:custGeom>
              <a:avLst/>
              <a:gdLst>
                <a:gd name="T0" fmla="*/ 0 w 968"/>
                <a:gd name="T1" fmla="*/ 176 h 464"/>
                <a:gd name="T2" fmla="*/ 48 w 968"/>
                <a:gd name="T3" fmla="*/ 224 h 464"/>
                <a:gd name="T4" fmla="*/ 192 w 968"/>
                <a:gd name="T5" fmla="*/ 416 h 464"/>
                <a:gd name="T6" fmla="*/ 384 w 968"/>
                <a:gd name="T7" fmla="*/ 416 h 464"/>
                <a:gd name="T8" fmla="*/ 432 w 968"/>
                <a:gd name="T9" fmla="*/ 320 h 464"/>
                <a:gd name="T10" fmla="*/ 336 w 968"/>
                <a:gd name="T11" fmla="*/ 128 h 464"/>
                <a:gd name="T12" fmla="*/ 432 w 968"/>
                <a:gd name="T13" fmla="*/ 32 h 464"/>
                <a:gd name="T14" fmla="*/ 528 w 968"/>
                <a:gd name="T15" fmla="*/ 32 h 464"/>
                <a:gd name="T16" fmla="*/ 576 w 968"/>
                <a:gd name="T17" fmla="*/ 224 h 464"/>
                <a:gd name="T18" fmla="*/ 672 w 968"/>
                <a:gd name="T19" fmla="*/ 272 h 464"/>
                <a:gd name="T20" fmla="*/ 912 w 968"/>
                <a:gd name="T21" fmla="*/ 224 h 464"/>
                <a:gd name="T22" fmla="*/ 912 w 968"/>
                <a:gd name="T23" fmla="*/ 368 h 464"/>
                <a:gd name="T24" fmla="*/ 576 w 968"/>
                <a:gd name="T25" fmla="*/ 416 h 464"/>
                <a:gd name="T26" fmla="*/ 864 w 968"/>
                <a:gd name="T27" fmla="*/ 464 h 46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968"/>
                <a:gd name="T43" fmla="*/ 0 h 464"/>
                <a:gd name="T44" fmla="*/ 968 w 968"/>
                <a:gd name="T45" fmla="*/ 464 h 464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968" h="464">
                  <a:moveTo>
                    <a:pt x="0" y="176"/>
                  </a:moveTo>
                  <a:cubicBezTo>
                    <a:pt x="8" y="180"/>
                    <a:pt x="16" y="184"/>
                    <a:pt x="48" y="224"/>
                  </a:cubicBezTo>
                  <a:cubicBezTo>
                    <a:pt x="80" y="264"/>
                    <a:pt x="136" y="384"/>
                    <a:pt x="192" y="416"/>
                  </a:cubicBezTo>
                  <a:cubicBezTo>
                    <a:pt x="248" y="448"/>
                    <a:pt x="344" y="432"/>
                    <a:pt x="384" y="416"/>
                  </a:cubicBezTo>
                  <a:cubicBezTo>
                    <a:pt x="424" y="400"/>
                    <a:pt x="440" y="368"/>
                    <a:pt x="432" y="320"/>
                  </a:cubicBezTo>
                  <a:cubicBezTo>
                    <a:pt x="424" y="272"/>
                    <a:pt x="336" y="176"/>
                    <a:pt x="336" y="128"/>
                  </a:cubicBezTo>
                  <a:cubicBezTo>
                    <a:pt x="336" y="80"/>
                    <a:pt x="400" y="48"/>
                    <a:pt x="432" y="32"/>
                  </a:cubicBezTo>
                  <a:cubicBezTo>
                    <a:pt x="464" y="16"/>
                    <a:pt x="504" y="0"/>
                    <a:pt x="528" y="32"/>
                  </a:cubicBezTo>
                  <a:cubicBezTo>
                    <a:pt x="552" y="64"/>
                    <a:pt x="552" y="184"/>
                    <a:pt x="576" y="224"/>
                  </a:cubicBezTo>
                  <a:cubicBezTo>
                    <a:pt x="600" y="264"/>
                    <a:pt x="616" y="272"/>
                    <a:pt x="672" y="272"/>
                  </a:cubicBezTo>
                  <a:cubicBezTo>
                    <a:pt x="728" y="272"/>
                    <a:pt x="872" y="208"/>
                    <a:pt x="912" y="224"/>
                  </a:cubicBezTo>
                  <a:cubicBezTo>
                    <a:pt x="952" y="240"/>
                    <a:pt x="968" y="336"/>
                    <a:pt x="912" y="368"/>
                  </a:cubicBezTo>
                  <a:cubicBezTo>
                    <a:pt x="856" y="400"/>
                    <a:pt x="584" y="400"/>
                    <a:pt x="576" y="416"/>
                  </a:cubicBezTo>
                  <a:cubicBezTo>
                    <a:pt x="568" y="432"/>
                    <a:pt x="716" y="448"/>
                    <a:pt x="864" y="46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80949" name="Text Box 21"/>
          <p:cNvSpPr txBox="1">
            <a:spLocks noChangeArrowheads="1"/>
          </p:cNvSpPr>
          <p:nvPr/>
        </p:nvSpPr>
        <p:spPr bwMode="auto">
          <a:xfrm>
            <a:off x="1079500" y="3048000"/>
            <a:ext cx="271938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r>
              <a:rPr lang="en-US" sz="2200"/>
              <a:t>Exciton amplitude:</a:t>
            </a:r>
            <a:endParaRPr lang="en-US">
              <a:latin typeface="Times" charset="0"/>
            </a:endParaRPr>
          </a:p>
        </p:txBody>
      </p:sp>
      <p:pic>
        <p:nvPicPr>
          <p:cNvPr id="380950" name="Picture 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924300"/>
            <a:ext cx="19526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0951" name="Text Box 23"/>
          <p:cNvSpPr txBox="1">
            <a:spLocks noChangeArrowheads="1"/>
          </p:cNvSpPr>
          <p:nvPr/>
        </p:nvSpPr>
        <p:spPr bwMode="auto">
          <a:xfrm>
            <a:off x="571500" y="3886200"/>
            <a:ext cx="3549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r>
              <a:rPr lang="en-US" sz="2200"/>
              <a:t>Bethe-Salpeter Equation:</a:t>
            </a:r>
          </a:p>
          <a:p>
            <a:r>
              <a:rPr lang="en-US" sz="2200"/>
              <a:t>      (BSE)</a:t>
            </a:r>
            <a:endParaRPr lang="en-US">
              <a:latin typeface="Times" charset="0"/>
            </a:endParaRPr>
          </a:p>
        </p:txBody>
      </p:sp>
      <p:pic>
        <p:nvPicPr>
          <p:cNvPr id="380952" name="Picture 24" descr="image-22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4572000"/>
            <a:ext cx="2603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0985" name="Picture 57" descr="image-22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2950" y="1524000"/>
            <a:ext cx="2620963" cy="7493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0986" name="Picture 58" descr="image-227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8613" y="3003550"/>
            <a:ext cx="4827587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6096000" y="863600"/>
            <a:ext cx="1411288" cy="1941513"/>
            <a:chOff x="4488" y="664"/>
            <a:chExt cx="889" cy="1223"/>
          </a:xfrm>
        </p:grpSpPr>
        <p:grpSp>
          <p:nvGrpSpPr>
            <p:cNvPr id="30737" name="Group 26"/>
            <p:cNvGrpSpPr>
              <a:grpSpLocks/>
            </p:cNvGrpSpPr>
            <p:nvPr/>
          </p:nvGrpSpPr>
          <p:grpSpPr bwMode="auto">
            <a:xfrm>
              <a:off x="4824" y="664"/>
              <a:ext cx="553" cy="1223"/>
              <a:chOff x="4512" y="2232"/>
              <a:chExt cx="720" cy="1511"/>
            </a:xfrm>
          </p:grpSpPr>
          <p:sp>
            <p:nvSpPr>
              <p:cNvPr id="30744" name="Line 27"/>
              <p:cNvSpPr>
                <a:spLocks noChangeShapeType="1"/>
              </p:cNvSpPr>
              <p:nvPr/>
            </p:nvSpPr>
            <p:spPr bwMode="auto">
              <a:xfrm>
                <a:off x="4512" y="2232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45" name="Line 28"/>
              <p:cNvSpPr>
                <a:spLocks noChangeShapeType="1"/>
              </p:cNvSpPr>
              <p:nvPr/>
            </p:nvSpPr>
            <p:spPr bwMode="auto">
              <a:xfrm>
                <a:off x="4512" y="2408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46" name="Line 29"/>
              <p:cNvSpPr>
                <a:spLocks noChangeShapeType="1"/>
              </p:cNvSpPr>
              <p:nvPr/>
            </p:nvSpPr>
            <p:spPr bwMode="auto">
              <a:xfrm>
                <a:off x="4512" y="2528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47" name="Line 30"/>
              <p:cNvSpPr>
                <a:spLocks noChangeShapeType="1"/>
              </p:cNvSpPr>
              <p:nvPr/>
            </p:nvSpPr>
            <p:spPr bwMode="auto">
              <a:xfrm>
                <a:off x="4512" y="2328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48" name="Line 31"/>
              <p:cNvSpPr>
                <a:spLocks noChangeShapeType="1"/>
              </p:cNvSpPr>
              <p:nvPr/>
            </p:nvSpPr>
            <p:spPr bwMode="auto">
              <a:xfrm>
                <a:off x="4512" y="2640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49" name="Line 32"/>
              <p:cNvSpPr>
                <a:spLocks noChangeShapeType="1"/>
              </p:cNvSpPr>
              <p:nvPr/>
            </p:nvSpPr>
            <p:spPr bwMode="auto">
              <a:xfrm>
                <a:off x="4512" y="2760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50" name="Rectangle 33"/>
              <p:cNvSpPr>
                <a:spLocks noChangeArrowheads="1"/>
              </p:cNvSpPr>
              <p:nvPr/>
            </p:nvSpPr>
            <p:spPr bwMode="auto">
              <a:xfrm>
                <a:off x="4952" y="3312"/>
                <a:ext cx="280" cy="3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i="1">
                    <a:solidFill>
                      <a:srgbClr val="FF0000"/>
                    </a:solidFill>
                  </a:rPr>
                  <a:t>v</a:t>
                </a:r>
                <a:endParaRPr lang="en-US" i="1"/>
              </a:p>
            </p:txBody>
          </p:sp>
          <p:sp>
            <p:nvSpPr>
              <p:cNvPr id="30751" name="Rectangle 34"/>
              <p:cNvSpPr>
                <a:spLocks noChangeArrowheads="1"/>
              </p:cNvSpPr>
              <p:nvPr/>
            </p:nvSpPr>
            <p:spPr bwMode="auto">
              <a:xfrm>
                <a:off x="4920" y="2328"/>
                <a:ext cx="278" cy="3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i="1">
                    <a:solidFill>
                      <a:srgbClr val="0044F3"/>
                    </a:solidFill>
                  </a:rPr>
                  <a:t>c</a:t>
                </a:r>
              </a:p>
            </p:txBody>
          </p:sp>
          <p:grpSp>
            <p:nvGrpSpPr>
              <p:cNvPr id="30752" name="Group 35"/>
              <p:cNvGrpSpPr>
                <a:grpSpLocks/>
              </p:cNvGrpSpPr>
              <p:nvPr/>
            </p:nvGrpSpPr>
            <p:grpSpPr bwMode="auto">
              <a:xfrm>
                <a:off x="4512" y="3648"/>
                <a:ext cx="415" cy="95"/>
                <a:chOff x="4512" y="3648"/>
                <a:chExt cx="415" cy="95"/>
              </a:xfrm>
            </p:grpSpPr>
            <p:sp>
              <p:nvSpPr>
                <p:cNvPr id="30765" name="Line 36"/>
                <p:cNvSpPr>
                  <a:spLocks noChangeShapeType="1"/>
                </p:cNvSpPr>
                <p:nvPr/>
              </p:nvSpPr>
              <p:spPr bwMode="auto">
                <a:xfrm>
                  <a:off x="4512" y="3696"/>
                  <a:ext cx="4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66" name="Oval 37"/>
                <p:cNvSpPr>
                  <a:spLocks noChangeArrowheads="1"/>
                </p:cNvSpPr>
                <p:nvPr/>
              </p:nvSpPr>
              <p:spPr bwMode="auto">
                <a:xfrm>
                  <a:off x="4608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67" name="Oval 38"/>
                <p:cNvSpPr>
                  <a:spLocks noChangeArrowheads="1"/>
                </p:cNvSpPr>
                <p:nvPr/>
              </p:nvSpPr>
              <p:spPr bwMode="auto">
                <a:xfrm>
                  <a:off x="4752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0753" name="Group 39"/>
              <p:cNvGrpSpPr>
                <a:grpSpLocks/>
              </p:cNvGrpSpPr>
              <p:nvPr/>
            </p:nvGrpSpPr>
            <p:grpSpPr bwMode="auto">
              <a:xfrm>
                <a:off x="4512" y="3504"/>
                <a:ext cx="415" cy="95"/>
                <a:chOff x="4512" y="3648"/>
                <a:chExt cx="415" cy="95"/>
              </a:xfrm>
            </p:grpSpPr>
            <p:sp>
              <p:nvSpPr>
                <p:cNvPr id="30762" name="Line 40"/>
                <p:cNvSpPr>
                  <a:spLocks noChangeShapeType="1"/>
                </p:cNvSpPr>
                <p:nvPr/>
              </p:nvSpPr>
              <p:spPr bwMode="auto">
                <a:xfrm>
                  <a:off x="4512" y="3696"/>
                  <a:ext cx="4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63" name="Oval 41"/>
                <p:cNvSpPr>
                  <a:spLocks noChangeArrowheads="1"/>
                </p:cNvSpPr>
                <p:nvPr/>
              </p:nvSpPr>
              <p:spPr bwMode="auto">
                <a:xfrm>
                  <a:off x="4608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64" name="Oval 42"/>
                <p:cNvSpPr>
                  <a:spLocks noChangeArrowheads="1"/>
                </p:cNvSpPr>
                <p:nvPr/>
              </p:nvSpPr>
              <p:spPr bwMode="auto">
                <a:xfrm>
                  <a:off x="4752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0754" name="Group 43"/>
              <p:cNvGrpSpPr>
                <a:grpSpLocks/>
              </p:cNvGrpSpPr>
              <p:nvPr/>
            </p:nvGrpSpPr>
            <p:grpSpPr bwMode="auto">
              <a:xfrm>
                <a:off x="4512" y="3360"/>
                <a:ext cx="415" cy="95"/>
                <a:chOff x="4512" y="3648"/>
                <a:chExt cx="415" cy="95"/>
              </a:xfrm>
            </p:grpSpPr>
            <p:sp>
              <p:nvSpPr>
                <p:cNvPr id="30759" name="Line 44"/>
                <p:cNvSpPr>
                  <a:spLocks noChangeShapeType="1"/>
                </p:cNvSpPr>
                <p:nvPr/>
              </p:nvSpPr>
              <p:spPr bwMode="auto">
                <a:xfrm>
                  <a:off x="4512" y="3696"/>
                  <a:ext cx="4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60" name="Oval 45"/>
                <p:cNvSpPr>
                  <a:spLocks noChangeArrowheads="1"/>
                </p:cNvSpPr>
                <p:nvPr/>
              </p:nvSpPr>
              <p:spPr bwMode="auto">
                <a:xfrm>
                  <a:off x="4608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61" name="Oval 46"/>
                <p:cNvSpPr>
                  <a:spLocks noChangeArrowheads="1"/>
                </p:cNvSpPr>
                <p:nvPr/>
              </p:nvSpPr>
              <p:spPr bwMode="auto">
                <a:xfrm>
                  <a:off x="4752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0755" name="Group 47"/>
              <p:cNvGrpSpPr>
                <a:grpSpLocks/>
              </p:cNvGrpSpPr>
              <p:nvPr/>
            </p:nvGrpSpPr>
            <p:grpSpPr bwMode="auto">
              <a:xfrm>
                <a:off x="4512" y="3216"/>
                <a:ext cx="415" cy="95"/>
                <a:chOff x="4512" y="3648"/>
                <a:chExt cx="415" cy="95"/>
              </a:xfrm>
            </p:grpSpPr>
            <p:sp>
              <p:nvSpPr>
                <p:cNvPr id="30756" name="Line 48"/>
                <p:cNvSpPr>
                  <a:spLocks noChangeShapeType="1"/>
                </p:cNvSpPr>
                <p:nvPr/>
              </p:nvSpPr>
              <p:spPr bwMode="auto">
                <a:xfrm>
                  <a:off x="4512" y="3696"/>
                  <a:ext cx="4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57" name="Oval 49"/>
                <p:cNvSpPr>
                  <a:spLocks noChangeArrowheads="1"/>
                </p:cNvSpPr>
                <p:nvPr/>
              </p:nvSpPr>
              <p:spPr bwMode="auto">
                <a:xfrm>
                  <a:off x="4608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58" name="Oval 50"/>
                <p:cNvSpPr>
                  <a:spLocks noChangeArrowheads="1"/>
                </p:cNvSpPr>
                <p:nvPr/>
              </p:nvSpPr>
              <p:spPr bwMode="auto">
                <a:xfrm>
                  <a:off x="4752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0738" name="Group 51"/>
            <p:cNvGrpSpPr>
              <a:grpSpLocks/>
            </p:cNvGrpSpPr>
            <p:nvPr/>
          </p:nvGrpSpPr>
          <p:grpSpPr bwMode="auto">
            <a:xfrm>
              <a:off x="4488" y="824"/>
              <a:ext cx="480" cy="1035"/>
              <a:chOff x="4216" y="2480"/>
              <a:chExt cx="480" cy="1059"/>
            </a:xfrm>
          </p:grpSpPr>
          <p:sp>
            <p:nvSpPr>
              <p:cNvPr id="30739" name="Oval 52"/>
              <p:cNvSpPr>
                <a:spLocks noChangeArrowheads="1"/>
              </p:cNvSpPr>
              <p:nvPr/>
            </p:nvSpPr>
            <p:spPr bwMode="auto">
              <a:xfrm>
                <a:off x="4608" y="2592"/>
                <a:ext cx="88" cy="90"/>
              </a:xfrm>
              <a:prstGeom prst="ellipse">
                <a:avLst/>
              </a:prstGeom>
              <a:solidFill>
                <a:srgbClr val="0044F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40" name="Oval 53"/>
              <p:cNvSpPr>
                <a:spLocks noChangeArrowheads="1"/>
              </p:cNvSpPr>
              <p:nvPr/>
            </p:nvSpPr>
            <p:spPr bwMode="auto">
              <a:xfrm>
                <a:off x="4608" y="3360"/>
                <a:ext cx="88" cy="9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41" name="Text Box 54"/>
              <p:cNvSpPr txBox="1">
                <a:spLocks noChangeArrowheads="1"/>
              </p:cNvSpPr>
              <p:nvPr/>
            </p:nvSpPr>
            <p:spPr bwMode="auto">
              <a:xfrm>
                <a:off x="4236" y="2480"/>
                <a:ext cx="297" cy="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rgbClr val="0044F3"/>
                    </a:solidFill>
                  </a:rPr>
                  <a:t>e</a:t>
                </a:r>
                <a:r>
                  <a:rPr lang="en-US" baseline="30000">
                    <a:solidFill>
                      <a:srgbClr val="0044F3"/>
                    </a:solidFill>
                  </a:rPr>
                  <a:t>-</a:t>
                </a:r>
                <a:endParaRPr lang="en-US">
                  <a:solidFill>
                    <a:srgbClr val="0044F3"/>
                  </a:solidFill>
                </a:endParaRPr>
              </a:p>
            </p:txBody>
          </p:sp>
          <p:sp>
            <p:nvSpPr>
              <p:cNvPr id="30742" name="Text Box 55"/>
              <p:cNvSpPr txBox="1">
                <a:spLocks noChangeArrowheads="1"/>
              </p:cNvSpPr>
              <p:nvPr/>
            </p:nvSpPr>
            <p:spPr bwMode="auto">
              <a:xfrm>
                <a:off x="4216" y="3244"/>
                <a:ext cx="337" cy="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rgbClr val="FF0000"/>
                    </a:solidFill>
                  </a:rPr>
                  <a:t>h</a:t>
                </a:r>
                <a:r>
                  <a:rPr lang="en-US" baseline="30000">
                    <a:solidFill>
                      <a:srgbClr val="FF0000"/>
                    </a:solidFill>
                  </a:rPr>
                  <a:t>+</a:t>
                </a:r>
                <a:endParaRPr lang="en-US">
                  <a:solidFill>
                    <a:srgbClr val="FF0000"/>
                  </a:solidFill>
                </a:endParaRPr>
              </a:p>
            </p:txBody>
          </p:sp>
          <p:sp>
            <p:nvSpPr>
              <p:cNvPr id="30743" name="Freeform 56"/>
              <p:cNvSpPr>
                <a:spLocks/>
              </p:cNvSpPr>
              <p:nvPr/>
            </p:nvSpPr>
            <p:spPr bwMode="auto">
              <a:xfrm>
                <a:off x="4423" y="2656"/>
                <a:ext cx="201" cy="728"/>
              </a:xfrm>
              <a:custGeom>
                <a:avLst/>
                <a:gdLst>
                  <a:gd name="T0" fmla="*/ 185 w 201"/>
                  <a:gd name="T1" fmla="*/ 728 h 728"/>
                  <a:gd name="T2" fmla="*/ 33 w 201"/>
                  <a:gd name="T3" fmla="*/ 592 h 728"/>
                  <a:gd name="T4" fmla="*/ 1 w 201"/>
                  <a:gd name="T5" fmla="*/ 376 h 728"/>
                  <a:gd name="T6" fmla="*/ 33 w 201"/>
                  <a:gd name="T7" fmla="*/ 128 h 728"/>
                  <a:gd name="T8" fmla="*/ 201 w 201"/>
                  <a:gd name="T9" fmla="*/ 0 h 7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1"/>
                  <a:gd name="T16" fmla="*/ 0 h 728"/>
                  <a:gd name="T17" fmla="*/ 201 w 201"/>
                  <a:gd name="T18" fmla="*/ 728 h 72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1" h="728">
                    <a:moveTo>
                      <a:pt x="185" y="728"/>
                    </a:moveTo>
                    <a:cubicBezTo>
                      <a:pt x="160" y="705"/>
                      <a:pt x="64" y="651"/>
                      <a:pt x="33" y="592"/>
                    </a:cubicBezTo>
                    <a:cubicBezTo>
                      <a:pt x="2" y="533"/>
                      <a:pt x="1" y="453"/>
                      <a:pt x="1" y="376"/>
                    </a:cubicBezTo>
                    <a:cubicBezTo>
                      <a:pt x="1" y="299"/>
                      <a:pt x="0" y="191"/>
                      <a:pt x="33" y="128"/>
                    </a:cubicBezTo>
                    <a:cubicBezTo>
                      <a:pt x="66" y="65"/>
                      <a:pt x="166" y="27"/>
                      <a:pt x="201" y="0"/>
                    </a:cubicBezTo>
                  </a:path>
                </a:pathLst>
              </a:custGeom>
              <a:noFill/>
              <a:ln w="38100">
                <a:solidFill>
                  <a:srgbClr val="008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cxnSp>
        <p:nvCxnSpPr>
          <p:cNvPr id="380987" name="AutoShape 59"/>
          <p:cNvCxnSpPr>
            <a:cxnSpLocks noChangeShapeType="1"/>
          </p:cNvCxnSpPr>
          <p:nvPr/>
        </p:nvCxnSpPr>
        <p:spPr bwMode="auto">
          <a:xfrm>
            <a:off x="7431088" y="2543175"/>
            <a:ext cx="812800" cy="539750"/>
          </a:xfrm>
          <a:prstGeom prst="bentConnector3">
            <a:avLst>
              <a:gd name="adj1" fmla="val 100000"/>
            </a:avLst>
          </a:prstGeom>
          <a:noFill/>
          <a:ln w="28575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0988" name="AutoShape 60"/>
          <p:cNvCxnSpPr>
            <a:cxnSpLocks noChangeShapeType="1"/>
          </p:cNvCxnSpPr>
          <p:nvPr/>
        </p:nvCxnSpPr>
        <p:spPr bwMode="auto">
          <a:xfrm rot="16200000" flipH="1">
            <a:off x="6581775" y="2109788"/>
            <a:ext cx="1819275" cy="120650"/>
          </a:xfrm>
          <a:prstGeom prst="bentConnector3">
            <a:avLst>
              <a:gd name="adj1" fmla="val -352"/>
            </a:avLst>
          </a:prstGeom>
          <a:noFill/>
          <a:ln w="28575">
            <a:solidFill>
              <a:srgbClr val="0044F3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380994" name="Picture 66" descr="image-27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00" y="5092700"/>
            <a:ext cx="6573838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0996" name="Text Box 68"/>
          <p:cNvSpPr txBox="1">
            <a:spLocks noChangeArrowheads="1"/>
          </p:cNvSpPr>
          <p:nvPr/>
        </p:nvSpPr>
        <p:spPr bwMode="auto">
          <a:xfrm>
            <a:off x="7083425" y="4986338"/>
            <a:ext cx="20335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r>
              <a:rPr lang="en-US" sz="1800" u="sng"/>
              <a:t>attractive</a:t>
            </a:r>
            <a:endParaRPr lang="en-US" sz="1800"/>
          </a:p>
          <a:p>
            <a:r>
              <a:rPr lang="en-US" sz="1800"/>
              <a:t>(screened direct)</a:t>
            </a:r>
          </a:p>
        </p:txBody>
      </p:sp>
      <p:sp>
        <p:nvSpPr>
          <p:cNvPr id="380997" name="Text Box 69"/>
          <p:cNvSpPr txBox="1">
            <a:spLocks noChangeArrowheads="1"/>
          </p:cNvSpPr>
          <p:nvPr/>
        </p:nvSpPr>
        <p:spPr bwMode="auto">
          <a:xfrm>
            <a:off x="7235825" y="5748338"/>
            <a:ext cx="1397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r>
              <a:rPr lang="en-US" sz="1800" u="sng"/>
              <a:t>repulsive</a:t>
            </a:r>
            <a:endParaRPr lang="en-US" sz="1800"/>
          </a:p>
          <a:p>
            <a:r>
              <a:rPr lang="en-US" sz="1800"/>
              <a:t>(exchange)</a:t>
            </a:r>
          </a:p>
        </p:txBody>
      </p:sp>
      <p:sp>
        <p:nvSpPr>
          <p:cNvPr id="380998" name="Text Box 70"/>
          <p:cNvSpPr txBox="1">
            <a:spLocks noChangeArrowheads="1"/>
          </p:cNvSpPr>
          <p:nvPr/>
        </p:nvSpPr>
        <p:spPr bwMode="auto">
          <a:xfrm>
            <a:off x="3101975" y="6496050"/>
            <a:ext cx="60245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pPr algn="r"/>
            <a:r>
              <a:rPr lang="en-US" sz="1600"/>
              <a:t>Rohlfing &amp; Louie</a:t>
            </a:r>
            <a:r>
              <a:rPr lang="en-US" sz="1600" i="1"/>
              <a:t>; </a:t>
            </a:r>
            <a:r>
              <a:rPr lang="en-US" sz="1600"/>
              <a:t>Albrecht </a:t>
            </a:r>
            <a:r>
              <a:rPr lang="en-US" sz="1600" i="1"/>
              <a:t>et al</a:t>
            </a:r>
            <a:r>
              <a:rPr lang="en-US" sz="1600"/>
              <a:t>.; Benedict </a:t>
            </a:r>
            <a:r>
              <a:rPr lang="en-US" sz="1600" i="1"/>
              <a:t>et al</a:t>
            </a:r>
            <a:r>
              <a:rPr lang="en-US" sz="1600"/>
              <a:t>.: </a:t>
            </a:r>
            <a:r>
              <a:rPr lang="en-US" sz="1600" i="1"/>
              <a:t>PRL</a:t>
            </a:r>
            <a:r>
              <a:rPr lang="en-US" sz="1600"/>
              <a:t> (1998)</a:t>
            </a:r>
          </a:p>
        </p:txBody>
      </p:sp>
    </p:spTree>
    <p:extLst>
      <p:ext uri="{BB962C8B-B14F-4D97-AF65-F5344CB8AC3E}">
        <p14:creationId xmlns:p14="http://schemas.microsoft.com/office/powerpoint/2010/main" val="1041126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949" grpId="0"/>
      <p:bldP spid="380951" grpId="0"/>
      <p:bldP spid="380996" grpId="0"/>
      <p:bldP spid="380997" grpId="0"/>
      <p:bldP spid="380998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7122" name="Picture 50" descr="Phixy_nolabel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6038" y="931863"/>
            <a:ext cx="6578600" cy="37480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87121" name="Group 49"/>
          <p:cNvGrpSpPr>
            <a:grpSpLocks/>
          </p:cNvGrpSpPr>
          <p:nvPr/>
        </p:nvGrpSpPr>
        <p:grpSpPr bwMode="auto">
          <a:xfrm>
            <a:off x="1308100" y="923925"/>
            <a:ext cx="6581775" cy="3767138"/>
            <a:chOff x="824" y="528"/>
            <a:chExt cx="4128" cy="2364"/>
          </a:xfrm>
        </p:grpSpPr>
        <p:pic>
          <p:nvPicPr>
            <p:cNvPr id="387116" name="Picture 44" descr="hprob_nolabel2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4" y="528"/>
              <a:ext cx="4128" cy="236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387117" name="Text Box 45"/>
            <p:cNvSpPr txBox="1">
              <a:spLocks noChangeArrowheads="1"/>
            </p:cNvSpPr>
            <p:nvPr/>
          </p:nvSpPr>
          <p:spPr bwMode="auto">
            <a:xfrm>
              <a:off x="2774" y="1942"/>
              <a:ext cx="355" cy="2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Si</a:t>
              </a:r>
              <a:r>
                <a:rPr lang="en-US" baseline="-25000">
                  <a:solidFill>
                    <a:srgbClr val="FF0000"/>
                  </a:solidFill>
                </a:rPr>
                <a:t>1</a:t>
              </a:r>
              <a:endParaRPr lang="en-US"/>
            </a:p>
          </p:txBody>
        </p:sp>
        <p:sp>
          <p:nvSpPr>
            <p:cNvPr id="387118" name="Text Box 46"/>
            <p:cNvSpPr txBox="1">
              <a:spLocks noChangeArrowheads="1"/>
            </p:cNvSpPr>
            <p:nvPr/>
          </p:nvSpPr>
          <p:spPr bwMode="auto">
            <a:xfrm>
              <a:off x="3054" y="606"/>
              <a:ext cx="355" cy="2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Si</a:t>
              </a:r>
              <a:r>
                <a:rPr lang="en-US" baseline="-25000">
                  <a:solidFill>
                    <a:srgbClr val="FF0000"/>
                  </a:solidFill>
                </a:rPr>
                <a:t>2</a:t>
              </a:r>
              <a:endParaRPr lang="en-US"/>
            </a:p>
          </p:txBody>
        </p:sp>
        <p:sp>
          <p:nvSpPr>
            <p:cNvPr id="387119" name="Text Box 47"/>
            <p:cNvSpPr txBox="1">
              <a:spLocks noChangeArrowheads="1"/>
            </p:cNvSpPr>
            <p:nvPr/>
          </p:nvSpPr>
          <p:spPr bwMode="auto">
            <a:xfrm>
              <a:off x="3158" y="1262"/>
              <a:ext cx="344" cy="2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O</a:t>
              </a:r>
              <a:r>
                <a:rPr lang="en-US" baseline="-25000">
                  <a:solidFill>
                    <a:srgbClr val="0000FF"/>
                  </a:solidFill>
                </a:rPr>
                <a:t>1</a:t>
              </a:r>
              <a:endParaRPr lang="en-US">
                <a:solidFill>
                  <a:srgbClr val="0000FF"/>
                </a:solidFill>
              </a:endParaRPr>
            </a:p>
          </p:txBody>
        </p:sp>
      </p:grpSp>
      <p:sp>
        <p:nvSpPr>
          <p:cNvPr id="387074" name="Text Box 2"/>
          <p:cNvSpPr txBox="1"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609600"/>
          </a:xfrm>
          <a:noFill/>
          <a:ln/>
        </p:spPr>
        <p:txBody>
          <a:bodyPr/>
          <a:lstStyle/>
          <a:p>
            <a:pPr eaLnBrk="0" hangingPunct="0"/>
            <a:r>
              <a:rPr lang="en-US" sz="2800" u="sng">
                <a:solidFill>
                  <a:srgbClr val="008000"/>
                </a:solidFill>
                <a:latin typeface="LucidaGrande" charset="0"/>
              </a:rPr>
              <a:t>STE geometry</a:t>
            </a:r>
            <a:endParaRPr lang="en-US" sz="2400">
              <a:solidFill>
                <a:schemeClr val="tx1"/>
              </a:solidFill>
            </a:endParaRPr>
          </a:p>
        </p:txBody>
      </p:sp>
      <p:graphicFrame>
        <p:nvGraphicFramePr>
          <p:cNvPr id="387076" name="Group 4"/>
          <p:cNvGraphicFramePr>
            <a:graphicFrameLocks noGrp="1"/>
          </p:cNvGraphicFramePr>
          <p:nvPr/>
        </p:nvGraphicFramePr>
        <p:xfrm>
          <a:off x="304800" y="4900613"/>
          <a:ext cx="3886200" cy="1935480"/>
        </p:xfrm>
        <a:graphic>
          <a:graphicData uri="http://schemas.openxmlformats.org/drawingml/2006/table">
            <a:tbl>
              <a:tblPr/>
              <a:tblGrid>
                <a:gridCol w="1219200"/>
                <a:gridCol w="914400"/>
                <a:gridCol w="17526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Bond (Å)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Bulk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STE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Si</a:t>
                      </a:r>
                      <a:r>
                        <a:rPr kumimoji="0" 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-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O</a:t>
                      </a:r>
                      <a:r>
                        <a:rPr kumimoji="0" 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1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1.60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1.97 (+23%)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Si</a:t>
                      </a:r>
                      <a:r>
                        <a:rPr kumimoji="0" 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-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O</a:t>
                      </a:r>
                      <a:r>
                        <a:rPr kumimoji="0" 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1.60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1.68   (+5%)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Si</a:t>
                      </a:r>
                      <a:r>
                        <a:rPr kumimoji="0" 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-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O</a:t>
                      </a:r>
                      <a:r>
                        <a:rPr kumimoji="0" 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other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1.60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1.66   (+4%)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87098" name="Group 26"/>
          <p:cNvGraphicFramePr>
            <a:graphicFrameLocks noGrp="1"/>
          </p:cNvGraphicFramePr>
          <p:nvPr/>
        </p:nvGraphicFramePr>
        <p:xfrm>
          <a:off x="4572000" y="5029200"/>
          <a:ext cx="4114800" cy="1516380"/>
        </p:xfrm>
        <a:graphic>
          <a:graphicData uri="http://schemas.openxmlformats.org/drawingml/2006/table">
            <a:tbl>
              <a:tblPr/>
              <a:tblGrid>
                <a:gridCol w="2044700"/>
                <a:gridCol w="774700"/>
                <a:gridCol w="12954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Angles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Bulk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STE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O</a:t>
                      </a:r>
                      <a:r>
                        <a:rPr kumimoji="0" 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-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Si</a:t>
                      </a:r>
                      <a:r>
                        <a:rPr kumimoji="0" 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-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O</a:t>
                      </a:r>
                      <a:r>
                        <a:rPr kumimoji="0" 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other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109</a:t>
                      </a:r>
                      <a:r>
                        <a:rPr kumimoji="0" lang="en-US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o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Grande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≈ 85</a:t>
                      </a:r>
                      <a:r>
                        <a:rPr kumimoji="0" lang="en-US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o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Grande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O</a:t>
                      </a:r>
                      <a:r>
                        <a:rPr kumimoji="0" 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other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-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Si</a:t>
                      </a:r>
                      <a:r>
                        <a:rPr kumimoji="0" 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-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O</a:t>
                      </a:r>
                      <a:r>
                        <a:rPr kumimoji="0" 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other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109</a:t>
                      </a:r>
                      <a:r>
                        <a:rPr kumimoji="0" lang="en-US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≈ 120</a:t>
                      </a:r>
                      <a:r>
                        <a:rPr kumimoji="0" lang="en-US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Grande" charset="0"/>
                          <a:ea typeface="ＭＳ Ｐゴシック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7120" name="Text Box 48"/>
          <p:cNvSpPr txBox="1">
            <a:spLocks noChangeArrowheads="1"/>
          </p:cNvSpPr>
          <p:nvPr/>
        </p:nvSpPr>
        <p:spPr bwMode="auto">
          <a:xfrm>
            <a:off x="2862263" y="538163"/>
            <a:ext cx="2984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/>
              <a:t>Prob : 20,40,60,80% max</a:t>
            </a:r>
          </a:p>
        </p:txBody>
      </p:sp>
    </p:spTree>
    <p:extLst>
      <p:ext uri="{BB962C8B-B14F-4D97-AF65-F5344CB8AC3E}">
        <p14:creationId xmlns:p14="http://schemas.microsoft.com/office/powerpoint/2010/main" val="1264287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>
          <a:xfrm>
            <a:off x="1235075" y="120650"/>
            <a:ext cx="6710363" cy="457200"/>
          </a:xfrm>
          <a:noFill/>
          <a:ln/>
        </p:spPr>
        <p:txBody>
          <a:bodyPr/>
          <a:lstStyle/>
          <a:p>
            <a:r>
              <a:rPr lang="en-US" sz="2800" u="sng">
                <a:solidFill>
                  <a:srgbClr val="008000"/>
                </a:solidFill>
                <a:latin typeface="LucidaGrande" charset="0"/>
              </a:rPr>
              <a:t>Exciton self-trapping</a:t>
            </a:r>
            <a:endParaRPr lang="en-US"/>
          </a:p>
        </p:txBody>
      </p:sp>
      <p:sp>
        <p:nvSpPr>
          <p:cNvPr id="346115" name="Text Box 3"/>
          <p:cNvSpPr txBox="1">
            <a:spLocks noChangeArrowheads="1"/>
          </p:cNvSpPr>
          <p:nvPr/>
        </p:nvSpPr>
        <p:spPr bwMode="auto">
          <a:xfrm>
            <a:off x="211138" y="585788"/>
            <a:ext cx="8259762" cy="483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cs typeface="ＭＳ Ｐゴシック" charset="0"/>
              </a:rPr>
              <a:t>Defects </a:t>
            </a:r>
            <a:r>
              <a:rPr lang="en-US">
                <a:cs typeface="ＭＳ Ｐゴシック" charset="0"/>
                <a:sym typeface="Symbol" charset="0"/>
              </a:rPr>
              <a:t></a:t>
            </a:r>
            <a:r>
              <a:rPr lang="en-US">
                <a:cs typeface="ＭＳ Ｐゴシック" charset="0"/>
              </a:rPr>
              <a:t> localized states: exciton can get trapped</a:t>
            </a:r>
          </a:p>
          <a:p>
            <a:endParaRPr lang="en-US">
              <a:cs typeface="ＭＳ Ｐゴシック" charset="0"/>
            </a:endParaRPr>
          </a:p>
          <a:p>
            <a:r>
              <a:rPr lang="en-US">
                <a:cs typeface="ＭＳ Ｐゴシック" charset="0"/>
              </a:rPr>
              <a:t>Interesting case: self-trapping</a:t>
            </a:r>
          </a:p>
          <a:p>
            <a:endParaRPr lang="en-US">
              <a:cs typeface="ＭＳ Ｐゴシック" charset="0"/>
            </a:endParaRPr>
          </a:p>
          <a:p>
            <a:pPr>
              <a:buFontTx/>
              <a:buChar char="•"/>
            </a:pPr>
            <a:r>
              <a:rPr lang="en-US">
                <a:cs typeface="ＭＳ Ｐゴシック" charset="0"/>
              </a:rPr>
              <a:t> If exciton in ideal</a:t>
            </a:r>
            <a:br>
              <a:rPr lang="en-US">
                <a:cs typeface="ＭＳ Ｐゴシック" charset="0"/>
              </a:rPr>
            </a:br>
            <a:r>
              <a:rPr lang="en-US">
                <a:cs typeface="ＭＳ Ｐゴシック" charset="0"/>
              </a:rPr>
              <a:t>   crystal can lower</a:t>
            </a:r>
            <a:br>
              <a:rPr lang="en-US">
                <a:cs typeface="ＭＳ Ｐゴシック" charset="0"/>
              </a:rPr>
            </a:br>
            <a:r>
              <a:rPr lang="en-US">
                <a:cs typeface="ＭＳ Ｐゴシック" charset="0"/>
              </a:rPr>
              <a:t>   its energy by</a:t>
            </a:r>
            <a:br>
              <a:rPr lang="en-US">
                <a:cs typeface="ＭＳ Ｐゴシック" charset="0"/>
              </a:rPr>
            </a:br>
            <a:r>
              <a:rPr lang="en-US">
                <a:cs typeface="ＭＳ Ｐゴシック" charset="0"/>
              </a:rPr>
              <a:t>   localizing</a:t>
            </a:r>
          </a:p>
          <a:p>
            <a:endParaRPr lang="en-US">
              <a:cs typeface="ＭＳ Ｐゴシック" charset="0"/>
            </a:endParaRPr>
          </a:p>
          <a:p>
            <a:pPr>
              <a:buFont typeface="Symbol" charset="0"/>
              <a:buChar char="®"/>
            </a:pPr>
            <a:r>
              <a:rPr lang="en-US">
                <a:cs typeface="ＭＳ Ｐゴシック" charset="0"/>
              </a:rPr>
              <a:t> defect forms</a:t>
            </a:r>
            <a:br>
              <a:rPr lang="en-US">
                <a:cs typeface="ＭＳ Ｐゴシック" charset="0"/>
              </a:rPr>
            </a:br>
            <a:r>
              <a:rPr lang="en-US">
                <a:cs typeface="ＭＳ Ｐゴシック" charset="0"/>
              </a:rPr>
              <a:t>    </a:t>
            </a:r>
            <a:r>
              <a:rPr lang="en-US" u="sng">
                <a:cs typeface="ＭＳ Ｐゴシック" charset="0"/>
              </a:rPr>
              <a:t>spontaneously</a:t>
            </a:r>
          </a:p>
          <a:p>
            <a:pPr>
              <a:buFont typeface="Symbol" charset="0"/>
              <a:buNone/>
            </a:pPr>
            <a:endParaRPr lang="en-US">
              <a:cs typeface="ＭＳ Ｐゴシック" charset="0"/>
            </a:endParaRPr>
          </a:p>
          <a:p>
            <a:r>
              <a:rPr lang="en-US">
                <a:cs typeface="ＭＳ Ｐゴシック" charset="0"/>
                <a:sym typeface="Symbol" charset="0"/>
              </a:rPr>
              <a:t></a:t>
            </a:r>
            <a:r>
              <a:rPr lang="en-US">
                <a:cs typeface="ＭＳ Ｐゴシック" charset="0"/>
              </a:rPr>
              <a:t> traps exciton</a:t>
            </a:r>
          </a:p>
        </p:txBody>
      </p:sp>
      <p:grpSp>
        <p:nvGrpSpPr>
          <p:cNvPr id="346116" name="Group 4"/>
          <p:cNvGrpSpPr>
            <a:grpSpLocks/>
          </p:cNvGrpSpPr>
          <p:nvPr/>
        </p:nvGrpSpPr>
        <p:grpSpPr bwMode="auto">
          <a:xfrm>
            <a:off x="5168900" y="3822700"/>
            <a:ext cx="1536700" cy="1473200"/>
            <a:chOff x="2496" y="2960"/>
            <a:chExt cx="968" cy="928"/>
          </a:xfrm>
        </p:grpSpPr>
        <p:grpSp>
          <p:nvGrpSpPr>
            <p:cNvPr id="346117" name="Group 5"/>
            <p:cNvGrpSpPr>
              <a:grpSpLocks/>
            </p:cNvGrpSpPr>
            <p:nvPr/>
          </p:nvGrpSpPr>
          <p:grpSpPr bwMode="auto">
            <a:xfrm>
              <a:off x="2496" y="2960"/>
              <a:ext cx="528" cy="488"/>
              <a:chOff x="1368" y="1896"/>
              <a:chExt cx="528" cy="488"/>
            </a:xfrm>
          </p:grpSpPr>
          <p:sp>
            <p:nvSpPr>
              <p:cNvPr id="346118" name="Rectangle 6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19" name="Oval 7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20" name="Oval 8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21" name="Line 9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22" name="Line 10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23" name="Freeform 11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124" name="Group 12"/>
            <p:cNvGrpSpPr>
              <a:grpSpLocks/>
            </p:cNvGrpSpPr>
            <p:nvPr/>
          </p:nvGrpSpPr>
          <p:grpSpPr bwMode="auto">
            <a:xfrm>
              <a:off x="2936" y="3400"/>
              <a:ext cx="528" cy="488"/>
              <a:chOff x="1368" y="1896"/>
              <a:chExt cx="528" cy="488"/>
            </a:xfrm>
          </p:grpSpPr>
          <p:sp>
            <p:nvSpPr>
              <p:cNvPr id="346125" name="Rectangle 13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26" name="Oval 14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27" name="Oval 15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28" name="Line 16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29" name="Line 17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30" name="Freeform 18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131" name="Group 19"/>
            <p:cNvGrpSpPr>
              <a:grpSpLocks/>
            </p:cNvGrpSpPr>
            <p:nvPr/>
          </p:nvGrpSpPr>
          <p:grpSpPr bwMode="auto">
            <a:xfrm>
              <a:off x="2936" y="2960"/>
              <a:ext cx="528" cy="488"/>
              <a:chOff x="1368" y="1896"/>
              <a:chExt cx="528" cy="488"/>
            </a:xfrm>
          </p:grpSpPr>
          <p:sp>
            <p:nvSpPr>
              <p:cNvPr id="346132" name="Rectangle 20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33" name="Oval 21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34" name="Oval 22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35" name="Line 23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36" name="Line 24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37" name="Freeform 25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138" name="Group 26"/>
            <p:cNvGrpSpPr>
              <a:grpSpLocks/>
            </p:cNvGrpSpPr>
            <p:nvPr/>
          </p:nvGrpSpPr>
          <p:grpSpPr bwMode="auto">
            <a:xfrm>
              <a:off x="2496" y="3400"/>
              <a:ext cx="528" cy="488"/>
              <a:chOff x="1368" y="1896"/>
              <a:chExt cx="528" cy="488"/>
            </a:xfrm>
          </p:grpSpPr>
          <p:sp>
            <p:nvSpPr>
              <p:cNvPr id="346139" name="Rectangle 27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40" name="Oval 28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41" name="Oval 29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42" name="Line 30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43" name="Line 31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44" name="Freeform 32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346145" name="Group 33"/>
          <p:cNvGrpSpPr>
            <a:grpSpLocks/>
          </p:cNvGrpSpPr>
          <p:nvPr/>
        </p:nvGrpSpPr>
        <p:grpSpPr bwMode="auto">
          <a:xfrm>
            <a:off x="3771900" y="2425700"/>
            <a:ext cx="5029200" cy="3568700"/>
            <a:chOff x="144" y="488"/>
            <a:chExt cx="3168" cy="2248"/>
          </a:xfrm>
        </p:grpSpPr>
        <p:grpSp>
          <p:nvGrpSpPr>
            <p:cNvPr id="346146" name="Group 34"/>
            <p:cNvGrpSpPr>
              <a:grpSpLocks/>
            </p:cNvGrpSpPr>
            <p:nvPr/>
          </p:nvGrpSpPr>
          <p:grpSpPr bwMode="auto">
            <a:xfrm>
              <a:off x="144" y="488"/>
              <a:ext cx="528" cy="488"/>
              <a:chOff x="1368" y="1896"/>
              <a:chExt cx="528" cy="488"/>
            </a:xfrm>
          </p:grpSpPr>
          <p:sp>
            <p:nvSpPr>
              <p:cNvPr id="346147" name="Rectangle 35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48" name="Oval 36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49" name="Oval 37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50" name="Line 38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51" name="Line 39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52" name="Freeform 40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153" name="Group 41"/>
            <p:cNvGrpSpPr>
              <a:grpSpLocks/>
            </p:cNvGrpSpPr>
            <p:nvPr/>
          </p:nvGrpSpPr>
          <p:grpSpPr bwMode="auto">
            <a:xfrm>
              <a:off x="584" y="928"/>
              <a:ext cx="528" cy="488"/>
              <a:chOff x="1368" y="1896"/>
              <a:chExt cx="528" cy="488"/>
            </a:xfrm>
          </p:grpSpPr>
          <p:sp>
            <p:nvSpPr>
              <p:cNvPr id="346154" name="Rectangle 42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55" name="Oval 43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56" name="Oval 44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57" name="Line 45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58" name="Line 46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59" name="Freeform 47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160" name="Group 48"/>
            <p:cNvGrpSpPr>
              <a:grpSpLocks/>
            </p:cNvGrpSpPr>
            <p:nvPr/>
          </p:nvGrpSpPr>
          <p:grpSpPr bwMode="auto">
            <a:xfrm>
              <a:off x="584" y="488"/>
              <a:ext cx="528" cy="488"/>
              <a:chOff x="1368" y="1896"/>
              <a:chExt cx="528" cy="488"/>
            </a:xfrm>
          </p:grpSpPr>
          <p:sp>
            <p:nvSpPr>
              <p:cNvPr id="346161" name="Rectangle 49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62" name="Oval 50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63" name="Oval 51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64" name="Line 52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65" name="Line 53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66" name="Freeform 54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167" name="Group 55"/>
            <p:cNvGrpSpPr>
              <a:grpSpLocks/>
            </p:cNvGrpSpPr>
            <p:nvPr/>
          </p:nvGrpSpPr>
          <p:grpSpPr bwMode="auto">
            <a:xfrm>
              <a:off x="144" y="928"/>
              <a:ext cx="528" cy="488"/>
              <a:chOff x="1368" y="1896"/>
              <a:chExt cx="528" cy="488"/>
            </a:xfrm>
          </p:grpSpPr>
          <p:sp>
            <p:nvSpPr>
              <p:cNvPr id="346168" name="Rectangle 56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69" name="Oval 57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70" name="Oval 58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71" name="Line 59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72" name="Line 60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73" name="Freeform 61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174" name="Group 62"/>
            <p:cNvGrpSpPr>
              <a:grpSpLocks/>
            </p:cNvGrpSpPr>
            <p:nvPr/>
          </p:nvGrpSpPr>
          <p:grpSpPr bwMode="auto">
            <a:xfrm>
              <a:off x="1024" y="488"/>
              <a:ext cx="528" cy="488"/>
              <a:chOff x="1368" y="1896"/>
              <a:chExt cx="528" cy="488"/>
            </a:xfrm>
          </p:grpSpPr>
          <p:sp>
            <p:nvSpPr>
              <p:cNvPr id="346175" name="Rectangle 63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76" name="Oval 64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77" name="Oval 65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78" name="Line 66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79" name="Line 67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80" name="Freeform 68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181" name="Group 69"/>
            <p:cNvGrpSpPr>
              <a:grpSpLocks/>
            </p:cNvGrpSpPr>
            <p:nvPr/>
          </p:nvGrpSpPr>
          <p:grpSpPr bwMode="auto">
            <a:xfrm>
              <a:off x="1464" y="928"/>
              <a:ext cx="528" cy="488"/>
              <a:chOff x="1368" y="1896"/>
              <a:chExt cx="528" cy="488"/>
            </a:xfrm>
          </p:grpSpPr>
          <p:sp>
            <p:nvSpPr>
              <p:cNvPr id="346182" name="Rectangle 70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83" name="Oval 71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84" name="Oval 72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85" name="Line 73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86" name="Line 74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87" name="Freeform 75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188" name="Group 76"/>
            <p:cNvGrpSpPr>
              <a:grpSpLocks/>
            </p:cNvGrpSpPr>
            <p:nvPr/>
          </p:nvGrpSpPr>
          <p:grpSpPr bwMode="auto">
            <a:xfrm>
              <a:off x="1464" y="488"/>
              <a:ext cx="528" cy="488"/>
              <a:chOff x="1368" y="1896"/>
              <a:chExt cx="528" cy="488"/>
            </a:xfrm>
          </p:grpSpPr>
          <p:sp>
            <p:nvSpPr>
              <p:cNvPr id="346189" name="Rectangle 77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90" name="Oval 78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91" name="Oval 79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92" name="Line 80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93" name="Line 81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94" name="Freeform 82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195" name="Group 83"/>
            <p:cNvGrpSpPr>
              <a:grpSpLocks/>
            </p:cNvGrpSpPr>
            <p:nvPr/>
          </p:nvGrpSpPr>
          <p:grpSpPr bwMode="auto">
            <a:xfrm>
              <a:off x="1024" y="928"/>
              <a:ext cx="528" cy="488"/>
              <a:chOff x="1368" y="1896"/>
              <a:chExt cx="528" cy="488"/>
            </a:xfrm>
          </p:grpSpPr>
          <p:sp>
            <p:nvSpPr>
              <p:cNvPr id="346196" name="Rectangle 84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97" name="Oval 85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98" name="Oval 86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199" name="Line 87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00" name="Line 88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01" name="Freeform 89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202" name="Group 90"/>
            <p:cNvGrpSpPr>
              <a:grpSpLocks/>
            </p:cNvGrpSpPr>
            <p:nvPr/>
          </p:nvGrpSpPr>
          <p:grpSpPr bwMode="auto">
            <a:xfrm>
              <a:off x="144" y="1368"/>
              <a:ext cx="528" cy="488"/>
              <a:chOff x="1368" y="1896"/>
              <a:chExt cx="528" cy="488"/>
            </a:xfrm>
          </p:grpSpPr>
          <p:sp>
            <p:nvSpPr>
              <p:cNvPr id="346203" name="Rectangle 91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04" name="Oval 92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05" name="Oval 93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06" name="Line 94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07" name="Line 95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08" name="Freeform 96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209" name="Group 97"/>
            <p:cNvGrpSpPr>
              <a:grpSpLocks/>
            </p:cNvGrpSpPr>
            <p:nvPr/>
          </p:nvGrpSpPr>
          <p:grpSpPr bwMode="auto">
            <a:xfrm>
              <a:off x="584" y="1808"/>
              <a:ext cx="528" cy="488"/>
              <a:chOff x="1368" y="1896"/>
              <a:chExt cx="528" cy="488"/>
            </a:xfrm>
          </p:grpSpPr>
          <p:sp>
            <p:nvSpPr>
              <p:cNvPr id="346210" name="Rectangle 98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11" name="Oval 99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12" name="Oval 100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13" name="Line 101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14" name="Line 102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15" name="Freeform 103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216" name="Group 104"/>
            <p:cNvGrpSpPr>
              <a:grpSpLocks/>
            </p:cNvGrpSpPr>
            <p:nvPr/>
          </p:nvGrpSpPr>
          <p:grpSpPr bwMode="auto">
            <a:xfrm>
              <a:off x="584" y="1368"/>
              <a:ext cx="528" cy="488"/>
              <a:chOff x="1368" y="1896"/>
              <a:chExt cx="528" cy="488"/>
            </a:xfrm>
          </p:grpSpPr>
          <p:sp>
            <p:nvSpPr>
              <p:cNvPr id="346217" name="Rectangle 105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18" name="Oval 106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19" name="Oval 107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20" name="Line 108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21" name="Line 109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22" name="Freeform 110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223" name="Group 111"/>
            <p:cNvGrpSpPr>
              <a:grpSpLocks/>
            </p:cNvGrpSpPr>
            <p:nvPr/>
          </p:nvGrpSpPr>
          <p:grpSpPr bwMode="auto">
            <a:xfrm>
              <a:off x="144" y="1808"/>
              <a:ext cx="528" cy="488"/>
              <a:chOff x="1368" y="1896"/>
              <a:chExt cx="528" cy="488"/>
            </a:xfrm>
          </p:grpSpPr>
          <p:sp>
            <p:nvSpPr>
              <p:cNvPr id="346224" name="Rectangle 112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25" name="Oval 113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26" name="Oval 114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27" name="Line 115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28" name="Line 116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29" name="Freeform 117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230" name="Group 118"/>
            <p:cNvGrpSpPr>
              <a:grpSpLocks/>
            </p:cNvGrpSpPr>
            <p:nvPr/>
          </p:nvGrpSpPr>
          <p:grpSpPr bwMode="auto">
            <a:xfrm>
              <a:off x="1904" y="488"/>
              <a:ext cx="528" cy="488"/>
              <a:chOff x="1368" y="1896"/>
              <a:chExt cx="528" cy="488"/>
            </a:xfrm>
          </p:grpSpPr>
          <p:sp>
            <p:nvSpPr>
              <p:cNvPr id="346231" name="Rectangle 119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32" name="Oval 120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33" name="Oval 121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34" name="Line 122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35" name="Line 123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36" name="Freeform 124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237" name="Group 125"/>
            <p:cNvGrpSpPr>
              <a:grpSpLocks/>
            </p:cNvGrpSpPr>
            <p:nvPr/>
          </p:nvGrpSpPr>
          <p:grpSpPr bwMode="auto">
            <a:xfrm>
              <a:off x="2344" y="928"/>
              <a:ext cx="528" cy="488"/>
              <a:chOff x="1368" y="1896"/>
              <a:chExt cx="528" cy="488"/>
            </a:xfrm>
          </p:grpSpPr>
          <p:sp>
            <p:nvSpPr>
              <p:cNvPr id="346238" name="Rectangle 126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39" name="Oval 127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40" name="Oval 128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41" name="Line 129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42" name="Line 130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43" name="Freeform 131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244" name="Group 132"/>
            <p:cNvGrpSpPr>
              <a:grpSpLocks/>
            </p:cNvGrpSpPr>
            <p:nvPr/>
          </p:nvGrpSpPr>
          <p:grpSpPr bwMode="auto">
            <a:xfrm>
              <a:off x="2344" y="488"/>
              <a:ext cx="528" cy="488"/>
              <a:chOff x="1368" y="1896"/>
              <a:chExt cx="528" cy="488"/>
            </a:xfrm>
          </p:grpSpPr>
          <p:sp>
            <p:nvSpPr>
              <p:cNvPr id="346245" name="Rectangle 133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46" name="Oval 134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47" name="Oval 135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48" name="Line 136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49" name="Line 137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50" name="Freeform 138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251" name="Group 139"/>
            <p:cNvGrpSpPr>
              <a:grpSpLocks/>
            </p:cNvGrpSpPr>
            <p:nvPr/>
          </p:nvGrpSpPr>
          <p:grpSpPr bwMode="auto">
            <a:xfrm>
              <a:off x="1904" y="928"/>
              <a:ext cx="528" cy="488"/>
              <a:chOff x="1368" y="1896"/>
              <a:chExt cx="528" cy="488"/>
            </a:xfrm>
          </p:grpSpPr>
          <p:sp>
            <p:nvSpPr>
              <p:cNvPr id="346252" name="Rectangle 140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53" name="Oval 141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54" name="Oval 142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55" name="Line 143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56" name="Line 144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57" name="Freeform 145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258" name="Group 146"/>
            <p:cNvGrpSpPr>
              <a:grpSpLocks/>
            </p:cNvGrpSpPr>
            <p:nvPr/>
          </p:nvGrpSpPr>
          <p:grpSpPr bwMode="auto">
            <a:xfrm>
              <a:off x="2784" y="488"/>
              <a:ext cx="528" cy="488"/>
              <a:chOff x="1368" y="1896"/>
              <a:chExt cx="528" cy="488"/>
            </a:xfrm>
          </p:grpSpPr>
          <p:sp>
            <p:nvSpPr>
              <p:cNvPr id="346259" name="Rectangle 147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60" name="Oval 148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61" name="Oval 149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62" name="Line 150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63" name="Line 151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64" name="Freeform 152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265" name="Group 153"/>
            <p:cNvGrpSpPr>
              <a:grpSpLocks/>
            </p:cNvGrpSpPr>
            <p:nvPr/>
          </p:nvGrpSpPr>
          <p:grpSpPr bwMode="auto">
            <a:xfrm>
              <a:off x="2784" y="928"/>
              <a:ext cx="528" cy="488"/>
              <a:chOff x="1368" y="1896"/>
              <a:chExt cx="528" cy="488"/>
            </a:xfrm>
          </p:grpSpPr>
          <p:sp>
            <p:nvSpPr>
              <p:cNvPr id="346266" name="Rectangle 154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67" name="Oval 155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68" name="Oval 156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69" name="Line 157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70" name="Line 158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71" name="Freeform 159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272" name="Group 160"/>
            <p:cNvGrpSpPr>
              <a:grpSpLocks/>
            </p:cNvGrpSpPr>
            <p:nvPr/>
          </p:nvGrpSpPr>
          <p:grpSpPr bwMode="auto">
            <a:xfrm>
              <a:off x="1904" y="1368"/>
              <a:ext cx="528" cy="488"/>
              <a:chOff x="1368" y="1896"/>
              <a:chExt cx="528" cy="488"/>
            </a:xfrm>
          </p:grpSpPr>
          <p:sp>
            <p:nvSpPr>
              <p:cNvPr id="346273" name="Rectangle 161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74" name="Oval 162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75" name="Oval 163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76" name="Line 164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77" name="Line 165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78" name="Freeform 166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279" name="Group 167"/>
            <p:cNvGrpSpPr>
              <a:grpSpLocks/>
            </p:cNvGrpSpPr>
            <p:nvPr/>
          </p:nvGrpSpPr>
          <p:grpSpPr bwMode="auto">
            <a:xfrm>
              <a:off x="2344" y="1368"/>
              <a:ext cx="528" cy="488"/>
              <a:chOff x="1368" y="1896"/>
              <a:chExt cx="528" cy="488"/>
            </a:xfrm>
          </p:grpSpPr>
          <p:sp>
            <p:nvSpPr>
              <p:cNvPr id="346280" name="Rectangle 168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81" name="Oval 169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82" name="Oval 170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83" name="Line 171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84" name="Line 172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85" name="Freeform 173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286" name="Group 174"/>
            <p:cNvGrpSpPr>
              <a:grpSpLocks/>
            </p:cNvGrpSpPr>
            <p:nvPr/>
          </p:nvGrpSpPr>
          <p:grpSpPr bwMode="auto">
            <a:xfrm>
              <a:off x="2784" y="1368"/>
              <a:ext cx="528" cy="488"/>
              <a:chOff x="1368" y="1896"/>
              <a:chExt cx="528" cy="488"/>
            </a:xfrm>
          </p:grpSpPr>
          <p:sp>
            <p:nvSpPr>
              <p:cNvPr id="346287" name="Rectangle 175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88" name="Oval 176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89" name="Oval 177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90" name="Line 178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91" name="Line 179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92" name="Freeform 180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293" name="Group 181"/>
            <p:cNvGrpSpPr>
              <a:grpSpLocks/>
            </p:cNvGrpSpPr>
            <p:nvPr/>
          </p:nvGrpSpPr>
          <p:grpSpPr bwMode="auto">
            <a:xfrm>
              <a:off x="1904" y="1808"/>
              <a:ext cx="528" cy="488"/>
              <a:chOff x="1368" y="1896"/>
              <a:chExt cx="528" cy="488"/>
            </a:xfrm>
          </p:grpSpPr>
          <p:sp>
            <p:nvSpPr>
              <p:cNvPr id="346294" name="Rectangle 182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95" name="Oval 183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96" name="Oval 184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97" name="Line 185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98" name="Line 186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299" name="Freeform 187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300" name="Group 188"/>
            <p:cNvGrpSpPr>
              <a:grpSpLocks/>
            </p:cNvGrpSpPr>
            <p:nvPr/>
          </p:nvGrpSpPr>
          <p:grpSpPr bwMode="auto">
            <a:xfrm>
              <a:off x="2344" y="1808"/>
              <a:ext cx="528" cy="488"/>
              <a:chOff x="1368" y="1896"/>
              <a:chExt cx="528" cy="488"/>
            </a:xfrm>
          </p:grpSpPr>
          <p:sp>
            <p:nvSpPr>
              <p:cNvPr id="346301" name="Rectangle 189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02" name="Oval 190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03" name="Oval 191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04" name="Line 192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05" name="Line 193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06" name="Freeform 194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307" name="Group 195"/>
            <p:cNvGrpSpPr>
              <a:grpSpLocks/>
            </p:cNvGrpSpPr>
            <p:nvPr/>
          </p:nvGrpSpPr>
          <p:grpSpPr bwMode="auto">
            <a:xfrm>
              <a:off x="2784" y="1808"/>
              <a:ext cx="528" cy="488"/>
              <a:chOff x="1368" y="1896"/>
              <a:chExt cx="528" cy="488"/>
            </a:xfrm>
          </p:grpSpPr>
          <p:sp>
            <p:nvSpPr>
              <p:cNvPr id="346308" name="Rectangle 196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09" name="Oval 197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10" name="Oval 198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11" name="Line 199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12" name="Line 200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13" name="Freeform 201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314" name="Group 202"/>
            <p:cNvGrpSpPr>
              <a:grpSpLocks/>
            </p:cNvGrpSpPr>
            <p:nvPr/>
          </p:nvGrpSpPr>
          <p:grpSpPr bwMode="auto">
            <a:xfrm>
              <a:off x="584" y="2248"/>
              <a:ext cx="528" cy="488"/>
              <a:chOff x="1368" y="1896"/>
              <a:chExt cx="528" cy="488"/>
            </a:xfrm>
          </p:grpSpPr>
          <p:sp>
            <p:nvSpPr>
              <p:cNvPr id="346315" name="Rectangle 203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16" name="Oval 204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17" name="Oval 205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18" name="Line 206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19" name="Line 207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20" name="Freeform 208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321" name="Group 209"/>
            <p:cNvGrpSpPr>
              <a:grpSpLocks/>
            </p:cNvGrpSpPr>
            <p:nvPr/>
          </p:nvGrpSpPr>
          <p:grpSpPr bwMode="auto">
            <a:xfrm>
              <a:off x="144" y="2248"/>
              <a:ext cx="528" cy="488"/>
              <a:chOff x="1368" y="1896"/>
              <a:chExt cx="528" cy="488"/>
            </a:xfrm>
          </p:grpSpPr>
          <p:sp>
            <p:nvSpPr>
              <p:cNvPr id="346322" name="Rectangle 210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23" name="Oval 211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24" name="Oval 212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25" name="Line 213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26" name="Line 214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27" name="Freeform 215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328" name="Group 216"/>
            <p:cNvGrpSpPr>
              <a:grpSpLocks/>
            </p:cNvGrpSpPr>
            <p:nvPr/>
          </p:nvGrpSpPr>
          <p:grpSpPr bwMode="auto">
            <a:xfrm>
              <a:off x="1464" y="2248"/>
              <a:ext cx="528" cy="488"/>
              <a:chOff x="1368" y="1896"/>
              <a:chExt cx="528" cy="488"/>
            </a:xfrm>
          </p:grpSpPr>
          <p:sp>
            <p:nvSpPr>
              <p:cNvPr id="346329" name="Rectangle 217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30" name="Oval 218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31" name="Oval 219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32" name="Line 220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33" name="Line 221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34" name="Freeform 222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335" name="Group 223"/>
            <p:cNvGrpSpPr>
              <a:grpSpLocks/>
            </p:cNvGrpSpPr>
            <p:nvPr/>
          </p:nvGrpSpPr>
          <p:grpSpPr bwMode="auto">
            <a:xfrm>
              <a:off x="1024" y="2248"/>
              <a:ext cx="528" cy="488"/>
              <a:chOff x="1368" y="1896"/>
              <a:chExt cx="528" cy="488"/>
            </a:xfrm>
          </p:grpSpPr>
          <p:sp>
            <p:nvSpPr>
              <p:cNvPr id="346336" name="Rectangle 224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37" name="Oval 225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38" name="Oval 226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39" name="Line 227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40" name="Line 228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41" name="Freeform 229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342" name="Group 230"/>
            <p:cNvGrpSpPr>
              <a:grpSpLocks/>
            </p:cNvGrpSpPr>
            <p:nvPr/>
          </p:nvGrpSpPr>
          <p:grpSpPr bwMode="auto">
            <a:xfrm>
              <a:off x="1904" y="2248"/>
              <a:ext cx="528" cy="488"/>
              <a:chOff x="1368" y="1896"/>
              <a:chExt cx="528" cy="488"/>
            </a:xfrm>
          </p:grpSpPr>
          <p:sp>
            <p:nvSpPr>
              <p:cNvPr id="346343" name="Rectangle 231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44" name="Oval 232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45" name="Oval 233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46" name="Line 234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47" name="Line 235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48" name="Freeform 236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349" name="Group 237"/>
            <p:cNvGrpSpPr>
              <a:grpSpLocks/>
            </p:cNvGrpSpPr>
            <p:nvPr/>
          </p:nvGrpSpPr>
          <p:grpSpPr bwMode="auto">
            <a:xfrm>
              <a:off x="2344" y="2248"/>
              <a:ext cx="528" cy="488"/>
              <a:chOff x="1368" y="1896"/>
              <a:chExt cx="528" cy="488"/>
            </a:xfrm>
          </p:grpSpPr>
          <p:sp>
            <p:nvSpPr>
              <p:cNvPr id="346350" name="Rectangle 238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51" name="Oval 239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52" name="Oval 240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53" name="Line 241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54" name="Line 242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55" name="Freeform 243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6356" name="Group 244"/>
            <p:cNvGrpSpPr>
              <a:grpSpLocks/>
            </p:cNvGrpSpPr>
            <p:nvPr/>
          </p:nvGrpSpPr>
          <p:grpSpPr bwMode="auto">
            <a:xfrm>
              <a:off x="2784" y="2248"/>
              <a:ext cx="528" cy="488"/>
              <a:chOff x="1368" y="1896"/>
              <a:chExt cx="528" cy="488"/>
            </a:xfrm>
          </p:grpSpPr>
          <p:sp>
            <p:nvSpPr>
              <p:cNvPr id="346357" name="Rectangle 245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58" name="Oval 246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59" name="Oval 247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60" name="Line 248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61" name="Line 249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62" name="Freeform 250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346363" name="Group 251"/>
          <p:cNvGrpSpPr>
            <a:grpSpLocks/>
          </p:cNvGrpSpPr>
          <p:nvPr/>
        </p:nvGrpSpPr>
        <p:grpSpPr bwMode="auto">
          <a:xfrm>
            <a:off x="5676900" y="4124325"/>
            <a:ext cx="1128713" cy="1095375"/>
            <a:chOff x="1392" y="3046"/>
            <a:chExt cx="711" cy="690"/>
          </a:xfrm>
        </p:grpSpPr>
        <p:sp>
          <p:nvSpPr>
            <p:cNvPr id="346364" name="Oval 252"/>
            <p:cNvSpPr>
              <a:spLocks noChangeArrowheads="1"/>
            </p:cNvSpPr>
            <p:nvPr/>
          </p:nvSpPr>
          <p:spPr bwMode="auto">
            <a:xfrm>
              <a:off x="1392" y="3176"/>
              <a:ext cx="656" cy="560"/>
            </a:xfrm>
            <a:prstGeom prst="ellipse">
              <a:avLst/>
            </a:prstGeom>
            <a:solidFill>
              <a:schemeClr val="bg1">
                <a:alpha val="49001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46365" name="Group 253"/>
            <p:cNvGrpSpPr>
              <a:grpSpLocks/>
            </p:cNvGrpSpPr>
            <p:nvPr/>
          </p:nvGrpSpPr>
          <p:grpSpPr bwMode="auto">
            <a:xfrm>
              <a:off x="1600" y="3046"/>
              <a:ext cx="327" cy="362"/>
              <a:chOff x="4184" y="950"/>
              <a:chExt cx="327" cy="362"/>
            </a:xfrm>
          </p:grpSpPr>
          <p:sp>
            <p:nvSpPr>
              <p:cNvPr id="346366" name="Oval 254"/>
              <p:cNvSpPr>
                <a:spLocks noChangeArrowheads="1"/>
              </p:cNvSpPr>
              <p:nvPr/>
            </p:nvSpPr>
            <p:spPr bwMode="auto">
              <a:xfrm>
                <a:off x="4184" y="1192"/>
                <a:ext cx="120" cy="120"/>
              </a:xfrm>
              <a:prstGeom prst="ellipse">
                <a:avLst/>
              </a:prstGeom>
              <a:solidFill>
                <a:srgbClr val="0044F3"/>
              </a:solidFill>
              <a:ln w="9525">
                <a:solidFill>
                  <a:srgbClr val="0044F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67" name="Text Box 255"/>
              <p:cNvSpPr txBox="1">
                <a:spLocks noChangeArrowheads="1"/>
              </p:cNvSpPr>
              <p:nvPr/>
            </p:nvSpPr>
            <p:spPr bwMode="auto">
              <a:xfrm>
                <a:off x="4214" y="950"/>
                <a:ext cx="29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0044F3"/>
                    </a:solidFill>
                    <a:cs typeface="ＭＳ Ｐゴシック" charset="0"/>
                  </a:rPr>
                  <a:t>e</a:t>
                </a:r>
                <a:r>
                  <a:rPr lang="en-US" baseline="30000">
                    <a:solidFill>
                      <a:srgbClr val="0044F3"/>
                    </a:solidFill>
                    <a:cs typeface="ＭＳ Ｐゴシック" charset="0"/>
                  </a:rPr>
                  <a:t>-</a:t>
                </a:r>
                <a:endParaRPr lang="en-US">
                  <a:solidFill>
                    <a:srgbClr val="0044F3"/>
                  </a:solidFill>
                  <a:cs typeface="ＭＳ Ｐゴシック" charset="0"/>
                </a:endParaRPr>
              </a:p>
            </p:txBody>
          </p:sp>
        </p:grpSp>
        <p:grpSp>
          <p:nvGrpSpPr>
            <p:cNvPr id="346368" name="Group 256"/>
            <p:cNvGrpSpPr>
              <a:grpSpLocks/>
            </p:cNvGrpSpPr>
            <p:nvPr/>
          </p:nvGrpSpPr>
          <p:grpSpPr bwMode="auto">
            <a:xfrm>
              <a:off x="1680" y="3390"/>
              <a:ext cx="423" cy="288"/>
              <a:chOff x="4800" y="1518"/>
              <a:chExt cx="423" cy="288"/>
            </a:xfrm>
          </p:grpSpPr>
          <p:sp>
            <p:nvSpPr>
              <p:cNvPr id="346369" name="Oval 257"/>
              <p:cNvSpPr>
                <a:spLocks noChangeArrowheads="1"/>
              </p:cNvSpPr>
              <p:nvPr/>
            </p:nvSpPr>
            <p:spPr bwMode="auto">
              <a:xfrm>
                <a:off x="4800" y="1680"/>
                <a:ext cx="120" cy="12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6370" name="Text Box 258"/>
              <p:cNvSpPr txBox="1">
                <a:spLocks noChangeArrowheads="1"/>
              </p:cNvSpPr>
              <p:nvPr/>
            </p:nvSpPr>
            <p:spPr bwMode="auto">
              <a:xfrm>
                <a:off x="4886" y="1518"/>
                <a:ext cx="33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FF0000"/>
                    </a:solidFill>
                    <a:cs typeface="ＭＳ Ｐゴシック" charset="0"/>
                  </a:rPr>
                  <a:t>h</a:t>
                </a:r>
                <a:r>
                  <a:rPr lang="en-US" baseline="30000">
                    <a:solidFill>
                      <a:srgbClr val="FF0000"/>
                    </a:solidFill>
                    <a:cs typeface="ＭＳ Ｐゴシック" charset="0"/>
                  </a:rPr>
                  <a:t>+</a:t>
                </a:r>
                <a:endParaRPr lang="en-US">
                  <a:solidFill>
                    <a:srgbClr val="FF0000"/>
                  </a:solidFill>
                  <a:cs typeface="ＭＳ Ｐゴシック" charset="0"/>
                </a:endParaRPr>
              </a:p>
            </p:txBody>
          </p:sp>
        </p:grpSp>
      </p:grpSp>
      <p:grpSp>
        <p:nvGrpSpPr>
          <p:cNvPr id="346371" name="Group 259"/>
          <p:cNvGrpSpPr>
            <a:grpSpLocks/>
          </p:cNvGrpSpPr>
          <p:nvPr/>
        </p:nvGrpSpPr>
        <p:grpSpPr bwMode="auto">
          <a:xfrm>
            <a:off x="5168900" y="3822700"/>
            <a:ext cx="1536700" cy="1473200"/>
            <a:chOff x="1360" y="2944"/>
            <a:chExt cx="968" cy="928"/>
          </a:xfrm>
        </p:grpSpPr>
        <p:sp>
          <p:nvSpPr>
            <p:cNvPr id="346372" name="Rectangle 260"/>
            <p:cNvSpPr>
              <a:spLocks noChangeArrowheads="1"/>
            </p:cNvSpPr>
            <p:nvPr/>
          </p:nvSpPr>
          <p:spPr bwMode="auto">
            <a:xfrm>
              <a:off x="1800" y="2944"/>
              <a:ext cx="440" cy="4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73" name="Oval 261"/>
            <p:cNvSpPr>
              <a:spLocks noChangeArrowheads="1"/>
            </p:cNvSpPr>
            <p:nvPr/>
          </p:nvSpPr>
          <p:spPr bwMode="auto">
            <a:xfrm>
              <a:off x="2064" y="3232"/>
              <a:ext cx="72" cy="8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74" name="Oval 262"/>
            <p:cNvSpPr>
              <a:spLocks noChangeArrowheads="1"/>
            </p:cNvSpPr>
            <p:nvPr/>
          </p:nvSpPr>
          <p:spPr bwMode="auto">
            <a:xfrm>
              <a:off x="1872" y="2976"/>
              <a:ext cx="176" cy="1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75" name="Line 263"/>
            <p:cNvSpPr>
              <a:spLocks noChangeShapeType="1"/>
            </p:cNvSpPr>
            <p:nvPr/>
          </p:nvSpPr>
          <p:spPr bwMode="auto">
            <a:xfrm>
              <a:off x="2000" y="3136"/>
              <a:ext cx="80" cy="1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76" name="Line 264"/>
            <p:cNvSpPr>
              <a:spLocks noChangeShapeType="1"/>
            </p:cNvSpPr>
            <p:nvPr/>
          </p:nvSpPr>
          <p:spPr bwMode="auto">
            <a:xfrm flipH="1">
              <a:off x="2120" y="3096"/>
              <a:ext cx="208" cy="16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77" name="Freeform 265"/>
            <p:cNvSpPr>
              <a:spLocks/>
            </p:cNvSpPr>
            <p:nvPr/>
          </p:nvSpPr>
          <p:spPr bwMode="auto">
            <a:xfrm>
              <a:off x="1952" y="3304"/>
              <a:ext cx="128" cy="28"/>
            </a:xfrm>
            <a:custGeom>
              <a:avLst/>
              <a:gdLst>
                <a:gd name="T0" fmla="*/ 96 w 96"/>
                <a:gd name="T1" fmla="*/ 0 h 128"/>
                <a:gd name="T2" fmla="*/ 0 w 96"/>
                <a:gd name="T3" fmla="*/ 12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6" h="128">
                  <a:moveTo>
                    <a:pt x="96" y="0"/>
                  </a:moveTo>
                  <a:lnTo>
                    <a:pt x="0" y="128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78" name="Rectangle 266"/>
            <p:cNvSpPr>
              <a:spLocks noChangeArrowheads="1"/>
            </p:cNvSpPr>
            <p:nvPr/>
          </p:nvSpPr>
          <p:spPr bwMode="auto">
            <a:xfrm>
              <a:off x="1360" y="2944"/>
              <a:ext cx="440" cy="4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79" name="Oval 267"/>
            <p:cNvSpPr>
              <a:spLocks noChangeArrowheads="1"/>
            </p:cNvSpPr>
            <p:nvPr/>
          </p:nvSpPr>
          <p:spPr bwMode="auto">
            <a:xfrm>
              <a:off x="1624" y="3232"/>
              <a:ext cx="72" cy="8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80" name="Oval 268"/>
            <p:cNvSpPr>
              <a:spLocks noChangeArrowheads="1"/>
            </p:cNvSpPr>
            <p:nvPr/>
          </p:nvSpPr>
          <p:spPr bwMode="auto">
            <a:xfrm>
              <a:off x="1432" y="2976"/>
              <a:ext cx="176" cy="1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81" name="Line 269"/>
            <p:cNvSpPr>
              <a:spLocks noChangeShapeType="1"/>
            </p:cNvSpPr>
            <p:nvPr/>
          </p:nvSpPr>
          <p:spPr bwMode="auto">
            <a:xfrm>
              <a:off x="1560" y="3136"/>
              <a:ext cx="80" cy="1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82" name="Line 270"/>
            <p:cNvSpPr>
              <a:spLocks noChangeShapeType="1"/>
            </p:cNvSpPr>
            <p:nvPr/>
          </p:nvSpPr>
          <p:spPr bwMode="auto">
            <a:xfrm flipH="1">
              <a:off x="1680" y="3096"/>
              <a:ext cx="208" cy="16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83" name="Freeform 271"/>
            <p:cNvSpPr>
              <a:spLocks/>
            </p:cNvSpPr>
            <p:nvPr/>
          </p:nvSpPr>
          <p:spPr bwMode="auto">
            <a:xfrm>
              <a:off x="1544" y="3304"/>
              <a:ext cx="96" cy="128"/>
            </a:xfrm>
            <a:custGeom>
              <a:avLst/>
              <a:gdLst>
                <a:gd name="T0" fmla="*/ 96 w 96"/>
                <a:gd name="T1" fmla="*/ 0 h 128"/>
                <a:gd name="T2" fmla="*/ 0 w 96"/>
                <a:gd name="T3" fmla="*/ 12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6" h="128">
                  <a:moveTo>
                    <a:pt x="96" y="0"/>
                  </a:moveTo>
                  <a:lnTo>
                    <a:pt x="0" y="128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84" name="Rectangle 272"/>
            <p:cNvSpPr>
              <a:spLocks noChangeArrowheads="1"/>
            </p:cNvSpPr>
            <p:nvPr/>
          </p:nvSpPr>
          <p:spPr bwMode="auto">
            <a:xfrm>
              <a:off x="1360" y="3384"/>
              <a:ext cx="440" cy="4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85" name="Oval 273"/>
            <p:cNvSpPr>
              <a:spLocks noChangeArrowheads="1"/>
            </p:cNvSpPr>
            <p:nvPr/>
          </p:nvSpPr>
          <p:spPr bwMode="auto">
            <a:xfrm>
              <a:off x="1624" y="3672"/>
              <a:ext cx="72" cy="8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86" name="Oval 274"/>
            <p:cNvSpPr>
              <a:spLocks noChangeArrowheads="1"/>
            </p:cNvSpPr>
            <p:nvPr/>
          </p:nvSpPr>
          <p:spPr bwMode="auto">
            <a:xfrm>
              <a:off x="1432" y="3416"/>
              <a:ext cx="176" cy="1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87" name="Line 275"/>
            <p:cNvSpPr>
              <a:spLocks noChangeShapeType="1"/>
            </p:cNvSpPr>
            <p:nvPr/>
          </p:nvSpPr>
          <p:spPr bwMode="auto">
            <a:xfrm>
              <a:off x="1560" y="3576"/>
              <a:ext cx="80" cy="1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88" name="Line 276"/>
            <p:cNvSpPr>
              <a:spLocks noChangeShapeType="1"/>
            </p:cNvSpPr>
            <p:nvPr/>
          </p:nvSpPr>
          <p:spPr bwMode="auto">
            <a:xfrm flipH="1">
              <a:off x="1680" y="3428"/>
              <a:ext cx="124" cy="2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89" name="Freeform 277"/>
            <p:cNvSpPr>
              <a:spLocks/>
            </p:cNvSpPr>
            <p:nvPr/>
          </p:nvSpPr>
          <p:spPr bwMode="auto">
            <a:xfrm>
              <a:off x="1544" y="3744"/>
              <a:ext cx="96" cy="128"/>
            </a:xfrm>
            <a:custGeom>
              <a:avLst/>
              <a:gdLst>
                <a:gd name="T0" fmla="*/ 96 w 96"/>
                <a:gd name="T1" fmla="*/ 0 h 128"/>
                <a:gd name="T2" fmla="*/ 0 w 96"/>
                <a:gd name="T3" fmla="*/ 12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6" h="128">
                  <a:moveTo>
                    <a:pt x="96" y="0"/>
                  </a:moveTo>
                  <a:lnTo>
                    <a:pt x="0" y="128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90" name="Rectangle 278"/>
            <p:cNvSpPr>
              <a:spLocks noChangeArrowheads="1"/>
            </p:cNvSpPr>
            <p:nvPr/>
          </p:nvSpPr>
          <p:spPr bwMode="auto">
            <a:xfrm>
              <a:off x="1800" y="3384"/>
              <a:ext cx="440" cy="4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91" name="Oval 279"/>
            <p:cNvSpPr>
              <a:spLocks noChangeArrowheads="1"/>
            </p:cNvSpPr>
            <p:nvPr/>
          </p:nvSpPr>
          <p:spPr bwMode="auto">
            <a:xfrm>
              <a:off x="2104" y="3704"/>
              <a:ext cx="72" cy="8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92" name="Oval 280"/>
            <p:cNvSpPr>
              <a:spLocks noChangeArrowheads="1"/>
            </p:cNvSpPr>
            <p:nvPr/>
          </p:nvSpPr>
          <p:spPr bwMode="auto">
            <a:xfrm>
              <a:off x="1788" y="3292"/>
              <a:ext cx="176" cy="1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93" name="Line 281"/>
            <p:cNvSpPr>
              <a:spLocks noChangeShapeType="1"/>
            </p:cNvSpPr>
            <p:nvPr/>
          </p:nvSpPr>
          <p:spPr bwMode="auto">
            <a:xfrm flipH="1">
              <a:off x="2164" y="3536"/>
              <a:ext cx="164" cy="1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94" name="Freeform 282"/>
            <p:cNvSpPr>
              <a:spLocks/>
            </p:cNvSpPr>
            <p:nvPr/>
          </p:nvSpPr>
          <p:spPr bwMode="auto">
            <a:xfrm>
              <a:off x="1984" y="3772"/>
              <a:ext cx="132" cy="100"/>
            </a:xfrm>
            <a:custGeom>
              <a:avLst/>
              <a:gdLst>
                <a:gd name="T0" fmla="*/ 96 w 96"/>
                <a:gd name="T1" fmla="*/ 0 h 128"/>
                <a:gd name="T2" fmla="*/ 0 w 96"/>
                <a:gd name="T3" fmla="*/ 12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6" h="128">
                  <a:moveTo>
                    <a:pt x="96" y="0"/>
                  </a:moveTo>
                  <a:lnTo>
                    <a:pt x="0" y="128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395" name="Freeform 283"/>
            <p:cNvSpPr>
              <a:spLocks/>
            </p:cNvSpPr>
            <p:nvPr/>
          </p:nvSpPr>
          <p:spPr bwMode="auto">
            <a:xfrm flipV="1">
              <a:off x="1692" y="3292"/>
              <a:ext cx="104" cy="60"/>
            </a:xfrm>
            <a:custGeom>
              <a:avLst/>
              <a:gdLst>
                <a:gd name="T0" fmla="*/ 96 w 96"/>
                <a:gd name="T1" fmla="*/ 0 h 128"/>
                <a:gd name="T2" fmla="*/ 0 w 96"/>
                <a:gd name="T3" fmla="*/ 12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6" h="128">
                  <a:moveTo>
                    <a:pt x="96" y="0"/>
                  </a:moveTo>
                  <a:lnTo>
                    <a:pt x="0" y="128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6396" name="Oval 284"/>
          <p:cNvSpPr>
            <a:spLocks noChangeArrowheads="1"/>
          </p:cNvSpPr>
          <p:nvPr/>
        </p:nvSpPr>
        <p:spPr bwMode="auto">
          <a:xfrm>
            <a:off x="3429000" y="2082800"/>
            <a:ext cx="5549900" cy="4521200"/>
          </a:xfrm>
          <a:prstGeom prst="ellipse">
            <a:avLst/>
          </a:prstGeom>
          <a:solidFill>
            <a:srgbClr val="FF00FF">
              <a:alpha val="10001"/>
            </a:srgbClr>
          </a:solidFill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>
                    <a:alpha val="28000"/>
                  </a:schemeClr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46397" name="Group 285"/>
          <p:cNvGrpSpPr>
            <a:grpSpLocks/>
          </p:cNvGrpSpPr>
          <p:nvPr/>
        </p:nvGrpSpPr>
        <p:grpSpPr bwMode="auto">
          <a:xfrm>
            <a:off x="6451600" y="2714625"/>
            <a:ext cx="1371600" cy="1095375"/>
            <a:chOff x="952" y="3454"/>
            <a:chExt cx="864" cy="690"/>
          </a:xfrm>
        </p:grpSpPr>
        <p:sp>
          <p:nvSpPr>
            <p:cNvPr id="346398" name="Oval 286"/>
            <p:cNvSpPr>
              <a:spLocks noChangeArrowheads="1"/>
            </p:cNvSpPr>
            <p:nvPr/>
          </p:nvSpPr>
          <p:spPr bwMode="auto">
            <a:xfrm>
              <a:off x="952" y="3512"/>
              <a:ext cx="864" cy="63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46399" name="Group 287"/>
            <p:cNvGrpSpPr>
              <a:grpSpLocks/>
            </p:cNvGrpSpPr>
            <p:nvPr/>
          </p:nvGrpSpPr>
          <p:grpSpPr bwMode="auto">
            <a:xfrm>
              <a:off x="1176" y="3454"/>
              <a:ext cx="631" cy="560"/>
              <a:chOff x="856" y="3454"/>
              <a:chExt cx="631" cy="560"/>
            </a:xfrm>
          </p:grpSpPr>
          <p:grpSp>
            <p:nvGrpSpPr>
              <p:cNvPr id="346400" name="Group 288"/>
              <p:cNvGrpSpPr>
                <a:grpSpLocks/>
              </p:cNvGrpSpPr>
              <p:nvPr/>
            </p:nvGrpSpPr>
            <p:grpSpPr bwMode="auto">
              <a:xfrm>
                <a:off x="1064" y="3726"/>
                <a:ext cx="423" cy="288"/>
                <a:chOff x="1616" y="3646"/>
                <a:chExt cx="423" cy="288"/>
              </a:xfrm>
            </p:grpSpPr>
            <p:sp>
              <p:nvSpPr>
                <p:cNvPr id="346401" name="Oval 289"/>
                <p:cNvSpPr>
                  <a:spLocks noChangeArrowheads="1"/>
                </p:cNvSpPr>
                <p:nvPr/>
              </p:nvSpPr>
              <p:spPr bwMode="auto">
                <a:xfrm>
                  <a:off x="1616" y="3808"/>
                  <a:ext cx="120" cy="12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6402" name="Text Box 290"/>
                <p:cNvSpPr txBox="1">
                  <a:spLocks noChangeArrowheads="1"/>
                </p:cNvSpPr>
                <p:nvPr/>
              </p:nvSpPr>
              <p:spPr bwMode="auto">
                <a:xfrm>
                  <a:off x="1702" y="3646"/>
                  <a:ext cx="337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solidFill>
                        <a:srgbClr val="FF0000"/>
                      </a:solidFill>
                      <a:cs typeface="ＭＳ Ｐゴシック" charset="0"/>
                    </a:rPr>
                    <a:t>h</a:t>
                  </a:r>
                  <a:r>
                    <a:rPr lang="en-US" baseline="30000">
                      <a:solidFill>
                        <a:srgbClr val="FF0000"/>
                      </a:solidFill>
                      <a:cs typeface="ＭＳ Ｐゴシック" charset="0"/>
                    </a:rPr>
                    <a:t>+</a:t>
                  </a:r>
                  <a:endParaRPr lang="en-US">
                    <a:solidFill>
                      <a:srgbClr val="FF0000"/>
                    </a:solidFill>
                    <a:cs typeface="ＭＳ Ｐゴシック" charset="0"/>
                  </a:endParaRPr>
                </a:p>
              </p:txBody>
            </p:sp>
          </p:grpSp>
          <p:grpSp>
            <p:nvGrpSpPr>
              <p:cNvPr id="346403" name="Group 291"/>
              <p:cNvGrpSpPr>
                <a:grpSpLocks/>
              </p:cNvGrpSpPr>
              <p:nvPr/>
            </p:nvGrpSpPr>
            <p:grpSpPr bwMode="auto">
              <a:xfrm>
                <a:off x="856" y="3454"/>
                <a:ext cx="327" cy="362"/>
                <a:chOff x="1000" y="3078"/>
                <a:chExt cx="327" cy="362"/>
              </a:xfrm>
            </p:grpSpPr>
            <p:sp>
              <p:nvSpPr>
                <p:cNvPr id="346404" name="Oval 292"/>
                <p:cNvSpPr>
                  <a:spLocks noChangeArrowheads="1"/>
                </p:cNvSpPr>
                <p:nvPr/>
              </p:nvSpPr>
              <p:spPr bwMode="auto">
                <a:xfrm>
                  <a:off x="1000" y="3320"/>
                  <a:ext cx="120" cy="120"/>
                </a:xfrm>
                <a:prstGeom prst="ellipse">
                  <a:avLst/>
                </a:prstGeom>
                <a:solidFill>
                  <a:srgbClr val="0044F3"/>
                </a:solidFill>
                <a:ln w="9525">
                  <a:solidFill>
                    <a:srgbClr val="0044F3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6405" name="Text Box 293"/>
                <p:cNvSpPr txBox="1">
                  <a:spLocks noChangeArrowheads="1"/>
                </p:cNvSpPr>
                <p:nvPr/>
              </p:nvSpPr>
              <p:spPr bwMode="auto">
                <a:xfrm>
                  <a:off x="1030" y="3078"/>
                  <a:ext cx="297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solidFill>
                        <a:srgbClr val="0044F3"/>
                      </a:solidFill>
                      <a:cs typeface="ＭＳ Ｐゴシック" charset="0"/>
                    </a:rPr>
                    <a:t>e</a:t>
                  </a:r>
                  <a:r>
                    <a:rPr lang="en-US" baseline="30000">
                      <a:solidFill>
                        <a:srgbClr val="0044F3"/>
                      </a:solidFill>
                      <a:cs typeface="ＭＳ Ｐゴシック" charset="0"/>
                    </a:rPr>
                    <a:t>-</a:t>
                  </a:r>
                  <a:endParaRPr lang="en-US">
                    <a:solidFill>
                      <a:srgbClr val="0044F3"/>
                    </a:solidFill>
                    <a:cs typeface="ＭＳ Ｐゴシック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526562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346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46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42" dur="2000"/>
                                        <p:tgtEl>
                                          <p:spTgt spid="34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/>
                                        <p:tgtEl>
                                          <p:spTgt spid="34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3463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346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346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6115" grpId="0" build="allAtOnce"/>
      <p:bldP spid="346396" grpId="0" animBg="1"/>
      <p:bldP spid="34639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609600"/>
          </a:xfrm>
        </p:spPr>
        <p:txBody>
          <a:bodyPr/>
          <a:lstStyle/>
          <a:p>
            <a:r>
              <a:rPr lang="en-US" sz="3200" u="sng">
                <a:solidFill>
                  <a:srgbClr val="008000"/>
                </a:solidFill>
                <a:latin typeface="Lucida Grande" charset="0"/>
              </a:rPr>
              <a:t>DFT: problems with excitations</a:t>
            </a:r>
            <a:endParaRPr lang="en-US"/>
          </a:p>
        </p:txBody>
      </p:sp>
      <p:sp>
        <p:nvSpPr>
          <p:cNvPr id="358403" name="Rectangle 3"/>
          <p:cNvSpPr>
            <a:spLocks noChangeArrowheads="1"/>
          </p:cNvSpPr>
          <p:nvPr/>
        </p:nvSpPr>
        <p:spPr bwMode="auto">
          <a:xfrm>
            <a:off x="4035425" y="5715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>
              <a:latin typeface="Times" charset="0"/>
            </a:endParaRPr>
          </a:p>
        </p:txBody>
      </p:sp>
      <p:sp>
        <p:nvSpPr>
          <p:cNvPr id="358404" name="Text Box 4"/>
          <p:cNvSpPr txBox="1">
            <a:spLocks noChangeArrowheads="1"/>
          </p:cNvSpPr>
          <p:nvPr/>
        </p:nvSpPr>
        <p:spPr bwMode="auto">
          <a:xfrm>
            <a:off x="114300" y="990600"/>
            <a:ext cx="8915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5840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2679700"/>
            <a:ext cx="5143500" cy="398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58406" name="Group 6"/>
          <p:cNvGraphicFramePr>
            <a:graphicFrameLocks noGrp="1"/>
          </p:cNvGraphicFramePr>
          <p:nvPr/>
        </p:nvGraphicFramePr>
        <p:xfrm>
          <a:off x="609600" y="990600"/>
          <a:ext cx="5410200" cy="1536191"/>
        </p:xfrm>
        <a:graphic>
          <a:graphicData uri="http://schemas.openxmlformats.org/drawingml/2006/table">
            <a:tbl>
              <a:tblPr/>
              <a:tblGrid>
                <a:gridCol w="1552575"/>
                <a:gridCol w="2074863"/>
                <a:gridCol w="1782762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</a:rPr>
                        <a:t>Material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</a:rPr>
                        <a:t>LDA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</a:rPr>
                        <a:t>Expt. [1]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</a:rPr>
                        <a:t>Diamond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</a:rPr>
                        <a:t>3.9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</a:rPr>
                        <a:t>5.48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</a:rPr>
                        <a:t>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</a:rPr>
                        <a:t>1.17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</a:rPr>
                        <a:t>LiCl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</a:rPr>
                        <a:t>9.4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8428" name="Text Box 28"/>
          <p:cNvSpPr txBox="1">
            <a:spLocks noChangeArrowheads="1"/>
          </p:cNvSpPr>
          <p:nvPr/>
        </p:nvSpPr>
        <p:spPr bwMode="auto">
          <a:xfrm>
            <a:off x="1752600" y="533400"/>
            <a:ext cx="267272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/>
              <a:t>Energy gaps </a:t>
            </a:r>
            <a:r>
              <a:rPr lang="en-US" dirty="0"/>
              <a:t>(</a:t>
            </a:r>
            <a:r>
              <a:rPr lang="en-US" dirty="0" err="1"/>
              <a:t>eV</a:t>
            </a:r>
            <a:r>
              <a:rPr lang="en-US" dirty="0"/>
              <a:t>)</a:t>
            </a:r>
          </a:p>
        </p:txBody>
      </p:sp>
      <p:sp>
        <p:nvSpPr>
          <p:cNvPr id="358429" name="Text Box 29"/>
          <p:cNvSpPr txBox="1">
            <a:spLocks noChangeArrowheads="1"/>
          </p:cNvSpPr>
          <p:nvPr/>
        </p:nvSpPr>
        <p:spPr bwMode="auto">
          <a:xfrm>
            <a:off x="6172200" y="1054100"/>
            <a:ext cx="2679700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1600"/>
              <a:t>[1] Landolt-Bornstien, vol. III; Baldini &amp; Bosacchi, </a:t>
            </a:r>
            <a:r>
              <a:rPr lang="en-US" sz="1600" i="1"/>
              <a:t>Phys. Stat. Solidi</a:t>
            </a:r>
            <a:r>
              <a:rPr lang="en-US" sz="1600"/>
              <a:t>  (1970).</a:t>
            </a:r>
          </a:p>
        </p:txBody>
      </p:sp>
      <p:sp>
        <p:nvSpPr>
          <p:cNvPr id="358430" name="Text Box 30"/>
          <p:cNvSpPr txBox="1">
            <a:spLocks noChangeArrowheads="1"/>
          </p:cNvSpPr>
          <p:nvPr/>
        </p:nvSpPr>
        <p:spPr bwMode="auto">
          <a:xfrm>
            <a:off x="4813300" y="6451600"/>
            <a:ext cx="4330700" cy="33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1600"/>
              <a:t>[2] Aspnes &amp; Studna, </a:t>
            </a:r>
            <a:r>
              <a:rPr lang="en-US" sz="1600" i="1"/>
              <a:t>Phys. Rev. B</a:t>
            </a:r>
            <a:r>
              <a:rPr lang="en-US" sz="1600"/>
              <a:t> (1983)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838699" y="2870200"/>
            <a:ext cx="4334873" cy="3200400"/>
            <a:chOff x="4838699" y="2870200"/>
            <a:chExt cx="4334873" cy="3200400"/>
          </a:xfrm>
        </p:grpSpPr>
        <p:pic>
          <p:nvPicPr>
            <p:cNvPr id="2" name="Picture 1" descr="Photo Apr 29, 10 07 45 AM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38699" y="3150351"/>
              <a:ext cx="4334873" cy="2920249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5930900" y="2870200"/>
              <a:ext cx="24208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Solar spectrum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78528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609600"/>
          </a:xfrm>
        </p:spPr>
        <p:txBody>
          <a:bodyPr/>
          <a:lstStyle/>
          <a:p>
            <a:pPr eaLnBrk="1" hangingPunct="1"/>
            <a:r>
              <a:rPr lang="en-US" sz="3200" u="sng">
                <a:solidFill>
                  <a:srgbClr val="008000"/>
                </a:solidFill>
                <a:latin typeface="Lucida Grande" charset="0"/>
                <a:ea typeface="ＭＳ Ｐゴシック" charset="0"/>
                <a:cs typeface="ＭＳ Ｐゴシック" charset="0"/>
              </a:rPr>
              <a:t>Green</a:t>
            </a:r>
            <a:r>
              <a:rPr lang="ja-JP" altLang="en-US" sz="3200" u="sng">
                <a:solidFill>
                  <a:srgbClr val="008000"/>
                </a:solidFill>
                <a:latin typeface="Lucida Grande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3200" u="sng">
                <a:solidFill>
                  <a:srgbClr val="008000"/>
                </a:solidFill>
                <a:latin typeface="Lucida Grande" charset="0"/>
                <a:ea typeface="ＭＳ Ｐゴシック" charset="0"/>
                <a:cs typeface="ＭＳ Ｐゴシック" charset="0"/>
              </a:rPr>
              <a:t>s functions successes</a:t>
            </a: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2771" name="Rectangle 1027"/>
          <p:cNvSpPr>
            <a:spLocks noChangeArrowheads="1"/>
          </p:cNvSpPr>
          <p:nvPr/>
        </p:nvSpPr>
        <p:spPr bwMode="auto">
          <a:xfrm>
            <a:off x="4035425" y="571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>
              <a:latin typeface="Times" charset="0"/>
            </a:endParaRPr>
          </a:p>
        </p:txBody>
      </p:sp>
      <p:sp>
        <p:nvSpPr>
          <p:cNvPr id="32772" name="Text Box 1028"/>
          <p:cNvSpPr txBox="1">
            <a:spLocks noChangeArrowheads="1"/>
          </p:cNvSpPr>
          <p:nvPr/>
        </p:nvSpPr>
        <p:spPr bwMode="auto">
          <a:xfrm>
            <a:off x="114300" y="990600"/>
            <a:ext cx="891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endParaRPr lang="en-US"/>
          </a:p>
        </p:txBody>
      </p:sp>
      <p:graphicFrame>
        <p:nvGraphicFramePr>
          <p:cNvPr id="382981" name="Group 10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2023971"/>
              </p:ext>
            </p:extLst>
          </p:nvPr>
        </p:nvGraphicFramePr>
        <p:xfrm>
          <a:off x="609600" y="990600"/>
          <a:ext cx="7192963" cy="1536191"/>
        </p:xfrm>
        <a:graphic>
          <a:graphicData uri="http://schemas.openxmlformats.org/drawingml/2006/table">
            <a:tbl>
              <a:tblPr/>
              <a:tblGrid>
                <a:gridCol w="1552575"/>
                <a:gridCol w="2074863"/>
                <a:gridCol w="1782762"/>
                <a:gridCol w="1782763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Material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DFT-LDA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Grande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GW*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Expt.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Diamond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3.9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5.6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5.48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1.17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LiCl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9.1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9.4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800" name="Text Box 1056"/>
          <p:cNvSpPr txBox="1">
            <a:spLocks noChangeArrowheads="1"/>
          </p:cNvSpPr>
          <p:nvPr/>
        </p:nvSpPr>
        <p:spPr bwMode="auto">
          <a:xfrm>
            <a:off x="1873250" y="508000"/>
            <a:ext cx="26727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r>
              <a:rPr lang="en-US" dirty="0" smtClean="0"/>
              <a:t>Energy gaps </a:t>
            </a:r>
            <a:r>
              <a:rPr lang="en-US" dirty="0"/>
              <a:t>(</a:t>
            </a:r>
            <a:r>
              <a:rPr lang="en-US" dirty="0" err="1"/>
              <a:t>eV</a:t>
            </a:r>
            <a:r>
              <a:rPr lang="en-US" dirty="0"/>
              <a:t>)</a:t>
            </a:r>
          </a:p>
        </p:txBody>
      </p:sp>
      <p:sp>
        <p:nvSpPr>
          <p:cNvPr id="383010" name="Text Box 1058"/>
          <p:cNvSpPr txBox="1">
            <a:spLocks noChangeArrowheads="1"/>
          </p:cNvSpPr>
          <p:nvPr/>
        </p:nvSpPr>
        <p:spPr bwMode="auto">
          <a:xfrm>
            <a:off x="4800600" y="2546350"/>
            <a:ext cx="41735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r>
              <a:rPr lang="en-US" sz="1600"/>
              <a:t>* Hybertsen &amp; Louie, </a:t>
            </a:r>
            <a:r>
              <a:rPr lang="en-US" sz="1600" i="1"/>
              <a:t>Phys. Rev. B</a:t>
            </a:r>
            <a:r>
              <a:rPr lang="en-US" sz="1600"/>
              <a:t> (1986)</a:t>
            </a:r>
          </a:p>
        </p:txBody>
      </p:sp>
      <p:sp>
        <p:nvSpPr>
          <p:cNvPr id="32802" name="Rectangle 1059"/>
          <p:cNvSpPr>
            <a:spLocks noChangeArrowheads="1"/>
          </p:cNvSpPr>
          <p:nvPr/>
        </p:nvSpPr>
        <p:spPr bwMode="auto">
          <a:xfrm>
            <a:off x="4724400" y="3124200"/>
            <a:ext cx="381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060"/>
          <p:cNvGrpSpPr>
            <a:grpSpLocks/>
          </p:cNvGrpSpPr>
          <p:nvPr/>
        </p:nvGrpSpPr>
        <p:grpSpPr bwMode="auto">
          <a:xfrm>
            <a:off x="4748213" y="2828925"/>
            <a:ext cx="4325937" cy="3959225"/>
            <a:chOff x="3000" y="1782"/>
            <a:chExt cx="2725" cy="2494"/>
          </a:xfrm>
        </p:grpSpPr>
        <p:pic>
          <p:nvPicPr>
            <p:cNvPr id="32805" name="Picture 106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0" y="1782"/>
              <a:ext cx="2725" cy="24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806" name="Text Box 1062"/>
            <p:cNvSpPr txBox="1">
              <a:spLocks noChangeArrowheads="1"/>
            </p:cNvSpPr>
            <p:nvPr/>
          </p:nvSpPr>
          <p:spPr bwMode="auto">
            <a:xfrm>
              <a:off x="3426" y="2038"/>
              <a:ext cx="474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9pPr>
            </a:lstStyle>
            <a:p>
              <a:r>
                <a:rPr lang="en-US" sz="2200"/>
                <a:t>SiO</a:t>
              </a:r>
              <a:r>
                <a:rPr lang="en-US" sz="2200" baseline="-25000"/>
                <a:t>2</a:t>
              </a:r>
              <a:endParaRPr lang="en-US"/>
            </a:p>
          </p:txBody>
        </p:sp>
      </p:grpSp>
      <p:pic>
        <p:nvPicPr>
          <p:cNvPr id="383015" name="Picture 106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3" y="2963863"/>
            <a:ext cx="4805362" cy="371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2908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3010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40036" y="37980"/>
            <a:ext cx="7772400" cy="533400"/>
          </a:xfrm>
        </p:spPr>
        <p:txBody>
          <a:bodyPr/>
          <a:lstStyle/>
          <a:p>
            <a:pPr eaLnBrk="1" hangingPunct="1"/>
            <a:r>
              <a:rPr lang="en-US" sz="3000" u="sng" dirty="0" err="1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GW</a:t>
            </a:r>
            <a:r>
              <a:rPr lang="en-US" sz="3000" u="sng" dirty="0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-BSE: what is it about?</a:t>
            </a:r>
            <a:endParaRPr lang="en-US" sz="30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0949" name="Text Box 21"/>
          <p:cNvSpPr txBox="1">
            <a:spLocks noChangeArrowheads="1"/>
          </p:cNvSpPr>
          <p:nvPr/>
        </p:nvSpPr>
        <p:spPr bwMode="auto">
          <a:xfrm>
            <a:off x="132520" y="632520"/>
            <a:ext cx="6686446" cy="2800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r>
              <a:rPr lang="en-US" sz="2200" dirty="0" err="1" smtClean="0"/>
              <a:t>DFT</a:t>
            </a:r>
            <a:r>
              <a:rPr lang="en-US" sz="2200" dirty="0" smtClean="0"/>
              <a:t> is a ground-state theory for electrons</a:t>
            </a:r>
          </a:p>
          <a:p>
            <a:endParaRPr lang="en-US" sz="2200" dirty="0"/>
          </a:p>
          <a:p>
            <a:r>
              <a:rPr lang="en-US" sz="2200" dirty="0" smtClean="0"/>
              <a:t>But many processes involve </a:t>
            </a:r>
            <a:r>
              <a:rPr lang="en-US" sz="2200" u="sng" dirty="0" smtClean="0"/>
              <a:t>exciting</a:t>
            </a:r>
            <a:r>
              <a:rPr lang="en-US" sz="2200" dirty="0" smtClean="0"/>
              <a:t> electrons:</a:t>
            </a:r>
          </a:p>
          <a:p>
            <a:endParaRPr lang="en-US" sz="2200" dirty="0" smtClean="0"/>
          </a:p>
          <a:p>
            <a:endParaRPr lang="en-US" sz="2200" dirty="0" smtClean="0"/>
          </a:p>
          <a:p>
            <a:pPr marL="342900" indent="-342900">
              <a:buFontTx/>
              <a:buChar char="•"/>
            </a:pPr>
            <a:r>
              <a:rPr lang="en-US" sz="2200" dirty="0" smtClean="0"/>
              <a:t>Transport of electrons in a material or across</a:t>
            </a:r>
            <a:br>
              <a:rPr lang="en-US" sz="2200" dirty="0" smtClean="0"/>
            </a:br>
            <a:r>
              <a:rPr lang="en-US" sz="2200" dirty="0" smtClean="0"/>
              <a:t>an interface: dynamically adding an </a:t>
            </a:r>
            <a:r>
              <a:rPr lang="en-US" sz="2200" dirty="0" smtClean="0">
                <a:solidFill>
                  <a:srgbClr val="0000FF"/>
                </a:solidFill>
              </a:rPr>
              <a:t>electron</a:t>
            </a:r>
            <a:r>
              <a:rPr lang="en-US" sz="2200" dirty="0" smtClean="0"/>
              <a:t/>
            </a:r>
            <a:br>
              <a:rPr lang="en-US" sz="2200" dirty="0" smtClean="0"/>
            </a:br>
            <a:endParaRPr lang="en-US" sz="2200" dirty="0" smtClean="0"/>
          </a:p>
        </p:txBody>
      </p:sp>
      <p:grpSp>
        <p:nvGrpSpPr>
          <p:cNvPr id="2" name="Group 1"/>
          <p:cNvGrpSpPr/>
          <p:nvPr/>
        </p:nvGrpSpPr>
        <p:grpSpPr>
          <a:xfrm>
            <a:off x="6620250" y="1405024"/>
            <a:ext cx="1645504" cy="1941513"/>
            <a:chOff x="6620250" y="1405024"/>
            <a:chExt cx="1645504" cy="1941513"/>
          </a:xfrm>
        </p:grpSpPr>
        <p:grpSp>
          <p:nvGrpSpPr>
            <p:cNvPr id="66" name="Group 65"/>
            <p:cNvGrpSpPr/>
            <p:nvPr/>
          </p:nvGrpSpPr>
          <p:grpSpPr>
            <a:xfrm>
              <a:off x="7252928" y="1405024"/>
              <a:ext cx="1012826" cy="1941513"/>
              <a:chOff x="7271820" y="943693"/>
              <a:chExt cx="1012826" cy="1941513"/>
            </a:xfrm>
          </p:grpSpPr>
          <p:grpSp>
            <p:nvGrpSpPr>
              <p:cNvPr id="67" name="Group 26"/>
              <p:cNvGrpSpPr>
                <a:grpSpLocks/>
              </p:cNvGrpSpPr>
              <p:nvPr/>
            </p:nvGrpSpPr>
            <p:grpSpPr bwMode="auto">
              <a:xfrm>
                <a:off x="7778233" y="943693"/>
                <a:ext cx="506413" cy="1941513"/>
                <a:chOff x="4512" y="2232"/>
                <a:chExt cx="415" cy="1511"/>
              </a:xfrm>
            </p:grpSpPr>
            <p:sp>
              <p:nvSpPr>
                <p:cNvPr id="74" name="Line 27"/>
                <p:cNvSpPr>
                  <a:spLocks noChangeShapeType="1"/>
                </p:cNvSpPr>
                <p:nvPr/>
              </p:nvSpPr>
              <p:spPr bwMode="auto">
                <a:xfrm>
                  <a:off x="4512" y="2232"/>
                  <a:ext cx="4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" name="Line 28"/>
                <p:cNvSpPr>
                  <a:spLocks noChangeShapeType="1"/>
                </p:cNvSpPr>
                <p:nvPr/>
              </p:nvSpPr>
              <p:spPr bwMode="auto">
                <a:xfrm>
                  <a:off x="4512" y="2408"/>
                  <a:ext cx="4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" name="Line 29"/>
                <p:cNvSpPr>
                  <a:spLocks noChangeShapeType="1"/>
                </p:cNvSpPr>
                <p:nvPr/>
              </p:nvSpPr>
              <p:spPr bwMode="auto">
                <a:xfrm>
                  <a:off x="4512" y="2528"/>
                  <a:ext cx="4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7" name="Line 30"/>
                <p:cNvSpPr>
                  <a:spLocks noChangeShapeType="1"/>
                </p:cNvSpPr>
                <p:nvPr/>
              </p:nvSpPr>
              <p:spPr bwMode="auto">
                <a:xfrm>
                  <a:off x="4512" y="2328"/>
                  <a:ext cx="4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8" name="Line 31"/>
                <p:cNvSpPr>
                  <a:spLocks noChangeShapeType="1"/>
                </p:cNvSpPr>
                <p:nvPr/>
              </p:nvSpPr>
              <p:spPr bwMode="auto">
                <a:xfrm>
                  <a:off x="4512" y="2640"/>
                  <a:ext cx="4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9" name="Line 32"/>
                <p:cNvSpPr>
                  <a:spLocks noChangeShapeType="1"/>
                </p:cNvSpPr>
                <p:nvPr/>
              </p:nvSpPr>
              <p:spPr bwMode="auto">
                <a:xfrm>
                  <a:off x="4512" y="2760"/>
                  <a:ext cx="4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80" name="Group 35"/>
                <p:cNvGrpSpPr>
                  <a:grpSpLocks/>
                </p:cNvGrpSpPr>
                <p:nvPr/>
              </p:nvGrpSpPr>
              <p:grpSpPr bwMode="auto">
                <a:xfrm>
                  <a:off x="4512" y="3648"/>
                  <a:ext cx="415" cy="95"/>
                  <a:chOff x="4512" y="3648"/>
                  <a:chExt cx="415" cy="95"/>
                </a:xfrm>
              </p:grpSpPr>
              <p:sp>
                <p:nvSpPr>
                  <p:cNvPr id="93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4512" y="3696"/>
                    <a:ext cx="415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4" name="Oval 37"/>
                  <p:cNvSpPr>
                    <a:spLocks noChangeArrowheads="1"/>
                  </p:cNvSpPr>
                  <p:nvPr/>
                </p:nvSpPr>
                <p:spPr bwMode="auto">
                  <a:xfrm>
                    <a:off x="4608" y="3648"/>
                    <a:ext cx="88" cy="95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" name="Oval 38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3648"/>
                    <a:ext cx="88" cy="95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1" name="Group 39"/>
                <p:cNvGrpSpPr>
                  <a:grpSpLocks/>
                </p:cNvGrpSpPr>
                <p:nvPr/>
              </p:nvGrpSpPr>
              <p:grpSpPr bwMode="auto">
                <a:xfrm>
                  <a:off x="4512" y="3504"/>
                  <a:ext cx="415" cy="95"/>
                  <a:chOff x="4512" y="3648"/>
                  <a:chExt cx="415" cy="95"/>
                </a:xfrm>
              </p:grpSpPr>
              <p:sp>
                <p:nvSpPr>
                  <p:cNvPr id="90" name="Line 40"/>
                  <p:cNvSpPr>
                    <a:spLocks noChangeShapeType="1"/>
                  </p:cNvSpPr>
                  <p:nvPr/>
                </p:nvSpPr>
                <p:spPr bwMode="auto">
                  <a:xfrm>
                    <a:off x="4512" y="3696"/>
                    <a:ext cx="415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1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4608" y="3648"/>
                    <a:ext cx="88" cy="95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2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3648"/>
                    <a:ext cx="88" cy="95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2" name="Group 43"/>
                <p:cNvGrpSpPr>
                  <a:grpSpLocks/>
                </p:cNvGrpSpPr>
                <p:nvPr/>
              </p:nvGrpSpPr>
              <p:grpSpPr bwMode="auto">
                <a:xfrm>
                  <a:off x="4512" y="3360"/>
                  <a:ext cx="415" cy="95"/>
                  <a:chOff x="4512" y="3648"/>
                  <a:chExt cx="415" cy="95"/>
                </a:xfrm>
              </p:grpSpPr>
              <p:sp>
                <p:nvSpPr>
                  <p:cNvPr id="87" name="Line 44"/>
                  <p:cNvSpPr>
                    <a:spLocks noChangeShapeType="1"/>
                  </p:cNvSpPr>
                  <p:nvPr/>
                </p:nvSpPr>
                <p:spPr bwMode="auto">
                  <a:xfrm>
                    <a:off x="4512" y="3696"/>
                    <a:ext cx="415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8" name="Oval 45"/>
                  <p:cNvSpPr>
                    <a:spLocks noChangeArrowheads="1"/>
                  </p:cNvSpPr>
                  <p:nvPr/>
                </p:nvSpPr>
                <p:spPr bwMode="auto">
                  <a:xfrm>
                    <a:off x="4608" y="3648"/>
                    <a:ext cx="88" cy="95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" name="Oval 46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3648"/>
                    <a:ext cx="88" cy="95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3" name="Group 47"/>
                <p:cNvGrpSpPr>
                  <a:grpSpLocks/>
                </p:cNvGrpSpPr>
                <p:nvPr/>
              </p:nvGrpSpPr>
              <p:grpSpPr bwMode="auto">
                <a:xfrm>
                  <a:off x="4512" y="3216"/>
                  <a:ext cx="415" cy="95"/>
                  <a:chOff x="4512" y="3648"/>
                  <a:chExt cx="415" cy="95"/>
                </a:xfrm>
              </p:grpSpPr>
              <p:sp>
                <p:nvSpPr>
                  <p:cNvPr id="84" name="Line 48"/>
                  <p:cNvSpPr>
                    <a:spLocks noChangeShapeType="1"/>
                  </p:cNvSpPr>
                  <p:nvPr/>
                </p:nvSpPr>
                <p:spPr bwMode="auto">
                  <a:xfrm>
                    <a:off x="4512" y="3696"/>
                    <a:ext cx="415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" name="Oval 49"/>
                  <p:cNvSpPr>
                    <a:spLocks noChangeArrowheads="1"/>
                  </p:cNvSpPr>
                  <p:nvPr/>
                </p:nvSpPr>
                <p:spPr bwMode="auto">
                  <a:xfrm>
                    <a:off x="4608" y="3648"/>
                    <a:ext cx="88" cy="95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6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3648"/>
                    <a:ext cx="88" cy="95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68" name="Group 51"/>
              <p:cNvGrpSpPr>
                <a:grpSpLocks/>
              </p:cNvGrpSpPr>
              <p:nvPr/>
            </p:nvGrpSpPr>
            <p:grpSpPr bwMode="auto">
              <a:xfrm>
                <a:off x="7271820" y="1197690"/>
                <a:ext cx="730250" cy="457699"/>
                <a:chOff x="4236" y="2480"/>
                <a:chExt cx="460" cy="295"/>
              </a:xfrm>
            </p:grpSpPr>
            <p:sp>
              <p:nvSpPr>
                <p:cNvPr id="69" name="Oval 52"/>
                <p:cNvSpPr>
                  <a:spLocks noChangeArrowheads="1"/>
                </p:cNvSpPr>
                <p:nvPr/>
              </p:nvSpPr>
              <p:spPr bwMode="auto">
                <a:xfrm>
                  <a:off x="4608" y="2592"/>
                  <a:ext cx="88" cy="90"/>
                </a:xfrm>
                <a:prstGeom prst="ellipse">
                  <a:avLst/>
                </a:prstGeom>
                <a:solidFill>
                  <a:srgbClr val="0044F3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4236" y="2480"/>
                  <a:ext cx="297" cy="29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Lucida Grande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Lucida Grande" charset="0"/>
                      <a:ea typeface="ＭＳ Ｐゴシック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Lucida Grande" charset="0"/>
                      <a:ea typeface="ＭＳ Ｐゴシック" charset="0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Lucida Grande" charset="0"/>
                      <a:ea typeface="ＭＳ Ｐゴシック" charset="0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Lucida Grande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Lucida Grande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Lucida Grande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Lucida Grande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Lucida Grande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rgbClr val="0044F3"/>
                      </a:solidFill>
                    </a:rPr>
                    <a:t>e</a:t>
                  </a:r>
                  <a:r>
                    <a:rPr lang="en-US" baseline="30000">
                      <a:solidFill>
                        <a:srgbClr val="0044F3"/>
                      </a:solidFill>
                    </a:rPr>
                    <a:t>-</a:t>
                  </a:r>
                  <a:endParaRPr lang="en-US">
                    <a:solidFill>
                      <a:srgbClr val="0044F3"/>
                    </a:solidFill>
                  </a:endParaRPr>
                </a:p>
              </p:txBody>
            </p:sp>
          </p:grpSp>
        </p:grpSp>
        <p:cxnSp>
          <p:nvCxnSpPr>
            <p:cNvPr id="4" name="Straight Arrow Connector 3"/>
            <p:cNvCxnSpPr/>
            <p:nvPr/>
          </p:nvCxnSpPr>
          <p:spPr bwMode="auto">
            <a:xfrm flipV="1">
              <a:off x="6620250" y="2081210"/>
              <a:ext cx="717292" cy="81132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40603824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949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40036" y="37980"/>
            <a:ext cx="7772400" cy="533400"/>
          </a:xfrm>
        </p:spPr>
        <p:txBody>
          <a:bodyPr/>
          <a:lstStyle/>
          <a:p>
            <a:pPr eaLnBrk="1" hangingPunct="1"/>
            <a:r>
              <a:rPr lang="en-US" sz="3000" u="sng" dirty="0" err="1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GW</a:t>
            </a:r>
            <a:r>
              <a:rPr lang="en-US" sz="3000" u="sng" dirty="0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-BSE: what is it about?</a:t>
            </a:r>
            <a:endParaRPr lang="en-US" sz="30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0949" name="Text Box 21"/>
          <p:cNvSpPr txBox="1">
            <a:spLocks noChangeArrowheads="1"/>
          </p:cNvSpPr>
          <p:nvPr/>
        </p:nvSpPr>
        <p:spPr bwMode="auto">
          <a:xfrm>
            <a:off x="132520" y="632520"/>
            <a:ext cx="6686446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r>
              <a:rPr lang="en-US" sz="2200" dirty="0" err="1" smtClean="0"/>
              <a:t>DFT</a:t>
            </a:r>
            <a:r>
              <a:rPr lang="en-US" sz="2200" dirty="0" smtClean="0"/>
              <a:t> is a ground-state theory for electrons</a:t>
            </a:r>
          </a:p>
          <a:p>
            <a:endParaRPr lang="en-US" sz="2200" dirty="0"/>
          </a:p>
          <a:p>
            <a:r>
              <a:rPr lang="en-US" sz="2200" dirty="0" smtClean="0"/>
              <a:t>But many processes involve </a:t>
            </a:r>
            <a:r>
              <a:rPr lang="en-US" sz="2200" u="sng" dirty="0" smtClean="0"/>
              <a:t>exciting</a:t>
            </a:r>
            <a:r>
              <a:rPr lang="en-US" sz="2200" dirty="0" smtClean="0"/>
              <a:t> electrons:</a:t>
            </a:r>
          </a:p>
          <a:p>
            <a:endParaRPr lang="en-US" sz="2200" dirty="0" smtClean="0"/>
          </a:p>
          <a:p>
            <a:endParaRPr lang="en-US" sz="2200" dirty="0" smtClean="0"/>
          </a:p>
          <a:p>
            <a:pPr marL="342900" indent="-342900">
              <a:buFontTx/>
              <a:buChar char="•"/>
            </a:pPr>
            <a:r>
              <a:rPr lang="en-US" sz="2200" dirty="0" smtClean="0"/>
              <a:t>Transport of electrons in a material or across</a:t>
            </a:r>
            <a:br>
              <a:rPr lang="en-US" sz="2200" dirty="0" smtClean="0"/>
            </a:br>
            <a:r>
              <a:rPr lang="en-US" sz="2200" dirty="0" smtClean="0"/>
              <a:t>an interface: dynamically adding an </a:t>
            </a:r>
            <a:r>
              <a:rPr lang="en-US" sz="2200" dirty="0" smtClean="0">
                <a:solidFill>
                  <a:srgbClr val="0000FF"/>
                </a:solidFill>
              </a:rPr>
              <a:t>electron</a:t>
            </a:r>
            <a:r>
              <a:rPr lang="en-US" sz="2200" dirty="0" smtClean="0"/>
              <a:t/>
            </a:r>
            <a:br>
              <a:rPr lang="en-US" sz="2200" dirty="0" smtClean="0"/>
            </a:br>
            <a:endParaRPr lang="en-US" sz="2200" dirty="0" smtClean="0"/>
          </a:p>
          <a:p>
            <a:r>
              <a:rPr lang="en-US" sz="2200" dirty="0" smtClean="0">
                <a:sym typeface="Wingdings"/>
              </a:rPr>
              <a:t> The </a:t>
            </a:r>
            <a:r>
              <a:rPr lang="en-US" sz="2200" i="1" dirty="0" smtClean="0">
                <a:sym typeface="Wingdings"/>
              </a:rPr>
              <a:t>other electrons </a:t>
            </a:r>
            <a:r>
              <a:rPr lang="en-US" sz="2200" dirty="0" smtClean="0">
                <a:sym typeface="Wingdings"/>
              </a:rPr>
              <a:t/>
            </a:r>
            <a:br>
              <a:rPr lang="en-US" sz="2200" dirty="0" smtClean="0">
                <a:sym typeface="Wingdings"/>
              </a:rPr>
            </a:br>
            <a:r>
              <a:rPr lang="en-US" sz="2200" dirty="0" smtClean="0">
                <a:sym typeface="Wingdings"/>
              </a:rPr>
              <a:t>	respond to this and </a:t>
            </a:r>
            <a:r>
              <a:rPr lang="en-US" sz="2200" u="sng" dirty="0" smtClean="0">
                <a:sym typeface="Wingdings"/>
              </a:rPr>
              <a:t>modify</a:t>
            </a:r>
            <a:r>
              <a:rPr lang="en-US" sz="2200" dirty="0" smtClean="0">
                <a:sym typeface="Wingdings"/>
              </a:rPr>
              <a:t/>
            </a:r>
            <a:br>
              <a:rPr lang="en-US" sz="2200" dirty="0" smtClean="0">
                <a:sym typeface="Wingdings"/>
              </a:rPr>
            </a:br>
            <a:r>
              <a:rPr lang="en-US" sz="2200" dirty="0" smtClean="0">
                <a:sym typeface="Wingdings"/>
              </a:rPr>
              <a:t>	energy of </a:t>
            </a:r>
            <a:r>
              <a:rPr lang="en-US" sz="2200" dirty="0" smtClean="0">
                <a:solidFill>
                  <a:srgbClr val="0000FF"/>
                </a:solidFill>
                <a:sym typeface="Wingdings"/>
              </a:rPr>
              <a:t>added electron</a:t>
            </a:r>
            <a:endParaRPr lang="en-US" sz="2200" dirty="0">
              <a:solidFill>
                <a:srgbClr val="0000FF"/>
              </a:solidFill>
            </a:endParaRPr>
          </a:p>
        </p:txBody>
      </p:sp>
      <p:grpSp>
        <p:nvGrpSpPr>
          <p:cNvPr id="66" name="Group 65"/>
          <p:cNvGrpSpPr/>
          <p:nvPr/>
        </p:nvGrpSpPr>
        <p:grpSpPr>
          <a:xfrm>
            <a:off x="7252928" y="1405024"/>
            <a:ext cx="1012826" cy="1941513"/>
            <a:chOff x="7271820" y="943693"/>
            <a:chExt cx="1012826" cy="1941513"/>
          </a:xfrm>
        </p:grpSpPr>
        <p:grpSp>
          <p:nvGrpSpPr>
            <p:cNvPr id="67" name="Group 26"/>
            <p:cNvGrpSpPr>
              <a:grpSpLocks/>
            </p:cNvGrpSpPr>
            <p:nvPr/>
          </p:nvGrpSpPr>
          <p:grpSpPr bwMode="auto">
            <a:xfrm>
              <a:off x="7778233" y="943693"/>
              <a:ext cx="506413" cy="1941513"/>
              <a:chOff x="4512" y="2232"/>
              <a:chExt cx="415" cy="1511"/>
            </a:xfrm>
          </p:grpSpPr>
          <p:sp>
            <p:nvSpPr>
              <p:cNvPr id="74" name="Line 27"/>
              <p:cNvSpPr>
                <a:spLocks noChangeShapeType="1"/>
              </p:cNvSpPr>
              <p:nvPr/>
            </p:nvSpPr>
            <p:spPr bwMode="auto">
              <a:xfrm>
                <a:off x="4512" y="2232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Line 28"/>
              <p:cNvSpPr>
                <a:spLocks noChangeShapeType="1"/>
              </p:cNvSpPr>
              <p:nvPr/>
            </p:nvSpPr>
            <p:spPr bwMode="auto">
              <a:xfrm>
                <a:off x="4512" y="2408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Line 29"/>
              <p:cNvSpPr>
                <a:spLocks noChangeShapeType="1"/>
              </p:cNvSpPr>
              <p:nvPr/>
            </p:nvSpPr>
            <p:spPr bwMode="auto">
              <a:xfrm>
                <a:off x="4512" y="2528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Line 30"/>
              <p:cNvSpPr>
                <a:spLocks noChangeShapeType="1"/>
              </p:cNvSpPr>
              <p:nvPr/>
            </p:nvSpPr>
            <p:spPr bwMode="auto">
              <a:xfrm>
                <a:off x="4512" y="2328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Line 31"/>
              <p:cNvSpPr>
                <a:spLocks noChangeShapeType="1"/>
              </p:cNvSpPr>
              <p:nvPr/>
            </p:nvSpPr>
            <p:spPr bwMode="auto">
              <a:xfrm>
                <a:off x="4512" y="2640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" name="Line 32"/>
              <p:cNvSpPr>
                <a:spLocks noChangeShapeType="1"/>
              </p:cNvSpPr>
              <p:nvPr/>
            </p:nvSpPr>
            <p:spPr bwMode="auto">
              <a:xfrm>
                <a:off x="4512" y="2760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80" name="Group 35"/>
              <p:cNvGrpSpPr>
                <a:grpSpLocks/>
              </p:cNvGrpSpPr>
              <p:nvPr/>
            </p:nvGrpSpPr>
            <p:grpSpPr bwMode="auto">
              <a:xfrm>
                <a:off x="4512" y="3648"/>
                <a:ext cx="415" cy="95"/>
                <a:chOff x="4512" y="3648"/>
                <a:chExt cx="415" cy="95"/>
              </a:xfrm>
            </p:grpSpPr>
            <p:sp>
              <p:nvSpPr>
                <p:cNvPr id="93" name="Line 36"/>
                <p:cNvSpPr>
                  <a:spLocks noChangeShapeType="1"/>
                </p:cNvSpPr>
                <p:nvPr/>
              </p:nvSpPr>
              <p:spPr bwMode="auto">
                <a:xfrm>
                  <a:off x="4512" y="3696"/>
                  <a:ext cx="4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4" name="Oval 37"/>
                <p:cNvSpPr>
                  <a:spLocks noChangeArrowheads="1"/>
                </p:cNvSpPr>
                <p:nvPr/>
              </p:nvSpPr>
              <p:spPr bwMode="auto">
                <a:xfrm>
                  <a:off x="4608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" name="Oval 38"/>
                <p:cNvSpPr>
                  <a:spLocks noChangeArrowheads="1"/>
                </p:cNvSpPr>
                <p:nvPr/>
              </p:nvSpPr>
              <p:spPr bwMode="auto">
                <a:xfrm>
                  <a:off x="4752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1" name="Group 39"/>
              <p:cNvGrpSpPr>
                <a:grpSpLocks/>
              </p:cNvGrpSpPr>
              <p:nvPr/>
            </p:nvGrpSpPr>
            <p:grpSpPr bwMode="auto">
              <a:xfrm>
                <a:off x="4512" y="3504"/>
                <a:ext cx="415" cy="95"/>
                <a:chOff x="4512" y="3648"/>
                <a:chExt cx="415" cy="95"/>
              </a:xfrm>
            </p:grpSpPr>
            <p:sp>
              <p:nvSpPr>
                <p:cNvPr id="90" name="Line 40"/>
                <p:cNvSpPr>
                  <a:spLocks noChangeShapeType="1"/>
                </p:cNvSpPr>
                <p:nvPr/>
              </p:nvSpPr>
              <p:spPr bwMode="auto">
                <a:xfrm>
                  <a:off x="4512" y="3696"/>
                  <a:ext cx="4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1" name="Oval 41"/>
                <p:cNvSpPr>
                  <a:spLocks noChangeArrowheads="1"/>
                </p:cNvSpPr>
                <p:nvPr/>
              </p:nvSpPr>
              <p:spPr bwMode="auto">
                <a:xfrm>
                  <a:off x="4608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" name="Oval 42"/>
                <p:cNvSpPr>
                  <a:spLocks noChangeArrowheads="1"/>
                </p:cNvSpPr>
                <p:nvPr/>
              </p:nvSpPr>
              <p:spPr bwMode="auto">
                <a:xfrm>
                  <a:off x="4752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2" name="Group 43"/>
              <p:cNvGrpSpPr>
                <a:grpSpLocks/>
              </p:cNvGrpSpPr>
              <p:nvPr/>
            </p:nvGrpSpPr>
            <p:grpSpPr bwMode="auto">
              <a:xfrm>
                <a:off x="4512" y="3360"/>
                <a:ext cx="415" cy="95"/>
                <a:chOff x="4512" y="3648"/>
                <a:chExt cx="415" cy="95"/>
              </a:xfrm>
            </p:grpSpPr>
            <p:sp>
              <p:nvSpPr>
                <p:cNvPr id="87" name="Line 44"/>
                <p:cNvSpPr>
                  <a:spLocks noChangeShapeType="1"/>
                </p:cNvSpPr>
                <p:nvPr/>
              </p:nvSpPr>
              <p:spPr bwMode="auto">
                <a:xfrm>
                  <a:off x="4512" y="3696"/>
                  <a:ext cx="4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8" name="Oval 45"/>
                <p:cNvSpPr>
                  <a:spLocks noChangeArrowheads="1"/>
                </p:cNvSpPr>
                <p:nvPr/>
              </p:nvSpPr>
              <p:spPr bwMode="auto">
                <a:xfrm>
                  <a:off x="4608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" name="Oval 46"/>
                <p:cNvSpPr>
                  <a:spLocks noChangeArrowheads="1"/>
                </p:cNvSpPr>
                <p:nvPr/>
              </p:nvSpPr>
              <p:spPr bwMode="auto">
                <a:xfrm>
                  <a:off x="4752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3" name="Group 47"/>
              <p:cNvGrpSpPr>
                <a:grpSpLocks/>
              </p:cNvGrpSpPr>
              <p:nvPr/>
            </p:nvGrpSpPr>
            <p:grpSpPr bwMode="auto">
              <a:xfrm>
                <a:off x="4512" y="3216"/>
                <a:ext cx="415" cy="95"/>
                <a:chOff x="4512" y="3648"/>
                <a:chExt cx="415" cy="95"/>
              </a:xfrm>
            </p:grpSpPr>
            <p:sp>
              <p:nvSpPr>
                <p:cNvPr id="84" name="Line 48"/>
                <p:cNvSpPr>
                  <a:spLocks noChangeShapeType="1"/>
                </p:cNvSpPr>
                <p:nvPr/>
              </p:nvSpPr>
              <p:spPr bwMode="auto">
                <a:xfrm>
                  <a:off x="4512" y="3696"/>
                  <a:ext cx="4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" name="Oval 49"/>
                <p:cNvSpPr>
                  <a:spLocks noChangeArrowheads="1"/>
                </p:cNvSpPr>
                <p:nvPr/>
              </p:nvSpPr>
              <p:spPr bwMode="auto">
                <a:xfrm>
                  <a:off x="4608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6" name="Oval 50"/>
                <p:cNvSpPr>
                  <a:spLocks noChangeArrowheads="1"/>
                </p:cNvSpPr>
                <p:nvPr/>
              </p:nvSpPr>
              <p:spPr bwMode="auto">
                <a:xfrm>
                  <a:off x="4752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68" name="Group 51"/>
            <p:cNvGrpSpPr>
              <a:grpSpLocks/>
            </p:cNvGrpSpPr>
            <p:nvPr/>
          </p:nvGrpSpPr>
          <p:grpSpPr bwMode="auto">
            <a:xfrm>
              <a:off x="7271820" y="1197690"/>
              <a:ext cx="730250" cy="457699"/>
              <a:chOff x="4236" y="2480"/>
              <a:chExt cx="460" cy="295"/>
            </a:xfrm>
          </p:grpSpPr>
          <p:sp>
            <p:nvSpPr>
              <p:cNvPr id="69" name="Oval 52"/>
              <p:cNvSpPr>
                <a:spLocks noChangeArrowheads="1"/>
              </p:cNvSpPr>
              <p:nvPr/>
            </p:nvSpPr>
            <p:spPr bwMode="auto">
              <a:xfrm>
                <a:off x="4608" y="2592"/>
                <a:ext cx="88" cy="90"/>
              </a:xfrm>
              <a:prstGeom prst="ellipse">
                <a:avLst/>
              </a:prstGeom>
              <a:solidFill>
                <a:srgbClr val="0044F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" name="Text Box 54"/>
              <p:cNvSpPr txBox="1">
                <a:spLocks noChangeArrowheads="1"/>
              </p:cNvSpPr>
              <p:nvPr/>
            </p:nvSpPr>
            <p:spPr bwMode="auto">
              <a:xfrm>
                <a:off x="4236" y="2480"/>
                <a:ext cx="297" cy="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rgbClr val="0044F3"/>
                    </a:solidFill>
                  </a:rPr>
                  <a:t>e</a:t>
                </a:r>
                <a:r>
                  <a:rPr lang="en-US" baseline="30000">
                    <a:solidFill>
                      <a:srgbClr val="0044F3"/>
                    </a:solidFill>
                  </a:rPr>
                  <a:t>-</a:t>
                </a:r>
                <a:endParaRPr lang="en-US">
                  <a:solidFill>
                    <a:srgbClr val="0044F3"/>
                  </a:solidFill>
                </a:endParaRPr>
              </a:p>
            </p:txBody>
          </p:sp>
        </p:grpSp>
      </p:grpSp>
      <p:cxnSp>
        <p:nvCxnSpPr>
          <p:cNvPr id="4" name="Straight Arrow Connector 3"/>
          <p:cNvCxnSpPr/>
          <p:nvPr/>
        </p:nvCxnSpPr>
        <p:spPr bwMode="auto">
          <a:xfrm flipV="1">
            <a:off x="6620250" y="2081210"/>
            <a:ext cx="717292" cy="81132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" name="Oval 2"/>
          <p:cNvSpPr/>
          <p:nvPr/>
        </p:nvSpPr>
        <p:spPr bwMode="auto">
          <a:xfrm>
            <a:off x="7482235" y="2276942"/>
            <a:ext cx="1052546" cy="1395914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noFill/>
              <a:effectLst/>
              <a:latin typeface="Lucida Grande" charset="0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4" name="Straight Arrow Connector 33"/>
          <p:cNvCxnSpPr/>
          <p:nvPr/>
        </p:nvCxnSpPr>
        <p:spPr bwMode="auto">
          <a:xfrm flipV="1">
            <a:off x="3283488" y="3135086"/>
            <a:ext cx="4221628" cy="41190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68970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40036" y="37980"/>
            <a:ext cx="7772400" cy="533400"/>
          </a:xfrm>
        </p:spPr>
        <p:txBody>
          <a:bodyPr/>
          <a:lstStyle/>
          <a:p>
            <a:pPr eaLnBrk="1" hangingPunct="1"/>
            <a:r>
              <a:rPr lang="en-US" sz="3000" u="sng" dirty="0" err="1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GW</a:t>
            </a:r>
            <a:r>
              <a:rPr lang="en-US" sz="3000" u="sng" dirty="0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-BSE: what is it about?</a:t>
            </a:r>
            <a:endParaRPr lang="en-US" sz="30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0949" name="Text Box 21"/>
          <p:cNvSpPr txBox="1">
            <a:spLocks noChangeArrowheads="1"/>
          </p:cNvSpPr>
          <p:nvPr/>
        </p:nvSpPr>
        <p:spPr bwMode="auto">
          <a:xfrm>
            <a:off x="132520" y="632520"/>
            <a:ext cx="6570165" cy="5170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r>
              <a:rPr lang="en-US" sz="2200" dirty="0" err="1" smtClean="0"/>
              <a:t>DFT</a:t>
            </a:r>
            <a:r>
              <a:rPr lang="en-US" sz="2200" dirty="0" smtClean="0"/>
              <a:t> is a ground-state theory for electrons</a:t>
            </a:r>
          </a:p>
          <a:p>
            <a:endParaRPr lang="en-US" sz="2200" dirty="0"/>
          </a:p>
          <a:p>
            <a:r>
              <a:rPr lang="en-US" sz="2200" dirty="0" smtClean="0"/>
              <a:t>But many processes involve </a:t>
            </a:r>
            <a:r>
              <a:rPr lang="en-US" sz="2200" u="sng" dirty="0" smtClean="0"/>
              <a:t>exciting</a:t>
            </a:r>
            <a:r>
              <a:rPr lang="en-US" sz="2200" dirty="0" smtClean="0"/>
              <a:t> electrons:</a:t>
            </a:r>
          </a:p>
          <a:p>
            <a:endParaRPr lang="en-US" sz="2200" dirty="0" smtClean="0"/>
          </a:p>
          <a:p>
            <a:endParaRPr lang="en-US" sz="2200" dirty="0" smtClean="0"/>
          </a:p>
          <a:p>
            <a:pPr marL="342900" indent="-342900">
              <a:buFontTx/>
              <a:buChar char="•"/>
            </a:pPr>
            <a:r>
              <a:rPr lang="en-US" sz="2200" dirty="0" smtClean="0"/>
              <a:t>Transport of electrons</a:t>
            </a:r>
          </a:p>
          <a:p>
            <a:endParaRPr lang="en-US" sz="2200" dirty="0"/>
          </a:p>
          <a:p>
            <a:pPr marL="342900" indent="-342900">
              <a:buFontTx/>
              <a:buChar char="•"/>
            </a:pPr>
            <a:endParaRPr lang="en-US" sz="2200" dirty="0" smtClean="0"/>
          </a:p>
          <a:p>
            <a:pPr marL="342900" indent="-342900">
              <a:buFontTx/>
              <a:buChar char="•"/>
            </a:pPr>
            <a:r>
              <a:rPr lang="en-US" sz="2200" dirty="0" smtClean="0"/>
              <a:t>Excited electrons: optical absorption </a:t>
            </a:r>
            <a:br>
              <a:rPr lang="en-US" sz="2200" dirty="0" smtClean="0"/>
            </a:br>
            <a:r>
              <a:rPr lang="en-US" sz="2200" dirty="0" smtClean="0"/>
              <a:t>promotes</a:t>
            </a:r>
            <a:r>
              <a:rPr lang="en-US" sz="2200" dirty="0"/>
              <a:t> </a:t>
            </a:r>
            <a:r>
              <a:rPr lang="en-US" sz="2200" dirty="0" smtClean="0">
                <a:solidFill>
                  <a:srgbClr val="0000FF"/>
                </a:solidFill>
              </a:rPr>
              <a:t>electron</a:t>
            </a:r>
            <a:r>
              <a:rPr lang="en-US" sz="2200" dirty="0" smtClean="0"/>
              <a:t> to higher energy </a:t>
            </a:r>
          </a:p>
          <a:p>
            <a:pPr marL="342900" indent="-342900">
              <a:buFontTx/>
              <a:buChar char="•"/>
            </a:pPr>
            <a:endParaRPr lang="en-US" sz="2200" dirty="0"/>
          </a:p>
          <a:p>
            <a:pPr marL="342900" indent="-342900">
              <a:buFontTx/>
              <a:buChar char="•"/>
            </a:pPr>
            <a:endParaRPr lang="en-US" sz="2200" dirty="0" smtClean="0"/>
          </a:p>
          <a:p>
            <a:endParaRPr lang="en-US" sz="2200" dirty="0" smtClean="0"/>
          </a:p>
          <a:p>
            <a:endParaRPr lang="en-US" sz="2200" dirty="0"/>
          </a:p>
          <a:p>
            <a:endParaRPr lang="en-US" sz="2200" dirty="0" smtClean="0"/>
          </a:p>
        </p:txBody>
      </p:sp>
      <p:grpSp>
        <p:nvGrpSpPr>
          <p:cNvPr id="2" name="Group 1"/>
          <p:cNvGrpSpPr/>
          <p:nvPr/>
        </p:nvGrpSpPr>
        <p:grpSpPr>
          <a:xfrm>
            <a:off x="6941339" y="2368501"/>
            <a:ext cx="1044576" cy="1941513"/>
            <a:chOff x="7240070" y="943693"/>
            <a:chExt cx="1044576" cy="1941513"/>
          </a:xfrm>
        </p:grpSpPr>
        <p:grpSp>
          <p:nvGrpSpPr>
            <p:cNvPr id="30737" name="Group 26"/>
            <p:cNvGrpSpPr>
              <a:grpSpLocks/>
            </p:cNvGrpSpPr>
            <p:nvPr/>
          </p:nvGrpSpPr>
          <p:grpSpPr bwMode="auto">
            <a:xfrm>
              <a:off x="7778233" y="943693"/>
              <a:ext cx="506413" cy="1941513"/>
              <a:chOff x="4512" y="2232"/>
              <a:chExt cx="415" cy="1511"/>
            </a:xfrm>
          </p:grpSpPr>
          <p:sp>
            <p:nvSpPr>
              <p:cNvPr id="30744" name="Line 27"/>
              <p:cNvSpPr>
                <a:spLocks noChangeShapeType="1"/>
              </p:cNvSpPr>
              <p:nvPr/>
            </p:nvSpPr>
            <p:spPr bwMode="auto">
              <a:xfrm>
                <a:off x="4512" y="2232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45" name="Line 28"/>
              <p:cNvSpPr>
                <a:spLocks noChangeShapeType="1"/>
              </p:cNvSpPr>
              <p:nvPr/>
            </p:nvSpPr>
            <p:spPr bwMode="auto">
              <a:xfrm>
                <a:off x="4512" y="2408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46" name="Line 29"/>
              <p:cNvSpPr>
                <a:spLocks noChangeShapeType="1"/>
              </p:cNvSpPr>
              <p:nvPr/>
            </p:nvSpPr>
            <p:spPr bwMode="auto">
              <a:xfrm>
                <a:off x="4512" y="2528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47" name="Line 30"/>
              <p:cNvSpPr>
                <a:spLocks noChangeShapeType="1"/>
              </p:cNvSpPr>
              <p:nvPr/>
            </p:nvSpPr>
            <p:spPr bwMode="auto">
              <a:xfrm>
                <a:off x="4512" y="2328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48" name="Line 31"/>
              <p:cNvSpPr>
                <a:spLocks noChangeShapeType="1"/>
              </p:cNvSpPr>
              <p:nvPr/>
            </p:nvSpPr>
            <p:spPr bwMode="auto">
              <a:xfrm>
                <a:off x="4512" y="2640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49" name="Line 32"/>
              <p:cNvSpPr>
                <a:spLocks noChangeShapeType="1"/>
              </p:cNvSpPr>
              <p:nvPr/>
            </p:nvSpPr>
            <p:spPr bwMode="auto">
              <a:xfrm>
                <a:off x="4512" y="2760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0752" name="Group 35"/>
              <p:cNvGrpSpPr>
                <a:grpSpLocks/>
              </p:cNvGrpSpPr>
              <p:nvPr/>
            </p:nvGrpSpPr>
            <p:grpSpPr bwMode="auto">
              <a:xfrm>
                <a:off x="4512" y="3648"/>
                <a:ext cx="415" cy="95"/>
                <a:chOff x="4512" y="3648"/>
                <a:chExt cx="415" cy="95"/>
              </a:xfrm>
            </p:grpSpPr>
            <p:sp>
              <p:nvSpPr>
                <p:cNvPr id="30765" name="Line 36"/>
                <p:cNvSpPr>
                  <a:spLocks noChangeShapeType="1"/>
                </p:cNvSpPr>
                <p:nvPr/>
              </p:nvSpPr>
              <p:spPr bwMode="auto">
                <a:xfrm>
                  <a:off x="4512" y="3696"/>
                  <a:ext cx="4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66" name="Oval 37"/>
                <p:cNvSpPr>
                  <a:spLocks noChangeArrowheads="1"/>
                </p:cNvSpPr>
                <p:nvPr/>
              </p:nvSpPr>
              <p:spPr bwMode="auto">
                <a:xfrm>
                  <a:off x="4608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67" name="Oval 38"/>
                <p:cNvSpPr>
                  <a:spLocks noChangeArrowheads="1"/>
                </p:cNvSpPr>
                <p:nvPr/>
              </p:nvSpPr>
              <p:spPr bwMode="auto">
                <a:xfrm>
                  <a:off x="4752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0753" name="Group 39"/>
              <p:cNvGrpSpPr>
                <a:grpSpLocks/>
              </p:cNvGrpSpPr>
              <p:nvPr/>
            </p:nvGrpSpPr>
            <p:grpSpPr bwMode="auto">
              <a:xfrm>
                <a:off x="4512" y="3504"/>
                <a:ext cx="415" cy="95"/>
                <a:chOff x="4512" y="3648"/>
                <a:chExt cx="415" cy="95"/>
              </a:xfrm>
            </p:grpSpPr>
            <p:sp>
              <p:nvSpPr>
                <p:cNvPr id="30762" name="Line 40"/>
                <p:cNvSpPr>
                  <a:spLocks noChangeShapeType="1"/>
                </p:cNvSpPr>
                <p:nvPr/>
              </p:nvSpPr>
              <p:spPr bwMode="auto">
                <a:xfrm>
                  <a:off x="4512" y="3696"/>
                  <a:ext cx="4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63" name="Oval 41"/>
                <p:cNvSpPr>
                  <a:spLocks noChangeArrowheads="1"/>
                </p:cNvSpPr>
                <p:nvPr/>
              </p:nvSpPr>
              <p:spPr bwMode="auto">
                <a:xfrm>
                  <a:off x="4608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64" name="Oval 42"/>
                <p:cNvSpPr>
                  <a:spLocks noChangeArrowheads="1"/>
                </p:cNvSpPr>
                <p:nvPr/>
              </p:nvSpPr>
              <p:spPr bwMode="auto">
                <a:xfrm>
                  <a:off x="4752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0754" name="Group 43"/>
              <p:cNvGrpSpPr>
                <a:grpSpLocks/>
              </p:cNvGrpSpPr>
              <p:nvPr/>
            </p:nvGrpSpPr>
            <p:grpSpPr bwMode="auto">
              <a:xfrm>
                <a:off x="4512" y="3360"/>
                <a:ext cx="415" cy="95"/>
                <a:chOff x="4512" y="3648"/>
                <a:chExt cx="415" cy="95"/>
              </a:xfrm>
            </p:grpSpPr>
            <p:sp>
              <p:nvSpPr>
                <p:cNvPr id="30759" name="Line 44"/>
                <p:cNvSpPr>
                  <a:spLocks noChangeShapeType="1"/>
                </p:cNvSpPr>
                <p:nvPr/>
              </p:nvSpPr>
              <p:spPr bwMode="auto">
                <a:xfrm>
                  <a:off x="4512" y="3696"/>
                  <a:ext cx="4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60" name="Oval 45"/>
                <p:cNvSpPr>
                  <a:spLocks noChangeArrowheads="1"/>
                </p:cNvSpPr>
                <p:nvPr/>
              </p:nvSpPr>
              <p:spPr bwMode="auto">
                <a:xfrm>
                  <a:off x="4608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61" name="Oval 46"/>
                <p:cNvSpPr>
                  <a:spLocks noChangeArrowheads="1"/>
                </p:cNvSpPr>
                <p:nvPr/>
              </p:nvSpPr>
              <p:spPr bwMode="auto">
                <a:xfrm>
                  <a:off x="4752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0755" name="Group 47"/>
              <p:cNvGrpSpPr>
                <a:grpSpLocks/>
              </p:cNvGrpSpPr>
              <p:nvPr/>
            </p:nvGrpSpPr>
            <p:grpSpPr bwMode="auto">
              <a:xfrm>
                <a:off x="4512" y="3216"/>
                <a:ext cx="415" cy="95"/>
                <a:chOff x="4512" y="3648"/>
                <a:chExt cx="415" cy="95"/>
              </a:xfrm>
            </p:grpSpPr>
            <p:sp>
              <p:nvSpPr>
                <p:cNvPr id="30756" name="Line 48"/>
                <p:cNvSpPr>
                  <a:spLocks noChangeShapeType="1"/>
                </p:cNvSpPr>
                <p:nvPr/>
              </p:nvSpPr>
              <p:spPr bwMode="auto">
                <a:xfrm>
                  <a:off x="4512" y="3696"/>
                  <a:ext cx="4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57" name="Oval 49"/>
                <p:cNvSpPr>
                  <a:spLocks noChangeArrowheads="1"/>
                </p:cNvSpPr>
                <p:nvPr/>
              </p:nvSpPr>
              <p:spPr bwMode="auto">
                <a:xfrm>
                  <a:off x="4608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58" name="Oval 50"/>
                <p:cNvSpPr>
                  <a:spLocks noChangeArrowheads="1"/>
                </p:cNvSpPr>
                <p:nvPr/>
              </p:nvSpPr>
              <p:spPr bwMode="auto">
                <a:xfrm>
                  <a:off x="4752" y="3648"/>
                  <a:ext cx="88" cy="9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0738" name="Group 51"/>
            <p:cNvGrpSpPr>
              <a:grpSpLocks/>
            </p:cNvGrpSpPr>
            <p:nvPr/>
          </p:nvGrpSpPr>
          <p:grpSpPr bwMode="auto">
            <a:xfrm>
              <a:off x="7240070" y="1197693"/>
              <a:ext cx="762000" cy="1643063"/>
              <a:chOff x="4216" y="2480"/>
              <a:chExt cx="480" cy="1059"/>
            </a:xfrm>
          </p:grpSpPr>
          <p:sp>
            <p:nvSpPr>
              <p:cNvPr id="30739" name="Oval 52"/>
              <p:cNvSpPr>
                <a:spLocks noChangeArrowheads="1"/>
              </p:cNvSpPr>
              <p:nvPr/>
            </p:nvSpPr>
            <p:spPr bwMode="auto">
              <a:xfrm>
                <a:off x="4608" y="2592"/>
                <a:ext cx="88" cy="90"/>
              </a:xfrm>
              <a:prstGeom prst="ellipse">
                <a:avLst/>
              </a:prstGeom>
              <a:solidFill>
                <a:srgbClr val="0044F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40" name="Oval 53"/>
              <p:cNvSpPr>
                <a:spLocks noChangeArrowheads="1"/>
              </p:cNvSpPr>
              <p:nvPr/>
            </p:nvSpPr>
            <p:spPr bwMode="auto">
              <a:xfrm>
                <a:off x="4608" y="3360"/>
                <a:ext cx="88" cy="9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41" name="Text Box 54"/>
              <p:cNvSpPr txBox="1">
                <a:spLocks noChangeArrowheads="1"/>
              </p:cNvSpPr>
              <p:nvPr/>
            </p:nvSpPr>
            <p:spPr bwMode="auto">
              <a:xfrm>
                <a:off x="4236" y="2480"/>
                <a:ext cx="297" cy="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rgbClr val="0044F3"/>
                    </a:solidFill>
                  </a:rPr>
                  <a:t>e</a:t>
                </a:r>
                <a:r>
                  <a:rPr lang="en-US" baseline="30000">
                    <a:solidFill>
                      <a:srgbClr val="0044F3"/>
                    </a:solidFill>
                  </a:rPr>
                  <a:t>-</a:t>
                </a:r>
                <a:endParaRPr lang="en-US">
                  <a:solidFill>
                    <a:srgbClr val="0044F3"/>
                  </a:solidFill>
                </a:endParaRPr>
              </a:p>
            </p:txBody>
          </p:sp>
          <p:sp>
            <p:nvSpPr>
              <p:cNvPr id="30742" name="Text Box 55"/>
              <p:cNvSpPr txBox="1">
                <a:spLocks noChangeArrowheads="1"/>
              </p:cNvSpPr>
              <p:nvPr/>
            </p:nvSpPr>
            <p:spPr bwMode="auto">
              <a:xfrm>
                <a:off x="4216" y="3244"/>
                <a:ext cx="337" cy="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Lucida Grande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rgbClr val="FF0000"/>
                    </a:solidFill>
                  </a:rPr>
                  <a:t>h</a:t>
                </a:r>
                <a:r>
                  <a:rPr lang="en-US" baseline="30000">
                    <a:solidFill>
                      <a:srgbClr val="FF0000"/>
                    </a:solidFill>
                  </a:rPr>
                  <a:t>+</a:t>
                </a:r>
                <a:endParaRPr lang="en-US">
                  <a:solidFill>
                    <a:srgbClr val="FF0000"/>
                  </a:solidFill>
                </a:endParaRPr>
              </a:p>
            </p:txBody>
          </p:sp>
          <p:sp>
            <p:nvSpPr>
              <p:cNvPr id="30743" name="Freeform 56"/>
              <p:cNvSpPr>
                <a:spLocks/>
              </p:cNvSpPr>
              <p:nvPr/>
            </p:nvSpPr>
            <p:spPr bwMode="auto">
              <a:xfrm>
                <a:off x="4423" y="2656"/>
                <a:ext cx="201" cy="728"/>
              </a:xfrm>
              <a:custGeom>
                <a:avLst/>
                <a:gdLst>
                  <a:gd name="T0" fmla="*/ 185 w 201"/>
                  <a:gd name="T1" fmla="*/ 728 h 728"/>
                  <a:gd name="T2" fmla="*/ 33 w 201"/>
                  <a:gd name="T3" fmla="*/ 592 h 728"/>
                  <a:gd name="T4" fmla="*/ 1 w 201"/>
                  <a:gd name="T5" fmla="*/ 376 h 728"/>
                  <a:gd name="T6" fmla="*/ 33 w 201"/>
                  <a:gd name="T7" fmla="*/ 128 h 728"/>
                  <a:gd name="T8" fmla="*/ 201 w 201"/>
                  <a:gd name="T9" fmla="*/ 0 h 7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1"/>
                  <a:gd name="T16" fmla="*/ 0 h 728"/>
                  <a:gd name="T17" fmla="*/ 201 w 201"/>
                  <a:gd name="T18" fmla="*/ 728 h 72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1" h="728">
                    <a:moveTo>
                      <a:pt x="185" y="728"/>
                    </a:moveTo>
                    <a:cubicBezTo>
                      <a:pt x="160" y="705"/>
                      <a:pt x="64" y="651"/>
                      <a:pt x="33" y="592"/>
                    </a:cubicBezTo>
                    <a:cubicBezTo>
                      <a:pt x="2" y="533"/>
                      <a:pt x="1" y="453"/>
                      <a:pt x="1" y="376"/>
                    </a:cubicBezTo>
                    <a:cubicBezTo>
                      <a:pt x="1" y="299"/>
                      <a:pt x="0" y="191"/>
                      <a:pt x="33" y="128"/>
                    </a:cubicBezTo>
                    <a:cubicBezTo>
                      <a:pt x="66" y="65"/>
                      <a:pt x="166" y="27"/>
                      <a:pt x="201" y="0"/>
                    </a:cubicBezTo>
                  </a:path>
                </a:pathLst>
              </a:custGeom>
              <a:noFill/>
              <a:ln w="38100">
                <a:solidFill>
                  <a:srgbClr val="008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53646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73075" y="138113"/>
            <a:ext cx="8361363" cy="457200"/>
          </a:xfrm>
          <a:noFill/>
        </p:spPr>
        <p:txBody>
          <a:bodyPr/>
          <a:lstStyle/>
          <a:p>
            <a:pPr eaLnBrk="1" hangingPunct="1"/>
            <a:r>
              <a:rPr lang="en-US" sz="3200" u="sng" dirty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Optical </a:t>
            </a:r>
            <a:r>
              <a:rPr lang="en-US" sz="3200" u="sng" dirty="0" smtClean="0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excitations</a:t>
            </a:r>
            <a:endParaRPr lang="en-US" sz="32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4787" name="Text Box 3"/>
          <p:cNvSpPr txBox="1">
            <a:spLocks noChangeArrowheads="1"/>
          </p:cNvSpPr>
          <p:nvPr/>
        </p:nvSpPr>
        <p:spPr bwMode="auto">
          <a:xfrm>
            <a:off x="231775" y="704850"/>
            <a:ext cx="7796213" cy="4776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190500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dirty="0"/>
              <a:t>Single-particle view</a:t>
            </a:r>
          </a:p>
          <a:p>
            <a:pPr lvl="1">
              <a:lnSpc>
                <a:spcPct val="110000"/>
              </a:lnSpc>
              <a:buFontTx/>
              <a:buChar char="•"/>
            </a:pPr>
            <a:r>
              <a:rPr lang="en-US" dirty="0"/>
              <a:t> </a:t>
            </a:r>
            <a:r>
              <a:rPr lang="en-US" dirty="0">
                <a:solidFill>
                  <a:srgbClr val="008000"/>
                </a:solidFill>
              </a:rPr>
              <a:t>Photon</a:t>
            </a:r>
            <a:r>
              <a:rPr lang="en-US" dirty="0"/>
              <a:t> absorbed</a:t>
            </a:r>
          </a:p>
          <a:p>
            <a:pPr lvl="1">
              <a:lnSpc>
                <a:spcPct val="110000"/>
              </a:lnSpc>
              <a:buFontTx/>
              <a:buChar char="•"/>
            </a:pPr>
            <a:r>
              <a:rPr lang="en-US" dirty="0"/>
              <a:t> one </a:t>
            </a:r>
            <a:r>
              <a:rPr lang="en-US" dirty="0">
                <a:solidFill>
                  <a:srgbClr val="0044F3"/>
                </a:solidFill>
                <a:sym typeface="Symbol" charset="0"/>
              </a:rPr>
              <a:t>e</a:t>
            </a:r>
            <a:r>
              <a:rPr lang="en-US" baseline="30000" dirty="0">
                <a:solidFill>
                  <a:srgbClr val="0044F3"/>
                </a:solidFill>
                <a:sym typeface="Symbol" charset="0"/>
              </a:rPr>
              <a:t>-</a:t>
            </a:r>
            <a:r>
              <a:rPr lang="en-US" dirty="0">
                <a:sym typeface="Symbol" charset="0"/>
              </a:rPr>
              <a:t> kicked into an empty state</a:t>
            </a:r>
            <a:endParaRPr lang="en-US" dirty="0"/>
          </a:p>
          <a:p>
            <a:pPr>
              <a:lnSpc>
                <a:spcPct val="110000"/>
              </a:lnSpc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pPr>
              <a:lnSpc>
                <a:spcPct val="110000"/>
              </a:lnSpc>
            </a:pPr>
            <a:r>
              <a:rPr lang="en-US" dirty="0" smtClean="0"/>
              <a:t>Problem:</a:t>
            </a:r>
            <a:endParaRPr lang="en-US" dirty="0"/>
          </a:p>
          <a:p>
            <a:pPr lvl="1">
              <a:lnSpc>
                <a:spcPct val="110000"/>
              </a:lnSpc>
              <a:buFontTx/>
              <a:buChar char="•"/>
            </a:pPr>
            <a:r>
              <a:rPr lang="en-US" dirty="0"/>
              <a:t> </a:t>
            </a:r>
            <a:r>
              <a:rPr lang="en-US" dirty="0">
                <a:solidFill>
                  <a:srgbClr val="0044F3"/>
                </a:solidFill>
                <a:sym typeface="Symbol" charset="0"/>
              </a:rPr>
              <a:t>e</a:t>
            </a:r>
            <a:r>
              <a:rPr lang="en-US" baseline="30000" dirty="0">
                <a:solidFill>
                  <a:srgbClr val="0044F3"/>
                </a:solidFill>
                <a:sym typeface="Symbol" charset="0"/>
              </a:rPr>
              <a:t>-</a:t>
            </a:r>
            <a:r>
              <a:rPr lang="en-US" dirty="0">
                <a:sym typeface="Symbol" charset="0"/>
              </a:rPr>
              <a:t> &amp; </a:t>
            </a:r>
            <a:r>
              <a:rPr lang="en-US" dirty="0">
                <a:solidFill>
                  <a:srgbClr val="FF0000"/>
                </a:solidFill>
              </a:rPr>
              <a:t>h+</a:t>
            </a:r>
            <a:r>
              <a:rPr lang="en-US" dirty="0"/>
              <a:t> are charged &amp; interact</a:t>
            </a:r>
          </a:p>
          <a:p>
            <a:pPr lvl="1">
              <a:lnSpc>
                <a:spcPct val="110000"/>
              </a:lnSpc>
              <a:buFontTx/>
              <a:buChar char="•"/>
            </a:pPr>
            <a:r>
              <a:rPr lang="en-US" dirty="0"/>
              <a:t> their motion must be correlated</a:t>
            </a:r>
          </a:p>
        </p:txBody>
      </p:sp>
      <p:grpSp>
        <p:nvGrpSpPr>
          <p:cNvPr id="18436" name="Group 4"/>
          <p:cNvGrpSpPr>
            <a:grpSpLocks/>
          </p:cNvGrpSpPr>
          <p:nvPr/>
        </p:nvGrpSpPr>
        <p:grpSpPr bwMode="auto">
          <a:xfrm>
            <a:off x="7594600" y="876300"/>
            <a:ext cx="1039813" cy="2398713"/>
            <a:chOff x="4512" y="2232"/>
            <a:chExt cx="655" cy="1511"/>
          </a:xfrm>
        </p:grpSpPr>
        <p:sp>
          <p:nvSpPr>
            <p:cNvPr id="18449" name="Line 5"/>
            <p:cNvSpPr>
              <a:spLocks noChangeShapeType="1"/>
            </p:cNvSpPr>
            <p:nvPr/>
          </p:nvSpPr>
          <p:spPr bwMode="auto">
            <a:xfrm>
              <a:off x="4512" y="2232"/>
              <a:ext cx="4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0" name="Line 6"/>
            <p:cNvSpPr>
              <a:spLocks noChangeShapeType="1"/>
            </p:cNvSpPr>
            <p:nvPr/>
          </p:nvSpPr>
          <p:spPr bwMode="auto">
            <a:xfrm>
              <a:off x="4512" y="2408"/>
              <a:ext cx="4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1" name="Line 7"/>
            <p:cNvSpPr>
              <a:spLocks noChangeShapeType="1"/>
            </p:cNvSpPr>
            <p:nvPr/>
          </p:nvSpPr>
          <p:spPr bwMode="auto">
            <a:xfrm>
              <a:off x="4512" y="2528"/>
              <a:ext cx="4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2" name="Line 8"/>
            <p:cNvSpPr>
              <a:spLocks noChangeShapeType="1"/>
            </p:cNvSpPr>
            <p:nvPr/>
          </p:nvSpPr>
          <p:spPr bwMode="auto">
            <a:xfrm>
              <a:off x="4512" y="2328"/>
              <a:ext cx="4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3" name="Line 9"/>
            <p:cNvSpPr>
              <a:spLocks noChangeShapeType="1"/>
            </p:cNvSpPr>
            <p:nvPr/>
          </p:nvSpPr>
          <p:spPr bwMode="auto">
            <a:xfrm>
              <a:off x="4512" y="2640"/>
              <a:ext cx="4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4" name="Line 10"/>
            <p:cNvSpPr>
              <a:spLocks noChangeShapeType="1"/>
            </p:cNvSpPr>
            <p:nvPr/>
          </p:nvSpPr>
          <p:spPr bwMode="auto">
            <a:xfrm>
              <a:off x="4512" y="2760"/>
              <a:ext cx="4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5" name="Rectangle 11"/>
            <p:cNvSpPr>
              <a:spLocks noChangeArrowheads="1"/>
            </p:cNvSpPr>
            <p:nvPr/>
          </p:nvSpPr>
          <p:spPr bwMode="auto">
            <a:xfrm>
              <a:off x="4952" y="3312"/>
              <a:ext cx="2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i="1">
                  <a:solidFill>
                    <a:srgbClr val="FF0000"/>
                  </a:solidFill>
                </a:rPr>
                <a:t>v</a:t>
              </a:r>
              <a:endParaRPr lang="en-US" i="1"/>
            </a:p>
          </p:txBody>
        </p:sp>
        <p:sp>
          <p:nvSpPr>
            <p:cNvPr id="18456" name="Rectangle 12"/>
            <p:cNvSpPr>
              <a:spLocks noChangeArrowheads="1"/>
            </p:cNvSpPr>
            <p:nvPr/>
          </p:nvSpPr>
          <p:spPr bwMode="auto">
            <a:xfrm>
              <a:off x="4920" y="2328"/>
              <a:ext cx="21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i="1">
                  <a:solidFill>
                    <a:srgbClr val="0044F3"/>
                  </a:solidFill>
                </a:rPr>
                <a:t>c</a:t>
              </a:r>
            </a:p>
          </p:txBody>
        </p:sp>
        <p:grpSp>
          <p:nvGrpSpPr>
            <p:cNvPr id="18457" name="Group 13"/>
            <p:cNvGrpSpPr>
              <a:grpSpLocks/>
            </p:cNvGrpSpPr>
            <p:nvPr/>
          </p:nvGrpSpPr>
          <p:grpSpPr bwMode="auto">
            <a:xfrm>
              <a:off x="4512" y="3648"/>
              <a:ext cx="415" cy="95"/>
              <a:chOff x="4512" y="3648"/>
              <a:chExt cx="415" cy="95"/>
            </a:xfrm>
          </p:grpSpPr>
          <p:sp>
            <p:nvSpPr>
              <p:cNvPr id="18470" name="Line 14"/>
              <p:cNvSpPr>
                <a:spLocks noChangeShapeType="1"/>
              </p:cNvSpPr>
              <p:nvPr/>
            </p:nvSpPr>
            <p:spPr bwMode="auto">
              <a:xfrm>
                <a:off x="4512" y="3696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71" name="Oval 15"/>
              <p:cNvSpPr>
                <a:spLocks noChangeArrowheads="1"/>
              </p:cNvSpPr>
              <p:nvPr/>
            </p:nvSpPr>
            <p:spPr bwMode="auto">
              <a:xfrm>
                <a:off x="4608" y="3648"/>
                <a:ext cx="88" cy="95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72" name="Oval 16"/>
              <p:cNvSpPr>
                <a:spLocks noChangeArrowheads="1"/>
              </p:cNvSpPr>
              <p:nvPr/>
            </p:nvSpPr>
            <p:spPr bwMode="auto">
              <a:xfrm>
                <a:off x="4752" y="3648"/>
                <a:ext cx="88" cy="95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458" name="Group 17"/>
            <p:cNvGrpSpPr>
              <a:grpSpLocks/>
            </p:cNvGrpSpPr>
            <p:nvPr/>
          </p:nvGrpSpPr>
          <p:grpSpPr bwMode="auto">
            <a:xfrm>
              <a:off x="4512" y="3504"/>
              <a:ext cx="415" cy="95"/>
              <a:chOff x="4512" y="3648"/>
              <a:chExt cx="415" cy="95"/>
            </a:xfrm>
          </p:grpSpPr>
          <p:sp>
            <p:nvSpPr>
              <p:cNvPr id="18467" name="Line 18"/>
              <p:cNvSpPr>
                <a:spLocks noChangeShapeType="1"/>
              </p:cNvSpPr>
              <p:nvPr/>
            </p:nvSpPr>
            <p:spPr bwMode="auto">
              <a:xfrm>
                <a:off x="4512" y="3696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8" name="Oval 19"/>
              <p:cNvSpPr>
                <a:spLocks noChangeArrowheads="1"/>
              </p:cNvSpPr>
              <p:nvPr/>
            </p:nvSpPr>
            <p:spPr bwMode="auto">
              <a:xfrm>
                <a:off x="4608" y="3648"/>
                <a:ext cx="88" cy="95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9" name="Oval 20"/>
              <p:cNvSpPr>
                <a:spLocks noChangeArrowheads="1"/>
              </p:cNvSpPr>
              <p:nvPr/>
            </p:nvSpPr>
            <p:spPr bwMode="auto">
              <a:xfrm>
                <a:off x="4752" y="3648"/>
                <a:ext cx="88" cy="95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459" name="Group 21"/>
            <p:cNvGrpSpPr>
              <a:grpSpLocks/>
            </p:cNvGrpSpPr>
            <p:nvPr/>
          </p:nvGrpSpPr>
          <p:grpSpPr bwMode="auto">
            <a:xfrm>
              <a:off x="4512" y="3360"/>
              <a:ext cx="415" cy="95"/>
              <a:chOff x="4512" y="3648"/>
              <a:chExt cx="415" cy="95"/>
            </a:xfrm>
          </p:grpSpPr>
          <p:sp>
            <p:nvSpPr>
              <p:cNvPr id="18464" name="Line 22"/>
              <p:cNvSpPr>
                <a:spLocks noChangeShapeType="1"/>
              </p:cNvSpPr>
              <p:nvPr/>
            </p:nvSpPr>
            <p:spPr bwMode="auto">
              <a:xfrm>
                <a:off x="4512" y="3696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5" name="Oval 23"/>
              <p:cNvSpPr>
                <a:spLocks noChangeArrowheads="1"/>
              </p:cNvSpPr>
              <p:nvPr/>
            </p:nvSpPr>
            <p:spPr bwMode="auto">
              <a:xfrm>
                <a:off x="4608" y="3648"/>
                <a:ext cx="88" cy="95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6" name="Oval 24"/>
              <p:cNvSpPr>
                <a:spLocks noChangeArrowheads="1"/>
              </p:cNvSpPr>
              <p:nvPr/>
            </p:nvSpPr>
            <p:spPr bwMode="auto">
              <a:xfrm>
                <a:off x="4752" y="3648"/>
                <a:ext cx="88" cy="95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460" name="Group 25"/>
            <p:cNvGrpSpPr>
              <a:grpSpLocks/>
            </p:cNvGrpSpPr>
            <p:nvPr/>
          </p:nvGrpSpPr>
          <p:grpSpPr bwMode="auto">
            <a:xfrm>
              <a:off x="4512" y="3216"/>
              <a:ext cx="415" cy="95"/>
              <a:chOff x="4512" y="3648"/>
              <a:chExt cx="415" cy="95"/>
            </a:xfrm>
          </p:grpSpPr>
          <p:sp>
            <p:nvSpPr>
              <p:cNvPr id="18461" name="Line 26"/>
              <p:cNvSpPr>
                <a:spLocks noChangeShapeType="1"/>
              </p:cNvSpPr>
              <p:nvPr/>
            </p:nvSpPr>
            <p:spPr bwMode="auto">
              <a:xfrm>
                <a:off x="4512" y="3696"/>
                <a:ext cx="4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2" name="Oval 27"/>
              <p:cNvSpPr>
                <a:spLocks noChangeArrowheads="1"/>
              </p:cNvSpPr>
              <p:nvPr/>
            </p:nvSpPr>
            <p:spPr bwMode="auto">
              <a:xfrm>
                <a:off x="4608" y="3648"/>
                <a:ext cx="88" cy="95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3" name="Oval 28"/>
              <p:cNvSpPr>
                <a:spLocks noChangeArrowheads="1"/>
              </p:cNvSpPr>
              <p:nvPr/>
            </p:nvSpPr>
            <p:spPr bwMode="auto">
              <a:xfrm>
                <a:off x="4752" y="3648"/>
                <a:ext cx="88" cy="95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7" name="Group 29"/>
          <p:cNvGrpSpPr>
            <a:grpSpLocks/>
          </p:cNvGrpSpPr>
          <p:nvPr/>
        </p:nvGrpSpPr>
        <p:grpSpPr bwMode="auto">
          <a:xfrm>
            <a:off x="7124700" y="1270000"/>
            <a:ext cx="762000" cy="1670050"/>
            <a:chOff x="4216" y="2480"/>
            <a:chExt cx="480" cy="1052"/>
          </a:xfrm>
        </p:grpSpPr>
        <p:sp>
          <p:nvSpPr>
            <p:cNvPr id="18444" name="Oval 30"/>
            <p:cNvSpPr>
              <a:spLocks noChangeArrowheads="1"/>
            </p:cNvSpPr>
            <p:nvPr/>
          </p:nvSpPr>
          <p:spPr bwMode="auto">
            <a:xfrm>
              <a:off x="4608" y="2592"/>
              <a:ext cx="88" cy="90"/>
            </a:xfrm>
            <a:prstGeom prst="ellipse">
              <a:avLst/>
            </a:prstGeom>
            <a:solidFill>
              <a:srgbClr val="0044F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5" name="Oval 31"/>
            <p:cNvSpPr>
              <a:spLocks noChangeArrowheads="1"/>
            </p:cNvSpPr>
            <p:nvPr/>
          </p:nvSpPr>
          <p:spPr bwMode="auto">
            <a:xfrm>
              <a:off x="4608" y="3360"/>
              <a:ext cx="88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6" name="Text Box 32"/>
            <p:cNvSpPr txBox="1">
              <a:spLocks noChangeArrowheads="1"/>
            </p:cNvSpPr>
            <p:nvPr/>
          </p:nvSpPr>
          <p:spPr bwMode="auto">
            <a:xfrm>
              <a:off x="4236" y="2480"/>
              <a:ext cx="29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rgbClr val="0044F3"/>
                  </a:solidFill>
                </a:rPr>
                <a:t>e</a:t>
              </a:r>
              <a:r>
                <a:rPr lang="en-US" baseline="30000">
                  <a:solidFill>
                    <a:srgbClr val="0044F3"/>
                  </a:solidFill>
                </a:rPr>
                <a:t>-</a:t>
              </a:r>
              <a:endParaRPr lang="en-US">
                <a:solidFill>
                  <a:srgbClr val="0044F3"/>
                </a:solidFill>
              </a:endParaRPr>
            </a:p>
          </p:txBody>
        </p:sp>
        <p:sp>
          <p:nvSpPr>
            <p:cNvPr id="18447" name="Text Box 33"/>
            <p:cNvSpPr txBox="1">
              <a:spLocks noChangeArrowheads="1"/>
            </p:cNvSpPr>
            <p:nvPr/>
          </p:nvSpPr>
          <p:spPr bwMode="auto">
            <a:xfrm>
              <a:off x="4216" y="3244"/>
              <a:ext cx="3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rgbClr val="FF0000"/>
                  </a:solidFill>
                </a:rPr>
                <a:t>h</a:t>
              </a:r>
              <a:r>
                <a:rPr lang="en-US" baseline="30000">
                  <a:solidFill>
                    <a:srgbClr val="FF0000"/>
                  </a:solidFill>
                </a:rPr>
                <a:t>+</a:t>
              </a:r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18448" name="Freeform 34"/>
            <p:cNvSpPr>
              <a:spLocks/>
            </p:cNvSpPr>
            <p:nvPr/>
          </p:nvSpPr>
          <p:spPr bwMode="auto">
            <a:xfrm>
              <a:off x="4423" y="2656"/>
              <a:ext cx="201" cy="728"/>
            </a:xfrm>
            <a:custGeom>
              <a:avLst/>
              <a:gdLst>
                <a:gd name="T0" fmla="*/ 185 w 201"/>
                <a:gd name="T1" fmla="*/ 728 h 728"/>
                <a:gd name="T2" fmla="*/ 33 w 201"/>
                <a:gd name="T3" fmla="*/ 592 h 728"/>
                <a:gd name="T4" fmla="*/ 1 w 201"/>
                <a:gd name="T5" fmla="*/ 376 h 728"/>
                <a:gd name="T6" fmla="*/ 33 w 201"/>
                <a:gd name="T7" fmla="*/ 128 h 728"/>
                <a:gd name="T8" fmla="*/ 201 w 201"/>
                <a:gd name="T9" fmla="*/ 0 h 7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1"/>
                <a:gd name="T16" fmla="*/ 0 h 728"/>
                <a:gd name="T17" fmla="*/ 201 w 201"/>
                <a:gd name="T18" fmla="*/ 728 h 7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1" h="728">
                  <a:moveTo>
                    <a:pt x="185" y="728"/>
                  </a:moveTo>
                  <a:cubicBezTo>
                    <a:pt x="160" y="705"/>
                    <a:pt x="64" y="651"/>
                    <a:pt x="33" y="592"/>
                  </a:cubicBezTo>
                  <a:cubicBezTo>
                    <a:pt x="2" y="533"/>
                    <a:pt x="1" y="453"/>
                    <a:pt x="1" y="376"/>
                  </a:cubicBezTo>
                  <a:cubicBezTo>
                    <a:pt x="1" y="299"/>
                    <a:pt x="0" y="191"/>
                    <a:pt x="33" y="128"/>
                  </a:cubicBezTo>
                  <a:cubicBezTo>
                    <a:pt x="66" y="65"/>
                    <a:pt x="166" y="27"/>
                    <a:pt x="201" y="0"/>
                  </a:cubicBezTo>
                </a:path>
              </a:pathLst>
            </a:custGeom>
            <a:noFill/>
            <a:ln w="38100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438" name="Line 35"/>
          <p:cNvSpPr>
            <a:spLocks noChangeShapeType="1"/>
          </p:cNvSpPr>
          <p:nvPr/>
        </p:nvSpPr>
        <p:spPr bwMode="auto">
          <a:xfrm flipV="1">
            <a:off x="7150100" y="749300"/>
            <a:ext cx="0" cy="278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Text Box 36"/>
          <p:cNvSpPr txBox="1">
            <a:spLocks noChangeArrowheads="1"/>
          </p:cNvSpPr>
          <p:nvPr/>
        </p:nvSpPr>
        <p:spPr bwMode="auto">
          <a:xfrm>
            <a:off x="6740525" y="733425"/>
            <a:ext cx="474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r>
              <a:rPr lang="en-US" i="1"/>
              <a:t>E</a:t>
            </a:r>
            <a:r>
              <a:rPr lang="en-US" i="1" baseline="-25000"/>
              <a:t>n</a:t>
            </a:r>
            <a:endParaRPr lang="en-US"/>
          </a:p>
        </p:txBody>
      </p:sp>
      <p:grpSp>
        <p:nvGrpSpPr>
          <p:cNvPr id="8" name="Group 37"/>
          <p:cNvGrpSpPr>
            <a:grpSpLocks/>
          </p:cNvGrpSpPr>
          <p:nvPr/>
        </p:nvGrpSpPr>
        <p:grpSpPr bwMode="auto">
          <a:xfrm>
            <a:off x="7472363" y="1571625"/>
            <a:ext cx="1384300" cy="655638"/>
            <a:chOff x="4787" y="990"/>
            <a:chExt cx="872" cy="413"/>
          </a:xfrm>
        </p:grpSpPr>
        <p:sp>
          <p:nvSpPr>
            <p:cNvPr id="18442" name="Freeform 38"/>
            <p:cNvSpPr>
              <a:spLocks/>
            </p:cNvSpPr>
            <p:nvPr/>
          </p:nvSpPr>
          <p:spPr bwMode="auto">
            <a:xfrm rot="67711" flipH="1">
              <a:off x="4787" y="1206"/>
              <a:ext cx="872" cy="197"/>
            </a:xfrm>
            <a:custGeom>
              <a:avLst/>
              <a:gdLst>
                <a:gd name="T0" fmla="*/ 0 w 1080"/>
                <a:gd name="T1" fmla="*/ 164 h 197"/>
                <a:gd name="T2" fmla="*/ 116 w 1080"/>
                <a:gd name="T3" fmla="*/ 4 h 197"/>
                <a:gd name="T4" fmla="*/ 233 w 1080"/>
                <a:gd name="T5" fmla="*/ 188 h 197"/>
                <a:gd name="T6" fmla="*/ 362 w 1080"/>
                <a:gd name="T7" fmla="*/ 13 h 197"/>
                <a:gd name="T8" fmla="*/ 484 w 1080"/>
                <a:gd name="T9" fmla="*/ 197 h 197"/>
                <a:gd name="T10" fmla="*/ 594 w 1080"/>
                <a:gd name="T11" fmla="*/ 13 h 197"/>
                <a:gd name="T12" fmla="*/ 691 w 1080"/>
                <a:gd name="T13" fmla="*/ 124 h 197"/>
                <a:gd name="T14" fmla="*/ 872 w 1080"/>
                <a:gd name="T15" fmla="*/ 140 h 19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080"/>
                <a:gd name="T25" fmla="*/ 0 h 197"/>
                <a:gd name="T26" fmla="*/ 1080 w 1080"/>
                <a:gd name="T27" fmla="*/ 197 h 19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080" h="197">
                  <a:moveTo>
                    <a:pt x="0" y="164"/>
                  </a:moveTo>
                  <a:cubicBezTo>
                    <a:pt x="24" y="136"/>
                    <a:pt x="96" y="0"/>
                    <a:pt x="144" y="4"/>
                  </a:cubicBezTo>
                  <a:cubicBezTo>
                    <a:pt x="192" y="8"/>
                    <a:pt x="237" y="187"/>
                    <a:pt x="288" y="188"/>
                  </a:cubicBezTo>
                  <a:cubicBezTo>
                    <a:pt x="339" y="189"/>
                    <a:pt x="396" y="11"/>
                    <a:pt x="448" y="13"/>
                  </a:cubicBezTo>
                  <a:cubicBezTo>
                    <a:pt x="500" y="15"/>
                    <a:pt x="552" y="197"/>
                    <a:pt x="600" y="197"/>
                  </a:cubicBezTo>
                  <a:cubicBezTo>
                    <a:pt x="648" y="197"/>
                    <a:pt x="693" y="25"/>
                    <a:pt x="736" y="13"/>
                  </a:cubicBezTo>
                  <a:cubicBezTo>
                    <a:pt x="779" y="1"/>
                    <a:pt x="799" y="103"/>
                    <a:pt x="856" y="124"/>
                  </a:cubicBezTo>
                  <a:cubicBezTo>
                    <a:pt x="903" y="152"/>
                    <a:pt x="1033" y="137"/>
                    <a:pt x="1080" y="140"/>
                  </a:cubicBezTo>
                </a:path>
              </a:pathLst>
            </a:custGeom>
            <a:noFill/>
            <a:ln w="38100">
              <a:solidFill>
                <a:srgbClr val="008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3" name="Text Box 39"/>
            <p:cNvSpPr txBox="1">
              <a:spLocks noChangeArrowheads="1"/>
            </p:cNvSpPr>
            <p:nvPr/>
          </p:nvSpPr>
          <p:spPr bwMode="auto">
            <a:xfrm>
              <a:off x="5304" y="990"/>
              <a:ext cx="3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9pPr>
            </a:lstStyle>
            <a:p>
              <a:r>
                <a:rPr lang="en-US" i="1" dirty="0" err="1">
                  <a:solidFill>
                    <a:srgbClr val="008000"/>
                  </a:solidFill>
                  <a:latin typeface="Times" charset="0"/>
                </a:rPr>
                <a:t>ħ</a:t>
              </a:r>
              <a:r>
                <a:rPr lang="en-US" i="1" dirty="0">
                  <a:solidFill>
                    <a:srgbClr val="008000"/>
                  </a:solidFill>
                  <a:sym typeface="Symbol" charset="0"/>
                </a:rPr>
                <a:t>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00499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4787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235075" y="120650"/>
            <a:ext cx="6710363" cy="457200"/>
          </a:xfrm>
          <a:noFill/>
        </p:spPr>
        <p:txBody>
          <a:bodyPr/>
          <a:lstStyle/>
          <a:p>
            <a:pPr eaLnBrk="1" hangingPunct="1"/>
            <a:r>
              <a:rPr lang="en-US" sz="3600" u="sng">
                <a:solidFill>
                  <a:srgbClr val="008000"/>
                </a:solidFill>
                <a:latin typeface="LucidaGrande" charset="0"/>
                <a:ea typeface="ＭＳ Ｐゴシック" charset="0"/>
                <a:cs typeface="ＭＳ Ｐゴシック" charset="0"/>
              </a:rPr>
              <a:t>Optical excitations: excitons</a:t>
            </a: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693738" y="731838"/>
            <a:ext cx="7504112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r>
              <a:rPr lang="en-US"/>
              <a:t>Exciton: correlated </a:t>
            </a:r>
            <a:r>
              <a:rPr lang="en-US">
                <a:solidFill>
                  <a:srgbClr val="0044F3"/>
                </a:solidFill>
              </a:rPr>
              <a:t>e</a:t>
            </a:r>
            <a:r>
              <a:rPr lang="en-US" baseline="30000">
                <a:solidFill>
                  <a:srgbClr val="0044F3"/>
                </a:solidFill>
              </a:rPr>
              <a:t>-</a:t>
            </a:r>
            <a:r>
              <a:rPr lang="en-US"/>
              <a:t>-</a:t>
            </a:r>
            <a:r>
              <a:rPr lang="en-US">
                <a:solidFill>
                  <a:srgbClr val="FF0000"/>
                </a:solidFill>
              </a:rPr>
              <a:t>h</a:t>
            </a:r>
            <a:r>
              <a:rPr lang="en-US" baseline="30000">
                <a:solidFill>
                  <a:srgbClr val="FF0000"/>
                </a:solidFill>
              </a:rPr>
              <a:t>+</a:t>
            </a:r>
            <a:r>
              <a:rPr lang="en-US"/>
              <a:t> pair excitation</a:t>
            </a:r>
          </a:p>
          <a:p>
            <a:pPr>
              <a:lnSpc>
                <a:spcPct val="60000"/>
              </a:lnSpc>
            </a:pPr>
            <a:endParaRPr lang="en-US"/>
          </a:p>
          <a:p>
            <a:r>
              <a:rPr lang="en-US"/>
              <a:t>Low-energy (bound) excitons: hydrogenic picture</a:t>
            </a:r>
          </a:p>
        </p:txBody>
      </p:sp>
      <p:graphicFrame>
        <p:nvGraphicFramePr>
          <p:cNvPr id="659460" name="Group 4"/>
          <p:cNvGraphicFramePr>
            <a:graphicFrameLocks noGrp="1"/>
          </p:cNvGraphicFramePr>
          <p:nvPr/>
        </p:nvGraphicFramePr>
        <p:xfrm>
          <a:off x="6007100" y="2235200"/>
          <a:ext cx="2844800" cy="1737360"/>
        </p:xfrm>
        <a:graphic>
          <a:graphicData uri="http://schemas.openxmlformats.org/drawingml/2006/table">
            <a:tbl>
              <a:tblPr/>
              <a:tblGrid>
                <a:gridCol w="1524000"/>
                <a:gridCol w="1320800"/>
              </a:tblGrid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Material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1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r</a:t>
                      </a:r>
                      <a:r>
                        <a:rPr kumimoji="0" lang="en-US" sz="2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(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Å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InP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220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64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SiO</a:t>
                      </a:r>
                      <a:r>
                        <a:rPr kumimoji="0" lang="en-US" sz="2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Grande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ea typeface="ＭＳ Ｐゴシック" charset="0"/>
                          <a:cs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59477" name="Text Box 21"/>
          <p:cNvSpPr txBox="1">
            <a:spLocks noChangeArrowheads="1"/>
          </p:cNvSpPr>
          <p:nvPr/>
        </p:nvSpPr>
        <p:spPr bwMode="auto">
          <a:xfrm>
            <a:off x="4754563" y="6457950"/>
            <a:ext cx="43005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r>
              <a:rPr lang="en-US" sz="1600"/>
              <a:t>Marder, </a:t>
            </a:r>
            <a:r>
              <a:rPr lang="en-US" sz="1600" i="1"/>
              <a:t>Condensed Matter Physics</a:t>
            </a:r>
            <a:r>
              <a:rPr lang="en-US" sz="1600"/>
              <a:t> (2000)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660400" y="1879600"/>
            <a:ext cx="5029200" cy="3568700"/>
            <a:chOff x="416" y="1184"/>
            <a:chExt cx="3168" cy="2248"/>
          </a:xfrm>
        </p:grpSpPr>
        <p:grpSp>
          <p:nvGrpSpPr>
            <p:cNvPr id="20512" name="Group 23"/>
            <p:cNvGrpSpPr>
              <a:grpSpLocks/>
            </p:cNvGrpSpPr>
            <p:nvPr/>
          </p:nvGrpSpPr>
          <p:grpSpPr bwMode="auto">
            <a:xfrm>
              <a:off x="416" y="1184"/>
              <a:ext cx="528" cy="488"/>
              <a:chOff x="1368" y="1896"/>
              <a:chExt cx="528" cy="488"/>
            </a:xfrm>
          </p:grpSpPr>
          <p:sp>
            <p:nvSpPr>
              <p:cNvPr id="20751" name="Rectangle 24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52" name="Oval 25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53" name="Oval 26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54" name="Line 27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55" name="Line 28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56" name="Freeform 29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13" name="Group 30"/>
            <p:cNvGrpSpPr>
              <a:grpSpLocks/>
            </p:cNvGrpSpPr>
            <p:nvPr/>
          </p:nvGrpSpPr>
          <p:grpSpPr bwMode="auto">
            <a:xfrm>
              <a:off x="856" y="1624"/>
              <a:ext cx="528" cy="488"/>
              <a:chOff x="1368" y="1896"/>
              <a:chExt cx="528" cy="488"/>
            </a:xfrm>
          </p:grpSpPr>
          <p:sp>
            <p:nvSpPr>
              <p:cNvPr id="20745" name="Rectangle 31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46" name="Oval 32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47" name="Oval 33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48" name="Line 34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49" name="Line 35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50" name="Freeform 36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14" name="Group 37"/>
            <p:cNvGrpSpPr>
              <a:grpSpLocks/>
            </p:cNvGrpSpPr>
            <p:nvPr/>
          </p:nvGrpSpPr>
          <p:grpSpPr bwMode="auto">
            <a:xfrm>
              <a:off x="856" y="1184"/>
              <a:ext cx="528" cy="488"/>
              <a:chOff x="1368" y="1896"/>
              <a:chExt cx="528" cy="488"/>
            </a:xfrm>
          </p:grpSpPr>
          <p:sp>
            <p:nvSpPr>
              <p:cNvPr id="20739" name="Rectangle 38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40" name="Oval 39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41" name="Oval 40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42" name="Line 41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43" name="Line 42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44" name="Freeform 43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15" name="Group 44"/>
            <p:cNvGrpSpPr>
              <a:grpSpLocks/>
            </p:cNvGrpSpPr>
            <p:nvPr/>
          </p:nvGrpSpPr>
          <p:grpSpPr bwMode="auto">
            <a:xfrm>
              <a:off x="416" y="1624"/>
              <a:ext cx="528" cy="488"/>
              <a:chOff x="1368" y="1896"/>
              <a:chExt cx="528" cy="488"/>
            </a:xfrm>
          </p:grpSpPr>
          <p:sp>
            <p:nvSpPr>
              <p:cNvPr id="20733" name="Rectangle 45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34" name="Oval 46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35" name="Oval 47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36" name="Line 48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37" name="Line 49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38" name="Freeform 50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16" name="Group 51"/>
            <p:cNvGrpSpPr>
              <a:grpSpLocks/>
            </p:cNvGrpSpPr>
            <p:nvPr/>
          </p:nvGrpSpPr>
          <p:grpSpPr bwMode="auto">
            <a:xfrm>
              <a:off x="1296" y="1184"/>
              <a:ext cx="528" cy="488"/>
              <a:chOff x="1368" y="1896"/>
              <a:chExt cx="528" cy="488"/>
            </a:xfrm>
          </p:grpSpPr>
          <p:sp>
            <p:nvSpPr>
              <p:cNvPr id="20727" name="Rectangle 52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28" name="Oval 53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29" name="Oval 54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30" name="Line 55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31" name="Line 56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32" name="Freeform 57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17" name="Group 58"/>
            <p:cNvGrpSpPr>
              <a:grpSpLocks/>
            </p:cNvGrpSpPr>
            <p:nvPr/>
          </p:nvGrpSpPr>
          <p:grpSpPr bwMode="auto">
            <a:xfrm>
              <a:off x="1736" y="1624"/>
              <a:ext cx="528" cy="488"/>
              <a:chOff x="1368" y="1896"/>
              <a:chExt cx="528" cy="488"/>
            </a:xfrm>
          </p:grpSpPr>
          <p:sp>
            <p:nvSpPr>
              <p:cNvPr id="20721" name="Rectangle 59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22" name="Oval 60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23" name="Oval 61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24" name="Line 62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25" name="Line 63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26" name="Freeform 64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18" name="Group 65"/>
            <p:cNvGrpSpPr>
              <a:grpSpLocks/>
            </p:cNvGrpSpPr>
            <p:nvPr/>
          </p:nvGrpSpPr>
          <p:grpSpPr bwMode="auto">
            <a:xfrm>
              <a:off x="1736" y="1184"/>
              <a:ext cx="528" cy="488"/>
              <a:chOff x="1368" y="1896"/>
              <a:chExt cx="528" cy="488"/>
            </a:xfrm>
          </p:grpSpPr>
          <p:sp>
            <p:nvSpPr>
              <p:cNvPr id="20715" name="Rectangle 66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16" name="Oval 67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17" name="Oval 68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18" name="Line 69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19" name="Line 70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20" name="Freeform 71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19" name="Group 72"/>
            <p:cNvGrpSpPr>
              <a:grpSpLocks/>
            </p:cNvGrpSpPr>
            <p:nvPr/>
          </p:nvGrpSpPr>
          <p:grpSpPr bwMode="auto">
            <a:xfrm>
              <a:off x="1296" y="1624"/>
              <a:ext cx="528" cy="488"/>
              <a:chOff x="1368" y="1896"/>
              <a:chExt cx="528" cy="488"/>
            </a:xfrm>
          </p:grpSpPr>
          <p:sp>
            <p:nvSpPr>
              <p:cNvPr id="20709" name="Rectangle 73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10" name="Oval 74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11" name="Oval 75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12" name="Line 76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13" name="Line 77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14" name="Freeform 78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20" name="Group 79"/>
            <p:cNvGrpSpPr>
              <a:grpSpLocks/>
            </p:cNvGrpSpPr>
            <p:nvPr/>
          </p:nvGrpSpPr>
          <p:grpSpPr bwMode="auto">
            <a:xfrm>
              <a:off x="416" y="2064"/>
              <a:ext cx="528" cy="488"/>
              <a:chOff x="1368" y="1896"/>
              <a:chExt cx="528" cy="488"/>
            </a:xfrm>
          </p:grpSpPr>
          <p:sp>
            <p:nvSpPr>
              <p:cNvPr id="20703" name="Rectangle 80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04" name="Oval 81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05" name="Oval 82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06" name="Line 83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07" name="Line 84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08" name="Freeform 85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21" name="Group 86"/>
            <p:cNvGrpSpPr>
              <a:grpSpLocks/>
            </p:cNvGrpSpPr>
            <p:nvPr/>
          </p:nvGrpSpPr>
          <p:grpSpPr bwMode="auto">
            <a:xfrm>
              <a:off x="856" y="2504"/>
              <a:ext cx="528" cy="488"/>
              <a:chOff x="1368" y="1896"/>
              <a:chExt cx="528" cy="488"/>
            </a:xfrm>
          </p:grpSpPr>
          <p:sp>
            <p:nvSpPr>
              <p:cNvPr id="20697" name="Rectangle 87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98" name="Oval 88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99" name="Oval 89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00" name="Line 90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01" name="Line 91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02" name="Freeform 92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22" name="Group 93"/>
            <p:cNvGrpSpPr>
              <a:grpSpLocks/>
            </p:cNvGrpSpPr>
            <p:nvPr/>
          </p:nvGrpSpPr>
          <p:grpSpPr bwMode="auto">
            <a:xfrm>
              <a:off x="856" y="2064"/>
              <a:ext cx="528" cy="488"/>
              <a:chOff x="1368" y="1896"/>
              <a:chExt cx="528" cy="488"/>
            </a:xfrm>
          </p:grpSpPr>
          <p:sp>
            <p:nvSpPr>
              <p:cNvPr id="20691" name="Rectangle 94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92" name="Oval 95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93" name="Oval 96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94" name="Line 97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95" name="Line 98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96" name="Freeform 99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23" name="Group 100"/>
            <p:cNvGrpSpPr>
              <a:grpSpLocks/>
            </p:cNvGrpSpPr>
            <p:nvPr/>
          </p:nvGrpSpPr>
          <p:grpSpPr bwMode="auto">
            <a:xfrm>
              <a:off x="416" y="2504"/>
              <a:ext cx="528" cy="488"/>
              <a:chOff x="1368" y="1896"/>
              <a:chExt cx="528" cy="488"/>
            </a:xfrm>
          </p:grpSpPr>
          <p:sp>
            <p:nvSpPr>
              <p:cNvPr id="20685" name="Rectangle 101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6" name="Oval 102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7" name="Oval 103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8" name="Line 104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9" name="Line 105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90" name="Freeform 106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24" name="Group 107"/>
            <p:cNvGrpSpPr>
              <a:grpSpLocks/>
            </p:cNvGrpSpPr>
            <p:nvPr/>
          </p:nvGrpSpPr>
          <p:grpSpPr bwMode="auto">
            <a:xfrm>
              <a:off x="1296" y="2064"/>
              <a:ext cx="528" cy="488"/>
              <a:chOff x="1368" y="1896"/>
              <a:chExt cx="528" cy="488"/>
            </a:xfrm>
          </p:grpSpPr>
          <p:sp>
            <p:nvSpPr>
              <p:cNvPr id="20679" name="Rectangle 108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0" name="Oval 109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1" name="Oval 110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2" name="Line 111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3" name="Line 112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4" name="Freeform 113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25" name="Group 114"/>
            <p:cNvGrpSpPr>
              <a:grpSpLocks/>
            </p:cNvGrpSpPr>
            <p:nvPr/>
          </p:nvGrpSpPr>
          <p:grpSpPr bwMode="auto">
            <a:xfrm>
              <a:off x="1736" y="2504"/>
              <a:ext cx="528" cy="488"/>
              <a:chOff x="1368" y="1896"/>
              <a:chExt cx="528" cy="488"/>
            </a:xfrm>
          </p:grpSpPr>
          <p:sp>
            <p:nvSpPr>
              <p:cNvPr id="20673" name="Rectangle 115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74" name="Oval 116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75" name="Oval 117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76" name="Line 118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77" name="Line 119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78" name="Freeform 120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26" name="Group 121"/>
            <p:cNvGrpSpPr>
              <a:grpSpLocks/>
            </p:cNvGrpSpPr>
            <p:nvPr/>
          </p:nvGrpSpPr>
          <p:grpSpPr bwMode="auto">
            <a:xfrm>
              <a:off x="1736" y="2064"/>
              <a:ext cx="528" cy="488"/>
              <a:chOff x="1368" y="1896"/>
              <a:chExt cx="528" cy="488"/>
            </a:xfrm>
          </p:grpSpPr>
          <p:sp>
            <p:nvSpPr>
              <p:cNvPr id="20667" name="Rectangle 122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68" name="Oval 123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69" name="Oval 124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70" name="Line 125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71" name="Line 126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72" name="Freeform 127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27" name="Group 128"/>
            <p:cNvGrpSpPr>
              <a:grpSpLocks/>
            </p:cNvGrpSpPr>
            <p:nvPr/>
          </p:nvGrpSpPr>
          <p:grpSpPr bwMode="auto">
            <a:xfrm>
              <a:off x="1296" y="2504"/>
              <a:ext cx="528" cy="488"/>
              <a:chOff x="1368" y="1896"/>
              <a:chExt cx="528" cy="488"/>
            </a:xfrm>
          </p:grpSpPr>
          <p:sp>
            <p:nvSpPr>
              <p:cNvPr id="20661" name="Rectangle 129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62" name="Oval 130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63" name="Oval 131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64" name="Line 132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65" name="Line 133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66" name="Freeform 134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28" name="Group 135"/>
            <p:cNvGrpSpPr>
              <a:grpSpLocks/>
            </p:cNvGrpSpPr>
            <p:nvPr/>
          </p:nvGrpSpPr>
          <p:grpSpPr bwMode="auto">
            <a:xfrm>
              <a:off x="2176" y="1184"/>
              <a:ext cx="528" cy="488"/>
              <a:chOff x="1368" y="1896"/>
              <a:chExt cx="528" cy="488"/>
            </a:xfrm>
          </p:grpSpPr>
          <p:sp>
            <p:nvSpPr>
              <p:cNvPr id="20655" name="Rectangle 136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56" name="Oval 137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57" name="Oval 138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58" name="Line 139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59" name="Line 140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60" name="Freeform 141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29" name="Group 142"/>
            <p:cNvGrpSpPr>
              <a:grpSpLocks/>
            </p:cNvGrpSpPr>
            <p:nvPr/>
          </p:nvGrpSpPr>
          <p:grpSpPr bwMode="auto">
            <a:xfrm>
              <a:off x="2616" y="1624"/>
              <a:ext cx="528" cy="488"/>
              <a:chOff x="1368" y="1896"/>
              <a:chExt cx="528" cy="488"/>
            </a:xfrm>
          </p:grpSpPr>
          <p:sp>
            <p:nvSpPr>
              <p:cNvPr id="20649" name="Rectangle 143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50" name="Oval 144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51" name="Oval 145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52" name="Line 146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53" name="Line 147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54" name="Freeform 148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30" name="Group 149"/>
            <p:cNvGrpSpPr>
              <a:grpSpLocks/>
            </p:cNvGrpSpPr>
            <p:nvPr/>
          </p:nvGrpSpPr>
          <p:grpSpPr bwMode="auto">
            <a:xfrm>
              <a:off x="2616" y="1184"/>
              <a:ext cx="528" cy="488"/>
              <a:chOff x="1368" y="1896"/>
              <a:chExt cx="528" cy="488"/>
            </a:xfrm>
          </p:grpSpPr>
          <p:sp>
            <p:nvSpPr>
              <p:cNvPr id="20643" name="Rectangle 150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44" name="Oval 151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45" name="Oval 152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46" name="Line 153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47" name="Line 154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48" name="Freeform 155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31" name="Group 156"/>
            <p:cNvGrpSpPr>
              <a:grpSpLocks/>
            </p:cNvGrpSpPr>
            <p:nvPr/>
          </p:nvGrpSpPr>
          <p:grpSpPr bwMode="auto">
            <a:xfrm>
              <a:off x="2176" y="1624"/>
              <a:ext cx="528" cy="488"/>
              <a:chOff x="1368" y="1896"/>
              <a:chExt cx="528" cy="488"/>
            </a:xfrm>
          </p:grpSpPr>
          <p:sp>
            <p:nvSpPr>
              <p:cNvPr id="20637" name="Rectangle 157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38" name="Oval 158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39" name="Oval 159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40" name="Line 160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41" name="Line 161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42" name="Freeform 162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32" name="Group 163"/>
            <p:cNvGrpSpPr>
              <a:grpSpLocks/>
            </p:cNvGrpSpPr>
            <p:nvPr/>
          </p:nvGrpSpPr>
          <p:grpSpPr bwMode="auto">
            <a:xfrm>
              <a:off x="3056" y="1184"/>
              <a:ext cx="528" cy="488"/>
              <a:chOff x="1368" y="1896"/>
              <a:chExt cx="528" cy="488"/>
            </a:xfrm>
          </p:grpSpPr>
          <p:sp>
            <p:nvSpPr>
              <p:cNvPr id="20631" name="Rectangle 164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32" name="Oval 165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33" name="Oval 166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34" name="Line 167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35" name="Line 168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36" name="Freeform 169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33" name="Group 170"/>
            <p:cNvGrpSpPr>
              <a:grpSpLocks/>
            </p:cNvGrpSpPr>
            <p:nvPr/>
          </p:nvGrpSpPr>
          <p:grpSpPr bwMode="auto">
            <a:xfrm>
              <a:off x="3056" y="1624"/>
              <a:ext cx="528" cy="488"/>
              <a:chOff x="1368" y="1896"/>
              <a:chExt cx="528" cy="488"/>
            </a:xfrm>
          </p:grpSpPr>
          <p:sp>
            <p:nvSpPr>
              <p:cNvPr id="20625" name="Rectangle 171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26" name="Oval 172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27" name="Oval 173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28" name="Line 174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29" name="Line 175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30" name="Freeform 176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34" name="Group 177"/>
            <p:cNvGrpSpPr>
              <a:grpSpLocks/>
            </p:cNvGrpSpPr>
            <p:nvPr/>
          </p:nvGrpSpPr>
          <p:grpSpPr bwMode="auto">
            <a:xfrm>
              <a:off x="2176" y="2064"/>
              <a:ext cx="528" cy="488"/>
              <a:chOff x="1368" y="1896"/>
              <a:chExt cx="528" cy="488"/>
            </a:xfrm>
          </p:grpSpPr>
          <p:sp>
            <p:nvSpPr>
              <p:cNvPr id="20619" name="Rectangle 178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20" name="Oval 179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21" name="Oval 180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22" name="Line 181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23" name="Line 182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24" name="Freeform 183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35" name="Group 184"/>
            <p:cNvGrpSpPr>
              <a:grpSpLocks/>
            </p:cNvGrpSpPr>
            <p:nvPr/>
          </p:nvGrpSpPr>
          <p:grpSpPr bwMode="auto">
            <a:xfrm>
              <a:off x="2616" y="2064"/>
              <a:ext cx="528" cy="488"/>
              <a:chOff x="1368" y="1896"/>
              <a:chExt cx="528" cy="488"/>
            </a:xfrm>
          </p:grpSpPr>
          <p:sp>
            <p:nvSpPr>
              <p:cNvPr id="20613" name="Rectangle 185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14" name="Oval 186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15" name="Oval 187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16" name="Line 188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17" name="Line 189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18" name="Freeform 190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36" name="Group 191"/>
            <p:cNvGrpSpPr>
              <a:grpSpLocks/>
            </p:cNvGrpSpPr>
            <p:nvPr/>
          </p:nvGrpSpPr>
          <p:grpSpPr bwMode="auto">
            <a:xfrm>
              <a:off x="3056" y="2064"/>
              <a:ext cx="528" cy="488"/>
              <a:chOff x="1368" y="1896"/>
              <a:chExt cx="528" cy="488"/>
            </a:xfrm>
          </p:grpSpPr>
          <p:sp>
            <p:nvSpPr>
              <p:cNvPr id="20607" name="Rectangle 192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08" name="Oval 193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09" name="Oval 194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10" name="Line 195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11" name="Line 196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12" name="Freeform 197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37" name="Group 198"/>
            <p:cNvGrpSpPr>
              <a:grpSpLocks/>
            </p:cNvGrpSpPr>
            <p:nvPr/>
          </p:nvGrpSpPr>
          <p:grpSpPr bwMode="auto">
            <a:xfrm>
              <a:off x="2176" y="2504"/>
              <a:ext cx="528" cy="488"/>
              <a:chOff x="1368" y="1896"/>
              <a:chExt cx="528" cy="488"/>
            </a:xfrm>
          </p:grpSpPr>
          <p:sp>
            <p:nvSpPr>
              <p:cNvPr id="20601" name="Rectangle 199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02" name="Oval 200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03" name="Oval 201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04" name="Line 202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05" name="Line 203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06" name="Freeform 204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38" name="Group 205"/>
            <p:cNvGrpSpPr>
              <a:grpSpLocks/>
            </p:cNvGrpSpPr>
            <p:nvPr/>
          </p:nvGrpSpPr>
          <p:grpSpPr bwMode="auto">
            <a:xfrm>
              <a:off x="2616" y="2504"/>
              <a:ext cx="528" cy="488"/>
              <a:chOff x="1368" y="1896"/>
              <a:chExt cx="528" cy="488"/>
            </a:xfrm>
          </p:grpSpPr>
          <p:sp>
            <p:nvSpPr>
              <p:cNvPr id="20595" name="Rectangle 206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96" name="Oval 207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97" name="Oval 208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98" name="Line 209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99" name="Line 210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00" name="Freeform 211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39" name="Group 212"/>
            <p:cNvGrpSpPr>
              <a:grpSpLocks/>
            </p:cNvGrpSpPr>
            <p:nvPr/>
          </p:nvGrpSpPr>
          <p:grpSpPr bwMode="auto">
            <a:xfrm>
              <a:off x="3056" y="2504"/>
              <a:ext cx="528" cy="488"/>
              <a:chOff x="1368" y="1896"/>
              <a:chExt cx="528" cy="488"/>
            </a:xfrm>
          </p:grpSpPr>
          <p:sp>
            <p:nvSpPr>
              <p:cNvPr id="20589" name="Rectangle 213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90" name="Oval 214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91" name="Oval 215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92" name="Line 216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93" name="Line 217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94" name="Freeform 218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40" name="Group 219"/>
            <p:cNvGrpSpPr>
              <a:grpSpLocks/>
            </p:cNvGrpSpPr>
            <p:nvPr/>
          </p:nvGrpSpPr>
          <p:grpSpPr bwMode="auto">
            <a:xfrm>
              <a:off x="856" y="2944"/>
              <a:ext cx="528" cy="488"/>
              <a:chOff x="1368" y="1896"/>
              <a:chExt cx="528" cy="488"/>
            </a:xfrm>
          </p:grpSpPr>
          <p:sp>
            <p:nvSpPr>
              <p:cNvPr id="20583" name="Rectangle 220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84" name="Oval 221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85" name="Oval 222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86" name="Line 223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87" name="Line 224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88" name="Freeform 225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41" name="Group 226"/>
            <p:cNvGrpSpPr>
              <a:grpSpLocks/>
            </p:cNvGrpSpPr>
            <p:nvPr/>
          </p:nvGrpSpPr>
          <p:grpSpPr bwMode="auto">
            <a:xfrm>
              <a:off x="416" y="2944"/>
              <a:ext cx="528" cy="488"/>
              <a:chOff x="1368" y="1896"/>
              <a:chExt cx="528" cy="488"/>
            </a:xfrm>
          </p:grpSpPr>
          <p:sp>
            <p:nvSpPr>
              <p:cNvPr id="20577" name="Rectangle 227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78" name="Oval 228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79" name="Oval 229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80" name="Line 230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81" name="Line 231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82" name="Freeform 232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42" name="Group 233"/>
            <p:cNvGrpSpPr>
              <a:grpSpLocks/>
            </p:cNvGrpSpPr>
            <p:nvPr/>
          </p:nvGrpSpPr>
          <p:grpSpPr bwMode="auto">
            <a:xfrm>
              <a:off x="1736" y="2944"/>
              <a:ext cx="528" cy="488"/>
              <a:chOff x="1368" y="1896"/>
              <a:chExt cx="528" cy="488"/>
            </a:xfrm>
          </p:grpSpPr>
          <p:sp>
            <p:nvSpPr>
              <p:cNvPr id="20571" name="Rectangle 234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72" name="Oval 235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73" name="Oval 236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74" name="Line 237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75" name="Line 238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76" name="Freeform 239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43" name="Group 240"/>
            <p:cNvGrpSpPr>
              <a:grpSpLocks/>
            </p:cNvGrpSpPr>
            <p:nvPr/>
          </p:nvGrpSpPr>
          <p:grpSpPr bwMode="auto">
            <a:xfrm>
              <a:off x="1296" y="2944"/>
              <a:ext cx="528" cy="488"/>
              <a:chOff x="1368" y="1896"/>
              <a:chExt cx="528" cy="488"/>
            </a:xfrm>
          </p:grpSpPr>
          <p:sp>
            <p:nvSpPr>
              <p:cNvPr id="20565" name="Rectangle 241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66" name="Oval 242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67" name="Oval 243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68" name="Line 244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69" name="Line 245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70" name="Freeform 246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44" name="Group 247"/>
            <p:cNvGrpSpPr>
              <a:grpSpLocks/>
            </p:cNvGrpSpPr>
            <p:nvPr/>
          </p:nvGrpSpPr>
          <p:grpSpPr bwMode="auto">
            <a:xfrm>
              <a:off x="2176" y="2944"/>
              <a:ext cx="528" cy="488"/>
              <a:chOff x="1368" y="1896"/>
              <a:chExt cx="528" cy="488"/>
            </a:xfrm>
          </p:grpSpPr>
          <p:sp>
            <p:nvSpPr>
              <p:cNvPr id="20559" name="Rectangle 248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60" name="Oval 249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61" name="Oval 250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62" name="Line 251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63" name="Line 252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64" name="Freeform 253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45" name="Group 254"/>
            <p:cNvGrpSpPr>
              <a:grpSpLocks/>
            </p:cNvGrpSpPr>
            <p:nvPr/>
          </p:nvGrpSpPr>
          <p:grpSpPr bwMode="auto">
            <a:xfrm>
              <a:off x="2616" y="2944"/>
              <a:ext cx="528" cy="488"/>
              <a:chOff x="1368" y="1896"/>
              <a:chExt cx="528" cy="488"/>
            </a:xfrm>
          </p:grpSpPr>
          <p:sp>
            <p:nvSpPr>
              <p:cNvPr id="20553" name="Rectangle 255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54" name="Oval 256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55" name="Oval 257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56" name="Line 258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57" name="Line 259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58" name="Freeform 260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46" name="Group 261"/>
            <p:cNvGrpSpPr>
              <a:grpSpLocks/>
            </p:cNvGrpSpPr>
            <p:nvPr/>
          </p:nvGrpSpPr>
          <p:grpSpPr bwMode="auto">
            <a:xfrm>
              <a:off x="3056" y="2944"/>
              <a:ext cx="528" cy="488"/>
              <a:chOff x="1368" y="1896"/>
              <a:chExt cx="528" cy="488"/>
            </a:xfrm>
          </p:grpSpPr>
          <p:sp>
            <p:nvSpPr>
              <p:cNvPr id="20547" name="Rectangle 262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440" cy="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48" name="Oval 263"/>
              <p:cNvSpPr>
                <a:spLocks noChangeArrowheads="1"/>
              </p:cNvSpPr>
              <p:nvPr/>
            </p:nvSpPr>
            <p:spPr bwMode="auto">
              <a:xfrm>
                <a:off x="1632" y="2184"/>
                <a:ext cx="72" cy="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49" name="Oval 264"/>
              <p:cNvSpPr>
                <a:spLocks noChangeArrowheads="1"/>
              </p:cNvSpPr>
              <p:nvPr/>
            </p:nvSpPr>
            <p:spPr bwMode="auto">
              <a:xfrm>
                <a:off x="1440" y="1928"/>
                <a:ext cx="176" cy="17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50" name="Line 265"/>
              <p:cNvSpPr>
                <a:spLocks noChangeShapeType="1"/>
              </p:cNvSpPr>
              <p:nvPr/>
            </p:nvSpPr>
            <p:spPr bwMode="auto">
              <a:xfrm>
                <a:off x="1568" y="2088"/>
                <a:ext cx="8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51" name="Line 266"/>
              <p:cNvSpPr>
                <a:spLocks noChangeShapeType="1"/>
              </p:cNvSpPr>
              <p:nvPr/>
            </p:nvSpPr>
            <p:spPr bwMode="auto">
              <a:xfrm flipH="1">
                <a:off x="1688" y="2048"/>
                <a:ext cx="208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52" name="Freeform 267"/>
              <p:cNvSpPr>
                <a:spLocks/>
              </p:cNvSpPr>
              <p:nvPr/>
            </p:nvSpPr>
            <p:spPr bwMode="auto">
              <a:xfrm>
                <a:off x="1552" y="2256"/>
                <a:ext cx="96" cy="128"/>
              </a:xfrm>
              <a:custGeom>
                <a:avLst/>
                <a:gdLst>
                  <a:gd name="T0" fmla="*/ 96 w 96"/>
                  <a:gd name="T1" fmla="*/ 0 h 128"/>
                  <a:gd name="T2" fmla="*/ 0 w 96"/>
                  <a:gd name="T3" fmla="*/ 128 h 128"/>
                  <a:gd name="T4" fmla="*/ 0 60000 65536"/>
                  <a:gd name="T5" fmla="*/ 0 60000 65536"/>
                  <a:gd name="T6" fmla="*/ 0 w 96"/>
                  <a:gd name="T7" fmla="*/ 0 h 128"/>
                  <a:gd name="T8" fmla="*/ 96 w 96"/>
                  <a:gd name="T9" fmla="*/ 128 h 1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128">
                    <a:moveTo>
                      <a:pt x="96" y="0"/>
                    </a:moveTo>
                    <a:lnTo>
                      <a:pt x="0" y="128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659463" name="Group 268"/>
          <p:cNvGrpSpPr>
            <a:grpSpLocks/>
          </p:cNvGrpSpPr>
          <p:nvPr/>
        </p:nvGrpSpPr>
        <p:grpSpPr bwMode="auto">
          <a:xfrm>
            <a:off x="1817688" y="2354263"/>
            <a:ext cx="2705100" cy="2374900"/>
            <a:chOff x="3888" y="1832"/>
            <a:chExt cx="1704" cy="1496"/>
          </a:xfrm>
        </p:grpSpPr>
        <p:sp>
          <p:nvSpPr>
            <p:cNvPr id="659725" name="Oval 269"/>
            <p:cNvSpPr>
              <a:spLocks noChangeArrowheads="1"/>
            </p:cNvSpPr>
            <p:nvPr/>
          </p:nvSpPr>
          <p:spPr bwMode="auto">
            <a:xfrm>
              <a:off x="3888" y="1832"/>
              <a:ext cx="1704" cy="1496"/>
            </a:xfrm>
            <a:prstGeom prst="ellipse">
              <a:avLst/>
            </a:prstGeom>
            <a:solidFill>
              <a:schemeClr val="bg1">
                <a:alpha val="49001"/>
              </a:schemeClr>
            </a:solidFill>
            <a:ln w="9525">
              <a:noFill/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8" name="Oval 270"/>
            <p:cNvSpPr>
              <a:spLocks noChangeArrowheads="1"/>
            </p:cNvSpPr>
            <p:nvPr/>
          </p:nvSpPr>
          <p:spPr bwMode="auto">
            <a:xfrm>
              <a:off x="4344" y="2328"/>
              <a:ext cx="120" cy="120"/>
            </a:xfrm>
            <a:prstGeom prst="ellipse">
              <a:avLst/>
            </a:prstGeom>
            <a:solidFill>
              <a:srgbClr val="0044F3"/>
            </a:solidFill>
            <a:ln w="9525">
              <a:solidFill>
                <a:srgbClr val="0044F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9" name="Oval 271"/>
            <p:cNvSpPr>
              <a:spLocks noChangeArrowheads="1"/>
            </p:cNvSpPr>
            <p:nvPr/>
          </p:nvSpPr>
          <p:spPr bwMode="auto">
            <a:xfrm>
              <a:off x="4960" y="2816"/>
              <a:ext cx="120" cy="12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0" name="Text Box 272"/>
            <p:cNvSpPr txBox="1">
              <a:spLocks noChangeArrowheads="1"/>
            </p:cNvSpPr>
            <p:nvPr/>
          </p:nvSpPr>
          <p:spPr bwMode="auto">
            <a:xfrm>
              <a:off x="4374" y="2086"/>
              <a:ext cx="29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rgbClr val="0044F3"/>
                  </a:solidFill>
                </a:rPr>
                <a:t>e</a:t>
              </a:r>
              <a:r>
                <a:rPr lang="en-US" baseline="30000">
                  <a:solidFill>
                    <a:srgbClr val="0044F3"/>
                  </a:solidFill>
                </a:rPr>
                <a:t>-</a:t>
              </a:r>
              <a:endParaRPr lang="en-US">
                <a:solidFill>
                  <a:srgbClr val="0044F3"/>
                </a:solidFill>
              </a:endParaRPr>
            </a:p>
          </p:txBody>
        </p:sp>
        <p:sp>
          <p:nvSpPr>
            <p:cNvPr id="20511" name="Text Box 273"/>
            <p:cNvSpPr txBox="1">
              <a:spLocks noChangeArrowheads="1"/>
            </p:cNvSpPr>
            <p:nvPr/>
          </p:nvSpPr>
          <p:spPr bwMode="auto">
            <a:xfrm>
              <a:off x="5046" y="2654"/>
              <a:ext cx="3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Grande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rgbClr val="FF0000"/>
                  </a:solidFill>
                </a:rPr>
                <a:t>h</a:t>
              </a:r>
              <a:r>
                <a:rPr lang="en-US" baseline="30000">
                  <a:solidFill>
                    <a:srgbClr val="FF0000"/>
                  </a:solidFill>
                </a:rPr>
                <a:t>+</a:t>
              </a:r>
              <a:endParaRPr 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659464" name="Group 274"/>
          <p:cNvGrpSpPr>
            <a:grpSpLocks/>
          </p:cNvGrpSpPr>
          <p:nvPr/>
        </p:nvGrpSpPr>
        <p:grpSpPr bwMode="auto">
          <a:xfrm>
            <a:off x="2719388" y="3275013"/>
            <a:ext cx="800100" cy="666750"/>
            <a:chOff x="944" y="2140"/>
            <a:chExt cx="504" cy="420"/>
          </a:xfrm>
        </p:grpSpPr>
        <p:sp>
          <p:nvSpPr>
            <p:cNvPr id="20505" name="Line 275"/>
            <p:cNvSpPr>
              <a:spLocks noChangeShapeType="1"/>
            </p:cNvSpPr>
            <p:nvPr/>
          </p:nvSpPr>
          <p:spPr bwMode="auto">
            <a:xfrm flipH="1" flipV="1">
              <a:off x="944" y="2160"/>
              <a:ext cx="504" cy="400"/>
            </a:xfrm>
            <a:prstGeom prst="line">
              <a:avLst/>
            </a:prstGeom>
            <a:noFill/>
            <a:ln w="28575">
              <a:solidFill>
                <a:srgbClr val="00FF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6" name="Rectangle 276"/>
            <p:cNvSpPr>
              <a:spLocks noChangeArrowheads="1"/>
            </p:cNvSpPr>
            <p:nvPr/>
          </p:nvSpPr>
          <p:spPr bwMode="auto">
            <a:xfrm>
              <a:off x="1144" y="2140"/>
              <a:ext cx="188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 i="1">
                  <a:solidFill>
                    <a:srgbClr val="00FF00"/>
                  </a:solidFill>
                </a:rPr>
                <a:t>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26002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9477" grpId="0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Grande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Grande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Legolas:Applications:Microsoft Office 2004:Templates:Presentations:Designs:Sakura</Template>
  <TotalTime>23798</TotalTime>
  <Words>1178</Words>
  <Application>Microsoft Macintosh PowerPoint</Application>
  <PresentationFormat>On-screen Show (4:3)</PresentationFormat>
  <Paragraphs>338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Blank Presentation</vt:lpstr>
      <vt:lpstr>PowerPoint Presentation</vt:lpstr>
      <vt:lpstr>Density Functional Theory</vt:lpstr>
      <vt:lpstr>DFT: problems with excitations</vt:lpstr>
      <vt:lpstr>Green’s functions successes</vt:lpstr>
      <vt:lpstr>GW-BSE: what is it about?</vt:lpstr>
      <vt:lpstr>GW-BSE: what is it about?</vt:lpstr>
      <vt:lpstr>GW-BSE: what is it about?</vt:lpstr>
      <vt:lpstr>Optical excitations</vt:lpstr>
      <vt:lpstr>Optical excitations: excitons</vt:lpstr>
      <vt:lpstr>GW-BSE: what is it about?</vt:lpstr>
      <vt:lpstr>GW-BSE: what is it about?</vt:lpstr>
      <vt:lpstr>GW-BSE: what is it for?</vt:lpstr>
      <vt:lpstr>A system I’d love to do GW-BSE on…</vt:lpstr>
      <vt:lpstr>GW-BSE is expensive</vt:lpstr>
      <vt:lpstr>GW-BSE is expensive</vt:lpstr>
      <vt:lpstr>GW-BSE is expensive</vt:lpstr>
      <vt:lpstr>What’s in the GW?</vt:lpstr>
      <vt:lpstr>What’s in the GW?</vt:lpstr>
      <vt:lpstr>What’s in the GW?</vt:lpstr>
      <vt:lpstr>Summary</vt:lpstr>
      <vt:lpstr>PowerPoint Presentation</vt:lpstr>
      <vt:lpstr>One particle Green’s function</vt:lpstr>
      <vt:lpstr>Two particle Green’s function</vt:lpstr>
      <vt:lpstr>STE geometry</vt:lpstr>
      <vt:lpstr>Exciton self-trapping</vt:lpstr>
    </vt:vector>
  </TitlesOfParts>
  <Company>Yale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Self-trapped Excitons in Quartz: An Ab Initio  Green's Functions Approach</dc:title>
  <dc:creator>Sohrab Ismail-Beigi</dc:creator>
  <cp:lastModifiedBy>Sohrab Ismail-Beigi</cp:lastModifiedBy>
  <cp:revision>1367</cp:revision>
  <cp:lastPrinted>2008-11-11T18:06:40Z</cp:lastPrinted>
  <dcterms:created xsi:type="dcterms:W3CDTF">2008-09-11T22:32:00Z</dcterms:created>
  <dcterms:modified xsi:type="dcterms:W3CDTF">2014-04-29T17:27:28Z</dcterms:modified>
</cp:coreProperties>
</file>