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362" r:id="rId4"/>
    <p:sldId id="378" r:id="rId5"/>
    <p:sldId id="377" r:id="rId6"/>
    <p:sldId id="363" r:id="rId7"/>
    <p:sldId id="365" r:id="rId8"/>
    <p:sldId id="379" r:id="rId9"/>
    <p:sldId id="364" r:id="rId10"/>
    <p:sldId id="380" r:id="rId11"/>
    <p:sldId id="381" r:id="rId12"/>
    <p:sldId id="382" r:id="rId13"/>
    <p:sldId id="383" r:id="rId14"/>
    <p:sldId id="384" r:id="rId15"/>
    <p:sldId id="385" r:id="rId16"/>
    <p:sldId id="366" r:id="rId17"/>
    <p:sldId id="367" r:id="rId18"/>
    <p:sldId id="386" r:id="rId19"/>
    <p:sldId id="387" r:id="rId20"/>
    <p:sldId id="389" r:id="rId21"/>
    <p:sldId id="390" r:id="rId22"/>
    <p:sldId id="376" r:id="rId23"/>
    <p:sldId id="394" r:id="rId24"/>
    <p:sldId id="392" r:id="rId25"/>
    <p:sldId id="3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F79B36-380E-D74A-AFC4-9A7E866FA791}">
          <p14:sldIdLst>
            <p14:sldId id="256"/>
            <p14:sldId id="288"/>
            <p14:sldId id="362"/>
            <p14:sldId id="378"/>
            <p14:sldId id="377"/>
            <p14:sldId id="363"/>
            <p14:sldId id="365"/>
            <p14:sldId id="379"/>
            <p14:sldId id="364"/>
            <p14:sldId id="380"/>
            <p14:sldId id="381"/>
            <p14:sldId id="382"/>
            <p14:sldId id="383"/>
            <p14:sldId id="384"/>
            <p14:sldId id="385"/>
            <p14:sldId id="366"/>
            <p14:sldId id="367"/>
            <p14:sldId id="386"/>
            <p14:sldId id="387"/>
            <p14:sldId id="389"/>
            <p14:sldId id="390"/>
            <p14:sldId id="376"/>
            <p14:sldId id="394"/>
            <p14:sldId id="392"/>
            <p14:sldId id="3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842"/>
    <a:srgbClr val="CF0000"/>
    <a:srgbClr val="F1287D"/>
    <a:srgbClr val="F10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800" autoAdjust="0"/>
  </p:normalViewPr>
  <p:slideViewPr>
    <p:cSldViewPr snapToGrid="0" snapToObjects="1">
      <p:cViewPr varScale="1">
        <p:scale>
          <a:sx n="86" d="100"/>
          <a:sy n="86" d="100"/>
        </p:scale>
        <p:origin x="-17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3E54F-44AF-9D44-A899-9556832CF095}" type="datetime1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DA112-7ACE-7848-9047-FC601BE5E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5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960F-53C2-4744-92DE-BF23A833669B}" type="datetime1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363E1-858F-9144-9E9E-9743DB3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3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93" y="6604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93" y="2262624"/>
            <a:ext cx="3537023" cy="2366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pl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1" y="5146642"/>
            <a:ext cx="2127575" cy="6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6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1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8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5973418"/>
            <a:ext cx="411480" cy="5303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1327" y="1401563"/>
            <a:ext cx="76528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0"/>
          <p:cNvSpPr txBox="1">
            <a:spLocks/>
          </p:cNvSpPr>
          <p:nvPr userDrawn="1"/>
        </p:nvSpPr>
        <p:spPr>
          <a:xfrm>
            <a:off x="0" y="6503770"/>
            <a:ext cx="9144000" cy="3542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026614-86FC-5B4E-BED1-1A918D27EC5D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550238"/>
            <a:ext cx="9144000" cy="3077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313850" y="6147607"/>
            <a:ext cx="45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D2FDD86-47BA-4447-9BE8-0FA6295A17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ppl-logo-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9" y="5927963"/>
            <a:ext cx="533418" cy="6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0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105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  <p:pic>
        <p:nvPicPr>
          <p:cNvPr id="5" name="Picture 4" descr="full_mark_horz_bold2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3183317" cy="5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iMar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73152"/>
            <a:ext cx="41148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6452"/>
            <a:ext cx="9144000" cy="331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0000F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93" y="2760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Cache Hierarchy Reconfiguration in Adaptive HPC Runtime Systems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6303" y="1846470"/>
            <a:ext cx="3537023" cy="167607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Ehsan Totoni</a:t>
            </a:r>
          </a:p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Josep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Torrellas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Laxmikant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V. Kale</a:t>
            </a:r>
          </a:p>
          <a:p>
            <a:endParaRPr lang="en-US" sz="28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Charm Workshop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April 29th, 2014</a:t>
            </a:r>
          </a:p>
        </p:txBody>
      </p:sp>
    </p:spTree>
    <p:extLst>
      <p:ext uri="{BB962C8B-B14F-4D97-AF65-F5344CB8AC3E}">
        <p14:creationId xmlns:p14="http://schemas.microsoft.com/office/powerpoint/2010/main" val="19095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RTS tracks Sequential Execution Blocks (SEBs)</a:t>
            </a:r>
          </a:p>
          <a:p>
            <a:pPr lvl="1"/>
            <a:r>
              <a:rPr lang="en-US" dirty="0" smtClean="0"/>
              <a:t>Computations between communication calls</a:t>
            </a:r>
          </a:p>
          <a:p>
            <a:r>
              <a:rPr lang="en-US" dirty="0" smtClean="0"/>
              <a:t> Identified by characteristic information</a:t>
            </a:r>
          </a:p>
          <a:p>
            <a:pPr lvl="1"/>
            <a:r>
              <a:rPr lang="en-US" dirty="0" smtClean="0"/>
              <a:t>Communication calls and their arguments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Key performance counters</a:t>
            </a:r>
          </a:p>
          <a:p>
            <a:r>
              <a:rPr lang="en-US" dirty="0" smtClean="0"/>
              <a:t>Usually repeated in every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0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MILC’s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8258"/>
          </a:xfrm>
        </p:spPr>
        <p:txBody>
          <a:bodyPr/>
          <a:lstStyle/>
          <a:p>
            <a:r>
              <a:rPr lang="en-US" dirty="0" smtClean="0"/>
              <a:t>Hierarchical iteration structure</a:t>
            </a:r>
            <a:endParaRPr lang="en-US" dirty="0"/>
          </a:p>
        </p:txBody>
      </p:sp>
      <p:pic>
        <p:nvPicPr>
          <p:cNvPr id="4" name="Picture 3" descr="pha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96" y="2552659"/>
            <a:ext cx="5532750" cy="3441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075" y="2861456"/>
            <a:ext cx="58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 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1075" y="5393530"/>
            <a:ext cx="58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1075" y="3714620"/>
            <a:ext cx="58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1075" y="4538584"/>
            <a:ext cx="58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36880" y="2527814"/>
            <a:ext cx="3007247" cy="965761"/>
          </a:xfrm>
          <a:prstGeom prst="ellipse">
            <a:avLst/>
          </a:prstGeom>
          <a:solidFill>
            <a:schemeClr val="lt1"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Overall iteration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6076" y="4335977"/>
            <a:ext cx="765419" cy="801330"/>
          </a:xfrm>
          <a:prstGeom prst="ellipse">
            <a:avLst/>
          </a:prstGeom>
          <a:solidFill>
            <a:schemeClr val="lt1"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subiter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7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Iteration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RTS needs to identify iterative structure</a:t>
            </a:r>
          </a:p>
          <a:p>
            <a:pPr lvl="1"/>
            <a:r>
              <a:rPr lang="en-US" dirty="0" smtClean="0"/>
              <a:t>Difficult in most general sense</a:t>
            </a:r>
          </a:p>
          <a:p>
            <a:r>
              <a:rPr lang="en-US" dirty="0" smtClean="0"/>
              <a:t>Using Formal Language Theory</a:t>
            </a:r>
          </a:p>
          <a:p>
            <a:pPr lvl="1"/>
            <a:r>
              <a:rPr lang="en-US" dirty="0" smtClean="0"/>
              <a:t>Define each SEB as a </a:t>
            </a:r>
            <a:r>
              <a:rPr lang="en-US" dirty="0" smtClean="0">
                <a:solidFill>
                  <a:srgbClr val="800000"/>
                </a:solidFill>
              </a:rPr>
              <a:t>symbol</a:t>
            </a:r>
            <a:r>
              <a:rPr lang="en-US" dirty="0" smtClean="0"/>
              <a:t> of </a:t>
            </a:r>
            <a:r>
              <a:rPr lang="en-US" dirty="0"/>
              <a:t>an alphabet </a:t>
            </a:r>
            <a:r>
              <a:rPr lang="en-US" dirty="0" err="1" smtClean="0">
                <a:solidFill>
                  <a:srgbClr val="800000"/>
                </a:solidFill>
              </a:rPr>
              <a:t>Σ</a:t>
            </a:r>
            <a:endParaRPr lang="en-US" dirty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An iterative structure is a </a:t>
            </a:r>
            <a:r>
              <a:rPr lang="en-US" i="1" dirty="0" smtClean="0">
                <a:solidFill>
                  <a:srgbClr val="800000"/>
                </a:solidFill>
              </a:rPr>
              <a:t>regular language</a:t>
            </a:r>
          </a:p>
          <a:p>
            <a:pPr lvl="2"/>
            <a:r>
              <a:rPr lang="en-US" dirty="0"/>
              <a:t>Easy to prove by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Each execution is a </a:t>
            </a:r>
            <a:r>
              <a:rPr lang="en-US" i="1" dirty="0" smtClean="0">
                <a:solidFill>
                  <a:srgbClr val="800000"/>
                </a:solidFill>
              </a:rPr>
              <a:t>word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9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25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profiling, RTS sees a stream of SEBs (symbols)</a:t>
            </a:r>
          </a:p>
          <a:p>
            <a:pPr lvl="1"/>
            <a:r>
              <a:rPr lang="en-US" dirty="0" smtClean="0"/>
              <a:t>Needs to recognize the pattern</a:t>
            </a:r>
          </a:p>
          <a:p>
            <a:pPr lvl="1"/>
            <a:r>
              <a:rPr lang="en-US" i="1" dirty="0" smtClean="0">
                <a:solidFill>
                  <a:srgbClr val="800000"/>
                </a:solidFill>
              </a:rPr>
              <a:t>Learning a regular language from text</a:t>
            </a:r>
          </a:p>
          <a:p>
            <a:pPr lvl="1"/>
            <a:r>
              <a:rPr lang="en-US" dirty="0" smtClean="0"/>
              <a:t>Build a Deterministic Finite Automaton (DFA)</a:t>
            </a:r>
          </a:p>
          <a:p>
            <a:r>
              <a:rPr lang="en-US" dirty="0" smtClean="0"/>
              <a:t>Prefix Tree Acceptor (PTA)</a:t>
            </a:r>
          </a:p>
          <a:p>
            <a:pPr lvl="1"/>
            <a:r>
              <a:rPr lang="en-US" dirty="0" smtClean="0"/>
              <a:t>A state for each prefix</a:t>
            </a:r>
          </a:p>
          <a:p>
            <a:pPr lvl="1"/>
            <a:r>
              <a:rPr lang="en-US" dirty="0" smtClean="0"/>
              <a:t>Not too large in our application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68" y="5152503"/>
            <a:ext cx="5917792" cy="9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3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Mantevo</a:t>
            </a:r>
            <a:r>
              <a:rPr lang="en-US" dirty="0" smtClean="0"/>
              <a:t> mini-app suite</a:t>
            </a:r>
          </a:p>
          <a:p>
            <a:pPr lvl="1"/>
            <a:r>
              <a:rPr lang="en-US" dirty="0" smtClean="0"/>
              <a:t>Representative inputs</a:t>
            </a:r>
          </a:p>
          <a:p>
            <a:pPr lvl="1"/>
            <a:r>
              <a:rPr lang="en-US" dirty="0" smtClean="0"/>
              <a:t>Assume </a:t>
            </a:r>
            <a:r>
              <a:rPr lang="en-US" dirty="0" err="1" smtClean="0"/>
              <a:t>MPI+OpenMP</a:t>
            </a:r>
            <a:endParaRPr lang="en-US" dirty="0" smtClean="0"/>
          </a:p>
          <a:p>
            <a:pPr lvl="1"/>
            <a:r>
              <a:rPr lang="en-US" dirty="0" smtClean="0"/>
              <a:t>Identify unique SEBs</a:t>
            </a:r>
          </a:p>
          <a:p>
            <a:r>
              <a:rPr lang="en-US" dirty="0" smtClean="0"/>
              <a:t>SESC cycle-accurate simulator</a:t>
            </a:r>
          </a:p>
          <a:p>
            <a:pPr lvl="1"/>
            <a:r>
              <a:rPr lang="en-US" dirty="0" smtClean="0"/>
              <a:t>Simulate different configurations for each SEB</a:t>
            </a:r>
          </a:p>
          <a:p>
            <a:r>
              <a:rPr lang="en-US" dirty="0" smtClean="0"/>
              <a:t>Model cache power/energy using CACTI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1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14" y="2131956"/>
            <a:ext cx="5690160" cy="3718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7313" y="1727406"/>
            <a:ext cx="498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Format: </a:t>
            </a:r>
            <a:r>
              <a:rPr lang="en-US" dirty="0"/>
              <a:t>&lt;ways turned on&gt;/&lt;total number of ways&gt;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4795" y="2769210"/>
            <a:ext cx="2771217" cy="1943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Best configuration depends on: </a:t>
            </a:r>
          </a:p>
          <a:p>
            <a:r>
              <a:rPr lang="en-US" sz="2400" dirty="0" smtClean="0"/>
              <a:t>Application type</a:t>
            </a:r>
          </a:p>
          <a:p>
            <a:r>
              <a:rPr lang="en-US" sz="2400" dirty="0" smtClean="0"/>
              <a:t>Input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0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</a:t>
            </a:r>
            <a:endParaRPr lang="en-US" dirty="0"/>
          </a:p>
        </p:txBody>
      </p:sp>
      <p:pic>
        <p:nvPicPr>
          <p:cNvPr id="4" name="Picture 3" descr="reconfi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72" y="1474527"/>
            <a:ext cx="6302008" cy="3781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9428" y="5217852"/>
            <a:ext cx="3110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5% Performance Penalty Threshold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13" y="5629373"/>
            <a:ext cx="6552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67%</a:t>
            </a:r>
            <a:r>
              <a:rPr lang="en-US" sz="2200" dirty="0"/>
              <a:t> cache energy saving (28% in processor) on </a:t>
            </a:r>
            <a:r>
              <a:rPr lang="en-US" sz="2200" dirty="0" smtClean="0"/>
              <a:t>average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698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 to Problem Size</a:t>
            </a:r>
            <a:endParaRPr lang="en-US" dirty="0"/>
          </a:p>
        </p:txBody>
      </p:sp>
      <p:pic>
        <p:nvPicPr>
          <p:cNvPr id="4" name="Picture 3" descr="reconfi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88" y="2262883"/>
            <a:ext cx="4280017" cy="2568010"/>
          </a:xfrm>
          <a:prstGeom prst="rect">
            <a:avLst/>
          </a:prstGeom>
        </p:spPr>
      </p:pic>
      <p:pic>
        <p:nvPicPr>
          <p:cNvPr id="5" name="Picture 4" descr="siz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" y="2262883"/>
            <a:ext cx="4280015" cy="2568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682" y="5277930"/>
            <a:ext cx="4177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Adapting to problem size is crucial.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37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Streaming: predict data and </a:t>
            </a:r>
            <a:r>
              <a:rPr lang="en-US" dirty="0" err="1" smtClean="0"/>
              <a:t>prefetch</a:t>
            </a:r>
            <a:r>
              <a:rPr lang="en-US" dirty="0" smtClean="0"/>
              <a:t> for simple memory access patterns</a:t>
            </a:r>
          </a:p>
          <a:p>
            <a:pPr lvl="1"/>
            <a:r>
              <a:rPr lang="en-US" dirty="0" smtClean="0"/>
              <a:t>Two important parameters: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Cache size to use</a:t>
            </a:r>
          </a:p>
          <a:p>
            <a:pPr lvl="1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Prefetch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depth</a:t>
            </a:r>
          </a:p>
          <a:p>
            <a:r>
              <a:rPr lang="en-US" dirty="0" smtClean="0"/>
              <a:t>Can waste energy and memory bandwidth</a:t>
            </a:r>
          </a:p>
          <a:p>
            <a:pPr lvl="1"/>
            <a:r>
              <a:rPr lang="en-US" dirty="0" smtClean="0"/>
              <a:t>Too deep/small cache evicts useful data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enough data to hide memory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RTS can tune cache size and depth</a:t>
            </a:r>
          </a:p>
          <a:p>
            <a:pPr lvl="1"/>
            <a:r>
              <a:rPr lang="en-US" dirty="0" smtClean="0"/>
              <a:t>Similar to previous discussion</a:t>
            </a:r>
          </a:p>
          <a:p>
            <a:r>
              <a:rPr lang="en-US" dirty="0" smtClean="0"/>
              <a:t>Hardware implementation:</a:t>
            </a:r>
          </a:p>
          <a:p>
            <a:pPr lvl="1"/>
            <a:r>
              <a:rPr lang="en-US" dirty="0" err="1" smtClean="0"/>
              <a:t>Prefetcher</a:t>
            </a:r>
            <a:r>
              <a:rPr lang="en-US" dirty="0" smtClean="0"/>
              <a:t> has an adder to generate next address</a:t>
            </a:r>
          </a:p>
          <a:p>
            <a:pPr lvl="1"/>
            <a:r>
              <a:rPr lang="en-US" dirty="0" smtClean="0"/>
              <a:t>One input can be controlled by RTS as a system register</a:t>
            </a:r>
          </a:p>
          <a:p>
            <a:pPr lvl="1"/>
            <a:r>
              <a:rPr lang="en-US" dirty="0" smtClean="0"/>
              <a:t>Does not have overheads of repetitive </a:t>
            </a:r>
            <a:r>
              <a:rPr lang="en-US" dirty="0" err="1" smtClean="0"/>
              <a:t>prefetch</a:t>
            </a:r>
            <a:r>
              <a:rPr lang="en-US" dirty="0" smtClean="0"/>
              <a:t>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Power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12063" cy="4525963"/>
          </a:xfrm>
        </p:spPr>
        <p:txBody>
          <a:bodyPr/>
          <a:lstStyle/>
          <a:p>
            <a:r>
              <a:rPr lang="en-US" dirty="0" smtClean="0"/>
              <a:t>Tianhe-2</a:t>
            </a:r>
          </a:p>
          <a:p>
            <a:r>
              <a:rPr lang="en-US" dirty="0" smtClean="0"/>
              <a:t>~34 </a:t>
            </a:r>
            <a:r>
              <a:rPr lang="en-US" dirty="0" err="1" smtClean="0"/>
              <a:t>PFlop</a:t>
            </a:r>
            <a:r>
              <a:rPr lang="en-US" dirty="0" smtClean="0"/>
              <a:t>/s </a:t>
            </a:r>
            <a:r>
              <a:rPr lang="en-US" dirty="0" err="1" smtClean="0"/>
              <a:t>Linpack</a:t>
            </a:r>
            <a:endParaRPr lang="en-US" dirty="0" smtClean="0"/>
          </a:p>
          <a:p>
            <a:r>
              <a:rPr lang="en-US" dirty="0" smtClean="0"/>
              <a:t>~18 MW power</a:t>
            </a:r>
          </a:p>
          <a:p>
            <a:r>
              <a:rPr lang="en-US" dirty="0" smtClean="0"/>
              <a:t>Goal: </a:t>
            </a:r>
            <a:r>
              <a:rPr lang="en-US" dirty="0" err="1" smtClean="0"/>
              <a:t>ExaFlop</a:t>
            </a:r>
            <a:r>
              <a:rPr lang="en-US" dirty="0" smtClean="0"/>
              <a:t>/s at 20MW</a:t>
            </a:r>
          </a:p>
          <a:p>
            <a:r>
              <a:rPr lang="en-US" dirty="0" smtClean="0"/>
              <a:t>~26 times more energy efficiency needed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61" y="2245860"/>
            <a:ext cx="4277297" cy="269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8374" y="5129463"/>
            <a:ext cx="282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Top500.org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1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Performance/Energy Tradeoff</a:t>
            </a:r>
            <a:endParaRPr lang="en-US" dirty="0"/>
          </a:p>
        </p:txBody>
      </p:sp>
      <p:pic>
        <p:nvPicPr>
          <p:cNvPr id="4" name="Picture 3" descr="dep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9" y="2822022"/>
            <a:ext cx="4098525" cy="2459115"/>
          </a:xfrm>
          <a:prstGeom prst="rect">
            <a:avLst/>
          </a:prstGeom>
        </p:spPr>
      </p:pic>
      <p:pic>
        <p:nvPicPr>
          <p:cNvPr id="5" name="Picture 4" descr="depth-p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31" y="2746252"/>
            <a:ext cx="4199309" cy="2519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737" y="1767030"/>
            <a:ext cx="7845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Small gains in performance might have high energy cost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028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Complexities</a:t>
            </a:r>
            <a:endParaRPr lang="en-US" dirty="0"/>
          </a:p>
        </p:txBody>
      </p:sp>
      <p:pic>
        <p:nvPicPr>
          <p:cNvPr id="4" name="Picture 3" descr="l3r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6" y="3179054"/>
            <a:ext cx="4260332" cy="2556199"/>
          </a:xfrm>
          <a:prstGeom prst="rect">
            <a:avLst/>
          </a:prstGeom>
        </p:spPr>
      </p:pic>
      <p:pic>
        <p:nvPicPr>
          <p:cNvPr id="5" name="Picture 4" descr="fet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62" y="3266373"/>
            <a:ext cx="4114800" cy="246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546" y="1950624"/>
            <a:ext cx="7845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Wrong speculative path is accelerated with deeper </a:t>
            </a:r>
            <a:r>
              <a:rPr lang="en-US" sz="2200" dirty="0" err="1" smtClean="0"/>
              <a:t>prefetch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Intervenes with useful computation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04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Automatic </a:t>
            </a:r>
            <a:r>
              <a:rPr lang="en-US" dirty="0"/>
              <a:t>cache hierarchy reconfiguration in hardware had been explored </a:t>
            </a:r>
            <a:r>
              <a:rPr lang="en-US" dirty="0" smtClean="0"/>
              <a:t>extensively</a:t>
            </a:r>
          </a:p>
          <a:p>
            <a:pPr lvl="1"/>
            <a:r>
              <a:rPr lang="en-US" dirty="0" smtClean="0"/>
              <a:t>Survey </a:t>
            </a:r>
            <a:r>
              <a:rPr lang="en-US" dirty="0"/>
              <a:t>by </a:t>
            </a:r>
            <a:r>
              <a:rPr lang="en-US" dirty="0" err="1"/>
              <a:t>Zang</a:t>
            </a:r>
            <a:r>
              <a:rPr lang="en-US" dirty="0"/>
              <a:t> and Gordon-</a:t>
            </a:r>
            <a:r>
              <a:rPr lang="en-US" dirty="0" smtClean="0"/>
              <a:t>Ross</a:t>
            </a:r>
          </a:p>
          <a:p>
            <a:pPr lvl="1"/>
            <a:r>
              <a:rPr lang="en-US" dirty="0" smtClean="0"/>
              <a:t>Hardware complexity -&gt; energy overhead</a:t>
            </a:r>
          </a:p>
          <a:p>
            <a:pPr lvl="1"/>
            <a:r>
              <a:rPr lang="en-US" dirty="0" smtClean="0"/>
              <a:t>Hard to predict application behavior in hardware</a:t>
            </a:r>
          </a:p>
          <a:p>
            <a:pPr lvl="2"/>
            <a:r>
              <a:rPr lang="en-US" dirty="0" smtClean="0"/>
              <a:t>Small “window”</a:t>
            </a:r>
          </a:p>
          <a:p>
            <a:pPr lvl="2"/>
            <a:r>
              <a:rPr lang="en-US" dirty="0" smtClean="0"/>
              <a:t>Choosing best configuration</a:t>
            </a:r>
          </a:p>
          <a:p>
            <a:r>
              <a:rPr lang="en-US" dirty="0"/>
              <a:t>Compiler directed cache reconfiguration </a:t>
            </a:r>
            <a:r>
              <a:rPr lang="en-US" dirty="0" smtClean="0"/>
              <a:t>(Hu et al.)</a:t>
            </a:r>
            <a:endParaRPr lang="en-US" dirty="0"/>
          </a:p>
          <a:p>
            <a:pPr lvl="1"/>
            <a:r>
              <a:rPr lang="en-US" dirty="0" smtClean="0"/>
              <a:t>Compiler’s analysis is usually limited</a:t>
            </a:r>
          </a:p>
          <a:p>
            <a:pPr lvl="2"/>
            <a:r>
              <a:rPr lang="en-US" dirty="0" smtClean="0"/>
              <a:t>Many assumptions for footprint analysis</a:t>
            </a:r>
          </a:p>
          <a:p>
            <a:pPr lvl="3"/>
            <a:r>
              <a:rPr lang="en-US" dirty="0" smtClean="0"/>
              <a:t>Simple affine nested loops</a:t>
            </a:r>
          </a:p>
          <a:p>
            <a:pPr lvl="3"/>
            <a:r>
              <a:rPr lang="en-US" dirty="0" smtClean="0"/>
              <a:t>Simple array indices (affine functions of constants and index variables)</a:t>
            </a:r>
          </a:p>
          <a:p>
            <a:pPr lvl="2"/>
            <a:r>
              <a:rPr lang="en-US" dirty="0" smtClean="0"/>
              <a:t>Not feasible for real applications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Caches consume a lot of energy (40%&gt;)</a:t>
            </a:r>
          </a:p>
          <a:p>
            <a:r>
              <a:rPr lang="en-US" dirty="0" smtClean="0"/>
              <a:t>Adaptive RTS can predict application’s future</a:t>
            </a:r>
          </a:p>
          <a:p>
            <a:pPr lvl="1"/>
            <a:r>
              <a:rPr lang="en-US" dirty="0" smtClean="0"/>
              <a:t>Using Formal Language Theory</a:t>
            </a:r>
          </a:p>
          <a:p>
            <a:r>
              <a:rPr lang="en-US" dirty="0" smtClean="0"/>
              <a:t>Best cache configuration can be found in parallel (SPMD model)</a:t>
            </a:r>
          </a:p>
          <a:p>
            <a:pPr lvl="1"/>
            <a:r>
              <a:rPr lang="en-US" dirty="0" smtClean="0"/>
              <a:t>67% of cache energy is saved on average</a:t>
            </a:r>
          </a:p>
          <a:p>
            <a:r>
              <a:rPr lang="en-US" dirty="0" smtClean="0"/>
              <a:t>Reconfigurable streaming</a:t>
            </a:r>
          </a:p>
          <a:p>
            <a:pPr lvl="1"/>
            <a:r>
              <a:rPr lang="en-US" dirty="0" smtClean="0"/>
              <a:t>Improves performance and saves energy</a:t>
            </a:r>
          </a:p>
          <a:p>
            <a:pPr lvl="1"/>
            <a:r>
              <a:rPr lang="en-US" dirty="0" smtClean="0"/>
              <a:t>30% performance and 75% energy in some cases</a:t>
            </a:r>
          </a:p>
        </p:txBody>
      </p:sp>
    </p:spTree>
    <p:extLst>
      <p:ext uri="{BB962C8B-B14F-4D97-AF65-F5344CB8AC3E}">
        <p14:creationId xmlns:p14="http://schemas.microsoft.com/office/powerpoint/2010/main" val="2342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machine (MIT Angstrom?) and runtime (Charm++ PICS)</a:t>
            </a:r>
          </a:p>
          <a:p>
            <a:r>
              <a:rPr lang="en-US" dirty="0" smtClean="0"/>
              <a:t>Find best configuration in small scale</a:t>
            </a:r>
          </a:p>
          <a:p>
            <a:pPr lvl="1"/>
            <a:r>
              <a:rPr lang="en-US" dirty="0" smtClean="0"/>
              <a:t>When exhaustive search is not possible</a:t>
            </a:r>
          </a:p>
          <a:p>
            <a:pPr lvl="1"/>
            <a:r>
              <a:rPr lang="en-US" dirty="0" smtClean="0"/>
              <a:t>Using common application patterns</a:t>
            </a:r>
          </a:p>
          <a:p>
            <a:r>
              <a:rPr lang="en-US" dirty="0" smtClean="0"/>
              <a:t>Extend to mobile applications</a:t>
            </a:r>
          </a:p>
          <a:p>
            <a:pPr lvl="1"/>
            <a:r>
              <a:rPr lang="en-US" dirty="0" smtClean="0"/>
              <a:t>Many modern mobile apps have patterns </a:t>
            </a:r>
            <a:r>
              <a:rPr lang="en-US" dirty="0"/>
              <a:t>similar </a:t>
            </a:r>
            <a:r>
              <a:rPr lang="en-US" dirty="0" smtClean="0"/>
              <a:t> to HPC!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93" y="2760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Cache Hierarchy Reconfiguration in Adaptive HPC Runtime Systems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6303" y="1846470"/>
            <a:ext cx="3537023" cy="167607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Ehsan Totoni</a:t>
            </a:r>
          </a:p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Josep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Torrellas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Laxmikant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V. Kale</a:t>
            </a:r>
          </a:p>
          <a:p>
            <a:endParaRPr lang="en-US" sz="28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Charm Workshop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April 29th, 2014</a:t>
            </a:r>
          </a:p>
        </p:txBody>
      </p:sp>
    </p:spTree>
    <p:extLst>
      <p:ext uri="{BB962C8B-B14F-4D97-AF65-F5344CB8AC3E}">
        <p14:creationId xmlns:p14="http://schemas.microsoft.com/office/powerpoint/2010/main" val="41099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Caches consume a large fraction of processor’s power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40%</a:t>
            </a:r>
            <a:r>
              <a:rPr lang="en-US" dirty="0" smtClean="0"/>
              <a:t> in POWER7, after many techniques</a:t>
            </a:r>
          </a:p>
          <a:p>
            <a:r>
              <a:rPr lang="en-US" dirty="0" smtClean="0"/>
              <a:t>Getting larger every day</a:t>
            </a:r>
          </a:p>
          <a:p>
            <a:pPr lvl="1"/>
            <a:r>
              <a:rPr lang="en-US" dirty="0"/>
              <a:t>Intel Xeon E7-</a:t>
            </a:r>
            <a:r>
              <a:rPr lang="en-US" dirty="0" smtClean="0"/>
              <a:t>88702: </a:t>
            </a:r>
            <a:r>
              <a:rPr lang="en-US" dirty="0" smtClean="0">
                <a:solidFill>
                  <a:srgbClr val="800000"/>
                </a:solidFill>
              </a:rPr>
              <a:t>30MB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SRAM L3</a:t>
            </a:r>
          </a:p>
          <a:p>
            <a:pPr lvl="1"/>
            <a:r>
              <a:rPr lang="en-US" dirty="0" smtClean="0"/>
              <a:t>IBM POWER8: </a:t>
            </a:r>
            <a:r>
              <a:rPr lang="en-US" dirty="0" smtClean="0">
                <a:solidFill>
                  <a:srgbClr val="800000"/>
                </a:solidFill>
              </a:rPr>
              <a:t>96MB</a:t>
            </a:r>
            <a:r>
              <a:rPr lang="en-US" dirty="0" smtClean="0"/>
              <a:t> of </a:t>
            </a:r>
            <a:r>
              <a:rPr lang="en-US" dirty="0" err="1" smtClean="0"/>
              <a:t>eDRAM</a:t>
            </a:r>
            <a:r>
              <a:rPr lang="en-US" dirty="0" smtClean="0"/>
              <a:t> L3</a:t>
            </a:r>
          </a:p>
          <a:p>
            <a:r>
              <a:rPr lang="en-US" dirty="0" smtClean="0"/>
              <a:t>Fixed design, but applications are different</a:t>
            </a:r>
          </a:p>
          <a:p>
            <a:pPr lvl="1"/>
            <a:r>
              <a:rPr lang="en-US" dirty="0" smtClean="0"/>
              <a:t>E.g. potentially no locality in pointer chasing “Big Data”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8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Energy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5725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Scenario: NAMD on Blue Waters</a:t>
            </a:r>
          </a:p>
          <a:p>
            <a:pPr lvl="1"/>
            <a:r>
              <a:rPr lang="en-US" dirty="0"/>
              <a:t>HIV simulations, only 64 million </a:t>
            </a:r>
            <a:r>
              <a:rPr lang="en-US" dirty="0" smtClean="0"/>
              <a:t>atoms</a:t>
            </a:r>
          </a:p>
          <a:p>
            <a:pPr lvl="2"/>
            <a:r>
              <a:rPr lang="en-US" dirty="0"/>
              <a:t>48 bytes atom state (position &amp; velocity)</a:t>
            </a:r>
          </a:p>
          <a:p>
            <a:pPr lvl="2"/>
            <a:r>
              <a:rPr lang="en-US" dirty="0" smtClean="0"/>
              <a:t>Some transient </a:t>
            </a:r>
            <a:r>
              <a:rPr lang="en-US" dirty="0"/>
              <a:t>data (multicasts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Assuming </a:t>
            </a:r>
            <a:r>
              <a:rPr lang="en-US" dirty="0" smtClean="0"/>
              <a:t>400 </a:t>
            </a:r>
            <a:r>
              <a:rPr lang="en-US" dirty="0"/>
              <a:t>bytes/atom, </a:t>
            </a:r>
            <a:r>
              <a:rPr lang="en-US" dirty="0" smtClean="0"/>
              <a:t>25.6 GB</a:t>
            </a:r>
          </a:p>
          <a:p>
            <a:pPr lvl="1"/>
            <a:r>
              <a:rPr lang="en-US" dirty="0" smtClean="0"/>
              <a:t>4000 </a:t>
            </a:r>
            <a:r>
              <a:rPr lang="en-US" dirty="0"/>
              <a:t>Cray-XE nodes</a:t>
            </a:r>
          </a:p>
          <a:p>
            <a:pPr lvl="2"/>
            <a:r>
              <a:rPr lang="en-US" dirty="0"/>
              <a:t>32 MB of L2 and 32 MB L3 each -&gt; 256 GB of cache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90% of capacity not unused</a:t>
            </a:r>
          </a:p>
          <a:p>
            <a:pPr lvl="2"/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(there is nothing wrong with NAMD!)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/>
              <a:t>16 </a:t>
            </a:r>
            <a:r>
              <a:rPr lang="en-US" dirty="0" smtClean="0"/>
              <a:t>days wall clock time, </a:t>
            </a:r>
            <a:r>
              <a:rPr lang="en-US" dirty="0"/>
              <a:t>not best use of caches.. </a:t>
            </a:r>
            <a:r>
              <a:rPr lang="en-US" dirty="0">
                <a:solidFill>
                  <a:srgbClr val="800000"/>
                </a:solidFill>
              </a:rPr>
              <a:t>Huge waste!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21" y="1965175"/>
            <a:ext cx="2438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Turning off cache ways to save energy proposed</a:t>
            </a:r>
          </a:p>
          <a:p>
            <a:r>
              <a:rPr lang="en-US" dirty="0" smtClean="0"/>
              <a:t>Two main issues:</a:t>
            </a:r>
          </a:p>
          <a:p>
            <a:pPr lvl="1"/>
            <a:r>
              <a:rPr lang="en-US" dirty="0" smtClean="0"/>
              <a:t>Predicting </a:t>
            </a:r>
            <a:r>
              <a:rPr lang="en-US" dirty="0"/>
              <a:t>the applications future </a:t>
            </a:r>
          </a:p>
          <a:p>
            <a:pPr lvl="1"/>
            <a:r>
              <a:rPr lang="en-US" dirty="0" smtClean="0"/>
              <a:t>Finding </a:t>
            </a:r>
            <a:r>
              <a:rPr lang="en-US" dirty="0"/>
              <a:t>the best cache hierarchy configuration </a:t>
            </a:r>
          </a:p>
          <a:p>
            <a:r>
              <a:rPr lang="en-US" dirty="0" smtClean="0"/>
              <a:t>We solve both on HPC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processors are commodity</a:t>
            </a:r>
          </a:p>
          <a:p>
            <a:pPr lvl="1"/>
            <a:r>
              <a:rPr lang="en-US" dirty="0" smtClean="0"/>
              <a:t>Not necessarily designed for HPC</a:t>
            </a:r>
          </a:p>
          <a:p>
            <a:r>
              <a:rPr lang="en-US" dirty="0" smtClean="0"/>
              <a:t>Provisioning different than non-HPC</a:t>
            </a:r>
          </a:p>
          <a:p>
            <a:pPr lvl="1"/>
            <a:r>
              <a:rPr lang="en-US" dirty="0" smtClean="0"/>
              <a:t>No multi-programming, time-sharing, co-location</a:t>
            </a:r>
          </a:p>
          <a:p>
            <a:pPr lvl="1"/>
            <a:r>
              <a:rPr lang="en-US" dirty="0" smtClean="0"/>
              <a:t>Large, long jobs</a:t>
            </a:r>
          </a:p>
          <a:p>
            <a:pPr lvl="1"/>
            <a:r>
              <a:rPr lang="en-US" dirty="0" smtClean="0"/>
              <a:t>High Predictability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6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Properties </a:t>
            </a:r>
            <a:r>
              <a:rPr lang="en-US" dirty="0"/>
              <a:t>of </a:t>
            </a:r>
            <a:r>
              <a:rPr lang="en-US" dirty="0" smtClean="0"/>
              <a:t>algorithms in common HPC apps: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Particle interactions</a:t>
            </a:r>
            <a:r>
              <a:rPr lang="en-US" dirty="0"/>
              <a:t> (</a:t>
            </a:r>
            <a:r>
              <a:rPr lang="en-US" dirty="0" err="1"/>
              <a:t>MiniMD</a:t>
            </a:r>
            <a:r>
              <a:rPr lang="en-US" dirty="0"/>
              <a:t> and </a:t>
            </a:r>
            <a:r>
              <a:rPr lang="en-US" dirty="0" err="1"/>
              <a:t>CoMD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Force computation of entities</a:t>
            </a:r>
            <a:endParaRPr lang="en-US" dirty="0"/>
          </a:p>
          <a:p>
            <a:pPr lvl="2"/>
            <a:r>
              <a:rPr lang="en-US" dirty="0"/>
              <a:t>Small domain, high temporal </a:t>
            </a:r>
            <a:r>
              <a:rPr lang="en-US" dirty="0" smtClean="0"/>
              <a:t>locality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Stencil </a:t>
            </a:r>
            <a:r>
              <a:rPr lang="en-US" dirty="0">
                <a:solidFill>
                  <a:srgbClr val="800000"/>
                </a:solidFill>
              </a:rPr>
              <a:t>computations </a:t>
            </a:r>
            <a:r>
              <a:rPr lang="en-US" dirty="0"/>
              <a:t>(</a:t>
            </a:r>
            <a:r>
              <a:rPr lang="en-US" dirty="0" err="1"/>
              <a:t>CloverLeaf</a:t>
            </a:r>
            <a:r>
              <a:rPr lang="en-US" dirty="0"/>
              <a:t> and </a:t>
            </a:r>
            <a:r>
              <a:rPr lang="en-US" dirty="0" err="1"/>
              <a:t>MiniGhost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Update of grid points with stencils</a:t>
            </a:r>
          </a:p>
          <a:p>
            <a:pPr lvl="2"/>
            <a:r>
              <a:rPr lang="en-US" dirty="0" smtClean="0"/>
              <a:t>Large domain, low temporal locality</a:t>
            </a:r>
            <a:endParaRPr lang="en-US" dirty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Sparse </a:t>
            </a:r>
            <a:r>
              <a:rPr lang="en-US" dirty="0">
                <a:solidFill>
                  <a:srgbClr val="800000"/>
                </a:solidFill>
              </a:rPr>
              <a:t>Linear Algebra </a:t>
            </a:r>
            <a:r>
              <a:rPr lang="en-US" dirty="0"/>
              <a:t>(HPCCG, </a:t>
            </a:r>
            <a:r>
              <a:rPr lang="en-US" dirty="0" err="1" smtClean="0"/>
              <a:t>MiniFE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err="1"/>
              <a:t>MiniXyce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/>
              <a:t>Update of grid points with </a:t>
            </a:r>
            <a:r>
              <a:rPr lang="en-US" dirty="0" err="1" smtClean="0"/>
              <a:t>SpMV</a:t>
            </a:r>
            <a:endParaRPr lang="en-US" dirty="0" smtClean="0"/>
          </a:p>
          <a:p>
            <a:pPr lvl="2"/>
            <a:r>
              <a:rPr lang="en-US" dirty="0" smtClean="0"/>
              <a:t>Often large </a:t>
            </a:r>
            <a:r>
              <a:rPr lang="en-US" dirty="0"/>
              <a:t>domain, low temporal </a:t>
            </a:r>
            <a:r>
              <a:rPr lang="en-US" dirty="0" smtClean="0"/>
              <a:t>locality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Access Pattern</a:t>
            </a:r>
            <a:endParaRPr lang="en-US" dirty="0"/>
          </a:p>
        </p:txBody>
      </p:sp>
      <p:pic>
        <p:nvPicPr>
          <p:cNvPr id="4" name="Picture 3" descr="stenci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19" y="1693515"/>
            <a:ext cx="6546101" cy="40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RTS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 applications are iterative </a:t>
            </a:r>
          </a:p>
          <a:p>
            <a:pPr lvl="1"/>
            <a:r>
              <a:rPr lang="en-US" i="1" dirty="0" smtClean="0"/>
              <a:t>Persistence</a:t>
            </a:r>
            <a:r>
              <a:rPr lang="en-US" dirty="0" smtClean="0"/>
              <a:t>: </a:t>
            </a:r>
            <a:r>
              <a:rPr lang="en-US" dirty="0"/>
              <a:t>Same pattern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RTS can monitor application, predict future</a:t>
            </a:r>
          </a:p>
          <a:p>
            <a:r>
              <a:rPr lang="en-US" dirty="0" smtClean="0"/>
              <a:t>Single Program Multiple Data (SPMD)</a:t>
            </a:r>
          </a:p>
          <a:p>
            <a:pPr lvl="1"/>
            <a:r>
              <a:rPr lang="en-US" dirty="0" smtClean="0"/>
              <a:t>Different processors doing the same thing</a:t>
            </a:r>
          </a:p>
          <a:p>
            <a:pPr lvl="1"/>
            <a:r>
              <a:rPr lang="en-US" dirty="0" smtClean="0"/>
              <a:t>RTS can try cache </a:t>
            </a:r>
            <a:r>
              <a:rPr lang="en-US" dirty="0" smtClean="0"/>
              <a:t>configurations exhaustively</a:t>
            </a:r>
            <a:endParaRPr lang="en-US" dirty="0" smtClean="0"/>
          </a:p>
          <a:p>
            <a:r>
              <a:rPr lang="en-US" dirty="0" smtClean="0"/>
              <a:t>RTS can apply best cache configuration</a:t>
            </a:r>
          </a:p>
          <a:p>
            <a:pPr lvl="1"/>
            <a:r>
              <a:rPr lang="en-US" dirty="0" smtClean="0"/>
              <a:t>Monitor, re-evaluate regularly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2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L_I2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PPL_I2PC.potx</Template>
  <TotalTime>9498</TotalTime>
  <Words>950</Words>
  <Application>Microsoft Macintosh PowerPoint</Application>
  <PresentationFormat>On-screen Show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PPL_I2PC</vt:lpstr>
      <vt:lpstr>Cache Hierarchy Reconfiguration in Adaptive HPC Runtime Systems </vt:lpstr>
      <vt:lpstr>Exascale Power Challenge</vt:lpstr>
      <vt:lpstr>Caches</vt:lpstr>
      <vt:lpstr>Cache Energy Waste</vt:lpstr>
      <vt:lpstr>Cache Reconfiguration</vt:lpstr>
      <vt:lpstr>HPC Systems</vt:lpstr>
      <vt:lpstr>HPC Applications</vt:lpstr>
      <vt:lpstr>Stencil Access Pattern</vt:lpstr>
      <vt:lpstr>Adaptive RTS Approach</vt:lpstr>
      <vt:lpstr>Reconfiguration Units</vt:lpstr>
      <vt:lpstr>MILC’s Pattern</vt:lpstr>
      <vt:lpstr>Identifying Iteration Structure</vt:lpstr>
      <vt:lpstr>Pattern Recognition</vt:lpstr>
      <vt:lpstr>Evaluation Methodology</vt:lpstr>
      <vt:lpstr>Evaluation Results</vt:lpstr>
      <vt:lpstr>Evaluation Results</vt:lpstr>
      <vt:lpstr>Adapt to Problem Size</vt:lpstr>
      <vt:lpstr>Reconfigurable Streaming</vt:lpstr>
      <vt:lpstr>Reconfigurable Streaming</vt:lpstr>
      <vt:lpstr>Performance/Energy Tradeoff</vt:lpstr>
      <vt:lpstr>Hardware Complexities</vt:lpstr>
      <vt:lpstr>Related Work</vt:lpstr>
      <vt:lpstr>Conclusion</vt:lpstr>
      <vt:lpstr>Future Work</vt:lpstr>
      <vt:lpstr>Cache Hierarchy Reconfiguration in Adaptive HPC Runtime Systems 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Osfar</dc:creator>
  <cp:lastModifiedBy>Ehsan Totoni</cp:lastModifiedBy>
  <cp:revision>435</cp:revision>
  <dcterms:created xsi:type="dcterms:W3CDTF">2011-10-04T17:02:48Z</dcterms:created>
  <dcterms:modified xsi:type="dcterms:W3CDTF">2014-04-29T19:50:08Z</dcterms:modified>
</cp:coreProperties>
</file>