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73" r:id="rId9"/>
    <p:sldId id="263" r:id="rId10"/>
    <p:sldId id="264" r:id="rId11"/>
    <p:sldId id="267" r:id="rId12"/>
    <p:sldId id="282" r:id="rId13"/>
    <p:sldId id="269" r:id="rId14"/>
    <p:sldId id="270" r:id="rId15"/>
    <p:sldId id="283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055" autoAdjust="0"/>
  </p:normalViewPr>
  <p:slideViewPr>
    <p:cSldViewPr snapToGrid="0" snapToObjects="1">
      <p:cViewPr>
        <p:scale>
          <a:sx n="85" d="100"/>
          <a:sy n="85" d="100"/>
        </p:scale>
        <p:origin x="-22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24DB8-CB0F-B447-A3E7-47DD9F5A74B6}" type="datetimeFigureOut">
              <a:rPr lang="en-US" smtClean="0"/>
              <a:t>4/29/14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57115-2657-F344-A071-053B500EB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514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3A587-DE5A-ED41-A3EB-2E39B16184BF}" type="datetimeFigureOut">
              <a:rPr lang="en-US" smtClean="0"/>
              <a:t>4/29/14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95C00-5285-AA4B-A2A4-F98DF1872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492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5C00-5285-AA4B-A2A4-F98DF1872E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40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5C00-5285-AA4B-A2A4-F98DF1872E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61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5C00-5285-AA4B-A2A4-F98DF1872E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60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5C00-5285-AA4B-A2A4-F98DF1872E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15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5C00-5285-AA4B-A2A4-F98DF1872E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39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5C00-5285-AA4B-A2A4-F98DF1872E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23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5C00-5285-AA4B-A2A4-F98DF1872E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15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5C00-5285-AA4B-A2A4-F98DF1872E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37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5C00-5285-AA4B-A2A4-F98DF1872E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27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5C00-5285-AA4B-A2A4-F98DF1872E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17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5C00-5285-AA4B-A2A4-F98DF1872E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84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5C00-5285-AA4B-A2A4-F98DF1872E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73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5C00-5285-AA4B-A2A4-F98DF1872E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55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5C00-5285-AA4B-A2A4-F98DF1872E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076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5C00-5285-AA4B-A2A4-F98DF1872E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18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5C00-5285-AA4B-A2A4-F98DF1872E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95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5C00-5285-AA4B-A2A4-F98DF1872E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04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5C00-5285-AA4B-A2A4-F98DF1872E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13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5C00-5285-AA4B-A2A4-F98DF1872E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24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5C00-5285-AA4B-A2A4-F98DF1872E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12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5C00-5285-AA4B-A2A4-F98DF1872E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01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5C00-5285-AA4B-A2A4-F98DF1872E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1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6E19-C499-6A4B-9492-8CC2C0090DF4}" type="datetime1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24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45E5-A2E2-8449-86E2-3A1E541FB57F}" type="datetime1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1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DCB7-0FCD-5242-A597-F777F0734F21}" type="datetime1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41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2597-C354-C240-8224-76DDE05C2357}" type="datetime1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82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D1591-FF76-D347-9792-33954D2E59F8}" type="datetime1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42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011F6-2F83-FA4A-8590-B0E469728AB9}" type="datetime1">
              <a:rPr lang="en-US" smtClean="0"/>
              <a:t>4/29/14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0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59CC2-AEA9-BC44-9642-AC3C7C5F209B}" type="datetime1">
              <a:rPr lang="en-US" smtClean="0"/>
              <a:t>4/29/14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4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E900-BACF-AA41-B55A-6C69A6066D94}" type="datetime1">
              <a:rPr lang="en-US" smtClean="0"/>
              <a:t>4/29/14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6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EA0B7-8C1A-0A45-AF9A-454398388256}" type="datetime1">
              <a:rPr lang="en-US" smtClean="0"/>
              <a:t>4/29/14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18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1EAAD-E996-9241-BB7B-5D7CF1C6072F}" type="datetime1">
              <a:rPr lang="en-US" smtClean="0"/>
              <a:t>4/29/14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9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28000-790C-8447-AF92-7C95DFD3F619}" type="datetime1">
              <a:rPr lang="en-US" smtClean="0"/>
              <a:t>4/29/14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0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2D4FF-76A5-254D-86B7-E449CBC0195D}" type="datetime1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972FF-C549-A446-B496-D5FD35E6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4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431" y="826782"/>
            <a:ext cx="8481628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POWER-AWARE JOB SCHEDULING</a:t>
            </a:r>
            <a:br>
              <a:rPr lang="en-US" dirty="0" smtClean="0"/>
            </a:br>
            <a:r>
              <a:rPr lang="en-US" sz="2700" dirty="0" smtClean="0"/>
              <a:t>Maximizing Data Center Performance Under Strict Power Budget</a:t>
            </a:r>
            <a:endParaRPr lang="en-US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8347" y="2493162"/>
            <a:ext cx="7382856" cy="234676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Osman Sarood, </a:t>
            </a:r>
            <a:r>
              <a:rPr lang="en-US" b="1" dirty="0" smtClean="0">
                <a:solidFill>
                  <a:srgbClr val="000090"/>
                </a:solidFill>
              </a:rPr>
              <a:t>Akhil Langer</a:t>
            </a:r>
            <a:r>
              <a:rPr lang="en-US" dirty="0" smtClean="0">
                <a:solidFill>
                  <a:srgbClr val="000090"/>
                </a:solidFill>
              </a:rPr>
              <a:t>, Abhishek Gupta, Laxmikant Kale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Parallel Programming Laboratory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Department of Computer Science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University of Illinois at Urbana-Champaign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29</a:t>
            </a:r>
            <a:r>
              <a:rPr lang="en-US" baseline="30000" dirty="0" smtClean="0">
                <a:solidFill>
                  <a:srgbClr val="000090"/>
                </a:solidFill>
              </a:rPr>
              <a:t>th</a:t>
            </a:r>
            <a:r>
              <a:rPr lang="en-US" dirty="0" smtClean="0">
                <a:solidFill>
                  <a:srgbClr val="000090"/>
                </a:solidFill>
              </a:rPr>
              <a:t> April 2014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344" y="5330483"/>
            <a:ext cx="693142" cy="8977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31" y="5433461"/>
            <a:ext cx="2412453" cy="8417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648" y="5330482"/>
            <a:ext cx="4036119" cy="166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28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PROFILER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q"/>
            </a:pPr>
            <a:r>
              <a:rPr lang="en-US" dirty="0" smtClean="0"/>
              <a:t>Measure job performance at various scales and </a:t>
            </a:r>
            <a:r>
              <a:rPr lang="en-US" dirty="0" err="1" smtClean="0"/>
              <a:t>cpu</a:t>
            </a:r>
            <a:r>
              <a:rPr lang="en-US" dirty="0" smtClean="0"/>
              <a:t> power caps</a:t>
            </a:r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smtClean="0"/>
              <a:t>Power Aware Strong Scaling (PASS) Model 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Predict job performance at any (n, p)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2597-C354-C240-8224-76DDE05C2357}" type="datetime1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1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Power Aware Strong </a:t>
            </a:r>
            <a:r>
              <a:rPr lang="en-US" sz="3600" dirty="0" smtClean="0"/>
              <a:t>Scaling (PASS) </a:t>
            </a:r>
            <a:r>
              <a:rPr lang="en-US" sz="3600" dirty="0" smtClean="0"/>
              <a:t>Model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867" y="1535113"/>
            <a:ext cx="2767995" cy="6397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Time </a:t>
            </a:r>
            <a:r>
              <a:rPr lang="en-US" dirty="0" err="1" smtClean="0"/>
              <a:t>vs</a:t>
            </a:r>
            <a:r>
              <a:rPr lang="en-US" dirty="0" smtClean="0"/>
              <a:t> Scale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867" y="2174875"/>
            <a:ext cx="276799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 smtClean="0"/>
              <a:t>Downey’s strong </a:t>
            </a:r>
            <a:r>
              <a:rPr lang="en-US" sz="1800" dirty="0"/>
              <a:t>s</a:t>
            </a:r>
            <a:r>
              <a:rPr lang="en-US" sz="1800" dirty="0" smtClean="0"/>
              <a:t>caling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96862" y="2221602"/>
            <a:ext cx="2949947" cy="639762"/>
          </a:xfrm>
        </p:spPr>
        <p:txBody>
          <a:bodyPr/>
          <a:lstStyle/>
          <a:p>
            <a:pPr algn="ctr"/>
            <a:r>
              <a:rPr lang="en-US" dirty="0" smtClean="0"/>
              <a:t>Time </a:t>
            </a:r>
            <a:r>
              <a:rPr lang="en-US" dirty="0" err="1" smtClean="0"/>
              <a:t>vs</a:t>
            </a:r>
            <a:r>
              <a:rPr lang="en-US" dirty="0" smtClean="0"/>
              <a:t> Frequency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59CC2-AEA9-BC44-9642-AC3C7C5F209B}" type="datetime1">
              <a:rPr lang="en-US" smtClean="0"/>
              <a:t>4/29/14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11</a:t>
            </a:fld>
            <a:endParaRPr lang="en-US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6080835" y="2174875"/>
            <a:ext cx="2864317" cy="395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6019800" y="3818706"/>
            <a:ext cx="2949947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Frequency </a:t>
            </a:r>
            <a:r>
              <a:rPr lang="en-US" dirty="0" err="1" smtClean="0"/>
              <a:t>vs</a:t>
            </a:r>
            <a:r>
              <a:rPr lang="en-US" dirty="0" smtClean="0"/>
              <a:t> Power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291485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8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775605"/>
              </p:ext>
            </p:extLst>
          </p:nvPr>
        </p:nvGraphicFramePr>
        <p:xfrm>
          <a:off x="615487" y="2541483"/>
          <a:ext cx="1826123" cy="44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9" name="Equation" r:id="rId6" imgW="838200" imgH="203200" progId="Equation.3">
                  <p:embed/>
                </p:oleObj>
              </mc:Choice>
              <mc:Fallback>
                <p:oleObj name="Equation" r:id="rId6" imgW="838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5487" y="2541483"/>
                        <a:ext cx="1826123" cy="4426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3944" y="2861364"/>
            <a:ext cx="3215856" cy="11489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9800" y="4457702"/>
            <a:ext cx="3044254" cy="689265"/>
          </a:xfrm>
          <a:prstGeom prst="rect">
            <a:avLst/>
          </a:prstGeom>
        </p:spPr>
      </p:pic>
      <p:sp>
        <p:nvSpPr>
          <p:cNvPr id="21" name="Text Placeholder 4"/>
          <p:cNvSpPr txBox="1">
            <a:spLocks/>
          </p:cNvSpPr>
          <p:nvPr/>
        </p:nvSpPr>
        <p:spPr>
          <a:xfrm>
            <a:off x="1070309" y="5146967"/>
            <a:ext cx="7078304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Time as a function of power and number of nodes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124894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n: number of nodes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A: Average Parallelism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 </a:t>
            </a:r>
            <a:r>
              <a:rPr lang="en-US" dirty="0" err="1" smtClean="0"/>
              <a:t>σ</a:t>
            </a:r>
            <a:r>
              <a:rPr lang="en-US" dirty="0" smtClean="0"/>
              <a:t> : duration of parallelism 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98343" y="4088876"/>
            <a:ext cx="2833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err="1" smtClean="0"/>
              <a:t>W</a:t>
            </a:r>
            <a:r>
              <a:rPr lang="en-US" baseline="-25000" dirty="0" err="1" smtClean="0"/>
              <a:t>cpu</a:t>
            </a:r>
            <a:r>
              <a:rPr lang="en-US" dirty="0" smtClean="0"/>
              <a:t>: CPU work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err="1" smtClean="0"/>
              <a:t>T</a:t>
            </a:r>
            <a:r>
              <a:rPr lang="en-US" baseline="-25000" dirty="0" err="1" smtClean="0"/>
              <a:t>mem</a:t>
            </a:r>
            <a:r>
              <a:rPr lang="en-US" dirty="0" smtClean="0"/>
              <a:t>: memory work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err="1" smtClean="0"/>
              <a:t>T</a:t>
            </a:r>
            <a:r>
              <a:rPr lang="en-US" baseline="-25000" dirty="0" err="1" smtClean="0"/>
              <a:t>h</a:t>
            </a:r>
            <a:r>
              <a:rPr lang="en-US" baseline="-25000" dirty="0" smtClean="0"/>
              <a:t> </a:t>
            </a:r>
            <a:r>
              <a:rPr lang="en-US" dirty="0" smtClean="0"/>
              <a:t>:   minimum exec time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05426" y="2315221"/>
            <a:ext cx="319517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err="1" smtClean="0"/>
              <a:t>p</a:t>
            </a:r>
            <a:r>
              <a:rPr lang="en-US" baseline="-25000" dirty="0" err="1" smtClean="0"/>
              <a:t>core</a:t>
            </a:r>
            <a:r>
              <a:rPr lang="en-US" dirty="0" smtClean="0"/>
              <a:t>: core power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err="1" smtClean="0"/>
              <a:t>g</a:t>
            </a:r>
            <a:r>
              <a:rPr lang="en-US" baseline="-25000" dirty="0" err="1" smtClean="0"/>
              <a:t>i</a:t>
            </a:r>
            <a:r>
              <a:rPr lang="en-US" dirty="0" smtClean="0"/>
              <a:t>: cost level I cache access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L</a:t>
            </a:r>
            <a:r>
              <a:rPr lang="en-US" baseline="-25000" dirty="0" smtClean="0"/>
              <a:t>i</a:t>
            </a:r>
            <a:r>
              <a:rPr lang="en-US" dirty="0" smtClean="0"/>
              <a:t>: #level I accesses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err="1" smtClean="0"/>
              <a:t>g</a:t>
            </a:r>
            <a:r>
              <a:rPr lang="en-US" baseline="-25000" dirty="0" err="1" smtClean="0"/>
              <a:t>m</a:t>
            </a:r>
            <a:r>
              <a:rPr lang="en-US" dirty="0" smtClean="0"/>
              <a:t>: cost of </a:t>
            </a:r>
            <a:r>
              <a:rPr lang="en-US" dirty="0" err="1" smtClean="0"/>
              <a:t>mem</a:t>
            </a:r>
            <a:r>
              <a:rPr lang="en-US" dirty="0" smtClean="0"/>
              <a:t> access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M: #</a:t>
            </a:r>
            <a:r>
              <a:rPr lang="en-US" dirty="0" err="1" smtClean="0"/>
              <a:t>mem</a:t>
            </a:r>
            <a:r>
              <a:rPr lang="en-US" dirty="0" smtClean="0"/>
              <a:t> accesses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err="1" smtClean="0"/>
              <a:t>p</a:t>
            </a:r>
            <a:r>
              <a:rPr lang="en-US" baseline="-25000" dirty="0" err="1" smtClean="0"/>
              <a:t>base</a:t>
            </a:r>
            <a:r>
              <a:rPr lang="en-US" dirty="0" smtClean="0"/>
              <a:t>: idle power</a:t>
            </a:r>
          </a:p>
        </p:txBody>
      </p:sp>
    </p:spTree>
    <p:extLst>
      <p:ext uri="{BB962C8B-B14F-4D97-AF65-F5344CB8AC3E}">
        <p14:creationId xmlns:p14="http://schemas.microsoft.com/office/powerpoint/2010/main" val="3848527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755" y="14194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Power Aware Resource Manager (PARM)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2597-C354-C240-8224-76DDE05C2357}" type="datetime1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12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10404" y="1802899"/>
            <a:ext cx="1698302" cy="1055900"/>
          </a:xfrm>
          <a:prstGeom prst="rect">
            <a:avLst/>
          </a:prstGeom>
          <a:solidFill>
            <a:srgbClr val="C6D9F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SCHEDULER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10404" y="3410729"/>
            <a:ext cx="1698302" cy="1055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JOB QUEUE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6815" y="1802899"/>
            <a:ext cx="1963985" cy="1055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JOB PROFILER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PASS MODEL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9" idx="3"/>
            <a:endCxn id="8" idx="1"/>
          </p:cNvCxnSpPr>
          <p:nvPr/>
        </p:nvCxnSpPr>
        <p:spPr>
          <a:xfrm>
            <a:off x="2590800" y="2330849"/>
            <a:ext cx="111960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019800" y="1802898"/>
            <a:ext cx="2667000" cy="24702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EXECUTION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FRAMEWORK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SHRINK/EXPAND JOBS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APPLY POWER CAPS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8" idx="3"/>
            <a:endCxn id="14" idx="1"/>
          </p:cNvCxnSpPr>
          <p:nvPr/>
        </p:nvCxnSpPr>
        <p:spPr>
          <a:xfrm>
            <a:off x="5408706" y="2330849"/>
            <a:ext cx="611094" cy="7071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0"/>
            <a:endCxn id="8" idx="2"/>
          </p:cNvCxnSpPr>
          <p:nvPr/>
        </p:nvCxnSpPr>
        <p:spPr>
          <a:xfrm flipV="1">
            <a:off x="4559555" y="2858799"/>
            <a:ext cx="0" cy="5519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3788894" y="5008389"/>
            <a:ext cx="1769574" cy="104831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JOB ARRIVAL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424410" y="5008389"/>
            <a:ext cx="1769574" cy="104831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JOB TERMINATION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7" name="Straight Arrow Connector 26"/>
          <p:cNvCxnSpPr>
            <a:stCxn id="24" idx="0"/>
            <a:endCxn id="7" idx="2"/>
          </p:cNvCxnSpPr>
          <p:nvPr/>
        </p:nvCxnSpPr>
        <p:spPr>
          <a:xfrm flipH="1" flipV="1">
            <a:off x="4559555" y="4466629"/>
            <a:ext cx="114126" cy="5417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5" idx="0"/>
            <a:endCxn id="7" idx="2"/>
          </p:cNvCxnSpPr>
          <p:nvPr/>
        </p:nvCxnSpPr>
        <p:spPr>
          <a:xfrm flipH="1" flipV="1">
            <a:off x="4559555" y="4466629"/>
            <a:ext cx="2749642" cy="5417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10235" y="4826000"/>
            <a:ext cx="7605059" cy="13596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29766" y="5333998"/>
            <a:ext cx="179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TRIGGERS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454104" y="1284941"/>
            <a:ext cx="5361190" cy="33916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564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062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Scheduler: Integer Linear Program Formulation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2597-C354-C240-8224-76DDE05C2357}" type="datetime1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70" y="813328"/>
            <a:ext cx="4792427" cy="564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14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Scheduler: Objective Function</a:t>
            </a:r>
            <a:endParaRPr lang="en-US" sz="32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2600" dirty="0" smtClean="0"/>
              <a:t>Maximizing throughput makes ILP optimization infeasible</a:t>
            </a:r>
          </a:p>
          <a:p>
            <a:pPr>
              <a:buFont typeface="Wingdings" charset="2"/>
              <a:buChar char="q"/>
            </a:pPr>
            <a:r>
              <a:rPr lang="en-US" sz="2600" dirty="0" smtClean="0"/>
              <a:t>Maximize sum of power-aware speedup of selected jobs:</a:t>
            </a:r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2597-C354-C240-8224-76DDE05C2357}" type="datetime1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14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998551"/>
            <a:ext cx="3105917" cy="90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95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755" y="14194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Power Aware Resource Manager (PARM)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2597-C354-C240-8224-76DDE05C2357}" type="datetime1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15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10404" y="1802899"/>
            <a:ext cx="1698302" cy="1055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SCHEDULER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10404" y="3410729"/>
            <a:ext cx="1698302" cy="1055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JOB QUEUE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6815" y="1802899"/>
            <a:ext cx="1963985" cy="1055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JOB PROFILER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PASS MODEL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9" idx="3"/>
            <a:endCxn id="8" idx="1"/>
          </p:cNvCxnSpPr>
          <p:nvPr/>
        </p:nvCxnSpPr>
        <p:spPr>
          <a:xfrm>
            <a:off x="2590800" y="2330849"/>
            <a:ext cx="111960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019800" y="1802898"/>
            <a:ext cx="2667000" cy="2470277"/>
          </a:xfrm>
          <a:prstGeom prst="rect">
            <a:avLst/>
          </a:prstGeom>
          <a:solidFill>
            <a:srgbClr val="C6D9F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EXECUTION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FRAMEWORK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SHRINK/EXPAND JOBS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APPLY POWER CAPS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8" idx="3"/>
            <a:endCxn id="14" idx="1"/>
          </p:cNvCxnSpPr>
          <p:nvPr/>
        </p:nvCxnSpPr>
        <p:spPr>
          <a:xfrm>
            <a:off x="5408706" y="2330849"/>
            <a:ext cx="611094" cy="7071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0"/>
            <a:endCxn id="8" idx="2"/>
          </p:cNvCxnSpPr>
          <p:nvPr/>
        </p:nvCxnSpPr>
        <p:spPr>
          <a:xfrm flipV="1">
            <a:off x="4559555" y="2858799"/>
            <a:ext cx="0" cy="5519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3788894" y="5008389"/>
            <a:ext cx="1769574" cy="104831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JOB ARRIVAL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424410" y="5008389"/>
            <a:ext cx="1769574" cy="104831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JOB TERMINATION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7" name="Straight Arrow Connector 26"/>
          <p:cNvCxnSpPr>
            <a:stCxn id="24" idx="0"/>
            <a:endCxn id="7" idx="2"/>
          </p:cNvCxnSpPr>
          <p:nvPr/>
        </p:nvCxnSpPr>
        <p:spPr>
          <a:xfrm flipH="1" flipV="1">
            <a:off x="4559555" y="4466629"/>
            <a:ext cx="114126" cy="5417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5" idx="0"/>
            <a:endCxn id="7" idx="2"/>
          </p:cNvCxnSpPr>
          <p:nvPr/>
        </p:nvCxnSpPr>
        <p:spPr>
          <a:xfrm flipH="1" flipV="1">
            <a:off x="4559555" y="4466629"/>
            <a:ext cx="2749642" cy="5417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10235" y="4826000"/>
            <a:ext cx="7605059" cy="13596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29766" y="5333998"/>
            <a:ext cx="179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TRIGGERS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454104" y="1284941"/>
            <a:ext cx="5361190" cy="33916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377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99898" y="2174875"/>
            <a:ext cx="4497388" cy="395128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q"/>
            </a:pPr>
            <a:r>
              <a:rPr lang="en-US" dirty="0" smtClean="0"/>
              <a:t>Applications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Memory-intensive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Jacobi and Wave2D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Computation-intensive</a:t>
            </a:r>
          </a:p>
          <a:p>
            <a:pPr lvl="2">
              <a:buFont typeface="Wingdings" charset="2"/>
              <a:buChar char="§"/>
            </a:pPr>
            <a:r>
              <a:rPr lang="en-US" dirty="0" err="1" smtClean="0"/>
              <a:t>LeanMD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Mixed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AMR and </a:t>
            </a:r>
            <a:r>
              <a:rPr lang="en-US" dirty="0" err="1" smtClean="0"/>
              <a:t>Lulesh</a:t>
            </a:r>
            <a:endParaRPr lang="en-US" dirty="0" smtClean="0"/>
          </a:p>
          <a:p>
            <a:pPr lvl="2">
              <a:buFont typeface="Wingdings" charset="2"/>
              <a:buChar char="§"/>
            </a:pPr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err="1" smtClean="0"/>
              <a:t>Testbed</a:t>
            </a:r>
            <a:endParaRPr lang="en-US" dirty="0" smtClean="0"/>
          </a:p>
          <a:p>
            <a:pPr lvl="1">
              <a:buFont typeface="Wingdings" charset="2"/>
              <a:buChar char="q"/>
            </a:pPr>
            <a:r>
              <a:rPr lang="en-US" dirty="0" smtClean="0"/>
              <a:t>38-node Intel Sandy Bridge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6 physical cores, 16GB RAM 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Power capping using RAPL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CPU power cap range [25-</a:t>
            </a:r>
            <a:r>
              <a:rPr lang="en-US" dirty="0"/>
              <a:t>9</a:t>
            </a:r>
            <a:r>
              <a:rPr lang="en-US" dirty="0" smtClean="0"/>
              <a:t>5]W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4"/>
          </p:nvPr>
        </p:nvSpPr>
        <p:spPr>
          <a:xfrm>
            <a:off x="4040188" y="2174875"/>
            <a:ext cx="5103812" cy="395128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q"/>
            </a:pPr>
            <a:r>
              <a:rPr lang="en-US" dirty="0" smtClean="0"/>
              <a:t>Job Dataset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 β corresponds to CPU sensitivity</a:t>
            </a:r>
            <a:endParaRPr lang="en-US" dirty="0"/>
          </a:p>
          <a:p>
            <a:pPr lvl="1">
              <a:buFont typeface="Wingdings" charset="2"/>
              <a:buChar char="q"/>
            </a:pPr>
            <a:r>
              <a:rPr lang="en-US" sz="1800" dirty="0" err="1"/>
              <a:t>SetL</a:t>
            </a:r>
            <a:r>
              <a:rPr lang="en-US" sz="1800" dirty="0"/>
              <a:t>: Mix of apps with average </a:t>
            </a:r>
            <a:r>
              <a:rPr lang="en-US" sz="1800" dirty="0" smtClean="0"/>
              <a:t>β=</a:t>
            </a:r>
            <a:r>
              <a:rPr lang="en-US" sz="1800" dirty="0"/>
              <a:t>0.1</a:t>
            </a:r>
          </a:p>
          <a:p>
            <a:pPr lvl="1">
              <a:buFont typeface="Wingdings" charset="2"/>
              <a:buChar char="q"/>
            </a:pPr>
            <a:r>
              <a:rPr lang="en-US" sz="1800" dirty="0" err="1"/>
              <a:t>SetH</a:t>
            </a:r>
            <a:r>
              <a:rPr lang="en-US" sz="1800" dirty="0"/>
              <a:t>: Mix of apps with average </a:t>
            </a:r>
            <a:r>
              <a:rPr lang="en-US" sz="1800" dirty="0" smtClean="0"/>
              <a:t>β=</a:t>
            </a:r>
            <a:r>
              <a:rPr lang="en-US" sz="1800" dirty="0"/>
              <a:t>0.27</a:t>
            </a:r>
          </a:p>
          <a:p>
            <a:pPr lvl="1">
              <a:buFont typeface="Wingdings" charset="2"/>
              <a:buChar char="q"/>
            </a:pPr>
            <a:endParaRPr lang="en-US" dirty="0" smtClean="0"/>
          </a:p>
          <a:p>
            <a:pPr lvl="1">
              <a:buFont typeface="Wingdings" charset="2"/>
              <a:buChar char="q"/>
            </a:pPr>
            <a:endParaRPr lang="en-US" dirty="0" smtClean="0"/>
          </a:p>
          <a:p>
            <a:pPr lvl="1"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Power Budget</a:t>
            </a:r>
          </a:p>
          <a:p>
            <a:pPr lvl="1">
              <a:buFont typeface="Wingdings" charset="2"/>
              <a:buChar char="q"/>
            </a:pPr>
            <a:r>
              <a:rPr lang="en-US" sz="1800" dirty="0"/>
              <a:t>CPU power </a:t>
            </a:r>
            <a:r>
              <a:rPr lang="en-US" sz="1800" dirty="0" smtClean="0"/>
              <a:t>levels={</a:t>
            </a:r>
            <a:r>
              <a:rPr lang="en-US" sz="1800" dirty="0"/>
              <a:t>30, 32, 34, 39, 45, 55}</a:t>
            </a:r>
            <a:r>
              <a:rPr lang="en-US" sz="1800" dirty="0" smtClean="0"/>
              <a:t>W</a:t>
            </a:r>
          </a:p>
          <a:p>
            <a:pPr lvl="1">
              <a:buFont typeface="Wingdings" charset="2"/>
              <a:buChar char="q"/>
            </a:pPr>
            <a:r>
              <a:rPr lang="en-US" sz="1800" dirty="0" smtClean="0"/>
              <a:t>Node power consumption= 116W</a:t>
            </a:r>
          </a:p>
          <a:p>
            <a:pPr lvl="1">
              <a:buFont typeface="Wingdings" charset="2"/>
              <a:buChar char="q"/>
            </a:pPr>
            <a:r>
              <a:rPr lang="en-US" sz="1800" dirty="0" smtClean="0"/>
              <a:t>Power Budget = 3000W</a:t>
            </a:r>
          </a:p>
          <a:p>
            <a:pPr lvl="1">
              <a:buFont typeface="Wingdings" charset="2"/>
              <a:buChar char="q"/>
            </a:pPr>
            <a:r>
              <a:rPr lang="en-US" sz="1800" dirty="0" smtClean="0"/>
              <a:t>#nodes in traditional data center = 28</a:t>
            </a:r>
            <a:endParaRPr lang="en-US" sz="1800" dirty="0"/>
          </a:p>
          <a:p>
            <a:pPr>
              <a:buFont typeface="Wingdings" charset="2"/>
              <a:buChar char="q"/>
            </a:pPr>
            <a:endParaRPr lang="en-US" dirty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59CC2-AEA9-BC44-9642-AC3C7C5F209B}" type="datetime1">
              <a:rPr lang="en-US" smtClean="0"/>
              <a:t>4/29/14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32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Performance using PASS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59CC2-AEA9-BC44-9642-AC3C7C5F209B}" type="datetime1">
              <a:rPr lang="en-US" smtClean="0"/>
              <a:t>4/29/14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17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999" y="1473781"/>
            <a:ext cx="5370401" cy="3947474"/>
          </a:xfrm>
          <a:prstGeom prst="rect">
            <a:avLst/>
          </a:prstGeom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27262" y="2187820"/>
            <a:ext cx="3385543" cy="2057114"/>
            <a:chOff x="0" y="-117406"/>
            <a:chExt cx="3992631" cy="2340181"/>
          </a:xfrm>
        </p:grpSpPr>
        <p:pic>
          <p:nvPicPr>
            <p:cNvPr id="12" name="Picture 11" descr="Screen Shot 2013-11-27 at 12.30.43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7602"/>
              <a:ext cx="3992631" cy="1845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3" name="AutoShape 5"/>
            <p:cNvSpPr>
              <a:spLocks/>
            </p:cNvSpPr>
            <p:nvPr/>
          </p:nvSpPr>
          <p:spPr bwMode="auto">
            <a:xfrm>
              <a:off x="204791" y="-117406"/>
              <a:ext cx="3583050" cy="49500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ctr">
                <a:defRPr/>
              </a:pPr>
              <a:r>
                <a:rPr lang="en-US" sz="2600" kern="1200" dirty="0" smtClean="0">
                  <a:cs typeface="Helvetica Light" charset="0"/>
                </a:rPr>
                <a:t>Model Parameters</a:t>
              </a:r>
              <a:endParaRPr lang="en-US" kern="1200" dirty="0">
                <a:cs typeface="Helvetica Light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242235" y="2622952"/>
            <a:ext cx="470570" cy="162198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48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PARM Performance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2597-C354-C240-8224-76DDE05C2357}" type="datetime1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18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2" y="1871077"/>
            <a:ext cx="4277736" cy="33513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1553" y="1686411"/>
            <a:ext cx="355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Average Completion times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29668" y="2197414"/>
            <a:ext cx="4338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29668" y="3538692"/>
            <a:ext cx="410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37530" y="2197414"/>
            <a:ext cx="46779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Description</a:t>
            </a:r>
          </a:p>
          <a:p>
            <a:pPr marL="285750" indent="-285750">
              <a:buFont typeface="Wingdings" charset="2"/>
              <a:buChar char="q"/>
            </a:pPr>
            <a:r>
              <a:rPr lang="en-US" b="1" i="1" dirty="0" err="1"/>
              <a:t>noMM</a:t>
            </a:r>
            <a:r>
              <a:rPr lang="en-US" dirty="0"/>
              <a:t>: without Malleability and </a:t>
            </a:r>
            <a:r>
              <a:rPr lang="en-US" dirty="0" err="1"/>
              <a:t>Moldability</a:t>
            </a:r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b="1" i="1" dirty="0" err="1"/>
              <a:t>noSE</a:t>
            </a:r>
            <a:r>
              <a:rPr lang="en-US" dirty="0"/>
              <a:t>:    with </a:t>
            </a:r>
            <a:r>
              <a:rPr lang="en-US" dirty="0" err="1" smtClean="0"/>
              <a:t>Moldability</a:t>
            </a:r>
            <a:r>
              <a:rPr lang="en-US" dirty="0" smtClean="0"/>
              <a:t> </a:t>
            </a:r>
            <a:r>
              <a:rPr lang="en-US" dirty="0"/>
              <a:t>but no Malleability</a:t>
            </a:r>
          </a:p>
          <a:p>
            <a:pPr marL="285750" indent="-285750">
              <a:buFont typeface="Wingdings" charset="2"/>
              <a:buChar char="q"/>
            </a:pPr>
            <a:r>
              <a:rPr lang="en-US" b="1" i="1" dirty="0" err="1"/>
              <a:t>wSE</a:t>
            </a:r>
            <a:r>
              <a:rPr lang="en-US" dirty="0"/>
              <a:t>:      with </a:t>
            </a:r>
            <a:r>
              <a:rPr lang="en-US" dirty="0" err="1"/>
              <a:t>Moldability</a:t>
            </a:r>
            <a:r>
              <a:rPr lang="en-US" dirty="0"/>
              <a:t> and </a:t>
            </a:r>
            <a:r>
              <a:rPr lang="en-US" dirty="0" smtClean="0"/>
              <a:t>Malleability</a:t>
            </a:r>
            <a:endParaRPr lang="en-US" b="1" i="1" dirty="0" smtClean="0"/>
          </a:p>
          <a:p>
            <a:pPr marL="285750" indent="-285750">
              <a:buFont typeface="Wingdings" charset="2"/>
              <a:buChar char="q"/>
            </a:pPr>
            <a:endParaRPr lang="en-US" b="1" i="1" dirty="0"/>
          </a:p>
          <a:p>
            <a:r>
              <a:rPr lang="en-US" b="1" i="1" dirty="0" smtClean="0"/>
              <a:t>Performance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32% improvement with </a:t>
            </a:r>
            <a:r>
              <a:rPr lang="en-US" dirty="0" err="1" smtClean="0"/>
              <a:t>nMM</a:t>
            </a:r>
            <a:r>
              <a:rPr lang="en-US" dirty="0" smtClean="0"/>
              <a:t> over SLURM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13.9% improvement with </a:t>
            </a:r>
            <a:r>
              <a:rPr lang="en-US" dirty="0" err="1" smtClean="0"/>
              <a:t>noSE</a:t>
            </a:r>
            <a:r>
              <a:rPr lang="en-US" dirty="0" smtClean="0"/>
              <a:t> over </a:t>
            </a:r>
            <a:r>
              <a:rPr lang="en-US" dirty="0" err="1" smtClean="0"/>
              <a:t>noMM</a:t>
            </a:r>
            <a:endParaRPr lang="en-US" dirty="0" smtClean="0"/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7.5% improvement with </a:t>
            </a:r>
            <a:r>
              <a:rPr lang="en-US" dirty="0" err="1" smtClean="0"/>
              <a:t>wSE</a:t>
            </a:r>
            <a:r>
              <a:rPr lang="en-US" dirty="0" smtClean="0"/>
              <a:t> over </a:t>
            </a:r>
            <a:r>
              <a:rPr lang="en-US" dirty="0" err="1" smtClean="0"/>
              <a:t>noSE</a:t>
            </a:r>
            <a:endParaRPr lang="en-US" dirty="0" smtClean="0"/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1.7X improvement in throughput</a:t>
            </a:r>
          </a:p>
          <a:p>
            <a:pPr marL="285750" indent="-285750">
              <a:buFont typeface="Wingdings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5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Scale Projections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2800" dirty="0" smtClean="0"/>
              <a:t>SLURM simulator </a:t>
            </a:r>
            <a:r>
              <a:rPr lang="en-US" sz="2800" dirty="0" err="1" smtClean="0"/>
              <a:t>vs</a:t>
            </a:r>
            <a:r>
              <a:rPr lang="en-US" sz="2800" dirty="0" smtClean="0"/>
              <a:t> PARM simulator</a:t>
            </a:r>
          </a:p>
          <a:p>
            <a:pPr>
              <a:buFont typeface="Wingdings" charset="2"/>
              <a:buChar char="q"/>
            </a:pPr>
            <a:r>
              <a:rPr lang="en-US" sz="2800" dirty="0" smtClean="0"/>
              <a:t>Modeling cost of shrinking and expansion of jobs</a:t>
            </a:r>
          </a:p>
          <a:p>
            <a:pPr lvl="1">
              <a:buFont typeface="Wingdings" charset="2"/>
              <a:buChar char="q"/>
            </a:pPr>
            <a:r>
              <a:rPr lang="en-US" sz="2400" dirty="0"/>
              <a:t>Boot times</a:t>
            </a:r>
          </a:p>
          <a:p>
            <a:pPr lvl="1">
              <a:buFont typeface="Wingdings" charset="2"/>
              <a:buChar char="q"/>
            </a:pPr>
            <a:endParaRPr lang="en-US" sz="2400" dirty="0"/>
          </a:p>
          <a:p>
            <a:pPr lvl="1">
              <a:buFont typeface="Wingdings" charset="2"/>
              <a:buChar char="q"/>
            </a:pPr>
            <a:endParaRPr lang="en-US" sz="2400" dirty="0" smtClean="0"/>
          </a:p>
          <a:p>
            <a:pPr lvl="1">
              <a:buFont typeface="Wingdings" charset="2"/>
              <a:buChar char="q"/>
            </a:pPr>
            <a:r>
              <a:rPr lang="en-US" sz="2400" dirty="0"/>
              <a:t>Communication cost for data transfer</a:t>
            </a:r>
          </a:p>
          <a:p>
            <a:pPr lvl="1">
              <a:buFont typeface="Wingdings" charset="2"/>
              <a:buChar char="q"/>
            </a:pPr>
            <a:endParaRPr lang="en-US" sz="2400" dirty="0" smtClean="0"/>
          </a:p>
          <a:p>
            <a:pPr lvl="1">
              <a:buFont typeface="Wingdings" charset="2"/>
              <a:buChar char="q"/>
            </a:pPr>
            <a:endParaRPr lang="en-US" sz="2400" dirty="0"/>
          </a:p>
          <a:p>
            <a:pPr lvl="1">
              <a:buFont typeface="Wingdings" charset="2"/>
              <a:buChar char="q"/>
            </a:pPr>
            <a:endParaRPr lang="en-US" sz="2400" dirty="0" smtClean="0"/>
          </a:p>
          <a:p>
            <a:pPr lvl="1">
              <a:buFont typeface="Wingdings" charset="2"/>
              <a:buChar char="q"/>
            </a:pPr>
            <a:r>
              <a:rPr lang="en-US" sz="2400" dirty="0" smtClean="0"/>
              <a:t>Total cost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2597-C354-C240-8224-76DDE05C2357}" type="datetime1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003" y="4412819"/>
            <a:ext cx="3177797" cy="1234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309" y="3178723"/>
            <a:ext cx="4885862" cy="5347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053" y="5999230"/>
            <a:ext cx="1688204" cy="35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9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Major Challenges to Achieve Exascale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rgbClr val="008000"/>
                </a:solidFill>
              </a:rPr>
              <a:t>Energy and Power Challenge</a:t>
            </a:r>
          </a:p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Memory and Storage Challenge</a:t>
            </a:r>
          </a:p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Concurrency and Locality Challenge</a:t>
            </a:r>
          </a:p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Resiliency Challenge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983" y="5851720"/>
            <a:ext cx="912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Kogge</a:t>
            </a:r>
            <a:r>
              <a:rPr lang="en-US" sz="1400" dirty="0"/>
              <a:t>, Peter, et al. "Exascale computing study: Technology challenges in achieving </a:t>
            </a:r>
            <a:r>
              <a:rPr lang="en-US" sz="1400" dirty="0" err="1"/>
              <a:t>exascale</a:t>
            </a:r>
            <a:r>
              <a:rPr lang="en-US" sz="1400" dirty="0"/>
              <a:t> systems." (2008).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C7CCA-A10F-EE43-8144-28F296617834}" type="datetime1">
              <a:rPr lang="en-US" smtClean="0"/>
              <a:t>4/29/14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05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Large Scale Projections</a:t>
            </a:r>
            <a:br>
              <a:rPr lang="en-US" dirty="0" smtClean="0"/>
            </a:br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q"/>
            </a:pPr>
            <a:r>
              <a:rPr lang="en-US" sz="2600" dirty="0" smtClean="0"/>
              <a:t>Job Datasets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Intrepid job traces</a:t>
            </a:r>
          </a:p>
          <a:p>
            <a:pPr lvl="1">
              <a:buFont typeface="Wingdings" charset="2"/>
              <a:buChar char="Ø"/>
            </a:pPr>
            <a:r>
              <a:rPr lang="en-US" dirty="0"/>
              <a:t>3</a:t>
            </a:r>
            <a:r>
              <a:rPr lang="en-US" dirty="0" smtClean="0"/>
              <a:t> subsets: Set 1, Set 2, Set3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1000 jobs</a:t>
            </a:r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sz="2600" dirty="0" smtClean="0"/>
              <a:t>Application Characteristics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Model parameters chosen randomly from range defined by computationally and memory intensive apps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q"/>
            </a:pPr>
            <a:r>
              <a:rPr lang="en-US" sz="2600" dirty="0" smtClean="0"/>
              <a:t>Node Range for Moldable/Malleable jobs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min nodes = </a:t>
            </a:r>
            <a:r>
              <a:rPr lang="en-US" dirty="0" err="1" smtClean="0"/>
              <a:t>θ</a:t>
            </a:r>
            <a:r>
              <a:rPr lang="en-US" dirty="0" smtClean="0"/>
              <a:t>*max(N)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err="1" smtClean="0"/>
              <a:t>θ</a:t>
            </a:r>
            <a:r>
              <a:rPr lang="en-US" dirty="0" smtClean="0"/>
              <a:t> </a:t>
            </a:r>
            <a:r>
              <a:rPr lang="en-US" dirty="0" err="1" smtClean="0"/>
              <a:t>ε</a:t>
            </a:r>
            <a:r>
              <a:rPr lang="en-US" dirty="0" smtClean="0"/>
              <a:t>[0.2, 0.6]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>
              <a:buFont typeface="Wingdings" charset="2"/>
              <a:buChar char="q"/>
            </a:pPr>
            <a:r>
              <a:rPr lang="en-US" sz="2600" dirty="0" smtClean="0"/>
              <a:t>Power Budget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40,960 nodes -&gt; 4.75MW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CPU power levels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={30,33,36,44,50,60}W</a:t>
            </a:r>
          </a:p>
          <a:p>
            <a:pPr lvl="1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2597-C354-C240-8224-76DDE05C2357}" type="datetime1">
              <a:rPr lang="en-US" smtClean="0"/>
              <a:t>4/29/14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3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21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Large Scale Projections</a:t>
            </a:r>
            <a:br>
              <a:rPr lang="en-US" dirty="0" smtClean="0"/>
            </a:br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011F6-2F83-FA4A-8590-B0E469728AB9}" type="datetime1">
              <a:rPr lang="en-US" smtClean="0"/>
              <a:t>4/29/14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21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06" y="2559641"/>
            <a:ext cx="9168777" cy="27506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5310274"/>
            <a:ext cx="418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Arrival times multiplied by </a:t>
            </a:r>
            <a:r>
              <a:rPr lang="en-US" i="1" dirty="0" err="1" smtClean="0"/>
              <a:t>γ</a:t>
            </a:r>
            <a:endParaRPr lang="en-US" dirty="0" smtClean="0"/>
          </a:p>
          <a:p>
            <a:pPr marL="742950" lvl="1" indent="-285750">
              <a:buFont typeface="Wingdings" charset="2"/>
              <a:buChar char="q"/>
            </a:pPr>
            <a:r>
              <a:rPr lang="en-US" dirty="0" smtClean="0"/>
              <a:t>Gives diversity in job arrival rates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300271" y="136561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 smtClean="0"/>
              <a:t>Description</a:t>
            </a:r>
            <a:endParaRPr lang="en-US" b="1" i="1" dirty="0"/>
          </a:p>
          <a:p>
            <a:pPr marL="285750" indent="-285750">
              <a:buFont typeface="Wingdings" charset="2"/>
              <a:buChar char="q"/>
            </a:pPr>
            <a:r>
              <a:rPr lang="en-US" b="1" i="1" dirty="0" smtClean="0"/>
              <a:t>baseline</a:t>
            </a:r>
            <a:r>
              <a:rPr lang="en-US" dirty="0" smtClean="0"/>
              <a:t>: SLURM scheduling</a:t>
            </a:r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b="1" i="1" dirty="0" err="1"/>
              <a:t>noSE</a:t>
            </a:r>
            <a:r>
              <a:rPr lang="en-US" dirty="0"/>
              <a:t>:    with </a:t>
            </a:r>
            <a:r>
              <a:rPr lang="en-US" dirty="0" err="1" smtClean="0"/>
              <a:t>Moldability</a:t>
            </a:r>
            <a:r>
              <a:rPr lang="en-US" dirty="0" smtClean="0"/>
              <a:t> </a:t>
            </a:r>
            <a:r>
              <a:rPr lang="en-US" dirty="0"/>
              <a:t>but no Malleability</a:t>
            </a:r>
          </a:p>
          <a:p>
            <a:pPr marL="285750" indent="-285750">
              <a:buFont typeface="Wingdings" charset="2"/>
              <a:buChar char="q"/>
            </a:pPr>
            <a:r>
              <a:rPr lang="en-US" b="1" i="1" dirty="0" err="1"/>
              <a:t>wSE</a:t>
            </a:r>
            <a:r>
              <a:rPr lang="en-US" dirty="0"/>
              <a:t>:      with </a:t>
            </a:r>
            <a:r>
              <a:rPr lang="en-US" dirty="0" err="1"/>
              <a:t>Moldability</a:t>
            </a:r>
            <a:r>
              <a:rPr lang="en-US" dirty="0"/>
              <a:t> and Malleability</a:t>
            </a:r>
            <a:endParaRPr lang="en-US" b="1" i="1" dirty="0"/>
          </a:p>
        </p:txBody>
      </p:sp>
      <p:sp>
        <p:nvSpPr>
          <p:cNvPr id="17" name="Rectangle 16"/>
          <p:cNvSpPr/>
          <p:nvPr/>
        </p:nvSpPr>
        <p:spPr>
          <a:xfrm>
            <a:off x="4273309" y="541883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5.2X speedup </a:t>
            </a:r>
            <a:r>
              <a:rPr lang="en-US" sz="2400" b="1" dirty="0">
                <a:solidFill>
                  <a:srgbClr val="008000"/>
                </a:solidFill>
              </a:rPr>
              <a:t>with </a:t>
            </a:r>
            <a:r>
              <a:rPr lang="en-US" sz="2400" b="1" dirty="0" err="1">
                <a:solidFill>
                  <a:srgbClr val="008000"/>
                </a:solidFill>
              </a:rPr>
              <a:t>wSE</a:t>
            </a:r>
            <a:r>
              <a:rPr lang="en-US" sz="2400" b="1" dirty="0">
                <a:solidFill>
                  <a:srgbClr val="008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9094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Comparison with Naïve Overprovisioning</a:t>
            </a:r>
            <a:endParaRPr lang="en-US" sz="3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011F6-2F83-FA4A-8590-B0E469728AB9}" type="datetime1">
              <a:rPr lang="en-US" smtClean="0"/>
              <a:t>4/29/14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534022"/>
            <a:ext cx="8306308" cy="157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21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Tradeoff between Throughput and Job Fairness</a:t>
            </a:r>
            <a:endParaRPr lang="en-US" sz="3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011F6-2F83-FA4A-8590-B0E469728AB9}" type="datetime1">
              <a:rPr lang="en-US" smtClean="0"/>
              <a:t>4/29/14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060" y="1598706"/>
            <a:ext cx="6684552" cy="36605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31036" y="5378451"/>
            <a:ext cx="3853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Lucida Grande"/>
                <a:ea typeface="Lucida Grande"/>
                <a:cs typeface="Lucida Grande"/>
              </a:rPr>
              <a:t>Objective function 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m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ultiplier: </a:t>
            </a:r>
            <a:r>
              <a:rPr lang="en-US" b="1" dirty="0" err="1" smtClean="0">
                <a:latin typeface="Lucida Grande"/>
                <a:ea typeface="Lucida Grande"/>
                <a:cs typeface="Lucida Grande"/>
              </a:rPr>
              <a:t>ω</a:t>
            </a:r>
            <a:r>
              <a:rPr lang="en-US" b="1" baseline="30000" dirty="0" smtClean="0">
                <a:latin typeface="Lucida Grande"/>
                <a:ea typeface="Lucida Grande"/>
                <a:cs typeface="Lucida Grande"/>
              </a:rPr>
              <a:t>α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0699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CONCLUSIONS/TAKEAWAYS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i="1" dirty="0" smtClean="0"/>
              <a:t>Conclusion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Significant improvement in throughputs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Power-aware characteristics (PASS model)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CPU power capping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Overprovisioning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Sophisticated ILP scheduling methodology useful for resource assignment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Adaptive runtime system further increases benefits by allowing malleability 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Non-malleable jobs also benefit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i="1" dirty="0" smtClean="0"/>
              <a:t>Future Work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Enable/disable </a:t>
            </a:r>
            <a:r>
              <a:rPr lang="en-US" dirty="0"/>
              <a:t>c</a:t>
            </a:r>
            <a:r>
              <a:rPr lang="en-US" dirty="0" smtClean="0"/>
              <a:t>aches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Thermal constraints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To improve system reliability and improve cooling costs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Rich support for user priorities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011F6-2F83-FA4A-8590-B0E469728AB9}" type="datetime1">
              <a:rPr lang="en-US" smtClean="0"/>
              <a:t>4/29/14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5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942" y="0"/>
            <a:ext cx="8546352" cy="22968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 YOU!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POWER-AWARE JOB SCHEDULING</a:t>
            </a:r>
            <a:br>
              <a:rPr lang="en-US" dirty="0" smtClean="0"/>
            </a:br>
            <a:r>
              <a:rPr lang="en-US" sz="2700" dirty="0" smtClean="0"/>
              <a:t>Maximizing Data Center Performance Under Strict Power Budget</a:t>
            </a:r>
            <a:endParaRPr lang="en-US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8347" y="2493162"/>
            <a:ext cx="7382856" cy="234676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Osman Sarood, </a:t>
            </a:r>
            <a:r>
              <a:rPr lang="en-US" b="1" dirty="0" smtClean="0">
                <a:solidFill>
                  <a:srgbClr val="000090"/>
                </a:solidFill>
              </a:rPr>
              <a:t>Akhil Langer</a:t>
            </a:r>
            <a:r>
              <a:rPr lang="en-US" dirty="0" smtClean="0">
                <a:solidFill>
                  <a:srgbClr val="000090"/>
                </a:solidFill>
              </a:rPr>
              <a:t>, Abhishek Gupta, Laxmikant Kale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Parallel Programming Laboratory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Department of Computer Science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University of Illinois at Urbana-Champaign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29</a:t>
            </a:r>
            <a:r>
              <a:rPr lang="en-US" baseline="30000" dirty="0" smtClean="0">
                <a:solidFill>
                  <a:srgbClr val="000090"/>
                </a:solidFill>
              </a:rPr>
              <a:t>th</a:t>
            </a:r>
            <a:r>
              <a:rPr lang="en-US" dirty="0" smtClean="0">
                <a:solidFill>
                  <a:srgbClr val="000090"/>
                </a:solidFill>
              </a:rPr>
              <a:t> April 2014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344" y="5330483"/>
            <a:ext cx="693142" cy="8977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31" y="5433461"/>
            <a:ext cx="2412453" cy="8417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648" y="5330482"/>
            <a:ext cx="4036119" cy="166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9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Major Challenges to Achieve </a:t>
            </a:r>
            <a:r>
              <a:rPr lang="en-US" dirty="0" smtClean="0"/>
              <a:t>Exascale</a:t>
            </a:r>
            <a:r>
              <a:rPr lang="en-US" baseline="30000" dirty="0" smtClean="0"/>
              <a:t>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2597-C354-C240-8224-76DDE05C2357}" type="datetime1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2" descr="Screen Shot 2013-11-23 at 1.21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79" y="2126070"/>
            <a:ext cx="4420957" cy="347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76201" y="2523881"/>
            <a:ext cx="16578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Exascale in 20MW!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83" y="5851720"/>
            <a:ext cx="912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Kogge</a:t>
            </a:r>
            <a:r>
              <a:rPr lang="en-US" sz="1400" dirty="0"/>
              <a:t>, Peter, et al. "Exascale computing study: Technology challenges in achieving </a:t>
            </a:r>
            <a:r>
              <a:rPr lang="en-US" sz="1400" dirty="0" err="1"/>
              <a:t>exascale</a:t>
            </a:r>
            <a:r>
              <a:rPr lang="en-US" sz="1400" dirty="0"/>
              <a:t> systems." (2008).</a:t>
            </a: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 flipH="1" flipV="1">
            <a:off x="5156245" y="2836968"/>
            <a:ext cx="919956" cy="0"/>
          </a:xfrm>
          <a:prstGeom prst="lin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 sz="2400"/>
          </a:p>
        </p:txBody>
      </p:sp>
      <p:sp>
        <p:nvSpPr>
          <p:cNvPr id="12" name="AutoShape 5"/>
          <p:cNvSpPr>
            <a:spLocks/>
          </p:cNvSpPr>
          <p:nvPr/>
        </p:nvSpPr>
        <p:spPr bwMode="auto">
          <a:xfrm>
            <a:off x="1855201" y="1506907"/>
            <a:ext cx="4050435" cy="647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/>
            <a:r>
              <a:rPr lang="en-US" sz="2400" dirty="0"/>
              <a:t>Power consumption for Top500</a:t>
            </a:r>
          </a:p>
        </p:txBody>
      </p:sp>
    </p:spTree>
    <p:extLst>
      <p:ext uri="{BB962C8B-B14F-4D97-AF65-F5344CB8AC3E}">
        <p14:creationId xmlns:p14="http://schemas.microsoft.com/office/powerpoint/2010/main" val="355396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Center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How is data center </a:t>
            </a:r>
            <a:r>
              <a:rPr lang="en-US" dirty="0"/>
              <a:t>p</a:t>
            </a:r>
            <a:r>
              <a:rPr lang="en-US" dirty="0" smtClean="0"/>
              <a:t>ower need calculated?	</a:t>
            </a:r>
          </a:p>
          <a:p>
            <a:pPr lvl="1">
              <a:buFont typeface="Wingdings" charset="2"/>
              <a:buChar char="q"/>
            </a:pPr>
            <a:r>
              <a:rPr lang="en-US" dirty="0" smtClean="0"/>
              <a:t>using Thermal Design Power (TDP) of nodes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However, TDP is hardly reached!!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Solution</a:t>
            </a: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 smtClean="0"/>
              <a:t>constrain power consumption of nodes</a:t>
            </a:r>
          </a:p>
          <a:p>
            <a:pPr>
              <a:buFont typeface="Wingdings" charset="2"/>
              <a:buChar char="q"/>
            </a:pPr>
            <a:r>
              <a:rPr lang="en-US" i="1" dirty="0" smtClean="0"/>
              <a:t>Overprovisioning</a:t>
            </a:r>
            <a:r>
              <a:rPr lang="en-US" dirty="0" smtClean="0"/>
              <a:t> - Use more nodes than conventional data center for the same power budget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2597-C354-C240-8224-76DDE05C2357}" type="datetime1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7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95" y="274638"/>
            <a:ext cx="893350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Distribution of Node Power Consumption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2597-C354-C240-8224-76DDE05C2357}" type="datetime1">
              <a:rPr lang="en-US" smtClean="0"/>
              <a:t>4/29/14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3" descr="Screen Shot 2013-11-24 at 11.06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365" y="1631672"/>
            <a:ext cx="4634435" cy="366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AutoShape 4"/>
          <p:cNvSpPr>
            <a:spLocks/>
          </p:cNvSpPr>
          <p:nvPr/>
        </p:nvSpPr>
        <p:spPr bwMode="auto">
          <a:xfrm>
            <a:off x="885034" y="6041844"/>
            <a:ext cx="7306392" cy="37834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buSzPct val="100000"/>
            </a:pPr>
            <a:r>
              <a:rPr lang="en-US" sz="1600" kern="1200" dirty="0"/>
              <a:t>Pie Chart: Sean Wallace, Measuring Power Consumption on IBM Blue Gene/Q</a:t>
            </a:r>
            <a:endParaRPr lang="en-US" kern="1200" dirty="0"/>
          </a:p>
        </p:txBody>
      </p:sp>
      <p:sp>
        <p:nvSpPr>
          <p:cNvPr id="9" name="Rectangle 8"/>
          <p:cNvSpPr/>
          <p:nvPr/>
        </p:nvSpPr>
        <p:spPr>
          <a:xfrm>
            <a:off x="162967" y="2372403"/>
            <a:ext cx="388939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75000"/>
              <a:defRPr/>
            </a:pPr>
            <a:r>
              <a:rPr lang="en-US" sz="2400" dirty="0"/>
              <a:t>Power distribution for BG/Q processor on </a:t>
            </a:r>
            <a:r>
              <a:rPr lang="en-US" sz="2400" dirty="0" smtClean="0"/>
              <a:t>Mira</a:t>
            </a:r>
          </a:p>
          <a:p>
            <a:pPr marL="342900" indent="-342900">
              <a:buSzPct val="75000"/>
              <a:buFont typeface="Wingdings" charset="2"/>
              <a:buChar char="q"/>
              <a:defRPr/>
            </a:pPr>
            <a:r>
              <a:rPr lang="en-US" sz="2200" dirty="0"/>
              <a:t>76% by CPU/</a:t>
            </a:r>
            <a:r>
              <a:rPr lang="en-US" sz="2200" dirty="0" smtClean="0"/>
              <a:t>Memory</a:t>
            </a:r>
          </a:p>
          <a:p>
            <a:pPr marL="342900" indent="-342900">
              <a:buSzPct val="75000"/>
              <a:buFont typeface="Wingdings" charset="2"/>
              <a:buChar char="q"/>
              <a:defRPr/>
            </a:pPr>
            <a:r>
              <a:rPr lang="en-US" sz="2200" dirty="0" smtClean="0"/>
              <a:t>No good mechanism for controlling other power domains</a:t>
            </a:r>
            <a:endParaRPr lang="en-US" sz="2200" dirty="0"/>
          </a:p>
          <a:p>
            <a:pPr algn="ctr">
              <a:buSzPct val="75000"/>
              <a:defRPr/>
            </a:pPr>
            <a:endParaRPr lang="en-US" sz="2400" dirty="0"/>
          </a:p>
          <a:p>
            <a:pPr algn="ctr">
              <a:buSzPct val="75000"/>
              <a:defRPr/>
            </a:pPr>
            <a:endParaRPr lang="en-US" sz="2400" dirty="0" smtClean="0"/>
          </a:p>
          <a:p>
            <a:pPr algn="ctr">
              <a:buSzPct val="75000"/>
              <a:defRPr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613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Constraining CPU/Memory Power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2597-C354-C240-8224-76DDE05C2357}" type="datetime1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77" y="1912100"/>
            <a:ext cx="1980670" cy="17958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739" y="1912100"/>
            <a:ext cx="1185051" cy="17958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4331" y="1869293"/>
            <a:ext cx="1126373" cy="18528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7160" y="1869293"/>
            <a:ext cx="1576237" cy="1852883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3923953"/>
            <a:ext cx="8229600" cy="2202210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Intel Sandy Bridge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Running Average Power Limit (RAPL) library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measure and set CPU/memory 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59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 Performance with Power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2597-C354-C240-8224-76DDE05C2357}" type="datetime1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7</a:t>
            </a:fld>
            <a:endParaRPr lang="en-US"/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960355" y="2062195"/>
            <a:ext cx="5154675" cy="3977925"/>
            <a:chOff x="0" y="0"/>
            <a:chExt cx="8017615" cy="6711068"/>
          </a:xfrm>
        </p:grpSpPr>
        <p:pic>
          <p:nvPicPr>
            <p:cNvPr id="20" name="Picture 6" descr="Screen shot 2013-09-22 at 5.03.2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017615" cy="6711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" name="AutoShape 8"/>
            <p:cNvSpPr>
              <a:spLocks/>
            </p:cNvSpPr>
            <p:nvPr/>
          </p:nvSpPr>
          <p:spPr bwMode="auto">
            <a:xfrm>
              <a:off x="5137624" y="5536195"/>
              <a:ext cx="273075" cy="234975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0000">
                <a:alpha val="37999"/>
              </a:srgbClr>
            </a:solidFill>
            <a:ln w="12700" cap="flat" cmpd="sng">
              <a:solidFill>
                <a:srgbClr val="FF0000">
                  <a:alpha val="39999"/>
                </a:srgbClr>
              </a:solidFill>
              <a:prstDash val="solid"/>
              <a:round/>
              <a:headEnd/>
              <a:tailEnd/>
            </a:ln>
            <a:effectLst>
              <a:outerShdw blurRad="50800" dist="25400" dir="5400000" algn="ctr" rotWithShape="0">
                <a:srgbClr val="000000">
                  <a:alpha val="34999"/>
                </a:srgbClr>
              </a:outerShdw>
            </a:effectLst>
          </p:spPr>
          <p:txBody>
            <a:bodyPr lIns="65023" tIns="65023" rIns="65023" bIns="65023" anchor="ctr"/>
            <a:lstStyle/>
            <a:p>
              <a:pPr defTabSz="649288">
                <a:defRPr/>
              </a:pPr>
              <a:endParaRPr lang="en-US" sz="2400">
                <a:solidFill>
                  <a:srgbClr val="FFFFF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12" name="AutoShape 9"/>
            <p:cNvSpPr>
              <a:spLocks/>
            </p:cNvSpPr>
            <p:nvPr/>
          </p:nvSpPr>
          <p:spPr bwMode="auto">
            <a:xfrm>
              <a:off x="4058025" y="5415532"/>
              <a:ext cx="273075" cy="234975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E46C0A">
                <a:alpha val="37999"/>
              </a:srgbClr>
            </a:solidFill>
            <a:ln w="12700" cap="flat" cmpd="sng">
              <a:solidFill>
                <a:srgbClr val="E46C0A">
                  <a:alpha val="39999"/>
                </a:srgbClr>
              </a:solidFill>
              <a:prstDash val="solid"/>
              <a:round/>
              <a:headEnd/>
              <a:tailEnd/>
            </a:ln>
            <a:effectLst>
              <a:outerShdw blurRad="50800" dist="25400" dir="5400000" algn="ctr" rotWithShape="0">
                <a:srgbClr val="000000">
                  <a:alpha val="34999"/>
                </a:srgbClr>
              </a:outerShdw>
            </a:effectLst>
          </p:spPr>
          <p:txBody>
            <a:bodyPr lIns="65023" tIns="65023" rIns="65023" bIns="65023" anchor="ctr"/>
            <a:lstStyle/>
            <a:p>
              <a:pPr defTabSz="649288">
                <a:defRPr/>
              </a:pPr>
              <a:endParaRPr lang="en-US" sz="2400">
                <a:solidFill>
                  <a:srgbClr val="FFFFF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H="1" flipV="1">
              <a:off x="5274162" y="4140635"/>
              <a:ext cx="12701" cy="1643236"/>
            </a:xfrm>
            <a:prstGeom prst="line">
              <a:avLst/>
            </a:prstGeom>
            <a:noFill/>
            <a:ln w="25400" cap="flat" cmpd="sng">
              <a:solidFill>
                <a:srgbClr val="FF0000">
                  <a:alpha val="29999"/>
                </a:srgbClr>
              </a:solidFill>
              <a:prstDash val="solid"/>
              <a:round/>
              <a:headEnd/>
              <a:tailEnd/>
            </a:ln>
            <a:effectLst>
              <a:outerShdw blurRad="50800" dist="25400" dir="5400000" algn="ctr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5023" tIns="65023" rIns="65023" bIns="65023"/>
            <a:lstStyle/>
            <a:p>
              <a:pPr algn="l" defTabSz="457200">
                <a:defRPr/>
              </a:pPr>
              <a:endParaRPr lang="en-US" sz="16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4194562" y="4275587"/>
              <a:ext cx="0" cy="1605131"/>
            </a:xfrm>
            <a:prstGeom prst="line">
              <a:avLst/>
            </a:prstGeom>
            <a:noFill/>
            <a:ln w="25400" cap="flat" cmpd="sng">
              <a:solidFill>
                <a:srgbClr val="FF6600">
                  <a:alpha val="29999"/>
                </a:srgbClr>
              </a:solidFill>
              <a:prstDash val="solid"/>
              <a:round/>
              <a:headEnd/>
              <a:tailEnd/>
            </a:ln>
            <a:effectLst>
              <a:outerShdw blurRad="50800" dist="25400" dir="5400000" algn="ctr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5023" tIns="65023" rIns="65023" bIns="65023"/>
            <a:lstStyle/>
            <a:p>
              <a:pPr algn="l" defTabSz="457200">
                <a:defRPr/>
              </a:pPr>
              <a:endParaRPr lang="en-US" sz="16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7" name="AutoShape 14"/>
            <p:cNvSpPr>
              <a:spLocks/>
            </p:cNvSpPr>
            <p:nvPr/>
          </p:nvSpPr>
          <p:spPr bwMode="auto">
            <a:xfrm>
              <a:off x="5286863" y="4367672"/>
              <a:ext cx="1408242" cy="39850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65023" tIns="65023" rIns="65023" bIns="65023"/>
            <a:lstStyle/>
            <a:p>
              <a:pPr algn="l" defTabSz="457200">
                <a:defRPr/>
              </a:pPr>
              <a:r>
                <a:rPr lang="en-US" sz="1400" dirty="0">
                  <a:solidFill>
                    <a:srgbClr val="FF0000"/>
                  </a:solidFill>
                  <a:latin typeface="Calibri" charset="0"/>
                  <a:cs typeface="Calibri" charset="0"/>
                  <a:sym typeface="Calibri" charset="0"/>
                </a:rPr>
                <a:t>(20x32,10) </a:t>
              </a:r>
              <a:endParaRPr lang="en-US" sz="1400" dirty="0">
                <a:cs typeface="Helvetica Light" charset="0"/>
              </a:endParaRPr>
            </a:p>
          </p:txBody>
        </p:sp>
        <p:sp>
          <p:nvSpPr>
            <p:cNvPr id="18" name="AutoShape 15"/>
            <p:cNvSpPr>
              <a:spLocks/>
            </p:cNvSpPr>
            <p:nvPr/>
          </p:nvSpPr>
          <p:spPr bwMode="auto">
            <a:xfrm>
              <a:off x="3519812" y="3715140"/>
              <a:ext cx="1408243" cy="40009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65023" tIns="65023" rIns="65023" bIns="65023"/>
            <a:lstStyle/>
            <a:p>
              <a:pPr algn="ctr" defTabSz="457200">
                <a:defRPr/>
              </a:pPr>
              <a:r>
                <a:rPr lang="en-US" sz="1400" dirty="0">
                  <a:solidFill>
                    <a:srgbClr val="E46C0A"/>
                  </a:solidFill>
                  <a:latin typeface="Calibri" charset="0"/>
                  <a:cs typeface="Calibri" charset="0"/>
                  <a:sym typeface="Calibri" charset="0"/>
                </a:rPr>
                <a:t>(12x44,18) </a:t>
              </a:r>
              <a:endParaRPr lang="en-US" sz="1400" dirty="0">
                <a:cs typeface="Helvetica Light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438996" y="1346423"/>
            <a:ext cx="1479905" cy="710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49288">
              <a:spcBef>
                <a:spcPts val="500"/>
              </a:spcBef>
              <a:defRPr/>
            </a:pPr>
            <a:r>
              <a:rPr lang="en-US" i="1" dirty="0" smtClean="0">
                <a:latin typeface="Calibri" charset="0"/>
                <a:cs typeface="Calibri" charset="0"/>
                <a:sym typeface="Calibri" charset="0"/>
              </a:rPr>
              <a:t>Configuration</a:t>
            </a:r>
            <a:r>
              <a:rPr lang="en-US" dirty="0" smtClean="0">
                <a:latin typeface="Calibri" charset="0"/>
                <a:cs typeface="Calibri" charset="0"/>
                <a:sym typeface="Calibri" charset="0"/>
              </a:rPr>
              <a:t> </a:t>
            </a:r>
          </a:p>
          <a:p>
            <a:pPr algn="ctr" defTabSz="649288">
              <a:spcBef>
                <a:spcPts val="500"/>
              </a:spcBef>
              <a:defRPr/>
            </a:pPr>
            <a:r>
              <a:rPr lang="en-US" dirty="0" smtClean="0">
                <a:latin typeface="Calibri" charset="0"/>
                <a:cs typeface="Calibri" charset="0"/>
                <a:sym typeface="Calibri" charset="0"/>
              </a:rPr>
              <a:t>(</a:t>
            </a:r>
            <a:r>
              <a:rPr lang="en-US" dirty="0">
                <a:latin typeface="Calibri" charset="0"/>
                <a:cs typeface="Calibri" charset="0"/>
                <a:sym typeface="Calibri" charset="0"/>
              </a:rPr>
              <a:t>n x p</a:t>
            </a:r>
            <a:r>
              <a:rPr lang="en-US" baseline="-6000" dirty="0">
                <a:latin typeface="Calibri" charset="0"/>
                <a:cs typeface="Calibri" charset="0"/>
                <a:sym typeface="Calibri" charset="0"/>
              </a:rPr>
              <a:t>c</a:t>
            </a:r>
            <a:r>
              <a:rPr lang="en-US" dirty="0">
                <a:latin typeface="Calibri" charset="0"/>
                <a:cs typeface="Calibri" charset="0"/>
                <a:sym typeface="Calibri" charset="0"/>
              </a:rPr>
              <a:t>, p</a:t>
            </a:r>
            <a:r>
              <a:rPr lang="en-US" baseline="-6000" dirty="0">
                <a:latin typeface="Calibri" charset="0"/>
                <a:cs typeface="Calibri" charset="0"/>
                <a:sym typeface="Calibri" charset="0"/>
              </a:rPr>
              <a:t>m</a:t>
            </a:r>
            <a:r>
              <a:rPr lang="en-US" dirty="0">
                <a:latin typeface="Calibri" charset="0"/>
                <a:cs typeface="Calibri" charset="0"/>
                <a:sym typeface="Calibri" charset="0"/>
              </a:rPr>
              <a:t> 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212429" y="5963486"/>
            <a:ext cx="4885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Performance of LULESH at different configurations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996329" y="1415864"/>
            <a:ext cx="2405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c</a:t>
            </a:r>
            <a:r>
              <a:rPr lang="en-US" dirty="0" smtClean="0"/>
              <a:t>: CPU </a:t>
            </a:r>
            <a:r>
              <a:rPr lang="en-US" dirty="0"/>
              <a:t>power </a:t>
            </a:r>
            <a:r>
              <a:rPr lang="en-US" dirty="0" smtClean="0"/>
              <a:t>cap</a:t>
            </a:r>
          </a:p>
          <a:p>
            <a:r>
              <a:rPr lang="en-US" dirty="0" err="1" smtClean="0"/>
              <a:t>P</a:t>
            </a:r>
            <a:r>
              <a:rPr lang="en-US" baseline="-25000" dirty="0" err="1" smtClean="0"/>
              <a:t>m</a:t>
            </a:r>
            <a:r>
              <a:rPr lang="en-US" dirty="0" err="1" smtClean="0"/>
              <a:t>:Memory</a:t>
            </a:r>
            <a:r>
              <a:rPr lang="en-US" dirty="0" smtClean="0"/>
              <a:t> power cap</a:t>
            </a:r>
            <a:endParaRPr lang="en-US" baseline="-25000" dirty="0"/>
          </a:p>
        </p:txBody>
      </p:sp>
      <p:sp>
        <p:nvSpPr>
          <p:cNvPr id="25" name="TextBox 24"/>
          <p:cNvSpPr txBox="1"/>
          <p:nvPr/>
        </p:nvSpPr>
        <p:spPr>
          <a:xfrm>
            <a:off x="254000" y="2742338"/>
            <a:ext cx="370635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Application performance does not improve proportionately with increase in power cap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Better is to run on larger number of nodes each capped at lower power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111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Maximizing Data Center Performance Under  Strict Power Budget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Data center capabilities </a:t>
            </a:r>
            <a:r>
              <a:rPr lang="en-US" smtClean="0"/>
              <a:t>and </a:t>
            </a:r>
            <a:r>
              <a:rPr lang="en-US" smtClean="0"/>
              <a:t>job </a:t>
            </a:r>
            <a:r>
              <a:rPr lang="en-US" dirty="0" smtClean="0"/>
              <a:t>features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Power capping ability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Overprovisioning</a:t>
            </a:r>
          </a:p>
          <a:p>
            <a:pPr>
              <a:buFont typeface="Wingdings" charset="2"/>
              <a:buChar char="q"/>
            </a:pPr>
            <a:r>
              <a:rPr lang="en-US" dirty="0" err="1" smtClean="0"/>
              <a:t>Moldability</a:t>
            </a:r>
            <a:r>
              <a:rPr lang="en-US" dirty="0" smtClean="0"/>
              <a:t> (Optional)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Malleability (Optional)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Charm++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Dynamic MPI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2597-C354-C240-8224-76DDE05C2357}" type="datetime1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22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755" y="14194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Power Aware Resource Manager (PARM)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E2597-C354-C240-8224-76DDE05C2357}" type="datetime1">
              <a:rPr lang="en-US" smtClean="0"/>
              <a:t>4/29/14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Power-Aware Job Scheduling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972FF-C549-A446-B496-D5FD35E67467}" type="slidenum">
              <a:rPr lang="en-US" smtClean="0"/>
              <a:t>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10404" y="1802899"/>
            <a:ext cx="1698302" cy="1055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SCHEDULER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10404" y="3410729"/>
            <a:ext cx="1698302" cy="1055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JOB QUEUE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6815" y="1802899"/>
            <a:ext cx="1963985" cy="1055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JOB PROFILER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PASS MODEL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9" idx="3"/>
            <a:endCxn id="8" idx="1"/>
          </p:cNvCxnSpPr>
          <p:nvPr/>
        </p:nvCxnSpPr>
        <p:spPr>
          <a:xfrm>
            <a:off x="2590800" y="2330849"/>
            <a:ext cx="111960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019800" y="1802898"/>
            <a:ext cx="2667000" cy="24702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EXECUTION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FRAMEWORK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SHRINK/EXPAND JOBS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APPLY POWER CAPS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8" idx="3"/>
            <a:endCxn id="14" idx="1"/>
          </p:cNvCxnSpPr>
          <p:nvPr/>
        </p:nvCxnSpPr>
        <p:spPr>
          <a:xfrm>
            <a:off x="5408706" y="2330849"/>
            <a:ext cx="611094" cy="7071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0"/>
            <a:endCxn id="8" idx="2"/>
          </p:cNvCxnSpPr>
          <p:nvPr/>
        </p:nvCxnSpPr>
        <p:spPr>
          <a:xfrm flipV="1">
            <a:off x="4559555" y="2858799"/>
            <a:ext cx="0" cy="5519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3788894" y="5008389"/>
            <a:ext cx="1769574" cy="104831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JOB ARRIVAL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424410" y="5008389"/>
            <a:ext cx="1769574" cy="104831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JOB TERMINATION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7" name="Straight Arrow Connector 26"/>
          <p:cNvCxnSpPr>
            <a:stCxn id="24" idx="0"/>
            <a:endCxn id="7" idx="2"/>
          </p:cNvCxnSpPr>
          <p:nvPr/>
        </p:nvCxnSpPr>
        <p:spPr>
          <a:xfrm flipH="1" flipV="1">
            <a:off x="4559555" y="4466629"/>
            <a:ext cx="114126" cy="5417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5" idx="0"/>
            <a:endCxn id="7" idx="2"/>
          </p:cNvCxnSpPr>
          <p:nvPr/>
        </p:nvCxnSpPr>
        <p:spPr>
          <a:xfrm flipH="1" flipV="1">
            <a:off x="4559555" y="4466629"/>
            <a:ext cx="2749642" cy="5417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10235" y="4826000"/>
            <a:ext cx="7605059" cy="13596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29766" y="5333998"/>
            <a:ext cx="179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TRIGGERS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454104" y="1284941"/>
            <a:ext cx="5361190" cy="33916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221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6869</TotalTime>
  <Words>1062</Words>
  <Application>Microsoft Macintosh PowerPoint</Application>
  <PresentationFormat>On-screen Show (4:3)</PresentationFormat>
  <Paragraphs>317</Paragraphs>
  <Slides>25</Slides>
  <Notes>22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Equation</vt:lpstr>
      <vt:lpstr>POWER-AWARE JOB SCHEDULING Maximizing Data Center Performance Under Strict Power Budget</vt:lpstr>
      <vt:lpstr>Major Challenges to Achieve Exascale1</vt:lpstr>
      <vt:lpstr>Major Challenges to Achieve Exascale1</vt:lpstr>
      <vt:lpstr>Data Center Power</vt:lpstr>
      <vt:lpstr>Distribution of Node Power Consumption</vt:lpstr>
      <vt:lpstr>Constraining CPU/Memory Power</vt:lpstr>
      <vt:lpstr>Application Performance with Power</vt:lpstr>
      <vt:lpstr>Problem Statement </vt:lpstr>
      <vt:lpstr>Power Aware Resource Manager (PARM)</vt:lpstr>
      <vt:lpstr>JOB PROFILER</vt:lpstr>
      <vt:lpstr>Power Aware Strong Scaling (PASS) Model</vt:lpstr>
      <vt:lpstr>Power Aware Resource Manager (PARM)</vt:lpstr>
      <vt:lpstr>Scheduler: Integer Linear Program Formulation</vt:lpstr>
      <vt:lpstr>Scheduler: Objective Function</vt:lpstr>
      <vt:lpstr>Power Aware Resource Manager (PARM)</vt:lpstr>
      <vt:lpstr>Experimental Setup</vt:lpstr>
      <vt:lpstr>Estimating Performance using PASS</vt:lpstr>
      <vt:lpstr>PARM Performance Results</vt:lpstr>
      <vt:lpstr>Large Scale Projections</vt:lpstr>
      <vt:lpstr>Large Scale Projections Experimental Setup</vt:lpstr>
      <vt:lpstr>Large Scale Projections Performance</vt:lpstr>
      <vt:lpstr>Comparison with Naïve Overprovisioning</vt:lpstr>
      <vt:lpstr>Tradeoff between Throughput and Job Fairness</vt:lpstr>
      <vt:lpstr>CONCLUSIONS/TAKEAWAYS</vt:lpstr>
      <vt:lpstr>THANK YOU!  POWER-AWARE JOB SCHEDULING Maximizing Data Center Performance Under Strict Power Budget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POWER-AWARE JOB SCHEDULING Maximizing Performance Under Strict Power Budget</dc:title>
  <dc:creator>Akhil Langer</dc:creator>
  <cp:lastModifiedBy>Akhil Langer</cp:lastModifiedBy>
  <cp:revision>266</cp:revision>
  <dcterms:created xsi:type="dcterms:W3CDTF">2014-04-21T22:30:15Z</dcterms:created>
  <dcterms:modified xsi:type="dcterms:W3CDTF">2014-04-29T18:53:54Z</dcterms:modified>
</cp:coreProperties>
</file>