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  <p:sldMasterId id="2147483768" r:id="rId4"/>
    <p:sldMasterId id="2147483780" r:id="rId5"/>
  </p:sldMasterIdLst>
  <p:notesMasterIdLst>
    <p:notesMasterId r:id="rId52"/>
  </p:notesMasterIdLst>
  <p:sldIdLst>
    <p:sldId id="643" r:id="rId6"/>
    <p:sldId id="675" r:id="rId7"/>
    <p:sldId id="392" r:id="rId8"/>
    <p:sldId id="622" r:id="rId9"/>
    <p:sldId id="623" r:id="rId10"/>
    <p:sldId id="624" r:id="rId11"/>
    <p:sldId id="625" r:id="rId12"/>
    <p:sldId id="516" r:id="rId13"/>
    <p:sldId id="657" r:id="rId14"/>
    <p:sldId id="651" r:id="rId15"/>
    <p:sldId id="652" r:id="rId16"/>
    <p:sldId id="653" r:id="rId17"/>
    <p:sldId id="654" r:id="rId18"/>
    <p:sldId id="656" r:id="rId19"/>
    <p:sldId id="658" r:id="rId20"/>
    <p:sldId id="602" r:id="rId21"/>
    <p:sldId id="638" r:id="rId22"/>
    <p:sldId id="562" r:id="rId23"/>
    <p:sldId id="424" r:id="rId24"/>
    <p:sldId id="639" r:id="rId25"/>
    <p:sldId id="659" r:id="rId26"/>
    <p:sldId id="650" r:id="rId27"/>
    <p:sldId id="316" r:id="rId28"/>
    <p:sldId id="649" r:id="rId29"/>
    <p:sldId id="644" r:id="rId30"/>
    <p:sldId id="303" r:id="rId31"/>
    <p:sldId id="561" r:id="rId32"/>
    <p:sldId id="646" r:id="rId33"/>
    <p:sldId id="527" r:id="rId34"/>
    <p:sldId id="612" r:id="rId35"/>
    <p:sldId id="670" r:id="rId36"/>
    <p:sldId id="671" r:id="rId37"/>
    <p:sldId id="672" r:id="rId38"/>
    <p:sldId id="673" r:id="rId39"/>
    <p:sldId id="674" r:id="rId40"/>
    <p:sldId id="664" r:id="rId41"/>
    <p:sldId id="662" r:id="rId42"/>
    <p:sldId id="663" r:id="rId43"/>
    <p:sldId id="648" r:id="rId44"/>
    <p:sldId id="645" r:id="rId45"/>
    <p:sldId id="582" r:id="rId46"/>
    <p:sldId id="583" r:id="rId47"/>
    <p:sldId id="585" r:id="rId48"/>
    <p:sldId id="586" r:id="rId49"/>
    <p:sldId id="605" r:id="rId50"/>
    <p:sldId id="641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86738" autoAdjust="0"/>
  </p:normalViewPr>
  <p:slideViewPr>
    <p:cSldViewPr>
      <p:cViewPr>
        <p:scale>
          <a:sx n="64" d="100"/>
          <a:sy n="64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4DCAC-304C-704A-B2AA-C3F9E56DFCE3}" type="doc">
      <dgm:prSet loTypeId="urn:microsoft.com/office/officeart/2005/8/layout/default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208CA-8B68-5A41-9E74-21E32F82EE3D}">
      <dgm:prSet phldrT="[Text]" custT="1"/>
      <dgm:spPr/>
      <dgm:t>
        <a:bodyPr/>
        <a:lstStyle/>
        <a:p>
          <a:r>
            <a:rPr lang="en-US" sz="1300" dirty="0" smtClean="0"/>
            <a:t>On-demand Self-service</a:t>
          </a:r>
          <a:endParaRPr lang="en-US" sz="1300" dirty="0"/>
        </a:p>
      </dgm:t>
    </dgm:pt>
    <dgm:pt modelId="{3AD6D236-59A3-7F43-9F8A-C56546654988}" type="parTrans" cxnId="{629E3790-FC6D-C245-9495-CA2AA738B0DF}">
      <dgm:prSet/>
      <dgm:spPr/>
      <dgm:t>
        <a:bodyPr/>
        <a:lstStyle/>
        <a:p>
          <a:endParaRPr lang="en-US"/>
        </a:p>
      </dgm:t>
    </dgm:pt>
    <dgm:pt modelId="{706C7E8D-9396-CC49-8ED8-642A8CE7E669}" type="sibTrans" cxnId="{629E3790-FC6D-C245-9495-CA2AA738B0DF}">
      <dgm:prSet/>
      <dgm:spPr/>
      <dgm:t>
        <a:bodyPr/>
        <a:lstStyle/>
        <a:p>
          <a:endParaRPr lang="en-US"/>
        </a:p>
      </dgm:t>
    </dgm:pt>
    <dgm:pt modelId="{736F0D10-1A55-064D-934B-CC034E241E2C}">
      <dgm:prSet phldrT="[Text]" custT="1"/>
      <dgm:spPr/>
      <dgm:t>
        <a:bodyPr/>
        <a:lstStyle/>
        <a:p>
          <a:r>
            <a:rPr lang="en-US" sz="1300" dirty="0" smtClean="0"/>
            <a:t>Broad Network Access</a:t>
          </a:r>
          <a:endParaRPr lang="en-US" sz="1300" dirty="0"/>
        </a:p>
      </dgm:t>
    </dgm:pt>
    <dgm:pt modelId="{BD22FBDC-8809-0F4D-84E3-E8A971E4010D}" type="parTrans" cxnId="{6E5BB847-12E2-B941-B97E-2F39A12F40E8}">
      <dgm:prSet/>
      <dgm:spPr/>
      <dgm:t>
        <a:bodyPr/>
        <a:lstStyle/>
        <a:p>
          <a:endParaRPr lang="en-US"/>
        </a:p>
      </dgm:t>
    </dgm:pt>
    <dgm:pt modelId="{19EA6987-83E5-A04B-87F9-42B0BF49AE6B}" type="sibTrans" cxnId="{6E5BB847-12E2-B941-B97E-2F39A12F40E8}">
      <dgm:prSet/>
      <dgm:spPr/>
      <dgm:t>
        <a:bodyPr/>
        <a:lstStyle/>
        <a:p>
          <a:endParaRPr lang="en-US"/>
        </a:p>
      </dgm:t>
    </dgm:pt>
    <dgm:pt modelId="{CCE36DAB-3904-7E4D-8B22-DEC02C64679B}">
      <dgm:prSet phldrT="[Text]" custT="1"/>
      <dgm:spPr/>
      <dgm:t>
        <a:bodyPr/>
        <a:lstStyle/>
        <a:p>
          <a:r>
            <a:rPr lang="en-US" sz="1300" dirty="0" smtClean="0"/>
            <a:t>Measured Service</a:t>
          </a:r>
          <a:endParaRPr lang="en-US" sz="1300" dirty="0"/>
        </a:p>
      </dgm:t>
    </dgm:pt>
    <dgm:pt modelId="{EC22E099-B971-7243-9E5E-9E046B2D0CEA}" type="parTrans" cxnId="{86FE5951-DE47-594E-890A-D751FF926D45}">
      <dgm:prSet/>
      <dgm:spPr/>
      <dgm:t>
        <a:bodyPr/>
        <a:lstStyle/>
        <a:p>
          <a:endParaRPr lang="en-US"/>
        </a:p>
      </dgm:t>
    </dgm:pt>
    <dgm:pt modelId="{C43C0377-C02B-2944-8E09-FA52267C4E32}" type="sibTrans" cxnId="{86FE5951-DE47-594E-890A-D751FF926D45}">
      <dgm:prSet/>
      <dgm:spPr/>
      <dgm:t>
        <a:bodyPr/>
        <a:lstStyle/>
        <a:p>
          <a:endParaRPr lang="en-US"/>
        </a:p>
      </dgm:t>
    </dgm:pt>
    <dgm:pt modelId="{C858CAEF-0537-2049-AA8A-C686E0A5CD3C}">
      <dgm:prSet phldrT="[Text]" custT="1"/>
      <dgm:spPr/>
      <dgm:t>
        <a:bodyPr/>
        <a:lstStyle/>
        <a:p>
          <a:r>
            <a:rPr lang="en-US" sz="1300" dirty="0" smtClean="0"/>
            <a:t>Rapid Elasticity</a:t>
          </a:r>
          <a:endParaRPr lang="en-US" sz="1300" dirty="0"/>
        </a:p>
      </dgm:t>
    </dgm:pt>
    <dgm:pt modelId="{5956A0B2-0656-D74F-B3CF-386B3DBE878C}" type="parTrans" cxnId="{BAFB0544-F1E7-524B-BFF7-DC2DD09A94EF}">
      <dgm:prSet/>
      <dgm:spPr/>
      <dgm:t>
        <a:bodyPr/>
        <a:lstStyle/>
        <a:p>
          <a:endParaRPr lang="en-US"/>
        </a:p>
      </dgm:t>
    </dgm:pt>
    <dgm:pt modelId="{50424DD2-6313-6A4E-BB3D-BB8B826BE1A3}" type="sibTrans" cxnId="{BAFB0544-F1E7-524B-BFF7-DC2DD09A94EF}">
      <dgm:prSet/>
      <dgm:spPr/>
      <dgm:t>
        <a:bodyPr/>
        <a:lstStyle/>
        <a:p>
          <a:endParaRPr lang="en-US"/>
        </a:p>
      </dgm:t>
    </dgm:pt>
    <dgm:pt modelId="{4A1852BE-917F-614D-9C41-A71EB1972764}">
      <dgm:prSet phldrT="[Text]" custT="1"/>
      <dgm:spPr/>
      <dgm:t>
        <a:bodyPr/>
        <a:lstStyle/>
        <a:p>
          <a:r>
            <a:rPr lang="en-US" sz="1300" dirty="0" smtClean="0"/>
            <a:t>Resource Pooling (Multi-tenancy)</a:t>
          </a:r>
          <a:endParaRPr lang="en-US" sz="1300" dirty="0"/>
        </a:p>
      </dgm:t>
    </dgm:pt>
    <dgm:pt modelId="{C747D75E-0592-5548-9E27-748D88DF4154}" type="parTrans" cxnId="{4A8B29EC-815A-C945-8F57-C78EDAB3E514}">
      <dgm:prSet/>
      <dgm:spPr/>
      <dgm:t>
        <a:bodyPr/>
        <a:lstStyle/>
        <a:p>
          <a:endParaRPr lang="en-US"/>
        </a:p>
      </dgm:t>
    </dgm:pt>
    <dgm:pt modelId="{A5512E79-31B8-9D4D-A24F-F60C9DAB80E1}" type="sibTrans" cxnId="{4A8B29EC-815A-C945-8F57-C78EDAB3E514}">
      <dgm:prSet/>
      <dgm:spPr/>
      <dgm:t>
        <a:bodyPr/>
        <a:lstStyle/>
        <a:p>
          <a:endParaRPr lang="en-US"/>
        </a:p>
      </dgm:t>
    </dgm:pt>
    <dgm:pt modelId="{B14D6FF1-BEB0-0A41-9FF4-DAD4225924D9}" type="pres">
      <dgm:prSet presAssocID="{AE94DCAC-304C-704A-B2AA-C3F9E56DFC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C004C-C14B-9147-9100-631A52372229}" type="pres">
      <dgm:prSet presAssocID="{26F208CA-8B68-5A41-9E74-21E32F82EE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DD0E0-E846-0345-B6FC-10F3DBF99AAF}" type="pres">
      <dgm:prSet presAssocID="{706C7E8D-9396-CC49-8ED8-642A8CE7E669}" presName="sibTrans" presStyleCnt="0"/>
      <dgm:spPr/>
    </dgm:pt>
    <dgm:pt modelId="{290A8C61-D43F-7146-8B2C-46930731519E}" type="pres">
      <dgm:prSet presAssocID="{736F0D10-1A55-064D-934B-CC034E241E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9D3AE-73B4-3D45-8166-F16B79965C6E}" type="pres">
      <dgm:prSet presAssocID="{19EA6987-83E5-A04B-87F9-42B0BF49AE6B}" presName="sibTrans" presStyleCnt="0"/>
      <dgm:spPr/>
    </dgm:pt>
    <dgm:pt modelId="{9A56168B-728B-2642-8A39-5CB33A9BB6C5}" type="pres">
      <dgm:prSet presAssocID="{CCE36DAB-3904-7E4D-8B22-DEC02C6467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9616F-65B8-BB40-BA09-9C8AD1588E86}" type="pres">
      <dgm:prSet presAssocID="{C43C0377-C02B-2944-8E09-FA52267C4E32}" presName="sibTrans" presStyleCnt="0"/>
      <dgm:spPr/>
    </dgm:pt>
    <dgm:pt modelId="{4B7410C4-CD0D-F940-96D0-71B468818755}" type="pres">
      <dgm:prSet presAssocID="{C858CAEF-0537-2049-AA8A-C686E0A5CD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4B4B1-DEBF-E346-B967-916C3E0780B4}" type="pres">
      <dgm:prSet presAssocID="{50424DD2-6313-6A4E-BB3D-BB8B826BE1A3}" presName="sibTrans" presStyleCnt="0"/>
      <dgm:spPr/>
    </dgm:pt>
    <dgm:pt modelId="{C15D99AE-FEE0-184C-AB9C-675508BEE182}" type="pres">
      <dgm:prSet presAssocID="{4A1852BE-917F-614D-9C41-A71EB1972764}" presName="node" presStyleLbl="node1" presStyleIdx="4" presStyleCnt="5" custScaleX="206213" custLinFactNeighborY="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40E9E-34AA-4E04-BA58-AC2D371FA57F}" type="presOf" srcId="{4A1852BE-917F-614D-9C41-A71EB1972764}" destId="{C15D99AE-FEE0-184C-AB9C-675508BEE182}" srcOrd="0" destOrd="0" presId="urn:microsoft.com/office/officeart/2005/8/layout/default#1"/>
    <dgm:cxn modelId="{BAFB0544-F1E7-524B-BFF7-DC2DD09A94EF}" srcId="{AE94DCAC-304C-704A-B2AA-C3F9E56DFCE3}" destId="{C858CAEF-0537-2049-AA8A-C686E0A5CD3C}" srcOrd="3" destOrd="0" parTransId="{5956A0B2-0656-D74F-B3CF-386B3DBE878C}" sibTransId="{50424DD2-6313-6A4E-BB3D-BB8B826BE1A3}"/>
    <dgm:cxn modelId="{89564B8A-2E33-47DB-B1FE-164EF673D391}" type="presOf" srcId="{26F208CA-8B68-5A41-9E74-21E32F82EE3D}" destId="{352C004C-C14B-9147-9100-631A52372229}" srcOrd="0" destOrd="0" presId="urn:microsoft.com/office/officeart/2005/8/layout/default#1"/>
    <dgm:cxn modelId="{629E3790-FC6D-C245-9495-CA2AA738B0DF}" srcId="{AE94DCAC-304C-704A-B2AA-C3F9E56DFCE3}" destId="{26F208CA-8B68-5A41-9E74-21E32F82EE3D}" srcOrd="0" destOrd="0" parTransId="{3AD6D236-59A3-7F43-9F8A-C56546654988}" sibTransId="{706C7E8D-9396-CC49-8ED8-642A8CE7E669}"/>
    <dgm:cxn modelId="{F31FC115-1943-42B2-AF5D-2AE9ADDE0DEC}" type="presOf" srcId="{C858CAEF-0537-2049-AA8A-C686E0A5CD3C}" destId="{4B7410C4-CD0D-F940-96D0-71B468818755}" srcOrd="0" destOrd="0" presId="urn:microsoft.com/office/officeart/2005/8/layout/default#1"/>
    <dgm:cxn modelId="{CF739084-D579-493B-A28E-D316A68D819B}" type="presOf" srcId="{736F0D10-1A55-064D-934B-CC034E241E2C}" destId="{290A8C61-D43F-7146-8B2C-46930731519E}" srcOrd="0" destOrd="0" presId="urn:microsoft.com/office/officeart/2005/8/layout/default#1"/>
    <dgm:cxn modelId="{89AE5A9E-8F1F-45E4-97D4-0031329479A5}" type="presOf" srcId="{AE94DCAC-304C-704A-B2AA-C3F9E56DFCE3}" destId="{B14D6FF1-BEB0-0A41-9FF4-DAD4225924D9}" srcOrd="0" destOrd="0" presId="urn:microsoft.com/office/officeart/2005/8/layout/default#1"/>
    <dgm:cxn modelId="{32F2F325-482A-47A7-85E2-DF9D82D60A65}" type="presOf" srcId="{CCE36DAB-3904-7E4D-8B22-DEC02C64679B}" destId="{9A56168B-728B-2642-8A39-5CB33A9BB6C5}" srcOrd="0" destOrd="0" presId="urn:microsoft.com/office/officeart/2005/8/layout/default#1"/>
    <dgm:cxn modelId="{6E5BB847-12E2-B941-B97E-2F39A12F40E8}" srcId="{AE94DCAC-304C-704A-B2AA-C3F9E56DFCE3}" destId="{736F0D10-1A55-064D-934B-CC034E241E2C}" srcOrd="1" destOrd="0" parTransId="{BD22FBDC-8809-0F4D-84E3-E8A971E4010D}" sibTransId="{19EA6987-83E5-A04B-87F9-42B0BF49AE6B}"/>
    <dgm:cxn modelId="{86FE5951-DE47-594E-890A-D751FF926D45}" srcId="{AE94DCAC-304C-704A-B2AA-C3F9E56DFCE3}" destId="{CCE36DAB-3904-7E4D-8B22-DEC02C64679B}" srcOrd="2" destOrd="0" parTransId="{EC22E099-B971-7243-9E5E-9E046B2D0CEA}" sibTransId="{C43C0377-C02B-2944-8E09-FA52267C4E32}"/>
    <dgm:cxn modelId="{4A8B29EC-815A-C945-8F57-C78EDAB3E514}" srcId="{AE94DCAC-304C-704A-B2AA-C3F9E56DFCE3}" destId="{4A1852BE-917F-614D-9C41-A71EB1972764}" srcOrd="4" destOrd="0" parTransId="{C747D75E-0592-5548-9E27-748D88DF4154}" sibTransId="{A5512E79-31B8-9D4D-A24F-F60C9DAB80E1}"/>
    <dgm:cxn modelId="{77D3EE76-ACF3-45FB-8AC6-A6336820A5E2}" type="presParOf" srcId="{B14D6FF1-BEB0-0A41-9FF4-DAD4225924D9}" destId="{352C004C-C14B-9147-9100-631A52372229}" srcOrd="0" destOrd="0" presId="urn:microsoft.com/office/officeart/2005/8/layout/default#1"/>
    <dgm:cxn modelId="{98E83CEA-AB92-4EB5-8884-4ECA31ACBCEF}" type="presParOf" srcId="{B14D6FF1-BEB0-0A41-9FF4-DAD4225924D9}" destId="{BDBDD0E0-E846-0345-B6FC-10F3DBF99AAF}" srcOrd="1" destOrd="0" presId="urn:microsoft.com/office/officeart/2005/8/layout/default#1"/>
    <dgm:cxn modelId="{3FB210D8-3DAB-4EB5-9080-832D54DD84A5}" type="presParOf" srcId="{B14D6FF1-BEB0-0A41-9FF4-DAD4225924D9}" destId="{290A8C61-D43F-7146-8B2C-46930731519E}" srcOrd="2" destOrd="0" presId="urn:microsoft.com/office/officeart/2005/8/layout/default#1"/>
    <dgm:cxn modelId="{EBB448D4-28C9-4665-9FA9-34B06C1AF57A}" type="presParOf" srcId="{B14D6FF1-BEB0-0A41-9FF4-DAD4225924D9}" destId="{8C89D3AE-73B4-3D45-8166-F16B79965C6E}" srcOrd="3" destOrd="0" presId="urn:microsoft.com/office/officeart/2005/8/layout/default#1"/>
    <dgm:cxn modelId="{A78929E7-7899-4609-971C-467502F164D9}" type="presParOf" srcId="{B14D6FF1-BEB0-0A41-9FF4-DAD4225924D9}" destId="{9A56168B-728B-2642-8A39-5CB33A9BB6C5}" srcOrd="4" destOrd="0" presId="urn:microsoft.com/office/officeart/2005/8/layout/default#1"/>
    <dgm:cxn modelId="{ACD1FC1B-0478-4C68-A047-304D2A6310DF}" type="presParOf" srcId="{B14D6FF1-BEB0-0A41-9FF4-DAD4225924D9}" destId="{DD89616F-65B8-BB40-BA09-9C8AD1588E86}" srcOrd="5" destOrd="0" presId="urn:microsoft.com/office/officeart/2005/8/layout/default#1"/>
    <dgm:cxn modelId="{373FD689-1A34-4CCC-8E85-6335E715561C}" type="presParOf" srcId="{B14D6FF1-BEB0-0A41-9FF4-DAD4225924D9}" destId="{4B7410C4-CD0D-F940-96D0-71B468818755}" srcOrd="6" destOrd="0" presId="urn:microsoft.com/office/officeart/2005/8/layout/default#1"/>
    <dgm:cxn modelId="{107A25A4-E5F3-44BF-8B39-BA1C58255224}" type="presParOf" srcId="{B14D6FF1-BEB0-0A41-9FF4-DAD4225924D9}" destId="{16E4B4B1-DEBF-E346-B967-916C3E0780B4}" srcOrd="7" destOrd="0" presId="urn:microsoft.com/office/officeart/2005/8/layout/default#1"/>
    <dgm:cxn modelId="{AC6914C8-0F9E-477F-BACE-82232D1C3127}" type="presParOf" srcId="{B14D6FF1-BEB0-0A41-9FF4-DAD4225924D9}" destId="{C15D99AE-FEE0-184C-AB9C-675508BEE182}" srcOrd="8" destOrd="0" presId="urn:microsoft.com/office/officeart/2005/8/layout/default#1"/>
  </dgm:cxnLst>
  <dgm:bg/>
  <dgm:whole>
    <a:ln w="25400" cap="flat"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CA474-0C16-2545-BDEF-CBF704BD89F0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115F7AD9-9A92-0246-A446-56E6B0BEED30}">
      <dgm:prSet phldrT="[Text]" custT="1"/>
      <dgm:spPr/>
      <dgm:t>
        <a:bodyPr/>
        <a:lstStyle/>
        <a:p>
          <a:r>
            <a:rPr lang="en-US" sz="1300" dirty="0" smtClean="0"/>
            <a:t> </a:t>
          </a:r>
        </a:p>
        <a:p>
          <a:r>
            <a:rPr lang="en-US" sz="1300" dirty="0" smtClean="0"/>
            <a:t>Software </a:t>
          </a:r>
        </a:p>
        <a:p>
          <a:r>
            <a:rPr lang="en-US" sz="1300" dirty="0" smtClean="0"/>
            <a:t> (</a:t>
          </a:r>
          <a:r>
            <a:rPr lang="en-US" sz="1300" dirty="0" err="1" smtClean="0"/>
            <a:t>SaaS</a:t>
          </a:r>
          <a:r>
            <a:rPr lang="en-US" sz="1300" dirty="0" smtClean="0"/>
            <a:t>)</a:t>
          </a:r>
          <a:endParaRPr lang="en-US" sz="1300" dirty="0"/>
        </a:p>
      </dgm:t>
    </dgm:pt>
    <dgm:pt modelId="{C8B7FF17-BBAD-2D48-BD03-59743787CE09}" type="parTrans" cxnId="{88D9F93F-15FF-454E-AE20-B8319426DF38}">
      <dgm:prSet/>
      <dgm:spPr/>
      <dgm:t>
        <a:bodyPr/>
        <a:lstStyle/>
        <a:p>
          <a:endParaRPr lang="en-US"/>
        </a:p>
      </dgm:t>
    </dgm:pt>
    <dgm:pt modelId="{247FCA98-DB1D-6041-A049-67EE53F92797}" type="sibTrans" cxnId="{88D9F93F-15FF-454E-AE20-B8319426DF38}">
      <dgm:prSet/>
      <dgm:spPr/>
      <dgm:t>
        <a:bodyPr/>
        <a:lstStyle/>
        <a:p>
          <a:endParaRPr lang="en-US"/>
        </a:p>
      </dgm:t>
    </dgm:pt>
    <dgm:pt modelId="{04E3CCCD-3A27-764E-B60D-40E1623A5DA5}">
      <dgm:prSet phldrT="[Text]" custT="1"/>
      <dgm:spPr/>
      <dgm:t>
        <a:bodyPr/>
        <a:lstStyle/>
        <a:p>
          <a:r>
            <a:rPr lang="en-US" sz="1300" dirty="0" smtClean="0"/>
            <a:t>Platform  (</a:t>
          </a:r>
          <a:r>
            <a:rPr lang="en-US" sz="1300" dirty="0" err="1" smtClean="0"/>
            <a:t>PaaS</a:t>
          </a:r>
          <a:r>
            <a:rPr lang="en-US" sz="1300" dirty="0" smtClean="0"/>
            <a:t>)</a:t>
          </a:r>
          <a:endParaRPr lang="en-US" sz="1300" dirty="0"/>
        </a:p>
      </dgm:t>
    </dgm:pt>
    <dgm:pt modelId="{351E206F-D67E-C649-A154-E13206B22D43}" type="parTrans" cxnId="{9193E5DF-3300-8641-80AB-D7BC02019520}">
      <dgm:prSet/>
      <dgm:spPr/>
      <dgm:t>
        <a:bodyPr/>
        <a:lstStyle/>
        <a:p>
          <a:endParaRPr lang="en-US"/>
        </a:p>
      </dgm:t>
    </dgm:pt>
    <dgm:pt modelId="{1DE3CA99-2FF0-584B-BFCC-0B5E9E06BC43}" type="sibTrans" cxnId="{9193E5DF-3300-8641-80AB-D7BC02019520}">
      <dgm:prSet/>
      <dgm:spPr/>
      <dgm:t>
        <a:bodyPr/>
        <a:lstStyle/>
        <a:p>
          <a:endParaRPr lang="en-US"/>
        </a:p>
      </dgm:t>
    </dgm:pt>
    <dgm:pt modelId="{36EAFFC5-801D-9442-8461-C787FAA6F8B4}">
      <dgm:prSet phldrT="[Text]" custT="1"/>
      <dgm:spPr/>
      <dgm:t>
        <a:bodyPr/>
        <a:lstStyle/>
        <a:p>
          <a:r>
            <a:rPr lang="en-US" sz="1300" dirty="0" smtClean="0"/>
            <a:t>Infrastructure (</a:t>
          </a:r>
          <a:r>
            <a:rPr lang="en-US" sz="1300" dirty="0" err="1" smtClean="0"/>
            <a:t>IaaS</a:t>
          </a:r>
          <a:r>
            <a:rPr lang="en-US" sz="1300" dirty="0" smtClean="0"/>
            <a:t>) </a:t>
          </a:r>
          <a:endParaRPr lang="en-US" sz="1300" dirty="0"/>
        </a:p>
      </dgm:t>
    </dgm:pt>
    <dgm:pt modelId="{CBE9A775-CF86-CD4A-97DB-2827851E053F}" type="parTrans" cxnId="{C753804F-4647-194B-895B-E4404F67A2D5}">
      <dgm:prSet/>
      <dgm:spPr/>
      <dgm:t>
        <a:bodyPr/>
        <a:lstStyle/>
        <a:p>
          <a:endParaRPr lang="en-US"/>
        </a:p>
      </dgm:t>
    </dgm:pt>
    <dgm:pt modelId="{CBE7F561-2F9E-764E-8CFD-E985F90BC74C}" type="sibTrans" cxnId="{C753804F-4647-194B-895B-E4404F67A2D5}">
      <dgm:prSet/>
      <dgm:spPr/>
      <dgm:t>
        <a:bodyPr/>
        <a:lstStyle/>
        <a:p>
          <a:endParaRPr lang="en-US"/>
        </a:p>
      </dgm:t>
    </dgm:pt>
    <dgm:pt modelId="{0B78A25F-B4FD-BC4D-B89F-9C7B956AFD42}" type="pres">
      <dgm:prSet presAssocID="{382CA474-0C16-2545-BDEF-CBF704BD89F0}" presName="Name0" presStyleCnt="0">
        <dgm:presLayoutVars>
          <dgm:dir/>
          <dgm:animLvl val="lvl"/>
          <dgm:resizeHandles val="exact"/>
        </dgm:presLayoutVars>
      </dgm:prSet>
      <dgm:spPr/>
    </dgm:pt>
    <dgm:pt modelId="{C397E86E-F51D-4446-906A-3FB9884E5B02}" type="pres">
      <dgm:prSet presAssocID="{115F7AD9-9A92-0246-A446-56E6B0BEED30}" presName="Name8" presStyleCnt="0"/>
      <dgm:spPr/>
    </dgm:pt>
    <dgm:pt modelId="{B003B7FE-D541-5B4A-8E55-9CFB7CEA4A71}" type="pres">
      <dgm:prSet presAssocID="{115F7AD9-9A92-0246-A446-56E6B0BEED3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C365-035E-2044-BBED-8B0AC7DF2FA6}" type="pres">
      <dgm:prSet presAssocID="{115F7AD9-9A92-0246-A446-56E6B0BEED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D4349-218C-6C44-8DFC-C356487D3B9F}" type="pres">
      <dgm:prSet presAssocID="{04E3CCCD-3A27-764E-B60D-40E1623A5DA5}" presName="Name8" presStyleCnt="0"/>
      <dgm:spPr/>
    </dgm:pt>
    <dgm:pt modelId="{0A538A07-A9E0-014A-A61F-97DECC8AF542}" type="pres">
      <dgm:prSet presAssocID="{04E3CCCD-3A27-764E-B60D-40E1623A5DA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3B5DD-6FB3-734E-A86E-1B1B863E00EF}" type="pres">
      <dgm:prSet presAssocID="{04E3CCCD-3A27-764E-B60D-40E1623A5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67062-8DAA-7548-8707-C5532A4917F2}" type="pres">
      <dgm:prSet presAssocID="{36EAFFC5-801D-9442-8461-C787FAA6F8B4}" presName="Name8" presStyleCnt="0"/>
      <dgm:spPr/>
    </dgm:pt>
    <dgm:pt modelId="{D48F7740-2A7B-4049-A539-9D467D14B435}" type="pres">
      <dgm:prSet presAssocID="{36EAFFC5-801D-9442-8461-C787FAA6F8B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3F90F-CC4D-7949-B9C3-1EA8F858DD07}" type="pres">
      <dgm:prSet presAssocID="{36EAFFC5-801D-9442-8461-C787FAA6F8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3804F-4647-194B-895B-E4404F67A2D5}" srcId="{382CA474-0C16-2545-BDEF-CBF704BD89F0}" destId="{36EAFFC5-801D-9442-8461-C787FAA6F8B4}" srcOrd="2" destOrd="0" parTransId="{CBE9A775-CF86-CD4A-97DB-2827851E053F}" sibTransId="{CBE7F561-2F9E-764E-8CFD-E985F90BC74C}"/>
    <dgm:cxn modelId="{9193E5DF-3300-8641-80AB-D7BC02019520}" srcId="{382CA474-0C16-2545-BDEF-CBF704BD89F0}" destId="{04E3CCCD-3A27-764E-B60D-40E1623A5DA5}" srcOrd="1" destOrd="0" parTransId="{351E206F-D67E-C649-A154-E13206B22D43}" sibTransId="{1DE3CA99-2FF0-584B-BFCC-0B5E9E06BC43}"/>
    <dgm:cxn modelId="{77E76084-CB50-45EE-AF3E-9CEAF8BAE3A5}" type="presOf" srcId="{36EAFFC5-801D-9442-8461-C787FAA6F8B4}" destId="{C1A3F90F-CC4D-7949-B9C3-1EA8F858DD07}" srcOrd="1" destOrd="0" presId="urn:microsoft.com/office/officeart/2005/8/layout/pyramid1"/>
    <dgm:cxn modelId="{96B615F0-8180-4B63-A639-E64C33E20C0D}" type="presOf" srcId="{04E3CCCD-3A27-764E-B60D-40E1623A5DA5}" destId="{0A538A07-A9E0-014A-A61F-97DECC8AF542}" srcOrd="0" destOrd="0" presId="urn:microsoft.com/office/officeart/2005/8/layout/pyramid1"/>
    <dgm:cxn modelId="{D82DE85D-2860-437C-950C-D42053F55CA1}" type="presOf" srcId="{36EAFFC5-801D-9442-8461-C787FAA6F8B4}" destId="{D48F7740-2A7B-4049-A539-9D467D14B435}" srcOrd="0" destOrd="0" presId="urn:microsoft.com/office/officeart/2005/8/layout/pyramid1"/>
    <dgm:cxn modelId="{25F8213E-733C-47AB-AF3D-AFAEAD5DE0A0}" type="presOf" srcId="{04E3CCCD-3A27-764E-B60D-40E1623A5DA5}" destId="{FCD3B5DD-6FB3-734E-A86E-1B1B863E00EF}" srcOrd="1" destOrd="0" presId="urn:microsoft.com/office/officeart/2005/8/layout/pyramid1"/>
    <dgm:cxn modelId="{0D87F694-725B-40A3-AA81-5F227728BCA2}" type="presOf" srcId="{115F7AD9-9A92-0246-A446-56E6B0BEED30}" destId="{C8BEC365-035E-2044-BBED-8B0AC7DF2FA6}" srcOrd="1" destOrd="0" presId="urn:microsoft.com/office/officeart/2005/8/layout/pyramid1"/>
    <dgm:cxn modelId="{22322593-2DC9-4E81-9DC0-4B8D122E8399}" type="presOf" srcId="{382CA474-0C16-2545-BDEF-CBF704BD89F0}" destId="{0B78A25F-B4FD-BC4D-B89F-9C7B956AFD42}" srcOrd="0" destOrd="0" presId="urn:microsoft.com/office/officeart/2005/8/layout/pyramid1"/>
    <dgm:cxn modelId="{88D9F93F-15FF-454E-AE20-B8319426DF38}" srcId="{382CA474-0C16-2545-BDEF-CBF704BD89F0}" destId="{115F7AD9-9A92-0246-A446-56E6B0BEED30}" srcOrd="0" destOrd="0" parTransId="{C8B7FF17-BBAD-2D48-BD03-59743787CE09}" sibTransId="{247FCA98-DB1D-6041-A049-67EE53F92797}"/>
    <dgm:cxn modelId="{174F2224-9FC6-497F-B060-5FAB5FD4AFAC}" type="presOf" srcId="{115F7AD9-9A92-0246-A446-56E6B0BEED30}" destId="{B003B7FE-D541-5B4A-8E55-9CFB7CEA4A71}" srcOrd="0" destOrd="0" presId="urn:microsoft.com/office/officeart/2005/8/layout/pyramid1"/>
    <dgm:cxn modelId="{73728102-DBE0-4B4E-9233-8C918F8A4887}" type="presParOf" srcId="{0B78A25F-B4FD-BC4D-B89F-9C7B956AFD42}" destId="{C397E86E-F51D-4446-906A-3FB9884E5B02}" srcOrd="0" destOrd="0" presId="urn:microsoft.com/office/officeart/2005/8/layout/pyramid1"/>
    <dgm:cxn modelId="{D9E84D98-EFD4-4CD2-9733-B70BF7A978CE}" type="presParOf" srcId="{C397E86E-F51D-4446-906A-3FB9884E5B02}" destId="{B003B7FE-D541-5B4A-8E55-9CFB7CEA4A71}" srcOrd="0" destOrd="0" presId="urn:microsoft.com/office/officeart/2005/8/layout/pyramid1"/>
    <dgm:cxn modelId="{0D97009F-7D05-4301-827B-F46476693D90}" type="presParOf" srcId="{C397E86E-F51D-4446-906A-3FB9884E5B02}" destId="{C8BEC365-035E-2044-BBED-8B0AC7DF2FA6}" srcOrd="1" destOrd="0" presId="urn:microsoft.com/office/officeart/2005/8/layout/pyramid1"/>
    <dgm:cxn modelId="{A01497EF-3ADF-4EE2-97D9-094164975167}" type="presParOf" srcId="{0B78A25F-B4FD-BC4D-B89F-9C7B956AFD42}" destId="{C3ED4349-218C-6C44-8DFC-C356487D3B9F}" srcOrd="1" destOrd="0" presId="urn:microsoft.com/office/officeart/2005/8/layout/pyramid1"/>
    <dgm:cxn modelId="{CF140E45-C8D4-4C6C-8BD8-49A7B94D5AF1}" type="presParOf" srcId="{C3ED4349-218C-6C44-8DFC-C356487D3B9F}" destId="{0A538A07-A9E0-014A-A61F-97DECC8AF542}" srcOrd="0" destOrd="0" presId="urn:microsoft.com/office/officeart/2005/8/layout/pyramid1"/>
    <dgm:cxn modelId="{C3853398-B986-4AB0-AA52-344512C2E04B}" type="presParOf" srcId="{C3ED4349-218C-6C44-8DFC-C356487D3B9F}" destId="{FCD3B5DD-6FB3-734E-A86E-1B1B863E00EF}" srcOrd="1" destOrd="0" presId="urn:microsoft.com/office/officeart/2005/8/layout/pyramid1"/>
    <dgm:cxn modelId="{8D12562F-A68A-4695-A615-3A80D310CE43}" type="presParOf" srcId="{0B78A25F-B4FD-BC4D-B89F-9C7B956AFD42}" destId="{9F767062-8DAA-7548-8707-C5532A4917F2}" srcOrd="2" destOrd="0" presId="urn:microsoft.com/office/officeart/2005/8/layout/pyramid1"/>
    <dgm:cxn modelId="{B6DBDDAF-B45D-4BAE-B7C8-FDA84293F040}" type="presParOf" srcId="{9F767062-8DAA-7548-8707-C5532A4917F2}" destId="{D48F7740-2A7B-4049-A539-9D467D14B435}" srcOrd="0" destOrd="0" presId="urn:microsoft.com/office/officeart/2005/8/layout/pyramid1"/>
    <dgm:cxn modelId="{233E7081-A798-4E7C-B808-058D63BDCD9B}" type="presParOf" srcId="{9F767062-8DAA-7548-8707-C5532A4917F2}" destId="{C1A3F90F-CC4D-7949-B9C3-1EA8F858DD07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E844C-77D6-6F4F-B5FD-E4ED2D5D0708}" type="doc">
      <dgm:prSet loTypeId="urn:microsoft.com/office/officeart/2005/8/layout/default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638F3-D92B-C94E-A97E-69E68444E57D}">
      <dgm:prSet phldrT="[Text]" custT="1"/>
      <dgm:spPr/>
      <dgm:t>
        <a:bodyPr/>
        <a:lstStyle/>
        <a:p>
          <a:r>
            <a:rPr lang="en-US" sz="1300" dirty="0" smtClean="0"/>
            <a:t>Public</a:t>
          </a:r>
          <a:endParaRPr lang="en-US" sz="1300" dirty="0"/>
        </a:p>
      </dgm:t>
    </dgm:pt>
    <dgm:pt modelId="{E10A4866-A338-EA4B-850C-BEA475DF3DE3}" type="parTrans" cxnId="{EB2D2E83-CBAB-4649-94BC-85E6AA75C1A1}">
      <dgm:prSet/>
      <dgm:spPr/>
      <dgm:t>
        <a:bodyPr/>
        <a:lstStyle/>
        <a:p>
          <a:endParaRPr lang="en-US"/>
        </a:p>
      </dgm:t>
    </dgm:pt>
    <dgm:pt modelId="{CFC8DE77-848F-C94D-8A3D-D3A5F8B01481}" type="sibTrans" cxnId="{EB2D2E83-CBAB-4649-94BC-85E6AA75C1A1}">
      <dgm:prSet/>
      <dgm:spPr/>
      <dgm:t>
        <a:bodyPr/>
        <a:lstStyle/>
        <a:p>
          <a:endParaRPr lang="en-US"/>
        </a:p>
      </dgm:t>
    </dgm:pt>
    <dgm:pt modelId="{931AE84C-2C58-AD47-965B-09873B5891F1}">
      <dgm:prSet phldrT="[Text]" custT="1"/>
      <dgm:spPr/>
      <dgm:t>
        <a:bodyPr/>
        <a:lstStyle/>
        <a:p>
          <a:r>
            <a:rPr lang="en-US" sz="1300" dirty="0" smtClean="0"/>
            <a:t>Private</a:t>
          </a:r>
          <a:endParaRPr lang="en-US" sz="1300" dirty="0"/>
        </a:p>
      </dgm:t>
    </dgm:pt>
    <dgm:pt modelId="{AFF296C8-CBF1-BA4B-8FF4-F8C16981AE9C}" type="parTrans" cxnId="{E121F209-E55A-D240-A261-F0486DD1205B}">
      <dgm:prSet/>
      <dgm:spPr/>
      <dgm:t>
        <a:bodyPr/>
        <a:lstStyle/>
        <a:p>
          <a:endParaRPr lang="en-US"/>
        </a:p>
      </dgm:t>
    </dgm:pt>
    <dgm:pt modelId="{DC8DE055-BA1E-CC42-B8EC-7C9E3CDEBB31}" type="sibTrans" cxnId="{E121F209-E55A-D240-A261-F0486DD1205B}">
      <dgm:prSet/>
      <dgm:spPr/>
      <dgm:t>
        <a:bodyPr/>
        <a:lstStyle/>
        <a:p>
          <a:endParaRPr lang="en-US"/>
        </a:p>
      </dgm:t>
    </dgm:pt>
    <dgm:pt modelId="{7431EC76-F370-2845-A235-A9583B52BD42}">
      <dgm:prSet phldrT="[Text]" custT="1"/>
      <dgm:spPr/>
      <dgm:t>
        <a:bodyPr/>
        <a:lstStyle/>
        <a:p>
          <a:r>
            <a:rPr lang="en-US" sz="1300" dirty="0" smtClean="0"/>
            <a:t>Hybrid</a:t>
          </a:r>
          <a:endParaRPr lang="en-US" sz="1300" dirty="0"/>
        </a:p>
      </dgm:t>
    </dgm:pt>
    <dgm:pt modelId="{9457A8A9-3AF4-DD45-9547-437FF23429E6}" type="parTrans" cxnId="{C9B2420B-ED3F-9F4B-9DAF-084F6682F4DE}">
      <dgm:prSet/>
      <dgm:spPr/>
      <dgm:t>
        <a:bodyPr/>
        <a:lstStyle/>
        <a:p>
          <a:endParaRPr lang="en-US"/>
        </a:p>
      </dgm:t>
    </dgm:pt>
    <dgm:pt modelId="{931B47F0-2CBB-0141-8527-7563F949D250}" type="sibTrans" cxnId="{C9B2420B-ED3F-9F4B-9DAF-084F6682F4DE}">
      <dgm:prSet/>
      <dgm:spPr/>
      <dgm:t>
        <a:bodyPr/>
        <a:lstStyle/>
        <a:p>
          <a:endParaRPr lang="en-US"/>
        </a:p>
      </dgm:t>
    </dgm:pt>
    <dgm:pt modelId="{5D7E1D53-99D2-B640-A4DD-1DA5E08D5281}">
      <dgm:prSet phldrT="[Text]" custT="1"/>
      <dgm:spPr/>
      <dgm:t>
        <a:bodyPr/>
        <a:lstStyle/>
        <a:p>
          <a:r>
            <a:rPr lang="en-US" sz="1300" dirty="0" smtClean="0"/>
            <a:t>Community</a:t>
          </a:r>
          <a:endParaRPr lang="en-US" sz="1300" dirty="0"/>
        </a:p>
      </dgm:t>
    </dgm:pt>
    <dgm:pt modelId="{E4780689-4385-9F43-B228-F1C3D86B875B}" type="parTrans" cxnId="{4E351060-60BE-554A-A873-55EDCA3A298E}">
      <dgm:prSet/>
      <dgm:spPr/>
      <dgm:t>
        <a:bodyPr/>
        <a:lstStyle/>
        <a:p>
          <a:endParaRPr lang="en-US"/>
        </a:p>
      </dgm:t>
    </dgm:pt>
    <dgm:pt modelId="{940CB2BC-5087-4D43-AB80-F7069A50357D}" type="sibTrans" cxnId="{4E351060-60BE-554A-A873-55EDCA3A298E}">
      <dgm:prSet/>
      <dgm:spPr/>
      <dgm:t>
        <a:bodyPr/>
        <a:lstStyle/>
        <a:p>
          <a:endParaRPr lang="en-US"/>
        </a:p>
      </dgm:t>
    </dgm:pt>
    <dgm:pt modelId="{06A831DF-49CC-F74A-BC05-F5C0E07F1C1B}" type="pres">
      <dgm:prSet presAssocID="{2EEE844C-77D6-6F4F-B5FD-E4ED2D5D0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B33B3-37EF-D947-A1A6-B786D51CF7B7}" type="pres">
      <dgm:prSet presAssocID="{312638F3-D92B-C94E-A97E-69E68444E57D}" presName="node" presStyleLbl="node1" presStyleIdx="0" presStyleCnt="4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1D07A201-0408-B445-93A3-4DC367F9A8A8}" type="pres">
      <dgm:prSet presAssocID="{CFC8DE77-848F-C94D-8A3D-D3A5F8B01481}" presName="sibTrans" presStyleCnt="0"/>
      <dgm:spPr/>
    </dgm:pt>
    <dgm:pt modelId="{5C1309F5-598A-914C-AE6C-E70D0D5AB2AC}" type="pres">
      <dgm:prSet presAssocID="{931AE84C-2C58-AD47-965B-09873B5891F1}" presName="node" presStyleLbl="node1" presStyleIdx="1" presStyleCnt="4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2B8CCBA1-FAB6-6349-93FD-EA631E325B41}" type="pres">
      <dgm:prSet presAssocID="{DC8DE055-BA1E-CC42-B8EC-7C9E3CDEBB31}" presName="sibTrans" presStyleCnt="0"/>
      <dgm:spPr/>
    </dgm:pt>
    <dgm:pt modelId="{0237CF78-DC81-E040-94C6-CAACAEE8CAEA}" type="pres">
      <dgm:prSet presAssocID="{7431EC76-F370-2845-A235-A9583B52BD42}" presName="node" presStyleLbl="node1" presStyleIdx="2" presStyleCnt="4" custLinFactNeighborY="131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A9EADFDB-3FFC-5D43-B5B8-743EA7E293CF}" type="pres">
      <dgm:prSet presAssocID="{931B47F0-2CBB-0141-8527-7563F949D250}" presName="sibTrans" presStyleCnt="0"/>
      <dgm:spPr/>
    </dgm:pt>
    <dgm:pt modelId="{90752B81-B5F4-7144-A52A-CEB846F31CAB}" type="pres">
      <dgm:prSet presAssocID="{5D7E1D53-99D2-B640-A4DD-1DA5E08D5281}" presName="node" presStyleLbl="node1" presStyleIdx="3" presStyleCnt="4" custScaleX="118742" custScaleY="10018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E121F209-E55A-D240-A261-F0486DD1205B}" srcId="{2EEE844C-77D6-6F4F-B5FD-E4ED2D5D0708}" destId="{931AE84C-2C58-AD47-965B-09873B5891F1}" srcOrd="1" destOrd="0" parTransId="{AFF296C8-CBF1-BA4B-8FF4-F8C16981AE9C}" sibTransId="{DC8DE055-BA1E-CC42-B8EC-7C9E3CDEBB31}"/>
    <dgm:cxn modelId="{DF364770-C538-4658-815C-19BA5E1D06C4}" type="presOf" srcId="{931AE84C-2C58-AD47-965B-09873B5891F1}" destId="{5C1309F5-598A-914C-AE6C-E70D0D5AB2AC}" srcOrd="0" destOrd="0" presId="urn:microsoft.com/office/officeart/2005/8/layout/default#2"/>
    <dgm:cxn modelId="{EB2D2E83-CBAB-4649-94BC-85E6AA75C1A1}" srcId="{2EEE844C-77D6-6F4F-B5FD-E4ED2D5D0708}" destId="{312638F3-D92B-C94E-A97E-69E68444E57D}" srcOrd="0" destOrd="0" parTransId="{E10A4866-A338-EA4B-850C-BEA475DF3DE3}" sibTransId="{CFC8DE77-848F-C94D-8A3D-D3A5F8B01481}"/>
    <dgm:cxn modelId="{4E351060-60BE-554A-A873-55EDCA3A298E}" srcId="{2EEE844C-77D6-6F4F-B5FD-E4ED2D5D0708}" destId="{5D7E1D53-99D2-B640-A4DD-1DA5E08D5281}" srcOrd="3" destOrd="0" parTransId="{E4780689-4385-9F43-B228-F1C3D86B875B}" sibTransId="{940CB2BC-5087-4D43-AB80-F7069A50357D}"/>
    <dgm:cxn modelId="{B93EF014-49C5-4C88-9B2D-A935418B6D9C}" type="presOf" srcId="{5D7E1D53-99D2-B640-A4DD-1DA5E08D5281}" destId="{90752B81-B5F4-7144-A52A-CEB846F31CAB}" srcOrd="0" destOrd="0" presId="urn:microsoft.com/office/officeart/2005/8/layout/default#2"/>
    <dgm:cxn modelId="{C7CB7FB8-B065-46B7-BD0B-BC7B955B8588}" type="presOf" srcId="{7431EC76-F370-2845-A235-A9583B52BD42}" destId="{0237CF78-DC81-E040-94C6-CAACAEE8CAEA}" srcOrd="0" destOrd="0" presId="urn:microsoft.com/office/officeart/2005/8/layout/default#2"/>
    <dgm:cxn modelId="{36C85024-D60A-4F78-8C98-439AB12778D1}" type="presOf" srcId="{2EEE844C-77D6-6F4F-B5FD-E4ED2D5D0708}" destId="{06A831DF-49CC-F74A-BC05-F5C0E07F1C1B}" srcOrd="0" destOrd="0" presId="urn:microsoft.com/office/officeart/2005/8/layout/default#2"/>
    <dgm:cxn modelId="{C9B2420B-ED3F-9F4B-9DAF-084F6682F4DE}" srcId="{2EEE844C-77D6-6F4F-B5FD-E4ED2D5D0708}" destId="{7431EC76-F370-2845-A235-A9583B52BD42}" srcOrd="2" destOrd="0" parTransId="{9457A8A9-3AF4-DD45-9547-437FF23429E6}" sibTransId="{931B47F0-2CBB-0141-8527-7563F949D250}"/>
    <dgm:cxn modelId="{ED2FF13D-6773-4D57-80B0-6F86C3F8FCD5}" type="presOf" srcId="{312638F3-D92B-C94E-A97E-69E68444E57D}" destId="{571B33B3-37EF-D947-A1A6-B786D51CF7B7}" srcOrd="0" destOrd="0" presId="urn:microsoft.com/office/officeart/2005/8/layout/default#2"/>
    <dgm:cxn modelId="{439AE912-B885-449C-B580-2C15ADF75BA5}" type="presParOf" srcId="{06A831DF-49CC-F74A-BC05-F5C0E07F1C1B}" destId="{571B33B3-37EF-D947-A1A6-B786D51CF7B7}" srcOrd="0" destOrd="0" presId="urn:microsoft.com/office/officeart/2005/8/layout/default#2"/>
    <dgm:cxn modelId="{7EF6F7C8-1522-44A6-85D3-EAB891C886B2}" type="presParOf" srcId="{06A831DF-49CC-F74A-BC05-F5C0E07F1C1B}" destId="{1D07A201-0408-B445-93A3-4DC367F9A8A8}" srcOrd="1" destOrd="0" presId="urn:microsoft.com/office/officeart/2005/8/layout/default#2"/>
    <dgm:cxn modelId="{4B5C6F1B-D817-46FA-89EC-452F92DEE22D}" type="presParOf" srcId="{06A831DF-49CC-F74A-BC05-F5C0E07F1C1B}" destId="{5C1309F5-598A-914C-AE6C-E70D0D5AB2AC}" srcOrd="2" destOrd="0" presId="urn:microsoft.com/office/officeart/2005/8/layout/default#2"/>
    <dgm:cxn modelId="{FB397A56-88A6-41AC-A25D-0FB1607C6788}" type="presParOf" srcId="{06A831DF-49CC-F74A-BC05-F5C0E07F1C1B}" destId="{2B8CCBA1-FAB6-6349-93FD-EA631E325B41}" srcOrd="3" destOrd="0" presId="urn:microsoft.com/office/officeart/2005/8/layout/default#2"/>
    <dgm:cxn modelId="{999A8940-AA63-4BE5-AF76-B5F071EDCA56}" type="presParOf" srcId="{06A831DF-49CC-F74A-BC05-F5C0E07F1C1B}" destId="{0237CF78-DC81-E040-94C6-CAACAEE8CAEA}" srcOrd="4" destOrd="0" presId="urn:microsoft.com/office/officeart/2005/8/layout/default#2"/>
    <dgm:cxn modelId="{3B456593-D4E1-4E3E-9F93-60776B6DE6B7}" type="presParOf" srcId="{06A831DF-49CC-F74A-BC05-F5C0E07F1C1B}" destId="{A9EADFDB-3FFC-5D43-B5B8-743EA7E293CF}" srcOrd="5" destOrd="0" presId="urn:microsoft.com/office/officeart/2005/8/layout/default#2"/>
    <dgm:cxn modelId="{BA093D6B-F0E1-4258-8B80-8A616AD6A0AE}" type="presParOf" srcId="{06A831DF-49CC-F74A-BC05-F5C0E07F1C1B}" destId="{90752B81-B5F4-7144-A52A-CEB846F31CAB}" srcOrd="6" destOrd="0" presId="urn:microsoft.com/office/officeart/2005/8/layout/default#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B5DD64-F4C6-4D13-AC2A-E4E2D341AC3A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EEA425-23B3-4886-A231-21DB3CFBF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76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model for </a:t>
            </a:r>
            <a:r>
              <a:rPr lang="en-US" dirty="0" err="1" smtClean="0"/>
              <a:t>provind</a:t>
            </a:r>
            <a:r>
              <a:rPr lang="en-US" dirty="0" smtClean="0"/>
              <a:t> computing as a service .. Shared pool of resources..</a:t>
            </a:r>
          </a:p>
          <a:p>
            <a:endParaRPr lang="en-US" dirty="0" smtClean="0"/>
          </a:p>
          <a:p>
            <a:r>
              <a:rPr lang="en-US" dirty="0" smtClean="0"/>
              <a:t>Cloud computing is a model for enabling ubiquitous, convenient, on-demand network access to a shared </a:t>
            </a:r>
          </a:p>
          <a:p>
            <a:r>
              <a:rPr lang="en-US" dirty="0" smtClean="0"/>
              <a:t>pool of configurable computing resources (e.g., networks, servers, storage, applications, and services) that </a:t>
            </a:r>
          </a:p>
          <a:p>
            <a:r>
              <a:rPr lang="en-US" dirty="0" smtClean="0"/>
              <a:t>can be rapidly provisioned and released with minimal management effort or service provider interaction. </a:t>
            </a:r>
          </a:p>
          <a:p>
            <a:r>
              <a:rPr lang="en-US" dirty="0" smtClean="0"/>
              <a:t>This cloud model is composed of five essential characteristics, three service models, and four deployment </a:t>
            </a:r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 cloud – almost similar network </a:t>
            </a:r>
            <a:r>
              <a:rPr lang="en-US" dirty="0" err="1" smtClean="0"/>
              <a:t>perf</a:t>
            </a:r>
            <a:r>
              <a:rPr lang="en-US" dirty="0" smtClean="0"/>
              <a:t>.. Then why so much difference.. Scheduler was </a:t>
            </a:r>
            <a:r>
              <a:rPr lang="en-US" dirty="0" err="1" smtClean="0"/>
              <a:t>OpenStack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sustain low cost..</a:t>
            </a:r>
            <a:r>
              <a:rPr lang="en-US" baseline="0" dirty="0" smtClean="0"/>
              <a:t> Which motivates us to study cloud eco for HPC a bit more detail…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86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focus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, and provide dedicated resources for all HPC, cost advantage goes away..</a:t>
            </a:r>
          </a:p>
          <a:p>
            <a:r>
              <a:rPr lang="en-US" baseline="0" dirty="0" smtClean="0"/>
              <a:t>So, the question is can we improve performance without having to increase cost or can we reduce cost without having to sacrifice on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Tell what is multi-tenancy…</a:t>
            </a:r>
          </a:p>
          <a:p>
            <a:endParaRPr lang="en-US" baseline="0" dirty="0" smtClean="0"/>
          </a:p>
          <a:p>
            <a:r>
              <a:rPr lang="en-US" dirty="0" smtClean="0"/>
              <a:t> Critical factors: cloud commodity interconnect, network virtualization overhead, heterogeneity, and multi-tenancy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 HPC, one slow processor =&gt; all underutilized processors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Critical factors: cloud commodity interconnect, network virtualization overhead, heterogeneity, and multi-tenancy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 HPC, one slow processor =&gt; all underutilized processors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Critical factors: cloud commodity interconnect, network virtualization overhead, heterogeneity, and multi-tenancy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 HPC, one slow processor =&gt; all underutilized processors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Challenges: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Critical factors: cloud commodity interconnect, network virtualization overhead, heterogeneity, and multi-tenancy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304" indent="-424304">
              <a:spcBef>
                <a:spcPts val="742"/>
              </a:spcBef>
            </a:pPr>
            <a:r>
              <a:rPr lang="en-US" dirty="0" smtClean="0"/>
              <a:t>Cloud offerings use application-agnostic VM placement</a:t>
            </a:r>
          </a:p>
          <a:p>
            <a:pPr marL="872843" lvl="1" indent="-424304">
              <a:spcBef>
                <a:spcPts val="742"/>
              </a:spcBef>
            </a:pPr>
            <a:r>
              <a:rPr lang="en-US" sz="2100" dirty="0"/>
              <a:t>Poor performance of HPC apps in Cloud</a:t>
            </a:r>
          </a:p>
          <a:p>
            <a:pPr marL="872843" lvl="1" indent="-424304">
              <a:spcBef>
                <a:spcPts val="742"/>
              </a:spcBef>
            </a:pPr>
            <a:r>
              <a:rPr lang="en-US" sz="2100" dirty="0"/>
              <a:t>Cost savings potential through application aware consolidation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451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304" indent="-424304">
              <a:spcBef>
                <a:spcPts val="742"/>
              </a:spcBef>
            </a:pPr>
            <a:r>
              <a:rPr lang="en-US" dirty="0" smtClean="0"/>
              <a:t>Cloud offerings use application-agnostic VM placement</a:t>
            </a:r>
          </a:p>
          <a:p>
            <a:pPr marL="872843" lvl="1" indent="-424304">
              <a:spcBef>
                <a:spcPts val="742"/>
              </a:spcBef>
            </a:pPr>
            <a:r>
              <a:rPr lang="en-US" sz="2100" dirty="0"/>
              <a:t>Poor performance of HPC apps in Cloud</a:t>
            </a:r>
          </a:p>
          <a:p>
            <a:pPr marL="872843" lvl="1" indent="-424304">
              <a:spcBef>
                <a:spcPts val="742"/>
              </a:spcBef>
            </a:pPr>
            <a:r>
              <a:rPr lang="en-US" sz="2100" dirty="0"/>
              <a:t>Cost savings potential through application aware consolidation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45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dirty="0"/>
              <a:t>Co-relation between LLC misses/sec and shared mode </a:t>
            </a:r>
            <a:r>
              <a:rPr lang="en-US" sz="2100" dirty="0" err="1"/>
              <a:t>perf</a:t>
            </a:r>
            <a:r>
              <a:rPr lang="en-US" sz="2100" dirty="0"/>
              <a:t>.</a:t>
            </a:r>
          </a:p>
          <a:p>
            <a:pPr lvl="1"/>
            <a:r>
              <a:rPr lang="en-US" sz="1700" dirty="0"/>
              <a:t>Apps with high LLC misses/s benefit when sharing node with apps with low LLC misses/s – e.g. LU</a:t>
            </a:r>
          </a:p>
          <a:p>
            <a:pPr lvl="1"/>
            <a:r>
              <a:rPr lang="en-US" sz="1700" dirty="0"/>
              <a:t>Apps with low LLC misses/s marginally affected when sharing node with apps with high LLC misses/s e.g. EP</a:t>
            </a:r>
          </a:p>
          <a:p>
            <a:r>
              <a:rPr lang="en-US" sz="2100" dirty="0"/>
              <a:t>But what about IS?</a:t>
            </a:r>
          </a:p>
          <a:p>
            <a:pPr lvl="1"/>
            <a:r>
              <a:rPr lang="en-US" sz="1700" dirty="0"/>
              <a:t>IS </a:t>
            </a:r>
            <a:r>
              <a:rPr lang="en-US" sz="1700" dirty="0" err="1"/>
              <a:t>is</a:t>
            </a:r>
            <a:r>
              <a:rPr lang="en-US" sz="1700" dirty="0"/>
              <a:t> network-intensive, so local vs. remote dominates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5035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ExtremeHPC</a:t>
            </a:r>
            <a:r>
              <a:rPr lang="en-US" sz="1300" dirty="0"/>
              <a:t>: Extremely tightly coupled or topology sensitive</a:t>
            </a:r>
          </a:p>
          <a:p>
            <a:r>
              <a:rPr lang="en-US" sz="1300" dirty="0"/>
              <a:t>applications for which the best will be to provide</a:t>
            </a:r>
          </a:p>
          <a:p>
            <a:r>
              <a:rPr lang="en-US" sz="1300" dirty="0"/>
              <a:t>dedicated nodes, example – IS.</a:t>
            </a:r>
          </a:p>
          <a:p>
            <a:r>
              <a:rPr lang="en-US" sz="800" dirty="0"/>
              <a:t> </a:t>
            </a:r>
            <a:r>
              <a:rPr lang="en-US" sz="1300" dirty="0" err="1"/>
              <a:t>SyncHPC</a:t>
            </a:r>
            <a:r>
              <a:rPr lang="en-US" sz="1300" dirty="0"/>
              <a:t>: Sensitive to interference, but less compared to</a:t>
            </a:r>
          </a:p>
          <a:p>
            <a:r>
              <a:rPr lang="en-US" sz="1300" dirty="0" err="1"/>
              <a:t>ExtremeHPC</a:t>
            </a:r>
            <a:r>
              <a:rPr lang="en-US" sz="1300" dirty="0"/>
              <a:t> and can sustain small degree of interference</a:t>
            </a:r>
          </a:p>
          <a:p>
            <a:r>
              <a:rPr lang="en-US" sz="1300" dirty="0"/>
              <a:t>to get consolidation benefits, examples – LU, </a:t>
            </a:r>
            <a:r>
              <a:rPr lang="en-US" sz="1300" dirty="0" err="1"/>
              <a:t>ChaNGa</a:t>
            </a:r>
            <a:r>
              <a:rPr lang="en-US" sz="1300" dirty="0"/>
              <a:t>.</a:t>
            </a:r>
          </a:p>
          <a:p>
            <a:r>
              <a:rPr lang="en-US" sz="800" dirty="0"/>
              <a:t> </a:t>
            </a:r>
            <a:r>
              <a:rPr lang="en-US" sz="1300" dirty="0" err="1"/>
              <a:t>AsyncHPC</a:t>
            </a:r>
            <a:r>
              <a:rPr lang="en-US" sz="1300" dirty="0"/>
              <a:t>: Asynchronous (and less communication sensitive)</a:t>
            </a:r>
          </a:p>
          <a:p>
            <a:r>
              <a:rPr lang="en-US" sz="1300" dirty="0"/>
              <a:t>and can sustain more interference than </a:t>
            </a:r>
            <a:r>
              <a:rPr lang="en-US" sz="1300" dirty="0" err="1"/>
              <a:t>SyncHPC</a:t>
            </a:r>
            <a:r>
              <a:rPr lang="en-US" sz="1300" dirty="0"/>
              <a:t>,</a:t>
            </a:r>
          </a:p>
          <a:p>
            <a:r>
              <a:rPr lang="en-US" sz="1300" dirty="0"/>
              <a:t>examples – EP, </a:t>
            </a:r>
            <a:r>
              <a:rPr lang="en-US" sz="1300" dirty="0" err="1"/>
              <a:t>MapReduce</a:t>
            </a:r>
            <a:r>
              <a:rPr lang="en-US" sz="1300" dirty="0"/>
              <a:t> applications.</a:t>
            </a:r>
          </a:p>
          <a:p>
            <a:r>
              <a:rPr lang="en-US" sz="800" dirty="0"/>
              <a:t> </a:t>
            </a:r>
            <a:r>
              <a:rPr lang="en-US" sz="1300" dirty="0" err="1"/>
              <a:t>NonHPC</a:t>
            </a:r>
            <a:r>
              <a:rPr lang="en-US" sz="1300" dirty="0"/>
              <a:t>: Do not perform any communication, can sustain</a:t>
            </a:r>
          </a:p>
          <a:p>
            <a:r>
              <a:rPr lang="en-US" sz="1300" dirty="0"/>
              <a:t>more interference, and can be placed on heterogeneous</a:t>
            </a:r>
          </a:p>
          <a:p>
            <a:r>
              <a:rPr lang="en-US" sz="1300" dirty="0"/>
              <a:t>hardware, example – Web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806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ExtremeHPC</a:t>
            </a:r>
            <a:r>
              <a:rPr lang="en-US" sz="1300" dirty="0"/>
              <a:t>: Extremely tightly coupled or topology sensitive</a:t>
            </a:r>
          </a:p>
          <a:p>
            <a:r>
              <a:rPr lang="en-US" sz="1300" dirty="0"/>
              <a:t>applications for which the best will be to provide</a:t>
            </a:r>
          </a:p>
          <a:p>
            <a:r>
              <a:rPr lang="en-US" sz="1300" dirty="0"/>
              <a:t>dedicated nodes, example – IS.</a:t>
            </a:r>
          </a:p>
          <a:p>
            <a:r>
              <a:rPr lang="en-US" sz="800" dirty="0"/>
              <a:t> </a:t>
            </a:r>
            <a:r>
              <a:rPr lang="en-US" sz="1300" dirty="0" err="1"/>
              <a:t>SyncHPC</a:t>
            </a:r>
            <a:r>
              <a:rPr lang="en-US" sz="1300" dirty="0"/>
              <a:t>: Sensitive to interference, but less compared to</a:t>
            </a:r>
          </a:p>
          <a:p>
            <a:r>
              <a:rPr lang="en-US" sz="1300" dirty="0" err="1"/>
              <a:t>ExtremeHPC</a:t>
            </a:r>
            <a:r>
              <a:rPr lang="en-US" sz="1300" dirty="0"/>
              <a:t> and can sustain small degree of interference</a:t>
            </a:r>
          </a:p>
          <a:p>
            <a:r>
              <a:rPr lang="en-US" sz="1300" dirty="0"/>
              <a:t>to get consolidation benefits, examples – LU, </a:t>
            </a:r>
            <a:r>
              <a:rPr lang="en-US" sz="1300" dirty="0" err="1"/>
              <a:t>ChaNGa</a:t>
            </a:r>
            <a:r>
              <a:rPr lang="en-US" sz="1300" dirty="0"/>
              <a:t>.</a:t>
            </a:r>
          </a:p>
          <a:p>
            <a:r>
              <a:rPr lang="en-US" sz="800" dirty="0"/>
              <a:t> </a:t>
            </a:r>
            <a:r>
              <a:rPr lang="en-US" sz="1300" dirty="0" err="1"/>
              <a:t>AsyncHPC</a:t>
            </a:r>
            <a:r>
              <a:rPr lang="en-US" sz="1300" dirty="0"/>
              <a:t>: Asynchronous (and less communication sensitive)</a:t>
            </a:r>
          </a:p>
          <a:p>
            <a:r>
              <a:rPr lang="en-US" sz="1300" dirty="0"/>
              <a:t>and can sustain more interference than </a:t>
            </a:r>
            <a:r>
              <a:rPr lang="en-US" sz="1300" dirty="0" err="1"/>
              <a:t>SyncHPC</a:t>
            </a:r>
            <a:r>
              <a:rPr lang="en-US" sz="1300" dirty="0"/>
              <a:t>,</a:t>
            </a:r>
          </a:p>
          <a:p>
            <a:r>
              <a:rPr lang="en-US" sz="1300" dirty="0"/>
              <a:t>examples – EP, </a:t>
            </a:r>
            <a:r>
              <a:rPr lang="en-US" sz="1300" dirty="0" err="1"/>
              <a:t>MapReduce</a:t>
            </a:r>
            <a:r>
              <a:rPr lang="en-US" sz="1300" dirty="0"/>
              <a:t> applications.</a:t>
            </a:r>
          </a:p>
          <a:p>
            <a:r>
              <a:rPr lang="en-US" sz="800" dirty="0"/>
              <a:t> </a:t>
            </a:r>
            <a:r>
              <a:rPr lang="en-US" sz="1300" dirty="0" err="1"/>
              <a:t>NonHPC</a:t>
            </a:r>
            <a:r>
              <a:rPr lang="en-US" sz="1300" dirty="0"/>
              <a:t>: Do not perform any communication, can sustain</a:t>
            </a:r>
          </a:p>
          <a:p>
            <a:r>
              <a:rPr lang="en-US" sz="1300" dirty="0"/>
              <a:t>more interference, and can be placed on heterogeneous</a:t>
            </a:r>
          </a:p>
          <a:p>
            <a:r>
              <a:rPr lang="en-US" sz="1300" dirty="0"/>
              <a:t>hardware, example – Web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80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LB do not consider extraneous factors</a:t>
            </a:r>
          </a:p>
          <a:p>
            <a:endParaRPr lang="en-US" dirty="0" smtClean="0"/>
          </a:p>
          <a:p>
            <a:r>
              <a:rPr lang="en-US" dirty="0" smtClean="0"/>
              <a:t>Heterogeneity-awareness: significant performance improvement for HPC in cloud. </a:t>
            </a:r>
          </a:p>
          <a:p>
            <a:r>
              <a:rPr lang="en-US" dirty="0" smtClean="0"/>
              <a:t>Besides the static heterogeneity, multi-tenancy in cloud introduces dynamic heterogeneity, which is random and unpredictable. </a:t>
            </a:r>
          </a:p>
          <a:p>
            <a:pPr lvl="1"/>
            <a:r>
              <a:rPr lang="en-US" dirty="0" smtClean="0"/>
              <a:t>Poor performance of tightly-coupled iterative HPC applications. 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To</a:t>
            </a:r>
          </a:p>
          <a:p>
            <a:r>
              <a:rPr lang="en-US" sz="1300" dirty="0"/>
              <a:t>demonstrate its severity, we conducted a simple experiment</a:t>
            </a:r>
          </a:p>
          <a:p>
            <a:r>
              <a:rPr lang="en-US" sz="1300" dirty="0"/>
              <a:t>where we ran a tightly-coupled 5-point stencil benchmark,</a:t>
            </a:r>
          </a:p>
          <a:p>
            <a:r>
              <a:rPr lang="en-US" sz="1300" dirty="0"/>
              <a:t>referred to as Stencil2D (2K  </a:t>
            </a:r>
            <a:r>
              <a:rPr lang="en-US" sz="1300" dirty="0" err="1"/>
              <a:t>2K</a:t>
            </a:r>
            <a:r>
              <a:rPr lang="en-US" sz="1300" dirty="0"/>
              <a:t> matrix), on 8-VMs, each</a:t>
            </a:r>
          </a:p>
          <a:p>
            <a:r>
              <a:rPr lang="en-US" sz="1300" dirty="0"/>
              <a:t>with a single virtual core (VCPU), pinned to a different</a:t>
            </a:r>
          </a:p>
          <a:p>
            <a:r>
              <a:rPr lang="en-US" sz="1300" dirty="0"/>
              <a:t>physical core of 4-core nodes. More details of our experimental</a:t>
            </a:r>
          </a:p>
          <a:p>
            <a:r>
              <a:rPr lang="en-US" sz="1300" dirty="0"/>
              <a:t>setup and benchmarks are given in Section V. To</a:t>
            </a:r>
          </a:p>
          <a:p>
            <a:r>
              <a:rPr lang="en-US" sz="1300" dirty="0"/>
              <a:t>study the impact of heterogeneity, we ran this benchmark in</a:t>
            </a:r>
          </a:p>
          <a:p>
            <a:r>
              <a:rPr lang="en-US" sz="1300" dirty="0"/>
              <a:t>2 cases - first, we used two physical nodes of same fast (3.00</a:t>
            </a:r>
          </a:p>
          <a:p>
            <a:r>
              <a:rPr lang="en-US" sz="1300" dirty="0"/>
              <a:t>GHz) processor type (Figure 1a) and second, we used two</a:t>
            </a:r>
          </a:p>
          <a:p>
            <a:r>
              <a:rPr lang="en-US" sz="1300" dirty="0"/>
              <a:t>physical nodes with different processor types – fast (3.00 GHz)</a:t>
            </a:r>
          </a:p>
          <a:p>
            <a:r>
              <a:rPr lang="en-US" sz="1300" dirty="0"/>
              <a:t>and slow (2.13 GHz) (Figure 1b).</a:t>
            </a:r>
          </a:p>
          <a:p>
            <a:endParaRPr lang="en-US" sz="1300" dirty="0"/>
          </a:p>
          <a:p>
            <a:r>
              <a:rPr lang="en-US" sz="1300" dirty="0"/>
              <a:t>In the context of cloud, the execution environment depends</a:t>
            </a:r>
          </a:p>
          <a:p>
            <a:r>
              <a:rPr lang="en-US" sz="1300" dirty="0"/>
              <a:t>on VM to physical machine mapping, which makes it (a)</a:t>
            </a:r>
          </a:p>
          <a:p>
            <a:r>
              <a:rPr lang="en-US" sz="1300" dirty="0"/>
              <a:t>dynamic and (b) inconsistent across multiple runs. Hence,</a:t>
            </a:r>
          </a:p>
          <a:p>
            <a:pPr defTabSz="966612">
              <a:defRPr/>
            </a:pPr>
            <a:r>
              <a:rPr lang="en-US" sz="1300" dirty="0"/>
              <a:t>would be inefficient. Most existing </a:t>
            </a:r>
            <a:r>
              <a:rPr lang="en-US" sz="1300" dirty="0" err="1"/>
              <a:t>dynama</a:t>
            </a:r>
            <a:r>
              <a:rPr lang="en-US" sz="1300" dirty="0"/>
              <a:t> static allocation of compute tasks to parallel processes</a:t>
            </a:r>
          </a:p>
          <a:p>
            <a:r>
              <a:rPr lang="en-US" sz="1300" dirty="0" err="1"/>
              <a:t>ic</a:t>
            </a:r>
            <a:r>
              <a:rPr lang="en-US" sz="1300" dirty="0"/>
              <a:t> load balancing</a:t>
            </a:r>
          </a:p>
          <a:p>
            <a:r>
              <a:rPr lang="en-US" sz="1300" dirty="0"/>
              <a:t>techniques operate based exclusively on the imbalance internal</a:t>
            </a:r>
          </a:p>
          <a:p>
            <a:r>
              <a:rPr lang="en-US" sz="1300" dirty="0"/>
              <a:t>to the application, whereas in cloud, the imbalance might be</a:t>
            </a:r>
          </a:p>
          <a:p>
            <a:r>
              <a:rPr lang="en-US" sz="1300" dirty="0"/>
              <a:t>due to the effect of extraneous factors. These factor originate</a:t>
            </a:r>
          </a:p>
          <a:p>
            <a:r>
              <a:rPr lang="en-US" sz="1300" dirty="0"/>
              <a:t>from two characteristics, which are intrinsic to cloud:</a:t>
            </a:r>
          </a:p>
          <a:p>
            <a:r>
              <a:rPr lang="en-US" sz="1300" dirty="0"/>
              <a:t>1) Heterogeneity: Cloud economics is based on the creation</a:t>
            </a:r>
          </a:p>
          <a:p>
            <a:r>
              <a:rPr lang="en-US" sz="1300" dirty="0"/>
              <a:t>of a cluster from existing pool of resources and</a:t>
            </a:r>
          </a:p>
          <a:p>
            <a:r>
              <a:rPr lang="en-US" sz="1300" dirty="0"/>
              <a:t>incremental addition of new resources. While doing this,</a:t>
            </a:r>
          </a:p>
          <a:p>
            <a:r>
              <a:rPr lang="en-US" sz="1300" dirty="0"/>
              <a:t>homogeneity is lost.</a:t>
            </a:r>
          </a:p>
          <a:p>
            <a:r>
              <a:rPr lang="en-US" sz="1300" dirty="0"/>
              <a:t>2) Multi-tenancy: Cloud providers run a profitable business</a:t>
            </a:r>
          </a:p>
          <a:p>
            <a:r>
              <a:rPr lang="en-US" sz="1300" dirty="0"/>
              <a:t>by improving utilization of underutilized resources. This</a:t>
            </a:r>
          </a:p>
          <a:p>
            <a:r>
              <a:rPr lang="en-US" sz="1300" dirty="0"/>
              <a:t>is achieved at cluster-level by serving large number</a:t>
            </a:r>
          </a:p>
          <a:p>
            <a:r>
              <a:rPr lang="en-US" sz="1300" dirty="0"/>
              <a:t>of users, and at server-level by consolidating VMs of</a:t>
            </a:r>
          </a:p>
          <a:p>
            <a:r>
              <a:rPr lang="en-US" sz="1300" dirty="0"/>
              <a:t>complementary nature (such as memory- and </a:t>
            </a:r>
            <a:r>
              <a:rPr lang="en-US" sz="1300" dirty="0" err="1"/>
              <a:t>computeintensive</a:t>
            </a:r>
            <a:r>
              <a:rPr lang="en-US" sz="1300" dirty="0"/>
              <a:t>)</a:t>
            </a:r>
          </a:p>
          <a:p>
            <a:r>
              <a:rPr lang="en-US" sz="1300" dirty="0"/>
              <a:t>on same server. Hence, multi-tenancy can be</a:t>
            </a:r>
          </a:p>
          <a:p>
            <a:r>
              <a:rPr lang="en-US" sz="1300" dirty="0"/>
              <a:t>at resource-level (memory, CPU), node-level, rack-level,</a:t>
            </a:r>
          </a:p>
          <a:p>
            <a:r>
              <a:rPr lang="en-US" sz="1300" dirty="0"/>
              <a:t>zone-level, or data center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867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Charm++</a:t>
            </a:r>
            <a:r>
              <a:rPr lang="en-US" baseline="0" dirty="0" smtClean="0"/>
              <a:t> is a perfect match for our technique.</a:t>
            </a:r>
          </a:p>
          <a:p>
            <a:r>
              <a:rPr lang="en-US" baseline="0" dirty="0" smtClean="0"/>
              <a:t>Its object based over-decomposition coupled with </a:t>
            </a:r>
            <a:r>
              <a:rPr lang="en-US" baseline="0" dirty="0" err="1" smtClean="0"/>
              <a:t>migrateability</a:t>
            </a:r>
            <a:r>
              <a:rPr lang="en-US" baseline="0" dirty="0" smtClean="0"/>
              <a:t> of objects allows us to </a:t>
            </a:r>
            <a:r>
              <a:rPr lang="en-US" baseline="0" dirty="0" err="1" smtClean="0"/>
              <a:t>trasnfer</a:t>
            </a:r>
            <a:r>
              <a:rPr lang="en-US" baseline="0" dirty="0" smtClean="0"/>
              <a:t> tasks to load balance the application</a:t>
            </a:r>
          </a:p>
          <a:p>
            <a:r>
              <a:rPr lang="en-US" baseline="0" dirty="0" smtClean="0"/>
              <a:t>Time logging of task, provided by charm++, is also an essential part of our scheme. We use these times to come up with decisions about which tasks to migrate in order to restore load 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3612-EB84-BC47-AEB3-F4F5694E6E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Change table,</a:t>
            </a:r>
            <a:r>
              <a:rPr lang="en-US" baseline="0" dirty="0" smtClean="0"/>
              <a:t> keep only relevant aspects which I will discuss</a:t>
            </a:r>
          </a:p>
          <a:p>
            <a:r>
              <a:rPr lang="en-US" baseline="0" dirty="0" smtClean="0"/>
              <a:t>Details in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32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The main challenge is that the CPU time may include the time taken by interfering VM, so they may </a:t>
            </a:r>
            <a:r>
              <a:rPr lang="en-US" sz="1300"/>
              <a:t>be inaccurate.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P is the total number of VCPUs, </a:t>
            </a:r>
            <a:r>
              <a:rPr lang="en-US" sz="1300" dirty="0" err="1"/>
              <a:t>Np</a:t>
            </a:r>
            <a:r>
              <a:rPr lang="en-US" sz="1300" dirty="0"/>
              <a:t> is the number</a:t>
            </a:r>
          </a:p>
          <a:p>
            <a:r>
              <a:rPr lang="en-US" sz="1300" dirty="0"/>
              <a:t>of tasks assigned to VCPU p, </a:t>
            </a:r>
            <a:r>
              <a:rPr lang="en-US" sz="1300" dirty="0" err="1"/>
              <a:t>ti</a:t>
            </a:r>
            <a:r>
              <a:rPr lang="en-US" sz="1300" dirty="0"/>
              <a:t> is the CPU time consumed</a:t>
            </a:r>
          </a:p>
          <a:p>
            <a:r>
              <a:rPr lang="en-US" sz="1300" dirty="0"/>
              <a:t>by task </a:t>
            </a:r>
            <a:r>
              <a:rPr lang="en-US" sz="1300" dirty="0" err="1"/>
              <a:t>i</a:t>
            </a:r>
            <a:r>
              <a:rPr lang="en-US" sz="1300" dirty="0"/>
              <a:t> running on VCPU p, </a:t>
            </a:r>
            <a:r>
              <a:rPr lang="en-US" sz="1300" dirty="0" err="1"/>
              <a:t>fp</a:t>
            </a:r>
            <a:r>
              <a:rPr lang="en-US" sz="1300" dirty="0"/>
              <a:t> is the frequency for VCPU</a:t>
            </a:r>
          </a:p>
          <a:p>
            <a:r>
              <a:rPr lang="en-US" sz="1300" dirty="0"/>
              <a:t>p estimated using the loop in Figure 2, and Op is the total</a:t>
            </a:r>
          </a:p>
          <a:p>
            <a:r>
              <a:rPr lang="en-US" sz="1300" dirty="0"/>
              <a:t>background load for VCPU p.</a:t>
            </a:r>
          </a:p>
          <a:p>
            <a:endParaRPr lang="en-US" sz="1300" dirty="0"/>
          </a:p>
          <a:p>
            <a:r>
              <a:rPr lang="en-US" sz="1300" dirty="0"/>
              <a:t>normalize the execution times to number of ticks by</a:t>
            </a:r>
          </a:p>
          <a:p>
            <a:r>
              <a:rPr lang="en-US" sz="1300" dirty="0"/>
              <a:t>multiplying the execution times for each task and the overhead</a:t>
            </a:r>
          </a:p>
          <a:p>
            <a:r>
              <a:rPr lang="en-US" sz="1300" dirty="0"/>
              <a:t>to the estimated VCPU frequency. The conversion from CPU</a:t>
            </a:r>
          </a:p>
          <a:p>
            <a:r>
              <a:rPr lang="en-US" sz="1300" dirty="0"/>
              <a:t>time to ticks is performed to get a processor-independent</a:t>
            </a:r>
          </a:p>
          <a:p>
            <a:r>
              <a:rPr lang="en-US" sz="1300" dirty="0"/>
              <a:t>measure of task loads, which is necessary for balancing load</a:t>
            </a:r>
          </a:p>
          <a:p>
            <a:r>
              <a:rPr lang="en-US" sz="1300" dirty="0"/>
              <a:t>across heterogeneous configuration, where the same task can</a:t>
            </a:r>
          </a:p>
          <a:p>
            <a:r>
              <a:rPr lang="en-US" sz="1300" dirty="0"/>
              <a:t>take different time when executing on a different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770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To understand the effect of our load balancer under heterogeneity</a:t>
            </a:r>
          </a:p>
          <a:p>
            <a:r>
              <a:rPr lang="en-US" sz="1300" dirty="0"/>
              <a:t>and interference, we ran 500 iterations of Stencil2D</a:t>
            </a:r>
          </a:p>
          <a:p>
            <a:r>
              <a:rPr lang="en-US" sz="1300" dirty="0"/>
              <a:t>on 32 VMs (8 physical nodes – one Slow, rest Fast), and</a:t>
            </a:r>
          </a:p>
          <a:p>
            <a:r>
              <a:rPr lang="en-US" sz="1300" dirty="0"/>
              <a:t>plotted the iteration time (execution time of an iteration) vs.</a:t>
            </a:r>
          </a:p>
          <a:p>
            <a:r>
              <a:rPr lang="en-US" sz="1300" dirty="0"/>
              <a:t>iteration number in Figure 3. In this experiment, we started the</a:t>
            </a:r>
          </a:p>
          <a:p>
            <a:r>
              <a:rPr lang="en-US" sz="1300" dirty="0"/>
              <a:t>job in interfering VM after 100 iterations of parallel job had</a:t>
            </a:r>
          </a:p>
          <a:p>
            <a:r>
              <a:rPr lang="en-US" sz="1300" dirty="0"/>
              <a:t>completed. Load balancing was performed after every 20 steps,</a:t>
            </a:r>
          </a:p>
          <a:p>
            <a:r>
              <a:rPr lang="en-US" sz="1300" dirty="0"/>
              <a:t>which manifests itself as spikes in the iteration time every</a:t>
            </a:r>
          </a:p>
          <a:p>
            <a:r>
              <a:rPr lang="en-US" sz="1300" dirty="0"/>
              <a:t>20th step. We report execution times averaged across three</a:t>
            </a:r>
          </a:p>
          <a:p>
            <a:r>
              <a:rPr lang="en-US" sz="1300" dirty="0"/>
              <a:t>runs and use wall clock time, which includes the time taken</a:t>
            </a:r>
          </a:p>
          <a:p>
            <a:r>
              <a:rPr lang="en-US" sz="1300" dirty="0"/>
              <a:t>for object migration. The LB curve starts to show benefits</a:t>
            </a:r>
          </a:p>
          <a:p>
            <a:r>
              <a:rPr lang="en-US" sz="1300" dirty="0"/>
              <a:t>as we reach 100 iterations, due to heterogeneity-aware load</a:t>
            </a:r>
          </a:p>
          <a:p>
            <a:r>
              <a:rPr lang="en-US" sz="1300" dirty="0"/>
              <a:t>balancing. After 100 iterations, interfering job starts. When the</a:t>
            </a:r>
          </a:p>
          <a:p>
            <a:r>
              <a:rPr lang="en-US" sz="1300" dirty="0"/>
              <a:t>load balancer kicks in, it restores load balance by redistributing</a:t>
            </a:r>
          </a:p>
          <a:p>
            <a:r>
              <a:rPr lang="en-US" sz="1300" dirty="0"/>
              <a:t>tasks among VMs according to Algorithm 1. Now, there is a</a:t>
            </a:r>
          </a:p>
          <a:p>
            <a:r>
              <a:rPr lang="en-US" sz="1300" dirty="0"/>
              <a:t>large gap between the two curves demonstrating the benefits</a:t>
            </a:r>
          </a:p>
          <a:p>
            <a:r>
              <a:rPr lang="en-US" sz="1300" dirty="0"/>
              <a:t>of our refinement based approach, which takes around 3 load</a:t>
            </a:r>
          </a:p>
          <a:p>
            <a:r>
              <a:rPr lang="en-US" sz="1300" dirty="0"/>
              <a:t>balancing steps to gradually reduce the iteration time after</a:t>
            </a:r>
          </a:p>
          <a:p>
            <a:r>
              <a:rPr lang="en-US" sz="1300" dirty="0"/>
              <a:t>interference appears. The interfering job finishes at iteration</a:t>
            </a:r>
          </a:p>
          <a:p>
            <a:r>
              <a:rPr lang="en-US" sz="1300" dirty="0"/>
              <a:t>300 and hence the </a:t>
            </a:r>
            <a:r>
              <a:rPr lang="en-US" sz="1300" dirty="0" err="1"/>
              <a:t>NoLB</a:t>
            </a:r>
            <a:r>
              <a:rPr lang="en-US" sz="1300" dirty="0"/>
              <a:t> curve comes down. There is little</a:t>
            </a:r>
          </a:p>
          <a:p>
            <a:r>
              <a:rPr lang="en-US" sz="1300" dirty="0"/>
              <a:t>reduction in LB curve, since the previous load balancing steps</a:t>
            </a:r>
          </a:p>
          <a:p>
            <a:r>
              <a:rPr lang="en-US" sz="1300" dirty="0"/>
              <a:t>had reduced the impact of interference to a very small amount.</a:t>
            </a:r>
          </a:p>
          <a:p>
            <a:r>
              <a:rPr lang="en-US" sz="1300" dirty="0"/>
              <a:t>The difference between the two curves after that is due to</a:t>
            </a:r>
          </a:p>
          <a:p>
            <a:r>
              <a:rPr lang="en-US" sz="1300" dirty="0"/>
              <a:t>heterogeneity-awareness in load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03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an interfering VM, we achieve up to 45% improvement in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en-US" dirty="0" smtClean="0"/>
              <a:t>500 iterations for Stencil2D and Wave2D and 200 iterations for</a:t>
            </a:r>
          </a:p>
          <a:p>
            <a:r>
              <a:rPr lang="en-US" dirty="0" smtClean="0"/>
              <a:t>Mol3D, with load balancing every 20th step</a:t>
            </a:r>
          </a:p>
          <a:p>
            <a:endParaRPr lang="en-US" sz="1300" dirty="0"/>
          </a:p>
          <a:p>
            <a:r>
              <a:rPr lang="en-US" sz="1300" dirty="0"/>
              <a:t>execution time (Figure 6a). </a:t>
            </a:r>
          </a:p>
          <a:p>
            <a:endParaRPr lang="en-US" sz="1300" dirty="0"/>
          </a:p>
          <a:p>
            <a:r>
              <a:rPr lang="en-US" sz="1300" dirty="0"/>
              <a:t>The amount of benefits is different</a:t>
            </a:r>
          </a:p>
          <a:p>
            <a:r>
              <a:rPr lang="en-US" sz="1300" dirty="0"/>
              <a:t>for different applications, especially in Figure 6b. We studied</a:t>
            </a:r>
          </a:p>
          <a:p>
            <a:r>
              <a:rPr lang="en-US" sz="1300" dirty="0"/>
              <a:t>this behavior using Projections tool and found that our load</a:t>
            </a:r>
          </a:p>
          <a:p>
            <a:r>
              <a:rPr lang="en-US" sz="1300" dirty="0"/>
              <a:t>balancer is distributing tasks well for all applications, but the</a:t>
            </a:r>
          </a:p>
          <a:p>
            <a:r>
              <a:rPr lang="en-US" sz="1300" dirty="0"/>
              <a:t>difference in achieved benefits is due to the different sensitivity</a:t>
            </a:r>
          </a:p>
          <a:p>
            <a:r>
              <a:rPr lang="en-US" sz="1300" dirty="0"/>
              <a:t>of these applications to CPU type and frequency. It can be</a:t>
            </a:r>
          </a:p>
          <a:p>
            <a:r>
              <a:rPr lang="en-US" sz="1300" dirty="0"/>
              <a:t>inferred from Figure 6b that Mol3D is the most sensitive to</a:t>
            </a:r>
          </a:p>
          <a:p>
            <a:r>
              <a:rPr lang="en-US" sz="1300" dirty="0"/>
              <a:t>CPU frequency, having most scope for improvement. Next,</a:t>
            </a:r>
          </a:p>
          <a:p>
            <a:r>
              <a:rPr lang="en-US" sz="1300" dirty="0"/>
              <a:t>Figure 6c shows that our techniques are also effective in the</a:t>
            </a:r>
          </a:p>
          <a:p>
            <a:r>
              <a:rPr lang="en-US" sz="1300" dirty="0"/>
              <a:t>presence of both the effects – the inherent hardware heterogeneity</a:t>
            </a:r>
          </a:p>
          <a:p>
            <a:r>
              <a:rPr lang="en-US" sz="1300" dirty="0"/>
              <a:t>and the heterogeneity introduced by multi-tenancy.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Another observation from Figure 6 is the variation in the</a:t>
            </a:r>
          </a:p>
          <a:p>
            <a:r>
              <a:rPr lang="en-US" sz="1300" dirty="0"/>
              <a:t>achieved benefits with increasing number of VMs. This is</a:t>
            </a:r>
          </a:p>
          <a:p>
            <a:r>
              <a:rPr lang="en-US" sz="1300" dirty="0"/>
              <a:t>attributed to the tradeoff between two factors: (1) Since there</a:t>
            </a:r>
          </a:p>
          <a:p>
            <a:r>
              <a:rPr lang="en-US" sz="1300" dirty="0"/>
              <a:t>is only one VM sharing physical CPU with interfering VM,</a:t>
            </a:r>
          </a:p>
          <a:p>
            <a:r>
              <a:rPr lang="en-US" sz="1300" dirty="0"/>
              <a:t>running on larger number of VMs implies distributing the work</a:t>
            </a:r>
          </a:p>
          <a:p>
            <a:r>
              <a:rPr lang="en-US" sz="1300" dirty="0"/>
              <a:t>of the overloaded VM to an increasing number of underutilized</a:t>
            </a:r>
          </a:p>
          <a:p>
            <a:r>
              <a:rPr lang="en-US" sz="1300" dirty="0"/>
              <a:t>VMs, which results in larger reduction in execution time (e.g.</a:t>
            </a:r>
          </a:p>
          <a:p>
            <a:r>
              <a:rPr lang="en-US" sz="1300" dirty="0"/>
              <a:t>Figure 6a Mol3D, 8 VM vs. 16 VM). (2) As we scale, the</a:t>
            </a:r>
          </a:p>
          <a:p>
            <a:r>
              <a:rPr lang="en-US" sz="1300" dirty="0"/>
              <a:t>average compute load per VM decreases. Hence, other factors,</a:t>
            </a:r>
          </a:p>
          <a:p>
            <a:r>
              <a:rPr lang="en-US" sz="1300" dirty="0"/>
              <a:t>such as communication time, dominate the total execution</a:t>
            </a:r>
          </a:p>
          <a:p>
            <a:r>
              <a:rPr lang="en-US" sz="1300" dirty="0"/>
              <a:t>time. This implies that even with better load balance and</a:t>
            </a:r>
          </a:p>
          <a:p>
            <a:r>
              <a:rPr lang="en-US" sz="1300" dirty="0"/>
              <a:t>higher % reduction in compute time, overall benefit is small,</a:t>
            </a:r>
          </a:p>
          <a:p>
            <a:r>
              <a:rPr lang="en-US" sz="1300" dirty="0"/>
              <a:t>since communication time is unaffected. Hence, as we scale</a:t>
            </a:r>
          </a:p>
          <a:p>
            <a:r>
              <a:rPr lang="en-US" sz="1300" dirty="0"/>
              <a:t>further, benefits decrease, but they still remain substantial.</a:t>
            </a:r>
          </a:p>
          <a:p>
            <a:endParaRPr lang="en-US" sz="1300" dirty="0"/>
          </a:p>
          <a:p>
            <a:r>
              <a:rPr lang="en-US" sz="1300" dirty="0"/>
              <a:t>Moreover, as we scale, benefits can actually be more important</a:t>
            </a:r>
          </a:p>
          <a:p>
            <a:r>
              <a:rPr lang="en-US" sz="1300" dirty="0"/>
              <a:t>because we save across larger number of processors. As</a:t>
            </a:r>
          </a:p>
          <a:p>
            <a:r>
              <a:rPr lang="en-US" sz="1300" dirty="0"/>
              <a:t>an example, from Figure 6b Stencil2D, we save 18.8% over 32</a:t>
            </a:r>
          </a:p>
          <a:p>
            <a:r>
              <a:rPr lang="en-US" sz="1300" dirty="0"/>
              <a:t>VMs, with absolute savings = 32  0:188  48:09 = 289:28</a:t>
            </a:r>
          </a:p>
          <a:p>
            <a:r>
              <a:rPr lang="en-US" sz="1300" dirty="0"/>
              <a:t>CPU-seconds, where application took 48.09 seconds on 32</a:t>
            </a:r>
          </a:p>
          <a:p>
            <a:r>
              <a:rPr lang="en-US" sz="1300" dirty="0"/>
              <a:t>VMs. Juxtaposing this with 20.5% reduction in time over 16</a:t>
            </a:r>
          </a:p>
          <a:p>
            <a:r>
              <a:rPr lang="en-US" sz="1300" dirty="0"/>
              <a:t>VMs which results in absolute savings = 160:20586:77 =</a:t>
            </a:r>
          </a:p>
          <a:p>
            <a:r>
              <a:rPr lang="en-US" sz="1300" dirty="0"/>
              <a:t>284:32 CPU-seconds, where application took 86.77 seconds on</a:t>
            </a:r>
          </a:p>
          <a:p>
            <a:r>
              <a:rPr lang="en-US" sz="1300" dirty="0"/>
              <a:t>16 VMs, we see that the overall savings are more for 32 VM</a:t>
            </a:r>
          </a:p>
          <a:p>
            <a:r>
              <a:rPr lang="en-US" sz="1300" dirty="0"/>
              <a:t>case compared to 16 VMs. Also, since we achieve higher %</a:t>
            </a:r>
          </a:p>
          <a:p>
            <a:r>
              <a:rPr lang="en-US" sz="1300" dirty="0"/>
              <a:t>benefits with larger problem sizes (Section VI-A3, Figure 5c),</a:t>
            </a:r>
          </a:p>
          <a:p>
            <a:r>
              <a:rPr lang="en-US" sz="1300" dirty="0"/>
              <a:t>the benefits will be even higher for weak scaling compared to</a:t>
            </a:r>
          </a:p>
          <a:p>
            <a:r>
              <a:rPr lang="en-US" sz="1300" dirty="0"/>
              <a:t>strong scaling as the impact of factor 2 above is minimized.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914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Goal of increasing the utilization of underutilized resources through </a:t>
            </a:r>
            <a:endParaRPr lang="en-US" sz="1300" dirty="0" smtClean="0"/>
          </a:p>
          <a:p>
            <a:endParaRPr lang="en-US" sz="13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high-level question I wanted to answer in this talk is, can we build a large-scale update-intensive Internet service using and make it cheap, fast, manageable, available at the same time. And I think I answered the question affirmatively. The key insight I used to answer this question is the exploitation of A. S. For example, ….. By using application-specific requirements, we can achieve goals that are often contradicting, such as in cheapness and availability.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system for cloud providers..</a:t>
            </a:r>
          </a:p>
          <a:p>
            <a:endParaRPr lang="en-US" dirty="0" smtClean="0"/>
          </a:p>
          <a:p>
            <a:r>
              <a:rPr lang="en-US" dirty="0" smtClean="0"/>
              <a:t>A system for HPC-cloud</a:t>
            </a:r>
            <a:r>
              <a:rPr lang="en-US" baseline="0" dirty="0" smtClean="0"/>
              <a:t> users..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ideas </a:t>
            </a:r>
            <a:r>
              <a:rPr lang="en-US" baseline="0" dirty="0" err="1" smtClean="0"/>
              <a:t>applicaton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RTS..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453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LB do not consider extraneous factors</a:t>
            </a:r>
          </a:p>
          <a:p>
            <a:endParaRPr lang="en-US" dirty="0" smtClean="0"/>
          </a:p>
          <a:p>
            <a:r>
              <a:rPr lang="en-US" dirty="0" smtClean="0"/>
              <a:t>Heterogeneity-awareness: significant performance improvement for HPC in cloud. </a:t>
            </a:r>
          </a:p>
          <a:p>
            <a:r>
              <a:rPr lang="en-US" dirty="0" smtClean="0"/>
              <a:t>Besides the static heterogeneity, multi-tenancy in cloud introduces dynamic heterogeneity, which is random and unpredictable. </a:t>
            </a:r>
          </a:p>
          <a:p>
            <a:pPr lvl="1"/>
            <a:r>
              <a:rPr lang="en-US" dirty="0" smtClean="0"/>
              <a:t>Poor performance of tightly-coupled iterative HPC applications. 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To</a:t>
            </a:r>
          </a:p>
          <a:p>
            <a:r>
              <a:rPr lang="en-US" sz="1300" dirty="0"/>
              <a:t>demonstrate its severity, we conducted a simple experiment</a:t>
            </a:r>
          </a:p>
          <a:p>
            <a:r>
              <a:rPr lang="en-US" sz="1300" dirty="0"/>
              <a:t>where we ran a tightly-coupled 5-point stencil benchmark,</a:t>
            </a:r>
          </a:p>
          <a:p>
            <a:r>
              <a:rPr lang="en-US" sz="1300" dirty="0"/>
              <a:t>referred to as Stencil2D (2K  </a:t>
            </a:r>
            <a:r>
              <a:rPr lang="en-US" sz="1300" dirty="0" err="1"/>
              <a:t>2K</a:t>
            </a:r>
            <a:r>
              <a:rPr lang="en-US" sz="1300" dirty="0"/>
              <a:t> matrix), on 8-VMs, each</a:t>
            </a:r>
          </a:p>
          <a:p>
            <a:r>
              <a:rPr lang="en-US" sz="1300" dirty="0"/>
              <a:t>with a single virtual core (VCPU), pinned to a different</a:t>
            </a:r>
          </a:p>
          <a:p>
            <a:r>
              <a:rPr lang="en-US" sz="1300" dirty="0"/>
              <a:t>physical core of 4-core nodes. More details of our experimental</a:t>
            </a:r>
          </a:p>
          <a:p>
            <a:r>
              <a:rPr lang="en-US" sz="1300" dirty="0"/>
              <a:t>setup and benchmarks are given in Section V. To</a:t>
            </a:r>
          </a:p>
          <a:p>
            <a:r>
              <a:rPr lang="en-US" sz="1300" dirty="0"/>
              <a:t>study the impact of heterogeneity, we ran this benchmark in</a:t>
            </a:r>
          </a:p>
          <a:p>
            <a:r>
              <a:rPr lang="en-US" sz="1300" dirty="0"/>
              <a:t>2 cases - first, we used two physical nodes of same fast (3.00</a:t>
            </a:r>
          </a:p>
          <a:p>
            <a:r>
              <a:rPr lang="en-US" sz="1300" dirty="0"/>
              <a:t>GHz) processor type (Figure 1a) and second, we used two</a:t>
            </a:r>
          </a:p>
          <a:p>
            <a:r>
              <a:rPr lang="en-US" sz="1300" dirty="0"/>
              <a:t>physical nodes with different processor types – fast (3.00 GHz)</a:t>
            </a:r>
          </a:p>
          <a:p>
            <a:r>
              <a:rPr lang="en-US" sz="1300" dirty="0"/>
              <a:t>and slow (2.13 GHz) (Figure 1b).</a:t>
            </a:r>
          </a:p>
          <a:p>
            <a:endParaRPr lang="en-US" sz="1300" dirty="0"/>
          </a:p>
          <a:p>
            <a:r>
              <a:rPr lang="en-US" sz="1300" dirty="0"/>
              <a:t>In the context of cloud, the execution environment depends</a:t>
            </a:r>
          </a:p>
          <a:p>
            <a:r>
              <a:rPr lang="en-US" sz="1300" dirty="0"/>
              <a:t>on VM to physical machine mapping, which makes it (a)</a:t>
            </a:r>
          </a:p>
          <a:p>
            <a:r>
              <a:rPr lang="en-US" sz="1300" dirty="0"/>
              <a:t>dynamic and (b) inconsistent across multiple runs. Hence,</a:t>
            </a:r>
          </a:p>
          <a:p>
            <a:pPr defTabSz="966612">
              <a:defRPr/>
            </a:pPr>
            <a:r>
              <a:rPr lang="en-US" sz="1300" dirty="0"/>
              <a:t>would be inefficient. Most existing </a:t>
            </a:r>
            <a:r>
              <a:rPr lang="en-US" sz="1300" dirty="0" err="1"/>
              <a:t>dynama</a:t>
            </a:r>
            <a:r>
              <a:rPr lang="en-US" sz="1300" dirty="0"/>
              <a:t> static allocation of compute tasks to parallel processes</a:t>
            </a:r>
          </a:p>
          <a:p>
            <a:r>
              <a:rPr lang="en-US" sz="1300" dirty="0" err="1"/>
              <a:t>ic</a:t>
            </a:r>
            <a:r>
              <a:rPr lang="en-US" sz="1300" dirty="0"/>
              <a:t> load balancing</a:t>
            </a:r>
          </a:p>
          <a:p>
            <a:r>
              <a:rPr lang="en-US" sz="1300" dirty="0"/>
              <a:t>techniques operate based exclusively on the imbalance internal</a:t>
            </a:r>
          </a:p>
          <a:p>
            <a:r>
              <a:rPr lang="en-US" sz="1300" dirty="0"/>
              <a:t>to the application, whereas in cloud, the imbalance might be</a:t>
            </a:r>
          </a:p>
          <a:p>
            <a:r>
              <a:rPr lang="en-US" sz="1300" dirty="0"/>
              <a:t>due to the effect of extraneous factors. These factor originate</a:t>
            </a:r>
          </a:p>
          <a:p>
            <a:r>
              <a:rPr lang="en-US" sz="1300" dirty="0"/>
              <a:t>from two characteristics, which are intrinsic to cloud:</a:t>
            </a:r>
          </a:p>
          <a:p>
            <a:r>
              <a:rPr lang="en-US" sz="1300" dirty="0"/>
              <a:t>1) Heterogeneity: Cloud economics is based on the creation</a:t>
            </a:r>
          </a:p>
          <a:p>
            <a:r>
              <a:rPr lang="en-US" sz="1300" dirty="0"/>
              <a:t>of a cluster from existing pool of resources and</a:t>
            </a:r>
          </a:p>
          <a:p>
            <a:r>
              <a:rPr lang="en-US" sz="1300" dirty="0"/>
              <a:t>incremental addition of new resources. While doing this,</a:t>
            </a:r>
          </a:p>
          <a:p>
            <a:r>
              <a:rPr lang="en-US" sz="1300" dirty="0"/>
              <a:t>homogeneity is lost.</a:t>
            </a:r>
          </a:p>
          <a:p>
            <a:r>
              <a:rPr lang="en-US" sz="1300" dirty="0"/>
              <a:t>2) Multi-tenancy: Cloud providers run a profitable business</a:t>
            </a:r>
          </a:p>
          <a:p>
            <a:r>
              <a:rPr lang="en-US" sz="1300" dirty="0"/>
              <a:t>by improving utilization of underutilized resources. This</a:t>
            </a:r>
          </a:p>
          <a:p>
            <a:r>
              <a:rPr lang="en-US" sz="1300" dirty="0"/>
              <a:t>is achieved at cluster-level by serving large number</a:t>
            </a:r>
          </a:p>
          <a:p>
            <a:r>
              <a:rPr lang="en-US" sz="1300" dirty="0"/>
              <a:t>of users, and at server-level by consolidating VMs of</a:t>
            </a:r>
          </a:p>
          <a:p>
            <a:r>
              <a:rPr lang="en-US" sz="1300" dirty="0"/>
              <a:t>complementary nature (such as memory- and </a:t>
            </a:r>
            <a:r>
              <a:rPr lang="en-US" sz="1300" dirty="0" err="1"/>
              <a:t>computeintensive</a:t>
            </a:r>
            <a:r>
              <a:rPr lang="en-US" sz="1300" dirty="0"/>
              <a:t>)</a:t>
            </a:r>
          </a:p>
          <a:p>
            <a:r>
              <a:rPr lang="en-US" sz="1300" dirty="0"/>
              <a:t>on same server. Hence, multi-tenancy can be</a:t>
            </a:r>
          </a:p>
          <a:p>
            <a:r>
              <a:rPr lang="en-US" sz="1300" dirty="0"/>
              <a:t>at resource-level (memory, CPU), node-level, rack-level,</a:t>
            </a:r>
          </a:p>
          <a:p>
            <a:r>
              <a:rPr lang="en-US" sz="1300" dirty="0"/>
              <a:t>zone-level, or data center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867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Goal of increasing the utilization of underutilized resources through </a:t>
            </a:r>
            <a:endParaRPr lang="en-US" sz="1300" dirty="0" smtClean="0"/>
          </a:p>
          <a:p>
            <a:endParaRPr lang="en-US" sz="13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high-level question I wanted to answer in this talk is, can we build a large-scale update-intensive Internet service using and make it cheap, fast, manageable, available at the same time. And I think I answered the question affirmatively. The key insight I used to answer this question is the exploitation of A. S. For example, ….. By using application-specific requirements, we can achieve goals that are often contradicting, such as in cheapness and availability.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453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Cloud provider + User perspective </a:t>
            </a:r>
          </a:p>
          <a:p>
            <a:pPr defTabSz="966612">
              <a:defRPr/>
            </a:pPr>
            <a:r>
              <a:rPr lang="en-US" dirty="0" smtClean="0"/>
              <a:t>HPC-aware Cloud + Cloud-aware HPC</a:t>
            </a:r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My focus</a:t>
            </a:r>
            <a:r>
              <a:rPr lang="en-US" baseline="0" dirty="0" smtClean="0"/>
              <a:t> today will be on How part, but I will </a:t>
            </a:r>
            <a:r>
              <a:rPr lang="en-US" baseline="0" dirty="0" err="1" smtClean="0"/>
              <a:t>tocuh</a:t>
            </a:r>
            <a:r>
              <a:rPr lang="en-US" baseline="0" dirty="0" smtClean="0"/>
              <a:t> on what is the performance to motivate that there is significant gap…</a:t>
            </a:r>
            <a:endParaRPr lang="en-US" dirty="0" smtClean="0"/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endParaRPr lang="en-US" dirty="0" smtClean="0"/>
          </a:p>
          <a:p>
            <a:r>
              <a:rPr lang="en-US" dirty="0" smtClean="0"/>
              <a:t>Performance achieved on cloud vs. supercomputer?</a:t>
            </a:r>
          </a:p>
          <a:p>
            <a:r>
              <a:rPr lang="en-US" b="1" dirty="0" smtClean="0"/>
              <a:t>The bigger and more important question</a:t>
            </a:r>
            <a:r>
              <a:rPr lang="en-US" dirty="0" smtClean="0"/>
              <a:t>:   </a:t>
            </a:r>
            <a:r>
              <a:rPr lang="en-US" b="1" i="1" dirty="0" smtClean="0"/>
              <a:t>why</a:t>
            </a:r>
            <a:r>
              <a:rPr lang="en-US" i="1" dirty="0" smtClean="0"/>
              <a:t> and </a:t>
            </a:r>
            <a:r>
              <a:rPr lang="en-US" b="1" i="1" dirty="0" smtClean="0"/>
              <a:t>who</a:t>
            </a:r>
            <a:r>
              <a:rPr lang="en-US" i="1" dirty="0" smtClean="0"/>
              <a:t> should choose (or not choose) cloud for HPC, for </a:t>
            </a:r>
            <a:r>
              <a:rPr lang="en-US" b="1" i="1" dirty="0" smtClean="0"/>
              <a:t>what</a:t>
            </a:r>
            <a:r>
              <a:rPr lang="en-US" i="1" dirty="0" smtClean="0"/>
              <a:t> applications, and </a:t>
            </a:r>
            <a:r>
              <a:rPr lang="en-US" b="1" i="1" dirty="0" smtClean="0"/>
              <a:t>how</a:t>
            </a:r>
            <a:r>
              <a:rPr lang="en-US" i="1" dirty="0" smtClean="0"/>
              <a:t> should cloud be used for HPC?</a:t>
            </a:r>
          </a:p>
          <a:p>
            <a:endParaRPr lang="en-US" i="1" dirty="0" smtClean="0"/>
          </a:p>
          <a:p>
            <a:r>
              <a:rPr lang="en-US" i="0" dirty="0" smtClean="0"/>
              <a:t>2 ways how : improve performance or</a:t>
            </a:r>
            <a:r>
              <a:rPr lang="en-US" i="0" baseline="0" dirty="0" smtClean="0"/>
              <a:t> reduce cost by improving utilization</a:t>
            </a:r>
            <a:endParaRPr lang="en-US" i="0" dirty="0" smtClean="0"/>
          </a:p>
          <a:p>
            <a:pPr defTabSz="9666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39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Cloud ?</a:t>
            </a:r>
          </a:p>
          <a:p>
            <a:r>
              <a:rPr lang="en-US" dirty="0" smtClean="0"/>
              <a:t>Variable usage in time (resulting in lower utilization) </a:t>
            </a:r>
          </a:p>
          <a:p>
            <a:r>
              <a:rPr lang="en-US" dirty="0" smtClean="0"/>
              <a:t>Trading CAPEX for OPEX </a:t>
            </a:r>
          </a:p>
          <a:p>
            <a:r>
              <a:rPr lang="en-US" dirty="0" smtClean="0"/>
              <a:t>Shift towards a delivery model of Software as a Service </a:t>
            </a:r>
          </a:p>
          <a:p>
            <a:r>
              <a:rPr lang="en-US" dirty="0" smtClean="0"/>
              <a:t>Cloud users perspective</a:t>
            </a:r>
          </a:p>
          <a:p>
            <a:pPr lvl="1"/>
            <a:r>
              <a:rPr lang="en-US" dirty="0" smtClean="0"/>
              <a:t>Use cloud when their applications fit the profile above </a:t>
            </a:r>
          </a:p>
          <a:p>
            <a:r>
              <a:rPr lang="en-US" dirty="0" smtClean="0"/>
              <a:t>Cloud providers perspective</a:t>
            </a:r>
          </a:p>
          <a:p>
            <a:pPr lvl="1"/>
            <a:r>
              <a:rPr lang="en-US" dirty="0" smtClean="0"/>
              <a:t>Aggregated resource utilization of all their tenants can sustain a profitable pricing model when compared to the substantial infrastructure investments required to offer computing and storage resources through a cloud interface.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569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come back to this point in proposed work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21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come back to this point in proposed work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21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/>
              <a:t>Execution Time vs. Number of cores (strong scaling for all except Sweep3D) for different applications. All</a:t>
            </a:r>
          </a:p>
          <a:p>
            <a:r>
              <a:rPr lang="en-US" sz="1300" dirty="0"/>
              <a:t>applications scale very well on </a:t>
            </a:r>
            <a:r>
              <a:rPr lang="en-US" sz="1300" dirty="0" err="1"/>
              <a:t>Taub</a:t>
            </a:r>
            <a:r>
              <a:rPr lang="en-US" sz="1300" dirty="0"/>
              <a:t> and Ranger and moderately well on Open Cirrus. On Private Cloud, IS does not</a:t>
            </a:r>
          </a:p>
          <a:p>
            <a:r>
              <a:rPr lang="en-US" sz="1300" dirty="0"/>
              <a:t>scale at all, LU and NAMD stop scaling after 32 cores whereas EP, Jacobi2D and </a:t>
            </a:r>
            <a:r>
              <a:rPr lang="en-US" sz="1300" dirty="0" err="1"/>
              <a:t>NQueens</a:t>
            </a:r>
            <a:r>
              <a:rPr lang="en-US" sz="1300" dirty="0"/>
              <a:t> scale well. Public cloud</a:t>
            </a:r>
          </a:p>
          <a:p>
            <a:r>
              <a:rPr lang="en-US" sz="1300" dirty="0"/>
              <a:t>exhibits poor scalability.</a:t>
            </a:r>
          </a:p>
          <a:p>
            <a:endParaRPr lang="en-US" sz="1300" dirty="0"/>
          </a:p>
          <a:p>
            <a:r>
              <a:rPr lang="en-US" sz="1300" dirty="0"/>
              <a:t>For NPB, we present results for only Embarrassingly</a:t>
            </a:r>
          </a:p>
          <a:p>
            <a:r>
              <a:rPr lang="en-US" sz="1300" dirty="0"/>
              <a:t>parallel (EP), LU solver (LU), and Integer sort (IS)</a:t>
            </a:r>
          </a:p>
          <a:p>
            <a:r>
              <a:rPr lang="en-US" sz="1300" dirty="0"/>
              <a:t>benchmarks due to space constraints. The first observation is</a:t>
            </a:r>
          </a:p>
          <a:p>
            <a:r>
              <a:rPr lang="en-US" sz="1300" dirty="0"/>
              <a:t>the difference in sequential performance: Ranger takes almost</a:t>
            </a:r>
          </a:p>
          <a:p>
            <a:r>
              <a:rPr lang="en-US" sz="1300" dirty="0"/>
              <a:t>twice as long as the other platforms, primarily because of the</a:t>
            </a:r>
          </a:p>
          <a:p>
            <a:r>
              <a:rPr lang="en-US" sz="1300" dirty="0"/>
              <a:t>older and slower processors. </a:t>
            </a:r>
            <a:br>
              <a:rPr lang="en-US" sz="1300" dirty="0"/>
            </a:br>
            <a:endParaRPr lang="en-US" sz="1300" dirty="0"/>
          </a:p>
          <a:p>
            <a:r>
              <a:rPr lang="en-US" sz="1300" dirty="0"/>
              <a:t>The slope of the curve shows how</a:t>
            </a:r>
          </a:p>
          <a:p>
            <a:r>
              <a:rPr lang="en-US" sz="1300" dirty="0"/>
              <a:t>the applications scale on different platforms. Despite the poor</a:t>
            </a:r>
          </a:p>
          <a:p>
            <a:r>
              <a:rPr lang="en-US" sz="1300" dirty="0"/>
              <a:t>sequential speed, Ranger’s performance crosses Open Cirrus,</a:t>
            </a:r>
          </a:p>
          <a:p>
            <a:r>
              <a:rPr lang="en-US" sz="1300" dirty="0"/>
              <a:t>private cloud and public cloud for some applications at around</a:t>
            </a:r>
          </a:p>
          <a:p>
            <a:r>
              <a:rPr lang="en-US" sz="1300" dirty="0"/>
              <a:t>32 cores, yielding a much more linearly scalable parallel</a:t>
            </a:r>
          </a:p>
          <a:p>
            <a:r>
              <a:rPr lang="en-US" sz="1300" dirty="0"/>
              <a:t>performance. We investigated the reasons for better scalability</a:t>
            </a:r>
          </a:p>
          <a:p>
            <a:r>
              <a:rPr lang="en-US" sz="1300" dirty="0"/>
              <a:t>of these applications on Ranger using application profiling,</a:t>
            </a:r>
          </a:p>
          <a:p>
            <a:r>
              <a:rPr lang="en-US" sz="1300" dirty="0"/>
              <a:t>performance tools and </a:t>
            </a:r>
            <a:r>
              <a:rPr lang="en-US" sz="1300" dirty="0" err="1"/>
              <a:t>microbenchmarking</a:t>
            </a:r>
            <a:r>
              <a:rPr lang="en-US" sz="1300" dirty="0"/>
              <a:t> the platforms and</a:t>
            </a:r>
          </a:p>
          <a:p>
            <a:r>
              <a:rPr lang="en-US" sz="1300" dirty="0"/>
              <a:t>found that network performance is a dominant factor (section</a:t>
            </a:r>
          </a:p>
          <a:p>
            <a:r>
              <a:rPr lang="en-US" sz="1300" dirty="0"/>
              <a:t>IV-A). </a:t>
            </a:r>
            <a:r>
              <a:rPr lang="en-US" sz="1300" b="1" dirty="0"/>
              <a:t>While all applications scale well on Ranger and</a:t>
            </a:r>
          </a:p>
          <a:p>
            <a:r>
              <a:rPr lang="en-US" sz="1300" b="1" dirty="0" err="1"/>
              <a:t>Taub</a:t>
            </a:r>
            <a:r>
              <a:rPr lang="en-US" sz="1300" b="1" dirty="0"/>
              <a:t>, some applications</a:t>
            </a:r>
            <a:r>
              <a:rPr lang="en-US" sz="1300" dirty="0"/>
              <a:t>, especially the</a:t>
            </a:r>
            <a:r>
              <a:rPr lang="en-US" sz="1300" b="1" dirty="0"/>
              <a:t> NPB IS (Integer Sort)</a:t>
            </a:r>
          </a:p>
          <a:p>
            <a:r>
              <a:rPr lang="en-US" sz="1300" b="1" dirty="0"/>
              <a:t>benchmark, fail to scale on the clouds and Open Cirrus</a:t>
            </a:r>
            <a:r>
              <a:rPr lang="en-US" sz="1300" dirty="0"/>
              <a:t>. </a:t>
            </a:r>
            <a:r>
              <a:rPr lang="en-US" sz="1300" b="1" dirty="0"/>
              <a:t>IS</a:t>
            </a:r>
          </a:p>
          <a:p>
            <a:r>
              <a:rPr lang="en-US" sz="1300" b="1" dirty="0"/>
              <a:t>is a communication intensive benchmark and involves data</a:t>
            </a:r>
          </a:p>
          <a:p>
            <a:r>
              <a:rPr lang="en-US" sz="1300" b="1" dirty="0"/>
              <a:t>reshuffling and permutation operations for sorting</a:t>
            </a:r>
            <a:r>
              <a:rPr lang="en-US" sz="1300" dirty="0"/>
              <a:t>. Sweep3D</a:t>
            </a:r>
          </a:p>
          <a:p>
            <a:r>
              <a:rPr lang="en-US" sz="1300" dirty="0"/>
              <a:t>also exhibits poor weak scaling after 4–8 cores on cloud. </a:t>
            </a:r>
            <a:r>
              <a:rPr lang="en-US" sz="1300" b="1" dirty="0"/>
              <a:t>Other</a:t>
            </a:r>
          </a:p>
          <a:p>
            <a:r>
              <a:rPr lang="en-US" sz="1300" b="1" dirty="0"/>
              <a:t>communication intensive applications such as LU, NAMD</a:t>
            </a:r>
          </a:p>
          <a:p>
            <a:r>
              <a:rPr lang="en-US" sz="1300" b="1" dirty="0"/>
              <a:t>and </a:t>
            </a:r>
            <a:r>
              <a:rPr lang="en-US" sz="1300" b="1" dirty="0" err="1"/>
              <a:t>ChaNGa</a:t>
            </a:r>
            <a:r>
              <a:rPr lang="en-US" sz="1300" b="1" dirty="0"/>
              <a:t> also stop scaling on private cloud around 32</a:t>
            </a:r>
          </a:p>
          <a:p>
            <a:r>
              <a:rPr lang="en-US" sz="1300" b="1" dirty="0"/>
              <a:t>cores, but do reasonably well on Open Cirrus, because of the</a:t>
            </a:r>
          </a:p>
          <a:p>
            <a:r>
              <a:rPr lang="en-US" sz="1300" b="1" dirty="0"/>
              <a:t>impact of virtualization on network performance (which we</a:t>
            </a:r>
          </a:p>
          <a:p>
            <a:r>
              <a:rPr lang="en-US" sz="1300" dirty="0"/>
              <a:t>confirm below</a:t>
            </a:r>
            <a:r>
              <a:rPr lang="en-US" sz="1300" b="1" dirty="0"/>
              <a:t>). The remaining applications, EP, Jacobi2D,</a:t>
            </a:r>
          </a:p>
          <a:p>
            <a:r>
              <a:rPr lang="en-US" sz="1300" b="1" dirty="0"/>
              <a:t>and </a:t>
            </a:r>
            <a:r>
              <a:rPr lang="en-US" sz="1300" b="1" dirty="0" err="1"/>
              <a:t>NQueens</a:t>
            </a:r>
            <a:r>
              <a:rPr lang="en-US" sz="1300" b="1" dirty="0"/>
              <a:t>, scale well on all the platforms up to 256 cores</a:t>
            </a:r>
          </a:p>
          <a:p>
            <a:r>
              <a:rPr lang="en-US" sz="1300" b="1" dirty="0"/>
              <a:t>except the public cloud where most applications suffer a hit</a:t>
            </a:r>
          </a:p>
          <a:p>
            <a:r>
              <a:rPr lang="en-US" sz="1300" b="1" dirty="0"/>
              <a:t>above 4 cores. On public cloud, we used VM instances with</a:t>
            </a:r>
          </a:p>
          <a:p>
            <a:r>
              <a:rPr lang="en-US" sz="1300" b="1" dirty="0"/>
              <a:t>4 virtual cores, hence there is no inter-VM communication</a:t>
            </a:r>
          </a:p>
          <a:p>
            <a:r>
              <a:rPr lang="en-US" sz="1300" b="1" dirty="0"/>
              <a:t>up to 4 cores, resulting in good parallel scaling and a sudden</a:t>
            </a:r>
          </a:p>
          <a:p>
            <a:r>
              <a:rPr lang="en-US" sz="1300" b="1" dirty="0"/>
              <a:t>performance penalty as the communication starts happening</a:t>
            </a:r>
          </a:p>
          <a:p>
            <a:r>
              <a:rPr lang="en-US" sz="1300" b="1" dirty="0"/>
              <a:t>across VMs.</a:t>
            </a:r>
          </a:p>
          <a:p>
            <a:endParaRPr lang="en-US" sz="1300" b="1" dirty="0"/>
          </a:p>
          <a:p>
            <a:endParaRPr lang="en-US" sz="1300" b="1" dirty="0"/>
          </a:p>
          <a:p>
            <a:r>
              <a:rPr lang="en-US" sz="1300" b="1" dirty="0"/>
              <a:t>Split into 3 sub-plots.</a:t>
            </a:r>
          </a:p>
          <a:p>
            <a:endParaRPr lang="en-US" sz="1300" b="1" dirty="0"/>
          </a:p>
          <a:p>
            <a:r>
              <a:rPr lang="en-US" sz="1300" b="1" dirty="0"/>
              <a:t>-- apps doing well on all</a:t>
            </a:r>
          </a:p>
          <a:p>
            <a:r>
              <a:rPr lang="en-US" sz="1300" b="1" dirty="0"/>
              <a:t>-- IS</a:t>
            </a:r>
          </a:p>
          <a:p>
            <a:r>
              <a:rPr lang="en-US" sz="1300" b="1" dirty="0"/>
              <a:t>-- all except public and private (and diff </a:t>
            </a:r>
            <a:r>
              <a:rPr lang="en-US" sz="1300" b="1" dirty="0" err="1"/>
              <a:t>bw</a:t>
            </a:r>
            <a:r>
              <a:rPr lang="en-US" sz="1300" b="1" dirty="0"/>
              <a:t> public, private)</a:t>
            </a:r>
          </a:p>
          <a:p>
            <a:endParaRPr lang="en-US" sz="1300" b="1" dirty="0"/>
          </a:p>
          <a:p>
            <a:r>
              <a:rPr lang="en-US" sz="1300" b="1" dirty="0"/>
              <a:t>---- what are the reasons?? </a:t>
            </a:r>
          </a:p>
          <a:p>
            <a:pPr marL="241653" indent="-241653">
              <a:buAutoNum type="arabicPeriod"/>
            </a:pPr>
            <a:r>
              <a:rPr lang="en-US" sz="1300" b="1" dirty="0" err="1"/>
              <a:t>Comm</a:t>
            </a:r>
            <a:r>
              <a:rPr lang="en-US" sz="1300" b="1" dirty="0"/>
              <a:t> – why ?? (we went ahead?? – what factors – thin VM, … amazon ec2 clouds…) – extensive researched…</a:t>
            </a:r>
          </a:p>
          <a:p>
            <a:pPr marL="241653" indent="-241653">
              <a:buAutoNum type="arabicPeriod"/>
            </a:pPr>
            <a:r>
              <a:rPr lang="en-US" sz="1300" b="1" dirty="0"/>
              <a:t>Public and private? … not much has been done for these?? – attribute this to multi-tenancy, scheduling.. </a:t>
            </a:r>
          </a:p>
          <a:p>
            <a:pPr marL="241653" indent="-241653">
              <a:buAutoNum type="arabicPeriod"/>
            </a:pPr>
            <a:endParaRPr lang="en-US" sz="1300" b="1" dirty="0"/>
          </a:p>
          <a:p>
            <a:pPr marL="241653" indent="-241653">
              <a:buAutoNum type="arabicPeriod"/>
            </a:pPr>
            <a:r>
              <a:rPr lang="en-US" sz="1300" b="1" dirty="0"/>
              <a:t>Cost</a:t>
            </a:r>
          </a:p>
          <a:p>
            <a:pPr marL="241653" indent="-241653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7814-755F-42D6-8407-D13B6493AF3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we use naïve mapping – may exhaust all resources on cloud-friendly</a:t>
            </a:r>
            <a:r>
              <a:rPr lang="en-US" baseline="0" dirty="0" smtClean="0"/>
              <a:t> apps.</a:t>
            </a:r>
          </a:p>
          <a:p>
            <a:endParaRPr lang="en-US" baseline="0" dirty="0" smtClean="0"/>
          </a:p>
          <a:p>
            <a:r>
              <a:rPr lang="en-US" dirty="0" smtClean="0"/>
              <a:t>. For example, we can minimize cost of a set of applications under a hard allocation limitation while providing performance guarantees.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388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0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/>
              <a:t>Execution Time vs. Number of cores (strong scaling for all except Sweep3D) for different applications. All</a:t>
            </a:r>
          </a:p>
          <a:p>
            <a:r>
              <a:rPr lang="en-US" sz="1300" dirty="0"/>
              <a:t>applications scale very well on </a:t>
            </a:r>
            <a:r>
              <a:rPr lang="en-US" sz="1300" dirty="0" err="1"/>
              <a:t>Taub</a:t>
            </a:r>
            <a:r>
              <a:rPr lang="en-US" sz="1300" dirty="0"/>
              <a:t> and Ranger and moderately well on Open Cirrus. On Private Cloud, IS does not</a:t>
            </a:r>
          </a:p>
          <a:p>
            <a:r>
              <a:rPr lang="en-US" sz="1300" dirty="0"/>
              <a:t>scale at all, LU and NAMD stop scaling after 32 cores whereas EP, Jacobi2D and </a:t>
            </a:r>
            <a:r>
              <a:rPr lang="en-US" sz="1300" dirty="0" err="1"/>
              <a:t>NQueens</a:t>
            </a:r>
            <a:r>
              <a:rPr lang="en-US" sz="1300" dirty="0"/>
              <a:t> scale well. Public cloud</a:t>
            </a:r>
          </a:p>
          <a:p>
            <a:r>
              <a:rPr lang="en-US" sz="1300" dirty="0"/>
              <a:t>exhibits poor scalability.</a:t>
            </a:r>
          </a:p>
          <a:p>
            <a:endParaRPr lang="en-US" sz="1300" dirty="0"/>
          </a:p>
          <a:p>
            <a:r>
              <a:rPr lang="en-US" sz="1300" dirty="0"/>
              <a:t>For NPB, we present results for only Embarrassingly</a:t>
            </a:r>
          </a:p>
          <a:p>
            <a:r>
              <a:rPr lang="en-US" sz="1300" dirty="0"/>
              <a:t>parallel (EP), LU solver (LU), and Integer sort (IS)</a:t>
            </a:r>
          </a:p>
          <a:p>
            <a:r>
              <a:rPr lang="en-US" sz="1300" dirty="0"/>
              <a:t>benchmarks due to space constraints. The first observation is</a:t>
            </a:r>
          </a:p>
          <a:p>
            <a:r>
              <a:rPr lang="en-US" sz="1300" dirty="0"/>
              <a:t>the difference in sequential performance: Ranger takes almost</a:t>
            </a:r>
          </a:p>
          <a:p>
            <a:r>
              <a:rPr lang="en-US" sz="1300" dirty="0"/>
              <a:t>twice as long as the other platforms, primarily because of the</a:t>
            </a:r>
          </a:p>
          <a:p>
            <a:r>
              <a:rPr lang="en-US" sz="1300" dirty="0"/>
              <a:t>older and slower processors. </a:t>
            </a:r>
            <a:br>
              <a:rPr lang="en-US" sz="1300" dirty="0"/>
            </a:br>
            <a:endParaRPr lang="en-US" sz="1300" dirty="0"/>
          </a:p>
          <a:p>
            <a:r>
              <a:rPr lang="en-US" sz="1300" dirty="0"/>
              <a:t>The slope of the curve shows how</a:t>
            </a:r>
          </a:p>
          <a:p>
            <a:r>
              <a:rPr lang="en-US" sz="1300" dirty="0"/>
              <a:t>the applications scale on different platforms. Despite the poor</a:t>
            </a:r>
          </a:p>
          <a:p>
            <a:r>
              <a:rPr lang="en-US" sz="1300" dirty="0"/>
              <a:t>sequential speed, Ranger’s performance crosses Open Cirrus,</a:t>
            </a:r>
          </a:p>
          <a:p>
            <a:r>
              <a:rPr lang="en-US" sz="1300" dirty="0"/>
              <a:t>private cloud and public cloud for some applications at around</a:t>
            </a:r>
          </a:p>
          <a:p>
            <a:r>
              <a:rPr lang="en-US" sz="1300" dirty="0"/>
              <a:t>32 cores, yielding a much more linearly scalable parallel</a:t>
            </a:r>
          </a:p>
          <a:p>
            <a:r>
              <a:rPr lang="en-US" sz="1300" dirty="0"/>
              <a:t>performance. We investigated the reasons for better scalability</a:t>
            </a:r>
          </a:p>
          <a:p>
            <a:r>
              <a:rPr lang="en-US" sz="1300" dirty="0"/>
              <a:t>of these applications on Ranger using application profiling,</a:t>
            </a:r>
          </a:p>
          <a:p>
            <a:r>
              <a:rPr lang="en-US" sz="1300" dirty="0"/>
              <a:t>performance tools and </a:t>
            </a:r>
            <a:r>
              <a:rPr lang="en-US" sz="1300" dirty="0" err="1"/>
              <a:t>microbenchmarking</a:t>
            </a:r>
            <a:r>
              <a:rPr lang="en-US" sz="1300" dirty="0"/>
              <a:t> the platforms and</a:t>
            </a:r>
          </a:p>
          <a:p>
            <a:r>
              <a:rPr lang="en-US" sz="1300" dirty="0"/>
              <a:t>found that network performance is a dominant factor (section</a:t>
            </a:r>
          </a:p>
          <a:p>
            <a:r>
              <a:rPr lang="en-US" sz="1300" dirty="0"/>
              <a:t>IV-A). </a:t>
            </a:r>
            <a:r>
              <a:rPr lang="en-US" sz="1300" b="1" dirty="0"/>
              <a:t>While all applications scale well on Ranger and</a:t>
            </a:r>
          </a:p>
          <a:p>
            <a:r>
              <a:rPr lang="en-US" sz="1300" b="1" dirty="0" err="1"/>
              <a:t>Taub</a:t>
            </a:r>
            <a:r>
              <a:rPr lang="en-US" sz="1300" b="1" dirty="0"/>
              <a:t>, some applications</a:t>
            </a:r>
            <a:r>
              <a:rPr lang="en-US" sz="1300" dirty="0"/>
              <a:t>, especially the</a:t>
            </a:r>
            <a:r>
              <a:rPr lang="en-US" sz="1300" b="1" dirty="0"/>
              <a:t> NPB IS (Integer Sort)</a:t>
            </a:r>
          </a:p>
          <a:p>
            <a:r>
              <a:rPr lang="en-US" sz="1300" b="1" dirty="0"/>
              <a:t>benchmark, fail to scale on the clouds and Open Cirrus</a:t>
            </a:r>
            <a:r>
              <a:rPr lang="en-US" sz="1300" dirty="0"/>
              <a:t>. </a:t>
            </a:r>
            <a:r>
              <a:rPr lang="en-US" sz="1300" b="1" dirty="0"/>
              <a:t>IS</a:t>
            </a:r>
          </a:p>
          <a:p>
            <a:r>
              <a:rPr lang="en-US" sz="1300" b="1" dirty="0"/>
              <a:t>is a communication intensive benchmark and involves data</a:t>
            </a:r>
          </a:p>
          <a:p>
            <a:r>
              <a:rPr lang="en-US" sz="1300" b="1" dirty="0"/>
              <a:t>reshuffling and permutation operations for sorting</a:t>
            </a:r>
            <a:r>
              <a:rPr lang="en-US" sz="1300" dirty="0"/>
              <a:t>. Sweep3D</a:t>
            </a:r>
          </a:p>
          <a:p>
            <a:r>
              <a:rPr lang="en-US" sz="1300" dirty="0"/>
              <a:t>also exhibits poor weak scaling after 4–8 cores on cloud. </a:t>
            </a:r>
            <a:r>
              <a:rPr lang="en-US" sz="1300" b="1" dirty="0"/>
              <a:t>Other</a:t>
            </a:r>
          </a:p>
          <a:p>
            <a:r>
              <a:rPr lang="en-US" sz="1300" b="1" dirty="0"/>
              <a:t>communication intensive applications such as LU, NAMD</a:t>
            </a:r>
          </a:p>
          <a:p>
            <a:r>
              <a:rPr lang="en-US" sz="1300" b="1" dirty="0"/>
              <a:t>and </a:t>
            </a:r>
            <a:r>
              <a:rPr lang="en-US" sz="1300" b="1" dirty="0" err="1"/>
              <a:t>ChaNGa</a:t>
            </a:r>
            <a:r>
              <a:rPr lang="en-US" sz="1300" b="1" dirty="0"/>
              <a:t> also stop scaling on private cloud around 32</a:t>
            </a:r>
          </a:p>
          <a:p>
            <a:r>
              <a:rPr lang="en-US" sz="1300" b="1" dirty="0"/>
              <a:t>cores, but do reasonably well on Open Cirrus, because of the</a:t>
            </a:r>
          </a:p>
          <a:p>
            <a:r>
              <a:rPr lang="en-US" sz="1300" b="1" dirty="0"/>
              <a:t>impact of virtualization on network performance (which we</a:t>
            </a:r>
          </a:p>
          <a:p>
            <a:r>
              <a:rPr lang="en-US" sz="1300" dirty="0"/>
              <a:t>confirm below</a:t>
            </a:r>
            <a:r>
              <a:rPr lang="en-US" sz="1300" b="1" dirty="0"/>
              <a:t>). The remaining applications, EP, Jacobi2D,</a:t>
            </a:r>
          </a:p>
          <a:p>
            <a:r>
              <a:rPr lang="en-US" sz="1300" b="1" dirty="0"/>
              <a:t>and </a:t>
            </a:r>
            <a:r>
              <a:rPr lang="en-US" sz="1300" b="1" dirty="0" err="1"/>
              <a:t>NQueens</a:t>
            </a:r>
            <a:r>
              <a:rPr lang="en-US" sz="1300" b="1" dirty="0"/>
              <a:t>, scale well on all the platforms up to 256 cores</a:t>
            </a:r>
          </a:p>
          <a:p>
            <a:r>
              <a:rPr lang="en-US" sz="1300" b="1" dirty="0"/>
              <a:t>except the public cloud where most applications suffer a hit</a:t>
            </a:r>
          </a:p>
          <a:p>
            <a:r>
              <a:rPr lang="en-US" sz="1300" b="1" dirty="0"/>
              <a:t>above 4 cores. On public cloud, we used VM instances with</a:t>
            </a:r>
          </a:p>
          <a:p>
            <a:r>
              <a:rPr lang="en-US" sz="1300" b="1" dirty="0"/>
              <a:t>4 virtual cores, hence there is no inter-VM communication</a:t>
            </a:r>
          </a:p>
          <a:p>
            <a:r>
              <a:rPr lang="en-US" sz="1300" b="1" dirty="0"/>
              <a:t>up to 4 cores, resulting in good parallel scaling and a sudden</a:t>
            </a:r>
          </a:p>
          <a:p>
            <a:r>
              <a:rPr lang="en-US" sz="1300" b="1" dirty="0"/>
              <a:t>performance penalty as the communication starts happening</a:t>
            </a:r>
          </a:p>
          <a:p>
            <a:r>
              <a:rPr lang="en-US" sz="1300" b="1" dirty="0"/>
              <a:t>across VMs.</a:t>
            </a:r>
          </a:p>
          <a:p>
            <a:endParaRPr lang="en-US" sz="1300" b="1" dirty="0"/>
          </a:p>
          <a:p>
            <a:endParaRPr lang="en-US" sz="1300" b="1" dirty="0"/>
          </a:p>
          <a:p>
            <a:r>
              <a:rPr lang="en-US" sz="1300" b="1" dirty="0"/>
              <a:t>Split into 3 sub-plots.</a:t>
            </a:r>
          </a:p>
          <a:p>
            <a:endParaRPr lang="en-US" sz="1300" b="1" dirty="0"/>
          </a:p>
          <a:p>
            <a:r>
              <a:rPr lang="en-US" sz="1300" b="1" dirty="0"/>
              <a:t>-- apps doing well on all</a:t>
            </a:r>
          </a:p>
          <a:p>
            <a:r>
              <a:rPr lang="en-US" sz="1300" b="1" dirty="0"/>
              <a:t>-- IS</a:t>
            </a:r>
          </a:p>
          <a:p>
            <a:r>
              <a:rPr lang="en-US" sz="1300" b="1" dirty="0"/>
              <a:t>-- all except public and private (and diff </a:t>
            </a:r>
            <a:r>
              <a:rPr lang="en-US" sz="1300" b="1" dirty="0" err="1"/>
              <a:t>bw</a:t>
            </a:r>
            <a:r>
              <a:rPr lang="en-US" sz="1300" b="1" dirty="0"/>
              <a:t> public, private)</a:t>
            </a:r>
          </a:p>
          <a:p>
            <a:endParaRPr lang="en-US" sz="1300" b="1" dirty="0"/>
          </a:p>
          <a:p>
            <a:r>
              <a:rPr lang="en-US" sz="1300" b="1" dirty="0"/>
              <a:t>---- what are the reasons?? </a:t>
            </a:r>
          </a:p>
          <a:p>
            <a:pPr marL="241653" indent="-241653">
              <a:buAutoNum type="arabicPeriod"/>
            </a:pPr>
            <a:r>
              <a:rPr lang="en-US" sz="1300" b="1" dirty="0" err="1"/>
              <a:t>Comm</a:t>
            </a:r>
            <a:r>
              <a:rPr lang="en-US" sz="1300" b="1" dirty="0"/>
              <a:t> – why ?? (we went ahead?? – what factors – thin VM, … amazon ec2 clouds…) – extensive researched…</a:t>
            </a:r>
          </a:p>
          <a:p>
            <a:pPr marL="241653" indent="-241653">
              <a:buAutoNum type="arabicPeriod"/>
            </a:pPr>
            <a:r>
              <a:rPr lang="en-US" sz="1300" b="1" dirty="0"/>
              <a:t>Public and private? … not much has been done for these?? – attribute this to multi-tenancy, scheduling.. </a:t>
            </a:r>
          </a:p>
          <a:p>
            <a:pPr marL="241653" indent="-241653">
              <a:buAutoNum type="arabicPeriod"/>
            </a:pPr>
            <a:endParaRPr lang="en-US" sz="1300" b="1" dirty="0"/>
          </a:p>
          <a:p>
            <a:pPr marL="241653" indent="-241653">
              <a:buAutoNum type="arabicPeriod"/>
            </a:pPr>
            <a:r>
              <a:rPr lang="en-US" sz="1300" b="1" dirty="0"/>
              <a:t>Cost</a:t>
            </a:r>
          </a:p>
          <a:p>
            <a:pPr marL="241653" indent="-241653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7814-755F-42D6-8407-D13B6493AF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300" dirty="0"/>
              <a:t>Execution Time vs. Number of cores (strong scaling for all except Sweep3D) for different applications. All</a:t>
            </a:r>
          </a:p>
          <a:p>
            <a:r>
              <a:rPr lang="en-US" sz="1300" dirty="0"/>
              <a:t>applications scale very well on </a:t>
            </a:r>
            <a:r>
              <a:rPr lang="en-US" sz="1300" dirty="0" err="1"/>
              <a:t>Taub</a:t>
            </a:r>
            <a:r>
              <a:rPr lang="en-US" sz="1300" dirty="0"/>
              <a:t> and Ranger and moderately well on Open Cirrus. On Private Cloud, IS does not</a:t>
            </a:r>
          </a:p>
          <a:p>
            <a:r>
              <a:rPr lang="en-US" sz="1300" dirty="0"/>
              <a:t>scale at all, LU and NAMD stop scaling after 32 cores whereas EP, Jacobi2D and </a:t>
            </a:r>
            <a:r>
              <a:rPr lang="en-US" sz="1300" dirty="0" err="1"/>
              <a:t>NQueens</a:t>
            </a:r>
            <a:r>
              <a:rPr lang="en-US" sz="1300" dirty="0"/>
              <a:t> scale well. Public cloud</a:t>
            </a:r>
          </a:p>
          <a:p>
            <a:r>
              <a:rPr lang="en-US" sz="1300" dirty="0"/>
              <a:t>exhibits poor scalability.</a:t>
            </a:r>
          </a:p>
          <a:p>
            <a:endParaRPr lang="en-US" sz="1300" dirty="0"/>
          </a:p>
          <a:p>
            <a:r>
              <a:rPr lang="en-US" sz="1300" dirty="0"/>
              <a:t>For NPB, we present results for only Embarrassingly</a:t>
            </a:r>
          </a:p>
          <a:p>
            <a:r>
              <a:rPr lang="en-US" sz="1300" dirty="0"/>
              <a:t>parallel (EP), LU solver (LU), and Integer sort (IS)</a:t>
            </a:r>
          </a:p>
          <a:p>
            <a:r>
              <a:rPr lang="en-US" sz="1300" dirty="0"/>
              <a:t>benchmarks due to space constraints. The first observation is</a:t>
            </a:r>
          </a:p>
          <a:p>
            <a:r>
              <a:rPr lang="en-US" sz="1300" dirty="0"/>
              <a:t>the difference in sequential performance: Ranger takes almost</a:t>
            </a:r>
          </a:p>
          <a:p>
            <a:r>
              <a:rPr lang="en-US" sz="1300" dirty="0"/>
              <a:t>twice as long as the other platforms, primarily because of the</a:t>
            </a:r>
          </a:p>
          <a:p>
            <a:r>
              <a:rPr lang="en-US" sz="1300" dirty="0"/>
              <a:t>older and slower processors. </a:t>
            </a:r>
            <a:br>
              <a:rPr lang="en-US" sz="1300" dirty="0"/>
            </a:br>
            <a:endParaRPr lang="en-US" sz="1300" dirty="0"/>
          </a:p>
          <a:p>
            <a:r>
              <a:rPr lang="en-US" sz="1300" dirty="0"/>
              <a:t>The slope of the curve shows how</a:t>
            </a:r>
          </a:p>
          <a:p>
            <a:r>
              <a:rPr lang="en-US" sz="1300" dirty="0"/>
              <a:t>the applications scale on different platforms. Despite the poor</a:t>
            </a:r>
          </a:p>
          <a:p>
            <a:r>
              <a:rPr lang="en-US" sz="1300" dirty="0"/>
              <a:t>sequential speed, Ranger’s performance crosses Open Cirrus,</a:t>
            </a:r>
          </a:p>
          <a:p>
            <a:r>
              <a:rPr lang="en-US" sz="1300" dirty="0"/>
              <a:t>private cloud and public cloud for some applications at around</a:t>
            </a:r>
          </a:p>
          <a:p>
            <a:r>
              <a:rPr lang="en-US" sz="1300" dirty="0"/>
              <a:t>32 cores, yielding a much more linearly scalable parallel</a:t>
            </a:r>
          </a:p>
          <a:p>
            <a:r>
              <a:rPr lang="en-US" sz="1300" dirty="0"/>
              <a:t>performance. We investigated the reasons for better scalability</a:t>
            </a:r>
          </a:p>
          <a:p>
            <a:r>
              <a:rPr lang="en-US" sz="1300" dirty="0"/>
              <a:t>of these applications on Ranger using application profiling,</a:t>
            </a:r>
          </a:p>
          <a:p>
            <a:r>
              <a:rPr lang="en-US" sz="1300" dirty="0"/>
              <a:t>performance tools and </a:t>
            </a:r>
            <a:r>
              <a:rPr lang="en-US" sz="1300" dirty="0" err="1"/>
              <a:t>microbenchmarking</a:t>
            </a:r>
            <a:r>
              <a:rPr lang="en-US" sz="1300" dirty="0"/>
              <a:t> the platforms and</a:t>
            </a:r>
          </a:p>
          <a:p>
            <a:r>
              <a:rPr lang="en-US" sz="1300" dirty="0"/>
              <a:t>found that network performance is a dominant factor (section</a:t>
            </a:r>
          </a:p>
          <a:p>
            <a:r>
              <a:rPr lang="en-US" sz="1300" dirty="0"/>
              <a:t>IV-A). </a:t>
            </a:r>
            <a:r>
              <a:rPr lang="en-US" sz="1300" b="1" dirty="0"/>
              <a:t>While all applications scale well on Ranger and</a:t>
            </a:r>
          </a:p>
          <a:p>
            <a:r>
              <a:rPr lang="en-US" sz="1300" b="1" dirty="0" err="1"/>
              <a:t>Taub</a:t>
            </a:r>
            <a:r>
              <a:rPr lang="en-US" sz="1300" b="1" dirty="0"/>
              <a:t>, some applications</a:t>
            </a:r>
            <a:r>
              <a:rPr lang="en-US" sz="1300" dirty="0"/>
              <a:t>, especially the</a:t>
            </a:r>
            <a:r>
              <a:rPr lang="en-US" sz="1300" b="1" dirty="0"/>
              <a:t> NPB IS (Integer Sort)</a:t>
            </a:r>
          </a:p>
          <a:p>
            <a:r>
              <a:rPr lang="en-US" sz="1300" b="1" dirty="0"/>
              <a:t>benchmark, fail to scale on the clouds and Open Cirrus</a:t>
            </a:r>
            <a:r>
              <a:rPr lang="en-US" sz="1300" dirty="0"/>
              <a:t>. </a:t>
            </a:r>
            <a:r>
              <a:rPr lang="en-US" sz="1300" b="1" dirty="0"/>
              <a:t>IS</a:t>
            </a:r>
          </a:p>
          <a:p>
            <a:r>
              <a:rPr lang="en-US" sz="1300" b="1" dirty="0"/>
              <a:t>is a communication intensive benchmark and involves data</a:t>
            </a:r>
          </a:p>
          <a:p>
            <a:r>
              <a:rPr lang="en-US" sz="1300" b="1" dirty="0"/>
              <a:t>reshuffling and permutation operations for sorting</a:t>
            </a:r>
            <a:r>
              <a:rPr lang="en-US" sz="1300" dirty="0"/>
              <a:t>. Sweep3D</a:t>
            </a:r>
          </a:p>
          <a:p>
            <a:r>
              <a:rPr lang="en-US" sz="1300" dirty="0"/>
              <a:t>also exhibits poor weak scaling after 4–8 cores on cloud. </a:t>
            </a:r>
            <a:r>
              <a:rPr lang="en-US" sz="1300" b="1" dirty="0"/>
              <a:t>Other</a:t>
            </a:r>
          </a:p>
          <a:p>
            <a:r>
              <a:rPr lang="en-US" sz="1300" b="1" dirty="0"/>
              <a:t>communication intensive applications such as LU, NAMD</a:t>
            </a:r>
          </a:p>
          <a:p>
            <a:r>
              <a:rPr lang="en-US" sz="1300" b="1" dirty="0"/>
              <a:t>and </a:t>
            </a:r>
            <a:r>
              <a:rPr lang="en-US" sz="1300" b="1" dirty="0" err="1"/>
              <a:t>ChaNGa</a:t>
            </a:r>
            <a:r>
              <a:rPr lang="en-US" sz="1300" b="1" dirty="0"/>
              <a:t> also stop scaling on private cloud around 32</a:t>
            </a:r>
          </a:p>
          <a:p>
            <a:r>
              <a:rPr lang="en-US" sz="1300" b="1" dirty="0"/>
              <a:t>cores, but do reasonably well on Open Cirrus, because of the</a:t>
            </a:r>
          </a:p>
          <a:p>
            <a:r>
              <a:rPr lang="en-US" sz="1300" b="1" dirty="0"/>
              <a:t>impact of virtualization on network performance (which we</a:t>
            </a:r>
          </a:p>
          <a:p>
            <a:r>
              <a:rPr lang="en-US" sz="1300" dirty="0"/>
              <a:t>confirm below</a:t>
            </a:r>
            <a:r>
              <a:rPr lang="en-US" sz="1300" b="1" dirty="0"/>
              <a:t>). The remaining applications, EP, Jacobi2D,</a:t>
            </a:r>
          </a:p>
          <a:p>
            <a:r>
              <a:rPr lang="en-US" sz="1300" b="1" dirty="0"/>
              <a:t>and </a:t>
            </a:r>
            <a:r>
              <a:rPr lang="en-US" sz="1300" b="1" dirty="0" err="1"/>
              <a:t>NQueens</a:t>
            </a:r>
            <a:r>
              <a:rPr lang="en-US" sz="1300" b="1" dirty="0"/>
              <a:t>, scale well on all the platforms up to 256 cores</a:t>
            </a:r>
          </a:p>
          <a:p>
            <a:r>
              <a:rPr lang="en-US" sz="1300" b="1" dirty="0"/>
              <a:t>except the public cloud where most applications suffer a hit</a:t>
            </a:r>
          </a:p>
          <a:p>
            <a:r>
              <a:rPr lang="en-US" sz="1300" b="1" dirty="0"/>
              <a:t>above 4 cores. On public cloud, we used VM instances with</a:t>
            </a:r>
          </a:p>
          <a:p>
            <a:r>
              <a:rPr lang="en-US" sz="1300" b="1" dirty="0"/>
              <a:t>4 virtual cores, hence there is no inter-VM communication</a:t>
            </a:r>
          </a:p>
          <a:p>
            <a:r>
              <a:rPr lang="en-US" sz="1300" b="1" dirty="0"/>
              <a:t>up to 4 cores, resulting in good parallel scaling and a sudden</a:t>
            </a:r>
          </a:p>
          <a:p>
            <a:r>
              <a:rPr lang="en-US" sz="1300" b="1" dirty="0"/>
              <a:t>performance penalty as the communication starts happening</a:t>
            </a:r>
          </a:p>
          <a:p>
            <a:r>
              <a:rPr lang="en-US" sz="1300" b="1" dirty="0"/>
              <a:t>across VMs.</a:t>
            </a:r>
          </a:p>
          <a:p>
            <a:endParaRPr lang="en-US" sz="1300" b="1" dirty="0"/>
          </a:p>
          <a:p>
            <a:endParaRPr lang="en-US" sz="1300" b="1" dirty="0"/>
          </a:p>
          <a:p>
            <a:r>
              <a:rPr lang="en-US" sz="1300" b="1" dirty="0"/>
              <a:t>Split into 3 sub-plots.</a:t>
            </a:r>
          </a:p>
          <a:p>
            <a:endParaRPr lang="en-US" sz="1300" b="1" dirty="0"/>
          </a:p>
          <a:p>
            <a:r>
              <a:rPr lang="en-US" sz="1300" b="1" dirty="0"/>
              <a:t>-- apps doing well on all</a:t>
            </a:r>
          </a:p>
          <a:p>
            <a:r>
              <a:rPr lang="en-US" sz="1300" b="1" dirty="0"/>
              <a:t>-- IS</a:t>
            </a:r>
          </a:p>
          <a:p>
            <a:r>
              <a:rPr lang="en-US" sz="1300" b="1" dirty="0"/>
              <a:t>-- all except public and private (and diff </a:t>
            </a:r>
            <a:r>
              <a:rPr lang="en-US" sz="1300" b="1" dirty="0" err="1"/>
              <a:t>bw</a:t>
            </a:r>
            <a:r>
              <a:rPr lang="en-US" sz="1300" b="1" dirty="0"/>
              <a:t> public, private)</a:t>
            </a:r>
          </a:p>
          <a:p>
            <a:endParaRPr lang="en-US" sz="1300" b="1" dirty="0"/>
          </a:p>
          <a:p>
            <a:r>
              <a:rPr lang="en-US" sz="1300" b="1" dirty="0"/>
              <a:t>---- what are the reasons?? </a:t>
            </a:r>
          </a:p>
          <a:p>
            <a:pPr marL="241653" indent="-241653">
              <a:buAutoNum type="arabicPeriod"/>
            </a:pPr>
            <a:r>
              <a:rPr lang="en-US" sz="1300" b="1" dirty="0" err="1"/>
              <a:t>Comm</a:t>
            </a:r>
            <a:r>
              <a:rPr lang="en-US" sz="1300" b="1" dirty="0"/>
              <a:t> – why ?? (we went ahead?? – what factors – thin VM, … amazon ec2 clouds…) – extensive researched…</a:t>
            </a:r>
          </a:p>
          <a:p>
            <a:pPr marL="241653" indent="-241653">
              <a:buAutoNum type="arabicPeriod"/>
            </a:pPr>
            <a:r>
              <a:rPr lang="en-US" sz="1300" b="1" dirty="0"/>
              <a:t>Public and private? … not much has been done for these?? – attribute this to multi-tenancy, scheduling.. </a:t>
            </a:r>
          </a:p>
          <a:p>
            <a:pPr marL="241653" indent="-241653">
              <a:buAutoNum type="arabicPeriod"/>
            </a:pPr>
            <a:endParaRPr lang="en-US" sz="1300" b="1" dirty="0"/>
          </a:p>
          <a:p>
            <a:pPr marL="241653" indent="-241653">
              <a:buAutoNum type="arabicPeriod"/>
            </a:pPr>
            <a:r>
              <a:rPr lang="en-US" sz="1300" b="1" dirty="0"/>
              <a:t>Cost</a:t>
            </a:r>
          </a:p>
          <a:p>
            <a:pPr marL="241653" indent="-241653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7814-755F-42D6-8407-D13B6493AF3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Cloud provider + User perspective </a:t>
            </a:r>
          </a:p>
          <a:p>
            <a:pPr defTabSz="966612">
              <a:defRPr/>
            </a:pPr>
            <a:r>
              <a:rPr lang="en-US" dirty="0" smtClean="0"/>
              <a:t>HPC-aware Cloud + Cloud-aware HPC</a:t>
            </a:r>
          </a:p>
          <a:p>
            <a:pPr defTabSz="966612">
              <a:defRPr/>
            </a:pPr>
            <a:endParaRPr lang="en-US" dirty="0" smtClean="0"/>
          </a:p>
          <a:p>
            <a:pPr defTabSz="966612">
              <a:defRPr/>
            </a:pPr>
            <a:endParaRPr lang="en-US" dirty="0" smtClean="0"/>
          </a:p>
          <a:p>
            <a:r>
              <a:rPr lang="en-US" dirty="0" smtClean="0"/>
              <a:t>Performance achieved on cloud vs. supercomputer?</a:t>
            </a:r>
          </a:p>
          <a:p>
            <a:r>
              <a:rPr lang="en-US" b="1" dirty="0" smtClean="0"/>
              <a:t>The bigger and more important question</a:t>
            </a:r>
            <a:r>
              <a:rPr lang="en-US" dirty="0" smtClean="0"/>
              <a:t>:   </a:t>
            </a:r>
            <a:r>
              <a:rPr lang="en-US" b="1" i="1" dirty="0" smtClean="0"/>
              <a:t>why</a:t>
            </a:r>
            <a:r>
              <a:rPr lang="en-US" i="1" dirty="0" smtClean="0"/>
              <a:t> and </a:t>
            </a:r>
            <a:r>
              <a:rPr lang="en-US" b="1" i="1" dirty="0" smtClean="0"/>
              <a:t>who</a:t>
            </a:r>
            <a:r>
              <a:rPr lang="en-US" i="1" dirty="0" smtClean="0"/>
              <a:t> should choose (or not choose) cloud for HPC, for </a:t>
            </a:r>
            <a:r>
              <a:rPr lang="en-US" b="1" i="1" dirty="0" smtClean="0"/>
              <a:t>what</a:t>
            </a:r>
            <a:r>
              <a:rPr lang="en-US" i="1" dirty="0" smtClean="0"/>
              <a:t> applications, and </a:t>
            </a:r>
            <a:r>
              <a:rPr lang="en-US" b="1" i="1" dirty="0" smtClean="0"/>
              <a:t>how</a:t>
            </a:r>
            <a:r>
              <a:rPr lang="en-US" i="1" dirty="0" smtClean="0"/>
              <a:t> should cloud be used for HPC?</a:t>
            </a:r>
          </a:p>
          <a:p>
            <a:endParaRPr lang="en-US" i="1" dirty="0" smtClean="0"/>
          </a:p>
          <a:p>
            <a:r>
              <a:rPr lang="en-US" i="0" dirty="0" smtClean="0"/>
              <a:t>2 ways how : improve performance or</a:t>
            </a:r>
            <a:r>
              <a:rPr lang="en-US" i="0" baseline="0" dirty="0" smtClean="0"/>
              <a:t> reduce cost by improving utilization</a:t>
            </a:r>
            <a:endParaRPr lang="en-US" i="0" dirty="0" smtClean="0"/>
          </a:p>
          <a:p>
            <a:pPr defTabSz="9666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3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 cloud – almost similar network </a:t>
            </a:r>
            <a:r>
              <a:rPr lang="en-US" dirty="0" err="1" smtClean="0"/>
              <a:t>perf</a:t>
            </a:r>
            <a:r>
              <a:rPr lang="en-US" dirty="0" smtClean="0"/>
              <a:t>.. Then why so much difference.. Scheduler was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86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 cloud – almost similar network </a:t>
            </a:r>
            <a:r>
              <a:rPr lang="en-US" dirty="0" err="1" smtClean="0"/>
              <a:t>perf</a:t>
            </a:r>
            <a:r>
              <a:rPr lang="en-US" dirty="0" smtClean="0"/>
              <a:t>.. Then why so much difference.. Scheduler was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86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thesis</a:t>
            </a:r>
            <a:r>
              <a:rPr lang="en-US" baseline="0" dirty="0" smtClean="0"/>
              <a:t> does not address improving network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but the less explored challenges for HPC-Clouds.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EA425-23B3-4886-A231-21DB3CFBF2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75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60F2F1-D921-4EB5-AAAF-A06EAC06E951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DE96-5C97-417B-A429-47DFF6A353DA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08E6-39FD-47AB-BC1D-B0ABDF9DBDC9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60F2F1-D921-4EB5-AAAF-A06EAC06E951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3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04EDF7-F0B6-431E-B67F-90D8DB268B68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58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ADBF93-C31D-454B-85B2-B108A66DFC8A}" type="datetime1">
              <a:rPr lang="en-US" smtClean="0">
                <a:solidFill>
                  <a:srgbClr val="FFF39D"/>
                </a:solidFill>
              </a:rPr>
              <a:pPr/>
              <a:t>4/30/2014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18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4DF0-D066-4FDD-B7F3-3C5BCFE9845A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08727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B8C2-F22A-4C2E-91A0-83E370C22C84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721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4A5919-35F1-44B4-833F-26FA4CAEB8E3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00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D94-145E-4033-ABE9-D97F87B4E885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755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10F4F6-9B7E-4441-89E9-E875CC08E588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912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04EDF7-F0B6-431E-B67F-90D8DB268B68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4906E-F24C-488A-950D-2A318258CC2C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40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DE96-5C97-417B-A429-47DFF6A353DA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61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08E6-39FD-47AB-BC1D-B0ABDF9DBDC9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4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60F2F1-D921-4EB5-AAAF-A06EAC06E951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344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04EDF7-F0B6-431E-B67F-90D8DB268B68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81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ADBF93-C31D-454B-85B2-B108A66DFC8A}" type="datetime1">
              <a:rPr lang="en-US" smtClean="0">
                <a:solidFill>
                  <a:srgbClr val="FFF39D"/>
                </a:solidFill>
              </a:rPr>
              <a:pPr/>
              <a:t>4/30/2014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71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4DF0-D066-4FDD-B7F3-3C5BCFE9845A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7033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B8C2-F22A-4C2E-91A0-83E370C22C84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1072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4A5919-35F1-44B4-833F-26FA4CAEB8E3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661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D94-145E-4033-ABE9-D97F87B4E885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65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ADBF93-C31D-454B-85B2-B108A66DFC8A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10F4F6-9B7E-4441-89E9-E875CC08E588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37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4906E-F24C-488A-950D-2A318258CC2C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686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DE96-5C97-417B-A429-47DFF6A353DA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591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08E6-39FD-47AB-BC1D-B0ABDF9DBDC9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8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918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048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975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41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961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84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4DF0-D066-4FDD-B7F3-3C5BCFE9845A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761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342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45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735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646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064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506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051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27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B8C2-F22A-4C2E-91A0-83E370C22C84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549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768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691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075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139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52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4A5919-35F1-44B4-833F-26FA4CAEB8E3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D94-145E-4033-ABE9-D97F87B4E885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10F4F6-9B7E-4441-89E9-E875CC08E588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B4906E-F24C-488A-950D-2A318258CC2C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5D082-80A3-45CA-90D1-D7449E71710E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5D082-80A3-45CA-90D1-D7449E71710E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2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5D082-80A3-45CA-90D1-D7449E71710E}" type="datetime1">
              <a:rPr lang="en-US" smtClean="0">
                <a:solidFill>
                  <a:srgbClr val="575F6D"/>
                </a:solidFill>
              </a:rPr>
              <a:pPr/>
              <a:t>4/30/2014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7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4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6000-BCEB-3943-B87F-65C1D52C9BB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5236-642D-1247-8017-7AFCAD8C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4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gupta59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upta59@illinois.edu" TargetMode="External"/><Relationship Id="rId2" Type="http://schemas.openxmlformats.org/officeDocument/2006/relationships/hyperlink" Target="http://charm.cs.uiuc.edu/research/clou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143000"/>
            <a:ext cx="7010400" cy="1055688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Efficient High Performance Computing in the Cloud</a:t>
            </a:r>
            <a:endParaRPr lang="en-US" sz="2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67056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Abhishek</a:t>
            </a:r>
            <a:r>
              <a:rPr lang="en-US" dirty="0" smtClean="0">
                <a:solidFill>
                  <a:srgbClr val="000000"/>
                </a:solidFill>
              </a:rPr>
              <a:t> Gupta (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gupta59@illinois.edu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year Ph.D. student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Parallel Programming Laboratory</a:t>
            </a:r>
          </a:p>
          <a:p>
            <a:r>
              <a:rPr lang="en-US" dirty="0" smtClean="0"/>
              <a:t>Department of Computer Science,</a:t>
            </a:r>
          </a:p>
          <a:p>
            <a:r>
              <a:rPr lang="en-US" dirty="0" smtClean="0"/>
              <a:t>University of Illinois at Urbana Champaign, Urbana, IL</a:t>
            </a:r>
            <a:endParaRPr lang="en-US" dirty="0"/>
          </a:p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017049-0CB5-4499-BC84-8C5CFCE97C07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6" name="Picture 10" descr="C:\FromOld\PC COE\Users\abhigupt\Desktop\Presentations\HPLPoster\UIUC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67000"/>
            <a:ext cx="705998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407346"/>
      </p:ext>
    </p:extLst>
  </p:cSld>
  <p:clrMapOvr>
    <a:masterClrMapping/>
  </p:clrMapOvr>
  <p:transition spd="slow" advTm="83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Bottlenecks in Cloud: Communication Latency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031119"/>
            <a:ext cx="7391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2400" dirty="0" smtClean="0">
                <a:solidFill>
                  <a:prstClr val="black"/>
                </a:solidFill>
              </a:rPr>
              <a:t>Cloud message latencies (256</a:t>
            </a:r>
            <a:r>
              <a:rPr lang="el-GR" sz="2400" dirty="0" smtClean="0">
                <a:solidFill>
                  <a:prstClr val="black"/>
                </a:solidFill>
              </a:rPr>
              <a:t>μ</a:t>
            </a:r>
            <a:r>
              <a:rPr lang="en-US" sz="2400" dirty="0" smtClean="0">
                <a:solidFill>
                  <a:prstClr val="black"/>
                </a:solidFill>
              </a:rPr>
              <a:t>s) off by 2 orders of magnitude compared to supercomputers (4</a:t>
            </a:r>
            <a:r>
              <a:rPr lang="el-GR" sz="2400" dirty="0" smtClean="0">
                <a:solidFill>
                  <a:prstClr val="black"/>
                </a:solidFill>
              </a:rPr>
              <a:t>μ</a:t>
            </a:r>
            <a:r>
              <a:rPr lang="en-US" sz="2400" dirty="0" smtClean="0">
                <a:solidFill>
                  <a:prstClr val="black"/>
                </a:solidFill>
              </a:rPr>
              <a:t>s)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874" y="1401762"/>
            <a:ext cx="4800600" cy="350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3886" y="368767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is better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0800000">
            <a:off x="2438400" y="3687677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050522"/>
      </p:ext>
    </p:extLst>
  </p:cSld>
  <p:clrMapOvr>
    <a:masterClrMapping/>
  </p:clrMapOvr>
  <p:transition spd="slow" advTm="711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733" y="1362549"/>
            <a:ext cx="4733337" cy="361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 dirty="0" smtClean="0"/>
              <a:t>Bottlenecks in Cloud: Communication Bandwidth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63836"/>
            <a:ext cx="7391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2400" dirty="0" smtClean="0">
                <a:solidFill>
                  <a:prstClr val="black"/>
                </a:solidFill>
              </a:rPr>
              <a:t>Cloud communication performance off by 2 orders of magnitude – why?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169681"/>
            <a:ext cx="166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is better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23893" y="2523091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0196383"/>
      </p:ext>
    </p:extLst>
  </p:cSld>
  <p:clrMapOvr>
    <a:masterClrMapping/>
  </p:clrMapOvr>
  <p:transition spd="slow" advTm="680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24" y="1182380"/>
            <a:ext cx="7655970" cy="3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Commodity Network or Virtualization </a:t>
            </a:r>
            <a:r>
              <a:rPr lang="en-US" dirty="0"/>
              <a:t>O</a:t>
            </a:r>
            <a:r>
              <a:rPr lang="en-US" dirty="0" smtClean="0"/>
              <a:t>verhead (or both?)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9673" y="4518704"/>
            <a:ext cx="7430191" cy="1074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dirty="0" smtClean="0">
                <a:solidFill>
                  <a:prstClr val="black"/>
                </a:solidFill>
              </a:rPr>
              <a:t>Significant virtualization overhead (Physical </a:t>
            </a:r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s. virtual)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dirty="0" smtClean="0">
                <a:solidFill>
                  <a:prstClr val="black"/>
                </a:solidFill>
              </a:rPr>
              <a:t>Led to collaborative work on “Optimizing virtualization for HPC – Thin VMs, Containers, CPU affinity” with HP labs, Singapore.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46" y="1417224"/>
            <a:ext cx="9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is better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rot="10800000">
            <a:off x="282323" y="2125307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8211207" y="2137140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82617" y="3224693"/>
            <a:ext cx="9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is better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0800000">
            <a:off x="914400" y="2018783"/>
            <a:ext cx="304800" cy="9906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550846" y="2537190"/>
            <a:ext cx="304800" cy="4953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 flipH="1">
            <a:off x="1755062" y="2790936"/>
            <a:ext cx="378538" cy="15138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0800000">
            <a:off x="3225226" y="2514081"/>
            <a:ext cx="52386" cy="495301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5517" y="1225028"/>
            <a:ext cx="4082925" cy="275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385533"/>
      </p:ext>
    </p:extLst>
  </p:cSld>
  <p:clrMapOvr>
    <a:masterClrMapping/>
  </p:clrMapOvr>
  <p:transition spd="slow" advTm="58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112"/>
            <a:ext cx="7467600" cy="1143000"/>
          </a:xfrm>
        </p:spPr>
        <p:txBody>
          <a:bodyPr/>
          <a:lstStyle/>
          <a:p>
            <a:r>
              <a:rPr lang="en-US" dirty="0" smtClean="0"/>
              <a:t>Public vs. Private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19430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382467"/>
            <a:ext cx="7772400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2000" dirty="0" smtClean="0">
                <a:solidFill>
                  <a:prstClr val="black"/>
                </a:solidFill>
              </a:rPr>
              <a:t>Similar network performance for public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and private cloud.  Then, why does public cloud perform worse?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</a:pPr>
            <a:r>
              <a:rPr lang="en-US" sz="2000" dirty="0" smtClean="0">
                <a:solidFill>
                  <a:srgbClr val="FF0000"/>
                </a:solidFill>
              </a:rPr>
              <a:t>Multi-tenancy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829457"/>
            <a:ext cx="4800600" cy="350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6300" y="296577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Low is better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0800000">
            <a:off x="1949405" y="3004019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86317"/>
      </p:ext>
    </p:extLst>
  </p:cSld>
  <p:clrMapOvr>
    <a:masterClrMapping/>
  </p:clrMapOvr>
  <p:transition spd="slow" advTm="2397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2581" y="96543"/>
            <a:ext cx="6888956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575F6D"/>
                </a:solidFill>
              </a:rPr>
              <a:t>Challenge: </a:t>
            </a:r>
            <a:r>
              <a:rPr lang="en-US" dirty="0">
                <a:solidFill>
                  <a:srgbClr val="575F6D"/>
                </a:solidFill>
              </a:rPr>
              <a:t>HPC-Cloud </a:t>
            </a:r>
            <a:r>
              <a:rPr lang="en-US" dirty="0" smtClean="0">
                <a:solidFill>
                  <a:srgbClr val="575F6D"/>
                </a:solidFill>
              </a:rPr>
              <a:t>Divide </a:t>
            </a:r>
            <a:r>
              <a:rPr lang="en-US" dirty="0">
                <a:solidFill>
                  <a:srgbClr val="575F6D"/>
                </a:solidFill>
              </a:rPr>
              <a:t>	</a:t>
            </a:r>
            <a:br>
              <a:rPr lang="en-US" dirty="0">
                <a:solidFill>
                  <a:srgbClr val="575F6D"/>
                </a:solidFill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88781" y="1859280"/>
            <a:ext cx="3810000" cy="3886200"/>
          </a:xfrm>
        </p:spPr>
        <p:txBody>
          <a:bodyPr/>
          <a:lstStyle/>
          <a:p>
            <a:r>
              <a:rPr lang="en-US" dirty="0" smtClean="0"/>
              <a:t>Application </a:t>
            </a:r>
            <a:r>
              <a:rPr lang="en-US" b="1" dirty="0" smtClean="0"/>
              <a:t>performance</a:t>
            </a:r>
            <a:endParaRPr lang="en-US" dirty="0" smtClean="0"/>
          </a:p>
          <a:p>
            <a:r>
              <a:rPr lang="en-US" dirty="0"/>
              <a:t>Dedicated </a:t>
            </a:r>
            <a:r>
              <a:rPr lang="en-US" dirty="0" smtClean="0"/>
              <a:t>execution</a:t>
            </a:r>
          </a:p>
          <a:p>
            <a:r>
              <a:rPr lang="en-US" dirty="0" smtClean="0"/>
              <a:t>HPC-optimized interconnects, OS</a:t>
            </a:r>
          </a:p>
          <a:p>
            <a:r>
              <a:rPr lang="en-US" dirty="0" smtClean="0"/>
              <a:t>Not cloud-aware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03555" y="1859280"/>
            <a:ext cx="3661933" cy="3886200"/>
          </a:xfrm>
        </p:spPr>
        <p:txBody>
          <a:bodyPr/>
          <a:lstStyle/>
          <a:p>
            <a:r>
              <a:rPr lang="en-US" dirty="0" smtClean="0"/>
              <a:t>Service, </a:t>
            </a:r>
            <a:r>
              <a:rPr lang="en-US" b="1" dirty="0" smtClean="0"/>
              <a:t>cost</a:t>
            </a:r>
            <a:r>
              <a:rPr lang="en-US" dirty="0" smtClean="0"/>
              <a:t>, resource utilization</a:t>
            </a:r>
          </a:p>
          <a:p>
            <a:r>
              <a:rPr lang="en-US" dirty="0" smtClean="0"/>
              <a:t>Multi-tenancy</a:t>
            </a:r>
            <a:endParaRPr lang="en-US" dirty="0"/>
          </a:p>
          <a:p>
            <a:r>
              <a:rPr lang="en-US" dirty="0" smtClean="0"/>
              <a:t>Commodity network, virtualization</a:t>
            </a:r>
          </a:p>
          <a:p>
            <a:r>
              <a:rPr lang="en-US" dirty="0" smtClean="0"/>
              <a:t>Not HPC-aware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88781" y="1066800"/>
            <a:ext cx="3340100" cy="658368"/>
          </a:xfrm>
        </p:spPr>
        <p:txBody>
          <a:bodyPr/>
          <a:lstStyle/>
          <a:p>
            <a:pPr algn="ctr"/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74981" y="1066800"/>
            <a:ext cx="3340100" cy="658368"/>
          </a:xfrm>
        </p:spPr>
        <p:txBody>
          <a:bodyPr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2580" y="4578627"/>
            <a:ext cx="796942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Mismatch: HPC requirements and cloud characteristics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Only embarrassingly parallel,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small scale HPC applications in clouds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905394"/>
      </p:ext>
    </p:extLst>
  </p:cSld>
  <p:clrMapOvr>
    <a:masterClrMapping/>
  </p:clrMapOvr>
  <p:transition spd="slow" advTm="3283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96962"/>
            <a:ext cx="7467600" cy="487375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Performance of HPC in cloud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 and Opportunities</a:t>
            </a:r>
          </a:p>
          <a:p>
            <a:r>
              <a:rPr lang="en-US" dirty="0" smtClean="0"/>
              <a:t>Application-aware cloud schedulers</a:t>
            </a:r>
          </a:p>
          <a:p>
            <a:pPr lvl="1"/>
            <a:r>
              <a:rPr lang="en-US" dirty="0" smtClean="0"/>
              <a:t>HPC-aware schedulers: improve HPC performance</a:t>
            </a:r>
          </a:p>
          <a:p>
            <a:pPr lvl="1"/>
            <a:r>
              <a:rPr lang="en-US" dirty="0" smtClean="0"/>
              <a:t>Application-aware consolidation: improve cloud utilization =&gt; reduce cost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Cloud-aware HPC runtime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23081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239236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6122" y="2791380"/>
            <a:ext cx="18288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Opportunities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4717" y="2814175"/>
            <a:ext cx="189820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Challenges/Bottlenecks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35" y="3719661"/>
            <a:ext cx="14472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Heterogeneity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8559" y="3692477"/>
            <a:ext cx="1059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Multi-tenancy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3044" y="3587310"/>
            <a:ext cx="11802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VM consolidation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8559" y="5402513"/>
            <a:ext cx="2546654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Application-aware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Cloud schedulers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endCxn id="7" idx="0"/>
          </p:cNvCxnSpPr>
          <p:nvPr/>
        </p:nvCxnSpPr>
        <p:spPr>
          <a:xfrm>
            <a:off x="4465566" y="1676400"/>
            <a:ext cx="1594956" cy="1114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0"/>
          </p:cNvCxnSpPr>
          <p:nvPr/>
        </p:nvCxnSpPr>
        <p:spPr>
          <a:xfrm flipH="1">
            <a:off x="3153821" y="1676400"/>
            <a:ext cx="1311745" cy="1137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705370" y="6245500"/>
            <a:ext cx="2773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SCHEDULING/PLACEMENT</a:t>
            </a:r>
          </a:p>
          <a:p>
            <a:pPr algn="ctr"/>
            <a:endParaRPr lang="en-US" sz="1600" dirty="0">
              <a:solidFill>
                <a:srgbClr val="1F497D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2599468" y="3121952"/>
            <a:ext cx="554353" cy="59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153821" y="3121952"/>
            <a:ext cx="394638" cy="57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853162" y="3099157"/>
            <a:ext cx="207360" cy="48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9" idx="0"/>
          </p:cNvCxnSpPr>
          <p:nvPr/>
        </p:nvCxnSpPr>
        <p:spPr>
          <a:xfrm>
            <a:off x="2599468" y="4027438"/>
            <a:ext cx="1692418" cy="1375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9" idx="0"/>
          </p:cNvCxnSpPr>
          <p:nvPr/>
        </p:nvCxnSpPr>
        <p:spPr>
          <a:xfrm>
            <a:off x="3548459" y="4215697"/>
            <a:ext cx="743427" cy="118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9" idx="0"/>
          </p:cNvCxnSpPr>
          <p:nvPr/>
        </p:nvCxnSpPr>
        <p:spPr>
          <a:xfrm rot="10800000" flipV="1">
            <a:off x="4291886" y="4114799"/>
            <a:ext cx="1423114" cy="128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73107" y="470841"/>
            <a:ext cx="365156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HPC in 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HPC-aware </a:t>
            </a:r>
            <a:r>
              <a:rPr lang="en-US" sz="3600" dirty="0" smtClean="0">
                <a:solidFill>
                  <a:prstClr val="black"/>
                </a:solidFill>
              </a:rPr>
              <a:t>cloud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943" y="448851"/>
            <a:ext cx="1782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Next 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79195" y="6131633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764357"/>
      </p:ext>
    </p:extLst>
  </p:cSld>
  <p:clrMapOvr>
    <a:masterClrMapping/>
  </p:clrMapOvr>
  <p:transition spd="slow" advTm="252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62000" y="2667000"/>
            <a:ext cx="77724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 HPC </a:t>
            </a:r>
            <a:r>
              <a:rPr lang="en-US" sz="2400" dirty="0"/>
              <a:t>performance </a:t>
            </a:r>
            <a:r>
              <a:rPr lang="en-US" sz="2400" dirty="0" smtClean="0"/>
              <a:t>   vs</a:t>
            </a:r>
            <a:r>
              <a:rPr lang="en-US" sz="2400" dirty="0"/>
              <a:t>. </a:t>
            </a:r>
            <a:r>
              <a:rPr lang="en-US" sz="2400" dirty="0" smtClean="0"/>
              <a:t> Resource utilization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(</a:t>
            </a:r>
            <a:r>
              <a:rPr lang="en-US" sz="2000" dirty="0"/>
              <a:t>prefers dedicated execution)</a:t>
            </a:r>
            <a:r>
              <a:rPr lang="en-US" sz="2000" dirty="0" smtClean="0"/>
              <a:t>              (</a:t>
            </a:r>
            <a:r>
              <a:rPr lang="en-US" sz="2000" dirty="0"/>
              <a:t>shared usage in cloud</a:t>
            </a:r>
            <a:r>
              <a:rPr lang="en-US" sz="2000" dirty="0" smtClean="0"/>
              <a:t>)?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	</a:t>
            </a:r>
            <a:r>
              <a:rPr lang="en-US" sz="2000" i="1" dirty="0" smtClean="0">
                <a:solidFill>
                  <a:srgbClr val="002060"/>
                </a:solidFill>
              </a:rPr>
              <a:t>				   Up to 23% savings	</a:t>
            </a:r>
          </a:p>
          <a:p>
            <a:pPr algn="ctr"/>
            <a:r>
              <a:rPr lang="en-US" sz="2400" dirty="0" smtClean="0"/>
              <a:t>How much interference?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11764357"/>
      </p:ext>
    </p:extLst>
  </p:cSld>
  <p:clrMapOvr>
    <a:masterClrMapping/>
  </p:clrMapOvr>
  <p:transition spd="slow" advTm="23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3790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VM Consolidation for HPC in Cloud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/>
          <a:srcRect l="-4286" t="-4609" b="64703"/>
          <a:stretch/>
        </p:blipFill>
        <p:spPr bwMode="auto">
          <a:xfrm>
            <a:off x="2711297" y="1288542"/>
            <a:ext cx="5911440" cy="366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34619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722" y="873042"/>
            <a:ext cx="83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Experiment: Shared mode </a:t>
            </a:r>
            <a:r>
              <a:rPr lang="en-US" dirty="0" smtClean="0">
                <a:solidFill>
                  <a:prstClr val="black"/>
                </a:solidFill>
              </a:rPr>
              <a:t>(2 apps on each node – 2 cores each on 4 core node) performance normalized </a:t>
            </a:r>
            <a:r>
              <a:rPr lang="en-US" dirty="0" err="1" smtClean="0">
                <a:solidFill>
                  <a:prstClr val="black"/>
                </a:solidFill>
              </a:rPr>
              <a:t>wrt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b="1" dirty="0" smtClean="0">
                <a:solidFill>
                  <a:prstClr val="black"/>
                </a:solidFill>
              </a:rPr>
              <a:t>dedicated mode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Challenge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Interference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1888705"/>
            <a:ext cx="1524000" cy="52322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2211871"/>
            <a:ext cx="2247900" cy="18198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6836" y="2977292"/>
            <a:ext cx="358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EP </a:t>
            </a:r>
            <a:r>
              <a:rPr lang="en-US" sz="1600" dirty="0">
                <a:solidFill>
                  <a:prstClr val="black"/>
                </a:solidFill>
              </a:rPr>
              <a:t>= </a:t>
            </a:r>
            <a:r>
              <a:rPr lang="en-US" sz="1600" dirty="0" err="1" smtClean="0">
                <a:solidFill>
                  <a:prstClr val="black"/>
                </a:solidFill>
              </a:rPr>
              <a:t>Embarrisingly</a:t>
            </a:r>
            <a:r>
              <a:rPr lang="en-US" sz="1600" dirty="0" smtClean="0">
                <a:solidFill>
                  <a:prstClr val="black"/>
                </a:solidFill>
              </a:rPr>
              <a:t> Parallel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LU </a:t>
            </a:r>
            <a:r>
              <a:rPr lang="en-US" sz="1600" dirty="0">
                <a:solidFill>
                  <a:prstClr val="black"/>
                </a:solidFill>
              </a:rPr>
              <a:t>= LU </a:t>
            </a:r>
            <a:r>
              <a:rPr lang="en-US" sz="1600" dirty="0" smtClean="0">
                <a:solidFill>
                  <a:prstClr val="black"/>
                </a:solidFill>
              </a:rPr>
              <a:t>factorization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IS </a:t>
            </a:r>
            <a:r>
              <a:rPr lang="en-US" sz="1600" dirty="0">
                <a:solidFill>
                  <a:prstClr val="black"/>
                </a:solidFill>
              </a:rPr>
              <a:t>= Integer </a:t>
            </a:r>
            <a:r>
              <a:rPr lang="en-US" sz="1600" dirty="0" smtClean="0">
                <a:solidFill>
                  <a:prstClr val="black"/>
                </a:solidFill>
              </a:rPr>
              <a:t>Sort</a:t>
            </a:r>
          </a:p>
          <a:p>
            <a:r>
              <a:rPr lang="en-US" sz="1600" dirty="0" err="1" smtClean="0">
                <a:solidFill>
                  <a:prstClr val="black"/>
                </a:solidFill>
              </a:rPr>
              <a:t>ChaNGa</a:t>
            </a:r>
            <a:r>
              <a:rPr lang="en-US" sz="1600" dirty="0" smtClean="0">
                <a:solidFill>
                  <a:prstClr val="black"/>
                </a:solidFill>
              </a:rPr>
              <a:t> = Cosmology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	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0700" y="138087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 VM per app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5655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is better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7996646" y="2211871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6836" y="4946142"/>
            <a:ext cx="77574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Careful co-locations can actually improve performance. Why?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Correlation : LLC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misses/sec and shared mode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performance.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2759" y="1560009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Scope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029750" y="3691643"/>
            <a:ext cx="3704550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176561"/>
      </p:ext>
    </p:extLst>
  </p:cSld>
  <p:clrMapOvr>
    <a:masterClrMapping/>
  </p:clrMapOvr>
  <p:transition spd="slow" advTm="13062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HPC-Aware Cloud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3162"/>
            <a:ext cx="8686800" cy="487375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Characterize applications along two dimensions:</a:t>
            </a:r>
          </a:p>
          <a:p>
            <a:pPr marL="457200" indent="-457200">
              <a:buAutoNum type="arabicPeriod"/>
            </a:pPr>
            <a:r>
              <a:rPr lang="en-US" dirty="0" smtClean="0"/>
              <a:t>Cache intensiveness</a:t>
            </a:r>
          </a:p>
          <a:p>
            <a:pPr marL="823913" lvl="1" indent="-457200"/>
            <a:r>
              <a:rPr lang="en-US" dirty="0"/>
              <a:t>A</a:t>
            </a:r>
            <a:r>
              <a:rPr lang="en-US" dirty="0" smtClean="0"/>
              <a:t>ssign each application a cache score (LLC misses/sec)  </a:t>
            </a:r>
          </a:p>
          <a:p>
            <a:pPr marL="823913" lvl="1" indent="-457200"/>
            <a:r>
              <a:rPr lang="en-US" dirty="0"/>
              <a:t>R</a:t>
            </a:r>
            <a:r>
              <a:rPr lang="en-US" dirty="0" smtClean="0"/>
              <a:t>epresentative of the pressure they put on the last level cache and memory controller subsystem</a:t>
            </a:r>
          </a:p>
          <a:p>
            <a:pPr marL="457200" indent="-457200">
              <a:buAutoNum type="arabicPeriod"/>
            </a:pPr>
            <a:r>
              <a:rPr lang="en-US" dirty="0" smtClean="0"/>
              <a:t>Parallel Synchronization and network sensitivity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373314"/>
      </p:ext>
    </p:extLst>
  </p:cSld>
  <p:clrMapOvr>
    <a:masterClrMapping/>
  </p:clrMapOvr>
  <p:transition spd="slow" advTm="210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01823884"/>
              </p:ext>
            </p:extLst>
          </p:nvPr>
        </p:nvGraphicFramePr>
        <p:xfrm>
          <a:off x="84667" y="319618"/>
          <a:ext cx="3914555" cy="150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25546658"/>
              </p:ext>
            </p:extLst>
          </p:nvPr>
        </p:nvGraphicFramePr>
        <p:xfrm>
          <a:off x="1698908" y="4346137"/>
          <a:ext cx="3417852" cy="197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loud 6"/>
          <p:cNvSpPr/>
          <p:nvPr/>
        </p:nvSpPr>
        <p:spPr>
          <a:xfrm>
            <a:off x="3628681" y="2210973"/>
            <a:ext cx="2273673" cy="114300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Computing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106220246"/>
              </p:ext>
            </p:extLst>
          </p:nvPr>
        </p:nvGraphicFramePr>
        <p:xfrm>
          <a:off x="5609168" y="228600"/>
          <a:ext cx="3841750" cy="161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47222" y="5690396"/>
            <a:ext cx="304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or virtual computing infrastructure, processing, storage, network.</a:t>
            </a:r>
          </a:p>
          <a:p>
            <a:r>
              <a:rPr lang="en-US" sz="1200" dirty="0" smtClean="0"/>
              <a:t>Examples -  Amazon EC2, HP cloud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58344" y="4963024"/>
            <a:ext cx="3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Computing platforms including programming language execution framework, database, OS. </a:t>
            </a:r>
          </a:p>
          <a:p>
            <a:r>
              <a:rPr lang="en-US" sz="1200" dirty="0" smtClean="0"/>
              <a:t>Examples - Google App Engine, Microsoft Azure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5232" y="4414900"/>
            <a:ext cx="298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Applications running on cloud infrastructure, </a:t>
            </a:r>
          </a:p>
          <a:p>
            <a:r>
              <a:rPr lang="en-US" sz="1200" dirty="0" smtClean="0"/>
              <a:t>Examples - Google Apps, </a:t>
            </a:r>
            <a:r>
              <a:rPr lang="en-US" sz="1200" dirty="0" err="1" smtClean="0"/>
              <a:t>Salesforce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42332" y="234950"/>
            <a:ext cx="4074583" cy="1863236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02354" y="182032"/>
            <a:ext cx="3140046" cy="1927889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92129" y="4145970"/>
            <a:ext cx="7063195" cy="2407230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5796" y="1754254"/>
            <a:ext cx="261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 characteristics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5913" y="1748150"/>
            <a:ext cx="249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35992" y="434613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Models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3217324">
            <a:off x="6202805" y="1967323"/>
            <a:ext cx="308642" cy="9352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7573203">
            <a:off x="3032873" y="1934912"/>
            <a:ext cx="262348" cy="96829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rot="10800000">
            <a:off x="4653845" y="3392553"/>
            <a:ext cx="263827" cy="7216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77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HPC-Aware Cloud Schedulers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3162"/>
            <a:ext cx="8686800" cy="487375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Co-locate applications with complementary profiles</a:t>
            </a:r>
          </a:p>
          <a:p>
            <a:r>
              <a:rPr lang="en-US" dirty="0" smtClean="0"/>
              <a:t>Dedicated execution for extremely tightly-coupled HPC applications  (up to 20% improvement, implemented in 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rest, Multi-dimensional Online Bin Packing (MDOBP): Memory, CPU </a:t>
            </a:r>
          </a:p>
          <a:p>
            <a:pPr lvl="1"/>
            <a:r>
              <a:rPr lang="en-US" dirty="0" smtClean="0"/>
              <a:t>Dimension aware heuristic </a:t>
            </a:r>
          </a:p>
          <a:p>
            <a:pPr lvl="1"/>
            <a:r>
              <a:rPr lang="en-US" dirty="0" smtClean="0"/>
              <a:t>Cross application interference aware (up to 45% performance improvement for single application, limit interference to 8%)</a:t>
            </a:r>
          </a:p>
          <a:p>
            <a:pPr lvl="1"/>
            <a:r>
              <a:rPr lang="en-US" dirty="0" smtClean="0"/>
              <a:t>Improve throughput by 32.3% (simulation using </a:t>
            </a:r>
            <a:r>
              <a:rPr lang="en-US" dirty="0" err="1" smtClean="0"/>
              <a:t>CloudSim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962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387" y="5409677"/>
            <a:ext cx="74948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A</a:t>
            </a:r>
            <a:r>
              <a:rPr lang="en-US" sz="1400" b="1" dirty="0"/>
              <a:t>. Gupta</a:t>
            </a:r>
            <a:r>
              <a:rPr lang="en-US" sz="1400" dirty="0"/>
              <a:t>, L. Kale, D. Milojicic, P. Faraboschi, and S. Balle, “HPC-Aware VM Placement in Infrastructure Clouds ,” at IEEE Intl. Conf. on Cloud Engineering IC2E ’13 </a:t>
            </a:r>
          </a:p>
        </p:txBody>
      </p:sp>
    </p:spTree>
    <p:extLst>
      <p:ext uri="{BB962C8B-B14F-4D97-AF65-F5344CB8AC3E}">
        <p14:creationId xmlns="" xmlns:p14="http://schemas.microsoft.com/office/powerpoint/2010/main" val="610373314"/>
      </p:ext>
    </p:extLst>
  </p:cSld>
  <p:clrMapOvr>
    <a:masterClrMapping/>
  </p:clrMapOvr>
  <p:transition spd="slow" advTm="6324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714"/>
            <a:ext cx="7467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9848"/>
            <a:ext cx="7467600" cy="487375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Performance of HPC in cloud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 and Opportunities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Application-aware cloud schedulers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HPC-aware schedulers: improve HPC performance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Application-aware consolidation: improve cloud utilization =&gt; reduce cost </a:t>
            </a:r>
          </a:p>
          <a:p>
            <a:r>
              <a:rPr lang="en-US" dirty="0" smtClean="0"/>
              <a:t>Cloud-aware HPC runtime</a:t>
            </a:r>
          </a:p>
          <a:p>
            <a:pPr lvl="1"/>
            <a:r>
              <a:rPr lang="en-US" dirty="0" smtClean="0"/>
              <a:t>Dynamic Load balancing: improve HPC performance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203698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3889248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219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36" y="-341259"/>
            <a:ext cx="7924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Heterogeneity and multi-tenancy</a:t>
            </a:r>
            <a:endParaRPr lang="en-US" dirty="0"/>
          </a:p>
        </p:txBody>
      </p:sp>
      <p:sp>
        <p:nvSpPr>
          <p:cNvPr id="2082" name="TextBox 2081"/>
          <p:cNvSpPr txBox="1"/>
          <p:nvPr/>
        </p:nvSpPr>
        <p:spPr>
          <a:xfrm>
            <a:off x="2283736" y="5371859"/>
            <a:ext cx="6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536" y="984303"/>
            <a:ext cx="79248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Multi-tenancy =&gt; Dynamic heterogeneity</a:t>
            </a:r>
            <a:endParaRPr lang="en-US" dirty="0"/>
          </a:p>
          <a:p>
            <a:r>
              <a:rPr lang="en-US" dirty="0" smtClean="0"/>
              <a:t>Interference random and unpredictable</a:t>
            </a:r>
          </a:p>
          <a:p>
            <a:r>
              <a:rPr lang="en-US" b="1" dirty="0"/>
              <a:t>Challenge</a:t>
            </a:r>
            <a:r>
              <a:rPr lang="en-US" dirty="0"/>
              <a:t>: Running in VMs makes it difficult to determine if (and how much of) the load imbalance is </a:t>
            </a:r>
          </a:p>
          <a:p>
            <a:pPr lvl="1"/>
            <a:r>
              <a:rPr lang="en-US" dirty="0"/>
              <a:t>Application-intrinsic or </a:t>
            </a:r>
          </a:p>
          <a:p>
            <a:pPr lvl="1"/>
            <a:r>
              <a:rPr lang="en-US" dirty="0"/>
              <a:t>Caused by extraneous </a:t>
            </a:r>
            <a:r>
              <a:rPr lang="en-US" dirty="0" smtClean="0"/>
              <a:t>factors such as interference</a:t>
            </a:r>
            <a:endParaRPr lang="en-US" dirty="0"/>
          </a:p>
          <a:p>
            <a:endParaRPr lang="en-US" dirty="0"/>
          </a:p>
          <a:p>
            <a:pPr marL="0" lvl="1" indent="0"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17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3" t="35770" r="10281" b="51208"/>
          <a:stretch/>
        </p:blipFill>
        <p:spPr bwMode="auto">
          <a:xfrm>
            <a:off x="514183" y="3585721"/>
            <a:ext cx="739015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8336" y="2972369"/>
            <a:ext cx="127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Idle times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26824" y="3294334"/>
            <a:ext cx="1701800" cy="5382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398536" y="3294334"/>
            <a:ext cx="1230088" cy="12713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7138" y="483661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VMs sharing CPU: application functions appear to be taking longer time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874536" y="4041245"/>
            <a:ext cx="304802" cy="9250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9260" y="5482941"/>
            <a:ext cx="761999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Existing HPC load balancers ignore effect of extraneous factors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30246" y="5026877"/>
            <a:ext cx="2725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30246" y="5026877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4183" y="3712451"/>
            <a:ext cx="1" cy="1194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22846" y="3351413"/>
            <a:ext cx="2725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CPU/VM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511951"/>
      </p:ext>
    </p:extLst>
  </p:cSld>
  <p:clrMapOvr>
    <a:masterClrMapping/>
  </p:clrMapOvr>
  <p:transition spd="slow" advTm="1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Charm++ and Load Balancing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86" y="1148252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Migratable</a:t>
            </a:r>
            <a:r>
              <a:rPr lang="en-US" dirty="0" smtClean="0">
                <a:solidFill>
                  <a:srgbClr val="000000"/>
                </a:solidFill>
              </a:rPr>
              <a:t> objects (</a:t>
            </a:r>
            <a:r>
              <a:rPr lang="en-US" i="1" dirty="0" err="1" smtClean="0">
                <a:solidFill>
                  <a:srgbClr val="000000"/>
                </a:solidFill>
              </a:rPr>
              <a:t>chares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Object-based over-decomposition</a:t>
            </a:r>
          </a:p>
          <a:p>
            <a:pPr marL="0" lvl="1" indent="0"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3216459"/>
            <a:ext cx="3124200" cy="1371600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3202604"/>
            <a:ext cx="31242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500" y="3202604"/>
            <a:ext cx="3124200" cy="2743200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" y="4574204"/>
            <a:ext cx="31242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4792" y="3562823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6936" y="4882468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7622" y="3697903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100" y="4297113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9700" y="3815667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5792" y="4078904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1537" y="3703921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4712411"/>
            <a:ext cx="336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Background/ Interfering VM running on same host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3117" y="6037828"/>
            <a:ext cx="307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Objects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(Work/Data Units)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8545" y="1909850"/>
            <a:ext cx="265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Load balancer migrates objects from overloaded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to under loaded VM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3482" y="3711759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4645" y="3389641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9700" y="4699942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4645" y="4009632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5286344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88697" y="3321233"/>
            <a:ext cx="695325" cy="1134341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U-Turn Arrow 24"/>
          <p:cNvSpPr/>
          <p:nvPr/>
        </p:nvSpPr>
        <p:spPr>
          <a:xfrm>
            <a:off x="3297381" y="2195779"/>
            <a:ext cx="2376055" cy="914400"/>
          </a:xfrm>
          <a:prstGeom prst="uturnArrow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48100" y="4269404"/>
            <a:ext cx="637308" cy="1768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85408" y="5438744"/>
            <a:ext cx="1343892" cy="599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9596" y="6037828"/>
            <a:ext cx="2725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Physical Host 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1" y="6022004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Physical Host 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5452" y="3243075"/>
            <a:ext cx="191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HPC VM1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0767" y="3251887"/>
            <a:ext cx="191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HPC VM2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935971"/>
      </p:ext>
    </p:extLst>
  </p:cSld>
  <p:clrMapOvr>
    <a:masterClrMapping/>
  </p:clrMapOvr>
  <p:transition spd="slow" advTm="3285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Cloud-Aware Load Balancer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924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Static Heterogeneity: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stimate </a:t>
            </a:r>
            <a:r>
              <a:rPr lang="en-US" dirty="0"/>
              <a:t>the </a:t>
            </a:r>
            <a:r>
              <a:rPr lang="en-US" dirty="0" smtClean="0"/>
              <a:t>CPU capabilities </a:t>
            </a:r>
            <a:r>
              <a:rPr lang="en-US" dirty="0"/>
              <a:t>for each VCPU, and use those estimates to </a:t>
            </a:r>
            <a:r>
              <a:rPr lang="en-US" dirty="0" smtClean="0"/>
              <a:t>drive the </a:t>
            </a:r>
            <a:r>
              <a:rPr lang="en-US" dirty="0"/>
              <a:t>load balancing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Simple </a:t>
            </a:r>
            <a:r>
              <a:rPr lang="en-US" dirty="0">
                <a:solidFill>
                  <a:srgbClr val="FF0000"/>
                </a:solidFill>
              </a:rPr>
              <a:t>estimation </a:t>
            </a:r>
            <a:r>
              <a:rPr lang="en-US" dirty="0" smtClean="0">
                <a:solidFill>
                  <a:srgbClr val="FF0000"/>
                </a:solidFill>
              </a:rPr>
              <a:t>strategy + periodic load re-distribution</a:t>
            </a:r>
          </a:p>
          <a:p>
            <a:r>
              <a:rPr lang="en-US" dirty="0" smtClean="0"/>
              <a:t>Dynamic Heterogeneity </a:t>
            </a:r>
          </a:p>
          <a:p>
            <a:pPr lvl="1"/>
            <a:r>
              <a:rPr lang="en-US" dirty="0" smtClean="0"/>
              <a:t>Instrument </a:t>
            </a:r>
            <a:r>
              <a:rPr lang="en-US" dirty="0"/>
              <a:t>the time spent on each </a:t>
            </a:r>
            <a:r>
              <a:rPr lang="en-US" dirty="0" smtClean="0"/>
              <a:t>task</a:t>
            </a:r>
          </a:p>
          <a:p>
            <a:pPr lvl="1"/>
            <a:r>
              <a:rPr lang="en-US" dirty="0"/>
              <a:t>Impact of interference: instrument the load external to the application under </a:t>
            </a:r>
            <a:r>
              <a:rPr lang="en-US" dirty="0" smtClean="0"/>
              <a:t>consideration (</a:t>
            </a:r>
            <a:r>
              <a:rPr lang="en-US" i="1" dirty="0" smtClean="0"/>
              <a:t>background load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Normalize execution time to number of ticks (processor-independent)</a:t>
            </a:r>
          </a:p>
          <a:p>
            <a:pPr lvl="1"/>
            <a:r>
              <a:rPr lang="en-US" dirty="0" smtClean="0"/>
              <a:t>Predict </a:t>
            </a:r>
            <a:r>
              <a:rPr lang="en-US" dirty="0"/>
              <a:t>future load based on </a:t>
            </a:r>
            <a:r>
              <a:rPr lang="en-US" dirty="0" smtClean="0"/>
              <a:t>the loads of recently </a:t>
            </a:r>
            <a:r>
              <a:rPr lang="en-US" dirty="0"/>
              <a:t>completed iterations (</a:t>
            </a:r>
            <a:r>
              <a:rPr lang="en-US" i="1" dirty="0"/>
              <a:t>principle of persistence</a:t>
            </a:r>
            <a:r>
              <a:rPr lang="en-US" dirty="0"/>
              <a:t>).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Create sets of overloaded and under loaded </a:t>
            </a:r>
            <a:r>
              <a:rPr lang="en-US" dirty="0" smtClean="0">
                <a:solidFill>
                  <a:srgbClr val="000000"/>
                </a:solidFill>
              </a:rPr>
              <a:t>cores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Migrate objects based on projected </a:t>
            </a:r>
            <a:r>
              <a:rPr lang="en-US" dirty="0" smtClean="0">
                <a:solidFill>
                  <a:srgbClr val="FF0000"/>
                </a:solidFill>
              </a:rPr>
              <a:t>loads from overloaded to </a:t>
            </a:r>
            <a:r>
              <a:rPr lang="en-US" dirty="0" err="1" smtClean="0">
                <a:solidFill>
                  <a:srgbClr val="FF0000"/>
                </a:solidFill>
              </a:rPr>
              <a:t>underloaded</a:t>
            </a:r>
            <a:r>
              <a:rPr lang="en-US" dirty="0" smtClean="0">
                <a:solidFill>
                  <a:srgbClr val="FF0000"/>
                </a:solidFill>
              </a:rPr>
              <a:t> VMs </a:t>
            </a:r>
            <a:r>
              <a:rPr lang="en-US" i="1" dirty="0" smtClean="0">
                <a:solidFill>
                  <a:srgbClr val="FF0000"/>
                </a:solidFill>
              </a:rPr>
              <a:t>(Periodic refinement)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4323470"/>
      </p:ext>
    </p:extLst>
  </p:cSld>
  <p:clrMapOvr>
    <a:masterClrMapping/>
  </p:clrMapOvr>
  <p:transition spd="slow" advTm="86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51" y="-152342"/>
            <a:ext cx="7467600" cy="1143000"/>
          </a:xfrm>
        </p:spPr>
        <p:txBody>
          <a:bodyPr/>
          <a:lstStyle/>
          <a:p>
            <a:r>
              <a:rPr lang="en-US" dirty="0" smtClean="0"/>
              <a:t>Load balancing 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24" y="4053280"/>
            <a:ext cx="2654300" cy="87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006" y="1414818"/>
            <a:ext cx="31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processors should have load close to average 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006" y="2934365"/>
            <a:ext cx="345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load depends on task execution time and overhead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752" y="4283249"/>
            <a:ext cx="419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Overhead is the time processor is not executing tasks and not in idle mode.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10647" y="4283249"/>
            <a:ext cx="467377" cy="440851"/>
          </a:xfrm>
          <a:prstGeom prst="rect">
            <a:avLst/>
          </a:prstGeom>
          <a:solidFill>
            <a:srgbClr val="008000">
              <a:alpha val="14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78051" y="4294445"/>
            <a:ext cx="318535" cy="440851"/>
          </a:xfrm>
          <a:prstGeom prst="rect">
            <a:avLst/>
          </a:prstGeom>
          <a:solidFill>
            <a:srgbClr val="3366FF">
              <a:alpha val="14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88003" y="4929580"/>
            <a:ext cx="205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Charm++ LB database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825" y="5040330"/>
            <a:ext cx="205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rom /</a:t>
            </a:r>
            <a:r>
              <a:rPr lang="en-US" dirty="0" err="1" smtClean="0">
                <a:solidFill>
                  <a:srgbClr val="008000"/>
                </a:solidFill>
              </a:rPr>
              <a:t>proc</a:t>
            </a:r>
            <a:r>
              <a:rPr lang="en-US" dirty="0" smtClean="0">
                <a:solidFill>
                  <a:srgbClr val="008000"/>
                </a:solidFill>
              </a:rPr>
              <a:t>/stat file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8"/>
          <a:stretch/>
        </p:blipFill>
        <p:spPr bwMode="auto">
          <a:xfrm>
            <a:off x="3544473" y="1374870"/>
            <a:ext cx="5102256" cy="7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081" y="2856829"/>
            <a:ext cx="4449256" cy="8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1" y="4963386"/>
            <a:ext cx="6265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T</a:t>
            </a:r>
            <a:r>
              <a:rPr lang="en-US" sz="1400" baseline="-25000" dirty="0" err="1" smtClean="0"/>
              <a:t>lb</a:t>
            </a:r>
            <a:r>
              <a:rPr lang="en-US" sz="1400" dirty="0" smtClean="0"/>
              <a:t>: wall </a:t>
            </a:r>
            <a:r>
              <a:rPr lang="en-US" sz="1400" dirty="0"/>
              <a:t>clock time between two load </a:t>
            </a:r>
            <a:r>
              <a:rPr lang="en-US" sz="1400" dirty="0" smtClean="0"/>
              <a:t>balancing  steps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smtClean="0"/>
              <a:t>T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: CPU </a:t>
            </a:r>
            <a:r>
              <a:rPr lang="en-US" sz="1400" dirty="0"/>
              <a:t>time consumed by task </a:t>
            </a:r>
            <a:r>
              <a:rPr lang="en-US" sz="1400" dirty="0" err="1"/>
              <a:t>i</a:t>
            </a:r>
            <a:r>
              <a:rPr lang="en-US" sz="1400" dirty="0"/>
              <a:t> on VCPU 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2463" y="566959"/>
            <a:ext cx="3236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To get a </a:t>
            </a:r>
            <a:r>
              <a:rPr lang="en-US" sz="1400" dirty="0"/>
              <a:t>processor-independent</a:t>
            </a:r>
          </a:p>
          <a:p>
            <a:r>
              <a:rPr lang="en-US" sz="1400" dirty="0"/>
              <a:t>measure of task </a:t>
            </a:r>
            <a:r>
              <a:rPr lang="en-US" sz="1400" dirty="0" smtClean="0"/>
              <a:t>loads, normalize </a:t>
            </a:r>
            <a:r>
              <a:rPr lang="en-US" sz="1400" dirty="0"/>
              <a:t>the execution times to number of ticks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90591" y="1305623"/>
            <a:ext cx="17994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78024" y="1305623"/>
            <a:ext cx="413487" cy="1628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5795030" y="889096"/>
            <a:ext cx="298795" cy="2799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955299"/>
      </p:ext>
    </p:extLst>
  </p:cSld>
  <p:clrMapOvr>
    <a:masterClrMapping/>
  </p:clrMapOvr>
  <p:transition spd="slow" advTm="1628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67147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Stencil3d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47" y="1941089"/>
            <a:ext cx="5481553" cy="364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5091635"/>
            <a:ext cx="8153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381000" y="5616714"/>
            <a:ext cx="76199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Periodically </a:t>
            </a:r>
            <a:r>
              <a:rPr lang="en-US" sz="2000" dirty="0"/>
              <a:t>measuring idle time and migrating load away from time-shared VMs works well in practice.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55" y="998924"/>
            <a:ext cx="8377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OpenStack</a:t>
            </a:r>
            <a:r>
              <a:rPr lang="en-US" dirty="0"/>
              <a:t> on Open Cirrus test </a:t>
            </a:r>
            <a:r>
              <a:rPr lang="en-US" dirty="0" smtClean="0"/>
              <a:t>bed (3 types of processors), KVM, </a:t>
            </a:r>
            <a:r>
              <a:rPr lang="en-US" i="1" dirty="0" err="1" smtClean="0"/>
              <a:t>virtio</a:t>
            </a:r>
            <a:r>
              <a:rPr lang="en-US" i="1" dirty="0" smtClean="0"/>
              <a:t>-net, </a:t>
            </a:r>
            <a:r>
              <a:rPr lang="en-US" dirty="0"/>
              <a:t>VMs: </a:t>
            </a:r>
            <a:r>
              <a:rPr lang="en-US" dirty="0" smtClean="0"/>
              <a:t>m1.small,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vcpupin</a:t>
            </a:r>
            <a:r>
              <a:rPr lang="en-US" dirty="0"/>
              <a:t> </a:t>
            </a:r>
            <a:r>
              <a:rPr lang="en-US" dirty="0" smtClean="0"/>
              <a:t>for pinning VCPU to physical cores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Sequential </a:t>
            </a:r>
            <a:r>
              <a:rPr lang="pt-BR" dirty="0"/>
              <a:t>NPB-FT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interference</a:t>
            </a:r>
            <a:r>
              <a:rPr lang="en-US" dirty="0" smtClean="0"/>
              <a:t>, </a:t>
            </a:r>
            <a:r>
              <a:rPr lang="en-US" dirty="0"/>
              <a:t>Interfering VM pinned to one of the cores that the VMs of our parallel runs use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327809"/>
            <a:ext cx="1371600" cy="2329543"/>
          </a:xfrm>
          <a:prstGeom prst="rect">
            <a:avLst/>
          </a:prstGeom>
          <a:solidFill>
            <a:srgbClr val="FF00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0126" y="2682859"/>
            <a:ext cx="166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is better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0648792">
            <a:off x="943311" y="3228575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76159" y="2359693"/>
            <a:ext cx="219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Multi-tenancy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awareness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096000" y="3699409"/>
            <a:ext cx="202571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8912" y="3574837"/>
            <a:ext cx="219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Heterogeneity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awareness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43400" y="2682858"/>
            <a:ext cx="1932759" cy="1168951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233075"/>
      </p:ext>
    </p:extLst>
  </p:cSld>
  <p:clrMapOvr>
    <a:masterClrMapping/>
  </p:clrMapOvr>
  <p:transition spd="slow" advTm="2767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Results: Improvements by 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23081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35" t="5126" b="22616"/>
          <a:stretch/>
        </p:blipFill>
        <p:spPr bwMode="auto">
          <a:xfrm>
            <a:off x="1937656" y="1325561"/>
            <a:ext cx="4310743" cy="26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613" y="4068762"/>
            <a:ext cx="8271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Heterogeneity </a:t>
            </a:r>
            <a:r>
              <a:rPr lang="en-US" dirty="0"/>
              <a:t>and Interference – </a:t>
            </a:r>
            <a:r>
              <a:rPr lang="en-US" dirty="0" smtClean="0"/>
              <a:t>one slow </a:t>
            </a:r>
            <a:r>
              <a:rPr lang="en-US" dirty="0"/>
              <a:t>node, hence four </a:t>
            </a:r>
            <a:r>
              <a:rPr lang="en-US" dirty="0" smtClean="0"/>
              <a:t>slow </a:t>
            </a:r>
            <a:r>
              <a:rPr lang="en-US" dirty="0"/>
              <a:t>VMs, rest </a:t>
            </a:r>
            <a:r>
              <a:rPr lang="en-US" dirty="0" smtClean="0"/>
              <a:t>fast</a:t>
            </a:r>
            <a:r>
              <a:rPr lang="en-US" dirty="0"/>
              <a:t>, one </a:t>
            </a:r>
            <a:r>
              <a:rPr lang="en-US" dirty="0" smtClean="0"/>
              <a:t>interfering VM </a:t>
            </a:r>
            <a:r>
              <a:rPr lang="en-US" dirty="0"/>
              <a:t>(on a Fast core) which starts at iteration 50.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133539"/>
            <a:ext cx="6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74706" y="4866566"/>
            <a:ext cx="3505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 to 40% Benefits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46831" y="1930297"/>
            <a:ext cx="166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is better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660456" y="2299629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486400"/>
            <a:ext cx="777240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A</a:t>
            </a:r>
            <a:r>
              <a:rPr lang="en-US" sz="1400" b="1" dirty="0"/>
              <a:t>. Gupta</a:t>
            </a:r>
            <a:r>
              <a:rPr lang="en-US" sz="1400" dirty="0"/>
              <a:t>, O. </a:t>
            </a:r>
            <a:r>
              <a:rPr lang="en-US" sz="1400" dirty="0" err="1"/>
              <a:t>Sarood</a:t>
            </a:r>
            <a:r>
              <a:rPr lang="en-US" sz="1400" dirty="0"/>
              <a:t>, L. Kale, and D. Milojicic, “Improving HPC Application Performance in Cloud through Dynamic Load Balancing,” accepted at IEEE/ACM CCGRID ’13  </a:t>
            </a:r>
          </a:p>
        </p:txBody>
      </p:sp>
    </p:spTree>
    <p:extLst>
      <p:ext uri="{BB962C8B-B14F-4D97-AF65-F5344CB8AC3E}">
        <p14:creationId xmlns="" xmlns:p14="http://schemas.microsoft.com/office/powerpoint/2010/main" val="3317783746"/>
      </p:ext>
    </p:extLst>
  </p:cSld>
  <p:clrMapOvr>
    <a:masterClrMapping/>
  </p:clrMapOvr>
  <p:transition spd="slow" advTm="627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Conclusions and Insights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49611931"/>
              </p:ext>
            </p:extLst>
          </p:nvPr>
        </p:nvGraphicFramePr>
        <p:xfrm>
          <a:off x="381000" y="1295400"/>
          <a:ext cx="8305800" cy="4218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7323"/>
                <a:gridCol w="6518477"/>
              </a:tblGrid>
              <a:tr h="3322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Answers</a:t>
                      </a:r>
                      <a:endParaRPr lang="en-US" sz="1600" dirty="0"/>
                    </a:p>
                  </a:txBody>
                  <a:tcPr/>
                </a:tc>
              </a:tr>
              <a:tr h="8154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Small and medium scale organizations (pay-as-you-go benefits)  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Owning applications which result in best performance/cost ratio in cloud vs. other platforms.</a:t>
                      </a:r>
                      <a:endParaRPr lang="en-US" sz="1200" dirty="0"/>
                    </a:p>
                  </a:txBody>
                  <a:tcPr/>
                </a:tc>
              </a:tr>
              <a:tr h="8154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Applications with less-intensive communication patterns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Less sensitivity to noise/interference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Small to medium scale</a:t>
                      </a:r>
                      <a:endParaRPr lang="en-US" sz="1200" dirty="0"/>
                    </a:p>
                  </a:txBody>
                  <a:tcPr/>
                </a:tc>
              </a:tr>
              <a:tr h="1057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HPC users in small-medium enterprises much more sensitive to the CAPEX/OPEX argument.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Ability to exploit a large variety of different architectures (Better utilization at global scale, potential consumer savings)</a:t>
                      </a:r>
                      <a:endParaRPr lang="en-US" sz="1200" dirty="0"/>
                    </a:p>
                  </a:txBody>
                  <a:tcPr/>
                </a:tc>
              </a:tr>
              <a:tr h="11709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Technical: Lightweight virtualization, CPU affinity, HPC-aware Cloud schedulers, Cloud-Aware HPC runtime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en-US" sz="1600" kern="1200" baseline="0" dirty="0" smtClean="0"/>
                        <a:t>HPC in the cloud models: cloud bursting, hybrid  supercomputer–cloud approach: application-aware mapping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281416" y="58864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91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70"/>
    </mc:Choice>
    <mc:Fallback>
      <p:transition spd="slow" advTm="2117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23081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9696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http://charm.cs.uiuc.edu/research/cloud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gupta59@illinois.edu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Special Thanks to Dr. </a:t>
            </a:r>
            <a:r>
              <a:rPr lang="en-US" dirty="0" err="1" smtClean="0"/>
              <a:t>Dejan</a:t>
            </a:r>
            <a:r>
              <a:rPr lang="en-US" dirty="0" smtClean="0"/>
              <a:t> </a:t>
            </a:r>
            <a:r>
              <a:rPr lang="en-US" dirty="0" err="1" smtClean="0"/>
              <a:t>Milojicic</a:t>
            </a:r>
            <a:r>
              <a:rPr lang="en-US" dirty="0" smtClean="0"/>
              <a:t> (HP Labs)  and HP Lab’s Innovation Research Award (IRP)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32316"/>
      </p:ext>
    </p:extLst>
  </p:cSld>
  <p:clrMapOvr>
    <a:masterClrMapping/>
  </p:clrMapOvr>
  <p:transition spd="slow" advTm="313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0"/>
            <a:ext cx="7467600" cy="960438"/>
          </a:xfrm>
        </p:spPr>
        <p:txBody>
          <a:bodyPr/>
          <a:lstStyle/>
          <a:p>
            <a:r>
              <a:rPr lang="en-US" dirty="0" smtClean="0"/>
              <a:t>Motivation: Why Clouds for HPC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066800"/>
            <a:ext cx="7772400" cy="4876800"/>
          </a:xfrm>
        </p:spPr>
        <p:txBody>
          <a:bodyPr>
            <a:noAutofit/>
          </a:bodyPr>
          <a:lstStyle/>
          <a:p>
            <a:r>
              <a:rPr lang="en-US" dirty="0"/>
              <a:t>Rent vs. </a:t>
            </a:r>
            <a:r>
              <a:rPr lang="en-US" dirty="0" smtClean="0"/>
              <a:t>own, </a:t>
            </a:r>
            <a:r>
              <a:rPr lang="en-US" i="1" dirty="0"/>
              <a:t>pay-as-you-go</a:t>
            </a:r>
          </a:p>
          <a:p>
            <a:pPr lvl="1"/>
            <a:r>
              <a:rPr lang="en-US" dirty="0" smtClean="0"/>
              <a:t>No startup/maintenance cost, cluster create time</a:t>
            </a:r>
          </a:p>
          <a:p>
            <a:r>
              <a:rPr lang="en-US" i="1" dirty="0" smtClean="0"/>
              <a:t>Elastic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No risk e.g. in under-provisioning </a:t>
            </a:r>
          </a:p>
          <a:p>
            <a:pPr lvl="1"/>
            <a:r>
              <a:rPr lang="en-US" dirty="0" smtClean="0"/>
              <a:t>Prevents underutilization</a:t>
            </a:r>
          </a:p>
          <a:p>
            <a:r>
              <a:rPr lang="en-US" dirty="0" smtClean="0"/>
              <a:t>Benefits of virtualization</a:t>
            </a:r>
          </a:p>
          <a:p>
            <a:pPr lvl="1"/>
            <a:r>
              <a:rPr lang="en-US" dirty="0" smtClean="0"/>
              <a:t>Flexibility and customization </a:t>
            </a:r>
          </a:p>
          <a:p>
            <a:pPr lvl="1"/>
            <a:r>
              <a:rPr lang="en-US" dirty="0" smtClean="0"/>
              <a:t>Migration </a:t>
            </a:r>
            <a:r>
              <a:rPr lang="en-US" dirty="0" smtClean="0"/>
              <a:t>and resource </a:t>
            </a:r>
            <a:r>
              <a:rPr lang="en-US" dirty="0"/>
              <a:t>c</a:t>
            </a:r>
            <a:r>
              <a:rPr lang="en-US" dirty="0" smtClean="0"/>
              <a:t>ontrol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4778188"/>
            <a:ext cx="7543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Cloud for HPC: A </a:t>
            </a:r>
            <a:r>
              <a:rPr lang="en-US" sz="2400" dirty="0"/>
              <a:t>cost-effective and timely </a:t>
            </a:r>
            <a:r>
              <a:rPr lang="en-US" sz="2400" dirty="0" smtClean="0"/>
              <a:t>solution? </a:t>
            </a:r>
          </a:p>
        </p:txBody>
      </p:sp>
    </p:spTree>
    <p:extLst>
      <p:ext uri="{BB962C8B-B14F-4D97-AF65-F5344CB8AC3E}">
        <p14:creationId xmlns="" xmlns:p14="http://schemas.microsoft.com/office/powerpoint/2010/main" val="2376661907"/>
      </p:ext>
    </p:extLst>
  </p:cSld>
  <p:clrMapOvr>
    <a:masterClrMapping/>
  </p:clrMapOvr>
  <p:transition spd="slow" advTm="5949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Panel: HPC in the cloud: how much water does it hold?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4873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High performance computing connotes science and engineering applications running on supercomputers. One imagines tightly coupled, latency sensitive, jitter-sensitive applications in this space. On the other hand, cloud platforms create the promise of computation on demand, with a flexible infrastructure, and pay-as-you-go cost structure</a:t>
            </a:r>
          </a:p>
          <a:p>
            <a:r>
              <a:rPr lang="en-US" dirty="0" smtClean="0"/>
              <a:t>Can the two really meet? </a:t>
            </a:r>
          </a:p>
          <a:p>
            <a:r>
              <a:rPr lang="en-US" dirty="0" smtClean="0"/>
              <a:t>Is it the case that only a subset of CSE applications can run on this platform?</a:t>
            </a:r>
          </a:p>
          <a:p>
            <a:r>
              <a:rPr lang="en-US" dirty="0" smtClean="0"/>
              <a:t>Can the increasing role of adaptive schemes in HPC work well with the need for </a:t>
            </a:r>
            <a:r>
              <a:rPr lang="en-US" dirty="0" err="1" smtClean="0"/>
              <a:t>adaptivity</a:t>
            </a:r>
            <a:r>
              <a:rPr lang="en-US" dirty="0" smtClean="0"/>
              <a:t> in cloud environment? </a:t>
            </a:r>
          </a:p>
          <a:p>
            <a:r>
              <a:rPr lang="en-US" dirty="0" smtClean="0"/>
              <a:t>Should national agencies like NSF fund computation time indirectly, and let CSE researchers rent time in the cloud? 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Panelists: </a:t>
            </a:r>
          </a:p>
          <a:p>
            <a:r>
              <a:rPr lang="en-US" i="1" dirty="0" smtClean="0"/>
              <a:t>Roy Campbell (Professor, University of Illinois at Urbana Champaign),</a:t>
            </a:r>
          </a:p>
          <a:p>
            <a:r>
              <a:rPr lang="en-US" i="1" dirty="0" smtClean="0"/>
              <a:t>Kate </a:t>
            </a:r>
            <a:r>
              <a:rPr lang="en-US" i="1" dirty="0" err="1" smtClean="0"/>
              <a:t>Keahey</a:t>
            </a:r>
            <a:r>
              <a:rPr lang="en-US" i="1" dirty="0" smtClean="0"/>
              <a:t> (Fellow, Computation Institute University of Chicago),</a:t>
            </a:r>
          </a:p>
          <a:p>
            <a:r>
              <a:rPr lang="en-US" i="1" dirty="0" err="1" smtClean="0"/>
              <a:t>Dejan</a:t>
            </a:r>
            <a:r>
              <a:rPr lang="en-US" i="1" dirty="0" smtClean="0"/>
              <a:t> S </a:t>
            </a:r>
            <a:r>
              <a:rPr lang="en-US" i="1" dirty="0" err="1" smtClean="0"/>
              <a:t>Milojicic</a:t>
            </a:r>
            <a:r>
              <a:rPr lang="en-US" i="1" dirty="0" smtClean="0"/>
              <a:t> (Senior Research Manager, HP Labs),</a:t>
            </a:r>
          </a:p>
          <a:p>
            <a:r>
              <a:rPr lang="en-US" i="1" dirty="0" smtClean="0"/>
              <a:t>Landon Curt Noll (Resident Astronomer and HPC Specialist, Cisco)</a:t>
            </a:r>
          </a:p>
          <a:p>
            <a:r>
              <a:rPr lang="en-US" i="1" dirty="0" err="1" smtClean="0"/>
              <a:t>Laxmikant</a:t>
            </a:r>
            <a:r>
              <a:rPr lang="en-US" i="1" dirty="0" smtClean="0"/>
              <a:t> Kale (Professor, University of Illinois at Urbana-Champaign)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632316"/>
      </p:ext>
    </p:extLst>
  </p:cSld>
  <p:clrMapOvr>
    <a:masterClrMapping/>
  </p:clrMapOvr>
  <p:transition spd="slow" advTm="120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 Campbell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0" y="1600200"/>
            <a:ext cx="4419600" cy="45720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dirty="0" smtClean="0"/>
              <a:t>    Roy Campbell leads the System Software Research Group. He is the </a:t>
            </a:r>
            <a:r>
              <a:rPr lang="en-US" dirty="0" err="1" smtClean="0"/>
              <a:t>Sohaib</a:t>
            </a:r>
            <a:r>
              <a:rPr lang="en-US" dirty="0" smtClean="0"/>
              <a:t> and Sara </a:t>
            </a:r>
            <a:r>
              <a:rPr lang="en-US" dirty="0" err="1" smtClean="0"/>
              <a:t>Abbasi</a:t>
            </a:r>
            <a:r>
              <a:rPr lang="en-US" dirty="0" smtClean="0"/>
              <a:t> Professor of Computer Science and also the Director of the NSA Designated Center of Excellence at the University of Illinois Urbana-Champaign. He is director of CARIS, the Center for Advanced Research in Information Security. He is an  IEEE </a:t>
            </a:r>
            <a:r>
              <a:rPr lang="en-US" dirty="0" smtClean="0"/>
              <a:t>Fellow. </a:t>
            </a:r>
            <a:r>
              <a:rPr lang="en-US" dirty="0" smtClean="0"/>
              <a:t>He has supervised over forty four Ph.D. Dissertations, one hundred twenty four M.S. theses, and is the author of over two hundred and ninety research papers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098" name="Picture 2" descr="C:\Users\Abhishek\Desktop\Work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3718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Kate </a:t>
            </a:r>
            <a:r>
              <a:rPr lang="en-US" dirty="0" err="1" smtClean="0"/>
              <a:t>Keahey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0" y="1600200"/>
            <a:ext cx="44196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Kate </a:t>
            </a:r>
            <a:r>
              <a:rPr lang="en-US" dirty="0" err="1" smtClean="0"/>
              <a:t>Keahey</a:t>
            </a:r>
            <a:r>
              <a:rPr lang="en-US" dirty="0" smtClean="0"/>
              <a:t> is one of the pioneers of infrastructure cloud computing. She leads the development of Nimbus project which provides an open source Infrastructure-as-a-Service implementation as well as an integrated set of platform-level tools allowing users to build elastic application by combining on-demand commercial and scientific cloud resources. Kate is a Scientist in the Distributed Systems Lab at Argonne National Laboratory and a Fellow at the Computation Institute at the University of Chicago.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Abhishek\Desktop\Work\Kate-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29083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Dejan</a:t>
            </a:r>
            <a:r>
              <a:rPr lang="en-US" dirty="0" smtClean="0"/>
              <a:t> </a:t>
            </a:r>
            <a:r>
              <a:rPr lang="en-US" dirty="0" err="1" smtClean="0"/>
              <a:t>Milojicic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0" y="1600200"/>
            <a:ext cx="441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	</a:t>
            </a:r>
            <a:r>
              <a:rPr lang="en-US" dirty="0" err="1" smtClean="0"/>
              <a:t>Dejan</a:t>
            </a:r>
            <a:r>
              <a:rPr lang="en-US" dirty="0" smtClean="0"/>
              <a:t> </a:t>
            </a:r>
            <a:r>
              <a:rPr lang="en-US" dirty="0" err="1" smtClean="0"/>
              <a:t>Milojicic</a:t>
            </a:r>
            <a:r>
              <a:rPr lang="en-US" dirty="0" smtClean="0"/>
              <a:t> is a senior researcher at HP Labs, Palo Alto, CA. He is IEEE Computer Society 2014 President. He is a founding Editor-in-Chief of IEEE Computing Now. He has been on many conference program committees and journal editorial boards.  </a:t>
            </a:r>
            <a:r>
              <a:rPr lang="en-US" dirty="0" err="1" smtClean="0"/>
              <a:t>Dejan</a:t>
            </a:r>
            <a:r>
              <a:rPr lang="en-US" dirty="0" smtClean="0"/>
              <a:t> is an IEEE Fellow, ACM Distinguished Engineer, and USENIX member. </a:t>
            </a:r>
            <a:r>
              <a:rPr lang="en-US" dirty="0" err="1" smtClean="0"/>
              <a:t>Dejan</a:t>
            </a:r>
            <a:r>
              <a:rPr lang="en-US" dirty="0" smtClean="0"/>
              <a:t> has published over 130 papers and 2 books; he has 12 patents and 25 patent applications.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Abhishek\Downloads\dejan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048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Landon Curt Noll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0" y="1600200"/>
            <a:ext cx="4419600" cy="45720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Landon Curt Noll </a:t>
            </a:r>
            <a:r>
              <a:rPr lang="en-US" dirty="0" smtClean="0"/>
              <a:t>is a Resident Astronomer and HPC Specialist.</a:t>
            </a:r>
            <a:endParaRPr lang="en-US" dirty="0" smtClean="0"/>
          </a:p>
          <a:p>
            <a:pPr fontAlgn="base"/>
            <a:r>
              <a:rPr lang="en-US" dirty="0" smtClean="0"/>
              <a:t>By day his Cisco responsibilities encompass high-performance computing, security analysis, and standards. By night he serves as an Astronomer focusing on our inner solar system, as well as the origins of solar systems throughout our Universe.</a:t>
            </a:r>
          </a:p>
          <a:p>
            <a:pPr fontAlgn="base"/>
            <a:r>
              <a:rPr lang="en-US" dirty="0" smtClean="0"/>
              <a:t>Landon Curt Noll is the ‘N’ in the widely used FNV hash</a:t>
            </a:r>
          </a:p>
          <a:p>
            <a:pPr fontAlgn="base"/>
            <a:r>
              <a:rPr lang="en-US" dirty="0" smtClean="0"/>
              <a:t>As a mathematician, he developed or co-developed several high-speed computational methods and as held or co-held eight world records related to the discovery of large prime numbers..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C:\Users\Abhishek\Desktop\Work\220px-LandonCurtNo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279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Laxmikant</a:t>
            </a:r>
            <a:r>
              <a:rPr lang="en-US" b="1" dirty="0" smtClean="0"/>
              <a:t> Kale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3810000" y="1295400"/>
            <a:ext cx="4572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Professor </a:t>
            </a:r>
            <a:r>
              <a:rPr lang="en-US" dirty="0" err="1" smtClean="0"/>
              <a:t>Laxmikant</a:t>
            </a:r>
            <a:r>
              <a:rPr lang="en-US" dirty="0" smtClean="0"/>
              <a:t> Kale is the director of the Parallel Programming Laboratory and a Professor of Computer Science at the University of Illinois at Urbana-Champaign. Prof. Kale has been working on various aspects of parallel computing, with a focus on enhancing performance and productivity via adaptive runtime </a:t>
            </a:r>
            <a:r>
              <a:rPr lang="en-US" dirty="0" smtClean="0"/>
              <a:t>systems. </a:t>
            </a:r>
            <a:r>
              <a:rPr lang="en-US" dirty="0" smtClean="0"/>
              <a:t>His collaborations include the widely used Gordon-Bell award winning (SC'2002) </a:t>
            </a:r>
            <a:r>
              <a:rPr lang="en-US" dirty="0" err="1" smtClean="0"/>
              <a:t>biomolecular</a:t>
            </a:r>
            <a:r>
              <a:rPr lang="en-US" dirty="0" smtClean="0"/>
              <a:t> simulation program NAMD. He and his team recently won the HPC Challenge award at Supercomputing 2011, for their entry based on Charm++.</a:t>
            </a:r>
          </a:p>
          <a:p>
            <a:r>
              <a:rPr lang="en-US" dirty="0" smtClean="0"/>
              <a:t>Prof. Kale is a fellow of the IEEE, and a winner of the 2012 IEEE Sidney </a:t>
            </a:r>
            <a:r>
              <a:rPr lang="en-US" dirty="0" err="1" smtClean="0"/>
              <a:t>Fernbach</a:t>
            </a:r>
            <a:r>
              <a:rPr lang="en-US" dirty="0" smtClean="0"/>
              <a:t> award.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C:\Users\Abhishek\Desktop\Work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743200" cy="415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632316"/>
      </p:ext>
    </p:extLst>
  </p:cSld>
  <p:clrMapOvr>
    <a:masterClrMapping/>
  </p:clrMapOvr>
  <p:transition spd="slow" advTm="120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Bridge the gap between HPC and cloud</a:t>
            </a:r>
          </a:p>
          <a:p>
            <a:pPr lvl="1"/>
            <a:r>
              <a:rPr lang="en-US" dirty="0" smtClean="0"/>
              <a:t>Performance and utilization</a:t>
            </a:r>
          </a:p>
          <a:p>
            <a:pPr lvl="1"/>
            <a:r>
              <a:rPr lang="en-US" dirty="0" smtClean="0"/>
              <a:t>HPC-aware clouds and cloud-aware HPC</a:t>
            </a:r>
          </a:p>
          <a:p>
            <a:r>
              <a:rPr lang="en-US" dirty="0" smtClean="0"/>
              <a:t>Key ideas can be extended beyond HPC-clouds</a:t>
            </a:r>
          </a:p>
          <a:p>
            <a:pPr lvl="1"/>
            <a:r>
              <a:rPr lang="en-US" dirty="0" smtClean="0"/>
              <a:t>Application-aware scheduling</a:t>
            </a:r>
          </a:p>
          <a:p>
            <a:pPr lvl="1"/>
            <a:r>
              <a:rPr lang="en-US" dirty="0" smtClean="0"/>
              <a:t>Characterization and interference-aware consolidation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Malleable jobs</a:t>
            </a:r>
          </a:p>
          <a:p>
            <a:r>
              <a:rPr lang="en-US" dirty="0" smtClean="0"/>
              <a:t>HPC in the cloud for </a:t>
            </a:r>
            <a:r>
              <a:rPr lang="en-US" i="1" dirty="0" smtClean="0"/>
              <a:t>some</a:t>
            </a:r>
            <a:r>
              <a:rPr lang="en-US" dirty="0" smtClean="0"/>
              <a:t> applications </a:t>
            </a:r>
            <a:r>
              <a:rPr lang="en-US" i="1" dirty="0" smtClean="0"/>
              <a:t>not all </a:t>
            </a:r>
          </a:p>
          <a:p>
            <a:pPr lvl="1"/>
            <a:r>
              <a:rPr lang="en-US" dirty="0" smtClean="0"/>
              <a:t>Application characteristics and scale</a:t>
            </a:r>
          </a:p>
          <a:p>
            <a:pPr lvl="1"/>
            <a:r>
              <a:rPr lang="en-US" dirty="0" smtClean="0"/>
              <a:t>Performance-cost tradeoffs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35209"/>
      </p:ext>
    </p:extLst>
  </p:cSld>
  <p:clrMapOvr>
    <a:masterClrMapping/>
  </p:clrMapOvr>
  <p:transition spd="slow" advTm="3589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36" y="-341259"/>
            <a:ext cx="7924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Heterogeneity and multi-tenancy</a:t>
            </a:r>
            <a:endParaRPr lang="en-US" dirty="0"/>
          </a:p>
        </p:txBody>
      </p:sp>
      <p:sp>
        <p:nvSpPr>
          <p:cNvPr id="2082" name="TextBox 2081"/>
          <p:cNvSpPr txBox="1"/>
          <p:nvPr/>
        </p:nvSpPr>
        <p:spPr>
          <a:xfrm>
            <a:off x="2283736" y="5371859"/>
            <a:ext cx="6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536" y="984303"/>
            <a:ext cx="79248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Multi-tenancy =&gt; Dynamic heterogeneity</a:t>
            </a:r>
            <a:endParaRPr lang="en-US" dirty="0"/>
          </a:p>
          <a:p>
            <a:r>
              <a:rPr lang="en-US" dirty="0" smtClean="0"/>
              <a:t>Interference random and unpredictable</a:t>
            </a:r>
          </a:p>
          <a:p>
            <a:r>
              <a:rPr lang="en-US" b="1" dirty="0"/>
              <a:t>Challenge</a:t>
            </a:r>
            <a:r>
              <a:rPr lang="en-US" dirty="0"/>
              <a:t>: Running in VMs makes it difficult to determine if (and how much of) the load imbalance is </a:t>
            </a:r>
          </a:p>
          <a:p>
            <a:pPr lvl="1"/>
            <a:r>
              <a:rPr lang="en-US" dirty="0"/>
              <a:t>Application-intrinsic or </a:t>
            </a:r>
          </a:p>
          <a:p>
            <a:pPr lvl="1"/>
            <a:r>
              <a:rPr lang="en-US" dirty="0"/>
              <a:t>Caused by extraneous </a:t>
            </a:r>
            <a:r>
              <a:rPr lang="en-US" dirty="0" smtClean="0"/>
              <a:t>factors such as interference</a:t>
            </a:r>
            <a:endParaRPr lang="en-US" dirty="0"/>
          </a:p>
          <a:p>
            <a:endParaRPr lang="en-US" dirty="0"/>
          </a:p>
          <a:p>
            <a:pPr marL="0" lvl="1" indent="0"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648200"/>
            <a:ext cx="82296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Most existing HPC load balancers ignore effect of extraneous factors</a:t>
            </a:r>
            <a:endParaRPr lang="en-US" sz="2000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511951"/>
      </p:ext>
    </p:extLst>
  </p:cSld>
  <p:clrMapOvr>
    <a:masterClrMapping/>
  </p:clrMapOvr>
  <p:transition spd="slow" advTm="4235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Application-aware cloud consolidation + cloud-aware HPC load balancer</a:t>
            </a:r>
          </a:p>
          <a:p>
            <a:r>
              <a:rPr lang="en-US" dirty="0" smtClean="0"/>
              <a:t>Mapping applications to platforms</a:t>
            </a:r>
          </a:p>
          <a:p>
            <a:r>
              <a:rPr lang="en-US" dirty="0" smtClean="0"/>
              <a:t>HPC runtime for malleable jobs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35209"/>
      </p:ext>
    </p:extLst>
  </p:cSld>
  <p:clrMapOvr>
    <a:masterClrMapping/>
  </p:clrMapOvr>
  <p:transition spd="slow" advTm="8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001000" cy="1143000"/>
          </a:xfrm>
        </p:spPr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/>
              <a:t>T</a:t>
            </a:r>
            <a:r>
              <a:rPr lang="en-US" dirty="0" err="1" smtClean="0"/>
              <a:t>estbed</a:t>
            </a:r>
            <a:r>
              <a:rPr lang="en-US" dirty="0" smtClean="0"/>
              <a:t> and Applications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714" y="32004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NAS Parallel Benchmarks class B (NPB3.3-MPI)</a:t>
            </a:r>
          </a:p>
          <a:p>
            <a:r>
              <a:rPr lang="en-US" dirty="0" smtClean="0"/>
              <a:t>NAMD - Highly scalable molecular dynamics</a:t>
            </a:r>
          </a:p>
          <a:p>
            <a:r>
              <a:rPr lang="en-US" dirty="0" err="1" smtClean="0"/>
              <a:t>ChaNGa</a:t>
            </a:r>
            <a:r>
              <a:rPr lang="en-US" dirty="0" smtClean="0"/>
              <a:t> - Cosmology, N-body</a:t>
            </a:r>
          </a:p>
          <a:p>
            <a:r>
              <a:rPr lang="en-US" dirty="0" smtClean="0"/>
              <a:t>Sweep3D - A particle in ASCI code</a:t>
            </a:r>
          </a:p>
          <a:p>
            <a:r>
              <a:rPr lang="en-US" dirty="0" smtClean="0"/>
              <a:t>Jacobi2D - 5-point stencil computation kernel</a:t>
            </a:r>
          </a:p>
          <a:p>
            <a:r>
              <a:rPr lang="en-US" dirty="0" err="1" smtClean="0"/>
              <a:t>Nqueens</a:t>
            </a:r>
            <a:r>
              <a:rPr lang="en-US" dirty="0" smtClean="0"/>
              <a:t> - Backtracking state space search </a:t>
            </a:r>
          </a:p>
          <a:p>
            <a:endParaRPr lang="en-US" dirty="0" smtClean="0"/>
          </a:p>
          <a:p>
            <a:pPr>
              <a:buFont typeface="Wingdings"/>
              <a:buNone/>
            </a:pP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112475439"/>
              </p:ext>
            </p:extLst>
          </p:nvPr>
        </p:nvGraphicFramePr>
        <p:xfrm>
          <a:off x="533400" y="1219200"/>
          <a:ext cx="8153400" cy="186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971"/>
                <a:gridCol w="1054040"/>
                <a:gridCol w="1004611"/>
                <a:gridCol w="1381290"/>
                <a:gridCol w="1787099"/>
                <a:gridCol w="1777389"/>
              </a:tblGrid>
              <a:tr h="523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Platform/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Resource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Ranger (TACC)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Taub (UIUC)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Open Cirrus (HP)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Private Cloud </a:t>
                      </a:r>
                      <a:r>
                        <a:rPr lang="en-US" sz="1400" kern="1200" dirty="0">
                          <a:effectLst/>
                        </a:rPr>
                        <a:t>(HP)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Public Cloud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53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Network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r>
                        <a:rPr lang="en-US" sz="14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(10Gbps)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Voltaire QDR </a:t>
                      </a:r>
                      <a:r>
                        <a:rPr lang="en-US" sz="1400" kern="1200" dirty="0" err="1">
                          <a:effectLst/>
                        </a:rPr>
                        <a:t>Infiniband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 </a:t>
                      </a:r>
                      <a:r>
                        <a:rPr lang="en-US" sz="1400" kern="1200" dirty="0" err="1">
                          <a:effectLst/>
                        </a:rPr>
                        <a:t>Gbps</a:t>
                      </a:r>
                      <a:r>
                        <a:rPr lang="en-US" sz="1400" kern="1200" dirty="0">
                          <a:effectLst/>
                        </a:rPr>
                        <a:t> Ethernet internal; 1 </a:t>
                      </a:r>
                      <a:r>
                        <a:rPr lang="en-US" sz="1400" kern="1200" dirty="0" err="1">
                          <a:effectLst/>
                        </a:rPr>
                        <a:t>Gbps</a:t>
                      </a:r>
                      <a:r>
                        <a:rPr lang="en-US" sz="1400" kern="1200" dirty="0">
                          <a:effectLst/>
                        </a:rPr>
                        <a:t> Ethernet x-rack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Emulated  </a:t>
                      </a:r>
                      <a:r>
                        <a:rPr lang="en-US" sz="1400" kern="1200" dirty="0" smtClean="0">
                          <a:effectLst/>
                        </a:rPr>
                        <a:t>network card </a:t>
                      </a:r>
                      <a:r>
                        <a:rPr lang="en-US" sz="1400" kern="1200" dirty="0">
                          <a:effectLst/>
                        </a:rPr>
                        <a:t>under KVM hypervisor </a:t>
                      </a:r>
                      <a:r>
                        <a:rPr lang="en-US" sz="1400" kern="1200" dirty="0" smtClean="0">
                          <a:effectLst/>
                        </a:rPr>
                        <a:t>(1Gbps </a:t>
                      </a:r>
                      <a:r>
                        <a:rPr lang="en-US" sz="1400" kern="1200" dirty="0">
                          <a:effectLst/>
                        </a:rPr>
                        <a:t>Physical Ethernet)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Emulated  network under KVM hypervisor (1Gbps Physical Ethernet)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8043321"/>
      </p:ext>
    </p:extLst>
  </p:cSld>
  <p:clrMapOvr>
    <a:masterClrMapping/>
  </p:clrMapOvr>
  <p:transition spd="slow" advTm="36161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12" y="-76200"/>
            <a:ext cx="8042276" cy="914049"/>
          </a:xfrm>
        </p:spPr>
        <p:txBody>
          <a:bodyPr>
            <a:normAutofit/>
          </a:bodyPr>
          <a:lstStyle/>
          <a:p>
            <a:r>
              <a:rPr lang="en-US" dirty="0" smtClean="0"/>
              <a:t>Objectives and Contributions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2202" y="1982370"/>
            <a:ext cx="2622939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HPC-cloud: What, why, who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40985" y="2035089"/>
            <a:ext cx="2886543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How: </a:t>
            </a:r>
          </a:p>
          <a:p>
            <a:pPr algn="ctr"/>
            <a:r>
              <a:rPr lang="en-US" sz="1600" b="1" dirty="0" smtClean="0"/>
              <a:t>Bridge HPC-cloud Gap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464" y="3797912"/>
            <a:ext cx="1140633" cy="830997"/>
          </a:xfrm>
          <a:prstGeom prst="rect">
            <a:avLst/>
          </a:prstGeom>
          <a:solidFill>
            <a:srgbClr val="FF6600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Perf</a:t>
            </a:r>
            <a:r>
              <a:rPr lang="en-US" sz="1600" b="1" dirty="0" smtClean="0"/>
              <a:t>, cost Analysis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7879" y="3797911"/>
            <a:ext cx="1857322" cy="830997"/>
          </a:xfrm>
          <a:prstGeom prst="rect">
            <a:avLst/>
          </a:prstGeom>
          <a:solidFill>
            <a:schemeClr val="accent6"/>
          </a:solidFill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Heterogeneity, Multi-tenancy aware HPC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15996" y="1235342"/>
            <a:ext cx="1891267" cy="338554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HPC in cloud</a:t>
            </a:r>
            <a:endParaRPr lang="en-US" sz="1600" b="1" dirty="0"/>
          </a:p>
        </p:txBody>
      </p:sp>
      <p:cxnSp>
        <p:nvCxnSpPr>
          <p:cNvPr id="14" name="Straight Connector 13"/>
          <p:cNvCxnSpPr>
            <a:stCxn id="4" idx="2"/>
            <a:endCxn id="6" idx="0"/>
          </p:cNvCxnSpPr>
          <p:nvPr/>
        </p:nvCxnSpPr>
        <p:spPr>
          <a:xfrm flipH="1">
            <a:off x="749781" y="2567145"/>
            <a:ext cx="2433891" cy="123076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7" idx="0"/>
          </p:cNvCxnSpPr>
          <p:nvPr/>
        </p:nvCxnSpPr>
        <p:spPr>
          <a:xfrm flipH="1">
            <a:off x="6296540" y="2619864"/>
            <a:ext cx="487717" cy="117804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32" idx="0"/>
          </p:cNvCxnSpPr>
          <p:nvPr/>
        </p:nvCxnSpPr>
        <p:spPr>
          <a:xfrm>
            <a:off x="6784257" y="2619864"/>
            <a:ext cx="1438744" cy="117804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2"/>
            <a:endCxn id="4" idx="0"/>
          </p:cNvCxnSpPr>
          <p:nvPr/>
        </p:nvCxnSpPr>
        <p:spPr>
          <a:xfrm flipH="1">
            <a:off x="3183672" y="1573896"/>
            <a:ext cx="1777958" cy="40847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2"/>
            <a:endCxn id="5" idx="0"/>
          </p:cNvCxnSpPr>
          <p:nvPr/>
        </p:nvCxnSpPr>
        <p:spPr>
          <a:xfrm>
            <a:off x="4961630" y="1573896"/>
            <a:ext cx="1822627" cy="46119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92646" y="2997773"/>
            <a:ext cx="8457638" cy="1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2851" y="3117946"/>
            <a:ext cx="1508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Techniques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4258" y="1090657"/>
            <a:ext cx="1283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Goals</a:t>
            </a:r>
            <a:endParaRPr lang="en-US" sz="1600" b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04258" y="1099094"/>
            <a:ext cx="8457638" cy="1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28896" y="3797912"/>
            <a:ext cx="1788210" cy="830997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Malleable </a:t>
            </a:r>
            <a:r>
              <a:rPr lang="en-US" sz="1600" b="1" dirty="0"/>
              <a:t>j</a:t>
            </a:r>
            <a:r>
              <a:rPr lang="en-US" sz="1600" b="1" dirty="0" smtClean="0"/>
              <a:t>obs: Dynamic shrink/</a:t>
            </a:r>
            <a:r>
              <a:rPr lang="en-US" sz="1600" b="1" dirty="0"/>
              <a:t>e</a:t>
            </a:r>
            <a:r>
              <a:rPr lang="en-US" sz="1600" b="1" dirty="0" smtClean="0"/>
              <a:t>xpand 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477722" y="3781341"/>
            <a:ext cx="177795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Application-aware </a:t>
            </a:r>
            <a:r>
              <a:rPr lang="en-US" sz="1600" b="1" dirty="0"/>
              <a:t>VM </a:t>
            </a:r>
            <a:r>
              <a:rPr lang="en-US" sz="1600" b="1" dirty="0" smtClean="0"/>
              <a:t>consolidation </a:t>
            </a:r>
            <a:endParaRPr lang="en-US" sz="1400" b="1" dirty="0"/>
          </a:p>
        </p:txBody>
      </p:sp>
      <p:cxnSp>
        <p:nvCxnSpPr>
          <p:cNvPr id="62" name="Straight Connector 61"/>
          <p:cNvCxnSpPr>
            <a:stCxn id="5" idx="2"/>
            <a:endCxn id="57" idx="0"/>
          </p:cNvCxnSpPr>
          <p:nvPr/>
        </p:nvCxnSpPr>
        <p:spPr>
          <a:xfrm flipH="1">
            <a:off x="4366701" y="2619864"/>
            <a:ext cx="2417556" cy="116147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04611" y="3797912"/>
            <a:ext cx="1979211" cy="830997"/>
          </a:xfrm>
          <a:prstGeom prst="rect">
            <a:avLst/>
          </a:prstGeom>
          <a:solidFill>
            <a:srgbClr val="FF6600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Smart selection of platforms for applications</a:t>
            </a:r>
            <a:endParaRPr lang="en-US" sz="1600" b="1" dirty="0"/>
          </a:p>
        </p:txBody>
      </p:sp>
      <p:cxnSp>
        <p:nvCxnSpPr>
          <p:cNvPr id="52" name="Straight Connector 51"/>
          <p:cNvCxnSpPr>
            <a:stCxn id="5" idx="2"/>
            <a:endCxn id="30" idx="0"/>
          </p:cNvCxnSpPr>
          <p:nvPr/>
        </p:nvCxnSpPr>
        <p:spPr>
          <a:xfrm flipH="1">
            <a:off x="2394217" y="2619864"/>
            <a:ext cx="4390040" cy="117804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4800" y="4876800"/>
            <a:ext cx="8457638" cy="1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4800" y="54864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‘The Who, What, Why and How of High  Performance Computing Applications in the Cloud’  IEEE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CloudCom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2013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5486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‘HPC-Aware VM Placement in Infrastructure Clouds’  IEEE IC2E 2013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5029200"/>
            <a:ext cx="1508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Papers</a:t>
            </a:r>
            <a:endParaRPr lang="en-US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6172200" y="5410200"/>
            <a:ext cx="25908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‘Improving HPC Application Performance in Cloud  through Dynamic Load Balancing’ IEEE/ACM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CCGrid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2013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222200"/>
      </p:ext>
    </p:extLst>
  </p:cSld>
  <p:clrMapOvr>
    <a:masterClrMapping/>
  </p:clrMapOvr>
  <p:transition spd="slow" advTm="16255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HPC-Cloud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Then </a:t>
            </a:r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c</a:t>
            </a:r>
            <a:r>
              <a:rPr lang="en-US" dirty="0" smtClean="0"/>
              <a:t>loud </a:t>
            </a:r>
            <a:r>
              <a:rPr lang="en-US" dirty="0"/>
              <a:t>for HPC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Small-medium enterprises, startups </a:t>
            </a:r>
            <a:r>
              <a:rPr lang="en-US" dirty="0"/>
              <a:t>with HPC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Lower cost of running in cloud vs. supercomputer?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 some applications?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34704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971"/>
    </mc:Choice>
    <mc:Fallback>
      <p:transition spd="slow" advTm="2697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HPC-Cloud </a:t>
            </a:r>
            <a:r>
              <a:rPr lang="en-US" dirty="0" smtClean="0"/>
              <a:t>Economics*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874" r="65059" b="30361"/>
          <a:stretch/>
        </p:blipFill>
        <p:spPr bwMode="auto">
          <a:xfrm>
            <a:off x="1320800" y="1781907"/>
            <a:ext cx="6477000" cy="38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1479397"/>
            <a:ext cx="544091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= Charging rate($ per core-hour) × P × Time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06499" y="5486400"/>
            <a:ext cx="670560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Cloud can be cost-effective till some scale but what about performance?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774" y="2416030"/>
            <a:ext cx="166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means cheaper to run in  cloud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51775" y="3524026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29439" y="1448446"/>
            <a:ext cx="25346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$ per CPU-hour on SC</a:t>
            </a:r>
          </a:p>
          <a:p>
            <a:r>
              <a:rPr lang="en-US" sz="1600" dirty="0" smtClean="0"/>
              <a:t>$ per CPU-hour on cloud</a:t>
            </a:r>
            <a:endParaRPr lang="en-US" sz="1600" dirty="0"/>
          </a:p>
        </p:txBody>
      </p:sp>
      <p:cxnSp>
        <p:nvCxnSpPr>
          <p:cNvPr id="5" name="Straight Connector 4"/>
          <p:cNvCxnSpPr>
            <a:stCxn id="17" idx="1"/>
            <a:endCxn id="17" idx="3"/>
          </p:cNvCxnSpPr>
          <p:nvPr/>
        </p:nvCxnSpPr>
        <p:spPr>
          <a:xfrm>
            <a:off x="6129439" y="1740834"/>
            <a:ext cx="2534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315200" y="2094777"/>
            <a:ext cx="386861" cy="87702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6512" y="6335178"/>
            <a:ext cx="723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err="1" smtClean="0"/>
              <a:t>Ack</a:t>
            </a:r>
            <a:r>
              <a:rPr lang="en-US" sz="1400" dirty="0" smtClean="0"/>
              <a:t> to Dejan Milojicic and Paolo Faraboschi who originally drew this figure</a:t>
            </a:r>
            <a:endParaRPr lang="en-US" sz="1400" dirty="0"/>
          </a:p>
        </p:txBody>
      </p:sp>
      <p:pic>
        <p:nvPicPr>
          <p:cNvPr id="21" name="Picture 2" descr="C:\Users\guabhish\Desktop\Thesis\happy-f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2" y="5452674"/>
            <a:ext cx="864723" cy="864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38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6023"/>
    </mc:Choice>
    <mc:Fallback>
      <p:transition spd="slow" advTm="9602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HPC-Cloud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1415534"/>
            <a:ext cx="544091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 = Charging rate($ per core-hour) × P × 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9940" y="2855080"/>
            <a:ext cx="166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is better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10647940">
            <a:off x="1180432" y="3247028"/>
            <a:ext cx="4191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14701" y="2427806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500" y="5334000"/>
            <a:ext cx="77638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Best platform depends on application characteristics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i="1" dirty="0" smtClean="0"/>
              <a:t>How to select a platform for an application?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36923" y="2600454"/>
            <a:ext cx="803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32" y="2042912"/>
            <a:ext cx="4242648" cy="305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36923" y="2199421"/>
            <a:ext cx="803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7380" y="1922422"/>
            <a:ext cx="803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36522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966"/>
    </mc:Choice>
    <mc:Fallback>
      <p:transition spd="slow" advTm="10966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uabhish\Desktop\Thesis\Job-Search-To-Do-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24" y="152400"/>
            <a:ext cx="1639945" cy="144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Proposed work(1): App-to-platform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34400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</a:t>
            </a:r>
            <a:r>
              <a:rPr lang="en-US" dirty="0"/>
              <a:t>characterization and </a:t>
            </a:r>
            <a:r>
              <a:rPr lang="en-US" dirty="0" smtClean="0"/>
              <a:t>relative performance </a:t>
            </a:r>
            <a:r>
              <a:rPr lang="en-US" dirty="0"/>
              <a:t>estimation for </a:t>
            </a:r>
            <a:r>
              <a:rPr lang="en-US" dirty="0" smtClean="0"/>
              <a:t>structured applications 	</a:t>
            </a:r>
          </a:p>
          <a:p>
            <a:pPr lvl="1"/>
            <a:r>
              <a:rPr lang="en-US" dirty="0" smtClean="0"/>
              <a:t>One-time benchmarking + interpolation for complex apps.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Platform selection algorithms (cloud user perspective)</a:t>
            </a:r>
          </a:p>
          <a:p>
            <a:pPr lvl="1"/>
            <a:r>
              <a:rPr lang="en-US" dirty="0" smtClean="0"/>
              <a:t>Minimize cost meeting performance target</a:t>
            </a:r>
            <a:endParaRPr lang="en-US" dirty="0"/>
          </a:p>
          <a:p>
            <a:pPr lvl="1"/>
            <a:r>
              <a:rPr lang="en-US" dirty="0" smtClean="0"/>
              <a:t>Maximize performance under cost constraint</a:t>
            </a:r>
            <a:endParaRPr lang="en-US" dirty="0"/>
          </a:p>
          <a:p>
            <a:pPr lvl="1"/>
            <a:r>
              <a:rPr lang="en-US" dirty="0"/>
              <a:t>Consider an application set as a </a:t>
            </a:r>
            <a:r>
              <a:rPr lang="en-US" dirty="0" smtClean="0"/>
              <a:t>whole</a:t>
            </a:r>
          </a:p>
          <a:p>
            <a:pPr lvl="2"/>
            <a:r>
              <a:rPr lang="en-US" dirty="0" smtClean="0"/>
              <a:t>Which application, which cloud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748" y="5029200"/>
            <a:ext cx="806865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Benefits: Performance, Cost</a:t>
            </a:r>
            <a:endParaRPr lang="en-US" sz="2400" dirty="0"/>
          </a:p>
        </p:txBody>
      </p:sp>
      <p:pic>
        <p:nvPicPr>
          <p:cNvPr id="6" name="Picture 2" descr="C:\Users\guabhish\Desktop\Thesis\happy-f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083397" cy="1083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2401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920"/>
    </mc:Choice>
    <mc:Fallback>
      <p:transition spd="slow" advTm="6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HPC in cloud (Performance, cost)</a:t>
            </a:r>
          </a:p>
          <a:p>
            <a:r>
              <a:rPr lang="en-US" dirty="0" smtClean="0"/>
              <a:t>Some techniques applicable beyond clouds</a:t>
            </a:r>
          </a:p>
          <a:p>
            <a:r>
              <a:rPr lang="en-US" dirty="0" smtClean="0"/>
              <a:t>Charm++ production system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 scheduler</a:t>
            </a:r>
          </a:p>
          <a:p>
            <a:r>
              <a:rPr lang="en-US" dirty="0" err="1" smtClean="0"/>
              <a:t>CloudSim</a:t>
            </a:r>
            <a:endParaRPr lang="en-US" dirty="0" smtClean="0"/>
          </a:p>
          <a:p>
            <a:r>
              <a:rPr lang="en-US" dirty="0" smtClean="0"/>
              <a:t>Industry participation (HP Lab’s award, internships)</a:t>
            </a:r>
          </a:p>
          <a:p>
            <a:r>
              <a:rPr lang="en-US" dirty="0"/>
              <a:t>2 patents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383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7782"/>
    </mc:Choice>
    <mc:Fallback>
      <p:transition spd="slow" advTm="47782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Hardware, topology-Aware VM Placement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10" y="2119086"/>
            <a:ext cx="4873694" cy="331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3901" y="3200400"/>
            <a:ext cx="1655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CPU Timelines of 8 VMs running </a:t>
            </a:r>
            <a:r>
              <a:rPr lang="en-US" sz="1400" dirty="0" smtClean="0">
                <a:solidFill>
                  <a:prstClr val="black"/>
                </a:solidFill>
              </a:rPr>
              <a:t>Jacobi2D – one iteration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987827"/>
            <a:ext cx="7848600" cy="129091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OpenStack</a:t>
            </a:r>
            <a:r>
              <a:rPr lang="en-US" dirty="0" smtClean="0"/>
              <a:t> on Open Cirrus test bed at HP Labs. 3 types of servers:</a:t>
            </a:r>
          </a:p>
          <a:p>
            <a:pPr lvl="1"/>
            <a:r>
              <a:rPr lang="it-IT" sz="2000" dirty="0" smtClean="0"/>
              <a:t> Intel Xeon E5450 (3.00 GHz) </a:t>
            </a:r>
          </a:p>
          <a:p>
            <a:pPr lvl="1"/>
            <a:r>
              <a:rPr lang="it-IT" sz="2000" dirty="0" smtClean="0"/>
              <a:t> Intel Xeon X3370 (3.00 GHz)</a:t>
            </a:r>
          </a:p>
          <a:p>
            <a:pPr lvl="1"/>
            <a:r>
              <a:rPr lang="it-IT" sz="2000" dirty="0" smtClean="0"/>
              <a:t> Intel Xeon X3210 (2.13 GHz)</a:t>
            </a:r>
          </a:p>
          <a:p>
            <a:r>
              <a:rPr lang="it-IT" dirty="0" smtClean="0"/>
              <a:t>KVM as hypervisor, </a:t>
            </a:r>
            <a:r>
              <a:rPr lang="en-US" i="1" dirty="0" err="1" smtClean="0"/>
              <a:t>virtio</a:t>
            </a:r>
            <a:r>
              <a:rPr lang="en-US" i="1" dirty="0" smtClean="0"/>
              <a:t>-net</a:t>
            </a:r>
            <a:r>
              <a:rPr lang="en-US" dirty="0" smtClean="0"/>
              <a:t> for n/w virtualization, VMs: m1.small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0143" y="5433198"/>
            <a:ext cx="7238999" cy="433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E8637"/>
              </a:buClr>
              <a:buFont typeface="Wingdings"/>
              <a:buNone/>
            </a:pPr>
            <a:r>
              <a:rPr lang="en-US" dirty="0" smtClean="0">
                <a:solidFill>
                  <a:prstClr val="black"/>
                </a:solidFill>
              </a:rPr>
              <a:t>20% improvement in time, across all processors</a:t>
            </a:r>
          </a:p>
          <a:p>
            <a:pPr>
              <a:buClr>
                <a:srgbClr val="FE8637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flipV="1">
            <a:off x="4876800" y="4176485"/>
            <a:ext cx="974164" cy="244885"/>
          </a:xfrm>
          <a:prstGeom prst="left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4629442" y="4455444"/>
            <a:ext cx="189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Decrease in execution time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2438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5000" y="2827616"/>
            <a:ext cx="0" cy="74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4294652"/>
            <a:ext cx="0" cy="74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 txBox="1">
            <a:spLocks/>
          </p:cNvSpPr>
          <p:nvPr/>
        </p:nvSpPr>
        <p:spPr>
          <a:xfrm>
            <a:off x="8153400" y="5727192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99348372"/>
      </p:ext>
    </p:extLst>
  </p:cSld>
  <p:clrMapOvr>
    <a:masterClrMapping/>
  </p:clrMapOvr>
  <p:transition spd="slow" advTm="49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Performance (1/3)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499" y="5189306"/>
            <a:ext cx="494910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applications cloud-friendly</a:t>
            </a:r>
            <a:endParaRPr lang="en-US" sz="2400" dirty="0"/>
          </a:p>
        </p:txBody>
      </p:sp>
      <p:pic>
        <p:nvPicPr>
          <p:cNvPr id="5122" name="Picture 2" descr="C:\Users\guabhish\Desktop\Thesis\happy-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13" y="5077079"/>
            <a:ext cx="1083397" cy="1083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5" y="990600"/>
            <a:ext cx="5508028" cy="385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59" y="3774323"/>
            <a:ext cx="2560634" cy="117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99" y="152400"/>
            <a:ext cx="2636609" cy="37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7849815"/>
      </p:ext>
    </p:extLst>
  </p:cSld>
  <p:clrMapOvr>
    <a:masterClrMapping/>
  </p:clrMapOvr>
  <p:transition spd="slow" advTm="274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Performance (2/3)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257800"/>
            <a:ext cx="5791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applications scale till 16-64 cores</a:t>
            </a:r>
            <a:endParaRPr lang="en-US" sz="2400" dirty="0"/>
          </a:p>
        </p:txBody>
      </p:sp>
      <p:pic>
        <p:nvPicPr>
          <p:cNvPr id="9" name="Picture 2" descr="C:\Users\guabhish\Desktop\Thesis\confu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88333"/>
            <a:ext cx="1066427" cy="1000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562600" cy="37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59" y="3774323"/>
            <a:ext cx="2560634" cy="117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52" y="269123"/>
            <a:ext cx="258253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1407787"/>
      </p:ext>
    </p:extLst>
  </p:cSld>
  <p:clrMapOvr>
    <a:masterClrMapping/>
  </p:clrMapOvr>
  <p:transition spd="slow" advTm="2056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Performance (3/3)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105400"/>
            <a:ext cx="7162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applications cannot survive in cloud</a:t>
            </a:r>
            <a:endParaRPr lang="en-US" sz="2400" dirty="0"/>
          </a:p>
        </p:txBody>
      </p:sp>
      <p:pic>
        <p:nvPicPr>
          <p:cNvPr id="6146" name="Picture 2" descr="C:\Users\guabhish\Desktop\Thesis\face_icon_s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70536"/>
            <a:ext cx="1293168" cy="1293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560634" cy="117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181600" cy="36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5623560"/>
            <a:ext cx="7162800" cy="954107"/>
          </a:xfrm>
          <a:prstGeom prst="rect">
            <a:avLst/>
          </a:prstGeom>
          <a:solidFill>
            <a:srgbClr val="F5CD2D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A. Gupta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D. Milojicic, “Evaluation of HPC Applications on Cloud,” in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IEEE Open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Cirrus Summit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Best Student Paper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Atlanta, GA, Oct.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2011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</a:rPr>
              <a:t>A. Gupta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et al.  “The Who, What, Why, and How of High Performance Computing in the Cloud” in IEEE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CloudCom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2013 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Best paper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4077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12" y="-76200"/>
            <a:ext cx="8042276" cy="914049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82370"/>
            <a:ext cx="2622939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HPC-cloud: What, why, who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87983" y="2035089"/>
            <a:ext cx="2886543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How: </a:t>
            </a:r>
          </a:p>
          <a:p>
            <a:pPr algn="ctr"/>
            <a:r>
              <a:rPr lang="en-US" sz="1600" b="1" dirty="0" smtClean="0"/>
              <a:t>Bridge HPC-cloud Gap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2994" y="1235342"/>
            <a:ext cx="1891267" cy="338554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HPC in cloud</a:t>
            </a:r>
            <a:endParaRPr lang="en-US" sz="1600" b="1" dirty="0"/>
          </a:p>
        </p:txBody>
      </p:sp>
      <p:cxnSp>
        <p:nvCxnSpPr>
          <p:cNvPr id="20" name="Straight Connector 19"/>
          <p:cNvCxnSpPr>
            <a:stCxn id="10" idx="2"/>
            <a:endCxn id="4" idx="0"/>
          </p:cNvCxnSpPr>
          <p:nvPr/>
        </p:nvCxnSpPr>
        <p:spPr>
          <a:xfrm flipH="1">
            <a:off x="2530670" y="1573896"/>
            <a:ext cx="1777958" cy="40847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2"/>
            <a:endCxn id="5" idx="0"/>
          </p:cNvCxnSpPr>
          <p:nvPr/>
        </p:nvCxnSpPr>
        <p:spPr>
          <a:xfrm>
            <a:off x="4308628" y="1573896"/>
            <a:ext cx="1822627" cy="46119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2"/>
            <a:endCxn id="46" idx="0"/>
          </p:cNvCxnSpPr>
          <p:nvPr/>
        </p:nvCxnSpPr>
        <p:spPr>
          <a:xfrm rot="5400000">
            <a:off x="4106209" y="1784954"/>
            <a:ext cx="1190136" cy="285995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13998" y="3810000"/>
            <a:ext cx="25146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Improve HPC performance</a:t>
            </a:r>
            <a:endParaRPr lang="en-US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680997" y="3810000"/>
            <a:ext cx="33528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Improve cloud utilization=&gt; Reduce cost </a:t>
            </a:r>
            <a:endParaRPr lang="en-US" sz="1600" b="1" dirty="0"/>
          </a:p>
        </p:txBody>
      </p:sp>
      <p:cxnSp>
        <p:nvCxnSpPr>
          <p:cNvPr id="49" name="Straight Connector 48"/>
          <p:cNvCxnSpPr>
            <a:stCxn id="5" idx="2"/>
            <a:endCxn id="47" idx="0"/>
          </p:cNvCxnSpPr>
          <p:nvPr/>
        </p:nvCxnSpPr>
        <p:spPr>
          <a:xfrm rot="16200000" flipH="1">
            <a:off x="5649258" y="3101861"/>
            <a:ext cx="1190136" cy="22614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/>
          <a:lstStyle/>
          <a:p>
            <a:pPr>
              <a:defRPr/>
            </a:pPr>
            <a:fld id="{21EF063A-D55F-46A6-9045-9932BD3AAC3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9222200"/>
      </p:ext>
    </p:extLst>
  </p:cSld>
  <p:clrMapOvr>
    <a:masterClrMapping/>
  </p:clrMapOvr>
  <p:transition spd="slow" advTm="289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96962"/>
            <a:ext cx="7467600" cy="4873752"/>
          </a:xfrm>
        </p:spPr>
        <p:txBody>
          <a:bodyPr/>
          <a:lstStyle/>
          <a:p>
            <a:r>
              <a:rPr lang="en-US" dirty="0" smtClean="0"/>
              <a:t>Performance of HPC in cloud</a:t>
            </a:r>
          </a:p>
          <a:p>
            <a:pPr lvl="1"/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Challenges and Opportunities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Application-aware cloud schedulers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HPC-aware schedulers: improve HPC performance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Application-aware consolidation: improve cloud utilization =&gt; reduce cost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Cloud-aware HPC runtime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Dynamic Load balancing: improve HPC performance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230812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193516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5715000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063A-D55F-46A6-9045-9932BD3AAC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6611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38117</TotalTime>
  <Words>5614</Words>
  <Application>Microsoft Office PowerPoint</Application>
  <PresentationFormat>On-screen Show (4:3)</PresentationFormat>
  <Paragraphs>899</Paragraphs>
  <Slides>46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Oriel</vt:lpstr>
      <vt:lpstr>3_Oriel</vt:lpstr>
      <vt:lpstr>1_Oriel</vt:lpstr>
      <vt:lpstr>Office Theme</vt:lpstr>
      <vt:lpstr>1_Office Theme</vt:lpstr>
      <vt:lpstr>Efficient High Performance Computing in the Cloud</vt:lpstr>
      <vt:lpstr>Slide 2</vt:lpstr>
      <vt:lpstr>Motivation: Why Clouds for HPC ? </vt:lpstr>
      <vt:lpstr>Experimental Testbed and Applications</vt:lpstr>
      <vt:lpstr>Performance (1/3) </vt:lpstr>
      <vt:lpstr>Performance (2/3)</vt:lpstr>
      <vt:lpstr>Performance (3/3) </vt:lpstr>
      <vt:lpstr>Objectives</vt:lpstr>
      <vt:lpstr>Outline</vt:lpstr>
      <vt:lpstr>Bottlenecks in Cloud: Communication Latency </vt:lpstr>
      <vt:lpstr>Bottlenecks in Cloud: Communication Bandwidth</vt:lpstr>
      <vt:lpstr>Commodity Network or Virtualization Overhead (or both?)</vt:lpstr>
      <vt:lpstr>Public vs. Private Cloud</vt:lpstr>
      <vt:lpstr>Challenge: HPC-Cloud Divide   </vt:lpstr>
      <vt:lpstr>Outline</vt:lpstr>
      <vt:lpstr>Slide 16</vt:lpstr>
      <vt:lpstr>Slide 17</vt:lpstr>
      <vt:lpstr>VM Consolidation for HPC in Cloud </vt:lpstr>
      <vt:lpstr>HPC-Aware Cloud Schedulers</vt:lpstr>
      <vt:lpstr>HPC-Aware Cloud Schedulers</vt:lpstr>
      <vt:lpstr>Outline</vt:lpstr>
      <vt:lpstr>Heterogeneity and multi-tenancy</vt:lpstr>
      <vt:lpstr>Charm++ and Load Balancing  </vt:lpstr>
      <vt:lpstr>Cloud-Aware Load Balancer</vt:lpstr>
      <vt:lpstr>Load balancing approach</vt:lpstr>
      <vt:lpstr>Results: Stencil3d</vt:lpstr>
      <vt:lpstr>Results: Improvements by LB</vt:lpstr>
      <vt:lpstr>Conclusions and Insights</vt:lpstr>
      <vt:lpstr>Questions?</vt:lpstr>
      <vt:lpstr>Panel: HPC in the cloud: how much water does it hold? </vt:lpstr>
      <vt:lpstr>Roy Campbell</vt:lpstr>
      <vt:lpstr>Kate Keahey</vt:lpstr>
      <vt:lpstr>Dejan Milojicic</vt:lpstr>
      <vt:lpstr>Landon Curt Noll</vt:lpstr>
      <vt:lpstr>Laxmikant Kale</vt:lpstr>
      <vt:lpstr>Backup Slides</vt:lpstr>
      <vt:lpstr>Conclusions</vt:lpstr>
      <vt:lpstr>Heterogeneity and multi-tenancy</vt:lpstr>
      <vt:lpstr>Future Work</vt:lpstr>
      <vt:lpstr>Objectives and Contributions</vt:lpstr>
      <vt:lpstr>HPC-Cloud Economics</vt:lpstr>
      <vt:lpstr>HPC-Cloud Economics*</vt:lpstr>
      <vt:lpstr>HPC-Cloud Economics</vt:lpstr>
      <vt:lpstr> Proposed work(1): App-to-platform</vt:lpstr>
      <vt:lpstr>Impact</vt:lpstr>
      <vt:lpstr>Hardware, topology-Aware VM Placement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Running HPC Applications on Cloud Abhishek Gupta abhishek.gupta5@hp.com, gupta59@illinois.edu</dc:title>
  <dc:creator>Gupta, Abhishek</dc:creator>
  <cp:lastModifiedBy>Abhishek</cp:lastModifiedBy>
  <cp:revision>2226</cp:revision>
  <cp:lastPrinted>2013-05-03T22:27:50Z</cp:lastPrinted>
  <dcterms:created xsi:type="dcterms:W3CDTF">2006-08-16T00:00:00Z</dcterms:created>
  <dcterms:modified xsi:type="dcterms:W3CDTF">2014-04-30T16:32:23Z</dcterms:modified>
</cp:coreProperties>
</file>