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29"/>
  </p:notesMasterIdLst>
  <p:handoutMasterIdLst>
    <p:handoutMasterId r:id="rId30"/>
  </p:handoutMasterIdLst>
  <p:sldIdLst>
    <p:sldId id="256" r:id="rId2"/>
    <p:sldId id="1047" r:id="rId3"/>
    <p:sldId id="1049" r:id="rId4"/>
    <p:sldId id="1050" r:id="rId5"/>
    <p:sldId id="1051" r:id="rId6"/>
    <p:sldId id="1043" r:id="rId7"/>
    <p:sldId id="1004" r:id="rId8"/>
    <p:sldId id="980" r:id="rId9"/>
    <p:sldId id="988" r:id="rId10"/>
    <p:sldId id="1053" r:id="rId11"/>
    <p:sldId id="1059" r:id="rId12"/>
    <p:sldId id="1060" r:id="rId13"/>
    <p:sldId id="1052" r:id="rId14"/>
    <p:sldId id="1061" r:id="rId15"/>
    <p:sldId id="1062" r:id="rId16"/>
    <p:sldId id="1063" r:id="rId17"/>
    <p:sldId id="1064" r:id="rId18"/>
    <p:sldId id="1065" r:id="rId19"/>
    <p:sldId id="1066" r:id="rId20"/>
    <p:sldId id="1067" r:id="rId21"/>
    <p:sldId id="1068" r:id="rId22"/>
    <p:sldId id="1069" r:id="rId23"/>
    <p:sldId id="1070" r:id="rId24"/>
    <p:sldId id="1071" r:id="rId25"/>
    <p:sldId id="1045" r:id="rId26"/>
    <p:sldId id="1073" r:id="rId27"/>
    <p:sldId id="107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D00"/>
    <a:srgbClr val="386572"/>
    <a:srgbClr val="3A6876"/>
    <a:srgbClr val="64B4CD"/>
    <a:srgbClr val="24445A"/>
    <a:srgbClr val="1C3445"/>
    <a:srgbClr val="CCFFCC"/>
    <a:srgbClr val="CCFFFF"/>
    <a:srgbClr val="FF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1" autoAdjust="0"/>
    <p:restoredTop sz="94743" autoAdjust="0"/>
  </p:normalViewPr>
  <p:slideViewPr>
    <p:cSldViewPr>
      <p:cViewPr>
        <p:scale>
          <a:sx n="112" d="100"/>
          <a:sy n="112" d="100"/>
        </p:scale>
        <p:origin x="-24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4392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4F5D-E38D-3641-802A-EEE0508E3D0C}" type="datetimeFigureOut">
              <a:rPr lang="en-US" smtClean="0"/>
              <a:t>5/7/15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2AA6-882D-2647-96D1-C2161CDF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02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04B643-C74C-455E-AFCB-1138D85C2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2B86-45F4-4C1B-BB2D-2E1880191CE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have asynchrony without </a:t>
            </a:r>
            <a:r>
              <a:rPr lang="en-US" dirty="0" err="1" smtClean="0"/>
              <a:t>overdecomposition</a:t>
            </a:r>
            <a:r>
              <a:rPr lang="en-US" dirty="0" smtClean="0"/>
              <a:t> or vice versa, you can have </a:t>
            </a:r>
            <a:r>
              <a:rPr lang="en-US" dirty="0" err="1" smtClean="0"/>
              <a:t>migratability</a:t>
            </a:r>
            <a:r>
              <a:rPr lang="en-US" dirty="0" smtClean="0"/>
              <a:t> without asynchrony, but you need all</a:t>
            </a:r>
            <a:r>
              <a:rPr lang="en-US" baseline="0" dirty="0" smtClean="0"/>
              <a:t> three to empower the </a:t>
            </a:r>
            <a:r>
              <a:rPr lang="en-US" baseline="0" dirty="0" err="1" smtClean="0"/>
              <a:t>RTS.You</a:t>
            </a:r>
            <a:r>
              <a:rPr lang="en-US" baseline="0" dirty="0" smtClean="0"/>
              <a:t> need to add introspection and </a:t>
            </a:r>
            <a:r>
              <a:rPr lang="en-US" baseline="0" dirty="0" err="1" smtClean="0"/>
              <a:t>adaptivity</a:t>
            </a:r>
            <a:r>
              <a:rPr lang="en-US" baseline="0" dirty="0" smtClean="0"/>
              <a:t> to make a powerful Adaptive Runtime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7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EB584-72AC-4157-82AC-C14716AE2A1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E43824-E80C-432F-93B1-6A3B1B74C478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AFB33-46FE-41BD-8E9C-56397F7CA8ED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3146EC-4575-4EB4-850F-E73A6951E612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3D9D9-BD63-6E4A-8A67-BD376C5C06B0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8914-472C-4427-BBE5-B601DB073B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662C4-86D2-F540-BF7A-592C8663DCA5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1538B-28AD-4B8F-9377-02FC4F0157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7D030-24CC-2743-B3CD-B5964BAC7545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07E28-94A6-4B68-AD3A-4EC40AD6B3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D3E1BB-25C9-EB4F-B9FD-3F5BD9E46CDC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F96AE-5CBE-4E4A-93FF-A3B004B0A63E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4A4F3-623E-2B47-97CD-375426D9F715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9F75C-17F4-D147-AC3C-BB16BB76756F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F1F8-890D-4C48-8E24-C784EDDCD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A13E2-25D4-254A-8E1F-3449AB9BAE5D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C39AB-C319-403C-8545-69BA255C32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7CED4-C1C4-8A44-BBC2-F04FB25B2AFE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90EB3-662D-402A-86F6-9B1E52ECB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2BA98-689E-DE43-BFF3-D4FDC3639ED9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3DC7A-3BCD-B448-98B5-E92AF464267E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04326-9569-F546-8747-A8C7CC9D9060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72E52-CA3B-4B89-8AEC-1B69F92FAE9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98896-AB3C-FD4D-AF68-52461073D72F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F9DE-2389-48A4-BC7A-B4842B306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305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41886A89-57B6-C049-BDE2-F88EE1F9C153}" type="datetime1">
              <a:rPr lang="en-US" smtClean="0"/>
              <a:t>5/7/15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868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arm_icon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89" y="6241307"/>
            <a:ext cx="60960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  <p:sldLayoutId id="2147483732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3581399"/>
          </a:xfrm>
        </p:spPr>
        <p:txBody>
          <a:bodyPr>
            <a:normAutofit/>
          </a:bodyPr>
          <a:lstStyle/>
          <a:p>
            <a:r>
              <a:rPr lang="en-US" b="1" dirty="0" smtClean="0"/>
              <a:t>Welcome to the </a:t>
            </a:r>
            <a:br>
              <a:rPr lang="en-US" b="1" dirty="0" smtClean="0"/>
            </a:br>
            <a:r>
              <a:rPr lang="en-US" b="1" dirty="0" smtClean="0"/>
              <a:t>2015 Charm++ Workshop!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Laxmikant (Sanjay) Kale</a:t>
            </a:r>
          </a:p>
          <a:p>
            <a:r>
              <a:rPr lang="en-US" dirty="0" smtClean="0">
                <a:hlinkClick r:id="rId3"/>
              </a:rPr>
              <a:t>http://charm.cs.illinois.edu</a:t>
            </a:r>
            <a:endParaRPr lang="en-US" dirty="0" smtClean="0"/>
          </a:p>
          <a:p>
            <a:r>
              <a:rPr lang="en-US" dirty="0" smtClean="0"/>
              <a:t>Parallel Programming Laboratory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Illinois at Urbana Champaign</a:t>
            </a:r>
          </a:p>
        </p:txBody>
      </p:sp>
      <p:pic>
        <p:nvPicPr>
          <p:cNvPr id="18436" name="Picture 6" descr="pp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813425"/>
            <a:ext cx="28892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ull_mark_horz_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867400"/>
            <a:ext cx="413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9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Fault Tolerance in Charm++/AMPI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Four approaches </a:t>
            </a:r>
            <a:r>
              <a:rPr lang="en-US" dirty="0"/>
              <a:t>a</a:t>
            </a:r>
            <a:r>
              <a:rPr lang="en-US" dirty="0" smtClean="0"/>
              <a:t>vailable:</a:t>
            </a:r>
          </a:p>
          <a:p>
            <a:pPr lvl="1">
              <a:defRPr/>
            </a:pPr>
            <a:r>
              <a:rPr lang="en-US" dirty="0" smtClean="0"/>
              <a:t>Disk-based checkpoint/restart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In-local-storage double checkpoint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 auto restart </a:t>
            </a:r>
          </a:p>
          <a:p>
            <a:pPr lvl="2">
              <a:defRPr/>
            </a:pPr>
            <a:r>
              <a:rPr lang="en-US" dirty="0" smtClean="0">
                <a:solidFill>
                  <a:srgbClr val="FF0000"/>
                </a:solidFill>
              </a:rPr>
              <a:t>Demonstrated  on 64k cores </a:t>
            </a:r>
          </a:p>
          <a:p>
            <a:pPr lvl="1">
              <a:defRPr/>
            </a:pPr>
            <a:r>
              <a:rPr lang="en-US" dirty="0" smtClean="0"/>
              <a:t>Proactive object migration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Message-logging: scalable fault tolerance</a:t>
            </a:r>
          </a:p>
          <a:p>
            <a:pPr lvl="2">
              <a:defRPr/>
            </a:pPr>
            <a:r>
              <a:rPr lang="en-US" dirty="0" smtClean="0">
                <a:solidFill>
                  <a:srgbClr val="FF0000"/>
                </a:solidFill>
              </a:rPr>
              <a:t>Can tolerate frequent faults</a:t>
            </a:r>
          </a:p>
          <a:p>
            <a:pPr lvl="2">
              <a:defRPr/>
            </a:pPr>
            <a:r>
              <a:rPr lang="en-US" dirty="0" smtClean="0">
                <a:solidFill>
                  <a:srgbClr val="FF0000"/>
                </a:solidFill>
              </a:rPr>
              <a:t>Parallel restart and potential for handling faults during recovery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957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Fault tolerance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Faults will be frequent at </a:t>
            </a:r>
            <a:r>
              <a:rPr lang="en-US" dirty="0" err="1" smtClean="0"/>
              <a:t>exascale</a:t>
            </a:r>
            <a:r>
              <a:rPr lang="en-US" dirty="0" smtClean="0"/>
              <a:t> (true??)</a:t>
            </a:r>
          </a:p>
          <a:p>
            <a:pPr lvl="1"/>
            <a:r>
              <a:rPr lang="en-US" dirty="0" err="1" smtClean="0"/>
              <a:t>Failstop</a:t>
            </a:r>
            <a:r>
              <a:rPr lang="en-US" dirty="0" smtClean="0"/>
              <a:t>, and soft failures are both important</a:t>
            </a:r>
          </a:p>
          <a:p>
            <a:r>
              <a:rPr lang="en-US" dirty="0" smtClean="0"/>
              <a:t>Checkpoint-restart </a:t>
            </a:r>
            <a:r>
              <a:rPr lang="en-US" i="1" u="sng" dirty="0" smtClean="0"/>
              <a:t>may</a:t>
            </a:r>
            <a:r>
              <a:rPr lang="en-US" dirty="0" smtClean="0"/>
              <a:t> not scale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 will it?</a:t>
            </a:r>
          </a:p>
          <a:p>
            <a:pPr lvl="1"/>
            <a:r>
              <a:rPr lang="en-US" dirty="0" smtClean="0"/>
              <a:t>Requires all nodes to roll back even when just one fails</a:t>
            </a:r>
          </a:p>
          <a:p>
            <a:pPr lvl="2"/>
            <a:r>
              <a:rPr lang="en-US" dirty="0" smtClean="0"/>
              <a:t>Inefficient: computation and power</a:t>
            </a:r>
          </a:p>
          <a:p>
            <a:pPr lvl="1"/>
            <a:r>
              <a:rPr lang="en-US" dirty="0" smtClean="0"/>
              <a:t>As MTBF goes lower, it becomes infeasible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419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Message-Logging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Only the processes/objects on the failed node go back to the checkpoint!</a:t>
            </a:r>
          </a:p>
          <a:p>
            <a:pPr lvl="1" eaLnBrk="1" hangingPunct="1"/>
            <a:r>
              <a:rPr lang="en-US" dirty="0" smtClean="0"/>
              <a:t>Messages are stored by senders during execution</a:t>
            </a:r>
          </a:p>
          <a:p>
            <a:pPr lvl="1" eaLnBrk="1" hangingPunct="1"/>
            <a:r>
              <a:rPr lang="en-US" dirty="0" smtClean="0"/>
              <a:t>Periodic checkpoints still maintained</a:t>
            </a:r>
          </a:p>
          <a:p>
            <a:pPr lvl="1" eaLnBrk="1" hangingPunct="1"/>
            <a:r>
              <a:rPr lang="en-US" dirty="0" smtClean="0"/>
              <a:t>After a crash, reprocess “resent” messages to regain state</a:t>
            </a:r>
          </a:p>
          <a:p>
            <a:r>
              <a:rPr lang="en-US" dirty="0" smtClean="0"/>
              <a:t>Does it help at exascale? </a:t>
            </a:r>
          </a:p>
          <a:p>
            <a:pPr lvl="1"/>
            <a:r>
              <a:rPr lang="en-US" dirty="0" smtClean="0"/>
              <a:t>Not really, or only a bit: Same time for recovery!</a:t>
            </a:r>
          </a:p>
          <a:p>
            <a:pPr eaLnBrk="1" hangingPunct="1"/>
            <a:r>
              <a:rPr lang="en-US" dirty="0" smtClean="0"/>
              <a:t>But with over-decomposition, </a:t>
            </a:r>
          </a:p>
          <a:p>
            <a:pPr lvl="1"/>
            <a:r>
              <a:rPr lang="en-US" dirty="0" smtClean="0"/>
              <a:t>work in one processor is divided across multiple virtual processors; thus, </a:t>
            </a:r>
            <a:r>
              <a:rPr lang="en-US" i="1" u="sng" dirty="0" smtClean="0"/>
              <a:t>restart can be parallelized</a:t>
            </a:r>
          </a:p>
          <a:p>
            <a:pPr lvl="1" eaLnBrk="1" hangingPunct="1"/>
            <a:r>
              <a:rPr lang="en-US" dirty="0" smtClean="0"/>
              <a:t>Virtualization helps fault-free case as well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314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435-B736-4659-8D2D-F77CDA130493}" type="slidenum">
              <a:rPr lang="en-US"/>
              <a:pPr/>
              <a:t>13</a:t>
            </a:fld>
            <a:endParaRPr lang="en-US"/>
          </a:p>
        </p:txBody>
      </p:sp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609600" y="16764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979" name="Line 3"/>
          <p:cNvSpPr>
            <a:spLocks noChangeShapeType="1"/>
          </p:cNvSpPr>
          <p:nvPr/>
        </p:nvSpPr>
        <p:spPr bwMode="auto">
          <a:xfrm flipV="1">
            <a:off x="609600" y="1676400"/>
            <a:ext cx="48768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5105400"/>
            <a:ext cx="1752600" cy="1143000"/>
            <a:chOff x="384" y="3216"/>
            <a:chExt cx="1104" cy="720"/>
          </a:xfrm>
        </p:grpSpPr>
        <p:sp>
          <p:nvSpPr>
            <p:cNvPr id="382981" name="Line 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2" name="Line 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3" name="Line 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4" name="Line 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62200" y="4495800"/>
            <a:ext cx="1752600" cy="1143000"/>
            <a:chOff x="384" y="3216"/>
            <a:chExt cx="1104" cy="720"/>
          </a:xfrm>
        </p:grpSpPr>
        <p:sp>
          <p:nvSpPr>
            <p:cNvPr id="382986" name="Line 10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7" name="Line 11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8" name="Line 12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9" name="Line 13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114800" y="3886200"/>
            <a:ext cx="1752600" cy="1143000"/>
            <a:chOff x="384" y="3216"/>
            <a:chExt cx="1104" cy="720"/>
          </a:xfrm>
        </p:grpSpPr>
        <p:sp>
          <p:nvSpPr>
            <p:cNvPr id="382991" name="Line 1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2" name="Line 1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3" name="Line 1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4" name="Line 1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2995" name="Line 19"/>
          <p:cNvSpPr>
            <a:spLocks noChangeShapeType="1"/>
          </p:cNvSpPr>
          <p:nvPr/>
        </p:nvSpPr>
        <p:spPr bwMode="auto">
          <a:xfrm flipV="1">
            <a:off x="685800" y="4419600"/>
            <a:ext cx="5181600" cy="1828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2996" name="Rectangle 20"/>
          <p:cNvSpPr>
            <a:spLocks noChangeArrowheads="1"/>
          </p:cNvSpPr>
          <p:nvPr/>
        </p:nvSpPr>
        <p:spPr bwMode="auto">
          <a:xfrm>
            <a:off x="609600" y="228600"/>
            <a:ext cx="5334000" cy="1066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609600" y="228600"/>
            <a:ext cx="5334000" cy="10668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2998" name="Rectangle 22"/>
          <p:cNvSpPr>
            <a:spLocks noChangeArrowheads="1"/>
          </p:cNvSpPr>
          <p:nvPr/>
        </p:nvSpPr>
        <p:spPr bwMode="auto">
          <a:xfrm>
            <a:off x="1905000" y="5943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Time</a:t>
            </a:r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>
            <a:off x="2895600" y="60960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685800" y="4419600"/>
            <a:ext cx="549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Progress</a:t>
            </a:r>
          </a:p>
        </p:txBody>
      </p:sp>
      <p:sp>
        <p:nvSpPr>
          <p:cNvPr id="383001" name="Line 25"/>
          <p:cNvSpPr>
            <a:spLocks noChangeShapeType="1"/>
          </p:cNvSpPr>
          <p:nvPr/>
        </p:nvSpPr>
        <p:spPr bwMode="auto">
          <a:xfrm flipV="1">
            <a:off x="914400" y="320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152400" y="228600"/>
            <a:ext cx="549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Power</a:t>
            </a: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6248400" y="2209800"/>
            <a:ext cx="2514600" cy="120032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Normal Checkpoint-</a:t>
            </a:r>
            <a:r>
              <a:rPr lang="en-US" dirty="0" err="1"/>
              <a:t>Resart</a:t>
            </a:r>
            <a:r>
              <a:rPr lang="en-US" dirty="0"/>
              <a:t>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381000"/>
            <a:ext cx="2743200" cy="83099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Power consumption is </a:t>
            </a:r>
            <a:r>
              <a:rPr lang="en-US" dirty="0" smtClean="0"/>
              <a:t>continuous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495800"/>
            <a:ext cx="2590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Progress is slowed down with </a:t>
            </a:r>
            <a:r>
              <a:rPr lang="en-US" dirty="0" smtClean="0"/>
              <a:t>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54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7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E2F0-B0A8-45AC-BBF0-723D3A4944A2}" type="slidenum">
              <a:rPr lang="en-US"/>
              <a:pPr/>
              <a:t>14</a:t>
            </a:fld>
            <a:endParaRPr lang="en-US"/>
          </a:p>
        </p:txBody>
      </p:sp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609600" y="1676400"/>
            <a:ext cx="5334000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27" name="Line 3"/>
          <p:cNvSpPr>
            <a:spLocks noChangeShapeType="1"/>
          </p:cNvSpPr>
          <p:nvPr/>
        </p:nvSpPr>
        <p:spPr bwMode="auto">
          <a:xfrm flipV="1">
            <a:off x="609600" y="1676400"/>
            <a:ext cx="48768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5105400"/>
            <a:ext cx="1752600" cy="1143000"/>
            <a:chOff x="384" y="3216"/>
            <a:chExt cx="1104" cy="720"/>
          </a:xfrm>
        </p:grpSpPr>
        <p:sp>
          <p:nvSpPr>
            <p:cNvPr id="385029" name="Line 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0" name="Line 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1" name="Line 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2" name="Line 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62200" y="4495800"/>
            <a:ext cx="1752600" cy="1143000"/>
            <a:chOff x="384" y="3216"/>
            <a:chExt cx="1104" cy="720"/>
          </a:xfrm>
        </p:grpSpPr>
        <p:sp>
          <p:nvSpPr>
            <p:cNvPr id="385034" name="Line 10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5" name="Line 11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6" name="Line 12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7" name="Line 13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114800" y="3886200"/>
            <a:ext cx="1752600" cy="1143000"/>
            <a:chOff x="384" y="3216"/>
            <a:chExt cx="1104" cy="720"/>
          </a:xfrm>
        </p:grpSpPr>
        <p:sp>
          <p:nvSpPr>
            <p:cNvPr id="385039" name="Line 1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0" name="Line 1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1" name="Line 1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2" name="Line 1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5043" name="Line 19"/>
          <p:cNvSpPr>
            <a:spLocks noChangeShapeType="1"/>
          </p:cNvSpPr>
          <p:nvPr/>
        </p:nvSpPr>
        <p:spPr bwMode="auto">
          <a:xfrm flipV="1">
            <a:off x="685800" y="4419600"/>
            <a:ext cx="5181600" cy="1828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5044" name="Rectangle 20"/>
          <p:cNvSpPr>
            <a:spLocks noChangeArrowheads="1"/>
          </p:cNvSpPr>
          <p:nvPr/>
        </p:nvSpPr>
        <p:spPr bwMode="auto">
          <a:xfrm>
            <a:off x="609600" y="228600"/>
            <a:ext cx="5334000" cy="1066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46" name="Line 22"/>
          <p:cNvSpPr>
            <a:spLocks noChangeShapeType="1"/>
          </p:cNvSpPr>
          <p:nvPr/>
        </p:nvSpPr>
        <p:spPr bwMode="auto">
          <a:xfrm flipV="1">
            <a:off x="609600" y="5410200"/>
            <a:ext cx="8382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152900" y="3124200"/>
            <a:ext cx="838200" cy="1066800"/>
            <a:chOff x="4512" y="1488"/>
            <a:chExt cx="528" cy="672"/>
          </a:xfrm>
        </p:grpSpPr>
        <p:sp>
          <p:nvSpPr>
            <p:cNvPr id="385077" name="Line 53"/>
            <p:cNvSpPr>
              <a:spLocks noChangeShapeType="1"/>
            </p:cNvSpPr>
            <p:nvPr/>
          </p:nvSpPr>
          <p:spPr bwMode="auto">
            <a:xfrm flipV="1">
              <a:off x="4704" y="1488"/>
              <a:ext cx="336" cy="2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78" name="Line 54"/>
            <p:cNvSpPr>
              <a:spLocks noChangeShapeType="1"/>
            </p:cNvSpPr>
            <p:nvPr/>
          </p:nvSpPr>
          <p:spPr bwMode="auto">
            <a:xfrm flipV="1">
              <a:off x="5040" y="1488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79" name="Line 55"/>
            <p:cNvSpPr>
              <a:spLocks noChangeShapeType="1"/>
            </p:cNvSpPr>
            <p:nvPr/>
          </p:nvSpPr>
          <p:spPr bwMode="auto">
            <a:xfrm flipV="1">
              <a:off x="4512" y="1776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1447800" y="4800600"/>
            <a:ext cx="914400" cy="1143000"/>
            <a:chOff x="4128" y="2832"/>
            <a:chExt cx="576" cy="720"/>
          </a:xfrm>
        </p:grpSpPr>
        <p:sp>
          <p:nvSpPr>
            <p:cNvPr id="385081" name="Line 57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2" name="Line 58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3" name="Line 59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200400" y="3657600"/>
            <a:ext cx="914400" cy="1143000"/>
            <a:chOff x="4128" y="2832"/>
            <a:chExt cx="576" cy="720"/>
          </a:xfrm>
        </p:grpSpPr>
        <p:sp>
          <p:nvSpPr>
            <p:cNvPr id="385085" name="Line 61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6" name="Line 62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7" name="Line 63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2362200" y="4267200"/>
            <a:ext cx="838200" cy="1066800"/>
            <a:chOff x="4512" y="1488"/>
            <a:chExt cx="528" cy="672"/>
          </a:xfrm>
        </p:grpSpPr>
        <p:sp>
          <p:nvSpPr>
            <p:cNvPr id="385090" name="Line 66"/>
            <p:cNvSpPr>
              <a:spLocks noChangeShapeType="1"/>
            </p:cNvSpPr>
            <p:nvPr/>
          </p:nvSpPr>
          <p:spPr bwMode="auto">
            <a:xfrm flipV="1">
              <a:off x="4704" y="1488"/>
              <a:ext cx="336" cy="2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1" name="Line 67"/>
            <p:cNvSpPr>
              <a:spLocks noChangeShapeType="1"/>
            </p:cNvSpPr>
            <p:nvPr/>
          </p:nvSpPr>
          <p:spPr bwMode="auto">
            <a:xfrm flipV="1">
              <a:off x="5040" y="1488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2" name="Line 68"/>
            <p:cNvSpPr>
              <a:spLocks noChangeShapeType="1"/>
            </p:cNvSpPr>
            <p:nvPr/>
          </p:nvSpPr>
          <p:spPr bwMode="auto">
            <a:xfrm flipV="1">
              <a:off x="4512" y="1776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029200" y="2514600"/>
            <a:ext cx="914400" cy="1143000"/>
            <a:chOff x="4128" y="2832"/>
            <a:chExt cx="576" cy="720"/>
          </a:xfrm>
        </p:grpSpPr>
        <p:sp>
          <p:nvSpPr>
            <p:cNvPr id="385094" name="Line 70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5" name="Line 71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6" name="Line 72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5097" name="Line 73"/>
          <p:cNvSpPr>
            <a:spLocks noChangeShapeType="1"/>
          </p:cNvSpPr>
          <p:nvPr/>
        </p:nvSpPr>
        <p:spPr bwMode="auto">
          <a:xfrm flipV="1">
            <a:off x="1447800" y="10668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5098" name="Line 74"/>
          <p:cNvSpPr>
            <a:spLocks noChangeShapeType="1"/>
          </p:cNvSpPr>
          <p:nvPr/>
        </p:nvSpPr>
        <p:spPr bwMode="auto">
          <a:xfrm flipV="1">
            <a:off x="1752600" y="9906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" y="1143000"/>
            <a:ext cx="1143000" cy="152400"/>
            <a:chOff x="384" y="720"/>
            <a:chExt cx="720" cy="96"/>
          </a:xfrm>
        </p:grpSpPr>
        <p:sp>
          <p:nvSpPr>
            <p:cNvPr id="385045" name="Line 21"/>
            <p:cNvSpPr>
              <a:spLocks noChangeShapeType="1"/>
            </p:cNvSpPr>
            <p:nvPr/>
          </p:nvSpPr>
          <p:spPr bwMode="auto">
            <a:xfrm flipV="1">
              <a:off x="384" y="720"/>
              <a:ext cx="480" cy="9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9" name="Line 75"/>
            <p:cNvSpPr>
              <a:spLocks noChangeShapeType="1"/>
            </p:cNvSpPr>
            <p:nvPr/>
          </p:nvSpPr>
          <p:spPr bwMode="auto">
            <a:xfrm flipV="1">
              <a:off x="864" y="720"/>
              <a:ext cx="24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1752600" y="533400"/>
            <a:ext cx="4495800" cy="609600"/>
            <a:chOff x="1104" y="336"/>
            <a:chExt cx="2832" cy="384"/>
          </a:xfrm>
        </p:grpSpPr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1104" y="624"/>
              <a:ext cx="720" cy="96"/>
              <a:chOff x="384" y="720"/>
              <a:chExt cx="720" cy="96"/>
            </a:xfrm>
          </p:grpSpPr>
          <p:sp>
            <p:nvSpPr>
              <p:cNvPr id="385102" name="Line 78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03" name="Line 79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1824" y="528"/>
              <a:ext cx="720" cy="96"/>
              <a:chOff x="384" y="720"/>
              <a:chExt cx="720" cy="96"/>
            </a:xfrm>
          </p:grpSpPr>
          <p:sp>
            <p:nvSpPr>
              <p:cNvPr id="385105" name="Line 81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06" name="Line 82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83"/>
            <p:cNvGrpSpPr>
              <a:grpSpLocks/>
            </p:cNvGrpSpPr>
            <p:nvPr/>
          </p:nvGrpSpPr>
          <p:grpSpPr bwMode="auto">
            <a:xfrm>
              <a:off x="2520" y="432"/>
              <a:ext cx="720" cy="96"/>
              <a:chOff x="384" y="720"/>
              <a:chExt cx="720" cy="96"/>
            </a:xfrm>
          </p:grpSpPr>
          <p:sp>
            <p:nvSpPr>
              <p:cNvPr id="385108" name="Line 84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09" name="Line 85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3216" y="336"/>
              <a:ext cx="720" cy="96"/>
              <a:chOff x="384" y="720"/>
              <a:chExt cx="720" cy="96"/>
            </a:xfrm>
          </p:grpSpPr>
          <p:sp>
            <p:nvSpPr>
              <p:cNvPr id="385111" name="Line 87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12" name="Line 88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5113" name="Text Box 89"/>
          <p:cNvSpPr txBox="1">
            <a:spLocks noChangeArrowheads="1"/>
          </p:cNvSpPr>
          <p:nvPr/>
        </p:nvSpPr>
        <p:spPr bwMode="auto">
          <a:xfrm>
            <a:off x="6248400" y="2209800"/>
            <a:ext cx="2514600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Message </a:t>
            </a:r>
            <a:r>
              <a:rPr lang="en-US" dirty="0"/>
              <a:t>logging + Object-based </a:t>
            </a:r>
            <a:r>
              <a:rPr lang="en-US" dirty="0" smtClean="0"/>
              <a:t>virtualization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1447800" y="54102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228600"/>
            <a:ext cx="2667000" cy="120032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Power consumption is lower during recovery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4800600"/>
            <a:ext cx="23622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Progress is faster with </a:t>
            </a:r>
            <a:r>
              <a:rPr lang="en-US" dirty="0" smtClean="0"/>
              <a:t>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369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38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3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46" grpId="0" animBg="1"/>
      <p:bldP spid="385097" grpId="0" animBg="1"/>
      <p:bldP spid="385098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5257800"/>
            <a:ext cx="39624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4038600"/>
            <a:ext cx="3962400" cy="1930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3225800"/>
            <a:ext cx="396240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876800" y="3124200"/>
            <a:ext cx="0" cy="2946400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3800" y="4546601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Application progress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30500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Cylinder surface: nodes of the machine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57400" y="2209800"/>
            <a:ext cx="381000" cy="162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381001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Fail-stop recovery with message logging: A research vision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92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5257800"/>
            <a:ext cx="39624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835400"/>
            <a:ext cx="3962400" cy="2133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3022600"/>
            <a:ext cx="396240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126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5257800"/>
            <a:ext cx="39624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632200"/>
            <a:ext cx="3962400" cy="2336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2717800"/>
            <a:ext cx="396240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872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5257800"/>
            <a:ext cx="39624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225800"/>
            <a:ext cx="3962400" cy="274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2413000"/>
            <a:ext cx="396240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3225800"/>
            <a:ext cx="457200" cy="304800"/>
          </a:xfrm>
          <a:prstGeom prst="ellipse">
            <a:avLst/>
          </a:prstGeom>
          <a:solidFill>
            <a:srgbClr val="FEB175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5200" y="3429000"/>
            <a:ext cx="76200" cy="101600"/>
          </a:xfrm>
          <a:prstGeom prst="ellipse">
            <a:avLst/>
          </a:prstGeom>
          <a:solidFill>
            <a:srgbClr val="755337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3327400"/>
            <a:ext cx="304800" cy="203200"/>
          </a:xfrm>
          <a:prstGeom prst="ellipse">
            <a:avLst/>
          </a:prstGeom>
          <a:solidFill>
            <a:srgbClr val="C28A5D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9000" y="3429000"/>
            <a:ext cx="152400" cy="101600"/>
          </a:xfrm>
          <a:prstGeom prst="ellipse">
            <a:avLst/>
          </a:prstGeom>
          <a:solidFill>
            <a:srgbClr val="A7764F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48200" y="787400"/>
            <a:ext cx="44196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fault hits a node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It regresses..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Its objects start re-execution,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 PARALLEL on neighboring nodes!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908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5257800"/>
            <a:ext cx="39624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225800"/>
            <a:ext cx="3962400" cy="274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2311400"/>
            <a:ext cx="396240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352800" y="3225800"/>
            <a:ext cx="304800" cy="203200"/>
            <a:chOff x="3352800" y="2419350"/>
            <a:chExt cx="304800" cy="152400"/>
          </a:xfrm>
        </p:grpSpPr>
        <p:sp>
          <p:nvSpPr>
            <p:cNvPr id="10" name="Oval 9"/>
            <p:cNvSpPr/>
            <p:nvPr/>
          </p:nvSpPr>
          <p:spPr>
            <a:xfrm>
              <a:off x="3505200" y="2495550"/>
              <a:ext cx="76200" cy="76200"/>
            </a:xfrm>
            <a:prstGeom prst="ellipse">
              <a:avLst/>
            </a:prstGeom>
            <a:solidFill>
              <a:srgbClr val="755337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2419350"/>
              <a:ext cx="304800" cy="152400"/>
            </a:xfrm>
            <a:prstGeom prst="ellipse">
              <a:avLst/>
            </a:prstGeom>
            <a:solidFill>
              <a:srgbClr val="DA9A67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29000" y="2495550"/>
              <a:ext cx="152400" cy="76200"/>
            </a:xfrm>
            <a:prstGeom prst="ellipse">
              <a:avLst/>
            </a:prstGeom>
            <a:solidFill>
              <a:srgbClr val="C0875B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48200" y="787400"/>
            <a:ext cx="44196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Re-execution continues even as other nodes continue forward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Due to “parallel re-execution” the neighborhood catches 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29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24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 couple of forks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MPI + x </a:t>
            </a:r>
          </a:p>
          <a:p>
            <a:r>
              <a:rPr lang="en-US" dirty="0" smtClean="0"/>
              <a:t>“Task Models”</a:t>
            </a:r>
          </a:p>
          <a:p>
            <a:pPr lvl="1"/>
            <a:r>
              <a:rPr lang="en-US" dirty="0" smtClean="0"/>
              <a:t> Asynchrony</a:t>
            </a:r>
          </a:p>
          <a:p>
            <a:r>
              <a:rPr lang="en-US" dirty="0" err="1" smtClean="0"/>
              <a:t>Overdecomposition</a:t>
            </a:r>
            <a:r>
              <a:rPr lang="en-US" dirty="0" smtClean="0"/>
              <a:t> and </a:t>
            </a:r>
            <a:r>
              <a:rPr lang="en-US" dirty="0" err="1" smtClean="0"/>
              <a:t>migratability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Most </a:t>
            </a:r>
            <a:r>
              <a:rPr lang="en-US" dirty="0" err="1" smtClean="0"/>
              <a:t>adaptivity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438497" y="4327225"/>
            <a:ext cx="524537" cy="2556177"/>
          </a:xfrm>
          <a:custGeom>
            <a:avLst/>
            <a:gdLst>
              <a:gd name="connsiteX0" fmla="*/ 319956 w 524537"/>
              <a:gd name="connsiteY0" fmla="*/ 0 h 1917133"/>
              <a:gd name="connsiteX1" fmla="*/ 73363 w 524537"/>
              <a:gd name="connsiteY1" fmla="*/ 320601 h 1917133"/>
              <a:gd name="connsiteX2" fmla="*/ 24044 w 524537"/>
              <a:gd name="connsiteY2" fmla="*/ 715188 h 1917133"/>
              <a:gd name="connsiteX3" fmla="*/ 418594 w 524537"/>
              <a:gd name="connsiteY3" fmla="*/ 1319399 h 1917133"/>
              <a:gd name="connsiteX4" fmla="*/ 517231 w 524537"/>
              <a:gd name="connsiteY4" fmla="*/ 1861956 h 1917133"/>
              <a:gd name="connsiteX5" fmla="*/ 517231 w 524537"/>
              <a:gd name="connsiteY5" fmla="*/ 1898948 h 191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37" h="1917133">
                <a:moveTo>
                  <a:pt x="319956" y="0"/>
                </a:moveTo>
                <a:cubicBezTo>
                  <a:pt x="221319" y="100701"/>
                  <a:pt x="122682" y="201403"/>
                  <a:pt x="73363" y="320601"/>
                </a:cubicBezTo>
                <a:cubicBezTo>
                  <a:pt x="24044" y="439799"/>
                  <a:pt x="-33495" y="548722"/>
                  <a:pt x="24044" y="715188"/>
                </a:cubicBezTo>
                <a:cubicBezTo>
                  <a:pt x="81582" y="881654"/>
                  <a:pt x="336396" y="1128271"/>
                  <a:pt x="418594" y="1319399"/>
                </a:cubicBezTo>
                <a:cubicBezTo>
                  <a:pt x="500792" y="1510527"/>
                  <a:pt x="500791" y="1765364"/>
                  <a:pt x="517231" y="1861956"/>
                </a:cubicBezTo>
                <a:cubicBezTo>
                  <a:pt x="533671" y="1958548"/>
                  <a:pt x="517231" y="1898948"/>
                  <a:pt x="517231" y="189894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87504" y="4315404"/>
            <a:ext cx="524537" cy="2556177"/>
          </a:xfrm>
          <a:custGeom>
            <a:avLst/>
            <a:gdLst>
              <a:gd name="connsiteX0" fmla="*/ 319956 w 524537"/>
              <a:gd name="connsiteY0" fmla="*/ 0 h 1917133"/>
              <a:gd name="connsiteX1" fmla="*/ 73363 w 524537"/>
              <a:gd name="connsiteY1" fmla="*/ 320601 h 1917133"/>
              <a:gd name="connsiteX2" fmla="*/ 24044 w 524537"/>
              <a:gd name="connsiteY2" fmla="*/ 715188 h 1917133"/>
              <a:gd name="connsiteX3" fmla="*/ 418594 w 524537"/>
              <a:gd name="connsiteY3" fmla="*/ 1319399 h 1917133"/>
              <a:gd name="connsiteX4" fmla="*/ 517231 w 524537"/>
              <a:gd name="connsiteY4" fmla="*/ 1861956 h 1917133"/>
              <a:gd name="connsiteX5" fmla="*/ 517231 w 524537"/>
              <a:gd name="connsiteY5" fmla="*/ 1898948 h 191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37" h="1917133">
                <a:moveTo>
                  <a:pt x="319956" y="0"/>
                </a:moveTo>
                <a:cubicBezTo>
                  <a:pt x="221319" y="100701"/>
                  <a:pt x="122682" y="201403"/>
                  <a:pt x="73363" y="320601"/>
                </a:cubicBezTo>
                <a:cubicBezTo>
                  <a:pt x="24044" y="439799"/>
                  <a:pt x="-33495" y="548722"/>
                  <a:pt x="24044" y="715188"/>
                </a:cubicBezTo>
                <a:cubicBezTo>
                  <a:pt x="81582" y="881654"/>
                  <a:pt x="336396" y="1128271"/>
                  <a:pt x="418594" y="1319399"/>
                </a:cubicBezTo>
                <a:cubicBezTo>
                  <a:pt x="500792" y="1510527"/>
                  <a:pt x="500791" y="1765364"/>
                  <a:pt x="517231" y="1861956"/>
                </a:cubicBezTo>
                <a:cubicBezTo>
                  <a:pt x="533671" y="1958548"/>
                  <a:pt x="517231" y="1898948"/>
                  <a:pt x="517231" y="189894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283438" y="3197803"/>
            <a:ext cx="1479562" cy="1117996"/>
          </a:xfrm>
          <a:custGeom>
            <a:avLst/>
            <a:gdLst>
              <a:gd name="connsiteX0" fmla="*/ 0 w 1479562"/>
              <a:gd name="connsiteY0" fmla="*/ 838497 h 838497"/>
              <a:gd name="connsiteX1" fmla="*/ 394550 w 1479562"/>
              <a:gd name="connsiteY1" fmla="*/ 443910 h 838497"/>
              <a:gd name="connsiteX2" fmla="*/ 813759 w 1479562"/>
              <a:gd name="connsiteY2" fmla="*/ 135639 h 838497"/>
              <a:gd name="connsiteX3" fmla="*/ 1479562 w 1479562"/>
              <a:gd name="connsiteY3" fmla="*/ 0 h 83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9562" h="838497">
                <a:moveTo>
                  <a:pt x="0" y="838497"/>
                </a:moveTo>
                <a:cubicBezTo>
                  <a:pt x="129462" y="699775"/>
                  <a:pt x="258924" y="561053"/>
                  <a:pt x="394550" y="443910"/>
                </a:cubicBezTo>
                <a:cubicBezTo>
                  <a:pt x="530176" y="326767"/>
                  <a:pt x="632924" y="209624"/>
                  <a:pt x="813759" y="135639"/>
                </a:cubicBezTo>
                <a:cubicBezTo>
                  <a:pt x="994594" y="61654"/>
                  <a:pt x="1479562" y="0"/>
                  <a:pt x="147956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31038" y="2486603"/>
            <a:ext cx="1479562" cy="1117996"/>
          </a:xfrm>
          <a:custGeom>
            <a:avLst/>
            <a:gdLst>
              <a:gd name="connsiteX0" fmla="*/ 0 w 1479562"/>
              <a:gd name="connsiteY0" fmla="*/ 838497 h 838497"/>
              <a:gd name="connsiteX1" fmla="*/ 394550 w 1479562"/>
              <a:gd name="connsiteY1" fmla="*/ 443910 h 838497"/>
              <a:gd name="connsiteX2" fmla="*/ 813759 w 1479562"/>
              <a:gd name="connsiteY2" fmla="*/ 135639 h 838497"/>
              <a:gd name="connsiteX3" fmla="*/ 1479562 w 1479562"/>
              <a:gd name="connsiteY3" fmla="*/ 0 h 83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9562" h="838497">
                <a:moveTo>
                  <a:pt x="0" y="838497"/>
                </a:moveTo>
                <a:cubicBezTo>
                  <a:pt x="129462" y="699775"/>
                  <a:pt x="258924" y="561053"/>
                  <a:pt x="394550" y="443910"/>
                </a:cubicBezTo>
                <a:cubicBezTo>
                  <a:pt x="530176" y="326767"/>
                  <a:pt x="632924" y="209624"/>
                  <a:pt x="813759" y="135639"/>
                </a:cubicBezTo>
                <a:cubicBezTo>
                  <a:pt x="994594" y="61654"/>
                  <a:pt x="1479562" y="0"/>
                  <a:pt x="147956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674734" y="2683111"/>
            <a:ext cx="2096046" cy="1660552"/>
          </a:xfrm>
          <a:custGeom>
            <a:avLst/>
            <a:gdLst>
              <a:gd name="connsiteX0" fmla="*/ 2096046 w 2096046"/>
              <a:gd name="connsiteY0" fmla="*/ 1245414 h 1245414"/>
              <a:gd name="connsiteX1" fmla="*/ 1023364 w 2096046"/>
              <a:gd name="connsiteY1" fmla="*/ 332933 h 1245414"/>
              <a:gd name="connsiteX2" fmla="*/ 0 w 2096046"/>
              <a:gd name="connsiteY2" fmla="*/ 0 h 124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6046" h="1245414">
                <a:moveTo>
                  <a:pt x="2096046" y="1245414"/>
                </a:moveTo>
                <a:cubicBezTo>
                  <a:pt x="1734375" y="892958"/>
                  <a:pt x="1372705" y="540502"/>
                  <a:pt x="1023364" y="332933"/>
                </a:cubicBezTo>
                <a:cubicBezTo>
                  <a:pt x="674023" y="125364"/>
                  <a:pt x="0" y="0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034992" y="2045249"/>
            <a:ext cx="2096046" cy="1660552"/>
          </a:xfrm>
          <a:custGeom>
            <a:avLst/>
            <a:gdLst>
              <a:gd name="connsiteX0" fmla="*/ 2096046 w 2096046"/>
              <a:gd name="connsiteY0" fmla="*/ 1245414 h 1245414"/>
              <a:gd name="connsiteX1" fmla="*/ 1023364 w 2096046"/>
              <a:gd name="connsiteY1" fmla="*/ 332933 h 1245414"/>
              <a:gd name="connsiteX2" fmla="*/ 0 w 2096046"/>
              <a:gd name="connsiteY2" fmla="*/ 0 h 124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6046" h="1245414">
                <a:moveTo>
                  <a:pt x="2096046" y="1245414"/>
                </a:moveTo>
                <a:cubicBezTo>
                  <a:pt x="1734375" y="892958"/>
                  <a:pt x="1372705" y="540502"/>
                  <a:pt x="1023364" y="332933"/>
                </a:cubicBezTo>
                <a:cubicBezTo>
                  <a:pt x="674023" y="125364"/>
                  <a:pt x="0" y="0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925488" y="560039"/>
            <a:ext cx="519753" cy="1824964"/>
          </a:xfrm>
          <a:custGeom>
            <a:avLst/>
            <a:gdLst>
              <a:gd name="connsiteX0" fmla="*/ 505517 w 519753"/>
              <a:gd name="connsiteY0" fmla="*/ 0 h 1368723"/>
              <a:gd name="connsiteX1" fmla="*/ 505517 w 519753"/>
              <a:gd name="connsiteY1" fmla="*/ 394587 h 1368723"/>
              <a:gd name="connsiteX2" fmla="*/ 357561 w 519753"/>
              <a:gd name="connsiteY2" fmla="*/ 678196 h 1368723"/>
              <a:gd name="connsiteX3" fmla="*/ 98638 w 519753"/>
              <a:gd name="connsiteY3" fmla="*/ 949475 h 1368723"/>
              <a:gd name="connsiteX4" fmla="*/ 0 w 519753"/>
              <a:gd name="connsiteY4" fmla="*/ 1368723 h 136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53" h="1368723">
                <a:moveTo>
                  <a:pt x="505517" y="0"/>
                </a:moveTo>
                <a:cubicBezTo>
                  <a:pt x="517846" y="140777"/>
                  <a:pt x="530176" y="281554"/>
                  <a:pt x="505517" y="394587"/>
                </a:cubicBezTo>
                <a:cubicBezTo>
                  <a:pt x="480858" y="507620"/>
                  <a:pt x="425374" y="585715"/>
                  <a:pt x="357561" y="678196"/>
                </a:cubicBezTo>
                <a:cubicBezTo>
                  <a:pt x="289748" y="770677"/>
                  <a:pt x="158231" y="834387"/>
                  <a:pt x="98638" y="949475"/>
                </a:cubicBezTo>
                <a:cubicBezTo>
                  <a:pt x="39045" y="1064563"/>
                  <a:pt x="0" y="1368723"/>
                  <a:pt x="0" y="136872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69041" y="962603"/>
            <a:ext cx="519753" cy="1824964"/>
          </a:xfrm>
          <a:custGeom>
            <a:avLst/>
            <a:gdLst>
              <a:gd name="connsiteX0" fmla="*/ 505517 w 519753"/>
              <a:gd name="connsiteY0" fmla="*/ 0 h 1368723"/>
              <a:gd name="connsiteX1" fmla="*/ 505517 w 519753"/>
              <a:gd name="connsiteY1" fmla="*/ 394587 h 1368723"/>
              <a:gd name="connsiteX2" fmla="*/ 357561 w 519753"/>
              <a:gd name="connsiteY2" fmla="*/ 678196 h 1368723"/>
              <a:gd name="connsiteX3" fmla="*/ 98638 w 519753"/>
              <a:gd name="connsiteY3" fmla="*/ 949475 h 1368723"/>
              <a:gd name="connsiteX4" fmla="*/ 0 w 519753"/>
              <a:gd name="connsiteY4" fmla="*/ 1368723 h 136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53" h="1368723">
                <a:moveTo>
                  <a:pt x="505517" y="0"/>
                </a:moveTo>
                <a:cubicBezTo>
                  <a:pt x="517846" y="140777"/>
                  <a:pt x="530176" y="281554"/>
                  <a:pt x="505517" y="394587"/>
                </a:cubicBezTo>
                <a:cubicBezTo>
                  <a:pt x="480858" y="507620"/>
                  <a:pt x="425374" y="585715"/>
                  <a:pt x="357561" y="678196"/>
                </a:cubicBezTo>
                <a:cubicBezTo>
                  <a:pt x="289748" y="770677"/>
                  <a:pt x="158231" y="834387"/>
                  <a:pt x="98638" y="949475"/>
                </a:cubicBezTo>
                <a:cubicBezTo>
                  <a:pt x="39045" y="1064563"/>
                  <a:pt x="0" y="1368723"/>
                  <a:pt x="0" y="136872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/>
          <p:cNvSpPr/>
          <p:nvPr/>
        </p:nvSpPr>
        <p:spPr>
          <a:xfrm>
            <a:off x="5835638" y="2283401"/>
            <a:ext cx="533400" cy="609600"/>
          </a:xfrm>
          <a:prstGeom prst="snip2DiagRect">
            <a:avLst>
              <a:gd name="adj1" fmla="val 26968"/>
              <a:gd name="adj2" fmla="val 16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6200" y="261620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MPI+X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279400"/>
            <a:ext cx="2590800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Overdecomposition</a:t>
            </a:r>
            <a:r>
              <a:rPr lang="en-US" sz="2000" dirty="0" smtClean="0"/>
              <a:t> +</a:t>
            </a:r>
          </a:p>
          <a:p>
            <a:r>
              <a:rPr lang="en-US" sz="2000" dirty="0" err="1" smtClean="0"/>
              <a:t>Migratability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Task</a:t>
            </a:r>
          </a:p>
          <a:p>
            <a:r>
              <a:rPr lang="en-US" sz="2000" dirty="0" smtClean="0"/>
              <a:t>Models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337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5257800"/>
            <a:ext cx="39624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124200"/>
            <a:ext cx="3962400" cy="284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2209800"/>
            <a:ext cx="396240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8200" y="787401"/>
            <a:ext cx="4419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Back to normal execution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68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5257800"/>
            <a:ext cx="39624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022600"/>
            <a:ext cx="3962400" cy="2946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2108200"/>
            <a:ext cx="396240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19200" y="2819400"/>
            <a:ext cx="457200" cy="304800"/>
            <a:chOff x="3276600" y="2419350"/>
            <a:chExt cx="457200" cy="228600"/>
          </a:xfrm>
        </p:grpSpPr>
        <p:sp>
          <p:nvSpPr>
            <p:cNvPr id="14" name="Oval 13"/>
            <p:cNvSpPr/>
            <p:nvPr/>
          </p:nvSpPr>
          <p:spPr>
            <a:xfrm>
              <a:off x="3276600" y="2419350"/>
              <a:ext cx="457200" cy="228600"/>
            </a:xfrm>
            <a:prstGeom prst="ellipse">
              <a:avLst/>
            </a:prstGeom>
            <a:solidFill>
              <a:srgbClr val="FEB175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05200" y="2571750"/>
              <a:ext cx="76200" cy="76200"/>
            </a:xfrm>
            <a:prstGeom prst="ellipse">
              <a:avLst/>
            </a:prstGeom>
            <a:solidFill>
              <a:srgbClr val="755337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352800" y="2495550"/>
              <a:ext cx="304800" cy="152400"/>
            </a:xfrm>
            <a:prstGeom prst="ellipse">
              <a:avLst/>
            </a:prstGeom>
            <a:solidFill>
              <a:srgbClr val="C28A5D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29000" y="2571750"/>
              <a:ext cx="152400" cy="76200"/>
            </a:xfrm>
            <a:prstGeom prst="ellipse">
              <a:avLst/>
            </a:prstGeom>
            <a:solidFill>
              <a:srgbClr val="A7764F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48200" y="787401"/>
            <a:ext cx="4419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Another fault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023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5257800"/>
            <a:ext cx="39624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022600"/>
            <a:ext cx="3962400" cy="2946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2006600"/>
            <a:ext cx="396240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743200" y="2108200"/>
            <a:ext cx="457200" cy="304800"/>
            <a:chOff x="3276600" y="2419350"/>
            <a:chExt cx="457200" cy="228600"/>
          </a:xfrm>
        </p:grpSpPr>
        <p:sp>
          <p:nvSpPr>
            <p:cNvPr id="9" name="Oval 8"/>
            <p:cNvSpPr/>
            <p:nvPr/>
          </p:nvSpPr>
          <p:spPr>
            <a:xfrm>
              <a:off x="3276600" y="2419350"/>
              <a:ext cx="457200" cy="228600"/>
            </a:xfrm>
            <a:prstGeom prst="ellipse">
              <a:avLst/>
            </a:prstGeom>
            <a:solidFill>
              <a:srgbClr val="FEB175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05200" y="2571750"/>
              <a:ext cx="76200" cy="76200"/>
            </a:xfrm>
            <a:prstGeom prst="ellipse">
              <a:avLst/>
            </a:prstGeom>
            <a:solidFill>
              <a:srgbClr val="755337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2495550"/>
              <a:ext cx="304800" cy="152400"/>
            </a:xfrm>
            <a:prstGeom prst="ellipse">
              <a:avLst/>
            </a:prstGeom>
            <a:solidFill>
              <a:srgbClr val="C28A5D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29000" y="2571750"/>
              <a:ext cx="152400" cy="76200"/>
            </a:xfrm>
            <a:prstGeom prst="ellipse">
              <a:avLst/>
            </a:prstGeom>
            <a:solidFill>
              <a:srgbClr val="A7764F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95400" y="2819400"/>
            <a:ext cx="304800" cy="203200"/>
            <a:chOff x="3352800" y="2419350"/>
            <a:chExt cx="304800" cy="152400"/>
          </a:xfrm>
        </p:grpSpPr>
        <p:sp>
          <p:nvSpPr>
            <p:cNvPr id="19" name="Oval 18"/>
            <p:cNvSpPr/>
            <p:nvPr/>
          </p:nvSpPr>
          <p:spPr>
            <a:xfrm>
              <a:off x="3505200" y="2495550"/>
              <a:ext cx="76200" cy="76200"/>
            </a:xfrm>
            <a:prstGeom prst="ellipse">
              <a:avLst/>
            </a:prstGeom>
            <a:solidFill>
              <a:srgbClr val="755337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352800" y="2419350"/>
              <a:ext cx="304800" cy="152400"/>
            </a:xfrm>
            <a:prstGeom prst="ellipse">
              <a:avLst/>
            </a:prstGeom>
            <a:solidFill>
              <a:srgbClr val="DA9A67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429000" y="2495550"/>
              <a:ext cx="152400" cy="76200"/>
            </a:xfrm>
            <a:prstGeom prst="ellipse">
              <a:avLst/>
            </a:prstGeom>
            <a:solidFill>
              <a:srgbClr val="C0875B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48200" y="787400"/>
            <a:ext cx="44196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Even as its neighborhood is helping recover,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3</a:t>
            </a:r>
            <a:r>
              <a:rPr lang="en-US" baseline="30000" dirty="0" smtClean="0"/>
              <a:t>rd</a:t>
            </a:r>
            <a:r>
              <a:rPr lang="en-US" dirty="0" smtClean="0"/>
              <a:t> fault hits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Concurrent recovery is possible as long as the two failed nodes are not checkpoint buddies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935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5359400"/>
            <a:ext cx="39624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616200"/>
            <a:ext cx="3962400" cy="355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1803400"/>
            <a:ext cx="396240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819400" y="1905000"/>
            <a:ext cx="304800" cy="203200"/>
            <a:chOff x="3352800" y="2419350"/>
            <a:chExt cx="304800" cy="152400"/>
          </a:xfrm>
        </p:grpSpPr>
        <p:sp>
          <p:nvSpPr>
            <p:cNvPr id="14" name="Oval 13"/>
            <p:cNvSpPr/>
            <p:nvPr/>
          </p:nvSpPr>
          <p:spPr>
            <a:xfrm>
              <a:off x="3505200" y="2495550"/>
              <a:ext cx="76200" cy="76200"/>
            </a:xfrm>
            <a:prstGeom prst="ellipse">
              <a:avLst/>
            </a:prstGeom>
            <a:solidFill>
              <a:srgbClr val="755337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52800" y="2419350"/>
              <a:ext cx="304800" cy="152400"/>
            </a:xfrm>
            <a:prstGeom prst="ellipse">
              <a:avLst/>
            </a:prstGeom>
            <a:solidFill>
              <a:srgbClr val="DA9A67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29000" y="2495550"/>
              <a:ext cx="152400" cy="76200"/>
            </a:xfrm>
            <a:prstGeom prst="ellipse">
              <a:avLst/>
            </a:prstGeom>
            <a:solidFill>
              <a:srgbClr val="C0875B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453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5359400"/>
            <a:ext cx="39624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514600"/>
            <a:ext cx="3962400" cy="355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1600200"/>
            <a:ext cx="396240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855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last year at PPL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SC14!</a:t>
            </a:r>
          </a:p>
          <a:p>
            <a:pPr lvl="1"/>
            <a:r>
              <a:rPr lang="en-US" dirty="0" smtClean="0"/>
              <a:t>6 papers at the main conference </a:t>
            </a:r>
          </a:p>
          <a:p>
            <a:pPr lvl="2"/>
            <a:r>
              <a:rPr lang="en-US" dirty="0" smtClean="0"/>
              <a:t>Including a state-of-practice paper on Charm++</a:t>
            </a:r>
          </a:p>
          <a:p>
            <a:pPr lvl="1"/>
            <a:r>
              <a:rPr lang="en-US" dirty="0" smtClean="0"/>
              <a:t>Charm++ tutorial, Resilience tutorial</a:t>
            </a:r>
          </a:p>
          <a:p>
            <a:pPr lvl="1"/>
            <a:r>
              <a:rPr lang="en-US" dirty="0" smtClean="0"/>
              <a:t>Charm++ </a:t>
            </a:r>
            <a:r>
              <a:rPr lang="en-US" dirty="0" err="1" smtClean="0"/>
              <a:t>BoF</a:t>
            </a:r>
            <a:endParaRPr lang="en-US" dirty="0" smtClean="0"/>
          </a:p>
          <a:p>
            <a:pPr lvl="1"/>
            <a:r>
              <a:rPr lang="en-US" dirty="0" err="1" smtClean="0"/>
              <a:t>Harshitha</a:t>
            </a:r>
            <a:r>
              <a:rPr lang="en-US" dirty="0" smtClean="0"/>
              <a:t> </a:t>
            </a:r>
            <a:r>
              <a:rPr lang="en-US" dirty="0" err="1" smtClean="0"/>
              <a:t>Menon</a:t>
            </a:r>
            <a:r>
              <a:rPr lang="en-US" dirty="0" smtClean="0"/>
              <a:t>: George Michael Fellowship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Publications: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Applications: SC, </a:t>
            </a:r>
            <a:r>
              <a:rPr lang="en-US" dirty="0" err="1">
                <a:solidFill>
                  <a:srgbClr val="008000"/>
                </a:solidFill>
              </a:rPr>
              <a:t>ParCo</a:t>
            </a:r>
            <a:r>
              <a:rPr lang="en-US" dirty="0">
                <a:solidFill>
                  <a:srgbClr val="008000"/>
                </a:solidFill>
              </a:rPr>
              <a:t>, ICPP, ICORES, IPDPS’14, IPDPS’15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Resilience : TPDS, TJS, Parco, Cluster (Best paper)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Runtime Systems: SC, ROSS, ICPP, </a:t>
            </a:r>
            <a:r>
              <a:rPr lang="en-US" dirty="0" err="1">
                <a:solidFill>
                  <a:srgbClr val="008000"/>
                </a:solidFill>
              </a:rPr>
              <a:t>HiPC</a:t>
            </a:r>
            <a:r>
              <a:rPr lang="en-US" dirty="0">
                <a:solidFill>
                  <a:srgbClr val="008000"/>
                </a:solidFill>
              </a:rPr>
              <a:t>, IPDPS’</a:t>
            </a:r>
            <a:r>
              <a:rPr lang="en-US" dirty="0" smtClean="0">
                <a:solidFill>
                  <a:srgbClr val="008000"/>
                </a:solidFill>
              </a:rPr>
              <a:t>15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Interconnect/topologies: </a:t>
            </a:r>
            <a:r>
              <a:rPr lang="en-US" dirty="0" smtClean="0">
                <a:solidFill>
                  <a:srgbClr val="008000"/>
                </a:solidFill>
              </a:rPr>
              <a:t>SC, </a:t>
            </a:r>
            <a:r>
              <a:rPr lang="en-US" dirty="0" err="1" smtClean="0">
                <a:solidFill>
                  <a:srgbClr val="008000"/>
                </a:solidFill>
              </a:rPr>
              <a:t>HiPC</a:t>
            </a:r>
            <a:r>
              <a:rPr lang="en-US" dirty="0" smtClean="0">
                <a:solidFill>
                  <a:srgbClr val="008000"/>
                </a:solidFill>
              </a:rPr>
              <a:t>, IPDPS’15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Energy: SC, TOPC, PMAM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Parallel Discrete Event Simulations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err="1" smtClean="0"/>
              <a:t>Petascale</a:t>
            </a:r>
            <a:r>
              <a:rPr lang="en-US" dirty="0" smtClean="0"/>
              <a:t> Applications made excellent progress</a:t>
            </a:r>
          </a:p>
          <a:p>
            <a:pPr lvl="1"/>
            <a:r>
              <a:rPr lang="en-US" dirty="0" err="1" smtClean="0"/>
              <a:t>ChaNGa</a:t>
            </a:r>
            <a:r>
              <a:rPr lang="en-US" dirty="0" smtClean="0"/>
              <a:t>, NAMD, </a:t>
            </a:r>
            <a:r>
              <a:rPr lang="en-US" dirty="0" err="1" smtClean="0"/>
              <a:t>EpiSimdemics</a:t>
            </a:r>
            <a:r>
              <a:rPr lang="en-US" dirty="0" smtClean="0"/>
              <a:t>, </a:t>
            </a:r>
            <a:r>
              <a:rPr lang="en-US" dirty="0" err="1" smtClean="0"/>
              <a:t>OpenAtom</a:t>
            </a:r>
            <a:endParaRPr lang="en-US" dirty="0" smtClean="0"/>
          </a:p>
          <a:p>
            <a:r>
              <a:rPr lang="en-US" dirty="0" smtClean="0"/>
              <a:t>Exploration of Charm++ for </a:t>
            </a:r>
            <a:r>
              <a:rPr lang="en-US" dirty="0" err="1" smtClean="0"/>
              <a:t>exascale</a:t>
            </a:r>
            <a:r>
              <a:rPr lang="en-US" dirty="0" smtClean="0"/>
              <a:t> by DOE Labs, Intel,..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Charmworks</a:t>
            </a:r>
            <a:r>
              <a:rPr lang="en-US" dirty="0" smtClean="0"/>
              <a:t>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path to long-term sustainability of Charm++</a:t>
            </a:r>
          </a:p>
          <a:p>
            <a:r>
              <a:rPr lang="en-US" dirty="0"/>
              <a:t>C</a:t>
            </a:r>
            <a:r>
              <a:rPr lang="en-US" dirty="0" smtClean="0"/>
              <a:t>ommercially supported version</a:t>
            </a:r>
          </a:p>
          <a:p>
            <a:pPr lvl="1"/>
            <a:r>
              <a:rPr lang="en-US" dirty="0" smtClean="0"/>
              <a:t>Focus on 10-1000 nodes at </a:t>
            </a:r>
            <a:r>
              <a:rPr lang="en-US" dirty="0" err="1" smtClean="0"/>
              <a:t>Charmworks</a:t>
            </a:r>
            <a:endParaRPr lang="en-US" dirty="0" smtClean="0"/>
          </a:p>
          <a:p>
            <a:pPr lvl="1"/>
            <a:r>
              <a:rPr lang="en-US" dirty="0" smtClean="0"/>
              <a:t>Existing collaborative apps to continue with same licensing (NAMD, </a:t>
            </a:r>
            <a:r>
              <a:rPr lang="en-US" dirty="0" err="1" smtClean="0"/>
              <a:t>OpenAtom</a:t>
            </a:r>
            <a:r>
              <a:rPr lang="en-US" dirty="0" smtClean="0"/>
              <a:t>) as before</a:t>
            </a:r>
          </a:p>
          <a:p>
            <a:r>
              <a:rPr lang="en-US" dirty="0" smtClean="0"/>
              <a:t>University version continues to be distributed</a:t>
            </a:r>
          </a:p>
          <a:p>
            <a:pPr lvl="1"/>
            <a:r>
              <a:rPr lang="en-US" dirty="0" smtClean="0"/>
              <a:t>Freely, in source code form, for non-profits</a:t>
            </a:r>
          </a:p>
          <a:p>
            <a:r>
              <a:rPr lang="en-US" dirty="0" smtClean="0"/>
              <a:t>Code base: </a:t>
            </a:r>
          </a:p>
          <a:p>
            <a:pPr lvl="1"/>
            <a:r>
              <a:rPr lang="en-US" dirty="0" smtClean="0"/>
              <a:t>Committed to avoiding divergence for a few years</a:t>
            </a:r>
          </a:p>
          <a:p>
            <a:pPr lvl="1"/>
            <a:r>
              <a:rPr lang="en-US" dirty="0" err="1" smtClean="0"/>
              <a:t>Charmworks</a:t>
            </a:r>
            <a:r>
              <a:rPr lang="en-US" dirty="0" smtClean="0"/>
              <a:t> codebase will be streamlined</a:t>
            </a:r>
          </a:p>
          <a:p>
            <a:r>
              <a:rPr lang="en-US" dirty="0" smtClean="0"/>
              <a:t>We will be happy to take your feedback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054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</p:spPr>
        <p:txBody>
          <a:bodyPr/>
          <a:lstStyle/>
          <a:p>
            <a:r>
              <a:rPr lang="en-US" dirty="0" smtClean="0"/>
              <a:t>Workshop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287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Keynotes</a:t>
            </a:r>
            <a:endParaRPr lang="en-US" dirty="0">
              <a:solidFill>
                <a:srgbClr val="C0504D"/>
              </a:solidFill>
            </a:endParaRPr>
          </a:p>
          <a:p>
            <a:pPr lvl="1"/>
            <a:r>
              <a:rPr lang="en-US" dirty="0">
                <a:solidFill>
                  <a:srgbClr val="C0504D"/>
                </a:solidFill>
              </a:rPr>
              <a:t>Martin </a:t>
            </a:r>
            <a:r>
              <a:rPr lang="en-US" dirty="0" err="1">
                <a:solidFill>
                  <a:srgbClr val="C0504D"/>
                </a:solidFill>
              </a:rPr>
              <a:t>Berzins</a:t>
            </a:r>
            <a:endParaRPr lang="en-US" dirty="0">
              <a:solidFill>
                <a:srgbClr val="C0504D"/>
              </a:solidFill>
            </a:endParaRP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Jesus </a:t>
            </a:r>
            <a:r>
              <a:rPr lang="en-US" dirty="0" err="1" smtClean="0">
                <a:solidFill>
                  <a:srgbClr val="C0504D"/>
                </a:solidFill>
              </a:rPr>
              <a:t>Labarta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err="1" smtClean="0"/>
              <a:t>Christoph</a:t>
            </a:r>
            <a:r>
              <a:rPr lang="en-US" dirty="0" smtClean="0"/>
              <a:t> </a:t>
            </a:r>
            <a:r>
              <a:rPr lang="en-US" dirty="0" err="1" smtClean="0"/>
              <a:t>Junghans</a:t>
            </a:r>
            <a:r>
              <a:rPr lang="en-US" dirty="0" smtClean="0"/>
              <a:t>, Tom Quinn (</a:t>
            </a:r>
            <a:r>
              <a:rPr lang="en-US" dirty="0" err="1" smtClean="0"/>
              <a:t>ChaNGa</a:t>
            </a:r>
            <a:r>
              <a:rPr lang="en-US" dirty="0" smtClean="0"/>
              <a:t>), Jim Phillips (NAMD), Xiang Ni (Cloth Simulation), Eric </a:t>
            </a:r>
            <a:r>
              <a:rPr lang="en-US" dirty="0" err="1" smtClean="0"/>
              <a:t>Bohm</a:t>
            </a:r>
            <a:r>
              <a:rPr lang="en-US" dirty="0" smtClean="0"/>
              <a:t>, </a:t>
            </a:r>
            <a:r>
              <a:rPr lang="en-US" dirty="0" err="1" smtClean="0"/>
              <a:t>Sohrab</a:t>
            </a:r>
            <a:r>
              <a:rPr lang="en-US" dirty="0" smtClean="0"/>
              <a:t> Ismail-</a:t>
            </a:r>
            <a:r>
              <a:rPr lang="en-US" dirty="0" err="1" smtClean="0"/>
              <a:t>Beigi</a:t>
            </a:r>
            <a:r>
              <a:rPr lang="en-US" dirty="0" smtClean="0"/>
              <a:t>, Glenn </a:t>
            </a:r>
            <a:r>
              <a:rPr lang="en-US" dirty="0" err="1" smtClean="0"/>
              <a:t>Martyna</a:t>
            </a:r>
            <a:r>
              <a:rPr lang="en-US" dirty="0" smtClean="0"/>
              <a:t> (</a:t>
            </a:r>
            <a:r>
              <a:rPr lang="en-US" dirty="0" err="1" smtClean="0"/>
              <a:t>OpenAtom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Applications and </a:t>
            </a:r>
            <a:r>
              <a:rPr lang="en-US" dirty="0" err="1" smtClean="0"/>
              <a:t>MiniApps</a:t>
            </a:r>
            <a:endParaRPr lang="en-US" dirty="0" smtClean="0"/>
          </a:p>
          <a:p>
            <a:pPr lvl="1"/>
            <a:r>
              <a:rPr lang="en-US" dirty="0" smtClean="0"/>
              <a:t>Esteban </a:t>
            </a:r>
            <a:r>
              <a:rPr lang="en-US" dirty="0" err="1" smtClean="0"/>
              <a:t>Meneses</a:t>
            </a:r>
            <a:r>
              <a:rPr lang="en-US" dirty="0" smtClean="0"/>
              <a:t>, </a:t>
            </a:r>
            <a:r>
              <a:rPr lang="en-US" dirty="0"/>
              <a:t>Robert Steinke (</a:t>
            </a:r>
            <a:r>
              <a:rPr lang="en-US" dirty="0" err="1"/>
              <a:t>ADHydro</a:t>
            </a:r>
            <a:r>
              <a:rPr lang="en-US" dirty="0"/>
              <a:t>), </a:t>
            </a:r>
            <a:r>
              <a:rPr lang="en-US" dirty="0" smtClean="0"/>
              <a:t>David </a:t>
            </a:r>
            <a:r>
              <a:rPr lang="en-US" dirty="0" err="1" smtClean="0"/>
              <a:t>Hollman</a:t>
            </a:r>
            <a:r>
              <a:rPr lang="en-US" dirty="0" smtClean="0"/>
              <a:t> (</a:t>
            </a:r>
            <a:r>
              <a:rPr lang="en-US" dirty="0" err="1" smtClean="0"/>
              <a:t>miniAero</a:t>
            </a:r>
            <a:r>
              <a:rPr lang="en-US" dirty="0" smtClean="0"/>
              <a:t>), </a:t>
            </a:r>
            <a:r>
              <a:rPr lang="en-US" dirty="0"/>
              <a:t>Sam White (</a:t>
            </a:r>
            <a:r>
              <a:rPr lang="en-US" dirty="0" err="1"/>
              <a:t>PlasComCM</a:t>
            </a:r>
            <a:r>
              <a:rPr lang="en-US" dirty="0"/>
              <a:t>)</a:t>
            </a:r>
            <a:r>
              <a:rPr lang="en-US" dirty="0" smtClean="0"/>
              <a:t>, </a:t>
            </a:r>
            <a:r>
              <a:rPr lang="en-US" dirty="0"/>
              <a:t>Chen </a:t>
            </a:r>
            <a:r>
              <a:rPr lang="en-US" dirty="0" err="1"/>
              <a:t>Meng</a:t>
            </a:r>
            <a:r>
              <a:rPr lang="en-US" dirty="0"/>
              <a:t> (</a:t>
            </a:r>
            <a:r>
              <a:rPr lang="en-US" dirty="0" err="1"/>
              <a:t>SC_Tanagram</a:t>
            </a:r>
            <a:r>
              <a:rPr lang="en-US" dirty="0"/>
              <a:t>)</a:t>
            </a:r>
            <a:r>
              <a:rPr lang="en-US" dirty="0" smtClean="0"/>
              <a:t>, Eric </a:t>
            </a:r>
            <a:r>
              <a:rPr lang="en-US" dirty="0" err="1" smtClean="0"/>
              <a:t>Mikida</a:t>
            </a:r>
            <a:r>
              <a:rPr lang="en-US" dirty="0" smtClean="0"/>
              <a:t> (ROSS), Hassan </a:t>
            </a:r>
            <a:r>
              <a:rPr lang="en-US" dirty="0" err="1" smtClean="0"/>
              <a:t>Eslami</a:t>
            </a:r>
            <a:r>
              <a:rPr lang="en-US" dirty="0" smtClean="0"/>
              <a:t> (Graphs), Cyril </a:t>
            </a:r>
            <a:r>
              <a:rPr lang="en-US" dirty="0" err="1" smtClean="0"/>
              <a:t>Bordage</a:t>
            </a:r>
            <a:r>
              <a:rPr lang="en-US" dirty="0" smtClean="0"/>
              <a:t>, </a:t>
            </a:r>
            <a:r>
              <a:rPr lang="en-US" dirty="0" err="1" smtClean="0"/>
              <a:t>Huiwei</a:t>
            </a:r>
            <a:r>
              <a:rPr lang="en-US" dirty="0" smtClean="0"/>
              <a:t> Lu (</a:t>
            </a:r>
            <a:r>
              <a:rPr lang="en-US" dirty="0" err="1" smtClean="0"/>
              <a:t>ArgoBots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Charm++ features</a:t>
            </a:r>
            <a:r>
              <a:rPr lang="en-US" dirty="0"/>
              <a:t> </a:t>
            </a:r>
            <a:r>
              <a:rPr lang="en-US" dirty="0" smtClean="0"/>
              <a:t>and capabilities</a:t>
            </a:r>
          </a:p>
          <a:p>
            <a:pPr lvl="1"/>
            <a:r>
              <a:rPr lang="en-US" dirty="0" err="1" smtClean="0"/>
              <a:t>Akhil</a:t>
            </a:r>
            <a:r>
              <a:rPr lang="en-US" dirty="0" smtClean="0"/>
              <a:t> Langer (Power), Bilge </a:t>
            </a:r>
            <a:r>
              <a:rPr lang="en-US" dirty="0" err="1" smtClean="0"/>
              <a:t>Acun</a:t>
            </a:r>
            <a:r>
              <a:rPr lang="en-US" dirty="0" smtClean="0"/>
              <a:t> (</a:t>
            </a:r>
            <a:r>
              <a:rPr lang="en-US" dirty="0" err="1" smtClean="0"/>
              <a:t>TraceR</a:t>
            </a:r>
            <a:r>
              <a:rPr lang="en-US" dirty="0" smtClean="0"/>
              <a:t> &amp; Malleability), Phil Miller (64-bit ID)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err="1" smtClean="0"/>
              <a:t>Xu</a:t>
            </a:r>
            <a:r>
              <a:rPr lang="en-US" dirty="0" smtClean="0"/>
              <a:t> Liu, Kate Isaacs, Nikhil Jain, </a:t>
            </a:r>
            <a:r>
              <a:rPr lang="en-US" dirty="0" err="1" smtClean="0"/>
              <a:t>Abhinav</a:t>
            </a:r>
            <a:r>
              <a:rPr lang="en-US" dirty="0" smtClean="0"/>
              <a:t> </a:t>
            </a:r>
            <a:r>
              <a:rPr lang="en-US" dirty="0" err="1" smtClean="0"/>
              <a:t>Bhatele</a:t>
            </a:r>
            <a:r>
              <a:rPr lang="en-US" dirty="0" smtClean="0"/>
              <a:t>, Todd </a:t>
            </a:r>
            <a:r>
              <a:rPr lang="en-US" dirty="0" err="1" smtClean="0"/>
              <a:t>Gamblin</a:t>
            </a:r>
            <a:endParaRPr lang="en-US" dirty="0" smtClean="0"/>
          </a:p>
          <a:p>
            <a:r>
              <a:rPr lang="en-US" dirty="0" smtClean="0"/>
              <a:t>Panel: </a:t>
            </a:r>
            <a:r>
              <a:rPr lang="en-US" sz="2400" dirty="0"/>
              <a:t>S</a:t>
            </a:r>
            <a:r>
              <a:rPr lang="en-US" sz="2400" dirty="0" smtClean="0"/>
              <a:t>ustainable community software in academia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Overdecomposition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 the work units &amp; data units into many more pieces than execution units</a:t>
            </a:r>
          </a:p>
          <a:p>
            <a:pPr lvl="1"/>
            <a:r>
              <a:rPr lang="en-US" dirty="0" smtClean="0"/>
              <a:t>Cores/Nodes/..</a:t>
            </a:r>
          </a:p>
          <a:p>
            <a:r>
              <a:rPr lang="en-US" dirty="0" smtClean="0"/>
              <a:t>Not so hard: we do decomposition anyway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 descr="charm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62" y="3708400"/>
            <a:ext cx="2310438" cy="2971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627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Migratability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these work and data units to be </a:t>
            </a:r>
            <a:r>
              <a:rPr lang="en-US" dirty="0" err="1" smtClean="0"/>
              <a:t>migratable</a:t>
            </a:r>
            <a:r>
              <a:rPr lang="en-US" dirty="0" smtClean="0"/>
              <a:t> at runtime</a:t>
            </a:r>
          </a:p>
          <a:p>
            <a:pPr lvl="1"/>
            <a:r>
              <a:rPr lang="en-US" dirty="0" smtClean="0"/>
              <a:t>i.e. the programmer or runtime, can move them</a:t>
            </a:r>
          </a:p>
          <a:p>
            <a:r>
              <a:rPr lang="en-US" dirty="0" smtClean="0"/>
              <a:t>Consequences for the app-developer</a:t>
            </a:r>
          </a:p>
          <a:p>
            <a:pPr lvl="1"/>
            <a:r>
              <a:rPr lang="en-US" dirty="0" smtClean="0"/>
              <a:t>Communication must now be addressed to logical units with global names, not to physical processors</a:t>
            </a:r>
          </a:p>
          <a:p>
            <a:pPr lvl="1"/>
            <a:r>
              <a:rPr lang="en-US" dirty="0" smtClean="0"/>
              <a:t>But this is a good thing</a:t>
            </a:r>
          </a:p>
          <a:p>
            <a:r>
              <a:rPr lang="en-US" dirty="0" smtClean="0"/>
              <a:t>Consequences for RTS</a:t>
            </a:r>
          </a:p>
          <a:p>
            <a:pPr lvl="1"/>
            <a:r>
              <a:rPr lang="en-US" dirty="0" smtClean="0"/>
              <a:t>Must keep track of where each unit is</a:t>
            </a:r>
          </a:p>
          <a:p>
            <a:pPr lvl="1"/>
            <a:r>
              <a:rPr lang="en-US" dirty="0" smtClean="0"/>
              <a:t>Naming and location management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519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Asynchrony: </a:t>
            </a:r>
            <a:br>
              <a:rPr lang="en-US" dirty="0" smtClean="0"/>
            </a:br>
            <a:r>
              <a:rPr lang="en-US" dirty="0" smtClean="0"/>
              <a:t>Message-Driven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458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Now: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have multiple units on each processor</a:t>
            </a:r>
          </a:p>
          <a:p>
            <a:pPr lvl="1"/>
            <a:r>
              <a:rPr lang="en-US" dirty="0" smtClean="0"/>
              <a:t>They address each other via logical names</a:t>
            </a:r>
          </a:p>
          <a:p>
            <a:r>
              <a:rPr lang="en-US" dirty="0" smtClean="0"/>
              <a:t>Need for scheduling:</a:t>
            </a:r>
          </a:p>
          <a:p>
            <a:pPr lvl="1"/>
            <a:r>
              <a:rPr lang="en-US" dirty="0" smtClean="0"/>
              <a:t>What sequence should the work units execute in?</a:t>
            </a:r>
          </a:p>
          <a:p>
            <a:pPr lvl="1"/>
            <a:r>
              <a:rPr lang="en-US" dirty="0" smtClean="0"/>
              <a:t>One answer: let the programmer sequence them</a:t>
            </a:r>
          </a:p>
          <a:p>
            <a:pPr lvl="2"/>
            <a:r>
              <a:rPr lang="en-US" dirty="0" smtClean="0"/>
              <a:t>Seen in current codes, e.g. some AMR frameworks</a:t>
            </a:r>
          </a:p>
          <a:p>
            <a:pPr lvl="1"/>
            <a:r>
              <a:rPr lang="en-US" dirty="0" smtClean="0"/>
              <a:t>Message-driven execution: </a:t>
            </a:r>
          </a:p>
          <a:p>
            <a:pPr lvl="2"/>
            <a:r>
              <a:rPr lang="en-US" dirty="0" smtClean="0"/>
              <a:t>Let the work-unit that happens to have data (“message”) available for it execute next</a:t>
            </a:r>
          </a:p>
          <a:p>
            <a:pPr lvl="2"/>
            <a:r>
              <a:rPr lang="en-US" dirty="0" smtClean="0"/>
              <a:t>Let the RTS select among ready work units</a:t>
            </a:r>
          </a:p>
          <a:p>
            <a:pPr lvl="2"/>
            <a:r>
              <a:rPr lang="en-US" dirty="0" smtClean="0"/>
              <a:t>Programmer should not specify what executes next, but can influence it via priorities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087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Charm++ began as an adaptive runtime system for dealing with application variability:</a:t>
            </a:r>
          </a:p>
          <a:p>
            <a:pPr lvl="1"/>
            <a:r>
              <a:rPr lang="en-US" dirty="0" smtClean="0"/>
              <a:t>Dynamic load imbalances</a:t>
            </a:r>
          </a:p>
          <a:p>
            <a:pPr lvl="1"/>
            <a:r>
              <a:rPr lang="en-US" dirty="0" smtClean="0"/>
              <a:t>Task parallelism first (state-space search)</a:t>
            </a:r>
          </a:p>
          <a:p>
            <a:pPr lvl="1"/>
            <a:r>
              <a:rPr lang="en-US" dirty="0" smtClean="0"/>
              <a:t>Iterative (but irregular/dynamic) apps in mid-1990s</a:t>
            </a:r>
          </a:p>
          <a:p>
            <a:r>
              <a:rPr lang="en-US" dirty="0" smtClean="0"/>
              <a:t>But it turns out to be useful for future hardware, which is also characterized by variability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732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Message-driven </a:t>
            </a:r>
            <a:r>
              <a:rPr lang="en-US" dirty="0"/>
              <a:t>E</a:t>
            </a:r>
            <a:r>
              <a:rPr lang="en-US" dirty="0" smtClean="0"/>
              <a:t>xecution</a:t>
            </a:r>
            <a:endParaRPr lang="en-US" dirty="0"/>
          </a:p>
        </p:txBody>
      </p:sp>
      <p:pic>
        <p:nvPicPr>
          <p:cNvPr id="8" name="Picture 7" descr="schedul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003300"/>
            <a:ext cx="8051800" cy="4851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352800" y="2133600"/>
            <a:ext cx="22098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2057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A[..].foo(…)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352800" y="2362200"/>
            <a:ext cx="76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791200" y="32004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29400" y="5029200"/>
            <a:ext cx="76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373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4A4A4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4A4A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1203 C 0.01216 0.08931 0.02849 0.16682 0.04482 0.21981 C 0.06132 0.27256 0.05124 0.31097 0.09554 0.32971 C 0.14001 0.34868 0.26976 0.32161 0.31145 0.33249 C 0.35314 0.34359 0.33802 0.38732 0.34584 0.39658 C 0.35366 0.40606 0.35748 0.38917 0.35852 0.38871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7" y="19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431E-6 -1.36669E-7 C -0.00383 -0.05745 -0.00747 -0.1142 -0.01129 -0.15312 C -0.01511 -0.19157 -0.01286 -0.21983 -0.02293 -0.23303 C -0.03318 -0.24739 -0.06322 -0.22747 -0.07277 -0.23558 C -0.08232 -0.24369 -0.07885 -0.27589 -0.08059 -0.28214 C -0.0825 -0.28886 -0.08337 -0.27704 -0.08354 -0.27635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5" y="-144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Empowering the 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4495800"/>
            <a:ext cx="83058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Adaptive RTS can:</a:t>
            </a:r>
          </a:p>
          <a:p>
            <a:pPr lvl="1"/>
            <a:r>
              <a:rPr lang="en-US" dirty="0" smtClean="0"/>
              <a:t>Dynamically balance loads</a:t>
            </a:r>
          </a:p>
          <a:p>
            <a:pPr lvl="1"/>
            <a:r>
              <a:rPr lang="en-US" dirty="0" smtClean="0"/>
              <a:t>Optimize communication:</a:t>
            </a:r>
          </a:p>
          <a:p>
            <a:pPr lvl="2"/>
            <a:r>
              <a:rPr lang="en-US" dirty="0" smtClean="0"/>
              <a:t>Spread over time, </a:t>
            </a:r>
            <a:r>
              <a:rPr lang="en-US" dirty="0" err="1" smtClean="0"/>
              <a:t>async</a:t>
            </a:r>
            <a:r>
              <a:rPr lang="en-US" dirty="0" smtClean="0"/>
              <a:t> collectives</a:t>
            </a:r>
          </a:p>
          <a:p>
            <a:pPr lvl="1"/>
            <a:r>
              <a:rPr lang="en-US" dirty="0" smtClean="0"/>
              <a:t>Automatic latency tolerance</a:t>
            </a:r>
          </a:p>
          <a:p>
            <a:pPr lvl="1"/>
            <a:r>
              <a:rPr lang="en-US" dirty="0" err="1" smtClean="0"/>
              <a:t>Prefetch</a:t>
            </a:r>
            <a:r>
              <a:rPr lang="en-US" dirty="0" smtClean="0"/>
              <a:t> data with almost perfect predictability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3429000"/>
            <a:ext cx="1981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Asynchrony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3352800"/>
            <a:ext cx="3200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Overdecomposition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05600" y="3429000"/>
            <a:ext cx="22098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Migratability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362200" y="1066800"/>
            <a:ext cx="4343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Adaptive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Runtime System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0200" y="2362200"/>
            <a:ext cx="1981200" cy="609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75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Introspection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5715000" y="2362200"/>
            <a:ext cx="1828800" cy="533400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1000">
                <a:schemeClr val="accent1">
                  <a:shade val="58000"/>
                  <a:satMod val="165000"/>
                </a:schemeClr>
              </a:gs>
              <a:gs pos="75000">
                <a:schemeClr val="accent1">
                  <a:shade val="30000"/>
                  <a:satMod val="175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Adaptivity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450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RTSs Look </a:t>
            </a:r>
            <a:r>
              <a:rPr lang="en-US" dirty="0"/>
              <a:t>L</a:t>
            </a:r>
            <a:r>
              <a:rPr lang="en-US" dirty="0" smtClean="0"/>
              <a:t>ike: Charm++</a:t>
            </a:r>
            <a:endParaRPr lang="en-US" dirty="0"/>
          </a:p>
        </p:txBody>
      </p:sp>
      <p:pic>
        <p:nvPicPr>
          <p:cNvPr id="7" name="Content Placeholder 6" descr="xarts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0" b="-2250"/>
          <a:stretch>
            <a:fillRect/>
          </a:stretch>
        </p:blipFill>
        <p:spPr>
          <a:xfrm>
            <a:off x="457200" y="1219200"/>
            <a:ext cx="8305800" cy="4906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64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lpreso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pplpreso</Template>
  <TotalTime>68231</TotalTime>
  <Words>1265</Words>
  <Application>Microsoft Macintosh PowerPoint</Application>
  <PresentationFormat>On-screen Show (4:3)</PresentationFormat>
  <Paragraphs>216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pplpreso</vt:lpstr>
      <vt:lpstr>Welcome to the  2015 Charm++ Workshop!</vt:lpstr>
      <vt:lpstr>A couple of forks</vt:lpstr>
      <vt:lpstr>Overdecomposition</vt:lpstr>
      <vt:lpstr>Migratability</vt:lpstr>
      <vt:lpstr>Asynchrony:  Message-Driven Execution</vt:lpstr>
      <vt:lpstr>Charm++</vt:lpstr>
      <vt:lpstr>Message-driven Execution</vt:lpstr>
      <vt:lpstr>Empowering the RTS</vt:lpstr>
      <vt:lpstr>What Do RTSs Look Like: Charm++</vt:lpstr>
      <vt:lpstr>Fault Tolerance in Charm++/AMPI</vt:lpstr>
      <vt:lpstr>Scalable Fault tolerance</vt:lpstr>
      <vt:lpstr>Message-Logging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last year at PPL</vt:lpstr>
      <vt:lpstr>Charmworks, Inc.</vt:lpstr>
      <vt:lpstr>Workshop Overview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Optimizations</dc:title>
  <dc:creator>sanjay</dc:creator>
  <cp:lastModifiedBy>Laxmikant Kale</cp:lastModifiedBy>
  <cp:revision>580</cp:revision>
  <dcterms:created xsi:type="dcterms:W3CDTF">2002-10-12T14:08:56Z</dcterms:created>
  <dcterms:modified xsi:type="dcterms:W3CDTF">2015-05-07T20:39:06Z</dcterms:modified>
</cp:coreProperties>
</file>