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557" r:id="rId3"/>
    <p:sldId id="347" r:id="rId4"/>
    <p:sldId id="259" r:id="rId5"/>
    <p:sldId id="315" r:id="rId6"/>
    <p:sldId id="266" r:id="rId7"/>
    <p:sldId id="359" r:id="rId8"/>
    <p:sldId id="426" r:id="rId9"/>
    <p:sldId id="379" r:id="rId10"/>
    <p:sldId id="367" r:id="rId11"/>
    <p:sldId id="380" r:id="rId12"/>
    <p:sldId id="527" r:id="rId13"/>
    <p:sldId id="554" r:id="rId14"/>
    <p:sldId id="555" r:id="rId15"/>
    <p:sldId id="556" r:id="rId16"/>
    <p:sldId id="528" r:id="rId17"/>
    <p:sldId id="340" r:id="rId18"/>
    <p:sldId id="566" r:id="rId19"/>
    <p:sldId id="275" r:id="rId20"/>
    <p:sldId id="565" r:id="rId21"/>
    <p:sldId id="562" r:id="rId22"/>
    <p:sldId id="567" r:id="rId23"/>
    <p:sldId id="538" r:id="rId24"/>
    <p:sldId id="570" r:id="rId25"/>
    <p:sldId id="568" r:id="rId26"/>
    <p:sldId id="569" r:id="rId27"/>
    <p:sldId id="532" r:id="rId28"/>
    <p:sldId id="552" r:id="rId29"/>
    <p:sldId id="571" r:id="rId30"/>
    <p:sldId id="539" r:id="rId31"/>
    <p:sldId id="572" r:id="rId32"/>
    <p:sldId id="545" r:id="rId33"/>
    <p:sldId id="546" r:id="rId34"/>
    <p:sldId id="550" r:id="rId35"/>
    <p:sldId id="551" r:id="rId36"/>
    <p:sldId id="534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B80202"/>
    <a:srgbClr val="EDEDA8"/>
    <a:srgbClr val="9DCFB1"/>
    <a:srgbClr val="AED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 autoAdjust="0"/>
    <p:restoredTop sz="88938" autoAdjust="0"/>
  </p:normalViewPr>
  <p:slideViewPr>
    <p:cSldViewPr snapToGrid="0" snapToObjects="1" showGuides="1">
      <p:cViewPr>
        <p:scale>
          <a:sx n="125" d="100"/>
          <a:sy n="125" d="100"/>
        </p:scale>
        <p:origin x="-408" y="-120"/>
      </p:cViewPr>
      <p:guideLst>
        <p:guide orient="horz" pos="3023"/>
        <p:guide pos="28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F7E24-660F-2C4C-AB04-6113DD2BCCC6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C76AF-A2AE-4F4F-B669-F05B58A84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6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256E1-78BC-8644-9733-98E4A7A34D23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A5A6A-0D58-C64C-BAC0-25FED35A2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03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4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4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62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3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59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59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59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5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5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6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5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1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1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5A6A-0D58-C64C-BAC0-25FED35A25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5730-7902-DB47-A0AC-A81FA35D1424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59ED-B1E3-7649-90EE-52AFC1148344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84E55-3F5B-1347-A39E-852948479CD6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0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70C5-72AC-5241-B7C1-A7793DEC2353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226131" y="100013"/>
            <a:ext cx="8578850" cy="21193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3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E0C4-EC25-4141-B851-172E75DD6547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226131" y="100013"/>
            <a:ext cx="8578850" cy="21193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7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379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5FB3-21BF-6449-A2AB-C55A06D431D5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8DCC-57BC-D74F-B049-67C334EF103B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C94F-D4BA-A640-B7B0-84EE9DF18CD3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6F3B-9757-0843-B57F-C53CFF080659}" type="datetime1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7C3F-9852-FC4E-AC86-1E7731DB4E55}" type="datetime1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897-09C8-E84B-8B08-DD0AE72EE528}" type="datetime1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3CAA-628A-2642-A24C-B6E4522C8099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B8008-BB39-A84B-A706-DD28C86264A1}" type="datetime1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837" y="205979"/>
            <a:ext cx="85489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E739-2421-FF47-BB08-3A8F0AA1A249}" type="datetime1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836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A2A79-7B7A-0141-84EC-9496C295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3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5.emf"/><Relationship Id="rId5" Type="http://schemas.openxmlformats.org/officeDocument/2006/relationships/image" Target="../media/image16.emf"/><Relationship Id="rId6" Type="http://schemas.openxmlformats.org/officeDocument/2006/relationships/image" Target="../media/image6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684" y="1046559"/>
            <a:ext cx="8368632" cy="11025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 Organized View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MPI </a:t>
            </a:r>
            <a:r>
              <a:rPr lang="en-US" dirty="0"/>
              <a:t>and Charm++ Traces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440" y="2529840"/>
            <a:ext cx="7955280" cy="209613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Kate Isaacs</a:t>
            </a:r>
            <a:endParaRPr lang="en-US" dirty="0" smtClean="0"/>
          </a:p>
          <a:p>
            <a:r>
              <a:rPr lang="en-US" dirty="0" smtClean="0"/>
              <a:t>Institute for Data Analysis and Visualization</a:t>
            </a:r>
          </a:p>
          <a:p>
            <a:r>
              <a:rPr lang="en-US" dirty="0" smtClean="0"/>
              <a:t>University </a:t>
            </a:r>
            <a:r>
              <a:rPr lang="en-US" dirty="0" smtClean="0"/>
              <a:t>of California, </a:t>
            </a:r>
            <a:r>
              <a:rPr lang="en-US" dirty="0" smtClean="0"/>
              <a:t>Davis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2600" dirty="0" smtClean="0"/>
              <a:t>May 7, </a:t>
            </a:r>
            <a:r>
              <a:rPr lang="en-US" sz="2600" dirty="0" smtClean="0"/>
              <a:t>2015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65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72651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Traditional Logical Time</a:t>
            </a:r>
            <a:endParaRPr lang="en-US" dirty="0"/>
          </a:p>
        </p:txBody>
      </p:sp>
      <p:pic>
        <p:nvPicPr>
          <p:cNvPr id="25" name="Picture 24" descr="allone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1609558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5400000">
            <a:off x="4085539" y="1330183"/>
            <a:ext cx="602975" cy="381006"/>
          </a:xfrm>
          <a:prstGeom prst="bentConnector3">
            <a:avLst>
              <a:gd name="adj1" fmla="val 3534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787913" y="1822174"/>
            <a:ext cx="4086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87913" y="1822174"/>
            <a:ext cx="0" cy="19878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787913" y="2020957"/>
            <a:ext cx="4086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96523" y="2020957"/>
            <a:ext cx="0" cy="807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285750" y="3524330"/>
            <a:ext cx="856290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 logical structure, communication phases also have happened-before relationships</a:t>
            </a:r>
            <a:endParaRPr lang="en-US" sz="36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3513" y="115270"/>
            <a:ext cx="85232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Our logical structure </a:t>
            </a:r>
            <a:r>
              <a:rPr lang="en-US" dirty="0"/>
              <a:t>differs from traditional logical time</a:t>
            </a:r>
          </a:p>
        </p:txBody>
      </p:sp>
    </p:spTree>
    <p:extLst>
      <p:ext uri="{BB962C8B-B14F-4D97-AF65-F5344CB8AC3E}">
        <p14:creationId xmlns:p14="http://schemas.microsoft.com/office/powerpoint/2010/main" val="323974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72651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Traditional Logical Time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470116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Logical Time by Communication Phase</a:t>
            </a:r>
            <a:endParaRPr lang="en-US" dirty="0"/>
          </a:p>
        </p:txBody>
      </p:sp>
      <p:pic>
        <p:nvPicPr>
          <p:cNvPr id="25" name="Picture 24" descr="allone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1609558"/>
          </a:xfrm>
          <a:prstGeom prst="rect">
            <a:avLst/>
          </a:prstGeom>
        </p:spPr>
      </p:pic>
      <p:pic>
        <p:nvPicPr>
          <p:cNvPr id="26" name="Picture 25" descr="normalsteppingphas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" y="3191414"/>
            <a:ext cx="9144000" cy="1618692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5400000">
            <a:off x="4085539" y="1330183"/>
            <a:ext cx="602975" cy="381006"/>
          </a:xfrm>
          <a:prstGeom prst="bentConnector3">
            <a:avLst>
              <a:gd name="adj1" fmla="val 35348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787913" y="1822174"/>
            <a:ext cx="4086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87913" y="1822174"/>
            <a:ext cx="0" cy="19878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787913" y="2020957"/>
            <a:ext cx="4086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96523" y="2020957"/>
            <a:ext cx="0" cy="807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3513" y="115270"/>
            <a:ext cx="85232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Our logical structure </a:t>
            </a:r>
            <a:r>
              <a:rPr lang="en-US" dirty="0"/>
              <a:t>differs from traditional logical time</a:t>
            </a:r>
          </a:p>
        </p:txBody>
      </p:sp>
    </p:spTree>
    <p:extLst>
      <p:ext uri="{BB962C8B-B14F-4D97-AF65-F5344CB8AC3E}">
        <p14:creationId xmlns:p14="http://schemas.microsoft.com/office/powerpoint/2010/main" val="184997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72651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Traditional Logical Time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470116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  <p:pic>
        <p:nvPicPr>
          <p:cNvPr id="25" name="Picture 24" descr="allone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160955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3513" y="115270"/>
            <a:ext cx="85232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Our logical structure </a:t>
            </a:r>
            <a:r>
              <a:rPr lang="en-US" dirty="0"/>
              <a:t>differs from traditional logical time</a:t>
            </a:r>
          </a:p>
        </p:txBody>
      </p:sp>
      <p:pic>
        <p:nvPicPr>
          <p:cNvPr id="13" name="Picture 12" descr="developerorganization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525"/>
            <a:ext cx="9144000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5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2cb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1"/>
          <a:stretch/>
        </p:blipFill>
        <p:spPr>
          <a:xfrm>
            <a:off x="236149" y="1622089"/>
            <a:ext cx="4416552" cy="1128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93672"/>
            <a:ext cx="85629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Semantically deriving communication phases from trace data</a:t>
            </a:r>
            <a:endParaRPr lang="en-US" sz="3600" dirty="0"/>
          </a:p>
        </p:txBody>
      </p:sp>
      <p:sp>
        <p:nvSpPr>
          <p:cNvPr id="16" name="Content Placeholder 10"/>
          <p:cNvSpPr>
            <a:spLocks noGrp="1"/>
          </p:cNvSpPr>
          <p:nvPr>
            <p:ph idx="1"/>
          </p:nvPr>
        </p:nvSpPr>
        <p:spPr>
          <a:xfrm>
            <a:off x="764478" y="2915920"/>
            <a:ext cx="7792737" cy="1883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Initially:</a:t>
            </a:r>
          </a:p>
          <a:p>
            <a:pPr marL="400050" lvl="1" indent="0">
              <a:buNone/>
            </a:pPr>
            <a:r>
              <a:rPr lang="en-US" dirty="0" smtClean="0"/>
              <a:t>Each call is its own phase</a:t>
            </a:r>
          </a:p>
          <a:p>
            <a:pPr marL="400050" lvl="1" indent="0">
              <a:buNone/>
            </a:pPr>
            <a:r>
              <a:rPr lang="en-US" dirty="0" smtClean="0"/>
              <a:t>Happened</a:t>
            </a:r>
            <a:r>
              <a:rPr lang="en-US" dirty="0" smtClean="0"/>
              <a:t>-before relationships preserved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1600" y="1082089"/>
            <a:ext cx="5156201" cy="413414"/>
            <a:chOff x="101600" y="1082089"/>
            <a:chExt cx="5156201" cy="413414"/>
          </a:xfrm>
        </p:grpSpPr>
        <p:pic>
          <p:nvPicPr>
            <p:cNvPr id="18" name="Picture 17" descr="cp2cbre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3" t="74075" r="50700" b="13277"/>
            <a:stretch/>
          </p:blipFill>
          <p:spPr>
            <a:xfrm>
              <a:off x="101600" y="1108326"/>
              <a:ext cx="548640" cy="3532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33520" y="1097142"/>
              <a:ext cx="122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MPI Call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9" name="Picture 8" descr="cp2cbre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45" t="74075" r="20678" b="12374"/>
            <a:stretch/>
          </p:blipFill>
          <p:spPr>
            <a:xfrm>
              <a:off x="1887265" y="1117034"/>
              <a:ext cx="436880" cy="3784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8320" y="1082089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Ordering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53025" y="1083471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Message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12" name="Picture 11" descr="cp2cbre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77" r="9432" b="87201"/>
            <a:stretch/>
          </p:blipFill>
          <p:spPr>
            <a:xfrm>
              <a:off x="3749040" y="1173629"/>
              <a:ext cx="335280" cy="223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95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93672"/>
            <a:ext cx="85629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Matching operations belong to the same communication phase</a:t>
            </a:r>
            <a:endParaRPr lang="en-US" sz="3600" dirty="0"/>
          </a:p>
        </p:txBody>
      </p:sp>
      <p:sp>
        <p:nvSpPr>
          <p:cNvPr id="15" name="Content Placeholder 10"/>
          <p:cNvSpPr>
            <a:spLocks noGrp="1"/>
          </p:cNvSpPr>
          <p:nvPr>
            <p:ph idx="1"/>
          </p:nvPr>
        </p:nvSpPr>
        <p:spPr>
          <a:xfrm>
            <a:off x="5257801" y="1971040"/>
            <a:ext cx="3515396" cy="23210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Merge:</a:t>
            </a:r>
          </a:p>
          <a:p>
            <a:pPr marL="857250" lvl="1" indent="-457200"/>
            <a:r>
              <a:rPr lang="en-US" dirty="0" smtClean="0"/>
              <a:t>sends </a:t>
            </a:r>
            <a:r>
              <a:rPr lang="en-US" dirty="0" smtClean="0"/>
              <a:t>and receives</a:t>
            </a:r>
          </a:p>
          <a:p>
            <a:pPr marL="857250" lvl="1" indent="-457200"/>
            <a:r>
              <a:rPr lang="en-US" dirty="0" smtClean="0"/>
              <a:t>same collective </a:t>
            </a:r>
            <a:endParaRPr lang="en-US" dirty="0" smtClean="0"/>
          </a:p>
          <a:p>
            <a:pPr marL="800100" lvl="2" indent="0">
              <a:buNone/>
            </a:pPr>
            <a:r>
              <a:rPr lang="en-US" dirty="0" smtClean="0"/>
              <a:t>(</a:t>
            </a:r>
            <a:r>
              <a:rPr lang="en-US" dirty="0" smtClean="0"/>
              <a:t>e.g. barrier)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2423748" y="2869320"/>
            <a:ext cx="346379" cy="4267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p3c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8"/>
          <a:stretch/>
        </p:blipFill>
        <p:spPr>
          <a:xfrm>
            <a:off x="236149" y="3424851"/>
            <a:ext cx="4153163" cy="1342412"/>
          </a:xfrm>
          <a:prstGeom prst="rect">
            <a:avLst/>
          </a:prstGeom>
        </p:spPr>
      </p:pic>
      <p:pic>
        <p:nvPicPr>
          <p:cNvPr id="13" name="Picture 12" descr="cp2cb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1"/>
          <a:stretch/>
        </p:blipFill>
        <p:spPr>
          <a:xfrm>
            <a:off x="236149" y="1622089"/>
            <a:ext cx="4416552" cy="11287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600" y="1082089"/>
            <a:ext cx="5156201" cy="413414"/>
            <a:chOff x="101600" y="1082089"/>
            <a:chExt cx="5156201" cy="413414"/>
          </a:xfrm>
        </p:grpSpPr>
        <p:pic>
          <p:nvPicPr>
            <p:cNvPr id="12" name="Picture 11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3" t="74075" r="50700" b="13277"/>
            <a:stretch/>
          </p:blipFill>
          <p:spPr>
            <a:xfrm>
              <a:off x="101600" y="1108326"/>
              <a:ext cx="548640" cy="35325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33520" y="1097142"/>
              <a:ext cx="122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MPI Call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17" name="Picture 16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45" t="74075" r="20678" b="12374"/>
            <a:stretch/>
          </p:blipFill>
          <p:spPr>
            <a:xfrm>
              <a:off x="1887265" y="1117034"/>
              <a:ext cx="436880" cy="3784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8320" y="1082089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Ordering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53025" y="1083471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Message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0" name="Picture 19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77" r="9432" b="87201"/>
            <a:stretch/>
          </p:blipFill>
          <p:spPr>
            <a:xfrm>
              <a:off x="3749040" y="1173629"/>
              <a:ext cx="335280" cy="223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85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93672"/>
            <a:ext cx="85629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Happened-before cycles indicate same communication phase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Picture 10" descr="cp4c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3"/>
          <a:stretch/>
        </p:blipFill>
        <p:spPr>
          <a:xfrm>
            <a:off x="4973874" y="3576464"/>
            <a:ext cx="3934292" cy="110519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6200000">
            <a:off x="4472321" y="3860437"/>
            <a:ext cx="346379" cy="4267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p2cb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1"/>
          <a:stretch/>
        </p:blipFill>
        <p:spPr>
          <a:xfrm>
            <a:off x="236149" y="1622089"/>
            <a:ext cx="4416552" cy="1128730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>
            <a:off x="2423748" y="2869320"/>
            <a:ext cx="346379" cy="4267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p3cb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8"/>
          <a:stretch/>
        </p:blipFill>
        <p:spPr>
          <a:xfrm>
            <a:off x="236149" y="3424851"/>
            <a:ext cx="4153163" cy="13424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1600" y="1082089"/>
            <a:ext cx="5156201" cy="413414"/>
            <a:chOff x="101600" y="1082089"/>
            <a:chExt cx="5156201" cy="413414"/>
          </a:xfrm>
        </p:grpSpPr>
        <p:pic>
          <p:nvPicPr>
            <p:cNvPr id="13" name="Picture 12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3" t="74075" r="50700" b="13277"/>
            <a:stretch/>
          </p:blipFill>
          <p:spPr>
            <a:xfrm>
              <a:off x="101600" y="1108326"/>
              <a:ext cx="548640" cy="35325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33520" y="1097142"/>
              <a:ext cx="122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MPI Call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19" name="Picture 18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45" t="74075" r="20678" b="12374"/>
            <a:stretch/>
          </p:blipFill>
          <p:spPr>
            <a:xfrm>
              <a:off x="1887265" y="1117034"/>
              <a:ext cx="436880" cy="37846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8320" y="1082089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Ordering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53025" y="1083471"/>
              <a:ext cx="119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Message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2" name="Picture 21" descr="cp2cbred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77" r="9432" b="87201"/>
            <a:stretch/>
          </p:blipFill>
          <p:spPr>
            <a:xfrm>
              <a:off x="3749040" y="1173629"/>
              <a:ext cx="335280" cy="223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93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93672"/>
            <a:ext cx="8562901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Logical structure </a:t>
            </a:r>
            <a:r>
              <a:rPr lang="en-US" sz="3600" dirty="0" smtClean="0"/>
              <a:t>contains no </a:t>
            </a:r>
            <a:r>
              <a:rPr lang="en-US" sz="3600" dirty="0" smtClean="0"/>
              <a:t>information about physical time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16</a:t>
            </a:fld>
            <a:endParaRPr lang="en-US" dirty="0"/>
          </a:p>
        </p:txBody>
      </p:sp>
      <p:pic>
        <p:nvPicPr>
          <p:cNvPr id="27" name="Picture 26" descr="developerorganiz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253"/>
            <a:ext cx="9144000" cy="181188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348189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Logical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5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icalmockupposter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3421026"/>
            <a:ext cx="7105482" cy="772100"/>
          </a:xfrm>
          <a:prstGeom prst="rect">
            <a:avLst/>
          </a:prstGeom>
        </p:spPr>
      </p:pic>
      <p:pic>
        <p:nvPicPr>
          <p:cNvPr id="4" name="Picture 3" descr="physicalmockupposter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2119325"/>
            <a:ext cx="7116478" cy="769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104379"/>
            <a:ext cx="8562901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Encode physical time as derived lateness metric indicating delays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82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Lateness</a:t>
            </a:r>
            <a:r>
              <a:rPr lang="en-US" dirty="0" smtClean="0"/>
              <a:t>: exit time with respect to peers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5476240" y="2512708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940073" y="232519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6847840" y="3917104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-103879" y="2325970"/>
            <a:ext cx="1119879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Physical time: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-114039" y="3666276"/>
            <a:ext cx="1119879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Logical time: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4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icalmockupposter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3421026"/>
            <a:ext cx="7105482" cy="772100"/>
          </a:xfrm>
          <a:prstGeom prst="rect">
            <a:avLst/>
          </a:prstGeom>
        </p:spPr>
      </p:pic>
      <p:pic>
        <p:nvPicPr>
          <p:cNvPr id="5" name="Picture 4" descr="latenessmockup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3426248"/>
            <a:ext cx="7116623" cy="773311"/>
          </a:xfrm>
          <a:prstGeom prst="rect">
            <a:avLst/>
          </a:prstGeom>
        </p:spPr>
      </p:pic>
      <p:pic>
        <p:nvPicPr>
          <p:cNvPr id="4" name="Picture 3" descr="physicalmockupposter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2119325"/>
            <a:ext cx="7116478" cy="769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104379"/>
            <a:ext cx="8562901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Encode physical time as derived lateness metric indicating delays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682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Lateness</a:t>
            </a:r>
            <a:r>
              <a:rPr lang="en-US" dirty="0" smtClean="0"/>
              <a:t>: exit time with respect to peers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18</a:t>
            </a:fld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5476240" y="2512708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940073" y="232519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6847840" y="3917104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-103879" y="2325970"/>
            <a:ext cx="1119879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Physical time: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-114039" y="3666276"/>
            <a:ext cx="1119879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Logical time: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5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3" y="104379"/>
            <a:ext cx="86248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Lateness shows propagation of delays along dependencies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 descr="mgS16rav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9522"/>
            <a:ext cx="8241484" cy="3297741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63513" y="4648491"/>
            <a:ext cx="1593273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Physical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66405" y="1047681"/>
            <a:ext cx="2830828" cy="421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Logical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008" y="1388317"/>
            <a:ext cx="798609" cy="278467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" y="2946708"/>
            <a:ext cx="3444358" cy="278467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6617972" y="1058794"/>
            <a:ext cx="2830828" cy="421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visualization by Ravel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Trace data is collected to understand the behavior of applications as they executed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1920"/>
            <a:ext cx="82296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Potentially reconstruct exactly what occurred</a:t>
            </a:r>
          </a:p>
          <a:p>
            <a:pPr marL="0" indent="0">
              <a:buNone/>
            </a:pPr>
            <a:r>
              <a:rPr lang="en-US" dirty="0" smtClean="0"/>
              <a:t>Quickly become large, complicated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lulesh64x16-proj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0772"/>
            <a:ext cx="9144000" cy="1671851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4472623"/>
            <a:ext cx="9144000" cy="273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Projections Timelines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04379"/>
            <a:ext cx="8534399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 permits showing representative patterns and clustering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 descr="newmt1k-clusters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3" y="1970882"/>
            <a:ext cx="8472687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pf3dA3-32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58082"/>
            <a:ext cx="2959914" cy="243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0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Logical structure in </a:t>
            </a:r>
            <a:r>
              <a:rPr lang="en-US" dirty="0"/>
              <a:t>Charm++ requires different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31" y="3275491"/>
            <a:ext cx="8514080" cy="1615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Patterns in terms of </a:t>
            </a:r>
            <a:r>
              <a:rPr lang="en-US" dirty="0" err="1" smtClean="0">
                <a:sym typeface="Wingdings"/>
              </a:rPr>
              <a:t>chares</a:t>
            </a:r>
            <a:r>
              <a:rPr lang="en-US" dirty="0" smtClean="0">
                <a:sym typeface="Wingdings"/>
              </a:rPr>
              <a:t> rather than processes</a:t>
            </a:r>
          </a:p>
          <a:p>
            <a:pPr marL="400050" lvl="1" indent="0">
              <a:buNone/>
            </a:pPr>
            <a:r>
              <a:rPr lang="en-US" dirty="0" smtClean="0">
                <a:sym typeface="Wingdings"/>
              </a:rPr>
              <a:t>Initial partition units are entry methods</a:t>
            </a:r>
          </a:p>
          <a:p>
            <a:pPr marL="400050" lvl="1" indent="0">
              <a:buNone/>
            </a:pPr>
            <a:r>
              <a:rPr lang="en-US" dirty="0" smtClean="0">
                <a:sym typeface="Wingdings"/>
              </a:rPr>
              <a:t>No more implicit happened-before in time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 descr="cp2cb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1"/>
          <a:stretch/>
        </p:blipFill>
        <p:spPr>
          <a:xfrm>
            <a:off x="2380368" y="1868888"/>
            <a:ext cx="4416552" cy="1128730"/>
          </a:xfrm>
          <a:prstGeom prst="rect">
            <a:avLst/>
          </a:prstGeom>
        </p:spPr>
      </p:pic>
      <p:pic>
        <p:nvPicPr>
          <p:cNvPr id="6" name="Picture 5" descr="cp2cbred-noh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4"/>
          <a:stretch/>
        </p:blipFill>
        <p:spPr>
          <a:xfrm>
            <a:off x="2380368" y="1869122"/>
            <a:ext cx="4416552" cy="1120141"/>
          </a:xfrm>
          <a:prstGeom prst="rect">
            <a:avLst/>
          </a:prstGeom>
        </p:spPr>
      </p:pic>
      <p:pic>
        <p:nvPicPr>
          <p:cNvPr id="8" name="Picture 7" descr="cp2cb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3" t="74075" r="50700" b="13277"/>
          <a:stretch/>
        </p:blipFill>
        <p:spPr>
          <a:xfrm>
            <a:off x="1717445" y="1379099"/>
            <a:ext cx="548640" cy="353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5160" y="1364404"/>
            <a:ext cx="188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Entry Method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 descr="cp2cb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5" t="74075" r="20678" b="12374"/>
          <a:stretch/>
        </p:blipFill>
        <p:spPr>
          <a:xfrm>
            <a:off x="3503110" y="1387807"/>
            <a:ext cx="436880" cy="378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4165" y="1352862"/>
            <a:ext cx="119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Ordering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8870" y="1354244"/>
            <a:ext cx="119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Message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3" name="Picture 12" descr="cp2cbr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7" r="9432" b="87201"/>
          <a:stretch/>
        </p:blipFill>
        <p:spPr>
          <a:xfrm>
            <a:off x="5364885" y="1444402"/>
            <a:ext cx="335280" cy="223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9845" y="1367915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MPI Call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631" y="2365381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Arial"/>
                <a:cs typeface="Arial"/>
              </a:rPr>
              <a:t>Chares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631" y="2007882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Processes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24560" y="2212868"/>
            <a:ext cx="1219605" cy="20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60720" y="1564640"/>
            <a:ext cx="9447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43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2cbred-no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4"/>
          <a:stretch/>
        </p:blipFill>
        <p:spPr>
          <a:xfrm>
            <a:off x="2380368" y="1869122"/>
            <a:ext cx="4416552" cy="1120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Logical structure in </a:t>
            </a:r>
            <a:r>
              <a:rPr lang="en-US" dirty="0"/>
              <a:t>Charm++ requires different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31" y="3275491"/>
            <a:ext cx="8514080" cy="1615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Patterns in terms of </a:t>
            </a:r>
            <a:r>
              <a:rPr lang="en-US" dirty="0" err="1" smtClean="0">
                <a:sym typeface="Wingdings"/>
              </a:rPr>
              <a:t>chares</a:t>
            </a:r>
            <a:r>
              <a:rPr lang="en-US" dirty="0" smtClean="0">
                <a:sym typeface="Wingdings"/>
              </a:rPr>
              <a:t> rather than processes</a:t>
            </a:r>
          </a:p>
          <a:p>
            <a:pPr marL="400050" lvl="1" indent="0">
              <a:buNone/>
            </a:pPr>
            <a:r>
              <a:rPr lang="en-US" dirty="0" smtClean="0">
                <a:sym typeface="Wingdings"/>
              </a:rPr>
              <a:t>Initial partition units are entry methods</a:t>
            </a:r>
          </a:p>
          <a:p>
            <a:pPr marL="400050" lvl="1" indent="0">
              <a:buNone/>
            </a:pPr>
            <a:r>
              <a:rPr lang="en-US" dirty="0" smtClean="0">
                <a:sym typeface="Wingdings"/>
              </a:rPr>
              <a:t>No more implicit happened-before in time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 descr="cp2cb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3" t="74075" r="50700" b="13277"/>
          <a:stretch/>
        </p:blipFill>
        <p:spPr>
          <a:xfrm>
            <a:off x="1717445" y="1379099"/>
            <a:ext cx="548640" cy="353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5160" y="1364404"/>
            <a:ext cx="188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Entry Method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 descr="cp2cb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5" t="74075" r="20678" b="12374"/>
          <a:stretch/>
        </p:blipFill>
        <p:spPr>
          <a:xfrm>
            <a:off x="3503110" y="1387807"/>
            <a:ext cx="436880" cy="378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4165" y="1352862"/>
            <a:ext cx="119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Ordering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8870" y="1354244"/>
            <a:ext cx="119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Message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3" name="Picture 12" descr="cp2cb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7" r="9432" b="87201"/>
          <a:stretch/>
        </p:blipFill>
        <p:spPr>
          <a:xfrm>
            <a:off x="5364885" y="1444402"/>
            <a:ext cx="335280" cy="223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9845" y="1367915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MPI Call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631" y="2365381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Arial"/>
                <a:cs typeface="Arial"/>
              </a:rPr>
              <a:t>Chares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631" y="2007882"/>
            <a:ext cx="180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Processes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24560" y="2212868"/>
            <a:ext cx="1219605" cy="20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60720" y="1564640"/>
            <a:ext cx="9447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75792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phases when the lack of relationships between them prevent ordering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 descr="infermerg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620520"/>
            <a:ext cx="7442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75792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phases when the lack of relationships between them prevent ordering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 descr="infermerg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620520"/>
            <a:ext cx="7442200" cy="3263900"/>
          </a:xfrm>
          <a:prstGeom prst="rect">
            <a:avLst/>
          </a:prstGeom>
        </p:spPr>
      </p:pic>
      <p:pic>
        <p:nvPicPr>
          <p:cNvPr id="14" name="Picture 13" descr="infermerg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620520"/>
            <a:ext cx="7442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nfermerg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912620"/>
            <a:ext cx="744220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75792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phases when the lack of relationships between them prevent ordering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nfermerg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000760"/>
            <a:ext cx="7442200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75792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phases when the lack of relationships between them prevent ordering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3" y="104379"/>
            <a:ext cx="85677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Logical structure centers around </a:t>
            </a:r>
            <a:r>
              <a:rPr lang="en-US" dirty="0" err="1" smtClean="0"/>
              <a:t>chares</a:t>
            </a:r>
            <a:r>
              <a:rPr lang="en-US" dirty="0" smtClean="0"/>
              <a:t> rather than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3750564"/>
            <a:ext cx="9144000" cy="46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Projections Timelines</a:t>
            </a:r>
          </a:p>
        </p:txBody>
      </p:sp>
      <p:pic>
        <p:nvPicPr>
          <p:cNvPr id="14" name="Picture 13" descr="jacobi2d-projection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263511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770731" y="4375998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0731" y="4982107"/>
            <a:ext cx="10464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ontent Placeholder 3"/>
          <p:cNvSpPr txBox="1">
            <a:spLocks/>
          </p:cNvSpPr>
          <p:nvPr/>
        </p:nvSpPr>
        <p:spPr>
          <a:xfrm>
            <a:off x="1817211" y="4767502"/>
            <a:ext cx="1187291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Physical Time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-63817" y="4041142"/>
            <a:ext cx="1686560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Processing Element</a:t>
            </a:r>
          </a:p>
        </p:txBody>
      </p:sp>
      <p:sp>
        <p:nvSpPr>
          <p:cNvPr id="28" name="Up Arrow 27"/>
          <p:cNvSpPr/>
          <p:nvPr/>
        </p:nvSpPr>
        <p:spPr>
          <a:xfrm>
            <a:off x="8371840" y="3694402"/>
            <a:ext cx="182880" cy="454397"/>
          </a:xfrm>
          <a:prstGeom prst="up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3"/>
          <p:cNvSpPr txBox="1">
            <a:spLocks/>
          </p:cNvSpPr>
          <p:nvPr/>
        </p:nvSpPr>
        <p:spPr>
          <a:xfrm>
            <a:off x="7875309" y="4083899"/>
            <a:ext cx="1187291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Idling</a:t>
            </a:r>
          </a:p>
        </p:txBody>
      </p:sp>
      <p:sp>
        <p:nvSpPr>
          <p:cNvPr id="30" name="Up Arrow 29"/>
          <p:cNvSpPr/>
          <p:nvPr/>
        </p:nvSpPr>
        <p:spPr>
          <a:xfrm>
            <a:off x="6644520" y="3705626"/>
            <a:ext cx="182880" cy="454397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"/>
          <p:cNvSpPr txBox="1">
            <a:spLocks/>
          </p:cNvSpPr>
          <p:nvPr/>
        </p:nvSpPr>
        <p:spPr>
          <a:xfrm>
            <a:off x="6035041" y="4103679"/>
            <a:ext cx="1422400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Entry Method</a:t>
            </a:r>
          </a:p>
        </p:txBody>
      </p:sp>
    </p:spTree>
    <p:extLst>
      <p:ext uri="{BB962C8B-B14F-4D97-AF65-F5344CB8AC3E}">
        <p14:creationId xmlns:p14="http://schemas.microsoft.com/office/powerpoint/2010/main" val="41721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3" y="104379"/>
            <a:ext cx="85677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Logical structure centers around </a:t>
            </a:r>
            <a:r>
              <a:rPr lang="en-US" dirty="0" err="1" smtClean="0"/>
              <a:t>chares</a:t>
            </a:r>
            <a:r>
              <a:rPr lang="en-US" dirty="0" smtClean="0"/>
              <a:t> rather than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5240" y="4143736"/>
            <a:ext cx="9127173" cy="460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Ravel</a:t>
            </a:r>
          </a:p>
        </p:txBody>
      </p:sp>
      <p:pic>
        <p:nvPicPr>
          <p:cNvPr id="11" name="Picture 10" descr="jacobi2d-64x16-on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/>
        </p:blipFill>
        <p:spPr>
          <a:xfrm>
            <a:off x="416559" y="1154304"/>
            <a:ext cx="8399677" cy="298943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69304" y="4377293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9304" y="4983402"/>
            <a:ext cx="10464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3"/>
          <p:cNvSpPr txBox="1">
            <a:spLocks/>
          </p:cNvSpPr>
          <p:nvPr/>
        </p:nvSpPr>
        <p:spPr>
          <a:xfrm>
            <a:off x="1815784" y="4768797"/>
            <a:ext cx="1108869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Logical Time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26720" y="4042437"/>
            <a:ext cx="701041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Chare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6559" y="1154304"/>
            <a:ext cx="8399677" cy="203593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389897" y="1897976"/>
            <a:ext cx="2019543" cy="569766"/>
            <a:chOff x="5769366" y="1618084"/>
            <a:chExt cx="1915622" cy="569766"/>
          </a:xfrm>
        </p:grpSpPr>
        <p:sp>
          <p:nvSpPr>
            <p:cNvPr id="20" name="Rectangle 19"/>
            <p:cNvSpPr/>
            <p:nvPr/>
          </p:nvSpPr>
          <p:spPr>
            <a:xfrm>
              <a:off x="5980278" y="1618084"/>
              <a:ext cx="1503402" cy="5697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3"/>
            <p:cNvSpPr txBox="1">
              <a:spLocks/>
            </p:cNvSpPr>
            <p:nvPr/>
          </p:nvSpPr>
          <p:spPr>
            <a:xfrm>
              <a:off x="5769366" y="1666938"/>
              <a:ext cx="1915622" cy="44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1800" kern="1200">
                  <a:solidFill>
                    <a:srgbClr val="7F7F7F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Chares</a:t>
              </a: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16559" y="3190240"/>
            <a:ext cx="8399677" cy="95349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197211" y="3381336"/>
            <a:ext cx="2019543" cy="569766"/>
            <a:chOff x="7339122" y="2949044"/>
            <a:chExt cx="1915622" cy="569766"/>
          </a:xfrm>
        </p:grpSpPr>
        <p:sp>
          <p:nvSpPr>
            <p:cNvPr id="27" name="Rectangle 26"/>
            <p:cNvSpPr/>
            <p:nvPr/>
          </p:nvSpPr>
          <p:spPr>
            <a:xfrm>
              <a:off x="7540430" y="2949044"/>
              <a:ext cx="1503402" cy="5697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3"/>
            <p:cNvSpPr txBox="1">
              <a:spLocks/>
            </p:cNvSpPr>
            <p:nvPr/>
          </p:nvSpPr>
          <p:spPr>
            <a:xfrm>
              <a:off x="7339122" y="2979524"/>
              <a:ext cx="1915622" cy="4497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1800" kern="1200">
                  <a:solidFill>
                    <a:srgbClr val="7F7F7F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Runtime</a:t>
              </a:r>
            </a:p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Chares</a:t>
              </a: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22" grpId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3" y="104379"/>
            <a:ext cx="85677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Logical structure centers around </a:t>
            </a:r>
            <a:r>
              <a:rPr lang="en-US" dirty="0" err="1" smtClean="0"/>
              <a:t>chares</a:t>
            </a:r>
            <a:r>
              <a:rPr lang="en-US" dirty="0" smtClean="0"/>
              <a:t> rather than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29</a:t>
            </a:fld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15240" y="4143736"/>
            <a:ext cx="9127173" cy="460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Ravel</a:t>
            </a:r>
          </a:p>
        </p:txBody>
      </p:sp>
      <p:pic>
        <p:nvPicPr>
          <p:cNvPr id="11" name="Picture 10" descr="jacobi2d-64x16-on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/>
        </p:blipFill>
        <p:spPr>
          <a:xfrm>
            <a:off x="416559" y="1154304"/>
            <a:ext cx="8399677" cy="298943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769304" y="4377293"/>
            <a:ext cx="0" cy="60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9304" y="4983402"/>
            <a:ext cx="10464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3"/>
          <p:cNvSpPr txBox="1">
            <a:spLocks/>
          </p:cNvSpPr>
          <p:nvPr/>
        </p:nvSpPr>
        <p:spPr>
          <a:xfrm>
            <a:off x="1815784" y="4768797"/>
            <a:ext cx="1108869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Logical Time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26720" y="4042437"/>
            <a:ext cx="701041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Chare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22260" y="1154304"/>
            <a:ext cx="2326220" cy="2989432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85840" y="1173080"/>
            <a:ext cx="2143760" cy="2989432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ysicalmockupff-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5"/>
          <a:stretch/>
        </p:blipFill>
        <p:spPr>
          <a:xfrm>
            <a:off x="148532" y="2605439"/>
            <a:ext cx="8796528" cy="155668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60424"/>
            <a:ext cx="8544560" cy="1134382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 smtClean="0"/>
              <a:t>process ID </a:t>
            </a:r>
            <a:r>
              <a:rPr lang="en-US" dirty="0" err="1" smtClean="0"/>
              <a:t>vs</a:t>
            </a:r>
            <a:r>
              <a:rPr lang="en-US" dirty="0" smtClean="0"/>
              <a:t> time</a:t>
            </a:r>
          </a:p>
          <a:p>
            <a:pPr lvl="1"/>
            <a:r>
              <a:rPr lang="en-US" dirty="0" smtClean="0"/>
              <a:t>bars represent function duration</a:t>
            </a:r>
          </a:p>
          <a:p>
            <a:pPr lvl="1"/>
            <a:r>
              <a:rPr lang="en-US" dirty="0" smtClean="0"/>
              <a:t>dependencies</a:t>
            </a:r>
            <a:r>
              <a:rPr lang="en-US" dirty="0" smtClean="0"/>
              <a:t> </a:t>
            </a:r>
            <a:r>
              <a:rPr lang="en-US" dirty="0" smtClean="0"/>
              <a:t>overlaid as lines between timelines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physicalmockupf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1"/>
          <a:stretch/>
        </p:blipFill>
        <p:spPr>
          <a:xfrm>
            <a:off x="-104813" y="4060783"/>
            <a:ext cx="8791613" cy="39205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0261" y="104379"/>
            <a:ext cx="8536539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Parallel execution traces are commonly visualized using Gantt charts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93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Events within a phase may be out-of-order in comparison to developer intuition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oldjacobi2d-noreord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8" b="15449"/>
          <a:stretch/>
        </p:blipFill>
        <p:spPr>
          <a:xfrm>
            <a:off x="40640" y="1330960"/>
            <a:ext cx="9084234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Events within a phase may be out-of-order in comparison to developer intuition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oldjacobi2d-reord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5" b="15941"/>
          <a:stretch/>
        </p:blipFill>
        <p:spPr>
          <a:xfrm>
            <a:off x="40640" y="1330960"/>
            <a:ext cx="8747222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Instead of delays (lateness), idling and contributors to idling is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958"/>
            <a:ext cx="7853680" cy="538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ym typeface="Wingdings"/>
              </a:rPr>
              <a:t> </a:t>
            </a:r>
            <a:r>
              <a:rPr lang="en-US" sz="3000" dirty="0" smtClean="0"/>
              <a:t>Show which events follow idling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 descr="jacobi2d-idlet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50"/>
          <a:stretch/>
        </p:blipFill>
        <p:spPr>
          <a:xfrm>
            <a:off x="904240" y="1833749"/>
            <a:ext cx="7762240" cy="1748660"/>
          </a:xfrm>
          <a:prstGeom prst="rect">
            <a:avLst/>
          </a:prstGeom>
        </p:spPr>
      </p:pic>
      <p:pic>
        <p:nvPicPr>
          <p:cNvPr id="6" name="Picture 5" descr="jacobi2d-idlebot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3582409"/>
            <a:ext cx="7762240" cy="1384404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4096044"/>
            <a:ext cx="100076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Physical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-60960" y="2441391"/>
            <a:ext cx="107696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Logical structure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Instead of delays (lateness), idling and contributors to idling is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958"/>
            <a:ext cx="8209280" cy="5384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Compare duration related concurrent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4096044"/>
            <a:ext cx="100076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Physical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-60960" y="2441391"/>
            <a:ext cx="107696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Logical structure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jacobi2d-du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0" y="1762760"/>
            <a:ext cx="7585409" cy="322294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489200" y="2214880"/>
            <a:ext cx="833120" cy="35560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7120" y="3740444"/>
            <a:ext cx="883920" cy="282916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LASSEN </a:t>
            </a:r>
            <a:r>
              <a:rPr lang="en-US" dirty="0" err="1" smtClean="0"/>
              <a:t>wavefront</a:t>
            </a:r>
            <a:r>
              <a:rPr lang="en-US" dirty="0" smtClean="0"/>
              <a:t> mini-app logical structure shows repeating pattern of long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 descr="lassen-2x2x2-earlydur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9" b="-1"/>
          <a:stretch/>
        </p:blipFill>
        <p:spPr>
          <a:xfrm>
            <a:off x="0" y="3708400"/>
            <a:ext cx="9144000" cy="1036320"/>
          </a:xfrm>
          <a:prstGeom prst="rect">
            <a:avLst/>
          </a:prstGeom>
        </p:spPr>
      </p:pic>
      <p:pic>
        <p:nvPicPr>
          <p:cNvPr id="12" name="Picture 11" descr="lassen-2x2x2-earlydu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243"/>
            <a:ext cx="9144000" cy="2931477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 rot="10800000">
            <a:off x="3779520" y="135884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10800000">
            <a:off x="8209280" y="135884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6888360" y="135884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0800000">
            <a:off x="2509520" y="1358846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0" y="4682636"/>
            <a:ext cx="914400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Physical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10160" y="1485252"/>
            <a:ext cx="1778000" cy="49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Logical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3078480" y="4357184"/>
            <a:ext cx="182880" cy="454397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2576274" y="4744720"/>
            <a:ext cx="1187291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Idling</a:t>
            </a:r>
          </a:p>
        </p:txBody>
      </p:sp>
      <p:sp>
        <p:nvSpPr>
          <p:cNvPr id="21" name="Up Arrow 20"/>
          <p:cNvSpPr/>
          <p:nvPr/>
        </p:nvSpPr>
        <p:spPr>
          <a:xfrm>
            <a:off x="4604068" y="3953587"/>
            <a:ext cx="182880" cy="863113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3840480" y="4718923"/>
            <a:ext cx="1717040" cy="359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Long Entry Method</a:t>
            </a:r>
          </a:p>
        </p:txBody>
      </p:sp>
    </p:spTree>
    <p:extLst>
      <p:ext uri="{BB962C8B-B14F-4D97-AF65-F5344CB8AC3E}">
        <p14:creationId xmlns:p14="http://schemas.microsoft.com/office/powerpoint/2010/main" val="24763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LASSEN </a:t>
            </a:r>
            <a:r>
              <a:rPr lang="en-US" dirty="0" err="1" smtClean="0"/>
              <a:t>wavefront</a:t>
            </a:r>
            <a:r>
              <a:rPr lang="en-US" dirty="0" smtClean="0"/>
              <a:t> mini-app logical structure shows repeating pattern of long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Picture 7" descr="lassen4x4x4-latedu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283"/>
            <a:ext cx="9144000" cy="2780238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0" y="3719720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4744720" y="3724559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920240" y="3492522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664840" y="3497361"/>
            <a:ext cx="182880" cy="454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04379"/>
            <a:ext cx="856488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Positioning trace events by structure instead of time yields a more intuitive 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RavelOverviewBar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/>
          <a:stretch/>
        </p:blipFill>
        <p:spPr>
          <a:xfrm>
            <a:off x="225334" y="1480265"/>
            <a:ext cx="4163228" cy="238456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14240" y="1328105"/>
            <a:ext cx="4144792" cy="34391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Structure captures developer understanding through phases and logical time </a:t>
            </a:r>
            <a:endParaRPr lang="en-US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dirty="0" smtClean="0"/>
              <a:t>Still a lot of room for improvement in terms of visualizing structure and trace data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5334" y="3864826"/>
            <a:ext cx="4163228" cy="40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http://</a:t>
            </a:r>
            <a:r>
              <a:rPr lang="en-US" sz="2000" dirty="0" err="1" smtClean="0"/>
              <a:t>github.com</a:t>
            </a:r>
            <a:r>
              <a:rPr lang="en-US" sz="2000" dirty="0" smtClean="0"/>
              <a:t>/scalability-</a:t>
            </a:r>
            <a:r>
              <a:rPr lang="en-US" sz="2000" dirty="0" err="1" smtClean="0"/>
              <a:t>llnl</a:t>
            </a:r>
            <a:r>
              <a:rPr lang="en-US" sz="2000" dirty="0" smtClean="0"/>
              <a:t>/ravel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26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104379"/>
            <a:ext cx="8562901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Problem: Gantt chart views quickly become cluttered and difficult to interpret</a:t>
            </a:r>
            <a:endParaRPr lang="en-US" sz="4000" dirty="0"/>
          </a:p>
        </p:txBody>
      </p:sp>
      <p:pic>
        <p:nvPicPr>
          <p:cNvPr id="6" name="Content Placeholder 5" descr="pair64vampir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849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" y="4702266"/>
            <a:ext cx="9143999" cy="211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64 Process Trace visualized by </a:t>
            </a:r>
            <a:r>
              <a:rPr lang="en-US" dirty="0" err="1" smtClean="0">
                <a:solidFill>
                  <a:schemeClr val="tx1"/>
                </a:solidFill>
              </a:rPr>
              <a:t>Vampir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104379"/>
            <a:ext cx="856290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Problem: Gantt chart views quickly become cluttered and difficult to interpret</a:t>
            </a:r>
            <a:endParaRPr lang="en-US" sz="4000" dirty="0"/>
          </a:p>
        </p:txBody>
      </p:sp>
      <p:pic>
        <p:nvPicPr>
          <p:cNvPr id="6" name="Content Placeholder 5" descr="pair64vampir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b="849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" y="4702266"/>
            <a:ext cx="9143999" cy="211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64 Process Trace visualized by </a:t>
            </a:r>
            <a:r>
              <a:rPr lang="en-US" dirty="0" err="1" smtClean="0">
                <a:solidFill>
                  <a:schemeClr val="tx1"/>
                </a:solidFill>
              </a:rPr>
              <a:t>Vampir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971" y="1972311"/>
            <a:ext cx="8734989" cy="16441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9440" y="2053590"/>
            <a:ext cx="8229600" cy="156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 smtClean="0"/>
              <a:t>Visualization Goals:</a:t>
            </a:r>
          </a:p>
          <a:p>
            <a:r>
              <a:rPr lang="en-US" sz="2500" dirty="0" smtClean="0"/>
              <a:t>Be effective for </a:t>
            </a:r>
            <a:r>
              <a:rPr lang="en-US" sz="2500" dirty="0" smtClean="0"/>
              <a:t>increasing parallelism</a:t>
            </a:r>
            <a:endParaRPr lang="en-US" sz="1400" dirty="0" smtClean="0"/>
          </a:p>
          <a:p>
            <a:r>
              <a:rPr lang="en-US" sz="2500" dirty="0" smtClean="0"/>
              <a:t>Preserve patterns and dependencies </a:t>
            </a:r>
          </a:p>
          <a:p>
            <a:pPr marL="0" indent="0">
              <a:buNone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698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icalmockupposter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3761471"/>
            <a:ext cx="7105482" cy="772100"/>
          </a:xfrm>
          <a:prstGeom prst="rect">
            <a:avLst/>
          </a:prstGeom>
        </p:spPr>
      </p:pic>
      <p:pic>
        <p:nvPicPr>
          <p:cNvPr id="5" name="Picture 4" descr="physicalmockupposter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72" y="2647377"/>
            <a:ext cx="7116623" cy="76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5" y="104379"/>
            <a:ext cx="8619695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Encode </a:t>
            </a: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structure</a:t>
            </a:r>
            <a:r>
              <a:rPr lang="en-US" dirty="0" smtClean="0"/>
              <a:t> as horizontal position rather than physical time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781"/>
            <a:ext cx="8229600" cy="11317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Show the developers’ </a:t>
            </a:r>
            <a:r>
              <a:rPr lang="en-US" dirty="0" smtClean="0"/>
              <a:t>intuitive parallel </a:t>
            </a:r>
            <a:r>
              <a:rPr lang="en-US" dirty="0" smtClean="0"/>
              <a:t>organization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Horizontal </a:t>
            </a:r>
            <a:r>
              <a:rPr lang="en-US" dirty="0" smtClean="0"/>
              <a:t>axis is in logical time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6</a:t>
            </a:fld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-32759" y="2862333"/>
            <a:ext cx="1847272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Physical time: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-32759" y="3928319"/>
            <a:ext cx="1847272" cy="338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Logical time: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2160" y="2631534"/>
            <a:ext cx="3200400" cy="403024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23440" y="3034558"/>
            <a:ext cx="3759200" cy="46059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08539" y="3761471"/>
            <a:ext cx="955040" cy="403024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03659" y="4106927"/>
            <a:ext cx="934720" cy="46059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99" y="104379"/>
            <a:ext cx="8562901" cy="857250"/>
          </a:xfrm>
        </p:spPr>
        <p:txBody>
          <a:bodyPr/>
          <a:lstStyle/>
          <a:p>
            <a:pPr algn="l"/>
            <a:r>
              <a:rPr lang="en-US" dirty="0" smtClean="0"/>
              <a:t>Logical s</a:t>
            </a:r>
            <a:r>
              <a:rPr lang="en-US" dirty="0" smtClean="0"/>
              <a:t>tructure </a:t>
            </a:r>
            <a:r>
              <a:rPr lang="en-US" dirty="0"/>
              <a:t>is easier to understand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f3d32cl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2985"/>
            <a:ext cx="9144000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3" y="115270"/>
            <a:ext cx="85232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Our logical structure </a:t>
            </a:r>
            <a:r>
              <a:rPr lang="en-US" dirty="0"/>
              <a:t>differs from traditional logical time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3513" y="1371978"/>
            <a:ext cx="4156889" cy="190382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000" dirty="0" smtClean="0"/>
              <a:t>Traditional Logical Time:</a:t>
            </a:r>
          </a:p>
          <a:p>
            <a:pPr>
              <a:lnSpc>
                <a:spcPct val="110000"/>
              </a:lnSpc>
            </a:pPr>
            <a:r>
              <a:rPr lang="en-US" sz="4000" dirty="0" smtClean="0"/>
              <a:t>Local happened-before relationships</a:t>
            </a:r>
          </a:p>
          <a:p>
            <a:pPr>
              <a:lnSpc>
                <a:spcPct val="110000"/>
              </a:lnSpc>
            </a:pPr>
            <a:r>
              <a:rPr lang="en-US" sz="4000" dirty="0" smtClean="0"/>
              <a:t>Used for debugging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 descr="Screen Shot 2014-10-07 at 10.52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3" y="3378579"/>
            <a:ext cx="3969510" cy="109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18598" y="4597183"/>
            <a:ext cx="3825765" cy="3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[</a:t>
            </a:r>
            <a:r>
              <a:rPr lang="en-US" dirty="0" err="1" smtClean="0">
                <a:solidFill>
                  <a:schemeClr val="tx1"/>
                </a:solidFill>
              </a:rPr>
              <a:t>Schaubschläger</a:t>
            </a:r>
            <a:r>
              <a:rPr lang="en-US" dirty="0" smtClean="0">
                <a:solidFill>
                  <a:schemeClr val="tx1"/>
                </a:solidFill>
              </a:rPr>
              <a:t> et al. 2003]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642670" y="1380484"/>
            <a:ext cx="4156889" cy="1903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sz="4000" dirty="0" smtClean="0"/>
              <a:t>Our Logical </a:t>
            </a:r>
            <a:r>
              <a:rPr lang="en-US" sz="4000" dirty="0" smtClean="0"/>
              <a:t>Structure:</a:t>
            </a:r>
            <a:endParaRPr lang="en-US" sz="4000" dirty="0" smtClean="0"/>
          </a:p>
          <a:p>
            <a:pPr>
              <a:lnSpc>
                <a:spcPct val="110000"/>
              </a:lnSpc>
            </a:pPr>
            <a:r>
              <a:rPr lang="en-US" sz="4000" dirty="0" smtClean="0"/>
              <a:t>Takes into account developer </a:t>
            </a:r>
            <a:r>
              <a:rPr lang="en-US" sz="4000" dirty="0" smtClean="0"/>
              <a:t>intuition</a:t>
            </a:r>
            <a:endParaRPr lang="en-US" sz="4000" dirty="0" smtClean="0"/>
          </a:p>
          <a:p>
            <a:pPr>
              <a:lnSpc>
                <a:spcPct val="110000"/>
              </a:lnSpc>
            </a:pPr>
            <a:r>
              <a:rPr lang="en-US" sz="4000" dirty="0" smtClean="0"/>
              <a:t>Used for </a:t>
            </a:r>
            <a:r>
              <a:rPr lang="en-US" sz="4000" dirty="0" smtClean="0"/>
              <a:t>comprehension</a:t>
            </a:r>
            <a:endParaRPr lang="en-US" sz="4000" dirty="0" smtClean="0"/>
          </a:p>
        </p:txBody>
      </p:sp>
      <p:pic>
        <p:nvPicPr>
          <p:cNvPr id="19" name="Picture 18" descr="stepex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70" y="3378579"/>
            <a:ext cx="3900547" cy="108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68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2A79-7B7A-0141-84EC-9496C2957603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72651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Traditional Logical Time</a:t>
            </a:r>
            <a:endParaRPr lang="en-US" dirty="0"/>
          </a:p>
        </p:txBody>
      </p:sp>
      <p:pic>
        <p:nvPicPr>
          <p:cNvPr id="25" name="Picture 24" descr="allone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160955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750" y="3521075"/>
            <a:ext cx="856290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Traditional logical time is based on local happened-before relationships</a:t>
            </a:r>
            <a:endParaRPr lang="en-US" sz="3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3513" y="115270"/>
            <a:ext cx="8523287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Our logical structure </a:t>
            </a:r>
            <a:r>
              <a:rPr lang="en-US" dirty="0"/>
              <a:t>differs from traditional logical time</a:t>
            </a:r>
          </a:p>
        </p:txBody>
      </p:sp>
    </p:spTree>
    <p:extLst>
      <p:ext uri="{BB962C8B-B14F-4D97-AF65-F5344CB8AC3E}">
        <p14:creationId xmlns:p14="http://schemas.microsoft.com/office/powerpoint/2010/main" val="304172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2.3|8.6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1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10.7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65614</TotalTime>
  <Words>796</Words>
  <Application>Microsoft Macintosh PowerPoint</Application>
  <PresentationFormat>On-screen Show (16:9)</PresentationFormat>
  <Paragraphs>217</Paragraphs>
  <Slides>36</Slides>
  <Notes>27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An Organized View of MPI and Charm++ Traces </vt:lpstr>
      <vt:lpstr>Trace data is collected to understand the behavior of applications as they executed</vt:lpstr>
      <vt:lpstr>Parallel execution traces are commonly visualized using Gantt charts</vt:lpstr>
      <vt:lpstr>Problem: Gantt chart views quickly become cluttered and difficult to interpret</vt:lpstr>
      <vt:lpstr>Problem: Gantt chart views quickly become cluttered and difficult to interpret</vt:lpstr>
      <vt:lpstr>Encode structure as horizontal position rather than physical time</vt:lpstr>
      <vt:lpstr>Logical structure is easier to understand</vt:lpstr>
      <vt:lpstr>Our logical structure differs from traditional logical time</vt:lpstr>
      <vt:lpstr>Our logical structure differs from traditional logical time</vt:lpstr>
      <vt:lpstr>Our logical structure differs from traditional logical time</vt:lpstr>
      <vt:lpstr>Our logical structure differs from traditional logical time</vt:lpstr>
      <vt:lpstr>Our logical structure differs from traditional logical time</vt:lpstr>
      <vt:lpstr>Semantically deriving communication phases from trace data</vt:lpstr>
      <vt:lpstr>Matching operations belong to the same communication phase</vt:lpstr>
      <vt:lpstr>Happened-before cycles indicate same communication phase</vt:lpstr>
      <vt:lpstr>Logical structure contains no information about physical time</vt:lpstr>
      <vt:lpstr>Encode physical time as derived lateness metric indicating delays</vt:lpstr>
      <vt:lpstr>Encode physical time as derived lateness metric indicating delays</vt:lpstr>
      <vt:lpstr>Lateness shows propagation of delays along dependencies</vt:lpstr>
      <vt:lpstr>Structure permits showing representative patterns and clustering </vt:lpstr>
      <vt:lpstr>Logical structure in Charm++ requires different considerations</vt:lpstr>
      <vt:lpstr>Logical structure in Charm++ requires different considerations</vt:lpstr>
      <vt:lpstr>Merge phases when the lack of relationships between them prevent ordering</vt:lpstr>
      <vt:lpstr>Merge phases when the lack of relationships between them prevent ordering</vt:lpstr>
      <vt:lpstr>Merge phases when the lack of relationships between them prevent ordering</vt:lpstr>
      <vt:lpstr>Merge phases when the lack of relationships between them prevent ordering</vt:lpstr>
      <vt:lpstr>Logical structure centers around chares rather than processes</vt:lpstr>
      <vt:lpstr>Logical structure centers around chares rather than processes</vt:lpstr>
      <vt:lpstr>Logical structure centers around chares rather than processes</vt:lpstr>
      <vt:lpstr>Events within a phase may be out-of-order in comparison to developer intuition</vt:lpstr>
      <vt:lpstr>Events within a phase may be out-of-order in comparison to developer intuition</vt:lpstr>
      <vt:lpstr>Instead of delays (lateness), idling and contributors to idling is of interest</vt:lpstr>
      <vt:lpstr>Instead of delays (lateness), idling and contributors to idling is of interest</vt:lpstr>
      <vt:lpstr>LASSEN wavefront mini-app logical structure shows repeating pattern of long event</vt:lpstr>
      <vt:lpstr>LASSEN wavefront mini-app logical structure shows repeating pattern of long event</vt:lpstr>
      <vt:lpstr>Positioning trace events by structure instead of time yields a more intuitive visualization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and Analysis of Parallel Application Traces  </dc:title>
  <dc:subject/>
  <dc:creator>Kate</dc:creator>
  <cp:keywords/>
  <dc:description/>
  <cp:lastModifiedBy>Kate</cp:lastModifiedBy>
  <cp:revision>661</cp:revision>
  <cp:lastPrinted>2014-11-03T18:59:08Z</cp:lastPrinted>
  <dcterms:created xsi:type="dcterms:W3CDTF">2014-10-07T00:33:25Z</dcterms:created>
  <dcterms:modified xsi:type="dcterms:W3CDTF">2015-05-07T23:34:17Z</dcterms:modified>
  <cp:category/>
</cp:coreProperties>
</file>