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1"/>
  </p:sldMasterIdLst>
  <p:notesMasterIdLst>
    <p:notesMasterId r:id="rId26"/>
  </p:notesMasterIdLst>
  <p:sldIdLst>
    <p:sldId id="256" r:id="rId2"/>
    <p:sldId id="459" r:id="rId3"/>
    <p:sldId id="460" r:id="rId4"/>
    <p:sldId id="472" r:id="rId5"/>
    <p:sldId id="464" r:id="rId6"/>
    <p:sldId id="486" r:id="rId7"/>
    <p:sldId id="468" r:id="rId8"/>
    <p:sldId id="475" r:id="rId9"/>
    <p:sldId id="476" r:id="rId10"/>
    <p:sldId id="487" r:id="rId11"/>
    <p:sldId id="489" r:id="rId12"/>
    <p:sldId id="467" r:id="rId13"/>
    <p:sldId id="481" r:id="rId14"/>
    <p:sldId id="482" r:id="rId15"/>
    <p:sldId id="483" r:id="rId16"/>
    <p:sldId id="484" r:id="rId17"/>
    <p:sldId id="485" r:id="rId18"/>
    <p:sldId id="495" r:id="rId19"/>
    <p:sldId id="463" r:id="rId20"/>
    <p:sldId id="494" r:id="rId21"/>
    <p:sldId id="490" r:id="rId22"/>
    <p:sldId id="492" r:id="rId23"/>
    <p:sldId id="488" r:id="rId24"/>
    <p:sldId id="496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BB56"/>
    <a:srgbClr val="3BBB64"/>
    <a:srgbClr val="36A75A"/>
    <a:srgbClr val="53FF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27" autoAdjust="0"/>
    <p:restoredTop sz="98980" autoAdjust="0"/>
  </p:normalViewPr>
  <p:slideViewPr>
    <p:cSldViewPr snapToGrid="0" snapToObjects="1">
      <p:cViewPr>
        <p:scale>
          <a:sx n="100" d="100"/>
          <a:sy n="100" d="100"/>
        </p:scale>
        <p:origin x="-1232" y="3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___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Microsoft_Excel____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package" Target="../embeddings/Microsoft_Excel____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Time(s)</c:v>
                </c:pt>
              </c:strCache>
            </c:strRef>
          </c:tx>
          <c:spPr>
            <a:solidFill>
              <a:srgbClr val="FFFFFF">
                <a:lumMod val="65000"/>
              </a:srgbClr>
            </a:solidFill>
          </c:spPr>
          <c:invertIfNegative val="0"/>
          <c:dLbls>
            <c:numFmt formatCode="#,##0.00_);[Red]\(#,##0.00\)" sourceLinked="0"/>
            <c:spPr>
              <a:noFill/>
              <a:ln w="25380">
                <a:noFill/>
              </a:ln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Sheet1!$A$2:$A$6</c:f>
              <c:numCache>
                <c:formatCode>General</c:formatCode>
                <c:ptCount val="5"/>
                <c:pt idx="0">
                  <c:v>64.0</c:v>
                </c:pt>
                <c:pt idx="1">
                  <c:v>128.0</c:v>
                </c:pt>
                <c:pt idx="2">
                  <c:v>256.0</c:v>
                </c:pt>
                <c:pt idx="3">
                  <c:v>512.0</c:v>
                </c:pt>
                <c:pt idx="4">
                  <c:v>1024.0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236.951</c:v>
                </c:pt>
                <c:pt idx="1">
                  <c:v>124.008</c:v>
                </c:pt>
                <c:pt idx="2">
                  <c:v>62.397</c:v>
                </c:pt>
                <c:pt idx="3">
                  <c:v>30.527</c:v>
                </c:pt>
                <c:pt idx="4">
                  <c:v>18.408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00192488"/>
        <c:axId val="-2134273816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Speedup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64.0</c:v>
                </c:pt>
                <c:pt idx="1">
                  <c:v>128.0</c:v>
                </c:pt>
                <c:pt idx="2">
                  <c:v>256.0</c:v>
                </c:pt>
                <c:pt idx="3">
                  <c:v>512.0</c:v>
                </c:pt>
                <c:pt idx="4">
                  <c:v>1024.0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1.0</c:v>
                </c:pt>
                <c:pt idx="1">
                  <c:v>1.910771885684795</c:v>
                </c:pt>
                <c:pt idx="2">
                  <c:v>3.797474237543472</c:v>
                </c:pt>
                <c:pt idx="3">
                  <c:v>7.762013954859632</c:v>
                </c:pt>
                <c:pt idx="4">
                  <c:v>12.87217514124294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4299832"/>
        <c:axId val="2101741192"/>
      </c:lineChart>
      <c:catAx>
        <c:axId val="21001924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zh-CN" dirty="0" smtClean="0"/>
                  <a:t>CPU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cores</a:t>
                </a:r>
                <a:endParaRPr lang="zh-CN" altLang="en-US" dirty="0"/>
              </a:p>
            </c:rich>
          </c:tx>
          <c:layout/>
          <c:overlay val="0"/>
        </c:title>
        <c:numFmt formatCode="#,##0_);[Red]\(#,##0\)" sourceLinked="0"/>
        <c:majorTickMark val="none"/>
        <c:minorTickMark val="none"/>
        <c:tickLblPos val="nextTo"/>
        <c:spPr>
          <a:ln w="3172">
            <a:solidFill>
              <a:srgbClr val="808080"/>
            </a:solidFill>
            <a:prstDash val="solid"/>
          </a:ln>
        </c:spPr>
        <c:crossAx val="-2134273816"/>
        <c:crosses val="autoZero"/>
        <c:auto val="1"/>
        <c:lblAlgn val="ctr"/>
        <c:lblOffset val="100"/>
        <c:noMultiLvlLbl val="0"/>
      </c:catAx>
      <c:valAx>
        <c:axId val="-2134273816"/>
        <c:scaling>
          <c:orientation val="minMax"/>
        </c:scaling>
        <c:delete val="0"/>
        <c:axPos val="l"/>
        <c:majorGridlines>
          <c:spPr>
            <a:ln w="3172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altLang="zh-CN" dirty="0" smtClean="0"/>
                  <a:t>Time(s)</a:t>
                </a:r>
                <a:endParaRPr lang="zh-CN" altLang="en-US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ln w="3172">
            <a:solidFill>
              <a:srgbClr val="808080"/>
            </a:solidFill>
            <a:prstDash val="solid"/>
          </a:ln>
        </c:spPr>
        <c:crossAx val="2100192488"/>
        <c:crosses val="autoZero"/>
        <c:crossBetween val="between"/>
      </c:valAx>
      <c:valAx>
        <c:axId val="2101741192"/>
        <c:scaling>
          <c:logBase val="2.0"/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2104299832"/>
        <c:crosses val="max"/>
        <c:crossBetween val="between"/>
      </c:valAx>
      <c:catAx>
        <c:axId val="21042998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01741192"/>
        <c:crosses val="autoZero"/>
        <c:auto val="1"/>
        <c:lblAlgn val="ctr"/>
        <c:lblOffset val="100"/>
        <c:noMultiLvlLbl val="0"/>
      </c:catAx>
      <c:spPr>
        <a:noFill/>
        <a:ln w="25380">
          <a:noFill/>
        </a:ln>
      </c:spPr>
    </c:plotArea>
    <c:legend>
      <c:legendPos val="r"/>
      <c:layout>
        <c:manualLayout>
          <c:xMode val="edge"/>
          <c:yMode val="edge"/>
          <c:x val="0.787419383255957"/>
          <c:y val="0.455881971525093"/>
          <c:w val="0.181965892678591"/>
          <c:h val="0.213087872948839"/>
        </c:manualLayout>
      </c:layout>
      <c:overlay val="0"/>
      <c:spPr>
        <a:noFill/>
        <a:ln w="25380">
          <a:noFill/>
        </a:ln>
      </c:sp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99"/>
      </a:pPr>
      <a:endParaRPr lang="zh-CN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Imp+par</c:v>
                </c:pt>
              </c:strCache>
            </c:strRef>
          </c:tx>
          <c:invertIfNegative val="0"/>
          <c:cat>
            <c:numRef>
              <c:f>工作表1!$A$2:$A$8</c:f>
              <c:numCache>
                <c:formatCode>General</c:formatCode>
                <c:ptCount val="7"/>
                <c:pt idx="0">
                  <c:v>10.0</c:v>
                </c:pt>
                <c:pt idx="1">
                  <c:v>20.0</c:v>
                </c:pt>
                <c:pt idx="2">
                  <c:v>30.0</c:v>
                </c:pt>
                <c:pt idx="3">
                  <c:v>40.0</c:v>
                </c:pt>
                <c:pt idx="4">
                  <c:v>50.0</c:v>
                </c:pt>
                <c:pt idx="5">
                  <c:v>60.0</c:v>
                </c:pt>
                <c:pt idx="6">
                  <c:v>66.0</c:v>
                </c:pt>
              </c:numCache>
            </c:numRef>
          </c:cat>
          <c:val>
            <c:numRef>
              <c:f>工作表1!$B$2:$B$8</c:f>
              <c:numCache>
                <c:formatCode>General</c:formatCode>
                <c:ptCount val="7"/>
                <c:pt idx="0">
                  <c:v>50.0</c:v>
                </c:pt>
                <c:pt idx="1">
                  <c:v>50.0</c:v>
                </c:pt>
                <c:pt idx="2">
                  <c:v>50.0</c:v>
                </c:pt>
                <c:pt idx="3">
                  <c:v>50.0</c:v>
                </c:pt>
                <c:pt idx="4">
                  <c:v>50.0</c:v>
                </c:pt>
                <c:pt idx="5">
                  <c:v>50.0</c:v>
                </c:pt>
                <c:pt idx="6">
                  <c:v>50.0</c:v>
                </c:pt>
              </c:numCache>
            </c:numRef>
          </c:val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ParseFile *.par</c:v>
                </c:pt>
              </c:strCache>
            </c:strRef>
          </c:tx>
          <c:invertIfNegative val="0"/>
          <c:cat>
            <c:numRef>
              <c:f>工作表1!$A$2:$A$8</c:f>
              <c:numCache>
                <c:formatCode>General</c:formatCode>
                <c:ptCount val="7"/>
                <c:pt idx="0">
                  <c:v>10.0</c:v>
                </c:pt>
                <c:pt idx="1">
                  <c:v>20.0</c:v>
                </c:pt>
                <c:pt idx="2">
                  <c:v>30.0</c:v>
                </c:pt>
                <c:pt idx="3">
                  <c:v>40.0</c:v>
                </c:pt>
                <c:pt idx="4">
                  <c:v>50.0</c:v>
                </c:pt>
                <c:pt idx="5">
                  <c:v>60.0</c:v>
                </c:pt>
                <c:pt idx="6">
                  <c:v>66.0</c:v>
                </c:pt>
              </c:numCache>
            </c:numRef>
          </c:cat>
          <c:val>
            <c:numRef>
              <c:f>工作表1!$C$2:$C$8</c:f>
              <c:numCache>
                <c:formatCode>General</c:formatCode>
                <c:ptCount val="7"/>
                <c:pt idx="0">
                  <c:v>10.0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10.0</c:v>
                </c:pt>
                <c:pt idx="5">
                  <c:v>10.0</c:v>
                </c:pt>
                <c:pt idx="6">
                  <c:v>10.0</c:v>
                </c:pt>
              </c:numCache>
            </c:numRef>
          </c:val>
        </c:ser>
        <c:ser>
          <c:idx val="2"/>
          <c:order val="2"/>
          <c:tx>
            <c:strRef>
              <c:f>工作表1!$D$1</c:f>
              <c:strCache>
                <c:ptCount val="1"/>
                <c:pt idx="0">
                  <c:v>VarInit</c:v>
                </c:pt>
              </c:strCache>
            </c:strRef>
          </c:tx>
          <c:invertIfNegative val="0"/>
          <c:cat>
            <c:numRef>
              <c:f>工作表1!$A$2:$A$8</c:f>
              <c:numCache>
                <c:formatCode>General</c:formatCode>
                <c:ptCount val="7"/>
                <c:pt idx="0">
                  <c:v>10.0</c:v>
                </c:pt>
                <c:pt idx="1">
                  <c:v>20.0</c:v>
                </c:pt>
                <c:pt idx="2">
                  <c:v>30.0</c:v>
                </c:pt>
                <c:pt idx="3">
                  <c:v>40.0</c:v>
                </c:pt>
                <c:pt idx="4">
                  <c:v>50.0</c:v>
                </c:pt>
                <c:pt idx="5">
                  <c:v>60.0</c:v>
                </c:pt>
                <c:pt idx="6">
                  <c:v>66.0</c:v>
                </c:pt>
              </c:numCache>
            </c:numRef>
          </c:cat>
          <c:val>
            <c:numRef>
              <c:f>工作表1!$D$2:$D$8</c:f>
              <c:numCache>
                <c:formatCode>General</c:formatCode>
                <c:ptCount val="7"/>
                <c:pt idx="0">
                  <c:v>0.0</c:v>
                </c:pt>
                <c:pt idx="1">
                  <c:v>0.0</c:v>
                </c:pt>
                <c:pt idx="2">
                  <c:v>10.0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</c:numCache>
            </c:numRef>
          </c:val>
        </c:ser>
        <c:ser>
          <c:idx val="3"/>
          <c:order val="3"/>
          <c:tx>
            <c:strRef>
              <c:f>工作表1!$E$1</c:f>
              <c:strCache>
                <c:ptCount val="1"/>
                <c:pt idx="0">
                  <c:v>ScheInit</c:v>
                </c:pt>
              </c:strCache>
            </c:strRef>
          </c:tx>
          <c:invertIfNegative val="0"/>
          <c:cat>
            <c:numRef>
              <c:f>工作表1!$A$2:$A$8</c:f>
              <c:numCache>
                <c:formatCode>General</c:formatCode>
                <c:ptCount val="7"/>
                <c:pt idx="0">
                  <c:v>10.0</c:v>
                </c:pt>
                <c:pt idx="1">
                  <c:v>20.0</c:v>
                </c:pt>
                <c:pt idx="2">
                  <c:v>30.0</c:v>
                </c:pt>
                <c:pt idx="3">
                  <c:v>40.0</c:v>
                </c:pt>
                <c:pt idx="4">
                  <c:v>50.0</c:v>
                </c:pt>
                <c:pt idx="5">
                  <c:v>60.0</c:v>
                </c:pt>
                <c:pt idx="6">
                  <c:v>66.0</c:v>
                </c:pt>
              </c:numCache>
            </c:numRef>
          </c:cat>
          <c:val>
            <c:numRef>
              <c:f>工作表1!$E$2:$E$8</c:f>
              <c:numCache>
                <c:formatCode>General</c:formatCode>
                <c:ptCount val="7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10.0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</c:numCache>
            </c:numRef>
          </c:val>
        </c:ser>
        <c:ser>
          <c:idx val="4"/>
          <c:order val="4"/>
          <c:tx>
            <c:strRef>
              <c:f>工作表1!$F$1</c:f>
              <c:strCache>
                <c:ptCount val="1"/>
                <c:pt idx="0">
                  <c:v>callStartup</c:v>
                </c:pt>
              </c:strCache>
            </c:strRef>
          </c:tx>
          <c:invertIfNegative val="0"/>
          <c:cat>
            <c:numRef>
              <c:f>工作表1!$A$2:$A$8</c:f>
              <c:numCache>
                <c:formatCode>General</c:formatCode>
                <c:ptCount val="7"/>
                <c:pt idx="0">
                  <c:v>10.0</c:v>
                </c:pt>
                <c:pt idx="1">
                  <c:v>20.0</c:v>
                </c:pt>
                <c:pt idx="2">
                  <c:v>30.0</c:v>
                </c:pt>
                <c:pt idx="3">
                  <c:v>40.0</c:v>
                </c:pt>
                <c:pt idx="4">
                  <c:v>50.0</c:v>
                </c:pt>
                <c:pt idx="5">
                  <c:v>60.0</c:v>
                </c:pt>
                <c:pt idx="6">
                  <c:v>66.0</c:v>
                </c:pt>
              </c:numCache>
            </c:numRef>
          </c:cat>
          <c:val>
            <c:numRef>
              <c:f>工作表1!$F$2:$F$8</c:f>
              <c:numCache>
                <c:formatCode>General</c:formatCode>
                <c:ptCount val="7"/>
                <c:pt idx="0">
                  <c:v>0.0</c:v>
                </c:pt>
                <c:pt idx="1">
                  <c:v>10.0</c:v>
                </c:pt>
                <c:pt idx="2">
                  <c:v>0.0</c:v>
                </c:pt>
                <c:pt idx="3">
                  <c:v>0.0</c:v>
                </c:pt>
                <c:pt idx="4">
                  <c:v>10.0</c:v>
                </c:pt>
                <c:pt idx="5">
                  <c:v>10.0</c:v>
                </c:pt>
                <c:pt idx="6">
                  <c:v>10.0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2079228712"/>
        <c:axId val="-2133945016"/>
      </c:barChart>
      <c:catAx>
        <c:axId val="20792287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zh-CN" dirty="0" smtClean="0"/>
                  <a:t>Number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of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Active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Thorns</a:t>
                </a:r>
                <a:endParaRPr lang="zh-CN" altLang="en-US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2133945016"/>
        <c:crosses val="autoZero"/>
        <c:auto val="1"/>
        <c:lblAlgn val="ctr"/>
        <c:lblOffset val="100"/>
        <c:noMultiLvlLbl val="0"/>
      </c:catAx>
      <c:valAx>
        <c:axId val="-2133945016"/>
        <c:scaling>
          <c:orientation val="minMax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zh-CN" dirty="0" err="1" smtClean="0"/>
                  <a:t>Init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Cost (</a:t>
                </a:r>
                <a:r>
                  <a:rPr lang="en-US" altLang="zh-CN" dirty="0" err="1" smtClean="0"/>
                  <a:t>ms</a:t>
                </a:r>
                <a:r>
                  <a:rPr lang="en-US" altLang="zh-CN" dirty="0" smtClean="0"/>
                  <a:t>)</a:t>
                </a:r>
                <a:endParaRPr lang="zh-CN" alt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07922871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WENO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工作表1!$A$2:$A$4</c:f>
              <c:strCache>
                <c:ptCount val="3"/>
                <c:pt idx="0">
                  <c:v>par(95,186,775)</c:v>
                </c:pt>
                <c:pt idx="1">
                  <c:v>var(8,10,159)</c:v>
                </c:pt>
                <c:pt idx="2">
                  <c:v>sche(16,45,309)</c:v>
                </c:pt>
              </c:strCache>
            </c:strRef>
          </c:cat>
          <c:val>
            <c:numRef>
              <c:f>工作表1!$B$2:$B$4</c:f>
              <c:numCache>
                <c:formatCode>General</c:formatCode>
                <c:ptCount val="3"/>
                <c:pt idx="0">
                  <c:v>10.0</c:v>
                </c:pt>
                <c:pt idx="1">
                  <c:v>0.0</c:v>
                </c:pt>
                <c:pt idx="2">
                  <c:v>0.0</c:v>
                </c:pt>
              </c:numCache>
            </c:numRef>
          </c:val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WaveToy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工作表1!$A$2:$A$4</c:f>
              <c:strCache>
                <c:ptCount val="3"/>
                <c:pt idx="0">
                  <c:v>par(95,186,775)</c:v>
                </c:pt>
                <c:pt idx="1">
                  <c:v>var(8,10,159)</c:v>
                </c:pt>
                <c:pt idx="2">
                  <c:v>sche(16,45,309)</c:v>
                </c:pt>
              </c:strCache>
            </c:strRef>
          </c:cat>
          <c:val>
            <c:numRef>
              <c:f>工作表1!$C$2:$C$4</c:f>
              <c:numCache>
                <c:formatCode>General</c:formatCode>
                <c:ptCount val="3"/>
                <c:pt idx="0">
                  <c:v>10.0</c:v>
                </c:pt>
                <c:pt idx="1">
                  <c:v>0.0</c:v>
                </c:pt>
                <c:pt idx="2">
                  <c:v>0.0</c:v>
                </c:pt>
              </c:numCache>
            </c:numRef>
          </c:val>
        </c:ser>
        <c:ser>
          <c:idx val="2"/>
          <c:order val="2"/>
          <c:tx>
            <c:strRef>
              <c:f>工作表1!$D$1</c:f>
              <c:strCache>
                <c:ptCount val="1"/>
                <c:pt idx="0">
                  <c:v>All Thorns of Cactus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工作表1!$A$2:$A$4</c:f>
              <c:strCache>
                <c:ptCount val="3"/>
                <c:pt idx="0">
                  <c:v>par(95,186,775)</c:v>
                </c:pt>
                <c:pt idx="1">
                  <c:v>var(8,10,159)</c:v>
                </c:pt>
                <c:pt idx="2">
                  <c:v>sche(16,45,309)</c:v>
                </c:pt>
              </c:strCache>
            </c:strRef>
          </c:cat>
          <c:val>
            <c:numRef>
              <c:f>工作表1!$D$2:$D$4</c:f>
              <c:numCache>
                <c:formatCode>General</c:formatCode>
                <c:ptCount val="3"/>
                <c:pt idx="0">
                  <c:v>50.0</c:v>
                </c:pt>
                <c:pt idx="1">
                  <c:v>10.0</c:v>
                </c:pt>
                <c:pt idx="2">
                  <c:v>10.0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01390200"/>
        <c:axId val="2102062952"/>
      </c:barChart>
      <c:catAx>
        <c:axId val="21013902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zh-CN" dirty="0" smtClean="0"/>
                  <a:t>Overhead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of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each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part</a:t>
                </a:r>
                <a:endParaRPr lang="zh-CN" altLang="en-US" dirty="0"/>
              </a:p>
            </c:rich>
          </c:tx>
          <c:layout/>
          <c:overlay val="0"/>
        </c:title>
        <c:numFmt formatCode="#,##0" sourceLinked="1"/>
        <c:majorTickMark val="none"/>
        <c:minorTickMark val="none"/>
        <c:tickLblPos val="nextTo"/>
        <c:crossAx val="2102062952"/>
        <c:crosses val="autoZero"/>
        <c:auto val="1"/>
        <c:lblAlgn val="ctr"/>
        <c:lblOffset val="100"/>
        <c:noMultiLvlLbl val="0"/>
      </c:catAx>
      <c:valAx>
        <c:axId val="210206295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zh-CN" dirty="0" smtClean="0"/>
                  <a:t>Time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(</a:t>
                </a:r>
                <a:r>
                  <a:rPr lang="en-US" altLang="zh-CN" dirty="0" err="1" smtClean="0"/>
                  <a:t>ms</a:t>
                </a:r>
                <a:r>
                  <a:rPr lang="en-US" altLang="zh-CN" dirty="0" smtClean="0"/>
                  <a:t>)</a:t>
                </a:r>
                <a:endParaRPr lang="zh-CN" alt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0139020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1800" b="1" i="0" baseline="0" dirty="0" smtClean="0">
                <a:effectLst/>
              </a:rPr>
              <a:t>Overhead of scheduling in the iterations</a:t>
            </a:r>
            <a:endParaRPr lang="en-US" altLang="zh-CN" dirty="0" smtClean="0">
              <a:effectLst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WENO</c:v>
                </c:pt>
              </c:strCache>
            </c:strRef>
          </c:tx>
          <c:invertIfNegative val="0"/>
          <c:cat>
            <c:numRef>
              <c:f>工作表1!$A$2:$A$6</c:f>
              <c:numCache>
                <c:formatCode>General</c:formatCode>
                <c:ptCount val="5"/>
                <c:pt idx="0">
                  <c:v>100.0</c:v>
                </c:pt>
                <c:pt idx="1">
                  <c:v>200.0</c:v>
                </c:pt>
                <c:pt idx="2">
                  <c:v>400.0</c:v>
                </c:pt>
                <c:pt idx="3">
                  <c:v>800.0</c:v>
                </c:pt>
                <c:pt idx="4">
                  <c:v>1600.0</c:v>
                </c:pt>
              </c:numCache>
            </c:numRef>
          </c:cat>
          <c:val>
            <c:numRef>
              <c:f>工作表1!$B$2:$B$6</c:f>
              <c:numCache>
                <c:formatCode>General</c:formatCode>
                <c:ptCount val="5"/>
                <c:pt idx="0">
                  <c:v>35.824</c:v>
                </c:pt>
                <c:pt idx="1">
                  <c:v>34.671</c:v>
                </c:pt>
                <c:pt idx="2">
                  <c:v>54.202</c:v>
                </c:pt>
                <c:pt idx="3">
                  <c:v>94.227</c:v>
                </c:pt>
                <c:pt idx="4">
                  <c:v>192.072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38963288"/>
        <c:axId val="-2138957000"/>
      </c:barChart>
      <c:catAx>
        <c:axId val="-21389632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zh-CN" dirty="0" err="1" smtClean="0"/>
                  <a:t>Num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of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iterative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steps</a:t>
                </a:r>
                <a:endParaRPr lang="zh-CN" altLang="en-US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2138957000"/>
        <c:crosses val="autoZero"/>
        <c:auto val="1"/>
        <c:lblAlgn val="ctr"/>
        <c:lblOffset val="100"/>
        <c:noMultiLvlLbl val="0"/>
      </c:catAx>
      <c:valAx>
        <c:axId val="-213895700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zh-CN" dirty="0" smtClean="0"/>
                  <a:t>Time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(</a:t>
                </a:r>
                <a:r>
                  <a:rPr lang="en-US" altLang="zh-CN" dirty="0" err="1" smtClean="0"/>
                  <a:t>ms</a:t>
                </a:r>
                <a:r>
                  <a:rPr lang="en-US" altLang="zh-CN" dirty="0" smtClean="0"/>
                  <a:t>)</a:t>
                </a:r>
                <a:endParaRPr lang="zh-CN" alt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3896328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Relationship Id="rId2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5D7034-A6C5-3E48-A1A2-79819D6BEABF}" type="datetimeFigureOut">
              <a:rPr kumimoji="1" lang="zh-CN" altLang="en-US" smtClean="0"/>
              <a:t>15-5-7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D4669D-9F4A-854E-B2C4-3C1C0C8DE0B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14195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en-US" dirty="0" err="1" smtClean="0"/>
              <a:t>大家好，下面我向大家介绍一个基于Charm</a:t>
            </a:r>
            <a:r>
              <a:rPr kumimoji="1" lang="en-US" altLang="en-US" dirty="0" smtClean="0"/>
              <a:t>++的面向计算宇宙学应用的并行框架软件和一些讨论。</a:t>
            </a:r>
          </a:p>
          <a:p>
            <a:endParaRPr kumimoji="1" lang="en-US" altLang="zh-CN" dirty="0" smtClean="0"/>
          </a:p>
          <a:p>
            <a:r>
              <a:rPr kumimoji="1" lang="en-US" altLang="zh-CN" dirty="0" err="1" smtClean="0"/>
              <a:t>Hello,everyone,I</a:t>
            </a:r>
            <a:r>
              <a:rPr kumimoji="1" lang="en-US" altLang="zh-CN" dirty="0" smtClean="0"/>
              <a:t> will talk</a:t>
            </a:r>
            <a:r>
              <a:rPr kumimoji="1" lang="en-US" altLang="zh-CN" baseline="0" dirty="0" smtClean="0"/>
              <a:t> about a Charm++ based parallel framework. 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4669D-9F4A-854E-B2C4-3C1C0C8DE0BF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02198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  <a:p>
            <a:pPr>
              <a:defRPr/>
            </a:pPr>
            <a:r>
              <a:rPr lang="zh-CN" altLang="en-US"/>
              <a:t>----- 会议笔记(15-1-26 14:57) -----</a:t>
            </a:r>
          </a:p>
          <a:p>
            <a:pPr>
              <a:defRPr/>
            </a:pPr>
            <a:r>
              <a:rPr lang="zh-CN" altLang="en-US"/>
              <a:t>Charm++有三个重要的特性。叫做XMA，X表示过分解，Charm++支持细粒度并行，每个线程上有多个对象，CPU的利用率更高。M表示迁移，对象可以在不同的线程上迁移，为负载均衡和容错提供天然支持。A表示异步性和自适应。异步性更好的掩盖延迟。自适应性可以根据运行时情况创建更多的对象。</a:t>
            </a:r>
          </a:p>
          <a:p>
            <a:pPr>
              <a:defRPr/>
            </a:pPr>
            <a:r>
              <a:rPr lang="zh-CN" altLang="en-US"/>
              <a:t>左图是MPI和Charm++的一个对比，主要区别一个面向过程、操作流驱动、与CPU核数对等，另一个面向对象，消息驱动，且引入虚拟处理器的概念，对象数与物理处理器数无关。右图是从编程的难易角度来对比，其中Charm++有两个问题，一个是全局的操作流难控制，一个是全局通信难控制。但由于运行时交由框架软件全权代理，对用户透明。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EDFB3A-B28A-7642-8997-D3EB38FF25CC}" type="slidenum">
              <a:rPr lang="en-US" altLang="zh-CN" smtClean="0"/>
              <a:pPr>
                <a:defRPr/>
              </a:pPr>
              <a:t>23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Why do we need</a:t>
            </a:r>
            <a:r>
              <a:rPr kumimoji="1" lang="en-US" altLang="zh-CN" baseline="0" dirty="0" smtClean="0"/>
              <a:t> a framework?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aseline="0" dirty="0" smtClean="0"/>
              <a:t>I have 3 reasons. First of all, This programming model </a:t>
            </a:r>
            <a:r>
              <a:rPr kumimoji="1" lang="zh-CN" altLang="en-US" baseline="0" dirty="0" smtClean="0"/>
              <a:t>使用门槛比较高。</a:t>
            </a:r>
            <a:r>
              <a:rPr kumimoji="1" lang="en-US" altLang="zh-CN" baseline="0" dirty="0" smtClean="0"/>
              <a:t>Charm++ enhances the …but user should used to thinking in ..  </a:t>
            </a:r>
          </a:p>
          <a:p>
            <a:r>
              <a:rPr kumimoji="1" lang="en-US" altLang="zh-CN" baseline="0" dirty="0" err="1" smtClean="0"/>
              <a:t>Secondely,not</a:t>
            </a:r>
            <a:r>
              <a:rPr kumimoji="1" lang="en-US" altLang="zh-CN" baseline="0" dirty="0" smtClean="0"/>
              <a:t>….</a:t>
            </a:r>
          </a:p>
          <a:p>
            <a:r>
              <a:rPr kumimoji="1" lang="en-US" altLang="zh-CN" baseline="0" dirty="0" err="1" smtClean="0"/>
              <a:t>And,has</a:t>
            </a:r>
            <a:r>
              <a:rPr kumimoji="1" lang="en-US" altLang="zh-CN" baseline="0" dirty="0" smtClean="0"/>
              <a:t> grown.There are more than one in the development team. The platform that support collaboration </a:t>
            </a:r>
            <a:r>
              <a:rPr kumimoji="1" lang="en-US" altLang="zh-CN" baseline="0" dirty="0" err="1" smtClean="0"/>
              <a:t>needed.To</a:t>
            </a:r>
            <a:r>
              <a:rPr kumimoji="1" lang="en-US" altLang="zh-CN" baseline="0" dirty="0" smtClean="0"/>
              <a:t> increase productivity, will should consider module reusing , componentization.</a:t>
            </a:r>
          </a:p>
          <a:p>
            <a:r>
              <a:rPr kumimoji="1" lang="en-US" altLang="zh-CN" dirty="0" smtClean="0"/>
              <a:t>Because of all above,</a:t>
            </a:r>
            <a:r>
              <a:rPr kumimoji="1" lang="en-US" altLang="zh-CN" baseline="0" dirty="0" smtClean="0"/>
              <a:t> a framework is needed, it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can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provide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abstract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user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interface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hide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complex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paralleization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operations</a:t>
            </a:r>
            <a:r>
              <a:rPr kumimoji="1" lang="zh-CN" altLang="en-US" dirty="0" smtClean="0"/>
              <a:t>。 </a:t>
            </a:r>
            <a:r>
              <a:rPr kumimoji="1" lang="en-US" altLang="zh-CN" dirty="0" smtClean="0"/>
              <a:t>It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can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make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user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focus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domain</a:t>
            </a:r>
            <a:r>
              <a:rPr kumimoji="1" lang="zh-CN" altLang="en-US" dirty="0" smtClean="0"/>
              <a:t>-</a:t>
            </a:r>
            <a:r>
              <a:rPr kumimoji="1" lang="en-US" altLang="zh-CN" dirty="0" smtClean="0"/>
              <a:t>specific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computing.</a:t>
            </a:r>
          </a:p>
          <a:p>
            <a:endParaRPr kumimoji="1" lang="en-US" altLang="zh-CN" dirty="0" smtClean="0"/>
          </a:p>
          <a:p>
            <a:r>
              <a:rPr kumimoji="1" lang="en-US" altLang="zh-CN" dirty="0" smtClean="0"/>
              <a:t>Charm++ programming model raise the threshold of using it</a:t>
            </a:r>
            <a:r>
              <a:rPr kumimoji="1" lang="zh-CN" altLang="zh-CN" dirty="0" smtClean="0"/>
              <a:t> </a:t>
            </a:r>
            <a:endParaRPr kumimoji="1" lang="en-US" altLang="zh-CN" dirty="0" smtClean="0"/>
          </a:p>
          <a:p>
            <a:pPr lvl="1"/>
            <a:r>
              <a:rPr kumimoji="1" lang="en-US" altLang="zh-CN" sz="2900" dirty="0" smtClean="0"/>
              <a:t>Enhances the parallel scalability and runtime </a:t>
            </a:r>
            <a:r>
              <a:rPr kumimoji="1" lang="en-US" altLang="zh-CN" sz="2900" dirty="0" err="1" smtClean="0"/>
              <a:t>adaptivity</a:t>
            </a:r>
            <a:r>
              <a:rPr kumimoji="1" lang="en-US" altLang="zh-CN" sz="2900" dirty="0" smtClean="0"/>
              <a:t>, but…</a:t>
            </a:r>
          </a:p>
          <a:p>
            <a:pPr lvl="1"/>
            <a:r>
              <a:rPr kumimoji="1" lang="en-US" altLang="zh-CN" sz="2900" dirty="0" smtClean="0"/>
              <a:t>Think</a:t>
            </a:r>
            <a:r>
              <a:rPr kumimoji="1" lang="zh-CN" altLang="en-US" sz="2900" dirty="0" smtClean="0"/>
              <a:t> </a:t>
            </a:r>
            <a:r>
              <a:rPr kumimoji="1" lang="en-US" altLang="zh-CN" sz="2900" dirty="0" smtClean="0"/>
              <a:t>in object-oriented and message-driven style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4669D-9F4A-854E-B2C4-3C1C0C8DE0BF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6794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Our framework</a:t>
            </a:r>
            <a:r>
              <a:rPr kumimoji="1" lang="en-US" altLang="zh-CN" baseline="0" dirty="0" smtClean="0"/>
              <a:t> focus on two </a:t>
            </a:r>
            <a:r>
              <a:rPr kumimoji="1" lang="en-US" altLang="zh-CN" baseline="0" dirty="0" err="1" smtClean="0"/>
              <a:t>ciritical</a:t>
            </a:r>
            <a:r>
              <a:rPr kumimoji="1" lang="en-US" altLang="zh-CN" baseline="0" dirty="0" smtClean="0"/>
              <a:t> problems.</a:t>
            </a:r>
          </a:p>
          <a:p>
            <a:r>
              <a:rPr kumimoji="1" lang="en-US" altLang="zh-CN" baseline="0" dirty="0" smtClean="0"/>
              <a:t>It combine advantages of Charm++ and Cactus.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4669D-9F4A-854E-B2C4-3C1C0C8DE0BF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35422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4669D-9F4A-854E-B2C4-3C1C0C8DE0BF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53883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4669D-9F4A-854E-B2C4-3C1C0C8DE0BF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99745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4669D-9F4A-854E-B2C4-3C1C0C8DE0BF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441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err="1" smtClean="0"/>
              <a:t>Printf</a:t>
            </a:r>
            <a:r>
              <a:rPr kumimoji="1" lang="zh-CN" altLang="en-US" dirty="0" smtClean="0"/>
              <a:t>出现问题，</a:t>
            </a:r>
            <a:r>
              <a:rPr kumimoji="1" lang="en-US" altLang="zh-CN" dirty="0" err="1" smtClean="0"/>
              <a:t>CkPrintf</a:t>
            </a:r>
            <a:r>
              <a:rPr kumimoji="1" lang="zh-CN" altLang="en-US" dirty="0" smtClean="0"/>
              <a:t>才好，为什么？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4669D-9F4A-854E-B2C4-3C1C0C8DE0BF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05558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9FAF0-FCCB-4ACE-84B0-41D76DF5B60A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478DE-05EC-45DA-9377-6F2DE9C7D815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382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15-5-7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974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15-5-7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07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15-5-7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501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78223-F70D-1244-AC38-AF136E769221}" type="datetimeFigureOut">
              <a:rPr lang="zh-CN" altLang="en-US"/>
              <a:pPr>
                <a:defRPr/>
              </a:pPr>
              <a:t>15-5-7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FDCEE-3097-5646-91BB-7B3D19F4685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878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15-5-7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32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15-5-7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159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15-5-7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51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15-5-7</a:t>
            </a:fld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454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15-5-7</a:t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36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15-5-7</a:t>
            </a:fld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329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15-5-7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42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15-5-7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41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0AD68-A7BB-4476-9BE5-11810861671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/>
              <a:t>15-5-7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20743-3259-4DB9-9543-1CB036288918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22112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gif"/><Relationship Id="rId5" Type="http://schemas.openxmlformats.org/officeDocument/2006/relationships/image" Target="../media/image8.emf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chart" Target="../charts/char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png"/><Relationship Id="rId12" Type="http://schemas.openxmlformats.org/officeDocument/2006/relationships/image" Target="../media/image22.png"/><Relationship Id="rId13" Type="http://schemas.openxmlformats.org/officeDocument/2006/relationships/image" Target="../media/image23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9.xml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jpg"/><Relationship Id="rId9" Type="http://schemas.openxmlformats.org/officeDocument/2006/relationships/image" Target="../media/image19.png"/><Relationship Id="rId10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jp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1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1.bin"/><Relationship Id="rId5" Type="http://schemas.openxmlformats.org/officeDocument/2006/relationships/package" Target="../embeddings/Microsoft_Word___5.docx"/><Relationship Id="rId6" Type="http://schemas.openxmlformats.org/officeDocument/2006/relationships/image" Target="../media/image24.emf"/><Relationship Id="rId7" Type="http://schemas.openxmlformats.org/officeDocument/2006/relationships/oleObject" Target="../embeddings/oleObject2.bin"/><Relationship Id="rId8" Type="http://schemas.openxmlformats.org/officeDocument/2006/relationships/package" Target="../embeddings/Microsoft_Word___6.docx"/><Relationship Id="rId9" Type="http://schemas.openxmlformats.org/officeDocument/2006/relationships/image" Target="../media/image2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85309" y="1667986"/>
            <a:ext cx="6784430" cy="1914144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 err="1" smtClean="0"/>
              <a:t>SC_Tangram:A</a:t>
            </a:r>
            <a:r>
              <a:rPr kumimoji="1" lang="en-US" altLang="zh-CN" dirty="0"/>
              <a:t> </a:t>
            </a:r>
            <a:r>
              <a:rPr kumimoji="1" lang="en-US" altLang="zh-CN" dirty="0" smtClean="0"/>
              <a:t>Charm++-based parallel framework for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cosmological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simulations</a:t>
            </a:r>
            <a:endParaRPr kumimoji="1"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00339" y="3985293"/>
            <a:ext cx="6477000" cy="1174088"/>
          </a:xfrm>
        </p:spPr>
        <p:txBody>
          <a:bodyPr/>
          <a:lstStyle/>
          <a:p>
            <a:r>
              <a:rPr kumimoji="1" lang="en-US" altLang="zh-CN" dirty="0" smtClean="0"/>
              <a:t>Chen </a:t>
            </a:r>
            <a:r>
              <a:rPr kumimoji="1" lang="en-US" altLang="zh-CN" dirty="0" err="1" smtClean="0"/>
              <a:t>Meng</a:t>
            </a:r>
            <a:endParaRPr kumimoji="1" lang="en-US" altLang="zh-CN" dirty="0" smtClean="0"/>
          </a:p>
          <a:p>
            <a:r>
              <a:rPr kumimoji="1" lang="en-US" altLang="zh-CN" dirty="0" smtClean="0"/>
              <a:t>2015/05/07</a:t>
            </a:r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5809" y="5217113"/>
            <a:ext cx="2335678" cy="138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138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 smtClean="0"/>
              <a:t>Interface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7313" y="1371599"/>
            <a:ext cx="8186309" cy="4978845"/>
          </a:xfrm>
        </p:spPr>
        <p:txBody>
          <a:bodyPr>
            <a:normAutofit/>
          </a:bodyPr>
          <a:lstStyle/>
          <a:p>
            <a:r>
              <a:rPr kumimoji="1" lang="en-US" altLang="zh-CN" dirty="0" smtClean="0"/>
              <a:t>Reduce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operation</a:t>
            </a:r>
          </a:p>
        </p:txBody>
      </p:sp>
      <p:sp>
        <p:nvSpPr>
          <p:cNvPr id="4" name="TextBox 7"/>
          <p:cNvSpPr txBox="1"/>
          <p:nvPr/>
        </p:nvSpPr>
        <p:spPr>
          <a:xfrm>
            <a:off x="282513" y="2429940"/>
            <a:ext cx="2822107" cy="731397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1660"/>
              </a:lnSpc>
            </a:pPr>
            <a:r>
              <a:rPr lang="en-US" altLang="zh-CN" sz="1400" dirty="0">
                <a:solidFill>
                  <a:schemeClr val="bg1"/>
                </a:solidFill>
              </a:rPr>
              <a:t>Schedule </a:t>
            </a:r>
            <a:r>
              <a:rPr lang="en-US" altLang="zh-CN" sz="1400" dirty="0" err="1" smtClean="0">
                <a:solidFill>
                  <a:schemeClr val="bg1"/>
                </a:solidFill>
              </a:rPr>
              <a:t>Func</a:t>
            </a:r>
            <a:r>
              <a:rPr lang="zh-CN" altLang="en-US" sz="1400" dirty="0" smtClean="0">
                <a:solidFill>
                  <a:schemeClr val="bg1"/>
                </a:solidFill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</a:rPr>
              <a:t>at </a:t>
            </a:r>
            <a:r>
              <a:rPr lang="en-US" altLang="zh-CN" sz="1400" dirty="0">
                <a:solidFill>
                  <a:schemeClr val="bg1"/>
                </a:solidFill>
              </a:rPr>
              <a:t>CCTK_EVOL </a:t>
            </a:r>
          </a:p>
          <a:p>
            <a:pPr>
              <a:lnSpc>
                <a:spcPts val="1660"/>
              </a:lnSpc>
            </a:pPr>
            <a:r>
              <a:rPr lang="en-US" altLang="zh-CN" sz="1400" dirty="0">
                <a:solidFill>
                  <a:schemeClr val="bg1"/>
                </a:solidFill>
              </a:rPr>
              <a:t>{</a:t>
            </a:r>
            <a:r>
              <a:rPr lang="zh-CN" altLang="en-US" sz="1400" dirty="0">
                <a:solidFill>
                  <a:schemeClr val="bg1"/>
                </a:solidFill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</a:rPr>
              <a:t>LANG</a:t>
            </a:r>
            <a:r>
              <a:rPr lang="zh-CN" altLang="en-US" sz="1400" dirty="0" smtClean="0">
                <a:solidFill>
                  <a:schemeClr val="bg1"/>
                </a:solidFill>
              </a:rPr>
              <a:t>：</a:t>
            </a:r>
            <a:r>
              <a:rPr lang="en-US" altLang="zh-CN" sz="1400" dirty="0" smtClean="0">
                <a:solidFill>
                  <a:schemeClr val="bg1"/>
                </a:solidFill>
              </a:rPr>
              <a:t>C</a:t>
            </a:r>
            <a:r>
              <a:rPr lang="zh-CN" altLang="zh-CN" sz="1400" b="1" dirty="0" smtClean="0">
                <a:solidFill>
                  <a:schemeClr val="bg1"/>
                </a:solidFill>
              </a:rPr>
              <a:t> </a:t>
            </a:r>
            <a:endParaRPr lang="en-US" altLang="zh-CN" sz="1400" b="1" dirty="0" smtClean="0">
              <a:solidFill>
                <a:schemeClr val="bg1"/>
              </a:solidFill>
            </a:endParaRPr>
          </a:p>
          <a:p>
            <a:pPr>
              <a:lnSpc>
                <a:spcPts val="1660"/>
              </a:lnSpc>
            </a:pPr>
            <a:r>
              <a:rPr lang="en-US" altLang="zh-CN" sz="1400" b="1" dirty="0" smtClean="0">
                <a:solidFill>
                  <a:schemeClr val="bg1"/>
                </a:solidFill>
              </a:rPr>
              <a:t>Max</a:t>
            </a:r>
            <a:r>
              <a:rPr lang="zh-CN" altLang="en-US" sz="1400" b="1" dirty="0" smtClean="0">
                <a:solidFill>
                  <a:schemeClr val="bg1"/>
                </a:solidFill>
              </a:rPr>
              <a:t>：</a:t>
            </a:r>
            <a:r>
              <a:rPr lang="en-US" altLang="zh-CN" sz="1400" b="1" dirty="0" err="1" smtClean="0">
                <a:solidFill>
                  <a:schemeClr val="bg1"/>
                </a:solidFill>
              </a:rPr>
              <a:t>aam</a:t>
            </a:r>
            <a:r>
              <a:rPr lang="en-US" altLang="zh-CN" sz="1400" dirty="0" smtClean="0">
                <a:solidFill>
                  <a:schemeClr val="bg1"/>
                </a:solidFill>
              </a:rPr>
              <a:t>}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39232" y="2079852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User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744463" y="1531997"/>
            <a:ext cx="4154004" cy="2462213"/>
          </a:xfrm>
          <a:prstGeom prst="rect">
            <a:avLst/>
          </a:prstGeom>
          <a:solidFill>
            <a:srgbClr val="77933C"/>
          </a:solidFill>
          <a:ln w="254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 err="1">
                <a:solidFill>
                  <a:schemeClr val="bg1"/>
                </a:solidFill>
              </a:rPr>
              <a:t>CCTKi_ScheduleFunction</a:t>
            </a:r>
            <a:r>
              <a:rPr kumimoji="1" lang="en-US" altLang="zh-CN" sz="1400" b="1" dirty="0">
                <a:solidFill>
                  <a:schemeClr val="bg1"/>
                </a:solidFill>
              </a:rPr>
              <a:t>(</a:t>
            </a:r>
          </a:p>
          <a:p>
            <a:r>
              <a:rPr kumimoji="1" lang="en-US" altLang="zh-CN" sz="1400" b="1" dirty="0">
                <a:solidFill>
                  <a:schemeClr val="bg1"/>
                </a:solidFill>
              </a:rPr>
              <a:t>	   (void *)</a:t>
            </a:r>
            <a:r>
              <a:rPr kumimoji="1" lang="en-US" altLang="zh-CN" sz="1400" b="1" dirty="0" err="1">
                <a:solidFill>
                  <a:schemeClr val="bg1"/>
                </a:solidFill>
              </a:rPr>
              <a:t>Func</a:t>
            </a:r>
            <a:r>
              <a:rPr kumimoji="1" lang="en-US" altLang="zh-CN" sz="1400" b="1" dirty="0">
                <a:solidFill>
                  <a:schemeClr val="bg1"/>
                </a:solidFill>
              </a:rPr>
              <a:t>,</a:t>
            </a:r>
          </a:p>
          <a:p>
            <a:r>
              <a:rPr kumimoji="1" lang="en-US" altLang="zh-CN" sz="1400" b="1" dirty="0">
                <a:solidFill>
                  <a:schemeClr val="bg1"/>
                </a:solidFill>
              </a:rPr>
              <a:t>                          "CCTK_EVOL",</a:t>
            </a:r>
          </a:p>
          <a:p>
            <a:r>
              <a:rPr kumimoji="1" lang="en-US" altLang="zh-CN" sz="1400" b="1" dirty="0">
                <a:solidFill>
                  <a:schemeClr val="bg1"/>
                </a:solidFill>
              </a:rPr>
              <a:t>                           "C",</a:t>
            </a:r>
          </a:p>
          <a:p>
            <a:r>
              <a:rPr kumimoji="1" lang="en-US" altLang="zh-CN" sz="1400" b="1" dirty="0">
                <a:solidFill>
                  <a:schemeClr val="bg1"/>
                </a:solidFill>
              </a:rPr>
              <a:t>	     …</a:t>
            </a:r>
          </a:p>
          <a:p>
            <a:r>
              <a:rPr kumimoji="1" lang="en-US" altLang="zh-CN" sz="1400" b="1" dirty="0">
                <a:solidFill>
                  <a:schemeClr val="bg1"/>
                </a:solidFill>
              </a:rPr>
              <a:t>	    0, /* Number of SYNC     groups    */</a:t>
            </a:r>
          </a:p>
          <a:p>
            <a:r>
              <a:rPr kumimoji="1" lang="en-US" altLang="zh-CN" sz="1400" b="1" dirty="0">
                <a:solidFill>
                  <a:schemeClr val="bg1"/>
                </a:solidFill>
              </a:rPr>
              <a:t>                           1, /* Number of MAX      variables */</a:t>
            </a:r>
          </a:p>
          <a:p>
            <a:r>
              <a:rPr kumimoji="1" lang="en-US" altLang="zh-CN" sz="1400" b="1" dirty="0">
                <a:solidFill>
                  <a:schemeClr val="bg1"/>
                </a:solidFill>
              </a:rPr>
              <a:t>	    "</a:t>
            </a:r>
            <a:r>
              <a:rPr kumimoji="1" lang="en-US" altLang="zh-CN" sz="1400" b="1" dirty="0" err="1">
                <a:solidFill>
                  <a:schemeClr val="bg1"/>
                </a:solidFill>
              </a:rPr>
              <a:t>weno</a:t>
            </a:r>
            <a:r>
              <a:rPr kumimoji="1" lang="en-US" altLang="zh-CN" sz="1400" b="1" dirty="0">
                <a:solidFill>
                  <a:schemeClr val="bg1"/>
                </a:solidFill>
              </a:rPr>
              <a:t>::</a:t>
            </a:r>
            <a:r>
              <a:rPr kumimoji="1" lang="en-US" altLang="zh-CN" sz="1400" b="1" dirty="0" err="1">
                <a:solidFill>
                  <a:schemeClr val="bg1"/>
                </a:solidFill>
              </a:rPr>
              <a:t>aam</a:t>
            </a:r>
            <a:r>
              <a:rPr kumimoji="1" lang="en-US" altLang="zh-CN" sz="1400" b="1" dirty="0">
                <a:solidFill>
                  <a:schemeClr val="bg1"/>
                </a:solidFill>
              </a:rPr>
              <a:t>",</a:t>
            </a:r>
          </a:p>
          <a:p>
            <a:r>
              <a:rPr kumimoji="1" lang="en-US" altLang="zh-CN" sz="1400" b="1" dirty="0">
                <a:solidFill>
                  <a:schemeClr val="bg1"/>
                </a:solidFill>
              </a:rPr>
              <a:t>                            "",</a:t>
            </a:r>
          </a:p>
          <a:p>
            <a:r>
              <a:rPr kumimoji="1" lang="en-US" altLang="zh-CN" sz="1400" b="1" dirty="0">
                <a:solidFill>
                  <a:schemeClr val="bg1"/>
                </a:solidFill>
              </a:rPr>
              <a:t>                            …</a:t>
            </a:r>
          </a:p>
          <a:p>
            <a:r>
              <a:rPr kumimoji="1" lang="en-US" altLang="zh-CN" sz="1400" b="1" dirty="0">
                <a:solidFill>
                  <a:schemeClr val="bg1"/>
                </a:solidFill>
              </a:rPr>
              <a:t>	);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82089" y="2792005"/>
            <a:ext cx="2822107" cy="73866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54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 smtClean="0"/>
              <a:t>CST </a:t>
            </a:r>
          </a:p>
          <a:p>
            <a:r>
              <a:rPr kumimoji="1" lang="en-US" altLang="zh-CN" sz="1400" b="1" dirty="0" err="1" smtClean="0">
                <a:solidFill>
                  <a:schemeClr val="bg1"/>
                </a:solidFill>
              </a:rPr>
              <a:t>PScheduleParser.pl</a:t>
            </a:r>
            <a:endParaRPr kumimoji="1" lang="en-US" altLang="zh-CN" sz="1400" b="1" dirty="0" smtClean="0">
              <a:solidFill>
                <a:schemeClr val="bg1"/>
              </a:solidFill>
            </a:endParaRPr>
          </a:p>
          <a:p>
            <a:r>
              <a:rPr kumimoji="1" lang="en-US" altLang="zh-CN" sz="1400" b="1" dirty="0" err="1" smtClean="0">
                <a:solidFill>
                  <a:schemeClr val="bg1"/>
                </a:solidFill>
              </a:rPr>
              <a:t>CreateScheduleBindings.pl</a:t>
            </a:r>
            <a:endParaRPr kumimoji="1" lang="en-US" altLang="zh-CN" sz="1400" b="1" dirty="0" smtClean="0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 rot="20546120">
            <a:off x="3246967" y="1982975"/>
            <a:ext cx="20852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Number of max </a:t>
            </a:r>
            <a:r>
              <a:rPr kumimoji="1" lang="en-US" altLang="zh-CN" dirty="0" err="1" smtClean="0"/>
              <a:t>vars</a:t>
            </a:r>
            <a:endParaRPr kumimoji="1" lang="en-US" altLang="zh-CN" dirty="0" smtClean="0"/>
          </a:p>
          <a:p>
            <a:r>
              <a:rPr kumimoji="1" lang="en-US" altLang="zh-CN" dirty="0" err="1" smtClean="0"/>
              <a:t>Var</a:t>
            </a:r>
            <a:r>
              <a:rPr kumimoji="1" lang="en-US" altLang="zh-CN" dirty="0" smtClean="0"/>
              <a:t> names</a:t>
            </a:r>
          </a:p>
          <a:p>
            <a:r>
              <a:rPr kumimoji="1" lang="en-US" altLang="zh-CN" dirty="0" smtClean="0"/>
              <a:t>…</a:t>
            </a:r>
            <a:endParaRPr kumimoji="1"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 rot="18820080">
            <a:off x="3751548" y="3828815"/>
            <a:ext cx="1627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 smtClean="0"/>
              <a:t>Func.Attributes</a:t>
            </a:r>
            <a:endParaRPr kumimoji="1" lang="zh-CN" altLang="en-US" dirty="0"/>
          </a:p>
        </p:txBody>
      </p:sp>
      <p:sp>
        <p:nvSpPr>
          <p:cNvPr id="13" name="TextBox 6"/>
          <p:cNvSpPr txBox="1"/>
          <p:nvPr/>
        </p:nvSpPr>
        <p:spPr>
          <a:xfrm>
            <a:off x="4529667" y="4393698"/>
            <a:ext cx="4368800" cy="2246769"/>
          </a:xfrm>
          <a:prstGeom prst="rect">
            <a:avLst/>
          </a:prstGeom>
          <a:solidFill>
            <a:srgbClr val="77933C"/>
          </a:solidFill>
          <a:ln w="254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 smtClean="0">
                <a:solidFill>
                  <a:srgbClr val="000000"/>
                </a:solidFill>
              </a:rPr>
              <a:t>Message Consumer</a:t>
            </a:r>
          </a:p>
          <a:p>
            <a:r>
              <a:rPr kumimoji="1" lang="en-US" altLang="zh-CN" sz="1400" b="1" dirty="0" err="1" smtClean="0">
                <a:solidFill>
                  <a:schemeClr val="bg1"/>
                </a:solidFill>
              </a:rPr>
              <a:t>reduce_num</a:t>
            </a:r>
            <a:r>
              <a:rPr kumimoji="1" lang="en-US" altLang="zh-CN" sz="1400" b="1" dirty="0">
                <a:solidFill>
                  <a:schemeClr val="bg1"/>
                </a:solidFill>
              </a:rPr>
              <a:t>=((</a:t>
            </a:r>
            <a:r>
              <a:rPr kumimoji="1" lang="en-US" altLang="zh-CN" sz="1400" b="1" dirty="0" err="1">
                <a:solidFill>
                  <a:schemeClr val="bg1"/>
                </a:solidFill>
              </a:rPr>
              <a:t>t_attribute</a:t>
            </a:r>
            <a:r>
              <a:rPr kumimoji="1" lang="en-US" altLang="zh-CN" sz="1400" b="1" dirty="0">
                <a:solidFill>
                  <a:schemeClr val="bg1"/>
                </a:solidFill>
              </a:rPr>
              <a:t>*)(group-&gt;</a:t>
            </a:r>
            <a:r>
              <a:rPr kumimoji="1" lang="en-US" altLang="zh-CN" sz="1400" b="1" dirty="0" err="1">
                <a:solidFill>
                  <a:schemeClr val="bg1"/>
                </a:solidFill>
              </a:rPr>
              <a:t>scheditems</a:t>
            </a:r>
            <a:r>
              <a:rPr kumimoji="1" lang="en-US" altLang="zh-CN" sz="1400" b="1" dirty="0">
                <a:solidFill>
                  <a:schemeClr val="bg1"/>
                </a:solidFill>
              </a:rPr>
              <a:t>[group-&gt;order[</a:t>
            </a:r>
            <a:r>
              <a:rPr kumimoji="1" lang="en-US" altLang="zh-CN" sz="1400" b="1" dirty="0" err="1">
                <a:solidFill>
                  <a:schemeClr val="bg1"/>
                </a:solidFill>
              </a:rPr>
              <a:t>pre_item</a:t>
            </a:r>
            <a:r>
              <a:rPr kumimoji="1" lang="en-US" altLang="zh-CN" sz="1400" b="1" dirty="0">
                <a:solidFill>
                  <a:schemeClr val="bg1"/>
                </a:solidFill>
              </a:rPr>
              <a:t>]].attributes))-&gt;</a:t>
            </a:r>
            <a:r>
              <a:rPr kumimoji="1" lang="en-US" altLang="zh-CN" sz="1400" b="1" dirty="0" err="1">
                <a:solidFill>
                  <a:schemeClr val="bg1"/>
                </a:solidFill>
              </a:rPr>
              <a:t>FunctionData.n_max</a:t>
            </a:r>
            <a:r>
              <a:rPr kumimoji="1" lang="en-US" altLang="zh-CN" sz="1400" b="1" dirty="0" smtClean="0">
                <a:solidFill>
                  <a:schemeClr val="bg1"/>
                </a:solidFill>
              </a:rPr>
              <a:t>;</a:t>
            </a:r>
          </a:p>
          <a:p>
            <a:r>
              <a:rPr kumimoji="1" lang="en-US" altLang="zh-CN" sz="1400" b="1" dirty="0">
                <a:solidFill>
                  <a:schemeClr val="bg1"/>
                </a:solidFill>
              </a:rPr>
              <a:t>if(</a:t>
            </a:r>
            <a:r>
              <a:rPr kumimoji="1" lang="en-US" altLang="zh-CN" sz="1400" b="1" dirty="0" err="1">
                <a:solidFill>
                  <a:schemeClr val="bg1"/>
                </a:solidFill>
              </a:rPr>
              <a:t>reduce_num</a:t>
            </a:r>
            <a:r>
              <a:rPr kumimoji="1" lang="en-US" altLang="zh-CN" sz="1400" b="1" dirty="0">
                <a:solidFill>
                  <a:schemeClr val="bg1"/>
                </a:solidFill>
              </a:rPr>
              <a:t>&gt;0&amp;&amp;</a:t>
            </a:r>
            <a:r>
              <a:rPr kumimoji="1" lang="en-US" altLang="zh-CN" sz="1400" b="1" dirty="0" err="1">
                <a:solidFill>
                  <a:schemeClr val="bg1"/>
                </a:solidFill>
              </a:rPr>
              <a:t>pre_if_check</a:t>
            </a:r>
            <a:r>
              <a:rPr kumimoji="1" lang="en-US" altLang="zh-CN" sz="1400" b="1" dirty="0">
                <a:solidFill>
                  <a:schemeClr val="bg1"/>
                </a:solidFill>
              </a:rPr>
              <a:t>)</a:t>
            </a:r>
            <a:r>
              <a:rPr kumimoji="1" lang="en-US" altLang="zh-CN" sz="1400" b="1" dirty="0" smtClean="0">
                <a:solidFill>
                  <a:schemeClr val="bg1"/>
                </a:solidFill>
              </a:rPr>
              <a:t>{</a:t>
            </a:r>
            <a:r>
              <a:rPr kumimoji="1" lang="en-US" altLang="zh-CN" sz="1400" b="1" dirty="0">
                <a:solidFill>
                  <a:schemeClr val="bg1"/>
                </a:solidFill>
              </a:rPr>
              <a:t>			</a:t>
            </a:r>
            <a:r>
              <a:rPr kumimoji="1" lang="en-US" altLang="zh-CN" sz="1400" b="1" dirty="0" err="1">
                <a:solidFill>
                  <a:schemeClr val="bg1"/>
                </a:solidFill>
              </a:rPr>
              <a:t>FinishReduction</a:t>
            </a:r>
            <a:r>
              <a:rPr kumimoji="1" lang="en-US" altLang="zh-CN" sz="1400" b="1" dirty="0">
                <a:solidFill>
                  <a:schemeClr val="bg1"/>
                </a:solidFill>
              </a:rPr>
              <a:t>(</a:t>
            </a:r>
            <a:r>
              <a:rPr kumimoji="1" lang="en-US" altLang="zh-CN" sz="1400" b="1" dirty="0" err="1">
                <a:solidFill>
                  <a:schemeClr val="bg1"/>
                </a:solidFill>
              </a:rPr>
              <a:t>vindex,len,data</a:t>
            </a:r>
            <a:r>
              <a:rPr kumimoji="1" lang="en-US" altLang="zh-CN" sz="1400" b="1" dirty="0">
                <a:solidFill>
                  <a:schemeClr val="bg1"/>
                </a:solidFill>
              </a:rPr>
              <a:t>)</a:t>
            </a:r>
            <a:r>
              <a:rPr kumimoji="1" lang="en-US" altLang="zh-CN" sz="1400" b="1" dirty="0" smtClean="0">
                <a:solidFill>
                  <a:schemeClr val="bg1"/>
                </a:solidFill>
              </a:rPr>
              <a:t>;</a:t>
            </a:r>
            <a:r>
              <a:rPr kumimoji="1" lang="en-US" altLang="zh-CN" sz="1400" b="1" dirty="0">
                <a:solidFill>
                  <a:schemeClr val="bg1"/>
                </a:solidFill>
              </a:rPr>
              <a:t>	</a:t>
            </a:r>
            <a:endParaRPr kumimoji="1" lang="en-US" altLang="zh-CN" sz="1400" b="1" dirty="0" smtClean="0">
              <a:solidFill>
                <a:schemeClr val="bg1"/>
              </a:solidFill>
            </a:endParaRPr>
          </a:p>
          <a:p>
            <a:r>
              <a:rPr kumimoji="1" lang="en-US" altLang="zh-CN" sz="1400" b="1" dirty="0" smtClean="0">
                <a:solidFill>
                  <a:schemeClr val="bg1"/>
                </a:solidFill>
              </a:rPr>
              <a:t>}</a:t>
            </a:r>
            <a:endParaRPr kumimoji="1" lang="en-US" altLang="zh-CN" sz="1400" b="1" dirty="0">
              <a:solidFill>
                <a:schemeClr val="bg1"/>
              </a:solidFill>
            </a:endParaRPr>
          </a:p>
          <a:p>
            <a:r>
              <a:rPr kumimoji="1" lang="en-US" altLang="zh-CN" sz="1400" b="1" dirty="0">
                <a:solidFill>
                  <a:schemeClr val="bg1"/>
                </a:solidFill>
              </a:rPr>
              <a:t>    </a:t>
            </a:r>
            <a:r>
              <a:rPr kumimoji="1" lang="en-US" altLang="zh-CN" sz="1400" b="1" dirty="0" smtClean="0">
                <a:solidFill>
                  <a:schemeClr val="bg1"/>
                </a:solidFill>
              </a:rPr>
              <a:t>                 </a:t>
            </a:r>
            <a:r>
              <a:rPr kumimoji="1" lang="en-US" altLang="zh-CN" sz="1400" b="1" dirty="0">
                <a:solidFill>
                  <a:schemeClr val="bg1"/>
                </a:solidFill>
              </a:rPr>
              <a:t>	</a:t>
            </a:r>
            <a:r>
              <a:rPr kumimoji="1" lang="en-US" altLang="zh-CN" sz="1400" b="1" dirty="0" err="1">
                <a:solidFill>
                  <a:schemeClr val="bg1"/>
                </a:solidFill>
              </a:rPr>
              <a:t>ScheduleTraverseFunction</a:t>
            </a:r>
            <a:r>
              <a:rPr kumimoji="1" lang="en-US" altLang="zh-CN" sz="1400" b="1" dirty="0">
                <a:solidFill>
                  <a:schemeClr val="bg1"/>
                </a:solidFill>
              </a:rPr>
              <a:t>(group-&gt;</a:t>
            </a:r>
            <a:r>
              <a:rPr kumimoji="1" lang="en-US" altLang="zh-CN" sz="1400" b="1" dirty="0" err="1">
                <a:solidFill>
                  <a:schemeClr val="bg1"/>
                </a:solidFill>
              </a:rPr>
              <a:t>scheditems</a:t>
            </a:r>
            <a:r>
              <a:rPr kumimoji="1" lang="en-US" altLang="zh-CN" sz="1400" b="1" dirty="0">
                <a:solidFill>
                  <a:schemeClr val="bg1"/>
                </a:solidFill>
              </a:rPr>
              <a:t>[group-&gt;order[item]].function, </a:t>
            </a:r>
            <a:r>
              <a:rPr kumimoji="1" lang="en-US" altLang="zh-CN" sz="1400" b="1" dirty="0" smtClean="0">
                <a:solidFill>
                  <a:schemeClr val="bg1"/>
                </a:solidFill>
              </a:rPr>
              <a:t>group</a:t>
            </a:r>
            <a:r>
              <a:rPr kumimoji="1" lang="en-US" altLang="zh-CN" sz="1400" b="1" dirty="0">
                <a:solidFill>
                  <a:schemeClr val="bg1"/>
                </a:solidFill>
              </a:rPr>
              <a:t>-&gt;</a:t>
            </a:r>
            <a:r>
              <a:rPr kumimoji="1" lang="en-US" altLang="zh-CN" sz="1400" b="1" dirty="0" err="1">
                <a:solidFill>
                  <a:schemeClr val="bg1"/>
                </a:solidFill>
              </a:rPr>
              <a:t>scheditems</a:t>
            </a:r>
            <a:r>
              <a:rPr kumimoji="1" lang="en-US" altLang="zh-CN" sz="1400" b="1" dirty="0">
                <a:solidFill>
                  <a:schemeClr val="bg1"/>
                </a:solidFill>
              </a:rPr>
              <a:t>[group-&gt;order[item]].attributes</a:t>
            </a:r>
            <a:r>
              <a:rPr kumimoji="1" lang="en-US" altLang="zh-CN" sz="1400" b="1" dirty="0" smtClean="0">
                <a:solidFill>
                  <a:schemeClr val="bg1"/>
                </a:solidFill>
              </a:rPr>
              <a:t>, </a:t>
            </a:r>
            <a:r>
              <a:rPr kumimoji="1" lang="en-US" altLang="zh-CN" sz="1400" b="1" dirty="0" err="1" smtClean="0">
                <a:solidFill>
                  <a:schemeClr val="bg1"/>
                </a:solidFill>
              </a:rPr>
              <a:t>CCTKi_ScheduleCallExit</a:t>
            </a:r>
            <a:r>
              <a:rPr kumimoji="1" lang="en-US" altLang="zh-CN" sz="1400" b="1" dirty="0" smtClean="0">
                <a:solidFill>
                  <a:schemeClr val="bg1"/>
                </a:solidFill>
              </a:rPr>
              <a:t>,…);</a:t>
            </a:r>
          </a:p>
        </p:txBody>
      </p:sp>
      <p:sp>
        <p:nvSpPr>
          <p:cNvPr id="14" name="TextBox 6"/>
          <p:cNvSpPr txBox="1"/>
          <p:nvPr/>
        </p:nvSpPr>
        <p:spPr>
          <a:xfrm>
            <a:off x="135467" y="4389716"/>
            <a:ext cx="3843866" cy="2246769"/>
          </a:xfrm>
          <a:prstGeom prst="rect">
            <a:avLst/>
          </a:prstGeom>
          <a:solidFill>
            <a:srgbClr val="77933C"/>
          </a:solidFill>
          <a:ln w="254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 smtClean="0">
                <a:solidFill>
                  <a:srgbClr val="000000"/>
                </a:solidFill>
              </a:rPr>
              <a:t>Message Producer</a:t>
            </a:r>
          </a:p>
          <a:p>
            <a:r>
              <a:rPr kumimoji="1" lang="en-US" altLang="zh-CN" sz="1400" b="1" dirty="0" smtClean="0">
                <a:solidFill>
                  <a:schemeClr val="bg1"/>
                </a:solidFill>
              </a:rPr>
              <a:t>if</a:t>
            </a:r>
            <a:r>
              <a:rPr kumimoji="1" lang="en-US" altLang="zh-CN" sz="1400" b="1" dirty="0">
                <a:solidFill>
                  <a:schemeClr val="bg1"/>
                </a:solidFill>
              </a:rPr>
              <a:t>(attribute-&gt;</a:t>
            </a:r>
            <a:r>
              <a:rPr kumimoji="1" lang="en-US" altLang="zh-CN" sz="1400" b="1" dirty="0" err="1">
                <a:solidFill>
                  <a:schemeClr val="bg1"/>
                </a:solidFill>
              </a:rPr>
              <a:t>FunctionData.n_max</a:t>
            </a:r>
            <a:r>
              <a:rPr kumimoji="1" lang="en-US" altLang="zh-CN" sz="1400" b="1" dirty="0">
                <a:solidFill>
                  <a:schemeClr val="bg1"/>
                </a:solidFill>
              </a:rPr>
              <a:t> &gt; 0)</a:t>
            </a:r>
          </a:p>
          <a:p>
            <a:r>
              <a:rPr kumimoji="1" lang="en-US" altLang="zh-CN" sz="1400" b="1" dirty="0">
                <a:solidFill>
                  <a:schemeClr val="bg1"/>
                </a:solidFill>
              </a:rPr>
              <a:t>    </a:t>
            </a:r>
            <a:r>
              <a:rPr kumimoji="1" lang="en-US" altLang="zh-CN" sz="1400" b="1" dirty="0" smtClean="0">
                <a:solidFill>
                  <a:schemeClr val="bg1"/>
                </a:solidFill>
              </a:rPr>
              <a:t>{</a:t>
            </a:r>
            <a:endParaRPr kumimoji="1" lang="en-US" altLang="zh-CN" sz="1400" b="1" dirty="0">
              <a:solidFill>
                <a:schemeClr val="bg1"/>
              </a:solidFill>
            </a:endParaRPr>
          </a:p>
          <a:p>
            <a:r>
              <a:rPr kumimoji="1" lang="en-US" altLang="zh-CN" sz="1400" b="1" dirty="0">
                <a:solidFill>
                  <a:schemeClr val="bg1"/>
                </a:solidFill>
              </a:rPr>
              <a:t>      </a:t>
            </a:r>
            <a:r>
              <a:rPr kumimoji="1" lang="en-US" altLang="zh-CN" sz="1400" b="1" dirty="0" err="1">
                <a:solidFill>
                  <a:schemeClr val="bg1"/>
                </a:solidFill>
              </a:rPr>
              <a:t>CCTK_MaxI</a:t>
            </a:r>
            <a:r>
              <a:rPr kumimoji="1" lang="en-US" altLang="zh-CN" sz="1400" b="1" dirty="0">
                <a:solidFill>
                  <a:schemeClr val="bg1"/>
                </a:solidFill>
              </a:rPr>
              <a:t>(data-&gt;GH,</a:t>
            </a:r>
          </a:p>
          <a:p>
            <a:r>
              <a:rPr kumimoji="1" lang="en-US" altLang="zh-CN" sz="1400" b="1" dirty="0">
                <a:solidFill>
                  <a:schemeClr val="bg1"/>
                </a:solidFill>
              </a:rPr>
              <a:t>                       attribute-&gt;</a:t>
            </a:r>
            <a:r>
              <a:rPr kumimoji="1" lang="en-US" altLang="zh-CN" sz="1400" b="1" dirty="0" err="1">
                <a:solidFill>
                  <a:schemeClr val="bg1"/>
                </a:solidFill>
              </a:rPr>
              <a:t>FunctionData.n_max</a:t>
            </a:r>
            <a:r>
              <a:rPr kumimoji="1" lang="en-US" altLang="zh-CN" sz="1400" b="1" dirty="0">
                <a:solidFill>
                  <a:schemeClr val="bg1"/>
                </a:solidFill>
              </a:rPr>
              <a:t>,</a:t>
            </a:r>
          </a:p>
          <a:p>
            <a:r>
              <a:rPr kumimoji="1" lang="en-US" altLang="zh-CN" sz="1400" b="1" dirty="0">
                <a:solidFill>
                  <a:schemeClr val="bg1"/>
                </a:solidFill>
              </a:rPr>
              <a:t>                       attribute-&gt;</a:t>
            </a:r>
            <a:r>
              <a:rPr kumimoji="1" lang="en-US" altLang="zh-CN" sz="1400" b="1" dirty="0" err="1">
                <a:solidFill>
                  <a:schemeClr val="bg1"/>
                </a:solidFill>
              </a:rPr>
              <a:t>FunctionData.maxVars</a:t>
            </a:r>
            <a:r>
              <a:rPr kumimoji="1" lang="en-US" altLang="zh-CN" sz="1400" b="1" dirty="0">
                <a:solidFill>
                  <a:schemeClr val="bg1"/>
                </a:solidFill>
              </a:rPr>
              <a:t>);</a:t>
            </a:r>
          </a:p>
          <a:p>
            <a:r>
              <a:rPr kumimoji="1" lang="en-US" altLang="zh-CN" sz="1400" b="1" dirty="0">
                <a:solidFill>
                  <a:schemeClr val="bg1"/>
                </a:solidFill>
              </a:rPr>
              <a:t>	  </a:t>
            </a:r>
            <a:r>
              <a:rPr kumimoji="1" lang="en-US" altLang="zh-CN" sz="1400" b="1" dirty="0" err="1">
                <a:solidFill>
                  <a:schemeClr val="bg1"/>
                </a:solidFill>
              </a:rPr>
              <a:t>printf</a:t>
            </a:r>
            <a:r>
              <a:rPr kumimoji="1" lang="en-US" altLang="zh-CN" sz="1400" b="1" dirty="0">
                <a:solidFill>
                  <a:schemeClr val="bg1"/>
                </a:solidFill>
              </a:rPr>
              <a:t>("after </a:t>
            </a:r>
            <a:r>
              <a:rPr kumimoji="1" lang="en-US" altLang="zh-CN" sz="1400" b="1" dirty="0" err="1">
                <a:solidFill>
                  <a:schemeClr val="bg1"/>
                </a:solidFill>
              </a:rPr>
              <a:t>reduce.c</a:t>
            </a:r>
            <a:r>
              <a:rPr kumimoji="1" lang="en-US" altLang="zh-CN" sz="1400" b="1" dirty="0">
                <a:solidFill>
                  <a:schemeClr val="bg1"/>
                </a:solidFill>
              </a:rPr>
              <a:t>\n\n");</a:t>
            </a:r>
          </a:p>
          <a:p>
            <a:r>
              <a:rPr kumimoji="1" lang="en-US" altLang="zh-CN" sz="1400" b="1" dirty="0">
                <a:solidFill>
                  <a:schemeClr val="bg1"/>
                </a:solidFill>
              </a:rPr>
              <a:t>      attribute-&gt;</a:t>
            </a:r>
            <a:r>
              <a:rPr kumimoji="1" lang="en-US" altLang="zh-CN" sz="1400" b="1" dirty="0" err="1">
                <a:solidFill>
                  <a:schemeClr val="bg1"/>
                </a:solidFill>
              </a:rPr>
              <a:t>synchronised</a:t>
            </a:r>
            <a:r>
              <a:rPr kumimoji="1" lang="en-US" altLang="zh-CN" sz="1400" b="1" dirty="0">
                <a:solidFill>
                  <a:schemeClr val="bg1"/>
                </a:solidFill>
              </a:rPr>
              <a:t> = 0;</a:t>
            </a:r>
          </a:p>
          <a:p>
            <a:r>
              <a:rPr kumimoji="1" lang="en-US" altLang="zh-CN" sz="1400" b="1" dirty="0">
                <a:solidFill>
                  <a:schemeClr val="bg1"/>
                </a:solidFill>
              </a:rPr>
              <a:t>    </a:t>
            </a:r>
            <a:r>
              <a:rPr kumimoji="1" lang="en-US" altLang="zh-CN" sz="1400" b="1" dirty="0" smtClean="0">
                <a:solidFill>
                  <a:schemeClr val="bg1"/>
                </a:solidFill>
              </a:rPr>
              <a:t>}</a:t>
            </a:r>
          </a:p>
          <a:p>
            <a:endParaRPr kumimoji="1" lang="en-US" altLang="zh-CN" sz="1400" b="1" dirty="0" smtClean="0">
              <a:solidFill>
                <a:schemeClr val="bg1"/>
              </a:solidFill>
            </a:endParaRPr>
          </a:p>
        </p:txBody>
      </p:sp>
      <p:sp>
        <p:nvSpPr>
          <p:cNvPr id="16" name="右箭头 15"/>
          <p:cNvSpPr/>
          <p:nvPr/>
        </p:nvSpPr>
        <p:spPr>
          <a:xfrm rot="20511993">
            <a:off x="3598922" y="1868675"/>
            <a:ext cx="1410547" cy="822960"/>
          </a:xfrm>
          <a:prstGeom prst="rightArrow">
            <a:avLst/>
          </a:prstGeom>
          <a:solidFill>
            <a:srgbClr val="FF6600">
              <a:alpha val="42000"/>
            </a:srgb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右箭头 16"/>
          <p:cNvSpPr/>
          <p:nvPr/>
        </p:nvSpPr>
        <p:spPr>
          <a:xfrm rot="8069927">
            <a:off x="3761816" y="3599394"/>
            <a:ext cx="1410547" cy="822960"/>
          </a:xfrm>
          <a:prstGeom prst="rightArrow">
            <a:avLst/>
          </a:prstGeom>
          <a:solidFill>
            <a:srgbClr val="FF6600">
              <a:alpha val="42000"/>
            </a:srgb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右箭头 17"/>
          <p:cNvSpPr/>
          <p:nvPr/>
        </p:nvSpPr>
        <p:spPr>
          <a:xfrm>
            <a:off x="3736398" y="4988559"/>
            <a:ext cx="1135595" cy="607462"/>
          </a:xfrm>
          <a:prstGeom prst="rightArrow">
            <a:avLst/>
          </a:prstGeom>
          <a:solidFill>
            <a:srgbClr val="FF6600">
              <a:alpha val="42000"/>
            </a:srgb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0" name="TextBox 9"/>
          <p:cNvSpPr txBox="1"/>
          <p:nvPr/>
        </p:nvSpPr>
        <p:spPr>
          <a:xfrm>
            <a:off x="282513" y="2150314"/>
            <a:ext cx="1399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err="1" smtClean="0">
                <a:solidFill>
                  <a:srgbClr val="FF3300"/>
                </a:solidFill>
                <a:latin typeface="Calibri"/>
                <a:ea typeface="宋体"/>
              </a:rPr>
              <a:t>Schedule.CCL</a:t>
            </a:r>
            <a:endParaRPr lang="en-US" altLang="zh-CN" sz="1400" b="1" dirty="0" smtClean="0">
              <a:solidFill>
                <a:srgbClr val="FF3300"/>
              </a:solidFill>
              <a:latin typeface="Calibri"/>
              <a:ea typeface="宋体"/>
            </a:endParaRPr>
          </a:p>
        </p:txBody>
      </p:sp>
      <p:sp>
        <p:nvSpPr>
          <p:cNvPr id="19" name="TextBox 9"/>
          <p:cNvSpPr txBox="1"/>
          <p:nvPr/>
        </p:nvSpPr>
        <p:spPr>
          <a:xfrm>
            <a:off x="6443133" y="3686433"/>
            <a:ext cx="2700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err="1" smtClean="0">
                <a:solidFill>
                  <a:srgbClr val="FF3300"/>
                </a:solidFill>
                <a:latin typeface="Calibri"/>
                <a:ea typeface="宋体"/>
              </a:rPr>
              <a:t>CCTK_BindingsSchedule_xx.C</a:t>
            </a:r>
            <a:endParaRPr lang="en-US" altLang="zh-CN" sz="1400" b="1" dirty="0" smtClean="0">
              <a:solidFill>
                <a:srgbClr val="FF3300"/>
              </a:solidFill>
              <a:latin typeface="Calibri"/>
              <a:ea typeface="宋体"/>
            </a:endParaRPr>
          </a:p>
        </p:txBody>
      </p:sp>
      <p:sp>
        <p:nvSpPr>
          <p:cNvPr id="21" name="TextBox 9"/>
          <p:cNvSpPr txBox="1"/>
          <p:nvPr/>
        </p:nvSpPr>
        <p:spPr>
          <a:xfrm>
            <a:off x="1892342" y="6235107"/>
            <a:ext cx="22013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err="1" smtClean="0">
                <a:solidFill>
                  <a:srgbClr val="FF3300"/>
                </a:solidFill>
                <a:latin typeface="Calibri"/>
                <a:ea typeface="宋体"/>
              </a:rPr>
              <a:t>CCTKi_ScheduleCallExit.C</a:t>
            </a:r>
            <a:endParaRPr lang="en-US" altLang="zh-CN" sz="1400" b="1" dirty="0" smtClean="0">
              <a:solidFill>
                <a:srgbClr val="FF3300"/>
              </a:solidFill>
              <a:latin typeface="Calibri"/>
              <a:ea typeface="宋体"/>
            </a:endParaRPr>
          </a:p>
        </p:txBody>
      </p:sp>
      <p:sp>
        <p:nvSpPr>
          <p:cNvPr id="22" name="TextBox 9"/>
          <p:cNvSpPr txBox="1"/>
          <p:nvPr/>
        </p:nvSpPr>
        <p:spPr>
          <a:xfrm>
            <a:off x="8314209" y="6309686"/>
            <a:ext cx="1399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FF3300"/>
                </a:solidFill>
                <a:latin typeface="Calibri"/>
                <a:ea typeface="宋体"/>
              </a:rPr>
              <a:t>*</a:t>
            </a:r>
            <a:r>
              <a:rPr lang="en-US" altLang="zh-CN" sz="1400" b="1" dirty="0" smtClean="0">
                <a:solidFill>
                  <a:srgbClr val="FF3300"/>
                </a:solidFill>
                <a:latin typeface="Calibri"/>
                <a:ea typeface="宋体"/>
              </a:rPr>
              <a:t>.ci</a:t>
            </a:r>
          </a:p>
        </p:txBody>
      </p:sp>
    </p:spTree>
    <p:extLst>
      <p:ext uri="{BB962C8B-B14F-4D97-AF65-F5344CB8AC3E}">
        <p14:creationId xmlns:p14="http://schemas.microsoft.com/office/powerpoint/2010/main" val="74709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Application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7313" y="1371599"/>
            <a:ext cx="8186309" cy="4978845"/>
          </a:xfrm>
        </p:spPr>
        <p:txBody>
          <a:bodyPr>
            <a:normAutofit/>
          </a:bodyPr>
          <a:lstStyle/>
          <a:p>
            <a:r>
              <a:rPr kumimoji="1" lang="en-US" altLang="zh-CN" sz="2800" dirty="0" smtClean="0"/>
              <a:t>Cosmological simulations</a:t>
            </a:r>
          </a:p>
          <a:p>
            <a:pPr lvl="1"/>
            <a:r>
              <a:rPr kumimoji="1" lang="en-US" altLang="zh-CN" sz="2400" dirty="0" smtClean="0"/>
              <a:t>Advances directly driven by improvements of supercomputer, large scale ,long  time</a:t>
            </a:r>
          </a:p>
          <a:p>
            <a:pPr lvl="2"/>
            <a:r>
              <a:rPr kumimoji="1" lang="en-US" altLang="zh-CN" sz="2000" dirty="0" smtClean="0"/>
              <a:t>Partial Difference Equation(PDE) for fluids simulation</a:t>
            </a:r>
          </a:p>
          <a:p>
            <a:pPr lvl="2"/>
            <a:r>
              <a:rPr kumimoji="1" lang="en-US" altLang="zh-CN" sz="2000" dirty="0" smtClean="0"/>
              <a:t>N-body for particles simulation  </a:t>
            </a:r>
          </a:p>
          <a:p>
            <a:r>
              <a:rPr kumimoji="1" lang="en-US" altLang="zh-CN" sz="2800" dirty="0" smtClean="0"/>
              <a:t>PDE based on </a:t>
            </a:r>
            <a:r>
              <a:rPr lang="en-US" altLang="zh-CN" sz="2800" dirty="0"/>
              <a:t>weighted essentially non- oscillatory (WENO) schemes</a:t>
            </a:r>
            <a:endParaRPr kumimoji="1" lang="en-US" altLang="zh-CN" sz="2800" dirty="0" smtClean="0"/>
          </a:p>
          <a:p>
            <a:pPr lvl="1"/>
            <a:r>
              <a:rPr kumimoji="1" lang="en-US" altLang="zh-CN" sz="2400" dirty="0" smtClean="0"/>
              <a:t>5</a:t>
            </a:r>
            <a:r>
              <a:rPr kumimoji="1" lang="en-US" altLang="zh-CN" sz="2400" baseline="30000" dirty="0" smtClean="0"/>
              <a:t>th</a:t>
            </a:r>
            <a:r>
              <a:rPr kumimoji="1" lang="en-US" altLang="zh-CN" sz="2400" dirty="0" smtClean="0"/>
              <a:t> order</a:t>
            </a:r>
            <a:r>
              <a:rPr lang="en-US" altLang="zh-CN" sz="2400" dirty="0" smtClean="0"/>
              <a:t>. </a:t>
            </a:r>
          </a:p>
          <a:p>
            <a:pPr lvl="1"/>
            <a:r>
              <a:rPr lang="en-US" altLang="zh-CN" sz="2400" dirty="0"/>
              <a:t>D</a:t>
            </a:r>
            <a:r>
              <a:rPr lang="en-US" altLang="zh-CN" sz="2400" dirty="0" smtClean="0"/>
              <a:t>esigned </a:t>
            </a:r>
            <a:r>
              <a:rPr lang="en-US" altLang="zh-CN" sz="2400" dirty="0"/>
              <a:t>for problems involving both shocks and complicated smooth solution structures</a:t>
            </a:r>
            <a:r>
              <a:rPr lang="zh-CN" altLang="zh-CN" sz="2400" dirty="0"/>
              <a:t> </a:t>
            </a:r>
            <a:endParaRPr kumimoji="1" lang="en-US" altLang="zh-CN" sz="2400" dirty="0" smtClean="0"/>
          </a:p>
          <a:p>
            <a:pPr lvl="2"/>
            <a:endParaRPr kumimoji="1" lang="en-US" altLang="zh-CN" dirty="0" smtClean="0"/>
          </a:p>
          <a:p>
            <a:pPr lvl="1"/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756" y="1417638"/>
            <a:ext cx="1553676" cy="1495896"/>
          </a:xfrm>
          <a:prstGeom prst="rect">
            <a:avLst/>
          </a:prstGeom>
        </p:spPr>
      </p:pic>
      <p:pic>
        <p:nvPicPr>
          <p:cNvPr id="5" name="Content Placeholder 4" descr="den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446" r="-36446"/>
          <a:stretch>
            <a:fillRect/>
          </a:stretch>
        </p:blipFill>
        <p:spPr>
          <a:xfrm>
            <a:off x="6743700" y="3009853"/>
            <a:ext cx="2641600" cy="1495896"/>
          </a:xfrm>
          <a:prstGeom prst="rect">
            <a:avLst/>
          </a:prstGeom>
        </p:spPr>
      </p:pic>
      <p:pic>
        <p:nvPicPr>
          <p:cNvPr id="6" name="图片 5" descr="fig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224" y="3720563"/>
            <a:ext cx="3232776" cy="4147516"/>
          </a:xfrm>
          <a:prstGeom prst="rect">
            <a:avLst/>
          </a:prstGeom>
        </p:spPr>
      </p:pic>
      <p:pic>
        <p:nvPicPr>
          <p:cNvPr id="8" name="图片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717" y="5935612"/>
            <a:ext cx="2395499" cy="48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651945"/>
            <a:ext cx="3082517" cy="94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3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214" y="3966923"/>
            <a:ext cx="2765486" cy="40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58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330780"/>
              </p:ext>
            </p:extLst>
          </p:nvPr>
        </p:nvGraphicFramePr>
        <p:xfrm>
          <a:off x="173165" y="885213"/>
          <a:ext cx="8788399" cy="58178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4889"/>
                <a:gridCol w="3331311"/>
                <a:gridCol w="2659782"/>
                <a:gridCol w="1000710"/>
                <a:gridCol w="921707"/>
              </a:tblGrid>
              <a:tr h="372086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Charm++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code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from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scratch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Using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err="1" smtClean="0"/>
                        <a:t>SC_Tangram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PDE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Others</a:t>
                      </a:r>
                    </a:p>
                  </a:txBody>
                  <a:tcPr/>
                </a:tc>
              </a:tr>
              <a:tr h="692167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Data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</a:rPr>
                        <a:t>1.Class declaration</a:t>
                      </a:r>
                      <a:r>
                        <a:rPr lang="en-US" altLang="zh-CN" sz="1200" baseline="0" dirty="0" smtClean="0">
                          <a:solidFill>
                            <a:schemeClr val="tx1"/>
                          </a:solidFill>
                        </a:rPr>
                        <a:t> and definition</a:t>
                      </a:r>
                      <a:endParaRPr lang="en-US" altLang="zh-CN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</a:rPr>
                        <a:t>2.Mesh</a:t>
                      </a:r>
                      <a:r>
                        <a:rPr lang="en-US" altLang="zh-CN" sz="1200" baseline="0" dirty="0" smtClean="0">
                          <a:solidFill>
                            <a:schemeClr val="tx1"/>
                          </a:solidFill>
                        </a:rPr>
                        <a:t> patches distributed</a:t>
                      </a:r>
                      <a:endParaRPr lang="en-US" altLang="zh-CN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</a:rPr>
                        <a:t>3.Memory</a:t>
                      </a:r>
                      <a:r>
                        <a:rPr lang="en-US" altLang="zh-CN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200" baseline="0" dirty="0" err="1" smtClean="0">
                          <a:solidFill>
                            <a:schemeClr val="tx1"/>
                          </a:solidFill>
                        </a:rPr>
                        <a:t>mallocation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>
                        <a:lnSpc>
                          <a:spcPts val="1060"/>
                        </a:lnSpc>
                      </a:pPr>
                      <a:endParaRPr lang="en-US" altLang="zh-CN" sz="1800" b="0" i="1" kern="1200" baseline="300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indent="0">
                        <a:lnSpc>
                          <a:spcPts val="1060"/>
                        </a:lnSpc>
                      </a:pPr>
                      <a:r>
                        <a:rPr lang="en-US" altLang="zh-CN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 global_n       256</a:t>
                      </a:r>
                    </a:p>
                    <a:p>
                      <a:pPr indent="0">
                        <a:lnSpc>
                          <a:spcPts val="1060"/>
                        </a:lnSpc>
                      </a:pPr>
                      <a:r>
                        <a:rPr lang="en-US" altLang="zh-CN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 ghost_size   5</a:t>
                      </a:r>
                    </a:p>
                    <a:p>
                      <a:pPr indent="0">
                        <a:lnSpc>
                          <a:spcPts val="1060"/>
                        </a:lnSpc>
                      </a:pPr>
                      <a:r>
                        <a:rPr lang="en-US" altLang="zh-CN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cctk_real Evolve[6] type=GF Dim=3</a:t>
                      </a:r>
                      <a:endParaRPr lang="zh-CN" altLang="zh-CN" sz="1800" b="1" i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indent="0">
                        <a:lnSpc>
                          <a:spcPts val="1060"/>
                        </a:lnSpc>
                      </a:pPr>
                      <a:r>
                        <a:rPr lang="en-US" altLang="zh-CN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{</a:t>
                      </a:r>
                      <a:endParaRPr lang="zh-CN" altLang="zh-CN" sz="1800" b="1" i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indent="0">
                        <a:lnSpc>
                          <a:spcPts val="1060"/>
                        </a:lnSpc>
                      </a:pPr>
                      <a:r>
                        <a:rPr lang="en-US" altLang="zh-CN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altLang="zh-CN" sz="1800" b="0" i="1" kern="1200" baseline="300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uc</a:t>
                      </a:r>
                      <a:r>
                        <a:rPr lang="en-US" altLang="zh-CN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,…</a:t>
                      </a:r>
                      <a:endParaRPr lang="zh-CN" altLang="zh-CN" sz="1800" b="1" i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indent="0">
                        <a:lnSpc>
                          <a:spcPts val="1060"/>
                        </a:lnSpc>
                      </a:pPr>
                      <a:r>
                        <a:rPr lang="en-US" altLang="zh-CN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}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en-US" altLang="zh-CN" dirty="0" smtClean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0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i="0" dirty="0" smtClean="0">
                          <a:latin typeface="+mn-ea"/>
                          <a:ea typeface="+mn-ea"/>
                        </a:rPr>
                        <a:t>Define</a:t>
                      </a:r>
                      <a:r>
                        <a:rPr lang="en-US" altLang="zh-CN" sz="1200" b="0" i="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zh-CN" sz="1200" b="0" i="0" dirty="0" err="1" smtClean="0">
                          <a:latin typeface="+mn-ea"/>
                          <a:ea typeface="+mn-ea"/>
                        </a:rPr>
                        <a:t>ghost_size</a:t>
                      </a:r>
                      <a:endParaRPr lang="zh-CN" altLang="en-US" sz="1200" b="0" i="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0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Define new Variables Type</a:t>
                      </a:r>
                    </a:p>
                  </a:txBody>
                  <a:tcPr/>
                </a:tc>
              </a:tr>
              <a:tr h="692167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computation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</a:rPr>
                        <a:t>1.Member</a:t>
                      </a:r>
                      <a:r>
                        <a:rPr lang="en-US" altLang="zh-CN" sz="1200" baseline="0" dirty="0" smtClean="0">
                          <a:solidFill>
                            <a:schemeClr val="tx1"/>
                          </a:solidFill>
                        </a:rPr>
                        <a:t> functions declaration and definition</a:t>
                      </a:r>
                      <a:endParaRPr lang="en-US" altLang="zh-CN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</a:rPr>
                        <a:t>2.Arguments</a:t>
                      </a:r>
                      <a:r>
                        <a:rPr lang="en-US" altLang="zh-CN" sz="1200" baseline="0" dirty="0" smtClean="0">
                          <a:solidFill>
                            <a:schemeClr val="tx1"/>
                          </a:solidFill>
                        </a:rPr>
                        <a:t> design</a:t>
                      </a:r>
                      <a:endParaRPr lang="en-US" altLang="zh-CN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</a:rPr>
                        <a:t>3.Function Implementation</a:t>
                      </a:r>
                      <a:r>
                        <a:rPr lang="en-US" altLang="zh-CN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160"/>
                        </a:lnSpc>
                      </a:pPr>
                      <a:r>
                        <a:rPr lang="nl-NL" altLang="zh-CN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subroutine </a:t>
                      </a:r>
                    </a:p>
                    <a:p>
                      <a:pPr>
                        <a:lnSpc>
                          <a:spcPts val="1160"/>
                        </a:lnSpc>
                      </a:pPr>
                      <a:r>
                        <a:rPr lang="nl-NL" altLang="zh-CN" sz="1800" b="0" i="1" kern="1200" baseline="300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weno</a:t>
                      </a:r>
                      <a:r>
                        <a:rPr lang="nl-NL" altLang="zh-CN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(CCTK_ARGUMENTS)</a:t>
                      </a:r>
                    </a:p>
                    <a:p>
                      <a:pPr>
                        <a:lnSpc>
                          <a:spcPts val="1160"/>
                        </a:lnSpc>
                      </a:pPr>
                      <a:r>
                        <a:rPr lang="nl-NL" altLang="zh-CN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{</a:t>
                      </a:r>
                    </a:p>
                    <a:p>
                      <a:pPr>
                        <a:lnSpc>
                          <a:spcPts val="1160"/>
                        </a:lnSpc>
                      </a:pPr>
                      <a:r>
                        <a:rPr lang="nl-NL" altLang="zh-CN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DECLARE_CCTK_ARGUMENTS;</a:t>
                      </a:r>
                    </a:p>
                    <a:p>
                      <a:pPr>
                        <a:lnSpc>
                          <a:spcPts val="1160"/>
                        </a:lnSpc>
                      </a:pPr>
                      <a:r>
                        <a:rPr lang="nl-NL" altLang="zh-CN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DECLARE_CCTK_PARAMETERS;</a:t>
                      </a:r>
                    </a:p>
                    <a:p>
                      <a:pPr>
                        <a:lnSpc>
                          <a:spcPts val="1160"/>
                        </a:lnSpc>
                      </a:pPr>
                      <a:r>
                        <a:rPr lang="nl-NL" altLang="zh-CN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… </a:t>
                      </a:r>
                      <a:endParaRPr lang="nl-NL" altLang="zh-CN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160"/>
                        </a:lnSpc>
                      </a:pPr>
                      <a:r>
                        <a:rPr lang="en-US" altLang="zh-CN" sz="1200" b="0" i="0" dirty="0" smtClean="0">
                          <a:latin typeface="+mn-ea"/>
                          <a:ea typeface="+mn-ea"/>
                        </a:rPr>
                        <a:t>Define</a:t>
                      </a:r>
                      <a:r>
                        <a:rPr lang="en-US" altLang="zh-CN" sz="1200" b="0" i="0" baseline="0" dirty="0" smtClean="0">
                          <a:latin typeface="+mn-ea"/>
                          <a:ea typeface="+mn-ea"/>
                        </a:rPr>
                        <a:t> new </a:t>
                      </a:r>
                      <a:endParaRPr lang="en-US" altLang="zh-CN" sz="1200" b="0" i="0" dirty="0" smtClean="0"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ts val="1160"/>
                        </a:lnSpc>
                      </a:pPr>
                      <a:r>
                        <a:rPr lang="en-US" altLang="zh-CN" sz="1200" b="0" i="0" dirty="0" smtClean="0">
                          <a:latin typeface="+mn-ea"/>
                          <a:ea typeface="+mn-ea"/>
                        </a:rPr>
                        <a:t>Functions for different stencils</a:t>
                      </a:r>
                      <a:endParaRPr lang="nl-NL" altLang="zh-CN" sz="1200" b="0" i="0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160"/>
                        </a:lnSpc>
                      </a:pPr>
                      <a:endParaRPr lang="nl-NL" altLang="zh-CN" sz="1200" b="0" i="0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692167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Communication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</a:rPr>
                        <a:t>1.Entry method in File</a:t>
                      </a:r>
                      <a:r>
                        <a:rPr lang="en-US" altLang="zh-CN" sz="1200" baseline="0" dirty="0" smtClean="0">
                          <a:solidFill>
                            <a:schemeClr val="tx1"/>
                          </a:solidFill>
                        </a:rPr>
                        <a:t> *</a:t>
                      </a:r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</a:rPr>
                        <a:t>.ci</a:t>
                      </a:r>
                      <a:r>
                        <a:rPr lang="en-US" altLang="zh-CN" sz="1200" baseline="0" dirty="0" smtClean="0">
                          <a:solidFill>
                            <a:schemeClr val="tx1"/>
                          </a:solidFill>
                        </a:rPr>
                        <a:t> definition </a:t>
                      </a:r>
                    </a:p>
                    <a:p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</a:rPr>
                        <a:t>2.Define size</a:t>
                      </a:r>
                      <a:r>
                        <a:rPr lang="en-US" altLang="zh-CN" sz="1200" baseline="0" dirty="0" smtClean="0">
                          <a:solidFill>
                            <a:schemeClr val="tx1"/>
                          </a:solidFill>
                        </a:rPr>
                        <a:t> of </a:t>
                      </a:r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</a:rPr>
                        <a:t>Ghost zones and</a:t>
                      </a:r>
                      <a:r>
                        <a:rPr lang="en-US" altLang="zh-CN" sz="1200" baseline="0" dirty="0" smtClean="0">
                          <a:solidFill>
                            <a:schemeClr val="tx1"/>
                          </a:solidFill>
                        </a:rPr>
                        <a:t> initial address.</a:t>
                      </a:r>
                      <a:endParaRPr lang="en-US" altLang="zh-CN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</a:rPr>
                        <a:t>3.Define</a:t>
                      </a:r>
                      <a:r>
                        <a:rPr lang="en-US" altLang="zh-CN" sz="1200" baseline="0" dirty="0" smtClean="0">
                          <a:solidFill>
                            <a:schemeClr val="tx1"/>
                          </a:solidFill>
                        </a:rPr>
                        <a:t> the </a:t>
                      </a:r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</a:rPr>
                        <a:t>index of objects that will</a:t>
                      </a:r>
                      <a:r>
                        <a:rPr lang="en-US" altLang="zh-CN" sz="1200" baseline="0" dirty="0" smtClean="0">
                          <a:solidFill>
                            <a:schemeClr val="tx1"/>
                          </a:solidFill>
                        </a:rPr>
                        <a:t> be </a:t>
                      </a:r>
                      <a:r>
                        <a:rPr lang="en-US" altLang="zh-CN" sz="1200" baseline="0" dirty="0" err="1" smtClean="0">
                          <a:solidFill>
                            <a:schemeClr val="tx1"/>
                          </a:solidFill>
                        </a:rPr>
                        <a:t>comm</a:t>
                      </a:r>
                      <a:r>
                        <a:rPr lang="en-US" altLang="zh-CN" sz="1200" baseline="0" dirty="0" smtClean="0">
                          <a:solidFill>
                            <a:schemeClr val="tx1"/>
                          </a:solidFill>
                        </a:rPr>
                        <a:t> with.</a:t>
                      </a:r>
                      <a:endParaRPr lang="en-US" altLang="zh-CN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</a:rPr>
                        <a:t> 4.Remote</a:t>
                      </a:r>
                      <a:r>
                        <a:rPr lang="en-US" altLang="zh-CN" sz="1200" baseline="0" dirty="0" smtClean="0">
                          <a:solidFill>
                            <a:schemeClr val="tx1"/>
                          </a:solidFill>
                        </a:rPr>
                        <a:t> Invocation to overlap</a:t>
                      </a:r>
                      <a:r>
                        <a:rPr lang="zh-CN" alt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200" baseline="0" dirty="0" smtClean="0">
                          <a:solidFill>
                            <a:schemeClr val="tx1"/>
                          </a:solidFill>
                        </a:rPr>
                        <a:t>computing.</a:t>
                      </a:r>
                      <a:endParaRPr lang="en-US" altLang="zh-CN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</a:rPr>
                        <a:t>5.Implement</a:t>
                      </a:r>
                      <a:r>
                        <a:rPr lang="en-US" altLang="zh-CN" sz="1200" baseline="0" dirty="0" smtClean="0">
                          <a:solidFill>
                            <a:schemeClr val="tx1"/>
                          </a:solidFill>
                        </a:rPr>
                        <a:t> P2P other global operations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660"/>
                        </a:lnSpc>
                      </a:pPr>
                      <a:r>
                        <a:rPr lang="en-US" altLang="zh-CN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Schedule </a:t>
                      </a:r>
                      <a:r>
                        <a:rPr lang="en-US" altLang="zh-CN" sz="1800" b="0" i="1" kern="1200" baseline="300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weno</a:t>
                      </a:r>
                      <a:r>
                        <a:rPr lang="en-US" altLang="zh-CN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at CCTK_EVOL </a:t>
                      </a:r>
                    </a:p>
                    <a:p>
                      <a:pPr>
                        <a:lnSpc>
                          <a:spcPts val="1660"/>
                        </a:lnSpc>
                      </a:pPr>
                      <a:r>
                        <a:rPr lang="en-US" altLang="zh-CN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{</a:t>
                      </a:r>
                      <a:r>
                        <a:rPr lang="zh-CN" altLang="en-US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LANG</a:t>
                      </a:r>
                      <a:r>
                        <a:rPr lang="zh-CN" altLang="en-US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：</a:t>
                      </a:r>
                      <a:r>
                        <a:rPr lang="en-US" altLang="zh-CN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</a:p>
                    <a:p>
                      <a:pPr>
                        <a:lnSpc>
                          <a:spcPts val="1660"/>
                        </a:lnSpc>
                      </a:pPr>
                      <a:r>
                        <a:rPr lang="zh-CN" altLang="en-US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altLang="zh-CN" sz="1800" b="0" i="1" kern="1200" baseline="300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SYNC：uc</a:t>
                      </a:r>
                      <a:r>
                        <a:rPr lang="zh-CN" altLang="zh-CN" sz="1800" b="1" i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}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en-US" altLang="zh-CN" dirty="0" smtClean="0">
                        <a:effectLst/>
                      </a:endParaRPr>
                    </a:p>
                    <a:p>
                      <a:pPr>
                        <a:lnSpc>
                          <a:spcPts val="1660"/>
                        </a:lnSpc>
                      </a:pPr>
                      <a:r>
                        <a:rPr lang="en-US" altLang="zh-CN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Schedule</a:t>
                      </a:r>
                      <a:r>
                        <a:rPr lang="zh-CN" altLang="en-US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b="0" i="1" kern="1200" baseline="300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cflc</a:t>
                      </a:r>
                      <a:r>
                        <a:rPr lang="en-US" altLang="zh-CN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at CCTK_EVOL </a:t>
                      </a:r>
                    </a:p>
                    <a:p>
                      <a:pPr>
                        <a:lnSpc>
                          <a:spcPts val="1660"/>
                        </a:lnSpc>
                      </a:pPr>
                      <a:r>
                        <a:rPr lang="en-US" altLang="zh-CN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{</a:t>
                      </a:r>
                      <a:r>
                        <a:rPr lang="zh-CN" altLang="en-US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LANG</a:t>
                      </a:r>
                      <a:r>
                        <a:rPr lang="zh-CN" altLang="en-US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：</a:t>
                      </a:r>
                      <a:r>
                        <a:rPr lang="en-US" altLang="zh-CN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</a:p>
                    <a:p>
                      <a:pPr>
                        <a:lnSpc>
                          <a:spcPts val="1660"/>
                        </a:lnSpc>
                      </a:pPr>
                      <a:r>
                        <a:rPr lang="zh-CN" altLang="en-US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altLang="zh-CN" sz="1800" b="0" i="1" kern="1200" baseline="300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MAX：aam</a:t>
                      </a:r>
                      <a:r>
                        <a:rPr lang="zh-CN" altLang="zh-CN" sz="1800" b="1" i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}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r>
                        <a:rPr lang="en-US" altLang="zh-CN" sz="18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  <a:endParaRPr lang="zh-CN" altLang="zh-CN" sz="1800" b="1" i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660"/>
                        </a:lnSpc>
                      </a:pPr>
                      <a:endParaRPr lang="zh-CN" altLang="zh-CN" sz="1200" b="0" i="0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660"/>
                        </a:lnSpc>
                      </a:pPr>
                      <a:r>
                        <a:rPr lang="en-US" altLang="zh-CN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Implement</a:t>
                      </a:r>
                      <a:r>
                        <a:rPr lang="en-US" altLang="zh-CN" sz="1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communication pattern</a:t>
                      </a:r>
                      <a:r>
                        <a:rPr lang="zh-CN" altLang="en-US" sz="1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of the</a:t>
                      </a:r>
                      <a:r>
                        <a:rPr lang="zh-CN" altLang="en-US" sz="1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2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new </a:t>
                      </a:r>
                      <a:r>
                        <a:rPr lang="en-US" altLang="zh-CN" sz="1200" b="0" i="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VarType</a:t>
                      </a:r>
                      <a:endParaRPr lang="en-US" altLang="zh-CN" sz="1200" b="0" i="0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692167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Control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flow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</a:rPr>
                        <a:t>1.Use the remote</a:t>
                      </a:r>
                      <a:r>
                        <a:rPr lang="en-US" altLang="zh-CN" sz="1200" baseline="0" dirty="0" smtClean="0">
                          <a:solidFill>
                            <a:schemeClr val="tx1"/>
                          </a:solidFill>
                        </a:rPr>
                        <a:t> invocation in the end of functions.</a:t>
                      </a:r>
                    </a:p>
                    <a:p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</a:rPr>
                        <a:t>2.Use</a:t>
                      </a:r>
                      <a:r>
                        <a:rPr lang="en-US" altLang="zh-CN" sz="1200" baseline="0" dirty="0" smtClean="0">
                          <a:solidFill>
                            <a:schemeClr val="tx1"/>
                          </a:solidFill>
                        </a:rPr>
                        <a:t> SDAG in *.ci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660"/>
                        </a:lnSpc>
                      </a:pPr>
                      <a:r>
                        <a:rPr lang="en-US" altLang="zh-CN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Schedule </a:t>
                      </a:r>
                      <a:r>
                        <a:rPr lang="en-US" altLang="zh-CN" sz="1800" b="0" i="1" kern="1200" baseline="300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Init</a:t>
                      </a:r>
                      <a:r>
                        <a:rPr lang="en-US" altLang="zh-CN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at CCTK_INIT</a:t>
                      </a:r>
                    </a:p>
                    <a:p>
                      <a:pPr>
                        <a:lnSpc>
                          <a:spcPts val="1660"/>
                        </a:lnSpc>
                      </a:pPr>
                      <a:r>
                        <a:rPr lang="en-US" altLang="zh-CN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{</a:t>
                      </a:r>
                      <a:r>
                        <a:rPr lang="zh-CN" altLang="en-US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LANG</a:t>
                      </a:r>
                      <a:r>
                        <a:rPr lang="zh-CN" altLang="en-US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：</a:t>
                      </a:r>
                      <a:r>
                        <a:rPr lang="en-US" altLang="zh-CN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lang="zh-CN" altLang="en-US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}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en-US" altLang="zh-CN" sz="1800" b="0" i="1" kern="1200" baseline="300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660"/>
                        </a:lnSpc>
                      </a:pPr>
                      <a:r>
                        <a:rPr lang="en-US" altLang="zh-CN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Schedule </a:t>
                      </a:r>
                      <a:r>
                        <a:rPr lang="en-US" altLang="zh-CN" sz="1800" b="0" i="1" kern="1200" baseline="300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weno</a:t>
                      </a:r>
                      <a:r>
                        <a:rPr lang="en-US" altLang="zh-CN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at CCTK_EVOL </a:t>
                      </a:r>
                    </a:p>
                    <a:p>
                      <a:pPr>
                        <a:lnSpc>
                          <a:spcPts val="1660"/>
                        </a:lnSpc>
                      </a:pPr>
                      <a:r>
                        <a:rPr lang="en-US" altLang="zh-CN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{</a:t>
                      </a:r>
                      <a:r>
                        <a:rPr lang="zh-CN" altLang="en-US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LANG</a:t>
                      </a:r>
                      <a:r>
                        <a:rPr lang="zh-CN" altLang="en-US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：</a:t>
                      </a:r>
                      <a:r>
                        <a:rPr lang="en-US" altLang="zh-CN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lang="zh-CN" altLang="en-US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}</a:t>
                      </a:r>
                      <a:r>
                        <a:rPr lang="zh-CN" altLang="zh-CN" dirty="0" smtClean="0">
                          <a:effectLst/>
                        </a:rPr>
                        <a:t> </a:t>
                      </a:r>
                      <a:endParaRPr lang="en-US" altLang="zh-CN" dirty="0" smtClean="0">
                        <a:effectLst/>
                      </a:endParaRPr>
                    </a:p>
                    <a:p>
                      <a:pPr>
                        <a:lnSpc>
                          <a:spcPts val="1660"/>
                        </a:lnSpc>
                      </a:pPr>
                      <a:r>
                        <a:rPr lang="nl-NL" altLang="zh-CN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… </a:t>
                      </a:r>
                      <a:endParaRPr lang="nl-NL" altLang="zh-CN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660"/>
                        </a:lnSpc>
                      </a:pPr>
                      <a:endParaRPr lang="nl-NL" altLang="zh-CN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660"/>
                        </a:lnSpc>
                      </a:pPr>
                      <a:endParaRPr lang="nl-NL" altLang="zh-CN" dirty="0" smtClean="0"/>
                    </a:p>
                  </a:txBody>
                  <a:tcPr/>
                </a:tc>
              </a:tr>
              <a:tr h="692167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Components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</a:rPr>
                        <a:t>1.All</a:t>
                      </a:r>
                      <a:r>
                        <a:rPr lang="en-US" altLang="zh-CN" sz="1200" baseline="0" dirty="0" smtClean="0">
                          <a:solidFill>
                            <a:schemeClr val="tx1"/>
                          </a:solidFill>
                        </a:rPr>
                        <a:t> other modules and write *.ci files</a:t>
                      </a:r>
                      <a:endParaRPr lang="en-US" altLang="zh-CN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</a:rPr>
                        <a:t>2.Rewrite</a:t>
                      </a:r>
                      <a:r>
                        <a:rPr lang="en-US" altLang="zh-CN" sz="1200" baseline="0" dirty="0" smtClean="0">
                          <a:solidFill>
                            <a:schemeClr val="tx1"/>
                          </a:solidFill>
                        </a:rPr>
                        <a:t> the whole control flow.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660"/>
                        </a:lnSpc>
                      </a:pPr>
                      <a:r>
                        <a:rPr lang="en-US" altLang="zh-CN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New Thorn</a:t>
                      </a:r>
                      <a:r>
                        <a:rPr lang="zh-CN" altLang="en-US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：</a:t>
                      </a:r>
                      <a:endParaRPr lang="en-US" altLang="zh-CN" sz="1800" b="0" i="1" kern="1200" baseline="300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660"/>
                        </a:lnSpc>
                      </a:pPr>
                      <a:r>
                        <a:rPr lang="en-US" altLang="zh-CN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Rewrite</a:t>
                      </a:r>
                      <a:r>
                        <a:rPr lang="zh-CN" altLang="en-US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*.ccl</a:t>
                      </a:r>
                    </a:p>
                    <a:p>
                      <a:pPr>
                        <a:lnSpc>
                          <a:spcPts val="1660"/>
                        </a:lnSpc>
                      </a:pPr>
                      <a:r>
                        <a:rPr lang="en-US" altLang="en-US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Change </a:t>
                      </a:r>
                      <a:r>
                        <a:rPr lang="en-US" altLang="zh-CN" sz="1800" b="0" i="1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*.par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660"/>
                        </a:lnSpc>
                      </a:pPr>
                      <a:endParaRPr lang="en-US" altLang="zh-CN" sz="1800" b="0" i="1" kern="1200" baseline="300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660"/>
                        </a:lnSpc>
                      </a:pPr>
                      <a:endParaRPr lang="en-US" altLang="zh-CN" sz="1800" b="0" i="1" kern="1200" baseline="300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311856" y="250261"/>
            <a:ext cx="8162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en-US" sz="2400" dirty="0" smtClean="0"/>
              <a:t>Example：</a:t>
            </a:r>
            <a:r>
              <a:rPr kumimoji="1" lang="zh-CN" altLang="en-US" sz="2400" dirty="0" smtClean="0"/>
              <a:t> </a:t>
            </a:r>
            <a:r>
              <a:rPr kumimoji="1" lang="en-US" altLang="en-US" sz="2400" dirty="0" smtClean="0"/>
              <a:t>fluids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simulation based on</a:t>
            </a:r>
            <a:r>
              <a:rPr kumimoji="1" lang="zh-CN" altLang="en-US" sz="2400" dirty="0" smtClean="0"/>
              <a:t> 5</a:t>
            </a:r>
            <a:r>
              <a:rPr kumimoji="1" lang="en-US" altLang="zh-CN" sz="2400" baseline="30000" dirty="0" err="1" smtClean="0"/>
              <a:t>th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order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WENO algorithm</a:t>
            </a:r>
            <a:r>
              <a:rPr kumimoji="1" lang="zh-CN" altLang="en-US" sz="2400" dirty="0" smtClean="0"/>
              <a:t>   </a:t>
            </a:r>
            <a:endParaRPr kumimoji="1" lang="zh-CN" altLang="en-US" sz="2400" dirty="0"/>
          </a:p>
        </p:txBody>
      </p:sp>
      <p:sp>
        <p:nvSpPr>
          <p:cNvPr id="5" name="TextBox 9"/>
          <p:cNvSpPr txBox="1"/>
          <p:nvPr/>
        </p:nvSpPr>
        <p:spPr>
          <a:xfrm>
            <a:off x="5914578" y="1993552"/>
            <a:ext cx="1399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err="1" smtClean="0">
                <a:solidFill>
                  <a:srgbClr val="FF3300"/>
                </a:solidFill>
                <a:latin typeface="Calibri"/>
                <a:ea typeface="宋体"/>
              </a:rPr>
              <a:t>Interface.CCL</a:t>
            </a:r>
            <a:endParaRPr lang="en-US" altLang="zh-CN" sz="1400" b="1" dirty="0" smtClean="0">
              <a:solidFill>
                <a:srgbClr val="FF3300"/>
              </a:solidFill>
              <a:latin typeface="Calibri"/>
              <a:ea typeface="宋体"/>
            </a:endParaRPr>
          </a:p>
        </p:txBody>
      </p:sp>
      <p:sp>
        <p:nvSpPr>
          <p:cNvPr id="6" name="TextBox 9"/>
          <p:cNvSpPr txBox="1"/>
          <p:nvPr/>
        </p:nvSpPr>
        <p:spPr>
          <a:xfrm>
            <a:off x="6246563" y="2979006"/>
            <a:ext cx="1399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FF3300"/>
                </a:solidFill>
                <a:latin typeface="Calibri"/>
                <a:ea typeface="宋体"/>
              </a:rPr>
              <a:t>*</a:t>
            </a:r>
            <a:r>
              <a:rPr lang="en-US" altLang="zh-CN" sz="1400" b="1" dirty="0" smtClean="0">
                <a:solidFill>
                  <a:srgbClr val="FF3300"/>
                </a:solidFill>
                <a:latin typeface="Calibri"/>
                <a:ea typeface="宋体"/>
              </a:rPr>
              <a:t>.C</a:t>
            </a:r>
          </a:p>
        </p:txBody>
      </p:sp>
      <p:sp>
        <p:nvSpPr>
          <p:cNvPr id="7" name="TextBox 9"/>
          <p:cNvSpPr txBox="1"/>
          <p:nvPr/>
        </p:nvSpPr>
        <p:spPr>
          <a:xfrm>
            <a:off x="5769829" y="4503798"/>
            <a:ext cx="1399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err="1" smtClean="0">
                <a:solidFill>
                  <a:srgbClr val="FF3300"/>
                </a:solidFill>
                <a:latin typeface="Calibri"/>
                <a:ea typeface="宋体"/>
              </a:rPr>
              <a:t>Schedule</a:t>
            </a:r>
            <a:r>
              <a:rPr lang="en-US" altLang="zh-CN" sz="1400" b="1" dirty="0" err="1">
                <a:solidFill>
                  <a:srgbClr val="FF3300"/>
                </a:solidFill>
                <a:latin typeface="Calibri"/>
                <a:ea typeface="宋体"/>
              </a:rPr>
              <a:t>.</a:t>
            </a:r>
            <a:r>
              <a:rPr lang="en-US" altLang="zh-CN" sz="1400" b="1" dirty="0" err="1" smtClean="0">
                <a:solidFill>
                  <a:srgbClr val="FF3300"/>
                </a:solidFill>
                <a:latin typeface="Calibri"/>
                <a:ea typeface="宋体"/>
              </a:rPr>
              <a:t>CCL</a:t>
            </a:r>
            <a:endParaRPr lang="en-US" altLang="zh-CN" sz="1400" b="1" dirty="0" smtClean="0">
              <a:solidFill>
                <a:srgbClr val="FF3300"/>
              </a:solidFill>
              <a:latin typeface="Calibri"/>
              <a:ea typeface="宋体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5772660" y="5710298"/>
            <a:ext cx="1399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err="1" smtClean="0">
                <a:solidFill>
                  <a:srgbClr val="FF3300"/>
                </a:solidFill>
                <a:latin typeface="Calibri"/>
                <a:ea typeface="宋体"/>
              </a:rPr>
              <a:t>Schedule</a:t>
            </a:r>
            <a:r>
              <a:rPr lang="en-US" altLang="zh-CN" sz="1400" b="1" dirty="0" err="1">
                <a:solidFill>
                  <a:srgbClr val="FF3300"/>
                </a:solidFill>
                <a:latin typeface="Calibri"/>
                <a:ea typeface="宋体"/>
              </a:rPr>
              <a:t>.</a:t>
            </a:r>
            <a:r>
              <a:rPr lang="en-US" altLang="zh-CN" sz="1400" b="1" dirty="0" err="1" smtClean="0">
                <a:solidFill>
                  <a:srgbClr val="FF3300"/>
                </a:solidFill>
                <a:latin typeface="Calibri"/>
                <a:ea typeface="宋体"/>
              </a:rPr>
              <a:t>CCL</a:t>
            </a:r>
            <a:endParaRPr lang="en-US" altLang="zh-CN" sz="1400" b="1" dirty="0" smtClean="0">
              <a:solidFill>
                <a:srgbClr val="FF3300"/>
              </a:solidFill>
              <a:latin typeface="Calibri"/>
              <a:ea typeface="宋体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341329" y="6419374"/>
            <a:ext cx="1399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solidFill>
                  <a:srgbClr val="FF3300"/>
                </a:solidFill>
                <a:latin typeface="Calibri"/>
                <a:ea typeface="宋体"/>
              </a:rPr>
              <a:t>*.par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92589" y="1269652"/>
            <a:ext cx="1399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err="1" smtClean="0">
                <a:solidFill>
                  <a:srgbClr val="FF3300"/>
                </a:solidFill>
                <a:latin typeface="Calibri"/>
                <a:ea typeface="宋体"/>
              </a:rPr>
              <a:t>param.CCL</a:t>
            </a:r>
            <a:endParaRPr lang="en-US" altLang="zh-CN" sz="1400" b="1" dirty="0" smtClean="0">
              <a:solidFill>
                <a:srgbClr val="FF3300"/>
              </a:solidFill>
              <a:latin typeface="Calibri"/>
              <a:ea typeface="宋体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195987" y="3944972"/>
            <a:ext cx="706406" cy="369332"/>
          </a:xfrm>
          <a:prstGeom prst="rect">
            <a:avLst/>
          </a:prstGeom>
          <a:solidFill>
            <a:srgbClr val="EEECE1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reuse</a:t>
            </a:r>
            <a:endParaRPr kumimoji="1"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7195987" y="5206258"/>
            <a:ext cx="706406" cy="369332"/>
          </a:xfrm>
          <a:prstGeom prst="rect">
            <a:avLst/>
          </a:prstGeom>
          <a:solidFill>
            <a:srgbClr val="EEECE1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reuse</a:t>
            </a:r>
            <a:endParaRPr kumimoji="1"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7218057" y="6234708"/>
            <a:ext cx="706406" cy="369332"/>
          </a:xfrm>
          <a:prstGeom prst="rect">
            <a:avLst/>
          </a:prstGeom>
          <a:solidFill>
            <a:srgbClr val="EEECE1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reuse</a:t>
            </a:r>
            <a:endParaRPr kumimoji="1" lang="zh-CN" altLang="en-US" dirty="0"/>
          </a:p>
        </p:txBody>
      </p:sp>
      <p:sp>
        <p:nvSpPr>
          <p:cNvPr id="15" name="同心圆 14"/>
          <p:cNvSpPr/>
          <p:nvPr/>
        </p:nvSpPr>
        <p:spPr>
          <a:xfrm>
            <a:off x="1089270" y="711926"/>
            <a:ext cx="3143618" cy="6172678"/>
          </a:xfrm>
          <a:prstGeom prst="donut">
            <a:avLst>
              <a:gd name="adj" fmla="val 0"/>
            </a:avLst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17" name="右箭头 16"/>
          <p:cNvSpPr/>
          <p:nvPr/>
        </p:nvSpPr>
        <p:spPr>
          <a:xfrm>
            <a:off x="3705966" y="3379544"/>
            <a:ext cx="822960" cy="822960"/>
          </a:xfrm>
          <a:prstGeom prst="rightArrow">
            <a:avLst/>
          </a:prstGeom>
          <a:solidFill>
            <a:schemeClr val="bg2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52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Strong Scaling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Test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 smtClean="0"/>
              <a:t>Strong scaling</a:t>
            </a:r>
          </a:p>
          <a:p>
            <a:r>
              <a:rPr lang="en-US" altLang="zh-CN" sz="2400" dirty="0" smtClean="0"/>
              <a:t>Iterative steps:10</a:t>
            </a:r>
          </a:p>
          <a:p>
            <a:r>
              <a:rPr lang="en-US" altLang="zh-CN" sz="2400" dirty="0" smtClean="0"/>
              <a:t>Mesh:1024*1024*1024</a:t>
            </a:r>
          </a:p>
          <a:p>
            <a:endParaRPr lang="en-US" altLang="zh-CN" dirty="0"/>
          </a:p>
        </p:txBody>
      </p:sp>
      <p:graphicFrame>
        <p:nvGraphicFramePr>
          <p:cNvPr id="7" name="内容占位符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3110757"/>
              </p:ext>
            </p:extLst>
          </p:nvPr>
        </p:nvGraphicFramePr>
        <p:xfrm>
          <a:off x="1187624" y="2852936"/>
          <a:ext cx="7128792" cy="3817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68224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Overhead of Framework</a:t>
            </a:r>
            <a:endParaRPr kumimoji="1" lang="zh-CN" altLang="en-US" dirty="0"/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7695884"/>
              </p:ext>
            </p:extLst>
          </p:nvPr>
        </p:nvGraphicFramePr>
        <p:xfrm>
          <a:off x="457200" y="1417638"/>
          <a:ext cx="8229600" cy="5145387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308610"/>
                <a:gridCol w="2139991"/>
                <a:gridCol w="2520493"/>
                <a:gridCol w="2260506"/>
              </a:tblGrid>
              <a:tr h="901491"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zh-CN" sz="3200" dirty="0" smtClean="0"/>
                        <a:t>Framework</a:t>
                      </a:r>
                      <a:endParaRPr lang="zh-CN" altLang="en-US" sz="32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123613">
                <a:tc rowSpan="3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altLang="zh-CN" sz="2800" dirty="0" smtClean="0"/>
                        <a:t>Cost</a:t>
                      </a:r>
                      <a:r>
                        <a:rPr lang="zh-CN" altLang="en-US" sz="2800" dirty="0" smtClean="0"/>
                        <a:t> </a:t>
                      </a:r>
                      <a:r>
                        <a:rPr lang="en-US" altLang="zh-CN" sz="2800" dirty="0" smtClean="0"/>
                        <a:t>of</a:t>
                      </a:r>
                      <a:r>
                        <a:rPr lang="zh-CN" altLang="en-US" sz="2800" dirty="0" smtClean="0"/>
                        <a:t> </a:t>
                      </a:r>
                      <a:r>
                        <a:rPr lang="en-US" altLang="zh-CN" sz="2800" dirty="0" smtClean="0"/>
                        <a:t>Initialization</a:t>
                      </a:r>
                      <a:endParaRPr lang="zh-CN" altLang="en-US" sz="28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Compiled Thorns  (Fig.1)</a:t>
                      </a:r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altLang="zh-CN" sz="2800" dirty="0" smtClean="0"/>
                        <a:t>Cost</a:t>
                      </a:r>
                      <a:r>
                        <a:rPr lang="zh-CN" altLang="en-US" sz="2800" dirty="0" smtClean="0"/>
                        <a:t> </a:t>
                      </a:r>
                      <a:r>
                        <a:rPr lang="en-US" altLang="zh-CN" sz="2800" dirty="0" smtClean="0"/>
                        <a:t>per</a:t>
                      </a:r>
                      <a:r>
                        <a:rPr lang="zh-CN" altLang="en-US" sz="2800" dirty="0" smtClean="0"/>
                        <a:t> </a:t>
                      </a:r>
                      <a:r>
                        <a:rPr lang="en-US" altLang="zh-CN" sz="2800" dirty="0" smtClean="0"/>
                        <a:t>Iteration</a:t>
                      </a:r>
                      <a:endParaRPr lang="zh-CN" altLang="en-US" sz="28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Active Thorns        (Fig.2)</a:t>
                      </a:r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2361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Each</a:t>
                      </a:r>
                      <a:r>
                        <a:rPr lang="en-US" altLang="zh-CN" baseline="0" dirty="0" smtClean="0"/>
                        <a:t> t</a:t>
                      </a:r>
                      <a:r>
                        <a:rPr lang="en-US" altLang="zh-CN" dirty="0" smtClean="0"/>
                        <a:t>horn’s</a:t>
                      </a:r>
                      <a:r>
                        <a:rPr lang="en-US" altLang="zh-CN" baseline="0" dirty="0" smtClean="0"/>
                        <a:t> information</a:t>
                      </a:r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586296">
                <a:tc rowSpan="5">
                  <a:txBody>
                    <a:bodyPr/>
                    <a:lstStyle/>
                    <a:p>
                      <a:r>
                        <a:rPr lang="en-US" altLang="zh-CN" sz="2400" dirty="0" smtClean="0"/>
                        <a:t>Cactus Interface</a:t>
                      </a:r>
                      <a:endParaRPr lang="zh-CN" altLang="en-US" sz="24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altLang="zh-CN" dirty="0" smtClean="0"/>
                        <a:t>Implementations     (Fig.3)</a:t>
                      </a:r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altLang="zh-CN" dirty="0" smtClean="0"/>
                        <a:t>Parameters             </a:t>
                      </a:r>
                      <a:r>
                        <a:rPr lang="zh-CN" altLang="en-US" dirty="0" smtClean="0"/>
                        <a:t>  </a:t>
                      </a:r>
                      <a:r>
                        <a:rPr lang="en-US" altLang="zh-CN" dirty="0" smtClean="0"/>
                        <a:t>(Fig.3)</a:t>
                      </a:r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6576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altLang="zh-CN" dirty="0" smtClean="0"/>
                        <a:t>Parse File *.par      </a:t>
                      </a:r>
                      <a:r>
                        <a:rPr lang="zh-CN" altLang="en-US" dirty="0" smtClean="0"/>
                        <a:t>  </a:t>
                      </a:r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altLang="zh-CN" dirty="0" smtClean="0"/>
                        <a:t>Variables</a:t>
                      </a:r>
                      <a:r>
                        <a:rPr lang="en-US" altLang="zh-CN" baseline="0" dirty="0" smtClean="0"/>
                        <a:t>‘ </a:t>
                      </a:r>
                      <a:r>
                        <a:rPr lang="en-US" altLang="zh-CN" dirty="0" smtClean="0"/>
                        <a:t>Types      </a:t>
                      </a:r>
                      <a:r>
                        <a:rPr lang="zh-CN" altLang="en-US" dirty="0" smtClean="0"/>
                        <a:t> </a:t>
                      </a:r>
                      <a:r>
                        <a:rPr lang="en-US" altLang="zh-CN" dirty="0" smtClean="0"/>
                        <a:t>(Fig.3)</a:t>
                      </a:r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altLang="zh-CN" dirty="0" smtClean="0"/>
                        <a:t>Scheduling/Communication (Fig.4)</a:t>
                      </a:r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Scheduled Function</a:t>
                      </a:r>
                      <a:r>
                        <a:rPr lang="en-US" altLang="zh-CN" baseline="0" dirty="0" smtClean="0"/>
                        <a:t> </a:t>
                      </a:r>
                      <a:r>
                        <a:rPr lang="en-US" altLang="zh-CN" dirty="0" smtClean="0"/>
                        <a:t>call</a:t>
                      </a:r>
                      <a:r>
                        <a:rPr lang="en-US" altLang="zh-CN" baseline="0" dirty="0" smtClean="0"/>
                        <a:t> </a:t>
                      </a:r>
                      <a:r>
                        <a:rPr lang="en-US" altLang="zh-CN" dirty="0" smtClean="0"/>
                        <a:t>(Fig.4)</a:t>
                      </a: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85420">
                <a:tc rowSpan="2">
                  <a:txBody>
                    <a:bodyPr/>
                    <a:lstStyle/>
                    <a:p>
                      <a:r>
                        <a:rPr lang="en-US" altLang="zh-CN" sz="2400" dirty="0" smtClean="0"/>
                        <a:t>Charm++ driver</a:t>
                      </a:r>
                      <a:endParaRPr lang="zh-CN" altLang="en-US" sz="2400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r>
                        <a:rPr lang="en-US" altLang="zh-CN" dirty="0" smtClean="0"/>
                        <a:t>Charm++</a:t>
                      </a:r>
                      <a:r>
                        <a:rPr lang="en-US" altLang="zh-CN" baseline="0" dirty="0" smtClean="0"/>
                        <a:t> Initialize</a:t>
                      </a:r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SDAG overhead(Fig.4)</a:t>
                      </a:r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8542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1634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Cost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Initialization</a:t>
            </a:r>
            <a:endParaRPr kumimoji="1" lang="zh-CN" altLang="en-US" dirty="0"/>
          </a:p>
        </p:txBody>
      </p:sp>
      <p:graphicFrame>
        <p:nvGraphicFramePr>
          <p:cNvPr id="5" name="内容占位符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8102118"/>
              </p:ext>
            </p:extLst>
          </p:nvPr>
        </p:nvGraphicFramePr>
        <p:xfrm>
          <a:off x="2486822" y="2366409"/>
          <a:ext cx="6657178" cy="4491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634933" y="1358926"/>
            <a:ext cx="80518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Compiled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Thorns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dirty="0" smtClean="0"/>
              <a:t>66</a:t>
            </a:r>
          </a:p>
          <a:p>
            <a:r>
              <a:rPr kumimoji="1" lang="en-US" altLang="zh-CN" sz="2000" dirty="0" smtClean="0"/>
              <a:t>Active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Thorns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dirty="0" smtClean="0"/>
              <a:t>10</a:t>
            </a:r>
            <a:r>
              <a:rPr kumimoji="1" lang="zh-CN" altLang="en-US" sz="2000" dirty="0" smtClean="0"/>
              <a:t>，</a:t>
            </a:r>
            <a:r>
              <a:rPr kumimoji="1" lang="en-US" altLang="zh-CN" sz="2000" dirty="0" smtClean="0"/>
              <a:t>20</a:t>
            </a:r>
            <a:r>
              <a:rPr kumimoji="1" lang="zh-CN" altLang="en-US" sz="2000" dirty="0" smtClean="0"/>
              <a:t>，</a:t>
            </a:r>
            <a:r>
              <a:rPr kumimoji="1" lang="en-US" altLang="zh-CN" sz="2000" dirty="0" smtClean="0"/>
              <a:t>30</a:t>
            </a:r>
            <a:r>
              <a:rPr kumimoji="1" lang="zh-CN" altLang="en-US" sz="2000" dirty="0" smtClean="0"/>
              <a:t>，</a:t>
            </a:r>
            <a:r>
              <a:rPr kumimoji="1" lang="en-US" altLang="zh-CN" sz="2000" dirty="0" smtClean="0"/>
              <a:t>40</a:t>
            </a:r>
            <a:r>
              <a:rPr kumimoji="1" lang="zh-CN" altLang="en-US" sz="2000" dirty="0" smtClean="0"/>
              <a:t>，</a:t>
            </a:r>
            <a:r>
              <a:rPr kumimoji="1" lang="en-US" altLang="zh-CN" sz="2000" dirty="0" smtClean="0"/>
              <a:t>50</a:t>
            </a:r>
            <a:r>
              <a:rPr kumimoji="1" lang="zh-CN" altLang="en-US" sz="2000" dirty="0" smtClean="0"/>
              <a:t>，</a:t>
            </a:r>
            <a:r>
              <a:rPr kumimoji="1" lang="en-US" altLang="zh-CN" sz="2000" dirty="0" smtClean="0"/>
              <a:t>60</a:t>
            </a:r>
            <a:r>
              <a:rPr kumimoji="1" lang="zh-CN" altLang="en-US" sz="2000" dirty="0" smtClean="0"/>
              <a:t>，</a:t>
            </a:r>
            <a:r>
              <a:rPr kumimoji="1" lang="en-US" altLang="zh-CN" sz="2000" dirty="0" smtClean="0"/>
              <a:t>66</a:t>
            </a:r>
          </a:p>
          <a:p>
            <a:r>
              <a:rPr kumimoji="1" lang="en-US" altLang="zh-CN" sz="2000" dirty="0" smtClean="0"/>
              <a:t>Parameters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dirty="0" smtClean="0"/>
              <a:t>775</a:t>
            </a:r>
          </a:p>
          <a:p>
            <a:r>
              <a:rPr kumimoji="1" lang="en-US" altLang="zh-CN" sz="2000" dirty="0" err="1" smtClean="0"/>
              <a:t>VarTypes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dirty="0" smtClean="0"/>
              <a:t>159</a:t>
            </a:r>
          </a:p>
          <a:p>
            <a:r>
              <a:rPr kumimoji="1" lang="en-US" altLang="zh-CN" sz="2000" dirty="0" smtClean="0"/>
              <a:t>Schedule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dirty="0" smtClean="0"/>
              <a:t>309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30885" y="3685872"/>
            <a:ext cx="2501252" cy="1569660"/>
          </a:xfrm>
          <a:prstGeom prst="rect">
            <a:avLst/>
          </a:prstGeom>
          <a:solidFill>
            <a:srgbClr val="EEECE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/>
              <a:t>When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the</a:t>
            </a:r>
            <a:r>
              <a:rPr kumimoji="1" lang="zh-CN" altLang="en-US" sz="2400" dirty="0"/>
              <a:t> </a:t>
            </a:r>
            <a:r>
              <a:rPr kumimoji="1" lang="en-US" altLang="zh-CN" sz="2400" dirty="0" smtClean="0"/>
              <a:t>total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time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exceeds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10s</a:t>
            </a:r>
            <a:r>
              <a:rPr kumimoji="1" lang="zh-CN" altLang="en-US" sz="2400" dirty="0" smtClean="0"/>
              <a:t> </a:t>
            </a:r>
            <a:endParaRPr kumimoji="1" lang="en-US" altLang="zh-CN" sz="2400" dirty="0" smtClean="0"/>
          </a:p>
          <a:p>
            <a:r>
              <a:rPr kumimoji="1" lang="en-US" altLang="zh-CN" sz="2400" dirty="0" smtClean="0"/>
              <a:t>Cost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is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less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than</a:t>
            </a:r>
            <a:r>
              <a:rPr kumimoji="1" lang="zh-CN" altLang="en-US" sz="2400" dirty="0" smtClean="0"/>
              <a:t> </a:t>
            </a:r>
            <a:r>
              <a:rPr kumimoji="1" lang="zh-CN" altLang="zh-CN" sz="2400" dirty="0" smtClean="0"/>
              <a:t>1</a:t>
            </a:r>
            <a:r>
              <a:rPr kumimoji="1" lang="en-US" altLang="zh-CN" sz="2400" dirty="0" smtClean="0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2061061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2559872"/>
              </p:ext>
            </p:extLst>
          </p:nvPr>
        </p:nvGraphicFramePr>
        <p:xfrm>
          <a:off x="303276" y="2139025"/>
          <a:ext cx="7931614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kumimoji="1" lang="en-US" altLang="zh-CN" dirty="0" smtClean="0"/>
              <a:t>Cost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Initialization</a:t>
            </a:r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5911613" y="1703763"/>
            <a:ext cx="3232387" cy="1938992"/>
          </a:xfrm>
          <a:prstGeom prst="rect">
            <a:avLst/>
          </a:prstGeom>
          <a:solidFill>
            <a:srgbClr val="EEECE1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Cost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increases </a:t>
            </a:r>
            <a:r>
              <a:rPr lang="en-US" altLang="zh-CN" sz="2400" dirty="0"/>
              <a:t>linearly with increase of the </a:t>
            </a:r>
            <a:r>
              <a:rPr lang="en-US" altLang="zh-CN" sz="2400" dirty="0" smtClean="0"/>
              <a:t>numbers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of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parameters</a:t>
            </a:r>
            <a:r>
              <a:rPr lang="zh-CN" altLang="en-US" sz="2400" dirty="0" smtClean="0"/>
              <a:t>、</a:t>
            </a:r>
            <a:r>
              <a:rPr lang="en-US" altLang="zh-CN" sz="2400" dirty="0" smtClean="0"/>
              <a:t>variables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scheduled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functions</a:t>
            </a:r>
            <a:r>
              <a:rPr lang="en-US" altLang="zh-CN" sz="2400" dirty="0"/>
              <a:t>.</a:t>
            </a:r>
            <a:endParaRPr kumimoji="1" lang="en-US" altLang="zh-CN" sz="2400" dirty="0" smtClean="0"/>
          </a:p>
        </p:txBody>
      </p:sp>
    </p:spTree>
    <p:extLst>
      <p:ext uri="{BB962C8B-B14F-4D97-AF65-F5344CB8AC3E}">
        <p14:creationId xmlns:p14="http://schemas.microsoft.com/office/powerpoint/2010/main" val="288994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Cost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Iterations</a:t>
            </a:r>
            <a:endParaRPr kumimoji="1" lang="zh-CN" altLang="en-US" dirty="0"/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4445222"/>
              </p:ext>
            </p:extLst>
          </p:nvPr>
        </p:nvGraphicFramePr>
        <p:xfrm>
          <a:off x="2612125" y="2004319"/>
          <a:ext cx="63248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标题 1"/>
          <p:cNvSpPr txBox="1">
            <a:spLocks/>
          </p:cNvSpPr>
          <p:nvPr/>
        </p:nvSpPr>
        <p:spPr>
          <a:xfrm>
            <a:off x="4078965" y="1299012"/>
            <a:ext cx="327543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1800" dirty="0" smtClean="0"/>
              <a:t>5</a:t>
            </a:r>
            <a:r>
              <a:rPr kumimoji="1" lang="zh-CN" altLang="en-US" sz="1800" dirty="0" smtClean="0"/>
              <a:t> </a:t>
            </a:r>
            <a:r>
              <a:rPr kumimoji="1" lang="en-US" altLang="zh-CN" sz="1800" dirty="0" smtClean="0"/>
              <a:t>scheduled</a:t>
            </a:r>
            <a:r>
              <a:rPr kumimoji="1" lang="zh-CN" altLang="en-US" sz="1800" dirty="0" smtClean="0"/>
              <a:t> </a:t>
            </a:r>
            <a:r>
              <a:rPr kumimoji="1" lang="en-US" altLang="zh-CN" sz="1800" dirty="0" smtClean="0"/>
              <a:t>functions</a:t>
            </a:r>
            <a:r>
              <a:rPr kumimoji="1" lang="zh-CN" altLang="en-US" sz="1800" dirty="0" smtClean="0"/>
              <a:t> </a:t>
            </a:r>
            <a:endParaRPr kumimoji="1" lang="en-US" altLang="zh-CN" sz="1800" dirty="0" smtClean="0"/>
          </a:p>
          <a:p>
            <a:r>
              <a:rPr kumimoji="1" lang="en-US" altLang="zh-CN" sz="1800" dirty="0" smtClean="0"/>
              <a:t>in</a:t>
            </a:r>
            <a:r>
              <a:rPr kumimoji="1" lang="zh-CN" altLang="en-US" sz="1800" dirty="0" smtClean="0"/>
              <a:t> </a:t>
            </a:r>
            <a:r>
              <a:rPr kumimoji="1" lang="en-US" altLang="zh-CN" sz="1800" dirty="0" smtClean="0"/>
              <a:t>CCTK_EVOL</a:t>
            </a:r>
            <a:endParaRPr kumimoji="1" lang="zh-CN" altLang="en-US" sz="1800" dirty="0"/>
          </a:p>
        </p:txBody>
      </p:sp>
      <p:sp>
        <p:nvSpPr>
          <p:cNvPr id="6" name="文本框 5"/>
          <p:cNvSpPr txBox="1"/>
          <p:nvPr/>
        </p:nvSpPr>
        <p:spPr>
          <a:xfrm>
            <a:off x="360998" y="2004319"/>
            <a:ext cx="2501252" cy="1938992"/>
          </a:xfrm>
          <a:prstGeom prst="rect">
            <a:avLst/>
          </a:prstGeom>
          <a:solidFill>
            <a:srgbClr val="EEECE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/>
              <a:t>When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the</a:t>
            </a:r>
            <a:r>
              <a:rPr kumimoji="1" lang="zh-CN" altLang="en-US" sz="2400" dirty="0"/>
              <a:t> </a:t>
            </a:r>
            <a:r>
              <a:rPr kumimoji="1" lang="en-US" altLang="zh-CN" sz="2400" dirty="0" smtClean="0"/>
              <a:t>total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time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exceeds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/>
              <a:t>4</a:t>
            </a:r>
            <a:r>
              <a:rPr kumimoji="1" lang="en-US" altLang="zh-CN" sz="2400" dirty="0" smtClean="0"/>
              <a:t>s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per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200steps</a:t>
            </a:r>
            <a:r>
              <a:rPr kumimoji="1" lang="en-US" altLang="zh-CN" sz="2400" dirty="0"/>
              <a:t>.</a:t>
            </a:r>
            <a:r>
              <a:rPr kumimoji="1" lang="zh-CN" altLang="en-US" sz="2400" dirty="0" smtClean="0"/>
              <a:t> </a:t>
            </a:r>
            <a:endParaRPr kumimoji="1" lang="en-US" altLang="zh-CN" sz="2400" dirty="0" smtClean="0"/>
          </a:p>
          <a:p>
            <a:r>
              <a:rPr kumimoji="1" lang="en-US" altLang="zh-CN" sz="2400" dirty="0" smtClean="0"/>
              <a:t>Cost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is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less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than</a:t>
            </a:r>
            <a:r>
              <a:rPr kumimoji="1" lang="zh-CN" altLang="en-US" sz="2400" dirty="0" smtClean="0"/>
              <a:t> </a:t>
            </a:r>
            <a:r>
              <a:rPr kumimoji="1" lang="zh-CN" altLang="zh-CN" sz="2400" dirty="0" smtClean="0"/>
              <a:t>1</a:t>
            </a:r>
            <a:r>
              <a:rPr kumimoji="1" lang="en-US" altLang="zh-CN" sz="2400" dirty="0" smtClean="0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546180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>
            <a:spLocks/>
          </p:cNvSpPr>
          <p:nvPr/>
        </p:nvSpPr>
        <p:spPr>
          <a:xfrm rot="8100467">
            <a:off x="3939231" y="1108366"/>
            <a:ext cx="2160000" cy="2160000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  <a:latin typeface="Verdana"/>
              <a:ea typeface="楷体_GB2312"/>
            </a:endParaRPr>
          </a:p>
        </p:txBody>
      </p:sp>
      <p:sp>
        <p:nvSpPr>
          <p:cNvPr id="5" name="直角三角形 4"/>
          <p:cNvSpPr>
            <a:spLocks/>
          </p:cNvSpPr>
          <p:nvPr/>
        </p:nvSpPr>
        <p:spPr>
          <a:xfrm rot="8097826">
            <a:off x="3651198" y="4780774"/>
            <a:ext cx="2160000" cy="2160000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  <a:latin typeface="Verdana"/>
              <a:ea typeface="楷体_GB231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187624" y="3253424"/>
            <a:ext cx="2160120" cy="1080000"/>
            <a:chOff x="3851920" y="1268760"/>
            <a:chExt cx="2160120" cy="1080000"/>
          </a:xfrm>
          <a:solidFill>
            <a:srgbClr val="7030A0"/>
          </a:solidFill>
        </p:grpSpPr>
        <p:sp>
          <p:nvSpPr>
            <p:cNvPr id="7" name="直角三角形 6"/>
            <p:cNvSpPr>
              <a:spLocks noChangeAspect="1"/>
            </p:cNvSpPr>
            <p:nvPr/>
          </p:nvSpPr>
          <p:spPr>
            <a:xfrm rot="16200000">
              <a:off x="3851920" y="1268760"/>
              <a:ext cx="1080000" cy="10800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rgbClr val="FFFFFF"/>
                </a:solidFill>
                <a:latin typeface="Verdana"/>
                <a:ea typeface="楷体_GB2312"/>
              </a:endParaRPr>
            </a:p>
          </p:txBody>
        </p:sp>
        <p:sp>
          <p:nvSpPr>
            <p:cNvPr id="8" name="直角三角形 7"/>
            <p:cNvSpPr>
              <a:spLocks noChangeAspect="1"/>
            </p:cNvSpPr>
            <p:nvPr/>
          </p:nvSpPr>
          <p:spPr>
            <a:xfrm>
              <a:off x="4932040" y="1268760"/>
              <a:ext cx="1080000" cy="10800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rgbClr val="FFFFFF"/>
                </a:solidFill>
                <a:latin typeface="Verdana"/>
                <a:ea typeface="楷体_GB2312"/>
              </a:endParaRPr>
            </a:p>
          </p:txBody>
        </p:sp>
      </p:grpSp>
      <p:sp>
        <p:nvSpPr>
          <p:cNvPr id="9" name="直角三角形 8"/>
          <p:cNvSpPr>
            <a:spLocks noChangeAspect="1"/>
          </p:cNvSpPr>
          <p:nvPr/>
        </p:nvSpPr>
        <p:spPr>
          <a:xfrm>
            <a:off x="3564008" y="3253424"/>
            <a:ext cx="1080000" cy="1080000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  <a:latin typeface="Verdana"/>
              <a:ea typeface="楷体_GB231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524328" y="3253304"/>
            <a:ext cx="1080120" cy="10801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rgbClr val="FFFFFF"/>
              </a:solidFill>
              <a:latin typeface="Verdana"/>
              <a:ea typeface="楷体_GB2312"/>
            </a:endParaRPr>
          </a:p>
        </p:txBody>
      </p:sp>
      <p:sp>
        <p:nvSpPr>
          <p:cNvPr id="11" name="直角三角形 10"/>
          <p:cNvSpPr>
            <a:spLocks noChangeAspect="1"/>
          </p:cNvSpPr>
          <p:nvPr/>
        </p:nvSpPr>
        <p:spPr>
          <a:xfrm rot="10800000">
            <a:off x="6084288" y="3253304"/>
            <a:ext cx="1080000" cy="1080000"/>
          </a:xfrm>
          <a:prstGeom prst="rtTriangl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  <a:latin typeface="Verdana"/>
              <a:ea typeface="楷体_GB2312"/>
            </a:endParaRPr>
          </a:p>
        </p:txBody>
      </p:sp>
      <p:sp>
        <p:nvSpPr>
          <p:cNvPr id="12" name="平行四边形 11"/>
          <p:cNvSpPr/>
          <p:nvPr/>
        </p:nvSpPr>
        <p:spPr>
          <a:xfrm rot="2704937">
            <a:off x="4218997" y="3291285"/>
            <a:ext cx="2160240" cy="1080120"/>
          </a:xfrm>
          <a:prstGeom prst="parallelogram">
            <a:avLst>
              <a:gd name="adj" fmla="val 9998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rgbClr val="FFFFFF"/>
              </a:solidFill>
              <a:latin typeface="Verdana"/>
              <a:ea typeface="楷体_GB231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1602254" y="-603448"/>
            <a:ext cx="5229067" cy="5982156"/>
            <a:chOff x="1791085" y="-393036"/>
            <a:chExt cx="5229067" cy="5982156"/>
          </a:xfrm>
        </p:grpSpPr>
        <p:sp>
          <p:nvSpPr>
            <p:cNvPr id="37" name="直角三角形 36"/>
            <p:cNvSpPr>
              <a:spLocks/>
            </p:cNvSpPr>
            <p:nvPr/>
          </p:nvSpPr>
          <p:spPr>
            <a:xfrm rot="18936948">
              <a:off x="4124977" y="1139959"/>
              <a:ext cx="2160000" cy="2160000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rgbClr val="FFFFFF"/>
                </a:solidFill>
                <a:latin typeface="Verdana"/>
                <a:ea typeface="楷体_GB2312"/>
              </a:endParaRPr>
            </a:p>
          </p:txBody>
        </p:sp>
        <p:sp>
          <p:nvSpPr>
            <p:cNvPr id="38" name="直角三角形 37"/>
            <p:cNvSpPr>
              <a:spLocks/>
            </p:cNvSpPr>
            <p:nvPr/>
          </p:nvSpPr>
          <p:spPr>
            <a:xfrm rot="8097826">
              <a:off x="3332801" y="3413937"/>
              <a:ext cx="2160000" cy="2160000"/>
            </a:xfrm>
            <a:prstGeom prst="rtTriangl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rgbClr val="FFFFFF"/>
                </a:solidFill>
                <a:latin typeface="Verdana"/>
                <a:ea typeface="楷体_GB2312"/>
              </a:endParaRPr>
            </a:p>
          </p:txBody>
        </p:sp>
        <p:grpSp>
          <p:nvGrpSpPr>
            <p:cNvPr id="39" name="组合 16"/>
            <p:cNvGrpSpPr/>
            <p:nvPr/>
          </p:nvGrpSpPr>
          <p:grpSpPr>
            <a:xfrm rot="18891865">
              <a:off x="3211387" y="147024"/>
              <a:ext cx="2160120" cy="1080000"/>
              <a:chOff x="3851920" y="1268760"/>
              <a:chExt cx="2160120" cy="1080000"/>
            </a:xfrm>
            <a:solidFill>
              <a:srgbClr val="7030A0"/>
            </a:solidFill>
          </p:grpSpPr>
          <p:sp>
            <p:nvSpPr>
              <p:cNvPr id="44" name="直角三角形 43"/>
              <p:cNvSpPr>
                <a:spLocks noChangeAspect="1"/>
              </p:cNvSpPr>
              <p:nvPr/>
            </p:nvSpPr>
            <p:spPr>
              <a:xfrm rot="16200000">
                <a:off x="3851920" y="1268760"/>
                <a:ext cx="1080000" cy="10800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rgbClr val="FFFFFF"/>
                  </a:solidFill>
                  <a:latin typeface="Verdana"/>
                  <a:ea typeface="楷体_GB2312"/>
                </a:endParaRPr>
              </a:p>
            </p:txBody>
          </p:sp>
          <p:sp>
            <p:nvSpPr>
              <p:cNvPr id="45" name="直角三角形 44"/>
              <p:cNvSpPr>
                <a:spLocks noChangeAspect="1"/>
              </p:cNvSpPr>
              <p:nvPr/>
            </p:nvSpPr>
            <p:spPr>
              <a:xfrm>
                <a:off x="4932040" y="1268760"/>
                <a:ext cx="1080000" cy="10800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rgbClr val="FFFFFF"/>
                  </a:solidFill>
                  <a:latin typeface="Verdana"/>
                  <a:ea typeface="楷体_GB2312"/>
                </a:endParaRPr>
              </a:p>
            </p:txBody>
          </p:sp>
        </p:grpSp>
        <p:sp>
          <p:nvSpPr>
            <p:cNvPr id="40" name="直角三角形 39"/>
            <p:cNvSpPr>
              <a:spLocks noChangeAspect="1"/>
            </p:cNvSpPr>
            <p:nvPr/>
          </p:nvSpPr>
          <p:spPr>
            <a:xfrm>
              <a:off x="5940152" y="4509120"/>
              <a:ext cx="1080000" cy="1080000"/>
            </a:xfrm>
            <a:prstGeom prst="rt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rgbClr val="FFFFFF"/>
                </a:solidFill>
                <a:latin typeface="Verdana"/>
                <a:ea typeface="楷体_GB2312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 rot="18906891">
              <a:off x="4504325" y="913053"/>
              <a:ext cx="1080120" cy="108012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rgbClr val="FFFFFF"/>
                </a:solidFill>
                <a:latin typeface="Verdana"/>
                <a:ea typeface="楷体_GB2312"/>
              </a:endParaRPr>
            </a:p>
          </p:txBody>
        </p:sp>
        <p:sp>
          <p:nvSpPr>
            <p:cNvPr id="42" name="直角三角形 41"/>
            <p:cNvSpPr>
              <a:spLocks noChangeAspect="1"/>
            </p:cNvSpPr>
            <p:nvPr/>
          </p:nvSpPr>
          <p:spPr>
            <a:xfrm rot="10800000">
              <a:off x="4860032" y="4509120"/>
              <a:ext cx="1080000" cy="1080000"/>
            </a:xfrm>
            <a:prstGeom prst="rtTriangl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rgbClr val="FFFFFF"/>
                </a:solidFill>
                <a:latin typeface="Verdana"/>
                <a:ea typeface="楷体_GB2312"/>
              </a:endParaRPr>
            </a:p>
          </p:txBody>
        </p:sp>
        <p:sp>
          <p:nvSpPr>
            <p:cNvPr id="43" name="平行四边形 42"/>
            <p:cNvSpPr/>
            <p:nvPr/>
          </p:nvSpPr>
          <p:spPr>
            <a:xfrm>
              <a:off x="1791085" y="4494234"/>
              <a:ext cx="2160240" cy="1080120"/>
            </a:xfrm>
            <a:prstGeom prst="parallelogram">
              <a:avLst>
                <a:gd name="adj" fmla="val 99982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rgbClr val="FFFFFF"/>
                </a:solidFill>
                <a:latin typeface="Verdana"/>
                <a:ea typeface="楷体_GB2312"/>
              </a:endParaRPr>
            </a:p>
          </p:txBody>
        </p:sp>
      </p:grpSp>
      <p:sp>
        <p:nvSpPr>
          <p:cNvPr id="47" name="文本框 4"/>
          <p:cNvSpPr txBox="1"/>
          <p:nvPr/>
        </p:nvSpPr>
        <p:spPr>
          <a:xfrm>
            <a:off x="3860915" y="1485586"/>
            <a:ext cx="577853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>
                <a:latin typeface="黑体"/>
                <a:ea typeface="黑体"/>
                <a:cs typeface="黑体"/>
              </a:rPr>
              <a:t>Tangram</a:t>
            </a:r>
            <a:r>
              <a:rPr kumimoji="1" lang="zh-CN" altLang="en-US" sz="2400" dirty="0" smtClean="0">
                <a:latin typeface="黑体"/>
                <a:ea typeface="黑体"/>
                <a:cs typeface="黑体"/>
              </a:rPr>
              <a:t> </a:t>
            </a:r>
            <a:r>
              <a:rPr kumimoji="1" lang="en-US" altLang="zh-CN" sz="2400" dirty="0" smtClean="0">
                <a:latin typeface="黑体"/>
                <a:ea typeface="黑体"/>
                <a:cs typeface="黑体"/>
              </a:rPr>
              <a:t>Puzzle</a:t>
            </a:r>
            <a:r>
              <a:rPr kumimoji="1" lang="zh-CN" altLang="en-US" sz="2400" dirty="0" smtClean="0">
                <a:latin typeface="黑体"/>
                <a:ea typeface="黑体"/>
                <a:cs typeface="黑体"/>
              </a:rPr>
              <a:t>：</a:t>
            </a:r>
            <a:endParaRPr kumimoji="1" lang="en-US" altLang="zh-CN" sz="2400" dirty="0" smtClean="0">
              <a:latin typeface="黑体"/>
              <a:ea typeface="黑体"/>
              <a:cs typeface="黑体"/>
            </a:endParaRPr>
          </a:p>
          <a:p>
            <a:r>
              <a:rPr kumimoji="1" lang="en-US" altLang="zh-CN" sz="2000" dirty="0" smtClean="0">
                <a:latin typeface="黑体"/>
                <a:ea typeface="黑体"/>
                <a:cs typeface="黑体"/>
              </a:rPr>
              <a:t>A</a:t>
            </a:r>
            <a:r>
              <a:rPr kumimoji="1" lang="zh-CN" altLang="en-US" sz="2000" dirty="0">
                <a:latin typeface="黑体"/>
                <a:ea typeface="黑体"/>
                <a:cs typeface="黑体"/>
              </a:rPr>
              <a:t> </a:t>
            </a:r>
            <a:r>
              <a:rPr kumimoji="1" lang="en-US" altLang="zh-CN" sz="2000" dirty="0" smtClean="0">
                <a:latin typeface="黑体"/>
                <a:ea typeface="黑体"/>
                <a:cs typeface="黑体"/>
              </a:rPr>
              <a:t>Game</a:t>
            </a:r>
          </a:p>
          <a:p>
            <a:endParaRPr kumimoji="1" lang="en-US" altLang="zh-CN" sz="2400" dirty="0">
              <a:latin typeface="黑体"/>
              <a:ea typeface="黑体"/>
              <a:cs typeface="黑体"/>
            </a:endParaRPr>
          </a:p>
          <a:p>
            <a:endParaRPr kumimoji="1" lang="en-US" altLang="zh-CN" sz="2400" dirty="0" smtClean="0">
              <a:latin typeface="黑体"/>
              <a:ea typeface="黑体"/>
              <a:cs typeface="黑体"/>
            </a:endParaRPr>
          </a:p>
          <a:p>
            <a:endParaRPr kumimoji="1" lang="en-US" altLang="zh-CN" sz="2400" dirty="0">
              <a:latin typeface="黑体"/>
              <a:ea typeface="黑体"/>
              <a:cs typeface="黑体"/>
            </a:endParaRPr>
          </a:p>
          <a:p>
            <a:endParaRPr kumimoji="1" lang="en-US" altLang="zh-CN" sz="2400" dirty="0" smtClean="0">
              <a:latin typeface="黑体"/>
              <a:ea typeface="黑体"/>
              <a:cs typeface="黑体"/>
            </a:endParaRPr>
          </a:p>
          <a:p>
            <a:endParaRPr kumimoji="1" lang="en-US" altLang="zh-CN" sz="2400" dirty="0" smtClean="0">
              <a:latin typeface="黑体"/>
              <a:ea typeface="黑体"/>
              <a:cs typeface="黑体"/>
            </a:endParaRPr>
          </a:p>
          <a:p>
            <a:r>
              <a:rPr kumimoji="1" lang="en-US" altLang="zh-CN" sz="2400" dirty="0" err="1" smtClean="0">
                <a:latin typeface="黑体"/>
                <a:ea typeface="黑体"/>
                <a:cs typeface="黑体"/>
              </a:rPr>
              <a:t>SC_Tangram</a:t>
            </a:r>
            <a:r>
              <a:rPr kumimoji="1" lang="zh-CN" altLang="en-US" sz="2400" dirty="0" smtClean="0">
                <a:latin typeface="黑体"/>
                <a:ea typeface="黑体"/>
                <a:cs typeface="黑体"/>
              </a:rPr>
              <a:t>：</a:t>
            </a:r>
            <a:endParaRPr kumimoji="1" lang="en-US" altLang="zh-CN" sz="2400" dirty="0" smtClean="0">
              <a:latin typeface="黑体"/>
              <a:ea typeface="黑体"/>
              <a:cs typeface="黑体"/>
            </a:endParaRPr>
          </a:p>
          <a:p>
            <a:r>
              <a:rPr kumimoji="1" lang="en-US" altLang="zh-CN" sz="2000" dirty="0" smtClean="0">
                <a:latin typeface="黑体"/>
                <a:ea typeface="黑体"/>
                <a:cs typeface="黑体"/>
              </a:rPr>
              <a:t>A</a:t>
            </a:r>
            <a:r>
              <a:rPr kumimoji="1" lang="zh-CN" altLang="en-US" sz="2000" dirty="0" smtClean="0">
                <a:latin typeface="黑体"/>
                <a:ea typeface="黑体"/>
                <a:cs typeface="黑体"/>
              </a:rPr>
              <a:t> </a:t>
            </a:r>
            <a:r>
              <a:rPr kumimoji="1" lang="en-US" altLang="zh-CN" sz="2000" dirty="0" smtClean="0">
                <a:latin typeface="黑体"/>
                <a:ea typeface="黑体"/>
                <a:cs typeface="黑体"/>
              </a:rPr>
              <a:t>parallel</a:t>
            </a:r>
            <a:r>
              <a:rPr kumimoji="1" lang="zh-CN" altLang="en-US" sz="2000" dirty="0" smtClean="0">
                <a:latin typeface="黑体"/>
                <a:ea typeface="黑体"/>
                <a:cs typeface="黑体"/>
              </a:rPr>
              <a:t> </a:t>
            </a:r>
            <a:r>
              <a:rPr kumimoji="1" lang="en-US" altLang="zh-CN" sz="2000" dirty="0" err="1" smtClean="0">
                <a:latin typeface="黑体"/>
                <a:ea typeface="黑体"/>
                <a:cs typeface="黑体"/>
              </a:rPr>
              <a:t>Framework.Just</a:t>
            </a:r>
            <a:r>
              <a:rPr kumimoji="1" lang="zh-CN" altLang="en-US" sz="2000" dirty="0" smtClean="0">
                <a:latin typeface="黑体"/>
                <a:ea typeface="黑体"/>
                <a:cs typeface="黑体"/>
              </a:rPr>
              <a:t> </a:t>
            </a:r>
            <a:r>
              <a:rPr kumimoji="1" lang="en-US" altLang="zh-CN" sz="2000" dirty="0" smtClean="0">
                <a:latin typeface="黑体"/>
                <a:ea typeface="黑体"/>
                <a:cs typeface="黑体"/>
              </a:rPr>
              <a:t>a </a:t>
            </a:r>
            <a:r>
              <a:rPr kumimoji="1" lang="en-US" altLang="zh-CN" sz="2000" dirty="0" err="1" smtClean="0">
                <a:latin typeface="黑体"/>
                <a:ea typeface="黑体"/>
                <a:cs typeface="黑体"/>
              </a:rPr>
              <a:t>metopher</a:t>
            </a:r>
            <a:r>
              <a:rPr kumimoji="1" lang="en-US" altLang="zh-CN" sz="2000" dirty="0" smtClean="0">
                <a:latin typeface="黑体"/>
                <a:ea typeface="黑体"/>
                <a:cs typeface="黑体"/>
              </a:rPr>
              <a:t>.</a:t>
            </a:r>
            <a:endParaRPr kumimoji="1" lang="en-US" altLang="zh-CN" sz="2000" dirty="0">
              <a:latin typeface="黑体"/>
              <a:ea typeface="黑体"/>
              <a:cs typeface="黑体"/>
            </a:endParaRPr>
          </a:p>
          <a:p>
            <a:r>
              <a:rPr kumimoji="1" lang="en-US" altLang="zh-CN" sz="2000" dirty="0" smtClean="0">
                <a:latin typeface="黑体"/>
                <a:ea typeface="黑体"/>
                <a:cs typeface="黑体"/>
              </a:rPr>
              <a:t>They have in common:</a:t>
            </a:r>
          </a:p>
          <a:p>
            <a:pPr marL="342900" indent="-342900">
              <a:buFont typeface="Arial"/>
              <a:buChar char="•"/>
            </a:pPr>
            <a:r>
              <a:rPr kumimoji="1" lang="en-US" altLang="zh-CN" sz="2000" dirty="0" smtClean="0">
                <a:latin typeface="黑体"/>
                <a:ea typeface="黑体"/>
                <a:cs typeface="黑体"/>
              </a:rPr>
              <a:t>Modules</a:t>
            </a:r>
          </a:p>
          <a:p>
            <a:pPr marL="342900" indent="-342900">
              <a:buFont typeface="Arial"/>
              <a:buChar char="•"/>
            </a:pPr>
            <a:r>
              <a:rPr kumimoji="1" lang="en-US" altLang="zh-CN" sz="2000" dirty="0" smtClean="0">
                <a:latin typeface="黑体"/>
                <a:ea typeface="黑体"/>
                <a:cs typeface="黑体"/>
              </a:rPr>
              <a:t>Reuse</a:t>
            </a:r>
          </a:p>
          <a:p>
            <a:pPr marL="342900" indent="-342900">
              <a:buFont typeface="Arial"/>
              <a:buChar char="•"/>
            </a:pPr>
            <a:r>
              <a:rPr kumimoji="1" lang="en-US" altLang="zh-CN" sz="2000" dirty="0" smtClean="0">
                <a:latin typeface="黑体"/>
                <a:ea typeface="黑体"/>
                <a:cs typeface="黑体"/>
              </a:rPr>
              <a:t>Compose</a:t>
            </a:r>
            <a:r>
              <a:rPr kumimoji="1" lang="zh-CN" altLang="en-US" sz="2000" dirty="0" smtClean="0">
                <a:latin typeface="黑体"/>
                <a:ea typeface="黑体"/>
                <a:cs typeface="黑体"/>
              </a:rPr>
              <a:t> </a:t>
            </a:r>
            <a:r>
              <a:rPr kumimoji="1" lang="en-US" altLang="zh-CN" sz="2000" dirty="0" smtClean="0">
                <a:latin typeface="黑体"/>
                <a:ea typeface="黑体"/>
                <a:cs typeface="黑体"/>
              </a:rPr>
              <a:t>them</a:t>
            </a:r>
            <a:r>
              <a:rPr kumimoji="1" lang="zh-CN" altLang="en-US" sz="2000" dirty="0" smtClean="0">
                <a:latin typeface="黑体"/>
                <a:ea typeface="黑体"/>
                <a:cs typeface="黑体"/>
              </a:rPr>
              <a:t> </a:t>
            </a:r>
            <a:r>
              <a:rPr kumimoji="1" lang="en-US" altLang="zh-CN" sz="2000" dirty="0" smtClean="0">
                <a:latin typeface="黑体"/>
                <a:ea typeface="黑体"/>
                <a:cs typeface="黑体"/>
              </a:rPr>
              <a:t>into</a:t>
            </a:r>
            <a:r>
              <a:rPr kumimoji="1" lang="zh-CN" altLang="en-US" sz="2000" dirty="0" smtClean="0">
                <a:latin typeface="黑体"/>
                <a:ea typeface="黑体"/>
                <a:cs typeface="黑体"/>
              </a:rPr>
              <a:t> </a:t>
            </a:r>
            <a:r>
              <a:rPr kumimoji="1" lang="en-US" altLang="zh-CN" sz="2000" dirty="0" smtClean="0">
                <a:latin typeface="黑体"/>
                <a:ea typeface="黑体"/>
                <a:cs typeface="黑体"/>
              </a:rPr>
              <a:t>different</a:t>
            </a:r>
            <a:r>
              <a:rPr kumimoji="1" lang="zh-CN" altLang="en-US" sz="2000" dirty="0" smtClean="0">
                <a:latin typeface="黑体"/>
                <a:ea typeface="黑体"/>
                <a:cs typeface="黑体"/>
              </a:rPr>
              <a:t> </a:t>
            </a:r>
            <a:r>
              <a:rPr kumimoji="1" lang="en-US" altLang="zh-CN" sz="2000" dirty="0" smtClean="0">
                <a:latin typeface="黑体"/>
                <a:ea typeface="黑体"/>
                <a:cs typeface="黑体"/>
              </a:rPr>
              <a:t>things</a:t>
            </a:r>
          </a:p>
          <a:p>
            <a:endParaRPr kumimoji="1" lang="en-US" altLang="zh-CN" sz="2400" dirty="0" smtClean="0">
              <a:latin typeface="黑体"/>
              <a:ea typeface="黑体"/>
              <a:cs typeface="黑体"/>
            </a:endParaRPr>
          </a:p>
        </p:txBody>
      </p:sp>
      <p:sp>
        <p:nvSpPr>
          <p:cNvPr id="25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kumimoji="1" lang="en-US" altLang="zh-CN" dirty="0" err="1" smtClean="0"/>
              <a:t>SC_Tangram</a:t>
            </a:r>
            <a:endParaRPr kumimoji="1"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579" y="2466441"/>
            <a:ext cx="2045003" cy="157372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2313" y="2685157"/>
            <a:ext cx="2391687" cy="12742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767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969"/>
    </mc:Choice>
    <mc:Fallback xmlns="">
      <p:transition xmlns:p14="http://schemas.microsoft.com/office/powerpoint/2010/main" advTm="1696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82836E-6 L -0.00157 0.19731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99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60005E-6 L -0.05677 -0.2331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0" y="-117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900000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54291E-6 L -0.34254 -0.3724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0" y="-186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900000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54291E-6 L 0.20486 -0.47721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0" y="-239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900000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579 L -0.28421 0.14203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00" y="68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0.00463 L 0.23576 0.14643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00" y="71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4 0.00463 L -0.15712 0.14643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0" y="7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59773E-6 L -0.221 0.15753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0" y="790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Future Work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7313" y="1371599"/>
            <a:ext cx="8186309" cy="4978845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zh-CN" dirty="0" smtClean="0"/>
              <a:t>Feature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enrich</a:t>
            </a:r>
          </a:p>
          <a:p>
            <a:pPr lvl="1"/>
            <a:r>
              <a:rPr kumimoji="1" lang="en-US" altLang="zh-CN" dirty="0" smtClean="0"/>
              <a:t>FT</a:t>
            </a:r>
            <a:r>
              <a:rPr kumimoji="1" lang="zh-CN" altLang="en-US" dirty="0" smtClean="0"/>
              <a:t>，</a:t>
            </a:r>
            <a:r>
              <a:rPr kumimoji="1" lang="en-US" altLang="zh-CN" dirty="0" smtClean="0"/>
              <a:t>LB</a:t>
            </a:r>
            <a:endParaRPr kumimoji="1" lang="en-US" altLang="zh-CN" dirty="0"/>
          </a:p>
          <a:p>
            <a:pPr lvl="1"/>
            <a:r>
              <a:rPr kumimoji="1" lang="en-US" altLang="zh-CN" dirty="0" smtClean="0"/>
              <a:t>From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user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variables parsing in CST</a:t>
            </a:r>
          </a:p>
          <a:p>
            <a:r>
              <a:rPr kumimoji="1" lang="en-US" altLang="zh-CN" dirty="0" smtClean="0"/>
              <a:t>Components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enrich</a:t>
            </a:r>
          </a:p>
          <a:p>
            <a:pPr lvl="1"/>
            <a:r>
              <a:rPr kumimoji="1" lang="en-US" altLang="zh-CN" dirty="0" smtClean="0"/>
              <a:t>N-body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simulation</a:t>
            </a:r>
          </a:p>
          <a:p>
            <a:pPr lvl="2"/>
            <a:r>
              <a:rPr kumimoji="1" lang="en-US" altLang="zh-CN" dirty="0" smtClean="0"/>
              <a:t>Particle-Mesh,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Local Tree based on grids</a:t>
            </a:r>
          </a:p>
          <a:p>
            <a:pPr lvl="2"/>
            <a:r>
              <a:rPr kumimoji="1" lang="en-US" altLang="zh-CN" dirty="0" smtClean="0"/>
              <a:t>Define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new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parallel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varTypes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with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certain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communication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pattern</a:t>
            </a:r>
            <a:endParaRPr kumimoji="1" lang="en-US" altLang="zh-CN" dirty="0"/>
          </a:p>
          <a:p>
            <a:pPr lvl="2"/>
            <a:r>
              <a:rPr kumimoji="1" lang="en-US" altLang="zh-CN" dirty="0" smtClean="0"/>
              <a:t>Abstract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reusable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variable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modules</a:t>
            </a:r>
            <a:r>
              <a:rPr kumimoji="1" lang="en-US" altLang="zh-CN" dirty="0"/>
              <a:t>.</a:t>
            </a:r>
            <a:endParaRPr kumimoji="1" lang="en-US" altLang="zh-CN" dirty="0" smtClean="0"/>
          </a:p>
          <a:p>
            <a:pPr lvl="1"/>
            <a:r>
              <a:rPr kumimoji="1" lang="en-US" altLang="zh-CN" dirty="0" smtClean="0"/>
              <a:t>GPU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MIC</a:t>
            </a:r>
          </a:p>
          <a:p>
            <a:pPr lvl="2"/>
            <a:r>
              <a:rPr kumimoji="1" lang="en-US" altLang="zh-CN" dirty="0" smtClean="0"/>
              <a:t>Provides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well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optimized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template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codes</a:t>
            </a:r>
          </a:p>
          <a:p>
            <a:pPr lvl="2"/>
            <a:r>
              <a:rPr kumimoji="1" lang="en-US" altLang="zh-CN" dirty="0" smtClean="0"/>
              <a:t>Auto-tuning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DSL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554186" y="2555906"/>
            <a:ext cx="2589814" cy="1200328"/>
          </a:xfrm>
          <a:prstGeom prst="rect">
            <a:avLst/>
          </a:prstGeom>
          <a:solidFill>
            <a:srgbClr val="EEECE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/>
              <a:t>There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is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lot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of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research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to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do!</a:t>
            </a:r>
          </a:p>
          <a:p>
            <a:r>
              <a:rPr kumimoji="1" lang="en-US" altLang="zh-CN" sz="2400" dirty="0" smtClean="0"/>
              <a:t>To be continued~</a:t>
            </a:r>
            <a:r>
              <a:rPr kumimoji="1" lang="zh-CN" altLang="en-US" sz="2400" dirty="0" smtClean="0"/>
              <a:t> 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127162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Motivation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371599"/>
            <a:ext cx="8556687" cy="5486401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zh-CN" dirty="0" smtClean="0"/>
              <a:t>Not all the charm++ users are domain experts slash CS experts.</a:t>
            </a:r>
          </a:p>
          <a:p>
            <a:pPr lvl="1"/>
            <a:r>
              <a:rPr kumimoji="1" lang="en-US" altLang="zh-CN" dirty="0" smtClean="0"/>
              <a:t>Hard</a:t>
            </a:r>
            <a:r>
              <a:rPr kumimoji="1" lang="zh-CN" altLang="en-US" dirty="0" smtClean="0"/>
              <a:t>： </a:t>
            </a:r>
            <a:r>
              <a:rPr kumimoji="1" lang="en-US" altLang="zh-CN" dirty="0" smtClean="0"/>
              <a:t>think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message-driven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way</a:t>
            </a:r>
            <a:endParaRPr kumimoji="1" lang="en-US" altLang="zh-CN" dirty="0"/>
          </a:p>
          <a:p>
            <a:pPr lvl="1"/>
            <a:r>
              <a:rPr kumimoji="1" lang="en-US" altLang="zh-CN" dirty="0" smtClean="0"/>
              <a:t>Bother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：</a:t>
            </a:r>
            <a:r>
              <a:rPr kumimoji="1" lang="en-US" altLang="zh-CN" dirty="0" smtClean="0"/>
              <a:t>deal with Fault Tolerance(FT)</a:t>
            </a:r>
            <a:r>
              <a:rPr kumimoji="1" lang="zh-CN" altLang="en-US" dirty="0" smtClean="0"/>
              <a:t>、</a:t>
            </a:r>
            <a:r>
              <a:rPr kumimoji="1" lang="en-US" altLang="zh-CN" dirty="0" smtClean="0"/>
              <a:t>Load Balance(LB)</a:t>
            </a:r>
          </a:p>
          <a:p>
            <a:pPr lvl="1"/>
            <a:r>
              <a:rPr kumimoji="1" lang="en-US" altLang="zh-CN" dirty="0" smtClean="0"/>
              <a:t>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lot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work</a:t>
            </a:r>
            <a:r>
              <a:rPr kumimoji="1" lang="zh-CN" altLang="en-US" dirty="0" smtClean="0"/>
              <a:t>：</a:t>
            </a:r>
            <a:r>
              <a:rPr kumimoji="1" lang="en-US" altLang="zh-CN" dirty="0" smtClean="0"/>
              <a:t>spent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migrate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old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software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new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algorithms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architectures</a:t>
            </a:r>
          </a:p>
          <a:p>
            <a:r>
              <a:rPr kumimoji="1" lang="en-US" altLang="zh-CN" dirty="0" smtClean="0"/>
              <a:t>Application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Complexity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has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grown</a:t>
            </a:r>
          </a:p>
          <a:p>
            <a:pPr lvl="1"/>
            <a:r>
              <a:rPr kumimoji="1" lang="en-US" altLang="zh-CN" dirty="0" smtClean="0"/>
              <a:t>Team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work</a:t>
            </a:r>
            <a:r>
              <a:rPr kumimoji="1" lang="zh-CN" altLang="en-US" dirty="0" smtClean="0"/>
              <a:t>：</a:t>
            </a:r>
            <a:r>
              <a:rPr kumimoji="1" lang="en-US" altLang="zh-CN" dirty="0" smtClean="0"/>
              <a:t>collaboration</a:t>
            </a:r>
          </a:p>
          <a:p>
            <a:pPr lvl="1"/>
            <a:r>
              <a:rPr kumimoji="1" lang="en-US" altLang="zh-CN" dirty="0" smtClean="0"/>
              <a:t>Module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Reuse</a:t>
            </a:r>
            <a:r>
              <a:rPr kumimoji="1" lang="zh-CN" altLang="en-US" dirty="0" smtClean="0"/>
              <a:t>：</a:t>
            </a:r>
            <a:r>
              <a:rPr kumimoji="1" lang="en-US" altLang="zh-CN" dirty="0" smtClean="0"/>
              <a:t>increase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productivity</a:t>
            </a:r>
          </a:p>
          <a:p>
            <a:pPr lvl="1"/>
            <a:r>
              <a:rPr kumimoji="1" lang="en-US" altLang="zh-CN" dirty="0" smtClean="0"/>
              <a:t>Hot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Plug</a:t>
            </a:r>
            <a:r>
              <a:rPr kumimoji="1" lang="zh-CN" altLang="en-US" dirty="0" smtClean="0"/>
              <a:t>：</a:t>
            </a:r>
            <a:r>
              <a:rPr kumimoji="1" lang="en-US" altLang="zh-CN" dirty="0" smtClean="0"/>
              <a:t>componentization</a:t>
            </a:r>
          </a:p>
          <a:p>
            <a:pPr lvl="1"/>
            <a:r>
              <a:rPr kumimoji="1" lang="en-US" altLang="zh-CN" dirty="0" smtClean="0"/>
              <a:t>High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level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abstract</a:t>
            </a:r>
            <a:r>
              <a:rPr kumimoji="1" lang="zh-CN" altLang="en-US" dirty="0" smtClean="0"/>
              <a:t>：</a:t>
            </a:r>
            <a:r>
              <a:rPr kumimoji="1" lang="en-US" altLang="zh-CN" dirty="0" smtClean="0"/>
              <a:t>user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interface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181787" y="4800600"/>
            <a:ext cx="2832100" cy="120032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/>
              <a:t>So</a:t>
            </a:r>
            <a:r>
              <a:rPr kumimoji="1" lang="zh-CN" altLang="en-US" sz="2400" dirty="0" smtClean="0"/>
              <a:t>，</a:t>
            </a:r>
            <a:r>
              <a:rPr kumimoji="1" lang="en-US" altLang="zh-CN" sz="2400" dirty="0" smtClean="0"/>
              <a:t>we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need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Charm++</a:t>
            </a:r>
            <a:r>
              <a:rPr kumimoji="1" lang="zh-CN" altLang="en-US" sz="2400" dirty="0" smtClean="0"/>
              <a:t>-</a:t>
            </a:r>
            <a:r>
              <a:rPr kumimoji="1" lang="en-US" altLang="zh-CN" sz="2400" dirty="0" smtClean="0"/>
              <a:t>based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parallel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framework</a:t>
            </a:r>
            <a:r>
              <a:rPr kumimoji="1" lang="zh-CN" altLang="en-US" sz="2400" dirty="0" smtClean="0"/>
              <a:t>！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26476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390745" y="5561859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sz="1800" dirty="0">
              <a:solidFill>
                <a:srgbClr val="000000"/>
              </a:solidFill>
              <a:latin typeface="Verdana" pitchFamily="34" charset="0"/>
              <a:ea typeface="宋体" charset="-122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02228" y="994365"/>
            <a:ext cx="8841772" cy="588401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kumimoji="1" lang="en-US" altLang="zh-CN" sz="2400" b="1" dirty="0" smtClean="0">
                <a:solidFill>
                  <a:srgbClr val="000000"/>
                </a:solidFill>
                <a:latin typeface="Verdana"/>
                <a:ea typeface="楷体_GB2312"/>
              </a:rPr>
              <a:t>Why</a:t>
            </a:r>
            <a:r>
              <a:rPr kumimoji="1" lang="zh-CN" altLang="en-US" sz="2400" b="1" dirty="0" smtClean="0">
                <a:solidFill>
                  <a:srgbClr val="000000"/>
                </a:solidFill>
                <a:latin typeface="Verdana"/>
                <a:ea typeface="楷体_GB2312"/>
              </a:rPr>
              <a:t>？</a:t>
            </a:r>
            <a:r>
              <a:rPr kumimoji="1" lang="zh-CN" altLang="en-US" sz="2000" dirty="0" smtClean="0">
                <a:solidFill>
                  <a:srgbClr val="000000"/>
                </a:solidFill>
                <a:latin typeface="Verdana"/>
                <a:ea typeface="楷体_GB2312"/>
              </a:rPr>
              <a:t>     </a:t>
            </a:r>
            <a:r>
              <a:rPr kumimoji="1" lang="en-US" altLang="zh-CN" sz="1600" dirty="0" smtClean="0">
                <a:solidFill>
                  <a:srgbClr val="000000"/>
                </a:solidFill>
                <a:latin typeface="Verdana"/>
                <a:ea typeface="楷体_GB2312"/>
              </a:rPr>
              <a:t>Charm++ runtime</a:t>
            </a:r>
            <a:r>
              <a:rPr kumimoji="1" lang="zh-CN" altLang="en-US" sz="1600" dirty="0" smtClean="0">
                <a:solidFill>
                  <a:srgbClr val="000000"/>
                </a:solidFill>
                <a:latin typeface="Verdana"/>
                <a:ea typeface="楷体_GB2312"/>
              </a:rPr>
              <a:t>、</a:t>
            </a:r>
            <a:r>
              <a:rPr kumimoji="1" lang="en-US" altLang="zh-CN" sz="1600" dirty="0" err="1" smtClean="0">
                <a:solidFill>
                  <a:srgbClr val="000000"/>
                </a:solidFill>
                <a:latin typeface="Verdana"/>
                <a:ea typeface="楷体_GB2312"/>
              </a:rPr>
              <a:t>componenzation</a:t>
            </a:r>
            <a:r>
              <a:rPr kumimoji="1" lang="zh-CN" altLang="en-US" sz="1600" dirty="0" smtClean="0">
                <a:solidFill>
                  <a:srgbClr val="000000"/>
                </a:solidFill>
                <a:latin typeface="Verdana"/>
                <a:ea typeface="楷体_GB2312"/>
              </a:rPr>
              <a:t>、</a:t>
            </a:r>
            <a:r>
              <a:rPr kumimoji="1" lang="en-US" altLang="zh-CN" sz="1600" dirty="0" smtClean="0">
                <a:solidFill>
                  <a:srgbClr val="000000"/>
                </a:solidFill>
                <a:latin typeface="Verdana"/>
                <a:ea typeface="楷体_GB2312"/>
              </a:rPr>
              <a:t>increase productivity</a:t>
            </a:r>
            <a:endParaRPr kumimoji="1" lang="en-US" altLang="zh-CN" sz="1600" b="1" dirty="0">
              <a:solidFill>
                <a:srgbClr val="FF0000"/>
              </a:solidFill>
              <a:latin typeface="Verdana"/>
              <a:ea typeface="楷体_GB2312"/>
            </a:endParaRPr>
          </a:p>
          <a:p>
            <a:pPr>
              <a:defRPr/>
            </a:pPr>
            <a:endParaRPr kumimoji="1" lang="en-US" altLang="zh-CN" sz="2000" dirty="0" smtClean="0">
              <a:solidFill>
                <a:srgbClr val="000000"/>
              </a:solidFill>
              <a:latin typeface="Verdana"/>
              <a:ea typeface="楷体_GB2312"/>
            </a:endParaRPr>
          </a:p>
          <a:p>
            <a:pPr>
              <a:defRPr/>
            </a:pPr>
            <a:r>
              <a:rPr kumimoji="1" lang="en-US" altLang="zh-CN" sz="2400" b="1" dirty="0" smtClean="0">
                <a:solidFill>
                  <a:srgbClr val="000000"/>
                </a:solidFill>
                <a:latin typeface="Verdana"/>
                <a:ea typeface="楷体_GB2312"/>
              </a:rPr>
              <a:t>How</a:t>
            </a:r>
            <a:r>
              <a:rPr kumimoji="1" lang="zh-CN" altLang="en-US" sz="2400" b="1" dirty="0" smtClean="0">
                <a:solidFill>
                  <a:srgbClr val="000000"/>
                </a:solidFill>
                <a:latin typeface="Verdana"/>
                <a:ea typeface="楷体_GB2312"/>
              </a:rPr>
              <a:t>？</a:t>
            </a:r>
            <a:endParaRPr kumimoji="1" lang="en-US" altLang="zh-CN" sz="2400" b="1" dirty="0">
              <a:solidFill>
                <a:srgbClr val="000000"/>
              </a:solidFill>
              <a:latin typeface="Verdana"/>
              <a:ea typeface="楷体_GB2312"/>
            </a:endParaRPr>
          </a:p>
          <a:p>
            <a:pPr>
              <a:defRPr/>
            </a:pPr>
            <a:endParaRPr kumimoji="1" lang="en-US" altLang="zh-CN" sz="2200" dirty="0" smtClean="0">
              <a:solidFill>
                <a:srgbClr val="000000"/>
              </a:solidFill>
              <a:latin typeface="Verdana"/>
              <a:ea typeface="楷体_GB2312"/>
            </a:endParaRPr>
          </a:p>
          <a:p>
            <a:pPr>
              <a:defRPr/>
            </a:pPr>
            <a:endParaRPr kumimoji="1" lang="en-US" altLang="zh-CN" sz="2200" dirty="0">
              <a:solidFill>
                <a:srgbClr val="000000"/>
              </a:solidFill>
              <a:latin typeface="Verdana"/>
              <a:ea typeface="楷体_GB2312"/>
            </a:endParaRPr>
          </a:p>
          <a:p>
            <a:pPr>
              <a:defRPr/>
            </a:pPr>
            <a:endParaRPr kumimoji="1" lang="en-US" altLang="zh-CN" sz="2200" dirty="0" smtClean="0">
              <a:solidFill>
                <a:srgbClr val="000000"/>
              </a:solidFill>
              <a:latin typeface="Verdana"/>
              <a:ea typeface="楷体_GB2312"/>
            </a:endParaRPr>
          </a:p>
          <a:p>
            <a:pPr>
              <a:defRPr/>
            </a:pPr>
            <a:endParaRPr kumimoji="1" lang="en-US" altLang="zh-CN" sz="2200" dirty="0">
              <a:solidFill>
                <a:srgbClr val="000000"/>
              </a:solidFill>
              <a:latin typeface="Verdana"/>
              <a:ea typeface="楷体_GB2312"/>
            </a:endParaRPr>
          </a:p>
          <a:p>
            <a:pPr>
              <a:defRPr/>
            </a:pPr>
            <a:endParaRPr kumimoji="1" lang="en-US" altLang="zh-CN" sz="2200" dirty="0" smtClean="0">
              <a:solidFill>
                <a:srgbClr val="000000"/>
              </a:solidFill>
              <a:latin typeface="Verdana"/>
              <a:ea typeface="楷体_GB2312"/>
            </a:endParaRPr>
          </a:p>
          <a:p>
            <a:pPr>
              <a:defRPr/>
            </a:pPr>
            <a:endParaRPr kumimoji="1" lang="en-US" altLang="zh-CN" sz="2200" dirty="0">
              <a:solidFill>
                <a:srgbClr val="000000"/>
              </a:solidFill>
              <a:latin typeface="Verdana"/>
              <a:ea typeface="楷体_GB2312"/>
            </a:endParaRPr>
          </a:p>
          <a:p>
            <a:pPr>
              <a:defRPr/>
            </a:pPr>
            <a:endParaRPr kumimoji="1" lang="en-US" altLang="zh-CN" sz="2200" dirty="0" smtClean="0">
              <a:solidFill>
                <a:srgbClr val="000000"/>
              </a:solidFill>
              <a:latin typeface="Verdana"/>
              <a:ea typeface="楷体_GB2312"/>
            </a:endParaRPr>
          </a:p>
          <a:p>
            <a:pPr>
              <a:defRPr/>
            </a:pPr>
            <a:endParaRPr kumimoji="1" lang="en-US" altLang="zh-CN" sz="2200" dirty="0">
              <a:solidFill>
                <a:srgbClr val="000000"/>
              </a:solidFill>
              <a:latin typeface="Verdana"/>
              <a:ea typeface="楷体_GB2312"/>
            </a:endParaRPr>
          </a:p>
          <a:p>
            <a:pPr>
              <a:defRPr/>
            </a:pPr>
            <a:endParaRPr kumimoji="1" lang="en-US" altLang="zh-CN" sz="2400" b="1" dirty="0" smtClean="0">
              <a:solidFill>
                <a:srgbClr val="000000"/>
              </a:solidFill>
              <a:latin typeface="Verdana"/>
              <a:ea typeface="楷体_GB2312"/>
            </a:endParaRPr>
          </a:p>
          <a:p>
            <a:pPr>
              <a:defRPr/>
            </a:pPr>
            <a:r>
              <a:rPr kumimoji="1" lang="en-US" altLang="zh-CN" sz="2400" b="1" dirty="0" smtClean="0">
                <a:solidFill>
                  <a:srgbClr val="000000"/>
                </a:solidFill>
                <a:latin typeface="Verdana"/>
                <a:ea typeface="楷体_GB2312"/>
              </a:rPr>
              <a:t>What</a:t>
            </a:r>
            <a:r>
              <a:rPr kumimoji="1" lang="zh-CN" altLang="en-US" sz="2400" b="1" dirty="0" smtClean="0">
                <a:solidFill>
                  <a:srgbClr val="000000"/>
                </a:solidFill>
                <a:latin typeface="Verdana"/>
                <a:ea typeface="楷体_GB2312"/>
              </a:rPr>
              <a:t>？</a:t>
            </a:r>
            <a:r>
              <a:rPr kumimoji="1" lang="en-US" altLang="zh-CN" sz="2400" b="1" dirty="0" smtClean="0">
                <a:solidFill>
                  <a:srgbClr val="000000"/>
                </a:solidFill>
                <a:latin typeface="Verdana"/>
                <a:ea typeface="楷体_GB2312"/>
              </a:rPr>
              <a:t> </a:t>
            </a:r>
            <a:r>
              <a:rPr kumimoji="1" lang="zh-CN" altLang="en-US" sz="2400" b="1" dirty="0" smtClean="0">
                <a:solidFill>
                  <a:srgbClr val="000000"/>
                </a:solidFill>
                <a:latin typeface="Verdana"/>
                <a:ea typeface="楷体_GB2312"/>
              </a:rPr>
              <a:t> </a:t>
            </a:r>
            <a:r>
              <a:rPr kumimoji="1" lang="en-US" altLang="zh-CN" sz="2400" b="1" dirty="0" smtClean="0">
                <a:solidFill>
                  <a:srgbClr val="000000"/>
                </a:solidFill>
                <a:latin typeface="Verdana"/>
                <a:ea typeface="楷体_GB2312"/>
              </a:rPr>
              <a:t> </a:t>
            </a:r>
            <a:r>
              <a:rPr kumimoji="1" lang="en-US" altLang="zh-CN" sz="1600" dirty="0" smtClean="0">
                <a:solidFill>
                  <a:srgbClr val="000000"/>
                </a:solidFill>
                <a:latin typeface="Verdana"/>
                <a:ea typeface="楷体_GB2312"/>
              </a:rPr>
              <a:t>A</a:t>
            </a:r>
            <a:r>
              <a:rPr kumimoji="1" lang="zh-CN" altLang="en-US" sz="1600" dirty="0" smtClean="0">
                <a:solidFill>
                  <a:srgbClr val="000000"/>
                </a:solidFill>
                <a:latin typeface="Verdana"/>
                <a:ea typeface="楷体_GB2312"/>
              </a:rPr>
              <a:t> </a:t>
            </a:r>
            <a:r>
              <a:rPr kumimoji="1" lang="en-US" altLang="zh-CN" sz="1600" dirty="0" smtClean="0">
                <a:solidFill>
                  <a:srgbClr val="000000"/>
                </a:solidFill>
                <a:latin typeface="Verdana"/>
                <a:ea typeface="楷体_GB2312"/>
              </a:rPr>
              <a:t>charm++-based</a:t>
            </a:r>
            <a:r>
              <a:rPr kumimoji="1" lang="zh-CN" altLang="en-US" sz="1600" dirty="0" smtClean="0">
                <a:solidFill>
                  <a:srgbClr val="000000"/>
                </a:solidFill>
                <a:latin typeface="Verdana"/>
                <a:ea typeface="楷体_GB2312"/>
              </a:rPr>
              <a:t> </a:t>
            </a:r>
            <a:r>
              <a:rPr kumimoji="1" lang="en-US" altLang="zh-CN" sz="1600" dirty="0" smtClean="0">
                <a:solidFill>
                  <a:srgbClr val="000000"/>
                </a:solidFill>
                <a:latin typeface="Verdana"/>
                <a:ea typeface="楷体_GB2312"/>
              </a:rPr>
              <a:t>parallel</a:t>
            </a:r>
            <a:r>
              <a:rPr kumimoji="1" lang="zh-CN" altLang="en-US" sz="1600" dirty="0" smtClean="0">
                <a:solidFill>
                  <a:srgbClr val="000000"/>
                </a:solidFill>
                <a:latin typeface="Verdana"/>
                <a:ea typeface="楷体_GB2312"/>
              </a:rPr>
              <a:t> </a:t>
            </a:r>
            <a:r>
              <a:rPr kumimoji="1" lang="en-US" altLang="zh-CN" sz="1600" dirty="0" smtClean="0">
                <a:solidFill>
                  <a:srgbClr val="000000"/>
                </a:solidFill>
                <a:latin typeface="Verdana"/>
                <a:ea typeface="楷体_GB2312"/>
              </a:rPr>
              <a:t>framework</a:t>
            </a:r>
            <a:r>
              <a:rPr kumimoji="1" lang="zh-CN" altLang="en-US" sz="1600" dirty="0" smtClean="0">
                <a:solidFill>
                  <a:srgbClr val="000000"/>
                </a:solidFill>
                <a:latin typeface="Verdana"/>
                <a:ea typeface="楷体_GB2312"/>
              </a:rPr>
              <a:t> </a:t>
            </a:r>
            <a:r>
              <a:rPr kumimoji="1" lang="en-US" altLang="zh-CN" sz="1600" dirty="0" smtClean="0">
                <a:solidFill>
                  <a:srgbClr val="000000"/>
                </a:solidFill>
                <a:latin typeface="Verdana"/>
                <a:ea typeface="楷体_GB2312"/>
              </a:rPr>
              <a:t>for</a:t>
            </a:r>
            <a:r>
              <a:rPr kumimoji="1" lang="zh-CN" altLang="en-US" sz="1600" dirty="0" smtClean="0">
                <a:solidFill>
                  <a:srgbClr val="000000"/>
                </a:solidFill>
                <a:latin typeface="Verdana"/>
                <a:ea typeface="楷体_GB2312"/>
              </a:rPr>
              <a:t> </a:t>
            </a:r>
            <a:r>
              <a:rPr kumimoji="1" lang="en-US" altLang="zh-CN" sz="1600" dirty="0" smtClean="0">
                <a:solidFill>
                  <a:srgbClr val="000000"/>
                </a:solidFill>
                <a:latin typeface="Verdana"/>
                <a:ea typeface="楷体_GB2312"/>
              </a:rPr>
              <a:t>cosmological</a:t>
            </a:r>
            <a:r>
              <a:rPr kumimoji="1" lang="zh-CN" altLang="en-US" sz="1600" dirty="0" smtClean="0">
                <a:solidFill>
                  <a:srgbClr val="000000"/>
                </a:solidFill>
                <a:latin typeface="Verdana"/>
                <a:ea typeface="楷体_GB2312"/>
              </a:rPr>
              <a:t> </a:t>
            </a:r>
            <a:r>
              <a:rPr kumimoji="1" lang="en-US" altLang="zh-CN" sz="1600" dirty="0" smtClean="0">
                <a:solidFill>
                  <a:srgbClr val="000000"/>
                </a:solidFill>
                <a:latin typeface="Verdana"/>
                <a:ea typeface="楷体_GB2312"/>
              </a:rPr>
              <a:t>simulations. And overhead can be acceptable.</a:t>
            </a:r>
            <a:endParaRPr kumimoji="1" lang="en-US" altLang="zh-CN" sz="2400" dirty="0">
              <a:solidFill>
                <a:srgbClr val="000000"/>
              </a:solidFill>
              <a:latin typeface="Verdana"/>
              <a:ea typeface="楷体_GB2312"/>
            </a:endParaRPr>
          </a:p>
        </p:txBody>
      </p:sp>
      <p:grpSp>
        <p:nvGrpSpPr>
          <p:cNvPr id="38" name="组 37"/>
          <p:cNvGrpSpPr/>
          <p:nvPr/>
        </p:nvGrpSpPr>
        <p:grpSpPr>
          <a:xfrm>
            <a:off x="202846" y="1598588"/>
            <a:ext cx="8334429" cy="4215054"/>
            <a:chOff x="494430" y="2103239"/>
            <a:chExt cx="8334429" cy="4215054"/>
          </a:xfrm>
        </p:grpSpPr>
        <p:grpSp>
          <p:nvGrpSpPr>
            <p:cNvPr id="39" name="组 38"/>
            <p:cNvGrpSpPr/>
            <p:nvPr/>
          </p:nvGrpSpPr>
          <p:grpSpPr>
            <a:xfrm>
              <a:off x="494430" y="2103239"/>
              <a:ext cx="8334429" cy="4215054"/>
              <a:chOff x="494430" y="1743199"/>
              <a:chExt cx="8334429" cy="4215054"/>
            </a:xfrm>
          </p:grpSpPr>
          <p:grpSp>
            <p:nvGrpSpPr>
              <p:cNvPr id="41" name="组 40"/>
              <p:cNvGrpSpPr/>
              <p:nvPr/>
            </p:nvGrpSpPr>
            <p:grpSpPr>
              <a:xfrm>
                <a:off x="494430" y="1743199"/>
                <a:ext cx="8334429" cy="4215054"/>
                <a:chOff x="494430" y="1743199"/>
                <a:chExt cx="8334429" cy="4215054"/>
              </a:xfrm>
            </p:grpSpPr>
            <p:pic>
              <p:nvPicPr>
                <p:cNvPr id="46" name="图片 45" descr="无标题1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03848" y="2938199"/>
                  <a:ext cx="3096344" cy="1786945"/>
                </a:xfrm>
                <a:prstGeom prst="rect">
                  <a:avLst/>
                </a:prstGeom>
                <a:ln w="19050" cmpd="sng">
                  <a:solidFill>
                    <a:schemeClr val="tx1"/>
                  </a:solidFill>
                </a:ln>
              </p:spPr>
            </p:pic>
            <p:grpSp>
              <p:nvGrpSpPr>
                <p:cNvPr id="47" name="组 46"/>
                <p:cNvGrpSpPr/>
                <p:nvPr/>
              </p:nvGrpSpPr>
              <p:grpSpPr>
                <a:xfrm>
                  <a:off x="494430" y="1743199"/>
                  <a:ext cx="8334429" cy="4215054"/>
                  <a:chOff x="494430" y="1743199"/>
                  <a:chExt cx="8334429" cy="4215054"/>
                </a:xfrm>
              </p:grpSpPr>
              <p:grpSp>
                <p:nvGrpSpPr>
                  <p:cNvPr id="49" name="组 48"/>
                  <p:cNvGrpSpPr/>
                  <p:nvPr/>
                </p:nvGrpSpPr>
                <p:grpSpPr>
                  <a:xfrm>
                    <a:off x="494430" y="1743199"/>
                    <a:ext cx="8334429" cy="4206676"/>
                    <a:chOff x="494430" y="1743199"/>
                    <a:chExt cx="8334429" cy="4206676"/>
                  </a:xfrm>
                </p:grpSpPr>
                <p:pic>
                  <p:nvPicPr>
                    <p:cNvPr id="53" name="Picture 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94430" y="2925539"/>
                      <a:ext cx="1917329" cy="244827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54" name="文本框 53"/>
                    <p:cNvSpPr txBox="1"/>
                    <p:nvPr/>
                  </p:nvSpPr>
                  <p:spPr>
                    <a:xfrm>
                      <a:off x="7653867" y="3488267"/>
                      <a:ext cx="184666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endParaRPr kumimoji="1" lang="zh-CN" altLang="en-US" sz="1800" dirty="0">
                        <a:solidFill>
                          <a:srgbClr val="000000"/>
                        </a:solidFill>
                        <a:latin typeface="Verdana" pitchFamily="34" charset="0"/>
                        <a:ea typeface="宋体" charset="-122"/>
                      </a:endParaRPr>
                    </a:p>
                  </p:txBody>
                </p:sp>
                <p:grpSp>
                  <p:nvGrpSpPr>
                    <p:cNvPr id="55" name="组 54"/>
                    <p:cNvGrpSpPr/>
                    <p:nvPr/>
                  </p:nvGrpSpPr>
                  <p:grpSpPr>
                    <a:xfrm>
                      <a:off x="6972185" y="2061443"/>
                      <a:ext cx="1856674" cy="2880320"/>
                      <a:chOff x="6570653" y="2203103"/>
                      <a:chExt cx="2257760" cy="3476245"/>
                    </a:xfrm>
                  </p:grpSpPr>
                  <p:pic>
                    <p:nvPicPr>
                      <p:cNvPr id="67" name="图片 66" descr="cdm_rhoProj_0019.bmp"/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588079" y="4281403"/>
                        <a:ext cx="1685179" cy="139794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69" name="图片 68" descr="uc_criterion_volume.bmp"/>
                      <p:cNvPicPr>
                        <a:picLocks noChangeAspect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570653" y="2203103"/>
                        <a:ext cx="1766577" cy="1271631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68" name="图片 67" descr="C4_merging.jpg"/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7023780" y="3285129"/>
                        <a:ext cx="1804633" cy="1353475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56" name="文本框 55"/>
                    <p:cNvSpPr txBox="1"/>
                    <p:nvPr/>
                  </p:nvSpPr>
                  <p:spPr>
                    <a:xfrm>
                      <a:off x="3203848" y="2237457"/>
                      <a:ext cx="3096344" cy="523220"/>
                    </a:xfrm>
                    <a:prstGeom prst="rect">
                      <a:avLst/>
                    </a:prstGeom>
                    <a:ln w="19050" cmpd="sng"/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wrap="square" rtlCol="0">
                      <a:spAutoFit/>
                    </a:bodyPr>
                    <a:lstStyle/>
                    <a:p>
                      <a:r>
                        <a:rPr kumimoji="1" lang="en-US" altLang="zh-CN" sz="1400" dirty="0" smtClean="0">
                          <a:solidFill>
                            <a:srgbClr val="000000"/>
                          </a:solidFill>
                          <a:latin typeface="Verdana"/>
                          <a:ea typeface="楷体_GB2312"/>
                        </a:rPr>
                        <a:t>DSL </a:t>
                      </a:r>
                    </a:p>
                    <a:p>
                      <a:r>
                        <a:rPr kumimoji="1" lang="en-US" altLang="zh-CN" sz="1400" dirty="0" smtClean="0">
                          <a:solidFill>
                            <a:srgbClr val="000000"/>
                          </a:solidFill>
                          <a:latin typeface="Verdana"/>
                          <a:ea typeface="楷体_GB2312"/>
                        </a:rPr>
                        <a:t>Compiler</a:t>
                      </a:r>
                      <a:endParaRPr kumimoji="1" lang="zh-CN" altLang="en-US" sz="1400" dirty="0">
                        <a:solidFill>
                          <a:srgbClr val="000000"/>
                        </a:solidFill>
                        <a:latin typeface="Verdana"/>
                        <a:ea typeface="楷体_GB2312"/>
                      </a:endParaRPr>
                    </a:p>
                  </p:txBody>
                </p:sp>
                <p:cxnSp>
                  <p:nvCxnSpPr>
                    <p:cNvPr id="57" name="肘形连接符 56"/>
                    <p:cNvCxnSpPr/>
                    <p:nvPr/>
                  </p:nvCxnSpPr>
                  <p:spPr>
                    <a:xfrm flipV="1">
                      <a:off x="2411849" y="2495576"/>
                      <a:ext cx="791999" cy="1077440"/>
                    </a:xfrm>
                    <a:prstGeom prst="bentConnector3">
                      <a:avLst/>
                    </a:prstGeom>
                    <a:ln>
                      <a:solidFill>
                        <a:srgbClr val="000000"/>
                      </a:solidFill>
                      <a:tailEnd type="triangle" w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8" name="肘形连接符 57"/>
                    <p:cNvCxnSpPr/>
                    <p:nvPr/>
                  </p:nvCxnSpPr>
                  <p:spPr>
                    <a:xfrm flipV="1">
                      <a:off x="6444208" y="3429595"/>
                      <a:ext cx="828600" cy="1071"/>
                    </a:xfrm>
                    <a:prstGeom prst="bentConnector3">
                      <a:avLst/>
                    </a:prstGeom>
                    <a:ln>
                      <a:solidFill>
                        <a:srgbClr val="000000"/>
                      </a:solidFill>
                      <a:tailEnd type="triangle" w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肘形连接符 58"/>
                    <p:cNvCxnSpPr/>
                    <p:nvPr/>
                  </p:nvCxnSpPr>
                  <p:spPr>
                    <a:xfrm rot="5400000" flipV="1">
                      <a:off x="4661989" y="2870917"/>
                      <a:ext cx="252069" cy="0"/>
                    </a:xfrm>
                    <a:prstGeom prst="bentConnector3">
                      <a:avLst/>
                    </a:prstGeom>
                    <a:ln>
                      <a:solidFill>
                        <a:srgbClr val="000000"/>
                      </a:solidFill>
                      <a:tailEnd type="triangle" w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0" name="文本框 59"/>
                    <p:cNvSpPr txBox="1"/>
                    <p:nvPr/>
                  </p:nvSpPr>
                  <p:spPr>
                    <a:xfrm>
                      <a:off x="5216136" y="3573016"/>
                      <a:ext cx="435984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kumimoji="1" lang="en-US" altLang="zh-CN" sz="1400" dirty="0" smtClean="0">
                          <a:solidFill>
                            <a:srgbClr val="000000"/>
                          </a:solidFill>
                          <a:latin typeface="Verdana" pitchFamily="34" charset="0"/>
                          <a:ea typeface="宋体" charset="-122"/>
                        </a:rPr>
                        <a:t>ccl</a:t>
                      </a:r>
                      <a:endParaRPr kumimoji="1" lang="zh-CN" altLang="en-US" sz="1400" dirty="0">
                        <a:solidFill>
                          <a:srgbClr val="000000"/>
                        </a:solidFill>
                        <a:latin typeface="Verdana" pitchFamily="34" charset="0"/>
                        <a:ea typeface="宋体" charset="-122"/>
                      </a:endParaRPr>
                    </a:p>
                  </p:txBody>
                </p:sp>
                <p:cxnSp>
                  <p:nvCxnSpPr>
                    <p:cNvPr id="61" name="肘形连接符 60"/>
                    <p:cNvCxnSpPr/>
                    <p:nvPr/>
                  </p:nvCxnSpPr>
                  <p:spPr>
                    <a:xfrm rot="5400000" flipV="1">
                      <a:off x="5237220" y="3554202"/>
                      <a:ext cx="252069" cy="1666"/>
                    </a:xfrm>
                    <a:prstGeom prst="bentConnector3">
                      <a:avLst/>
                    </a:prstGeom>
                    <a:ln w="9525" cmpd="sng">
                      <a:solidFill>
                        <a:srgbClr val="000000"/>
                      </a:solidFill>
                      <a:tailEnd type="triangle" w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2" name="文本框 61"/>
                    <p:cNvSpPr txBox="1"/>
                    <p:nvPr/>
                  </p:nvSpPr>
                  <p:spPr>
                    <a:xfrm>
                      <a:off x="2373484" y="3172906"/>
                      <a:ext cx="398316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kumimoji="1" lang="en-US" altLang="zh-CN" sz="2000" dirty="0" smtClean="0">
                          <a:solidFill>
                            <a:srgbClr val="8AB9B9">
                              <a:lumMod val="75000"/>
                            </a:srgbClr>
                          </a:solidFill>
                          <a:latin typeface="Verdana" pitchFamily="34" charset="0"/>
                          <a:ea typeface="宋体" charset="-122"/>
                        </a:rPr>
                        <a:t>In</a:t>
                      </a:r>
                      <a:endParaRPr kumimoji="1" lang="zh-CN" altLang="en-US" sz="2000" dirty="0">
                        <a:solidFill>
                          <a:srgbClr val="8AB9B9">
                            <a:lumMod val="75000"/>
                          </a:srgbClr>
                        </a:solidFill>
                        <a:latin typeface="Verdana" pitchFamily="34" charset="0"/>
                        <a:ea typeface="宋体" charset="-122"/>
                      </a:endParaRPr>
                    </a:p>
                  </p:txBody>
                </p:sp>
                <p:sp>
                  <p:nvSpPr>
                    <p:cNvPr id="63" name="文本框 62"/>
                    <p:cNvSpPr txBox="1"/>
                    <p:nvPr/>
                  </p:nvSpPr>
                  <p:spPr>
                    <a:xfrm>
                      <a:off x="6372200" y="2996952"/>
                      <a:ext cx="569387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kumimoji="1" lang="en-US" altLang="zh-CN" sz="2000" dirty="0" smtClean="0">
                          <a:solidFill>
                            <a:srgbClr val="22228B"/>
                          </a:solidFill>
                          <a:latin typeface="Verdana" pitchFamily="34" charset="0"/>
                          <a:ea typeface="宋体" charset="-122"/>
                        </a:rPr>
                        <a:t>Out</a:t>
                      </a:r>
                      <a:endParaRPr kumimoji="1" lang="zh-CN" altLang="en-US" sz="2000" dirty="0">
                        <a:solidFill>
                          <a:srgbClr val="22228B"/>
                        </a:solidFill>
                        <a:latin typeface="Verdana" pitchFamily="34" charset="0"/>
                        <a:ea typeface="宋体" charset="-122"/>
                      </a:endParaRPr>
                    </a:p>
                  </p:txBody>
                </p:sp>
                <p:sp>
                  <p:nvSpPr>
                    <p:cNvPr id="64" name="框架 63"/>
                    <p:cNvSpPr/>
                    <p:nvPr/>
                  </p:nvSpPr>
                  <p:spPr>
                    <a:xfrm>
                      <a:off x="3059832" y="1773411"/>
                      <a:ext cx="3384376" cy="4176464"/>
                    </a:xfrm>
                    <a:prstGeom prst="frame">
                      <a:avLst>
                        <a:gd name="adj1" fmla="val 0"/>
                      </a:avLst>
                    </a:prstGeom>
                    <a:ln w="28575" cmpd="sng">
                      <a:solidFill>
                        <a:srgbClr val="000000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zh-CN" altLang="en-US" sz="1800">
                        <a:solidFill>
                          <a:srgbClr val="FFFFFF"/>
                        </a:solidFill>
                        <a:latin typeface="Verdana"/>
                        <a:ea typeface="楷体_GB2312"/>
                      </a:endParaRPr>
                    </a:p>
                  </p:txBody>
                </p:sp>
                <p:sp>
                  <p:nvSpPr>
                    <p:cNvPr id="65" name="文本框 64"/>
                    <p:cNvSpPr txBox="1"/>
                    <p:nvPr/>
                  </p:nvSpPr>
                  <p:spPr>
                    <a:xfrm>
                      <a:off x="3141419" y="1743199"/>
                      <a:ext cx="1646605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kumimoji="1" lang="en-US" altLang="zh-CN" sz="1800" dirty="0" smtClean="0">
                          <a:solidFill>
                            <a:srgbClr val="22228B"/>
                          </a:solidFill>
                          <a:latin typeface="Verdana" pitchFamily="34" charset="0"/>
                          <a:ea typeface="宋体" charset="-122"/>
                        </a:rPr>
                        <a:t>Transparent</a:t>
                      </a:r>
                      <a:endParaRPr kumimoji="1" lang="zh-CN" altLang="en-US" sz="1800" dirty="0">
                        <a:solidFill>
                          <a:srgbClr val="22228B"/>
                        </a:solidFill>
                        <a:latin typeface="Verdana" pitchFamily="34" charset="0"/>
                        <a:ea typeface="宋体" charset="-122"/>
                      </a:endParaRPr>
                    </a:p>
                  </p:txBody>
                </p:sp>
                <p:sp>
                  <p:nvSpPr>
                    <p:cNvPr id="66" name="文本框 65"/>
                    <p:cNvSpPr txBox="1"/>
                    <p:nvPr/>
                  </p:nvSpPr>
                  <p:spPr>
                    <a:xfrm>
                      <a:off x="4211960" y="3121223"/>
                      <a:ext cx="982410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kumimoji="1" lang="en-US" altLang="zh-CN" sz="1400" dirty="0" smtClean="0">
                          <a:solidFill>
                            <a:srgbClr val="000000"/>
                          </a:solidFill>
                          <a:latin typeface="Verdana" pitchFamily="34" charset="0"/>
                          <a:ea typeface="宋体" charset="-122"/>
                        </a:rPr>
                        <a:t>component</a:t>
                      </a:r>
                      <a:endParaRPr kumimoji="1" lang="zh-CN" altLang="en-US" sz="1400" dirty="0">
                        <a:solidFill>
                          <a:srgbClr val="000000"/>
                        </a:solidFill>
                        <a:latin typeface="Verdana" pitchFamily="34" charset="0"/>
                        <a:ea typeface="宋体" charset="-122"/>
                      </a:endParaRPr>
                    </a:p>
                  </p:txBody>
                </p:sp>
              </p:grpSp>
              <p:pic>
                <p:nvPicPr>
                  <p:cNvPr id="50" name="图片 49" descr="无标题3.png"/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203848" y="5597626"/>
                    <a:ext cx="3096344" cy="360627"/>
                  </a:xfrm>
                  <a:prstGeom prst="rect">
                    <a:avLst/>
                  </a:prstGeom>
                  <a:ln w="19050" cmpd="sng">
                    <a:solidFill>
                      <a:srgbClr val="000000"/>
                    </a:solidFill>
                  </a:ln>
                </p:spPr>
              </p:pic>
              <p:pic>
                <p:nvPicPr>
                  <p:cNvPr id="51" name="图片 50" descr="无标题1.png"/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250064" y="4365104"/>
                    <a:ext cx="1214432" cy="360000"/>
                  </a:xfrm>
                  <a:prstGeom prst="rect">
                    <a:avLst/>
                  </a:prstGeom>
                </p:spPr>
              </p:pic>
              <p:pic>
                <p:nvPicPr>
                  <p:cNvPr id="52" name="图片 51" descr="无标题1.png"/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203849" y="4797152"/>
                    <a:ext cx="3096343" cy="725850"/>
                  </a:xfrm>
                  <a:prstGeom prst="rect">
                    <a:avLst/>
                  </a:prstGeom>
                  <a:ln w="19050" cmpd="sng">
                    <a:solidFill>
                      <a:srgbClr val="000000"/>
                    </a:solidFill>
                  </a:ln>
                </p:spPr>
              </p:pic>
            </p:grpSp>
            <p:pic>
              <p:nvPicPr>
                <p:cNvPr id="48" name="图片 47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203848" y="3717032"/>
                  <a:ext cx="1440160" cy="363954"/>
                </a:xfrm>
                <a:prstGeom prst="rect">
                  <a:avLst/>
                </a:prstGeom>
              </p:spPr>
            </p:pic>
          </p:grpSp>
          <p:sp>
            <p:nvSpPr>
              <p:cNvPr id="42" name="文本框 41"/>
              <p:cNvSpPr txBox="1"/>
              <p:nvPr/>
            </p:nvSpPr>
            <p:spPr>
              <a:xfrm>
                <a:off x="3203848" y="3121223"/>
                <a:ext cx="6754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400" b="1" dirty="0" smtClean="0">
                    <a:solidFill>
                      <a:srgbClr val="FF0000"/>
                    </a:solidFill>
                    <a:latin typeface="Verdana" pitchFamily="34" charset="0"/>
                    <a:ea typeface="宋体" charset="-122"/>
                  </a:rPr>
                  <a:t>flesh</a:t>
                </a:r>
                <a:endParaRPr kumimoji="1" lang="zh-CN" altLang="en-US" sz="1400" b="1" dirty="0">
                  <a:solidFill>
                    <a:srgbClr val="FF0000"/>
                  </a:solidFill>
                  <a:latin typeface="Verdana" pitchFamily="34" charset="0"/>
                  <a:ea typeface="宋体" charset="-122"/>
                </a:endParaRP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>
                <a:off x="5652120" y="3140968"/>
                <a:ext cx="67348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400" dirty="0" smtClean="0">
                    <a:solidFill>
                      <a:srgbClr val="000000"/>
                    </a:solidFill>
                    <a:latin typeface="Verdana" pitchFamily="34" charset="0"/>
                    <a:ea typeface="宋体" charset="-122"/>
                  </a:rPr>
                  <a:t>PUGH</a:t>
                </a:r>
                <a:endParaRPr kumimoji="1" lang="zh-CN" altLang="en-US" sz="1400" dirty="0">
                  <a:solidFill>
                    <a:srgbClr val="000000"/>
                  </a:solidFill>
                  <a:latin typeface="Verdana" pitchFamily="34" charset="0"/>
                  <a:ea typeface="宋体" charset="-122"/>
                </a:endParaRP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>
                <a:off x="4412140" y="4221088"/>
                <a:ext cx="7359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400" dirty="0" smtClean="0">
                    <a:solidFill>
                      <a:srgbClr val="000000"/>
                    </a:solidFill>
                    <a:latin typeface="Verdana" pitchFamily="34" charset="0"/>
                    <a:ea typeface="宋体" charset="-122"/>
                  </a:rPr>
                  <a:t>WENO</a:t>
                </a:r>
                <a:endParaRPr kumimoji="1" lang="zh-CN" altLang="en-US" sz="1400" dirty="0">
                  <a:solidFill>
                    <a:srgbClr val="000000"/>
                  </a:solidFill>
                  <a:latin typeface="Verdana" pitchFamily="34" charset="0"/>
                  <a:ea typeface="宋体" charset="-122"/>
                </a:endParaRP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5508104" y="4221088"/>
                <a:ext cx="85284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400" dirty="0" smtClean="0">
                    <a:solidFill>
                      <a:srgbClr val="000000"/>
                    </a:solidFill>
                    <a:latin typeface="Verdana" pitchFamily="34" charset="0"/>
                    <a:ea typeface="宋体" charset="-122"/>
                  </a:rPr>
                  <a:t>Charmpp</a:t>
                </a:r>
                <a:endParaRPr kumimoji="1" lang="zh-CN" altLang="en-US" sz="1400" dirty="0">
                  <a:solidFill>
                    <a:srgbClr val="000000"/>
                  </a:solidFill>
                  <a:latin typeface="Verdana" pitchFamily="34" charset="0"/>
                  <a:ea typeface="宋体" charset="-122"/>
                </a:endParaRPr>
              </a:p>
            </p:txBody>
          </p:sp>
        </p:grpSp>
        <p:pic>
          <p:nvPicPr>
            <p:cNvPr id="40" name="图片 39" descr="无标题1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162" y="2420888"/>
              <a:ext cx="2279046" cy="865498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1785754" y="2996952"/>
            <a:ext cx="553998" cy="129614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kumimoji="1" lang="en-US" altLang="zh-CN" b="1" dirty="0" smtClean="0">
                <a:solidFill>
                  <a:srgbClr val="FFFFFF"/>
                </a:solidFill>
                <a:latin typeface="Verdana" pitchFamily="34" charset="0"/>
                <a:ea typeface="宋体" charset="-122"/>
              </a:rPr>
              <a:t>DSL</a:t>
            </a:r>
            <a:endParaRPr kumimoji="1" lang="zh-CN" altLang="en-US" b="1" dirty="0">
              <a:solidFill>
                <a:srgbClr val="FFFFFF"/>
              </a:solidFill>
              <a:latin typeface="Verdana" pitchFamily="34" charset="0"/>
              <a:ea typeface="宋体" charset="-122"/>
            </a:endParaRPr>
          </a:p>
        </p:txBody>
      </p:sp>
      <p:sp>
        <p:nvSpPr>
          <p:cNvPr id="72" name="标题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mtClean="0"/>
              <a:t>Conclusion</a:t>
            </a:r>
            <a:endParaRPr kumimoji="1"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59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4574"/>
    </mc:Choice>
    <mc:Fallback xmlns="">
      <p:transition xmlns:p14="http://schemas.microsoft.com/office/powerpoint/2010/main" advTm="6457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63272" y="3140713"/>
            <a:ext cx="25867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dirty="0" smtClean="0"/>
              <a:t>Thank</a:t>
            </a:r>
            <a:r>
              <a:rPr kumimoji="1" lang="zh-CN" altLang="en-US" sz="3600" dirty="0" smtClean="0"/>
              <a:t> </a:t>
            </a:r>
            <a:r>
              <a:rPr kumimoji="1" lang="en-US" altLang="zh-CN" sz="3600" dirty="0" smtClean="0"/>
              <a:t>you</a:t>
            </a:r>
            <a:r>
              <a:rPr kumimoji="1" lang="zh-CN" altLang="en-US" sz="3600" dirty="0" smtClean="0"/>
              <a:t>！</a:t>
            </a:r>
            <a:endParaRPr kumimoji="1" lang="zh-CN" altLang="en-US" sz="36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100" y="3787044"/>
            <a:ext cx="34671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82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Conclusion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7313" y="1371599"/>
            <a:ext cx="8186309" cy="4978845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zh-CN" dirty="0" err="1" smtClean="0"/>
              <a:t>SC_Tangram</a:t>
            </a:r>
            <a:endParaRPr kumimoji="1" lang="en-US" altLang="zh-CN" dirty="0"/>
          </a:p>
          <a:p>
            <a:pPr lvl="1"/>
            <a:r>
              <a:rPr kumimoji="1" lang="en-US" altLang="zh-CN" dirty="0" smtClean="0"/>
              <a:t> Charm++-based</a:t>
            </a:r>
            <a:r>
              <a:rPr kumimoji="1" lang="zh-CN" altLang="en-US" dirty="0" smtClean="0"/>
              <a:t> </a:t>
            </a:r>
            <a:endParaRPr kumimoji="1" lang="en-US" altLang="zh-CN" dirty="0" smtClean="0"/>
          </a:p>
          <a:p>
            <a:pPr lvl="2"/>
            <a:r>
              <a:rPr kumimoji="1" lang="en-US" altLang="zh-CN" dirty="0" smtClean="0"/>
              <a:t>XMAPP features</a:t>
            </a:r>
          </a:p>
          <a:p>
            <a:pPr lvl="2"/>
            <a:r>
              <a:rPr kumimoji="1" lang="en-US" altLang="zh-CN" dirty="0" smtClean="0"/>
              <a:t>Runtime </a:t>
            </a:r>
            <a:r>
              <a:rPr kumimoji="1" lang="en-US" altLang="zh-CN" dirty="0" err="1" smtClean="0"/>
              <a:t>adaptivity</a:t>
            </a:r>
            <a:endParaRPr kumimoji="1" lang="en-US" altLang="zh-CN" dirty="0" smtClean="0"/>
          </a:p>
          <a:p>
            <a:pPr lvl="1"/>
            <a:r>
              <a:rPr kumimoji="1" lang="en-US" altLang="zh-CN" dirty="0" smtClean="0"/>
              <a:t>parallel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framework</a:t>
            </a:r>
          </a:p>
          <a:p>
            <a:pPr lvl="2"/>
            <a:r>
              <a:rPr kumimoji="1" lang="en-US" altLang="zh-CN" dirty="0" smtClean="0"/>
              <a:t>Collaboration</a:t>
            </a:r>
          </a:p>
          <a:p>
            <a:pPr lvl="2"/>
            <a:r>
              <a:rPr kumimoji="1" lang="en-US" altLang="zh-CN" dirty="0" smtClean="0"/>
              <a:t>Components</a:t>
            </a:r>
          </a:p>
          <a:p>
            <a:pPr lvl="2"/>
            <a:r>
              <a:rPr kumimoji="1" lang="en-US" altLang="zh-CN" dirty="0" smtClean="0"/>
              <a:t>High level abstract user interface</a:t>
            </a:r>
          </a:p>
          <a:p>
            <a:pPr lvl="1"/>
            <a:r>
              <a:rPr kumimoji="1" lang="en-US" altLang="zh-CN" dirty="0" smtClean="0"/>
              <a:t>Acceptable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overhead</a:t>
            </a:r>
          </a:p>
          <a:p>
            <a:r>
              <a:rPr kumimoji="1" lang="en-US" altLang="zh-CN" dirty="0" smtClean="0"/>
              <a:t>cosmological simulations</a:t>
            </a:r>
          </a:p>
          <a:p>
            <a:pPr lvl="2"/>
            <a:r>
              <a:rPr lang="en-US" altLang="zh-CN" dirty="0"/>
              <a:t>key components aims at structured uniform meshes for solving partial differential equation (PDE) in </a:t>
            </a:r>
            <a:r>
              <a:rPr lang="en-US" altLang="zh-CN" dirty="0" smtClean="0"/>
              <a:t>hydrodynamics</a:t>
            </a:r>
          </a:p>
          <a:p>
            <a:pPr lvl="2"/>
            <a:r>
              <a:rPr lang="en-US" altLang="zh-CN" dirty="0" err="1" smtClean="0"/>
              <a:t>Nbody</a:t>
            </a:r>
            <a:endParaRPr lang="en-US" altLang="zh-CN" dirty="0" smtClean="0"/>
          </a:p>
        </p:txBody>
      </p:sp>
      <p:grpSp>
        <p:nvGrpSpPr>
          <p:cNvPr id="4" name="组 3"/>
          <p:cNvGrpSpPr/>
          <p:nvPr/>
        </p:nvGrpSpPr>
        <p:grpSpPr>
          <a:xfrm>
            <a:off x="4155935" y="1417638"/>
            <a:ext cx="5310349" cy="2980936"/>
            <a:chOff x="930275" y="2103239"/>
            <a:chExt cx="7898584" cy="4215054"/>
          </a:xfrm>
        </p:grpSpPr>
        <p:grpSp>
          <p:nvGrpSpPr>
            <p:cNvPr id="5" name="组 4"/>
            <p:cNvGrpSpPr/>
            <p:nvPr/>
          </p:nvGrpSpPr>
          <p:grpSpPr>
            <a:xfrm>
              <a:off x="930275" y="2103239"/>
              <a:ext cx="7898584" cy="4215054"/>
              <a:chOff x="930275" y="1743199"/>
              <a:chExt cx="7898584" cy="4215054"/>
            </a:xfrm>
          </p:grpSpPr>
          <p:grpSp>
            <p:nvGrpSpPr>
              <p:cNvPr id="7" name="组 6"/>
              <p:cNvGrpSpPr/>
              <p:nvPr/>
            </p:nvGrpSpPr>
            <p:grpSpPr>
              <a:xfrm>
                <a:off x="930275" y="1743199"/>
                <a:ext cx="7898584" cy="4215054"/>
                <a:chOff x="930275" y="1743199"/>
                <a:chExt cx="7898584" cy="4215054"/>
              </a:xfrm>
            </p:grpSpPr>
            <p:pic>
              <p:nvPicPr>
                <p:cNvPr id="12" name="图片 11" descr="无标题1.png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03848" y="2938199"/>
                  <a:ext cx="3096344" cy="1786945"/>
                </a:xfrm>
                <a:prstGeom prst="rect">
                  <a:avLst/>
                </a:prstGeom>
                <a:ln w="19050" cmpd="sng">
                  <a:solidFill>
                    <a:schemeClr val="tx1"/>
                  </a:solidFill>
                </a:ln>
              </p:spPr>
            </p:pic>
            <p:grpSp>
              <p:nvGrpSpPr>
                <p:cNvPr id="13" name="组 12"/>
                <p:cNvGrpSpPr/>
                <p:nvPr/>
              </p:nvGrpSpPr>
              <p:grpSpPr>
                <a:xfrm>
                  <a:off x="930275" y="1743199"/>
                  <a:ext cx="7898584" cy="4215054"/>
                  <a:chOff x="930275" y="1743199"/>
                  <a:chExt cx="7898584" cy="4215054"/>
                </a:xfrm>
              </p:grpSpPr>
              <p:grpSp>
                <p:nvGrpSpPr>
                  <p:cNvPr id="15" name="组 14"/>
                  <p:cNvGrpSpPr/>
                  <p:nvPr/>
                </p:nvGrpSpPr>
                <p:grpSpPr>
                  <a:xfrm>
                    <a:off x="930275" y="1743199"/>
                    <a:ext cx="7898584" cy="4206676"/>
                    <a:chOff x="930275" y="1743199"/>
                    <a:chExt cx="7898584" cy="4206676"/>
                  </a:xfrm>
                </p:grpSpPr>
                <p:pic>
                  <p:nvPicPr>
                    <p:cNvPr id="19" name="Picture 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930275" y="2925541"/>
                      <a:ext cx="1481484" cy="18917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20" name="文本框 19"/>
                    <p:cNvSpPr txBox="1"/>
                    <p:nvPr/>
                  </p:nvSpPr>
                  <p:spPr>
                    <a:xfrm>
                      <a:off x="7653867" y="3488267"/>
                      <a:ext cx="184666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endParaRPr kumimoji="1" lang="zh-CN" altLang="en-US" sz="1800" dirty="0">
                        <a:solidFill>
                          <a:srgbClr val="000000"/>
                        </a:solidFill>
                        <a:latin typeface="Verdana" pitchFamily="34" charset="0"/>
                        <a:ea typeface="宋体" charset="-122"/>
                      </a:endParaRPr>
                    </a:p>
                  </p:txBody>
                </p:sp>
                <p:grpSp>
                  <p:nvGrpSpPr>
                    <p:cNvPr id="21" name="组 20"/>
                    <p:cNvGrpSpPr/>
                    <p:nvPr/>
                  </p:nvGrpSpPr>
                  <p:grpSpPr>
                    <a:xfrm>
                      <a:off x="6972185" y="2061443"/>
                      <a:ext cx="1856674" cy="2880320"/>
                      <a:chOff x="6570653" y="2203103"/>
                      <a:chExt cx="2257760" cy="3476245"/>
                    </a:xfrm>
                  </p:grpSpPr>
                  <p:pic>
                    <p:nvPicPr>
                      <p:cNvPr id="33" name="图片 32" descr="cdm_rhoProj_0019.bmp"/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588079" y="4281403"/>
                        <a:ext cx="1685179" cy="139794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4" name="图片 33" descr="uc_criterion_volume.bmp"/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570653" y="2203103"/>
                        <a:ext cx="1766577" cy="1271631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5" name="图片 34" descr="C4_merging.jpg"/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7023780" y="3285129"/>
                        <a:ext cx="1804633" cy="1353475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22" name="文本框 21"/>
                    <p:cNvSpPr txBox="1"/>
                    <p:nvPr/>
                  </p:nvSpPr>
                  <p:spPr>
                    <a:xfrm>
                      <a:off x="3203848" y="2237457"/>
                      <a:ext cx="3096343" cy="652796"/>
                    </a:xfrm>
                    <a:prstGeom prst="rect">
                      <a:avLst/>
                    </a:prstGeom>
                    <a:ln w="19050" cmpd="sng"/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wrap="square" rtlCol="0">
                      <a:spAutoFit/>
                    </a:bodyPr>
                    <a:lstStyle/>
                    <a:p>
                      <a:r>
                        <a:rPr kumimoji="1" lang="en-US" altLang="zh-CN" sz="1200" dirty="0" smtClean="0">
                          <a:solidFill>
                            <a:srgbClr val="000000"/>
                          </a:solidFill>
                          <a:latin typeface="Verdana"/>
                          <a:ea typeface="楷体_GB2312"/>
                        </a:rPr>
                        <a:t>DSL </a:t>
                      </a:r>
                    </a:p>
                    <a:p>
                      <a:r>
                        <a:rPr kumimoji="1" lang="en-US" altLang="zh-CN" sz="1200" dirty="0" smtClean="0">
                          <a:solidFill>
                            <a:srgbClr val="000000"/>
                          </a:solidFill>
                          <a:latin typeface="Verdana"/>
                          <a:ea typeface="楷体_GB2312"/>
                        </a:rPr>
                        <a:t>Compiler</a:t>
                      </a:r>
                      <a:endParaRPr kumimoji="1" lang="zh-CN" altLang="en-US" sz="1200" dirty="0">
                        <a:solidFill>
                          <a:srgbClr val="000000"/>
                        </a:solidFill>
                        <a:latin typeface="Verdana"/>
                        <a:ea typeface="楷体_GB2312"/>
                      </a:endParaRPr>
                    </a:p>
                  </p:txBody>
                </p:sp>
                <p:cxnSp>
                  <p:nvCxnSpPr>
                    <p:cNvPr id="23" name="肘形连接符 22"/>
                    <p:cNvCxnSpPr/>
                    <p:nvPr/>
                  </p:nvCxnSpPr>
                  <p:spPr>
                    <a:xfrm flipV="1">
                      <a:off x="2411849" y="2495576"/>
                      <a:ext cx="791999" cy="1077440"/>
                    </a:xfrm>
                    <a:prstGeom prst="bentConnector3">
                      <a:avLst/>
                    </a:prstGeom>
                    <a:ln>
                      <a:solidFill>
                        <a:srgbClr val="000000"/>
                      </a:solidFill>
                      <a:tailEnd type="triangle" w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肘形连接符 23"/>
                    <p:cNvCxnSpPr/>
                    <p:nvPr/>
                  </p:nvCxnSpPr>
                  <p:spPr>
                    <a:xfrm flipV="1">
                      <a:off x="6444208" y="3429595"/>
                      <a:ext cx="828600" cy="1071"/>
                    </a:xfrm>
                    <a:prstGeom prst="bentConnector3">
                      <a:avLst/>
                    </a:prstGeom>
                    <a:ln>
                      <a:solidFill>
                        <a:srgbClr val="000000"/>
                      </a:solidFill>
                      <a:tailEnd type="triangle" w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" name="肘形连接符 24"/>
                    <p:cNvCxnSpPr/>
                    <p:nvPr/>
                  </p:nvCxnSpPr>
                  <p:spPr>
                    <a:xfrm rot="5400000" flipV="1">
                      <a:off x="4661989" y="2870917"/>
                      <a:ext cx="252069" cy="0"/>
                    </a:xfrm>
                    <a:prstGeom prst="bentConnector3">
                      <a:avLst/>
                    </a:prstGeom>
                    <a:ln>
                      <a:solidFill>
                        <a:srgbClr val="000000"/>
                      </a:solidFill>
                      <a:tailEnd type="triangle" w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6" name="文本框 25"/>
                    <p:cNvSpPr txBox="1"/>
                    <p:nvPr/>
                  </p:nvSpPr>
                  <p:spPr>
                    <a:xfrm>
                      <a:off x="5135013" y="3681070"/>
                      <a:ext cx="743787" cy="43519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kumimoji="1" lang="en-US" altLang="zh-CN" sz="1400" dirty="0" smtClean="0">
                          <a:solidFill>
                            <a:srgbClr val="000000"/>
                          </a:solidFill>
                          <a:latin typeface="Verdana" pitchFamily="34" charset="0"/>
                          <a:ea typeface="宋体" charset="-122"/>
                        </a:rPr>
                        <a:t>ccl</a:t>
                      </a:r>
                      <a:endParaRPr kumimoji="1" lang="zh-CN" altLang="en-US" sz="1400" dirty="0">
                        <a:solidFill>
                          <a:srgbClr val="000000"/>
                        </a:solidFill>
                        <a:latin typeface="Verdana" pitchFamily="34" charset="0"/>
                        <a:ea typeface="宋体" charset="-122"/>
                      </a:endParaRPr>
                    </a:p>
                  </p:txBody>
                </p:sp>
                <p:cxnSp>
                  <p:nvCxnSpPr>
                    <p:cNvPr id="27" name="肘形连接符 26"/>
                    <p:cNvCxnSpPr/>
                    <p:nvPr/>
                  </p:nvCxnSpPr>
                  <p:spPr>
                    <a:xfrm rot="5400000" flipV="1">
                      <a:off x="5237220" y="3554202"/>
                      <a:ext cx="252069" cy="1666"/>
                    </a:xfrm>
                    <a:prstGeom prst="bentConnector3">
                      <a:avLst/>
                    </a:prstGeom>
                    <a:ln w="9525" cmpd="sng">
                      <a:solidFill>
                        <a:srgbClr val="000000"/>
                      </a:solidFill>
                      <a:tailEnd type="triangle" w="lg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8" name="文本框 27"/>
                    <p:cNvSpPr txBox="1"/>
                    <p:nvPr/>
                  </p:nvSpPr>
                  <p:spPr>
                    <a:xfrm>
                      <a:off x="2373484" y="3172906"/>
                      <a:ext cx="398316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kumimoji="1" lang="en-US" altLang="zh-CN" sz="2000" dirty="0" smtClean="0">
                          <a:solidFill>
                            <a:srgbClr val="8AB9B9">
                              <a:lumMod val="75000"/>
                            </a:srgbClr>
                          </a:solidFill>
                          <a:latin typeface="Verdana" pitchFamily="34" charset="0"/>
                          <a:ea typeface="宋体" charset="-122"/>
                        </a:rPr>
                        <a:t>In</a:t>
                      </a:r>
                      <a:endParaRPr kumimoji="1" lang="zh-CN" altLang="en-US" sz="2000" dirty="0">
                        <a:solidFill>
                          <a:srgbClr val="8AB9B9">
                            <a:lumMod val="75000"/>
                          </a:srgbClr>
                        </a:solidFill>
                        <a:latin typeface="Verdana" pitchFamily="34" charset="0"/>
                        <a:ea typeface="宋体" charset="-122"/>
                      </a:endParaRPr>
                    </a:p>
                  </p:txBody>
                </p:sp>
                <p:sp>
                  <p:nvSpPr>
                    <p:cNvPr id="29" name="文本框 28"/>
                    <p:cNvSpPr txBox="1"/>
                    <p:nvPr/>
                  </p:nvSpPr>
                  <p:spPr>
                    <a:xfrm>
                      <a:off x="6372200" y="2996952"/>
                      <a:ext cx="569387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kumimoji="1" lang="en-US" altLang="zh-CN" sz="2000" dirty="0" smtClean="0">
                          <a:solidFill>
                            <a:srgbClr val="22228B"/>
                          </a:solidFill>
                          <a:latin typeface="Verdana" pitchFamily="34" charset="0"/>
                          <a:ea typeface="宋体" charset="-122"/>
                        </a:rPr>
                        <a:t>Out</a:t>
                      </a:r>
                      <a:endParaRPr kumimoji="1" lang="zh-CN" altLang="en-US" sz="2000" dirty="0">
                        <a:solidFill>
                          <a:srgbClr val="22228B"/>
                        </a:solidFill>
                        <a:latin typeface="Verdana" pitchFamily="34" charset="0"/>
                        <a:ea typeface="宋体" charset="-122"/>
                      </a:endParaRPr>
                    </a:p>
                  </p:txBody>
                </p:sp>
                <p:sp>
                  <p:nvSpPr>
                    <p:cNvPr id="30" name="框架 29"/>
                    <p:cNvSpPr/>
                    <p:nvPr/>
                  </p:nvSpPr>
                  <p:spPr>
                    <a:xfrm>
                      <a:off x="3059832" y="1773411"/>
                      <a:ext cx="3384376" cy="4176464"/>
                    </a:xfrm>
                    <a:prstGeom prst="frame">
                      <a:avLst>
                        <a:gd name="adj1" fmla="val 0"/>
                      </a:avLst>
                    </a:prstGeom>
                    <a:ln w="28575" cmpd="sng">
                      <a:solidFill>
                        <a:srgbClr val="000000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zh-CN" altLang="en-US" sz="1800">
                        <a:solidFill>
                          <a:srgbClr val="FFFFFF"/>
                        </a:solidFill>
                        <a:latin typeface="Verdana"/>
                        <a:ea typeface="楷体_GB2312"/>
                      </a:endParaRPr>
                    </a:p>
                  </p:txBody>
                </p:sp>
                <p:sp>
                  <p:nvSpPr>
                    <p:cNvPr id="31" name="文本框 30"/>
                    <p:cNvSpPr txBox="1"/>
                    <p:nvPr/>
                  </p:nvSpPr>
                  <p:spPr>
                    <a:xfrm>
                      <a:off x="3141419" y="1743199"/>
                      <a:ext cx="1646605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kumimoji="1" lang="en-US" altLang="zh-CN" sz="1800" dirty="0" smtClean="0">
                          <a:solidFill>
                            <a:srgbClr val="22228B"/>
                          </a:solidFill>
                          <a:latin typeface="Verdana" pitchFamily="34" charset="0"/>
                          <a:ea typeface="宋体" charset="-122"/>
                        </a:rPr>
                        <a:t>Transparent</a:t>
                      </a:r>
                      <a:endParaRPr kumimoji="1" lang="zh-CN" altLang="en-US" sz="1800" dirty="0">
                        <a:solidFill>
                          <a:srgbClr val="22228B"/>
                        </a:solidFill>
                        <a:latin typeface="Verdana" pitchFamily="34" charset="0"/>
                        <a:ea typeface="宋体" charset="-122"/>
                      </a:endParaRPr>
                    </a:p>
                  </p:txBody>
                </p:sp>
                <p:sp>
                  <p:nvSpPr>
                    <p:cNvPr id="32" name="文本框 31"/>
                    <p:cNvSpPr txBox="1"/>
                    <p:nvPr/>
                  </p:nvSpPr>
                  <p:spPr>
                    <a:xfrm>
                      <a:off x="4136025" y="4080987"/>
                      <a:ext cx="1672502" cy="39167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kumimoji="1" lang="en-US" altLang="zh-CN" sz="1200" dirty="0" smtClean="0">
                          <a:solidFill>
                            <a:srgbClr val="000000"/>
                          </a:solidFill>
                          <a:latin typeface="Verdana" pitchFamily="34" charset="0"/>
                          <a:ea typeface="宋体" charset="-122"/>
                        </a:rPr>
                        <a:t>components</a:t>
                      </a:r>
                      <a:endParaRPr kumimoji="1" lang="zh-CN" altLang="en-US" sz="1200" dirty="0">
                        <a:solidFill>
                          <a:srgbClr val="000000"/>
                        </a:solidFill>
                        <a:latin typeface="Verdana" pitchFamily="34" charset="0"/>
                        <a:ea typeface="宋体" charset="-122"/>
                      </a:endParaRPr>
                    </a:p>
                  </p:txBody>
                </p:sp>
              </p:grpSp>
              <p:pic>
                <p:nvPicPr>
                  <p:cNvPr id="16" name="图片 15" descr="无标题3.png"/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203848" y="5597626"/>
                    <a:ext cx="3096344" cy="360627"/>
                  </a:xfrm>
                  <a:prstGeom prst="rect">
                    <a:avLst/>
                  </a:prstGeom>
                  <a:ln w="19050" cmpd="sng">
                    <a:solidFill>
                      <a:srgbClr val="000000"/>
                    </a:solidFill>
                  </a:ln>
                </p:spPr>
              </p:pic>
              <p:pic>
                <p:nvPicPr>
                  <p:cNvPr id="17" name="图片 16" descr="无标题1.png"/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250064" y="4365104"/>
                    <a:ext cx="1214432" cy="360000"/>
                  </a:xfrm>
                  <a:prstGeom prst="rect">
                    <a:avLst/>
                  </a:prstGeom>
                </p:spPr>
              </p:pic>
              <p:pic>
                <p:nvPicPr>
                  <p:cNvPr id="18" name="图片 17" descr="无标题1.png"/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203849" y="4797152"/>
                    <a:ext cx="3096343" cy="725850"/>
                  </a:xfrm>
                  <a:prstGeom prst="rect">
                    <a:avLst/>
                  </a:prstGeom>
                  <a:ln w="19050" cmpd="sng">
                    <a:solidFill>
                      <a:srgbClr val="000000"/>
                    </a:solidFill>
                  </a:ln>
                </p:spPr>
              </p:pic>
            </p:grpSp>
            <p:pic>
              <p:nvPicPr>
                <p:cNvPr id="14" name="图片 13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203848" y="3717032"/>
                  <a:ext cx="1440160" cy="363954"/>
                </a:xfrm>
                <a:prstGeom prst="rect">
                  <a:avLst/>
                </a:prstGeom>
              </p:spPr>
            </p:pic>
          </p:grpSp>
          <p:sp>
            <p:nvSpPr>
              <p:cNvPr id="8" name="文本框 7"/>
              <p:cNvSpPr txBox="1"/>
              <p:nvPr/>
            </p:nvSpPr>
            <p:spPr>
              <a:xfrm>
                <a:off x="3203848" y="3121223"/>
                <a:ext cx="6754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400" b="1" dirty="0" smtClean="0">
                    <a:solidFill>
                      <a:srgbClr val="FF0000"/>
                    </a:solidFill>
                    <a:latin typeface="Verdana" pitchFamily="34" charset="0"/>
                    <a:ea typeface="宋体" charset="-122"/>
                  </a:rPr>
                  <a:t>flesh</a:t>
                </a:r>
                <a:endParaRPr kumimoji="1" lang="zh-CN" altLang="en-US" sz="1400" b="1" dirty="0">
                  <a:solidFill>
                    <a:srgbClr val="FF0000"/>
                  </a:solidFill>
                  <a:latin typeface="Verdana" pitchFamily="34" charset="0"/>
                  <a:ea typeface="宋体" charset="-122"/>
                </a:endParaRPr>
              </a:p>
            </p:txBody>
          </p:sp>
        </p:grpSp>
        <p:pic>
          <p:nvPicPr>
            <p:cNvPr id="6" name="图片 5" descr="无标题1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162" y="2420888"/>
              <a:ext cx="2279046" cy="865498"/>
            </a:xfrm>
            <a:prstGeom prst="rect">
              <a:avLst/>
            </a:prstGeom>
          </p:spPr>
        </p:pic>
      </p:grpSp>
      <p:sp>
        <p:nvSpPr>
          <p:cNvPr id="36" name="文本框 35"/>
          <p:cNvSpPr txBox="1"/>
          <p:nvPr/>
        </p:nvSpPr>
        <p:spPr>
          <a:xfrm>
            <a:off x="3125754" y="6119611"/>
            <a:ext cx="2589814" cy="461665"/>
          </a:xfrm>
          <a:prstGeom prst="rect">
            <a:avLst/>
          </a:prstGeom>
          <a:solidFill>
            <a:srgbClr val="EEECE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/>
              <a:t>To be continued~</a:t>
            </a:r>
            <a:r>
              <a:rPr kumimoji="1" lang="zh-CN" altLang="en-US" sz="2400" dirty="0" smtClean="0"/>
              <a:t> 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29462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2"/>
          <p:cNvSpPr txBox="1">
            <a:spLocks noChangeArrowheads="1"/>
          </p:cNvSpPr>
          <p:nvPr/>
        </p:nvSpPr>
        <p:spPr bwMode="auto">
          <a:xfrm>
            <a:off x="1979613" y="0"/>
            <a:ext cx="720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9pPr>
          </a:lstStyle>
          <a:p>
            <a:r>
              <a:rPr kumimoji="0" lang="en-US" altLang="zh-CN" sz="3200" b="1">
                <a:solidFill>
                  <a:schemeClr val="bg1"/>
                </a:solidFill>
              </a:rPr>
              <a:t>02</a:t>
            </a:r>
            <a:endParaRPr kumimoji="0" lang="zh-CN" altLang="en-US" sz="3200" b="1">
              <a:solidFill>
                <a:schemeClr val="bg1"/>
              </a:solidFill>
            </a:endParaRPr>
          </a:p>
        </p:txBody>
      </p:sp>
      <p:sp>
        <p:nvSpPr>
          <p:cNvPr id="65538" name="内容占位符 2"/>
          <p:cNvSpPr txBox="1">
            <a:spLocks/>
          </p:cNvSpPr>
          <p:nvPr/>
        </p:nvSpPr>
        <p:spPr bwMode="auto">
          <a:xfrm>
            <a:off x="-481648" y="1519953"/>
            <a:ext cx="6363971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9pPr>
          </a:lstStyle>
          <a:p>
            <a:pPr lvl="2">
              <a:spcBef>
                <a:spcPct val="20000"/>
              </a:spcBef>
              <a:buFont typeface="Arial" charset="0"/>
              <a:buChar char="•"/>
            </a:pPr>
            <a:r>
              <a:rPr lang="en-US" altLang="zh-CN" sz="1800" dirty="0" smtClean="0"/>
              <a:t>X</a:t>
            </a:r>
            <a:r>
              <a:rPr lang="zh-CN" altLang="en-US" sz="1800" dirty="0" smtClean="0"/>
              <a:t>：</a:t>
            </a:r>
            <a:r>
              <a:rPr lang="en-US" altLang="zh-CN" sz="1800" dirty="0" err="1" smtClean="0"/>
              <a:t>Overcomposition</a:t>
            </a:r>
            <a:r>
              <a:rPr lang="en-US" altLang="zh-CN" sz="1800" dirty="0" smtClean="0"/>
              <a:t>(fined-grain</a:t>
            </a:r>
            <a:r>
              <a:rPr lang="zh-CN" altLang="en-US" sz="1800" dirty="0" smtClean="0"/>
              <a:t>，</a:t>
            </a:r>
            <a:r>
              <a:rPr lang="en-US" altLang="zh-CN" sz="1800" dirty="0" smtClean="0"/>
              <a:t>CPU</a:t>
            </a:r>
            <a:r>
              <a:rPr lang="zh-CN" altLang="en-US" sz="1800" dirty="0"/>
              <a:t> </a:t>
            </a:r>
            <a:r>
              <a:rPr lang="en-US" altLang="zh-CN" sz="1800" dirty="0" smtClean="0"/>
              <a:t>utility)</a:t>
            </a:r>
            <a:endParaRPr lang="en-US" altLang="zh-CN" sz="1800" dirty="0"/>
          </a:p>
          <a:p>
            <a:pPr lvl="2">
              <a:spcBef>
                <a:spcPct val="20000"/>
              </a:spcBef>
              <a:buFont typeface="Arial" charset="0"/>
              <a:buChar char="•"/>
            </a:pPr>
            <a:r>
              <a:rPr lang="en-US" altLang="zh-CN" sz="1800" dirty="0"/>
              <a:t>M</a:t>
            </a:r>
            <a:r>
              <a:rPr lang="zh-CN" altLang="en-US" sz="1800" dirty="0"/>
              <a:t>：</a:t>
            </a:r>
            <a:r>
              <a:rPr lang="en-US" altLang="zh-CN" sz="1800" dirty="0" err="1"/>
              <a:t>Migratable</a:t>
            </a:r>
            <a:r>
              <a:rPr lang="en-US" altLang="zh-CN" sz="1800" dirty="0" smtClean="0"/>
              <a:t>(FT,BL)</a:t>
            </a:r>
            <a:endParaRPr lang="en-US" altLang="zh-CN" sz="1800" dirty="0"/>
          </a:p>
          <a:p>
            <a:pPr lvl="2">
              <a:spcBef>
                <a:spcPct val="20000"/>
              </a:spcBef>
              <a:buFont typeface="Arial" charset="0"/>
              <a:buChar char="•"/>
            </a:pPr>
            <a:r>
              <a:rPr lang="en-US" altLang="zh-CN" sz="1800" dirty="0"/>
              <a:t>A</a:t>
            </a:r>
            <a:r>
              <a:rPr lang="zh-CN" altLang="en-US" sz="1800" dirty="0"/>
              <a:t>：</a:t>
            </a:r>
            <a:r>
              <a:rPr lang="en-US" altLang="zh-CN" sz="1800" dirty="0"/>
              <a:t>Asynchronous &amp; Adaptive </a:t>
            </a:r>
            <a:r>
              <a:rPr lang="en-US" altLang="zh-CN" sz="1800" dirty="0" smtClean="0"/>
              <a:t>(Latency covered)</a:t>
            </a:r>
            <a:endParaRPr lang="en-US" altLang="zh-CN" sz="1800" dirty="0"/>
          </a:p>
          <a:p>
            <a:pPr lvl="2">
              <a:spcBef>
                <a:spcPct val="20000"/>
              </a:spcBef>
              <a:buFont typeface="Arial" charset="0"/>
              <a:buChar char="•"/>
            </a:pPr>
            <a:r>
              <a:rPr lang="en-US" altLang="zh-CN" sz="1800" dirty="0"/>
              <a:t>PP: Parallel Programming</a:t>
            </a:r>
          </a:p>
        </p:txBody>
      </p:sp>
      <p:sp>
        <p:nvSpPr>
          <p:cNvPr id="65539" name="TextBox 2"/>
          <p:cNvSpPr txBox="1">
            <a:spLocks noChangeArrowheads="1"/>
          </p:cNvSpPr>
          <p:nvPr/>
        </p:nvSpPr>
        <p:spPr bwMode="auto">
          <a:xfrm>
            <a:off x="2771775" y="-26988"/>
            <a:ext cx="3600450" cy="58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9pPr>
          </a:lstStyle>
          <a:p>
            <a:r>
              <a:rPr kumimoji="0" lang="en-US" altLang="zh-CN" sz="3200" b="1">
                <a:solidFill>
                  <a:schemeClr val="bg1"/>
                </a:solidFill>
              </a:rPr>
              <a:t>Communication</a:t>
            </a:r>
            <a:endParaRPr kumimoji="0" lang="zh-CN" altLang="en-US" sz="3200" b="1">
              <a:solidFill>
                <a:schemeClr val="bg1"/>
              </a:solidFill>
            </a:endParaRPr>
          </a:p>
        </p:txBody>
      </p:sp>
      <p:graphicFrame>
        <p:nvGraphicFramePr>
          <p:cNvPr id="65542" name="对象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023160"/>
              </p:ext>
            </p:extLst>
          </p:nvPr>
        </p:nvGraphicFramePr>
        <p:xfrm>
          <a:off x="5943600" y="1230471"/>
          <a:ext cx="5486400" cy="361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0" name="文档" r:id="rId5" imgW="5486400" imgH="3619500" progId="Word.Document.12">
                  <p:embed/>
                </p:oleObj>
              </mc:Choice>
              <mc:Fallback>
                <p:oleObj name="文档" r:id="rId5" imgW="5486400" imgH="36195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1230471"/>
                        <a:ext cx="5486400" cy="361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43" name="对象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1142639"/>
              </p:ext>
            </p:extLst>
          </p:nvPr>
        </p:nvGraphicFramePr>
        <p:xfrm>
          <a:off x="150813" y="3249613"/>
          <a:ext cx="5967412" cy="351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1" name="文档" r:id="rId8" imgW="5486400" imgH="3098800" progId="Word.Document.12">
                  <p:embed/>
                </p:oleObj>
              </mc:Choice>
              <mc:Fallback>
                <p:oleObj name="文档" r:id="rId8" imgW="5486400" imgH="30988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813" y="3249613"/>
                        <a:ext cx="5967412" cy="351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4" name="内容占位符 2"/>
          <p:cNvSpPr txBox="1">
            <a:spLocks/>
          </p:cNvSpPr>
          <p:nvPr/>
        </p:nvSpPr>
        <p:spPr bwMode="auto">
          <a:xfrm>
            <a:off x="5060223" y="4690326"/>
            <a:ext cx="4046817" cy="1949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2pPr>
            <a:lvl3pPr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9pPr>
          </a:lstStyle>
          <a:p>
            <a:pPr lvl="2">
              <a:spcBef>
                <a:spcPct val="20000"/>
              </a:spcBef>
            </a:pPr>
            <a:r>
              <a:rPr lang="en-US" altLang="zh-CN" sz="1800" dirty="0" smtClean="0"/>
              <a:t>Control flow</a:t>
            </a:r>
            <a:r>
              <a:rPr lang="zh-CN" altLang="en-US" sz="1800" dirty="0" smtClean="0"/>
              <a:t>：</a:t>
            </a:r>
            <a:r>
              <a:rPr lang="en-US" altLang="zh-CN" sz="1800" dirty="0" smtClean="0"/>
              <a:t>driven by messages, all messages composite whole fragmented</a:t>
            </a:r>
            <a:r>
              <a:rPr lang="zh-CN" altLang="en-US" sz="1800" dirty="0" smtClean="0"/>
              <a:t> </a:t>
            </a:r>
            <a:r>
              <a:rPr lang="en-US" altLang="zh-CN" sz="1800" dirty="0" smtClean="0"/>
              <a:t>operation flow</a:t>
            </a:r>
          </a:p>
          <a:p>
            <a:pPr lvl="2">
              <a:spcBef>
                <a:spcPct val="20000"/>
              </a:spcBef>
            </a:pPr>
            <a:r>
              <a:rPr lang="en-US" altLang="zh-CN" sz="1800" dirty="0" smtClean="0"/>
              <a:t> Global </a:t>
            </a:r>
            <a:r>
              <a:rPr lang="en-US" altLang="zh-CN" sz="1800" dirty="0" err="1" smtClean="0"/>
              <a:t>comm</a:t>
            </a:r>
            <a:r>
              <a:rPr lang="zh-CN" altLang="en-US" sz="1800" dirty="0" smtClean="0"/>
              <a:t>：</a:t>
            </a:r>
            <a:r>
              <a:rPr lang="en-US" altLang="zh-CN" sz="1800" dirty="0" smtClean="0"/>
              <a:t>not much except reduce operation</a:t>
            </a:r>
            <a:endParaRPr lang="en-US" altLang="zh-CN" sz="1800" dirty="0"/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457200" y="46707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dirty="0" smtClean="0"/>
              <a:t>Charm++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VS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MPI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302317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Palatino Linotype" charset="0"/>
                <a:ea typeface="宋体" charset="0"/>
              </a:rPr>
              <a:t>Overhead</a:t>
            </a:r>
            <a:r>
              <a:rPr lang="zh-CN" altLang="en-US" dirty="0" smtClean="0">
                <a:latin typeface="Palatino Linotype" charset="0"/>
                <a:ea typeface="宋体" charset="0"/>
              </a:rPr>
              <a:t> </a:t>
            </a:r>
            <a:r>
              <a:rPr lang="en-US" altLang="zh-CN" dirty="0" smtClean="0">
                <a:latin typeface="Palatino Linotype" charset="0"/>
                <a:ea typeface="宋体" charset="0"/>
              </a:rPr>
              <a:t>of</a:t>
            </a:r>
            <a:r>
              <a:rPr lang="zh-CN" altLang="en-US" dirty="0">
                <a:latin typeface="Palatino Linotype" charset="0"/>
                <a:ea typeface="宋体" charset="0"/>
              </a:rPr>
              <a:t> </a:t>
            </a:r>
            <a:r>
              <a:rPr lang="en-US" altLang="zh-CN" dirty="0" smtClean="0">
                <a:latin typeface="Palatino Linotype" charset="0"/>
                <a:ea typeface="宋体" charset="0"/>
              </a:rPr>
              <a:t>Cactus</a:t>
            </a:r>
            <a:endParaRPr lang="zh-CN" altLang="en-US" dirty="0">
              <a:latin typeface="Palatino Linotype" charset="0"/>
              <a:ea typeface="宋体" charset="0"/>
            </a:endParaRPr>
          </a:p>
        </p:txBody>
      </p:sp>
      <p:sp>
        <p:nvSpPr>
          <p:cNvPr id="8" name="内容占位符 2"/>
          <p:cNvSpPr txBox="1">
            <a:spLocks/>
          </p:cNvSpPr>
          <p:nvPr/>
        </p:nvSpPr>
        <p:spPr>
          <a:xfrm>
            <a:off x="4968875" y="1571234"/>
            <a:ext cx="4175125" cy="46295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 smtClean="0"/>
              <a:t>Scheduling &amp;&amp;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Communication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overhead</a:t>
            </a:r>
          </a:p>
          <a:p>
            <a:pPr lvl="1"/>
            <a:r>
              <a:rPr kumimoji="1" lang="en-US" altLang="zh-CN" sz="1600" dirty="0"/>
              <a:t>Check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and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Storage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in</a:t>
            </a:r>
            <a:r>
              <a:rPr kumimoji="1" lang="zh-CN" altLang="en-US" sz="1600" dirty="0"/>
              <a:t> </a:t>
            </a:r>
            <a:r>
              <a:rPr kumimoji="1" lang="en-US" altLang="zh-CN" sz="1600" dirty="0" err="1" smtClean="0"/>
              <a:t>SKTreeNode</a:t>
            </a:r>
            <a:endParaRPr kumimoji="1" lang="en-US" altLang="zh-CN" sz="1600" dirty="0" smtClean="0"/>
          </a:p>
          <a:p>
            <a:pPr lvl="1"/>
            <a:r>
              <a:rPr lang="en-US" altLang="zh-CN" sz="1600" dirty="0" err="1"/>
              <a:t>CCTKi_ScheduleFunction</a:t>
            </a:r>
            <a:endParaRPr lang="en-US" altLang="zh-CN" sz="1600" dirty="0"/>
          </a:p>
          <a:p>
            <a:pPr lvl="2"/>
            <a:r>
              <a:rPr lang="en-US" altLang="zh-CN" sz="1200" dirty="0"/>
              <a:t>Link</a:t>
            </a:r>
            <a:r>
              <a:rPr lang="zh-CN" altLang="en-US" sz="1200" dirty="0"/>
              <a:t> </a:t>
            </a:r>
            <a:r>
              <a:rPr lang="en-US" altLang="zh-CN" sz="1200" dirty="0" smtClean="0"/>
              <a:t>list</a:t>
            </a:r>
            <a:endParaRPr kumimoji="1" lang="en-US" altLang="zh-CN" sz="1200" dirty="0"/>
          </a:p>
          <a:p>
            <a:pPr lvl="1"/>
            <a:r>
              <a:rPr lang="en-US" altLang="zh-CN" sz="1600" dirty="0" smtClean="0"/>
              <a:t>Register</a:t>
            </a:r>
            <a:r>
              <a:rPr lang="zh-CN" altLang="en-US" sz="1600" dirty="0" smtClean="0"/>
              <a:t> </a:t>
            </a:r>
            <a:r>
              <a:rPr lang="en-US" altLang="zh-CN" sz="1600" dirty="0" err="1" smtClean="0"/>
              <a:t>schedulng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call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in</a:t>
            </a:r>
            <a:r>
              <a:rPr lang="zh-CN" altLang="en-US" sz="1600" dirty="0" smtClean="0"/>
              <a:t> </a:t>
            </a:r>
            <a:r>
              <a:rPr lang="en-US" altLang="zh-CN" sz="1600" dirty="0" err="1" smtClean="0"/>
              <a:t>Linklist</a:t>
            </a:r>
            <a:endParaRPr lang="en-US" altLang="zh-CN" sz="1600" dirty="0" smtClean="0"/>
          </a:p>
          <a:p>
            <a:pPr lvl="1"/>
            <a:endParaRPr lang="en-US" altLang="zh-CN" sz="1600" dirty="0" smtClean="0"/>
          </a:p>
          <a:p>
            <a:pPr marL="457200" lvl="1" indent="0">
              <a:buNone/>
            </a:pPr>
            <a:endParaRPr lang="en-US" altLang="zh-CN" sz="1600" dirty="0" smtClean="0"/>
          </a:p>
          <a:p>
            <a:pPr lvl="1"/>
            <a:r>
              <a:rPr lang="en-US" altLang="zh-CN" sz="1600" dirty="0" err="1" smtClean="0"/>
              <a:t>sdag</a:t>
            </a:r>
            <a:r>
              <a:rPr lang="en-US" altLang="zh-CN" sz="1600" dirty="0" smtClean="0"/>
              <a:t> </a:t>
            </a:r>
            <a:r>
              <a:rPr lang="en-US" altLang="zh-CN" sz="1600" dirty="0"/>
              <a:t>overhead that amounts to tens to a hundred nanoseconds  </a:t>
            </a:r>
            <a:endParaRPr lang="en-US" altLang="zh-CN" sz="1600" dirty="0" smtClean="0"/>
          </a:p>
          <a:p>
            <a:pPr lvl="2"/>
            <a:r>
              <a:rPr lang="en-US" altLang="zh-CN" sz="1200" dirty="0" smtClean="0"/>
              <a:t>System-level thread</a:t>
            </a:r>
            <a:endParaRPr lang="en-US" altLang="zh-CN" sz="1200" dirty="0"/>
          </a:p>
          <a:p>
            <a:pPr lvl="1"/>
            <a:r>
              <a:rPr lang="en-US" altLang="zh-CN" sz="1600" dirty="0"/>
              <a:t>a few function calls about function pointer generating.</a:t>
            </a:r>
            <a:r>
              <a:rPr lang="zh-CN" altLang="zh-CN" sz="1600" dirty="0"/>
              <a:t> </a:t>
            </a:r>
            <a:endParaRPr kumimoji="1" lang="en-US" altLang="en-US" sz="1600" dirty="0"/>
          </a:p>
          <a:p>
            <a:pPr lvl="1"/>
            <a:endParaRPr kumimoji="1" lang="en-US" altLang="en-US" sz="1600" dirty="0"/>
          </a:p>
        </p:txBody>
      </p:sp>
      <p:sp>
        <p:nvSpPr>
          <p:cNvPr id="12" name="内容占位符 2"/>
          <p:cNvSpPr txBox="1">
            <a:spLocks/>
          </p:cNvSpPr>
          <p:nvPr/>
        </p:nvSpPr>
        <p:spPr>
          <a:xfrm>
            <a:off x="246063" y="4791700"/>
            <a:ext cx="4175125" cy="140903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 err="1" smtClean="0">
                <a:solidFill>
                  <a:srgbClr val="000000"/>
                </a:solidFill>
              </a:rPr>
              <a:t>VarTypes</a:t>
            </a:r>
            <a:r>
              <a:rPr lang="en-US" altLang="zh-CN" sz="2000" dirty="0" smtClean="0">
                <a:solidFill>
                  <a:srgbClr val="000000"/>
                </a:solidFill>
              </a:rPr>
              <a:t> overhead</a:t>
            </a:r>
          </a:p>
          <a:p>
            <a:pPr lvl="1"/>
            <a:r>
              <a:rPr lang="en-US" altLang="zh-CN" sz="1600" dirty="0" err="1" smtClean="0">
                <a:solidFill>
                  <a:srgbClr val="000000"/>
                </a:solidFill>
              </a:rPr>
              <a:t>CCTKi_CreateGroup</a:t>
            </a:r>
            <a:endParaRPr lang="en-US" altLang="zh-CN" sz="1600" dirty="0" smtClean="0">
              <a:solidFill>
                <a:srgbClr val="000000"/>
              </a:solidFill>
            </a:endParaRPr>
          </a:p>
          <a:p>
            <a:pPr lvl="1"/>
            <a:r>
              <a:rPr lang="en-US" altLang="zh-CN" sz="1600" dirty="0" smtClean="0"/>
              <a:t>Check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and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Storage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in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Type</a:t>
            </a:r>
            <a:r>
              <a:rPr lang="zh-CN" altLang="en-US" sz="1600" dirty="0" smtClean="0"/>
              <a:t> </a:t>
            </a:r>
            <a:r>
              <a:rPr lang="en-US" altLang="zh-CN" sz="1600" dirty="0" smtClean="0"/>
              <a:t>Array</a:t>
            </a:r>
          </a:p>
          <a:p>
            <a:pPr lvl="1"/>
            <a:endParaRPr kumimoji="1" lang="en-US" altLang="en-US" sz="1600" dirty="0"/>
          </a:p>
        </p:txBody>
      </p:sp>
      <p:sp>
        <p:nvSpPr>
          <p:cNvPr id="13" name="内容占位符 2"/>
          <p:cNvSpPr txBox="1">
            <a:spLocks/>
          </p:cNvSpPr>
          <p:nvPr/>
        </p:nvSpPr>
        <p:spPr>
          <a:xfrm>
            <a:off x="246063" y="1571234"/>
            <a:ext cx="4175125" cy="195037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 smtClean="0">
                <a:solidFill>
                  <a:srgbClr val="000000"/>
                </a:solidFill>
              </a:rPr>
              <a:t>Implementations overhead</a:t>
            </a:r>
            <a:endParaRPr lang="en-US" altLang="zh-CN" sz="1600" dirty="0" smtClean="0">
              <a:solidFill>
                <a:srgbClr val="000000"/>
              </a:solidFill>
            </a:endParaRPr>
          </a:p>
          <a:p>
            <a:pPr lvl="1"/>
            <a:r>
              <a:rPr lang="en-US" altLang="zh-CN" sz="1600" dirty="0" smtClean="0">
                <a:solidFill>
                  <a:srgbClr val="000000"/>
                </a:solidFill>
              </a:rPr>
              <a:t>Register</a:t>
            </a:r>
            <a:r>
              <a:rPr lang="zh-CN" altLang="en-US" sz="1600" dirty="0" smtClean="0">
                <a:solidFill>
                  <a:srgbClr val="000000"/>
                </a:solidFill>
              </a:rPr>
              <a:t> </a:t>
            </a:r>
            <a:r>
              <a:rPr lang="en-US" altLang="zh-CN" sz="1600" dirty="0" smtClean="0">
                <a:solidFill>
                  <a:srgbClr val="000000"/>
                </a:solidFill>
              </a:rPr>
              <a:t>“</a:t>
            </a:r>
            <a:r>
              <a:rPr lang="en-US" altLang="zh-CN" sz="1600" dirty="0" err="1" smtClean="0">
                <a:solidFill>
                  <a:srgbClr val="000000"/>
                </a:solidFill>
              </a:rPr>
              <a:t>herits</a:t>
            </a:r>
            <a:r>
              <a:rPr lang="en-US" altLang="zh-CN" sz="1600" dirty="0" smtClean="0">
                <a:solidFill>
                  <a:srgbClr val="000000"/>
                </a:solidFill>
              </a:rPr>
              <a:t>” and “friends” information</a:t>
            </a:r>
            <a:r>
              <a:rPr lang="zh-CN" altLang="en-US" sz="1600" dirty="0" smtClean="0">
                <a:solidFill>
                  <a:srgbClr val="000000"/>
                </a:solidFill>
              </a:rPr>
              <a:t> </a:t>
            </a:r>
            <a:r>
              <a:rPr lang="en-US" altLang="zh-CN" sz="1600" dirty="0" smtClean="0">
                <a:solidFill>
                  <a:srgbClr val="000000"/>
                </a:solidFill>
              </a:rPr>
              <a:t>in</a:t>
            </a:r>
            <a:r>
              <a:rPr lang="zh-CN" altLang="en-US" sz="1600" dirty="0" smtClean="0">
                <a:solidFill>
                  <a:srgbClr val="000000"/>
                </a:solidFill>
              </a:rPr>
              <a:t> </a:t>
            </a:r>
            <a:r>
              <a:rPr lang="en-US" altLang="zh-CN" sz="1600" dirty="0" err="1" smtClean="0">
                <a:solidFill>
                  <a:srgbClr val="000000"/>
                </a:solidFill>
              </a:rPr>
              <a:t>SKTreeNode</a:t>
            </a:r>
            <a:endParaRPr lang="en-US" altLang="zh-CN" sz="1600" dirty="0" smtClean="0">
              <a:solidFill>
                <a:srgbClr val="000000"/>
              </a:solidFill>
            </a:endParaRPr>
          </a:p>
          <a:p>
            <a:r>
              <a:rPr lang="en-US" altLang="zh-CN" sz="2000" dirty="0" smtClean="0">
                <a:solidFill>
                  <a:srgbClr val="000000"/>
                </a:solidFill>
              </a:rPr>
              <a:t>Parameters </a:t>
            </a:r>
            <a:r>
              <a:rPr lang="en-US" altLang="zh-CN" sz="2000" dirty="0">
                <a:solidFill>
                  <a:srgbClr val="000000"/>
                </a:solidFill>
              </a:rPr>
              <a:t>overhead</a:t>
            </a:r>
          </a:p>
          <a:p>
            <a:pPr lvl="1"/>
            <a:r>
              <a:rPr kumimoji="1" lang="en-US" altLang="zh-CN" sz="1600" dirty="0" err="1">
                <a:solidFill>
                  <a:srgbClr val="000000"/>
                </a:solidFill>
              </a:rPr>
              <a:t>CCTKi_CreateParameters</a:t>
            </a:r>
            <a:endParaRPr kumimoji="1" lang="en-US" altLang="zh-CN" sz="1600" dirty="0">
              <a:solidFill>
                <a:srgbClr val="000000"/>
              </a:solidFill>
            </a:endParaRPr>
          </a:p>
          <a:p>
            <a:pPr lvl="1"/>
            <a:r>
              <a:rPr kumimoji="1" lang="en-US" altLang="zh-CN" sz="1600" dirty="0" smtClean="0">
                <a:solidFill>
                  <a:srgbClr val="000000"/>
                </a:solidFill>
              </a:rPr>
              <a:t>Check</a:t>
            </a:r>
            <a:r>
              <a:rPr kumimoji="1" lang="zh-CN" altLang="en-US" sz="1600" dirty="0" smtClean="0">
                <a:solidFill>
                  <a:srgbClr val="000000"/>
                </a:solidFill>
              </a:rPr>
              <a:t> </a:t>
            </a:r>
            <a:r>
              <a:rPr kumimoji="1" lang="en-US" altLang="zh-CN" sz="1600" dirty="0" smtClean="0">
                <a:solidFill>
                  <a:srgbClr val="000000"/>
                </a:solidFill>
              </a:rPr>
              <a:t>and</a:t>
            </a:r>
            <a:r>
              <a:rPr kumimoji="1" lang="zh-CN" altLang="en-US" sz="1600" dirty="0" smtClean="0">
                <a:solidFill>
                  <a:srgbClr val="000000"/>
                </a:solidFill>
              </a:rPr>
              <a:t> </a:t>
            </a:r>
            <a:r>
              <a:rPr kumimoji="1" lang="en-US" altLang="zh-CN" sz="1600" dirty="0" smtClean="0">
                <a:solidFill>
                  <a:srgbClr val="000000"/>
                </a:solidFill>
              </a:rPr>
              <a:t>Storage</a:t>
            </a:r>
            <a:r>
              <a:rPr kumimoji="1" lang="zh-CN" altLang="en-US" sz="1600" dirty="0" smtClean="0">
                <a:solidFill>
                  <a:srgbClr val="000000"/>
                </a:solidFill>
              </a:rPr>
              <a:t> </a:t>
            </a:r>
            <a:r>
              <a:rPr kumimoji="1" lang="en-US" altLang="zh-CN" sz="1600" dirty="0" smtClean="0">
                <a:solidFill>
                  <a:srgbClr val="000000"/>
                </a:solidFill>
              </a:rPr>
              <a:t>in</a:t>
            </a:r>
            <a:r>
              <a:rPr kumimoji="1" lang="zh-CN" altLang="en-US" sz="1600" dirty="0" smtClean="0">
                <a:solidFill>
                  <a:srgbClr val="000000"/>
                </a:solidFill>
              </a:rPr>
              <a:t> </a:t>
            </a:r>
            <a:r>
              <a:rPr kumimoji="1" lang="en-US" altLang="zh-CN" sz="1600" dirty="0" err="1" smtClean="0">
                <a:solidFill>
                  <a:srgbClr val="000000"/>
                </a:solidFill>
              </a:rPr>
              <a:t>SKTreeNode</a:t>
            </a:r>
            <a:endParaRPr kumimoji="1" lang="en-US" altLang="zh-CN" sz="1600" dirty="0">
              <a:solidFill>
                <a:srgbClr val="000000"/>
              </a:solidFill>
            </a:endParaRPr>
          </a:p>
          <a:p>
            <a:endParaRPr kumimoji="1" lang="en-US" altLang="en-US" sz="2000" dirty="0"/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246063" y="3697612"/>
            <a:ext cx="4175125" cy="90164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 smtClean="0"/>
              <a:t>Parsing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File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overhead</a:t>
            </a:r>
          </a:p>
          <a:p>
            <a:pPr lvl="1"/>
            <a:r>
              <a:rPr kumimoji="1" lang="zh-CN" altLang="zh-CN" sz="1600" dirty="0" smtClean="0"/>
              <a:t>*</a:t>
            </a:r>
            <a:r>
              <a:rPr kumimoji="1" lang="en-US" altLang="zh-CN" sz="1600" dirty="0"/>
              <a:t>.</a:t>
            </a:r>
            <a:r>
              <a:rPr kumimoji="1" lang="en-US" altLang="zh-CN" sz="1600" dirty="0" smtClean="0"/>
              <a:t>par</a:t>
            </a:r>
            <a:endParaRPr kumimoji="1"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99822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 smtClean="0"/>
              <a:t>Objective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7313" y="1371599"/>
            <a:ext cx="8186309" cy="4978845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zh-CN" dirty="0" smtClean="0"/>
              <a:t>Two critical problems</a:t>
            </a:r>
          </a:p>
          <a:p>
            <a:pPr lvl="1"/>
            <a:r>
              <a:rPr kumimoji="1" lang="en-US" altLang="zh-CN" dirty="0" smtClean="0"/>
              <a:t>Runtime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adaptivity</a:t>
            </a:r>
            <a:endParaRPr kumimoji="1" lang="en-US" altLang="zh-CN" dirty="0" smtClean="0"/>
          </a:p>
          <a:p>
            <a:pPr lvl="2"/>
            <a:r>
              <a:rPr kumimoji="1" lang="en-US" altLang="zh-CN" dirty="0" smtClean="0"/>
              <a:t>Charm++, parallel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execution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model</a:t>
            </a:r>
          </a:p>
          <a:p>
            <a:pPr lvl="2"/>
            <a:r>
              <a:rPr kumimoji="1" lang="en-US" altLang="zh-CN" dirty="0" smtClean="0"/>
              <a:t>XMAPP features</a:t>
            </a:r>
          </a:p>
          <a:p>
            <a:pPr lvl="2"/>
            <a:r>
              <a:rPr kumimoji="1" lang="en-US" altLang="zh-CN" dirty="0" smtClean="0"/>
              <a:t>Fault Tolerance(FT),Load Balance(LB) issues</a:t>
            </a:r>
          </a:p>
          <a:p>
            <a:pPr lvl="1"/>
            <a:r>
              <a:rPr kumimoji="1" lang="en-US" altLang="zh-CN" dirty="0" smtClean="0"/>
              <a:t>Componentization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Collaboration</a:t>
            </a:r>
          </a:p>
          <a:p>
            <a:pPr lvl="2"/>
            <a:r>
              <a:rPr kumimoji="1" lang="en-US" altLang="zh-CN" dirty="0" smtClean="0"/>
              <a:t>Cactus</a:t>
            </a:r>
            <a:r>
              <a:rPr kumimoji="1" lang="zh-CN" altLang="en-US" dirty="0" smtClean="0"/>
              <a:t>：</a:t>
            </a:r>
            <a:r>
              <a:rPr kumimoji="1" lang="en-US" altLang="zh-CN" dirty="0" smtClean="0"/>
              <a:t>flesh</a:t>
            </a:r>
            <a:r>
              <a:rPr kumimoji="1" lang="zh-CN" altLang="en-US" dirty="0" smtClean="0"/>
              <a:t>（</a:t>
            </a:r>
            <a:r>
              <a:rPr kumimoji="1" lang="en-US" altLang="zh-CN" dirty="0" smtClean="0"/>
              <a:t>1</a:t>
            </a:r>
            <a:r>
              <a:rPr kumimoji="1" lang="zh-CN" altLang="en-US" dirty="0" smtClean="0"/>
              <a:t>）</a:t>
            </a:r>
            <a:r>
              <a:rPr kumimoji="1" lang="en-US" altLang="zh-CN" dirty="0" smtClean="0"/>
              <a:t>+thorns</a:t>
            </a:r>
            <a:r>
              <a:rPr kumimoji="1" lang="zh-CN" altLang="en-US" dirty="0" smtClean="0"/>
              <a:t>（</a:t>
            </a:r>
            <a:r>
              <a:rPr kumimoji="1" lang="en-US" altLang="zh-CN" dirty="0" smtClean="0"/>
              <a:t>n</a:t>
            </a:r>
            <a:r>
              <a:rPr kumimoji="1" lang="zh-CN" altLang="en-US" dirty="0" smtClean="0"/>
              <a:t>）</a:t>
            </a:r>
            <a:r>
              <a:rPr kumimoji="1" lang="en-US" altLang="zh-CN" dirty="0" smtClean="0"/>
              <a:t>+CCLs</a:t>
            </a:r>
          </a:p>
          <a:p>
            <a:pPr lvl="2"/>
            <a:r>
              <a:rPr kumimoji="1" lang="en-US" altLang="zh-CN" dirty="0" smtClean="0"/>
              <a:t>CST: Cactus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Specification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Tool</a:t>
            </a:r>
            <a:r>
              <a:rPr kumimoji="1" lang="zh-CN" altLang="en-US" dirty="0" smtClean="0"/>
              <a:t>，</a:t>
            </a:r>
            <a:r>
              <a:rPr kumimoji="1" lang="en-US" altLang="zh-CN" dirty="0" smtClean="0"/>
              <a:t>parse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CCL files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generate</a:t>
            </a:r>
            <a:r>
              <a:rPr kumimoji="1" lang="zh-CN" altLang="en-US" dirty="0" smtClean="0"/>
              <a:t> “</a:t>
            </a:r>
            <a:r>
              <a:rPr kumimoji="1" lang="en-US" altLang="zh-CN" dirty="0" smtClean="0"/>
              <a:t>glue</a:t>
            </a:r>
            <a:r>
              <a:rPr kumimoji="1" lang="zh-CN" altLang="en-US" dirty="0" smtClean="0"/>
              <a:t>”</a:t>
            </a:r>
            <a:r>
              <a:rPr kumimoji="1" lang="en-US" altLang="zh-CN" dirty="0" smtClean="0"/>
              <a:t>code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for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each thorn.</a:t>
            </a:r>
            <a:r>
              <a:rPr kumimoji="1" lang="zh-CN" altLang="en-US" dirty="0" smtClean="0"/>
              <a:t> </a:t>
            </a:r>
            <a:endParaRPr kumimoji="1" lang="en-US" altLang="zh-CN" dirty="0" smtClean="0"/>
          </a:p>
          <a:p>
            <a:r>
              <a:rPr kumimoji="1" lang="en-US" altLang="zh-CN" dirty="0" smtClean="0"/>
              <a:t>Combine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advantages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 Charm++ and Cactus</a:t>
            </a:r>
          </a:p>
          <a:p>
            <a:pPr lvl="1"/>
            <a:r>
              <a:rPr kumimoji="1" lang="en-US" altLang="zh-CN" dirty="0" smtClean="0"/>
              <a:t>Design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Pattern</a:t>
            </a:r>
          </a:p>
          <a:p>
            <a:pPr lvl="2"/>
            <a:r>
              <a:rPr kumimoji="1" lang="en-US" altLang="zh-CN" dirty="0" smtClean="0"/>
              <a:t>Make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use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mature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design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pattern</a:t>
            </a:r>
            <a:r>
              <a:rPr kumimoji="1" lang="zh-CN" altLang="en-US" dirty="0" smtClean="0"/>
              <a:t> </a:t>
            </a:r>
            <a:endParaRPr kumimoji="1" lang="en-US" altLang="zh-CN" dirty="0" smtClean="0"/>
          </a:p>
          <a:p>
            <a:pPr lvl="3"/>
            <a:r>
              <a:rPr kumimoji="1" lang="en-US" altLang="zh-CN" dirty="0" smtClean="0"/>
              <a:t>Iterator, adaptor, interpreter…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73012" y="5819614"/>
            <a:ext cx="2832100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/>
              <a:t>Then</a:t>
            </a:r>
            <a:r>
              <a:rPr kumimoji="1" lang="zh-CN" altLang="en-US" sz="2400" dirty="0" smtClean="0"/>
              <a:t>，</a:t>
            </a:r>
            <a:r>
              <a:rPr kumimoji="1" lang="en-US" altLang="zh-CN" sz="2400" dirty="0" smtClean="0"/>
              <a:t>what is Cactus? </a:t>
            </a:r>
            <a:endParaRPr kumimoji="1" lang="zh-CN" altLang="en-US" sz="24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100" y="4927600"/>
            <a:ext cx="18669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18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文本框 77"/>
          <p:cNvSpPr txBox="1"/>
          <p:nvPr/>
        </p:nvSpPr>
        <p:spPr>
          <a:xfrm>
            <a:off x="291435" y="5596201"/>
            <a:ext cx="3872770" cy="1200328"/>
          </a:xfrm>
          <a:prstGeom prst="rect">
            <a:avLst/>
          </a:prstGeom>
          <a:solidFill>
            <a:srgbClr val="EEECE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/>
              <a:t>Is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it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enough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to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add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Charm++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driver</a:t>
            </a:r>
            <a:r>
              <a:rPr kumimoji="1" lang="zh-CN" altLang="en-US" sz="2400" dirty="0" smtClean="0"/>
              <a:t> “</a:t>
            </a:r>
            <a:r>
              <a:rPr kumimoji="1" lang="en-US" altLang="zh-CN" sz="2400" dirty="0" smtClean="0"/>
              <a:t>thorn</a:t>
            </a:r>
            <a:r>
              <a:rPr kumimoji="1" lang="zh-CN" altLang="en-US" sz="2400" dirty="0" smtClean="0"/>
              <a:t>” </a:t>
            </a:r>
            <a:r>
              <a:rPr kumimoji="1" lang="en-US" altLang="zh-CN" sz="2400" dirty="0" smtClean="0"/>
              <a:t>to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replace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the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original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MPI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one</a:t>
            </a:r>
            <a:r>
              <a:rPr kumimoji="1" lang="zh-CN" altLang="en-US" sz="2400" dirty="0" smtClean="0"/>
              <a:t>？</a:t>
            </a:r>
            <a:endParaRPr kumimoji="1" lang="zh-CN" altLang="en-US" sz="2400" dirty="0"/>
          </a:p>
        </p:txBody>
      </p:sp>
      <p:sp>
        <p:nvSpPr>
          <p:cNvPr id="33" name="标题 1"/>
          <p:cNvSpPr>
            <a:spLocks noGrp="1"/>
          </p:cNvSpPr>
          <p:nvPr>
            <p:ph type="title"/>
          </p:nvPr>
        </p:nvSpPr>
        <p:spPr>
          <a:xfrm>
            <a:off x="457200" y="120686"/>
            <a:ext cx="8229600" cy="1143000"/>
          </a:xfrm>
        </p:spPr>
        <p:txBody>
          <a:bodyPr/>
          <a:lstStyle/>
          <a:p>
            <a:r>
              <a:rPr kumimoji="1" lang="en-US" altLang="zh-CN" dirty="0" smtClean="0"/>
              <a:t>Cactus</a:t>
            </a:r>
            <a:endParaRPr kumimoji="1" lang="zh-CN" altLang="en-US" dirty="0"/>
          </a:p>
        </p:txBody>
      </p:sp>
      <p:sp>
        <p:nvSpPr>
          <p:cNvPr id="31" name="TextBox 7"/>
          <p:cNvSpPr txBox="1"/>
          <p:nvPr/>
        </p:nvSpPr>
        <p:spPr>
          <a:xfrm>
            <a:off x="5510719" y="2121295"/>
            <a:ext cx="3397586" cy="1384995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prstClr val="white"/>
                </a:solidFill>
              </a:rPr>
              <a:t>implements:  </a:t>
            </a:r>
            <a:r>
              <a:rPr lang="en-US" altLang="zh-CN" sz="1400" dirty="0" err="1">
                <a:solidFill>
                  <a:prstClr val="white"/>
                </a:solidFill>
              </a:rPr>
              <a:t>weno</a:t>
            </a:r>
            <a:endParaRPr lang="en-US" altLang="zh-CN" sz="1400" dirty="0">
              <a:solidFill>
                <a:prstClr val="white"/>
              </a:solidFill>
            </a:endParaRPr>
          </a:p>
          <a:p>
            <a:r>
              <a:rPr lang="en-US" altLang="zh-CN" sz="1400" dirty="0">
                <a:solidFill>
                  <a:prstClr val="white"/>
                </a:solidFill>
              </a:rPr>
              <a:t>inherits: </a:t>
            </a:r>
            <a:r>
              <a:rPr lang="en-US" altLang="zh-CN" sz="1400" dirty="0" smtClean="0">
                <a:solidFill>
                  <a:prstClr val="white"/>
                </a:solidFill>
              </a:rPr>
              <a:t>grid</a:t>
            </a:r>
          </a:p>
          <a:p>
            <a:r>
              <a:rPr lang="en-US" altLang="zh-CN" sz="1400" dirty="0" smtClean="0">
                <a:solidFill>
                  <a:prstClr val="white"/>
                </a:solidFill>
              </a:rPr>
              <a:t>cctk_real Evolve</a:t>
            </a:r>
            <a:r>
              <a:rPr lang="en-US" altLang="zh-CN" sz="1400" dirty="0">
                <a:solidFill>
                  <a:prstClr val="white"/>
                </a:solidFill>
              </a:rPr>
              <a:t>[</a:t>
            </a:r>
            <a:r>
              <a:rPr lang="en-US" altLang="zh-CN" sz="1400" dirty="0" err="1">
                <a:solidFill>
                  <a:prstClr val="white"/>
                </a:solidFill>
              </a:rPr>
              <a:t>mnp</a:t>
            </a:r>
            <a:r>
              <a:rPr lang="en-US" altLang="zh-CN" sz="1400" dirty="0">
                <a:solidFill>
                  <a:prstClr val="white"/>
                </a:solidFill>
              </a:rPr>
              <a:t>] type=GF Dim=3</a:t>
            </a:r>
          </a:p>
          <a:p>
            <a:r>
              <a:rPr lang="en-US" altLang="zh-CN" sz="1400" dirty="0">
                <a:solidFill>
                  <a:prstClr val="white"/>
                </a:solidFill>
              </a:rPr>
              <a:t> </a:t>
            </a:r>
            <a:r>
              <a:rPr lang="en-US" altLang="zh-CN" sz="1400" dirty="0" smtClean="0">
                <a:solidFill>
                  <a:prstClr val="white"/>
                </a:solidFill>
              </a:rPr>
              <a:t>{</a:t>
            </a:r>
            <a:endParaRPr lang="en-US" altLang="zh-CN" sz="1400" dirty="0">
              <a:solidFill>
                <a:prstClr val="white"/>
              </a:solidFill>
            </a:endParaRPr>
          </a:p>
          <a:p>
            <a:r>
              <a:rPr lang="en-US" altLang="zh-CN" sz="1400" dirty="0">
                <a:solidFill>
                  <a:prstClr val="white"/>
                </a:solidFill>
              </a:rPr>
              <a:t> </a:t>
            </a:r>
            <a:r>
              <a:rPr lang="en-US" altLang="zh-CN" sz="1400" dirty="0" smtClean="0">
                <a:solidFill>
                  <a:prstClr val="white"/>
                </a:solidFill>
              </a:rPr>
              <a:t>     </a:t>
            </a:r>
            <a:r>
              <a:rPr lang="en-US" altLang="zh-CN" sz="1400" dirty="0" err="1" smtClean="0">
                <a:solidFill>
                  <a:prstClr val="white"/>
                </a:solidFill>
              </a:rPr>
              <a:t>uc</a:t>
            </a:r>
            <a:r>
              <a:rPr lang="en-US" altLang="zh-CN" sz="1400" dirty="0" smtClean="0">
                <a:solidFill>
                  <a:prstClr val="white"/>
                </a:solidFill>
              </a:rPr>
              <a:t>,…</a:t>
            </a:r>
            <a:endParaRPr lang="en-US" altLang="zh-CN" sz="1400" dirty="0">
              <a:solidFill>
                <a:prstClr val="white"/>
              </a:solidFill>
            </a:endParaRPr>
          </a:p>
          <a:p>
            <a:r>
              <a:rPr lang="en-US" altLang="zh-CN" sz="1400" dirty="0">
                <a:solidFill>
                  <a:prstClr val="white"/>
                </a:solidFill>
              </a:rPr>
              <a:t> </a:t>
            </a:r>
            <a:r>
              <a:rPr lang="en-US" altLang="zh-CN" sz="1400" dirty="0" smtClean="0">
                <a:solidFill>
                  <a:prstClr val="white"/>
                </a:solidFill>
              </a:rPr>
              <a:t> }</a:t>
            </a:r>
          </a:p>
        </p:txBody>
      </p:sp>
      <p:sp>
        <p:nvSpPr>
          <p:cNvPr id="36" name="TextBox 7"/>
          <p:cNvSpPr txBox="1"/>
          <p:nvPr/>
        </p:nvSpPr>
        <p:spPr>
          <a:xfrm>
            <a:off x="5510719" y="1603792"/>
            <a:ext cx="3397586" cy="377454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 lvl="0" defTabSz="457200">
              <a:lnSpc>
                <a:spcPts val="1060"/>
              </a:lnSpc>
            </a:pPr>
            <a:r>
              <a:rPr lang="en-US" altLang="zh-CN" sz="1400" dirty="0" smtClean="0">
                <a:solidFill>
                  <a:srgbClr val="FFFFFF"/>
                </a:solidFill>
              </a:rPr>
              <a:t>INT </a:t>
            </a:r>
            <a:r>
              <a:rPr lang="en-US" altLang="zh-CN" sz="1400" dirty="0" err="1" smtClean="0">
                <a:solidFill>
                  <a:srgbClr val="FFFFFF"/>
                </a:solidFill>
              </a:rPr>
              <a:t>mn</a:t>
            </a:r>
            <a:r>
              <a:rPr lang="en-US" altLang="zh-CN" sz="1400" dirty="0" smtClean="0">
                <a:solidFill>
                  <a:srgbClr val="FFFFFF"/>
                </a:solidFill>
              </a:rPr>
              <a:t> 5</a:t>
            </a:r>
          </a:p>
          <a:p>
            <a:pPr lvl="0" defTabSz="457200">
              <a:lnSpc>
                <a:spcPts val="1060"/>
              </a:lnSpc>
            </a:pPr>
            <a:r>
              <a:rPr lang="en-US" altLang="zh-CN" sz="1400" dirty="0" smtClean="0">
                <a:solidFill>
                  <a:srgbClr val="FFFFFF"/>
                </a:solidFill>
              </a:rPr>
              <a:t>INT </a:t>
            </a:r>
            <a:r>
              <a:rPr lang="en-US" altLang="zh-CN" sz="1400" dirty="0" err="1">
                <a:solidFill>
                  <a:srgbClr val="FFFFFF"/>
                </a:solidFill>
              </a:rPr>
              <a:t>global_n</a:t>
            </a:r>
            <a:r>
              <a:rPr lang="en-US" altLang="zh-CN" sz="1400" dirty="0">
                <a:solidFill>
                  <a:srgbClr val="FFFFFF"/>
                </a:solidFill>
              </a:rPr>
              <a:t>       256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387310" y="1289335"/>
            <a:ext cx="3617195" cy="39703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*</a:t>
            </a:r>
            <a:r>
              <a:rPr kumimoji="1" lang="en-US" altLang="zh-CN" dirty="0" smtClean="0">
                <a:solidFill>
                  <a:srgbClr val="FF0000"/>
                </a:solidFill>
              </a:rPr>
              <a:t>ccl</a:t>
            </a:r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endParaRPr kumimoji="1" lang="en-US" altLang="zh-CN" dirty="0"/>
          </a:p>
        </p:txBody>
      </p:sp>
      <p:sp>
        <p:nvSpPr>
          <p:cNvPr id="37" name="TextBox 7"/>
          <p:cNvSpPr txBox="1"/>
          <p:nvPr/>
        </p:nvSpPr>
        <p:spPr>
          <a:xfrm>
            <a:off x="5482745" y="5611469"/>
            <a:ext cx="3397586" cy="1169551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prstClr val="white"/>
                </a:solidFill>
                <a:latin typeface="Calibri"/>
                <a:ea typeface="宋体"/>
              </a:rPr>
              <a:t>Subroutine </a:t>
            </a:r>
            <a:r>
              <a:rPr lang="en-US" altLang="zh-CN" sz="1400" dirty="0" err="1" smtClean="0">
                <a:solidFill>
                  <a:prstClr val="white"/>
                </a:solidFill>
                <a:latin typeface="Calibri"/>
                <a:ea typeface="宋体"/>
              </a:rPr>
              <a:t>Func</a:t>
            </a:r>
            <a:r>
              <a:rPr lang="en-US" altLang="zh-CN" sz="1400" dirty="0" smtClean="0">
                <a:solidFill>
                  <a:prstClr val="white"/>
                </a:solidFill>
                <a:latin typeface="Calibri"/>
                <a:ea typeface="宋体"/>
              </a:rPr>
              <a:t>(</a:t>
            </a:r>
            <a:r>
              <a:rPr lang="en-US" altLang="zh-CN" sz="1400" dirty="0">
                <a:solidFill>
                  <a:prstClr val="white"/>
                </a:solidFill>
                <a:latin typeface="Calibri"/>
                <a:ea typeface="宋体"/>
              </a:rPr>
              <a:t>CCTK_ARGUMENTS)</a:t>
            </a:r>
          </a:p>
          <a:p>
            <a:r>
              <a:rPr lang="en-US" altLang="zh-CN" sz="1400" dirty="0">
                <a:solidFill>
                  <a:prstClr val="white"/>
                </a:solidFill>
                <a:latin typeface="Calibri"/>
                <a:ea typeface="宋体"/>
              </a:rPr>
              <a:t>{</a:t>
            </a:r>
          </a:p>
          <a:p>
            <a:r>
              <a:rPr lang="en-US" altLang="zh-CN" sz="1400" dirty="0">
                <a:solidFill>
                  <a:prstClr val="white"/>
                </a:solidFill>
                <a:latin typeface="Calibri"/>
                <a:ea typeface="宋体"/>
              </a:rPr>
              <a:t>    DECLARE_CCTK_ARGUMENTS;</a:t>
            </a:r>
          </a:p>
          <a:p>
            <a:r>
              <a:rPr lang="en-US" altLang="zh-CN" sz="1400" dirty="0">
                <a:solidFill>
                  <a:prstClr val="white"/>
                </a:solidFill>
                <a:latin typeface="Calibri"/>
                <a:ea typeface="宋体"/>
              </a:rPr>
              <a:t>    DECLARE_CCTK_PARAMETERS;</a:t>
            </a:r>
          </a:p>
          <a:p>
            <a:r>
              <a:rPr lang="en-US" altLang="zh-CN" sz="1400" dirty="0">
                <a:solidFill>
                  <a:prstClr val="white"/>
                </a:solidFill>
                <a:latin typeface="Calibri"/>
                <a:ea typeface="宋体"/>
              </a:rPr>
              <a:t>…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164205" y="6076895"/>
            <a:ext cx="1318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0000"/>
                </a:solidFill>
              </a:rPr>
              <a:t>source code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32" name="TextBox 7"/>
          <p:cNvSpPr txBox="1"/>
          <p:nvPr/>
        </p:nvSpPr>
        <p:spPr>
          <a:xfrm>
            <a:off x="5510719" y="3609365"/>
            <a:ext cx="3397586" cy="1582912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1660"/>
              </a:lnSpc>
            </a:pPr>
            <a:r>
              <a:rPr lang="en-US" altLang="zh-CN" sz="1400" dirty="0">
                <a:solidFill>
                  <a:schemeClr val="bg1"/>
                </a:solidFill>
              </a:rPr>
              <a:t>Schedule </a:t>
            </a:r>
            <a:r>
              <a:rPr lang="en-US" altLang="zh-CN" sz="1400" dirty="0" err="1" smtClean="0">
                <a:solidFill>
                  <a:schemeClr val="bg1"/>
                </a:solidFill>
              </a:rPr>
              <a:t>Func</a:t>
            </a:r>
            <a:r>
              <a:rPr lang="en-US" altLang="zh-CN" sz="1400" dirty="0" smtClean="0">
                <a:solidFill>
                  <a:schemeClr val="bg1"/>
                </a:solidFill>
              </a:rPr>
              <a:t> </a:t>
            </a:r>
            <a:r>
              <a:rPr lang="en-US" altLang="zh-CN" sz="1400" dirty="0">
                <a:solidFill>
                  <a:schemeClr val="bg1"/>
                </a:solidFill>
              </a:rPr>
              <a:t>at CCTK_EVOL </a:t>
            </a:r>
          </a:p>
          <a:p>
            <a:pPr>
              <a:lnSpc>
                <a:spcPts val="1660"/>
              </a:lnSpc>
            </a:pPr>
            <a:r>
              <a:rPr lang="en-US" altLang="zh-CN" sz="1400" dirty="0">
                <a:solidFill>
                  <a:schemeClr val="bg1"/>
                </a:solidFill>
              </a:rPr>
              <a:t>{</a:t>
            </a:r>
            <a:r>
              <a:rPr lang="zh-CN" altLang="en-US" sz="1400" dirty="0">
                <a:solidFill>
                  <a:schemeClr val="bg1"/>
                </a:solidFill>
              </a:rPr>
              <a:t> </a:t>
            </a:r>
            <a:r>
              <a:rPr lang="en-US" altLang="zh-CN" sz="1400" dirty="0">
                <a:solidFill>
                  <a:schemeClr val="bg1"/>
                </a:solidFill>
              </a:rPr>
              <a:t>LANG</a:t>
            </a:r>
            <a:r>
              <a:rPr lang="zh-CN" altLang="en-US" sz="1400" dirty="0">
                <a:solidFill>
                  <a:schemeClr val="bg1"/>
                </a:solidFill>
              </a:rPr>
              <a:t>：</a:t>
            </a:r>
            <a:r>
              <a:rPr lang="en-US" altLang="zh-CN" sz="1400" dirty="0">
                <a:solidFill>
                  <a:schemeClr val="bg1"/>
                </a:solidFill>
              </a:rPr>
              <a:t>C</a:t>
            </a:r>
          </a:p>
          <a:p>
            <a:pPr>
              <a:lnSpc>
                <a:spcPts val="1660"/>
              </a:lnSpc>
            </a:pPr>
            <a:r>
              <a:rPr lang="zh-CN" altLang="en-US" sz="1400" dirty="0">
                <a:solidFill>
                  <a:schemeClr val="bg1"/>
                </a:solidFill>
              </a:rPr>
              <a:t>  </a:t>
            </a:r>
            <a:r>
              <a:rPr lang="en-US" altLang="zh-CN" sz="1400" dirty="0" err="1">
                <a:solidFill>
                  <a:schemeClr val="bg1"/>
                </a:solidFill>
              </a:rPr>
              <a:t>SYNC：uc</a:t>
            </a:r>
            <a:r>
              <a:rPr lang="zh-CN" altLang="zh-CN" sz="1400" b="1" dirty="0">
                <a:solidFill>
                  <a:schemeClr val="bg1"/>
                </a:solidFill>
              </a:rPr>
              <a:t> </a:t>
            </a:r>
            <a:r>
              <a:rPr lang="en-US" altLang="zh-CN" sz="1400" dirty="0">
                <a:solidFill>
                  <a:schemeClr val="bg1"/>
                </a:solidFill>
              </a:rPr>
              <a:t>}</a:t>
            </a:r>
            <a:r>
              <a:rPr lang="zh-CN" altLang="zh-CN" sz="1400" dirty="0">
                <a:solidFill>
                  <a:schemeClr val="bg1"/>
                </a:solidFill>
              </a:rPr>
              <a:t> </a:t>
            </a:r>
            <a:endParaRPr lang="en-US" altLang="zh-CN" sz="1400" dirty="0">
              <a:solidFill>
                <a:schemeClr val="bg1"/>
              </a:solidFill>
            </a:endParaRPr>
          </a:p>
          <a:p>
            <a:pPr>
              <a:lnSpc>
                <a:spcPts val="1660"/>
              </a:lnSpc>
            </a:pPr>
            <a:r>
              <a:rPr lang="en-US" altLang="zh-CN" sz="1400" dirty="0">
                <a:solidFill>
                  <a:schemeClr val="bg1"/>
                </a:solidFill>
              </a:rPr>
              <a:t>Schedule</a:t>
            </a:r>
            <a:r>
              <a:rPr lang="zh-CN" altLang="en-US" sz="1400" dirty="0">
                <a:solidFill>
                  <a:schemeClr val="bg1"/>
                </a:solidFill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</a:rPr>
              <a:t>Func1 after </a:t>
            </a:r>
            <a:r>
              <a:rPr lang="en-US" altLang="zh-CN" sz="1400" dirty="0" err="1" smtClean="0">
                <a:solidFill>
                  <a:schemeClr val="bg1"/>
                </a:solidFill>
              </a:rPr>
              <a:t>Func</a:t>
            </a:r>
            <a:r>
              <a:rPr lang="en-US" altLang="zh-CN" sz="1400" dirty="0" smtClean="0">
                <a:solidFill>
                  <a:schemeClr val="bg1"/>
                </a:solidFill>
              </a:rPr>
              <a:t> </a:t>
            </a:r>
            <a:r>
              <a:rPr lang="en-US" altLang="zh-CN" sz="1400" dirty="0">
                <a:solidFill>
                  <a:schemeClr val="bg1"/>
                </a:solidFill>
              </a:rPr>
              <a:t>at CCTK_EVOL </a:t>
            </a:r>
          </a:p>
          <a:p>
            <a:pPr>
              <a:lnSpc>
                <a:spcPts val="1660"/>
              </a:lnSpc>
            </a:pPr>
            <a:r>
              <a:rPr lang="en-US" altLang="zh-CN" sz="1400" dirty="0" smtClean="0">
                <a:solidFill>
                  <a:schemeClr val="bg1"/>
                </a:solidFill>
              </a:rPr>
              <a:t>{</a:t>
            </a:r>
          </a:p>
          <a:p>
            <a:pPr>
              <a:lnSpc>
                <a:spcPts val="1660"/>
              </a:lnSpc>
            </a:pPr>
            <a:r>
              <a:rPr lang="zh-CN" altLang="en-US" sz="1400" dirty="0" smtClean="0">
                <a:solidFill>
                  <a:schemeClr val="bg1"/>
                </a:solidFill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</a:rPr>
              <a:t>LANG</a:t>
            </a:r>
            <a:r>
              <a:rPr lang="zh-CN" altLang="en-US" sz="1400" dirty="0" smtClean="0">
                <a:solidFill>
                  <a:schemeClr val="bg1"/>
                </a:solidFill>
              </a:rPr>
              <a:t>：</a:t>
            </a:r>
            <a:r>
              <a:rPr lang="en-US" altLang="zh-CN" sz="1400" dirty="0" smtClean="0">
                <a:solidFill>
                  <a:schemeClr val="bg1"/>
                </a:solidFill>
              </a:rPr>
              <a:t>C</a:t>
            </a:r>
          </a:p>
          <a:p>
            <a:pPr>
              <a:lnSpc>
                <a:spcPts val="1660"/>
              </a:lnSpc>
            </a:pPr>
            <a:r>
              <a:rPr lang="zh-CN" altLang="en-US" sz="1400" dirty="0" smtClean="0">
                <a:solidFill>
                  <a:schemeClr val="bg1"/>
                </a:solidFill>
              </a:rPr>
              <a:t> </a:t>
            </a:r>
            <a:r>
              <a:rPr lang="zh-CN" altLang="zh-CN" sz="1400" b="1" dirty="0" smtClean="0">
                <a:solidFill>
                  <a:schemeClr val="bg1"/>
                </a:solidFill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</a:rPr>
              <a:t>}</a:t>
            </a:r>
            <a:r>
              <a:rPr lang="zh-CN" altLang="zh-CN" sz="1400" dirty="0" smtClean="0">
                <a:solidFill>
                  <a:schemeClr val="bg1"/>
                </a:solidFill>
              </a:rPr>
              <a:t> 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sp>
        <p:nvSpPr>
          <p:cNvPr id="39" name="TextBox 9"/>
          <p:cNvSpPr txBox="1"/>
          <p:nvPr/>
        </p:nvSpPr>
        <p:spPr>
          <a:xfrm>
            <a:off x="7508909" y="1685775"/>
            <a:ext cx="1399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err="1" smtClean="0">
                <a:solidFill>
                  <a:srgbClr val="FF3300"/>
                </a:solidFill>
                <a:latin typeface="Calibri"/>
                <a:ea typeface="宋体"/>
              </a:rPr>
              <a:t>param.CCL</a:t>
            </a:r>
            <a:endParaRPr lang="en-US" altLang="zh-CN" sz="1400" b="1" dirty="0" smtClean="0">
              <a:solidFill>
                <a:srgbClr val="FF3300"/>
              </a:solidFill>
              <a:latin typeface="Calibri"/>
              <a:ea typeface="宋体"/>
            </a:endParaRPr>
          </a:p>
        </p:txBody>
      </p:sp>
      <p:sp>
        <p:nvSpPr>
          <p:cNvPr id="40" name="TextBox 9"/>
          <p:cNvSpPr txBox="1"/>
          <p:nvPr/>
        </p:nvSpPr>
        <p:spPr>
          <a:xfrm>
            <a:off x="7313974" y="3198513"/>
            <a:ext cx="1399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err="1" smtClean="0">
                <a:solidFill>
                  <a:srgbClr val="FF3300"/>
                </a:solidFill>
                <a:latin typeface="Calibri"/>
                <a:ea typeface="宋体"/>
              </a:rPr>
              <a:t>Interface.CCL</a:t>
            </a:r>
            <a:endParaRPr lang="en-US" altLang="zh-CN" sz="1400" b="1" dirty="0" smtClean="0">
              <a:solidFill>
                <a:srgbClr val="FF3300"/>
              </a:solidFill>
              <a:latin typeface="Calibri"/>
              <a:ea typeface="宋体"/>
            </a:endParaRPr>
          </a:p>
        </p:txBody>
      </p:sp>
      <p:sp>
        <p:nvSpPr>
          <p:cNvPr id="41" name="TextBox 9"/>
          <p:cNvSpPr txBox="1"/>
          <p:nvPr/>
        </p:nvSpPr>
        <p:spPr>
          <a:xfrm>
            <a:off x="7413178" y="4838468"/>
            <a:ext cx="1399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err="1" smtClean="0">
                <a:solidFill>
                  <a:srgbClr val="FF3300"/>
                </a:solidFill>
                <a:latin typeface="Calibri"/>
                <a:ea typeface="宋体"/>
              </a:rPr>
              <a:t>Schedule.CCL</a:t>
            </a:r>
            <a:endParaRPr lang="en-US" altLang="zh-CN" sz="1400" b="1" dirty="0" smtClean="0">
              <a:solidFill>
                <a:srgbClr val="FF3300"/>
              </a:solidFill>
              <a:latin typeface="Calibri"/>
              <a:ea typeface="宋体"/>
            </a:endParaRPr>
          </a:p>
        </p:txBody>
      </p:sp>
      <p:sp>
        <p:nvSpPr>
          <p:cNvPr id="42" name="TextBox 9"/>
          <p:cNvSpPr txBox="1"/>
          <p:nvPr/>
        </p:nvSpPr>
        <p:spPr>
          <a:xfrm>
            <a:off x="7598727" y="6473243"/>
            <a:ext cx="1399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FF3300"/>
                </a:solidFill>
                <a:latin typeface="Calibri"/>
                <a:ea typeface="宋体"/>
              </a:rPr>
              <a:t>*</a:t>
            </a:r>
            <a:r>
              <a:rPr lang="en-US" altLang="zh-CN" sz="1400" b="1" dirty="0" smtClean="0">
                <a:solidFill>
                  <a:srgbClr val="FF3300"/>
                </a:solidFill>
                <a:latin typeface="Calibri"/>
                <a:ea typeface="宋体"/>
              </a:rPr>
              <a:t>.C/C++/Fortran</a:t>
            </a:r>
          </a:p>
        </p:txBody>
      </p:sp>
      <p:pic>
        <p:nvPicPr>
          <p:cNvPr id="15" name="图片 14" descr="无标题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782" y="1443283"/>
            <a:ext cx="6482548" cy="381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8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 smtClean="0"/>
              <a:t>Parallelization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7313" y="1371599"/>
            <a:ext cx="8186309" cy="4978845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zh-CN" dirty="0" smtClean="0"/>
              <a:t>Charm++</a:t>
            </a:r>
            <a:r>
              <a:rPr kumimoji="1" lang="zh-CN" altLang="en-US" dirty="0"/>
              <a:t> </a:t>
            </a:r>
            <a:r>
              <a:rPr kumimoji="1" lang="en-US" altLang="zh-CN" dirty="0" smtClean="0"/>
              <a:t>-based</a:t>
            </a:r>
            <a:r>
              <a:rPr kumimoji="1" lang="zh-CN" altLang="en-US" dirty="0" smtClean="0"/>
              <a:t> </a:t>
            </a:r>
            <a:r>
              <a:rPr kumimoji="1" lang="en-US" altLang="en-US" dirty="0" smtClean="0"/>
              <a:t>parallel driver</a:t>
            </a:r>
          </a:p>
          <a:p>
            <a:r>
              <a:rPr kumimoji="1" lang="en-US" altLang="zh-CN" dirty="0" smtClean="0"/>
              <a:t>Data</a:t>
            </a:r>
            <a:r>
              <a:rPr kumimoji="1" lang="zh-CN" altLang="en-US" dirty="0" smtClean="0"/>
              <a:t>：</a:t>
            </a:r>
            <a:endParaRPr kumimoji="1" lang="en-US" altLang="zh-CN" dirty="0" smtClean="0"/>
          </a:p>
          <a:p>
            <a:pPr lvl="1"/>
            <a:r>
              <a:rPr kumimoji="1" lang="en-US" altLang="zh-CN" dirty="0" smtClean="0"/>
              <a:t>Chare Array</a:t>
            </a:r>
            <a:r>
              <a:rPr kumimoji="1" lang="zh-CN" altLang="en-US" dirty="0" smtClean="0"/>
              <a:t>：</a:t>
            </a:r>
            <a:r>
              <a:rPr kumimoji="1" lang="en-US" altLang="zh-CN" dirty="0" smtClean="0"/>
              <a:t>data encapsulation</a:t>
            </a:r>
            <a:r>
              <a:rPr kumimoji="1" lang="zh-CN" altLang="en-US" dirty="0"/>
              <a:t> </a:t>
            </a:r>
            <a:r>
              <a:rPr kumimoji="1" lang="en-US" altLang="zh-CN" dirty="0" smtClean="0"/>
              <a:t>for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parallel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objects</a:t>
            </a:r>
          </a:p>
          <a:p>
            <a:pPr lvl="2"/>
            <a:r>
              <a:rPr kumimoji="1" lang="en-US" altLang="zh-CN" dirty="0" smtClean="0"/>
              <a:t>Private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for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each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element chare</a:t>
            </a:r>
            <a:r>
              <a:rPr kumimoji="1" lang="zh-CN" altLang="en-US" dirty="0" smtClean="0"/>
              <a:t>：</a:t>
            </a:r>
            <a:r>
              <a:rPr kumimoji="1" lang="en-US" altLang="zh-CN" dirty="0" smtClean="0"/>
              <a:t>Patch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mesh</a:t>
            </a:r>
            <a:endParaRPr kumimoji="1" lang="en-US" altLang="zh-CN" dirty="0"/>
          </a:p>
          <a:p>
            <a:pPr lvl="2"/>
            <a:r>
              <a:rPr kumimoji="1" lang="en-US" altLang="zh-CN" dirty="0" smtClean="0"/>
              <a:t>Data Privatization:   global/static variables of Cactus Interface</a:t>
            </a:r>
          </a:p>
          <a:p>
            <a:pPr lvl="1"/>
            <a:r>
              <a:rPr kumimoji="1" lang="en-US" altLang="zh-CN" dirty="0" smtClean="0"/>
              <a:t>Node Group</a:t>
            </a:r>
            <a:r>
              <a:rPr kumimoji="1" lang="zh-CN" altLang="en-US" dirty="0" smtClean="0"/>
              <a:t>：</a:t>
            </a:r>
            <a:r>
              <a:rPr kumimoji="1" lang="en-US" altLang="zh-CN" dirty="0" smtClean="0"/>
              <a:t>for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performance</a:t>
            </a:r>
          </a:p>
          <a:p>
            <a:pPr lvl="2"/>
            <a:r>
              <a:rPr kumimoji="1" lang="en-US" altLang="zh-CN" dirty="0" smtClean="0"/>
              <a:t>Retain global/static variables: Initialization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circumstance parameters</a:t>
            </a:r>
          </a:p>
          <a:p>
            <a:r>
              <a:rPr kumimoji="1" lang="en-US" altLang="zh-CN" dirty="0" smtClean="0"/>
              <a:t>Communication</a:t>
            </a:r>
            <a:r>
              <a:rPr kumimoji="1" lang="zh-CN" altLang="en-US" dirty="0" smtClean="0"/>
              <a:t>：</a:t>
            </a:r>
            <a:endParaRPr kumimoji="1" lang="en-US" altLang="zh-CN" dirty="0" smtClean="0"/>
          </a:p>
          <a:p>
            <a:pPr lvl="1"/>
            <a:r>
              <a:rPr kumimoji="1" lang="en-US" altLang="zh-CN" dirty="0" smtClean="0"/>
              <a:t>P2P:ghost cell exchange</a:t>
            </a:r>
            <a:endParaRPr kumimoji="1" lang="en-US" altLang="en-US" dirty="0" smtClean="0"/>
          </a:p>
          <a:p>
            <a:pPr lvl="1"/>
            <a:r>
              <a:rPr kumimoji="1" lang="en-US" altLang="zh-CN" dirty="0" smtClean="0"/>
              <a:t>Global</a:t>
            </a:r>
            <a:r>
              <a:rPr kumimoji="1" lang="zh-CN" altLang="en-US" dirty="0" smtClean="0"/>
              <a:t>：</a:t>
            </a:r>
            <a:r>
              <a:rPr kumimoji="1" lang="en-US" altLang="zh-CN" dirty="0" smtClean="0"/>
              <a:t>reduce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operations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938" y="4714725"/>
            <a:ext cx="3343862" cy="19436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183809" y="1211248"/>
            <a:ext cx="2589814" cy="1200328"/>
          </a:xfrm>
          <a:prstGeom prst="rect">
            <a:avLst/>
          </a:prstGeom>
          <a:solidFill>
            <a:srgbClr val="EEECE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/>
              <a:t>Data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privatization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is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so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manual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labor. But it is a start!</a:t>
            </a:r>
            <a:r>
              <a:rPr kumimoji="1" lang="zh-CN" altLang="en-US" sz="2400" dirty="0" smtClean="0"/>
              <a:t> 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409044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7504" y="132326"/>
            <a:ext cx="3672408" cy="6555639"/>
          </a:xfrm>
          <a:prstGeom prst="rect">
            <a:avLst/>
          </a:prstGeom>
          <a:solidFill>
            <a:srgbClr val="77933C"/>
          </a:solidFill>
          <a:ln w="254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200" b="1" dirty="0" smtClean="0">
                <a:solidFill>
                  <a:prstClr val="white"/>
                </a:solidFill>
              </a:rPr>
              <a:t>.C:</a:t>
            </a:r>
          </a:p>
          <a:p>
            <a:r>
              <a:rPr lang="en-US" altLang="zh-CN" sz="1200" b="1" dirty="0" smtClean="0">
                <a:solidFill>
                  <a:prstClr val="white"/>
                </a:solidFill>
              </a:rPr>
              <a:t>contribute</a:t>
            </a:r>
            <a:r>
              <a:rPr lang="en-US" altLang="zh-CN" sz="1200" b="1" dirty="0">
                <a:solidFill>
                  <a:prstClr val="white"/>
                </a:solidFill>
              </a:rPr>
              <a:t>(</a:t>
            </a:r>
            <a:r>
              <a:rPr lang="en-US" altLang="zh-CN" sz="1200" b="1" dirty="0" err="1" smtClean="0">
                <a:solidFill>
                  <a:prstClr val="white"/>
                </a:solidFill>
              </a:rPr>
              <a:t>varSize</a:t>
            </a:r>
            <a:r>
              <a:rPr lang="en-US" altLang="zh-CN" sz="1200" b="1" dirty="0" smtClean="0">
                <a:solidFill>
                  <a:prstClr val="white"/>
                </a:solidFill>
              </a:rPr>
              <a:t>,</a:t>
            </a:r>
            <a:r>
              <a:rPr lang="zh-CN" altLang="zh-CN" sz="1200" b="1" dirty="0" smtClean="0">
                <a:solidFill>
                  <a:prstClr val="white"/>
                </a:solidFill>
              </a:rPr>
              <a:t>&amp;</a:t>
            </a:r>
            <a:r>
              <a:rPr lang="en-US" altLang="zh-CN" sz="1200" b="1" dirty="0" err="1" smtClean="0">
                <a:solidFill>
                  <a:prstClr val="white"/>
                </a:solidFill>
              </a:rPr>
              <a:t>varName,</a:t>
            </a:r>
            <a:r>
              <a:rPr lang="en-US" altLang="zh-CN" sz="1200" b="1" dirty="0" err="1">
                <a:solidFill>
                  <a:prstClr val="white"/>
                </a:solidFill>
              </a:rPr>
              <a:t>CkReduction</a:t>
            </a:r>
            <a:r>
              <a:rPr lang="en-US" altLang="zh-CN" sz="1200" b="1" dirty="0">
                <a:solidFill>
                  <a:prstClr val="white"/>
                </a:solidFill>
              </a:rPr>
              <a:t>::</a:t>
            </a:r>
            <a:r>
              <a:rPr lang="en-US" altLang="zh-CN" sz="1200" b="1" dirty="0" err="1" smtClean="0">
                <a:solidFill>
                  <a:prstClr val="white"/>
                </a:solidFill>
              </a:rPr>
              <a:t>max_double,</a:t>
            </a:r>
            <a:r>
              <a:rPr lang="en-US" altLang="zh-CN" sz="1200" b="1" dirty="0" err="1">
                <a:solidFill>
                  <a:prstClr val="white"/>
                </a:solidFill>
              </a:rPr>
              <a:t>CkCallback</a:t>
            </a:r>
            <a:r>
              <a:rPr lang="en-US" altLang="zh-CN" sz="1200" b="1" dirty="0">
                <a:solidFill>
                  <a:prstClr val="white"/>
                </a:solidFill>
              </a:rPr>
              <a:t>(</a:t>
            </a:r>
            <a:r>
              <a:rPr lang="en-US" altLang="zh-CN" sz="1200" b="1" dirty="0" err="1">
                <a:solidFill>
                  <a:prstClr val="white"/>
                </a:solidFill>
              </a:rPr>
              <a:t>CkIndex_main</a:t>
            </a:r>
            <a:r>
              <a:rPr lang="en-US" altLang="zh-CN" sz="1200" b="1" dirty="0">
                <a:solidFill>
                  <a:prstClr val="white"/>
                </a:solidFill>
              </a:rPr>
              <a:t>::</a:t>
            </a:r>
            <a:r>
              <a:rPr lang="en-US" altLang="zh-CN" sz="1200" b="1" dirty="0" err="1">
                <a:solidFill>
                  <a:prstClr val="white"/>
                </a:solidFill>
              </a:rPr>
              <a:t>forcast</a:t>
            </a:r>
            <a:r>
              <a:rPr lang="en-US" altLang="zh-CN" sz="1200" b="1" dirty="0">
                <a:solidFill>
                  <a:prstClr val="white"/>
                </a:solidFill>
              </a:rPr>
              <a:t>(NULL),</a:t>
            </a:r>
            <a:r>
              <a:rPr lang="en-US" altLang="zh-CN" sz="1200" b="1" dirty="0" err="1">
                <a:solidFill>
                  <a:prstClr val="white"/>
                </a:solidFill>
              </a:rPr>
              <a:t>mainProxy</a:t>
            </a:r>
            <a:r>
              <a:rPr lang="en-US" altLang="zh-CN" sz="1200" b="1" dirty="0" smtClean="0">
                <a:solidFill>
                  <a:prstClr val="white"/>
                </a:solidFill>
              </a:rPr>
              <a:t>));</a:t>
            </a:r>
          </a:p>
          <a:p>
            <a:endParaRPr lang="fr-FR" altLang="zh-CN" sz="1200" b="1" dirty="0" smtClean="0">
              <a:solidFill>
                <a:prstClr val="white"/>
              </a:solidFill>
            </a:endParaRPr>
          </a:p>
          <a:p>
            <a:r>
              <a:rPr lang="fr-FR" altLang="zh-CN" sz="1200" b="1" dirty="0" err="1" smtClean="0">
                <a:solidFill>
                  <a:prstClr val="white"/>
                </a:solidFill>
              </a:rPr>
              <a:t>void</a:t>
            </a:r>
            <a:r>
              <a:rPr lang="fr-FR" altLang="zh-CN" sz="1200" b="1" dirty="0" smtClean="0">
                <a:solidFill>
                  <a:prstClr val="white"/>
                </a:solidFill>
              </a:rPr>
              <a:t> </a:t>
            </a:r>
            <a:r>
              <a:rPr lang="fr-FR" altLang="zh-CN" sz="1200" b="1" dirty="0">
                <a:solidFill>
                  <a:prstClr val="white"/>
                </a:solidFill>
              </a:rPr>
              <a:t>main::</a:t>
            </a:r>
            <a:r>
              <a:rPr lang="fr-FR" altLang="zh-CN" sz="1200" b="1" dirty="0" err="1">
                <a:solidFill>
                  <a:prstClr val="white"/>
                </a:solidFill>
              </a:rPr>
              <a:t>forcast</a:t>
            </a:r>
            <a:r>
              <a:rPr lang="fr-FR" altLang="zh-CN" sz="1200" b="1" dirty="0">
                <a:solidFill>
                  <a:prstClr val="white"/>
                </a:solidFill>
              </a:rPr>
              <a:t>(</a:t>
            </a:r>
            <a:r>
              <a:rPr lang="fr-FR" altLang="zh-CN" sz="1200" b="1" dirty="0" err="1">
                <a:solidFill>
                  <a:prstClr val="white"/>
                </a:solidFill>
              </a:rPr>
              <a:t>CkReductionMsg</a:t>
            </a:r>
            <a:r>
              <a:rPr lang="fr-FR" altLang="zh-CN" sz="1200" b="1" dirty="0">
                <a:solidFill>
                  <a:prstClr val="white"/>
                </a:solidFill>
              </a:rPr>
              <a:t>* </a:t>
            </a:r>
            <a:r>
              <a:rPr lang="fr-FR" altLang="zh-CN" sz="1200" b="1" dirty="0" err="1">
                <a:solidFill>
                  <a:prstClr val="white"/>
                </a:solidFill>
              </a:rPr>
              <a:t>msg</a:t>
            </a:r>
            <a:r>
              <a:rPr lang="fr-FR" altLang="zh-CN" sz="1200" b="1" dirty="0">
                <a:solidFill>
                  <a:prstClr val="white"/>
                </a:solidFill>
              </a:rPr>
              <a:t>){                                                                                                               </a:t>
            </a:r>
          </a:p>
          <a:p>
            <a:r>
              <a:rPr lang="zh-CN" altLang="zh-CN" sz="1200" b="1" dirty="0">
                <a:solidFill>
                  <a:prstClr val="white"/>
                </a:solidFill>
              </a:rPr>
              <a:t> </a:t>
            </a:r>
            <a:r>
              <a:rPr lang="zh-CN" altLang="en-US" sz="1200" b="1" dirty="0" smtClean="0">
                <a:solidFill>
                  <a:prstClr val="white"/>
                </a:solidFill>
              </a:rPr>
              <a:t> </a:t>
            </a:r>
            <a:r>
              <a:rPr lang="en-US" altLang="zh-CN" sz="1200" b="1" dirty="0" smtClean="0">
                <a:solidFill>
                  <a:prstClr val="white"/>
                </a:solidFill>
              </a:rPr>
              <a:t>  </a:t>
            </a:r>
            <a:r>
              <a:rPr lang="fr-FR" altLang="zh-CN" sz="1200" b="1" dirty="0" err="1" smtClean="0">
                <a:solidFill>
                  <a:prstClr val="white"/>
                </a:solidFill>
              </a:rPr>
              <a:t>int</a:t>
            </a:r>
            <a:r>
              <a:rPr lang="fr-FR" altLang="zh-CN" sz="1200" b="1" dirty="0" smtClean="0">
                <a:solidFill>
                  <a:prstClr val="white"/>
                </a:solidFill>
              </a:rPr>
              <a:t> </a:t>
            </a:r>
            <a:r>
              <a:rPr lang="fr-FR" altLang="zh-CN" sz="1200" b="1" dirty="0" err="1">
                <a:solidFill>
                  <a:prstClr val="white"/>
                </a:solidFill>
              </a:rPr>
              <a:t>len</a:t>
            </a:r>
            <a:r>
              <a:rPr lang="fr-FR" altLang="zh-CN" sz="1200" b="1" dirty="0">
                <a:solidFill>
                  <a:prstClr val="white"/>
                </a:solidFill>
              </a:rPr>
              <a:t>=</a:t>
            </a:r>
            <a:r>
              <a:rPr lang="fr-FR" altLang="zh-CN" sz="1200" b="1" dirty="0" err="1">
                <a:solidFill>
                  <a:prstClr val="white"/>
                </a:solidFill>
              </a:rPr>
              <a:t>msg</a:t>
            </a:r>
            <a:r>
              <a:rPr lang="fr-FR" altLang="zh-CN" sz="1200" b="1" dirty="0">
                <a:solidFill>
                  <a:prstClr val="white"/>
                </a:solidFill>
              </a:rPr>
              <a:t>-&gt;</a:t>
            </a:r>
            <a:r>
              <a:rPr lang="fr-FR" altLang="zh-CN" sz="1200" b="1" dirty="0" err="1">
                <a:solidFill>
                  <a:prstClr val="white"/>
                </a:solidFill>
              </a:rPr>
              <a:t>getSize</a:t>
            </a:r>
            <a:r>
              <a:rPr lang="fr-FR" altLang="zh-CN" sz="1200" b="1" dirty="0">
                <a:solidFill>
                  <a:prstClr val="white"/>
                </a:solidFill>
              </a:rPr>
              <a:t>();</a:t>
            </a:r>
          </a:p>
          <a:p>
            <a:r>
              <a:rPr lang="fr-FR" altLang="zh-CN" sz="1200" b="1" dirty="0" smtClean="0">
                <a:solidFill>
                  <a:prstClr val="white"/>
                </a:solidFill>
              </a:rPr>
              <a:t>    </a:t>
            </a:r>
            <a:r>
              <a:rPr lang="fr-FR" altLang="zh-CN" sz="1200" b="1" dirty="0" err="1">
                <a:solidFill>
                  <a:prstClr val="white"/>
                </a:solidFill>
              </a:rPr>
              <a:t>void</a:t>
            </a:r>
            <a:r>
              <a:rPr lang="fr-FR" altLang="zh-CN" sz="1200" b="1" dirty="0">
                <a:solidFill>
                  <a:prstClr val="white"/>
                </a:solidFill>
              </a:rPr>
              <a:t>* data=</a:t>
            </a:r>
            <a:r>
              <a:rPr lang="fr-FR" altLang="zh-CN" sz="1200" b="1" dirty="0" err="1">
                <a:solidFill>
                  <a:prstClr val="white"/>
                </a:solidFill>
              </a:rPr>
              <a:t>msg</a:t>
            </a:r>
            <a:r>
              <a:rPr lang="fr-FR" altLang="zh-CN" sz="1200" b="1" dirty="0">
                <a:solidFill>
                  <a:prstClr val="white"/>
                </a:solidFill>
              </a:rPr>
              <a:t>-&gt;</a:t>
            </a:r>
            <a:r>
              <a:rPr lang="fr-FR" altLang="zh-CN" sz="1200" b="1" dirty="0" err="1">
                <a:solidFill>
                  <a:prstClr val="white"/>
                </a:solidFill>
              </a:rPr>
              <a:t>getData</a:t>
            </a:r>
            <a:r>
              <a:rPr lang="fr-FR" altLang="zh-CN" sz="1200" b="1" dirty="0">
                <a:solidFill>
                  <a:prstClr val="white"/>
                </a:solidFill>
              </a:rPr>
              <a:t>()</a:t>
            </a:r>
            <a:r>
              <a:rPr lang="fr-FR" altLang="zh-CN" sz="1200" b="1" dirty="0" smtClean="0">
                <a:solidFill>
                  <a:prstClr val="white"/>
                </a:solidFill>
              </a:rPr>
              <a:t>;</a:t>
            </a:r>
          </a:p>
          <a:p>
            <a:r>
              <a:rPr lang="zh-CN" altLang="en-US" sz="1200" b="1" dirty="0" smtClean="0">
                <a:solidFill>
                  <a:prstClr val="white"/>
                </a:solidFill>
              </a:rPr>
              <a:t>   </a:t>
            </a:r>
            <a:r>
              <a:rPr lang="fr-FR" altLang="zh-CN" sz="1200" b="1" dirty="0" err="1" smtClean="0">
                <a:solidFill>
                  <a:prstClr val="white"/>
                </a:solidFill>
              </a:rPr>
              <a:t>parghProxy.getReduction</a:t>
            </a:r>
            <a:r>
              <a:rPr lang="fr-FR" altLang="zh-CN" sz="1200" b="1" dirty="0" smtClean="0">
                <a:solidFill>
                  <a:prstClr val="white"/>
                </a:solidFill>
              </a:rPr>
              <a:t>(</a:t>
            </a:r>
            <a:r>
              <a:rPr lang="fr-FR" altLang="zh-CN" sz="1200" b="1" dirty="0" err="1" smtClean="0">
                <a:solidFill>
                  <a:prstClr val="white"/>
                </a:solidFill>
              </a:rPr>
              <a:t>len</a:t>
            </a:r>
            <a:r>
              <a:rPr lang="fr-FR" altLang="zh-CN" sz="1200" b="1" dirty="0">
                <a:solidFill>
                  <a:prstClr val="white"/>
                </a:solidFill>
              </a:rPr>
              <a:t>,(char*)data)</a:t>
            </a:r>
            <a:r>
              <a:rPr lang="fr-FR" altLang="zh-CN" sz="1200" b="1" dirty="0" smtClean="0">
                <a:solidFill>
                  <a:prstClr val="white"/>
                </a:solidFill>
              </a:rPr>
              <a:t>;</a:t>
            </a:r>
          </a:p>
          <a:p>
            <a:r>
              <a:rPr lang="fr-FR" altLang="zh-CN" sz="1200" b="1" dirty="0" smtClean="0">
                <a:solidFill>
                  <a:prstClr val="white"/>
                </a:solidFill>
              </a:rPr>
              <a:t> }</a:t>
            </a:r>
            <a:endParaRPr lang="en-US" altLang="zh-CN" sz="1200" b="1" dirty="0">
              <a:solidFill>
                <a:prstClr val="white"/>
              </a:solidFill>
            </a:endParaRPr>
          </a:p>
          <a:p>
            <a:endParaRPr lang="en-US" altLang="zh-CN" sz="1200" b="1" dirty="0">
              <a:solidFill>
                <a:prstClr val="white"/>
              </a:solidFill>
            </a:endParaRPr>
          </a:p>
          <a:p>
            <a:r>
              <a:rPr lang="fr-FR" altLang="zh-CN" sz="1200" b="1" dirty="0" smtClean="0">
                <a:solidFill>
                  <a:prstClr val="white"/>
                </a:solidFill>
              </a:rPr>
              <a:t>*.C</a:t>
            </a:r>
            <a:endParaRPr lang="fr-FR" altLang="zh-CN" sz="1200" b="1" dirty="0">
              <a:solidFill>
                <a:prstClr val="white"/>
              </a:solidFill>
            </a:endParaRPr>
          </a:p>
          <a:p>
            <a:r>
              <a:rPr lang="en-US" altLang="zh-CN" sz="1200" dirty="0" err="1" smtClean="0">
                <a:solidFill>
                  <a:prstClr val="white"/>
                </a:solidFill>
                <a:latin typeface="Calibri"/>
                <a:ea typeface="宋体"/>
              </a:rPr>
              <a:t>thisProxy</a:t>
            </a:r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(</a:t>
            </a:r>
            <a:r>
              <a:rPr lang="en-US" altLang="zh-CN" sz="1200" dirty="0" err="1">
                <a:solidFill>
                  <a:prstClr val="white"/>
                </a:solidFill>
                <a:latin typeface="Calibri"/>
                <a:ea typeface="宋体"/>
              </a:rPr>
              <a:t>wrap_x</a:t>
            </a:r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(thisIndex.x-1), </a:t>
            </a:r>
            <a:r>
              <a:rPr lang="en-US" altLang="zh-CN" sz="1200" dirty="0" err="1">
                <a:solidFill>
                  <a:prstClr val="white"/>
                </a:solidFill>
                <a:latin typeface="Calibri"/>
                <a:ea typeface="宋体"/>
              </a:rPr>
              <a:t>thisIndex.y</a:t>
            </a:r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, </a:t>
            </a:r>
            <a:r>
              <a:rPr lang="en-US" altLang="zh-CN" sz="1200" dirty="0" err="1">
                <a:solidFill>
                  <a:prstClr val="white"/>
                </a:solidFill>
                <a:latin typeface="Calibri"/>
                <a:ea typeface="宋体"/>
              </a:rPr>
              <a:t>thisIndex.z</a:t>
            </a:r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)</a:t>
            </a:r>
          </a:p>
          <a:p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	  .</a:t>
            </a:r>
            <a:r>
              <a:rPr lang="en-US" altLang="zh-CN" sz="1200" dirty="0" err="1">
                <a:solidFill>
                  <a:prstClr val="white"/>
                </a:solidFill>
                <a:latin typeface="Calibri"/>
                <a:ea typeface="宋体"/>
              </a:rPr>
              <a:t>receiveGhosts</a:t>
            </a:r>
            <a:r>
              <a:rPr lang="en-US" altLang="zh-CN" sz="1200" dirty="0" smtClean="0">
                <a:solidFill>
                  <a:prstClr val="white"/>
                </a:solidFill>
                <a:latin typeface="Calibri"/>
                <a:ea typeface="宋体"/>
              </a:rPr>
              <a:t>(RIGHT</a:t>
            </a:r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, </a:t>
            </a:r>
            <a:r>
              <a:rPr lang="en-US" altLang="zh-CN" sz="1200" dirty="0" err="1">
                <a:solidFill>
                  <a:prstClr val="white"/>
                </a:solidFill>
                <a:latin typeface="Calibri"/>
                <a:ea typeface="宋体"/>
              </a:rPr>
              <a:t>Xgh</a:t>
            </a:r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*</a:t>
            </a:r>
            <a:r>
              <a:rPr lang="en-US" altLang="zh-CN" sz="1200" dirty="0" err="1">
                <a:solidFill>
                  <a:prstClr val="white"/>
                </a:solidFill>
                <a:latin typeface="Calibri"/>
                <a:ea typeface="宋体"/>
              </a:rPr>
              <a:t>mnp,leftGhost</a:t>
            </a:r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);</a:t>
            </a:r>
          </a:p>
          <a:p>
            <a:r>
              <a:rPr lang="en-US" altLang="zh-CN" sz="1200" dirty="0" err="1">
                <a:solidFill>
                  <a:prstClr val="white"/>
                </a:solidFill>
                <a:latin typeface="Calibri"/>
                <a:ea typeface="宋体"/>
              </a:rPr>
              <a:t>thisProxy</a:t>
            </a:r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(</a:t>
            </a:r>
            <a:r>
              <a:rPr lang="en-US" altLang="zh-CN" sz="1200" dirty="0" err="1">
                <a:solidFill>
                  <a:prstClr val="white"/>
                </a:solidFill>
                <a:latin typeface="Calibri"/>
                <a:ea typeface="宋体"/>
              </a:rPr>
              <a:t>wrap_x</a:t>
            </a:r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(thisIndex.x+1), </a:t>
            </a:r>
            <a:r>
              <a:rPr lang="en-US" altLang="zh-CN" sz="1200" dirty="0" err="1">
                <a:solidFill>
                  <a:prstClr val="white"/>
                </a:solidFill>
                <a:latin typeface="Calibri"/>
                <a:ea typeface="宋体"/>
              </a:rPr>
              <a:t>thisIndex.y</a:t>
            </a:r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, </a:t>
            </a:r>
            <a:r>
              <a:rPr lang="en-US" altLang="zh-CN" sz="1200" dirty="0" err="1">
                <a:solidFill>
                  <a:prstClr val="white"/>
                </a:solidFill>
                <a:latin typeface="Calibri"/>
                <a:ea typeface="宋体"/>
              </a:rPr>
              <a:t>thisIndex.z</a:t>
            </a:r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)</a:t>
            </a:r>
          </a:p>
          <a:p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	  .</a:t>
            </a:r>
            <a:r>
              <a:rPr lang="en-US" altLang="zh-CN" sz="1200" dirty="0" err="1">
                <a:solidFill>
                  <a:prstClr val="white"/>
                </a:solidFill>
                <a:latin typeface="Calibri"/>
                <a:ea typeface="宋体"/>
              </a:rPr>
              <a:t>receiveGhosts</a:t>
            </a:r>
            <a:r>
              <a:rPr lang="en-US" altLang="zh-CN" sz="1200" dirty="0" smtClean="0">
                <a:solidFill>
                  <a:prstClr val="white"/>
                </a:solidFill>
                <a:latin typeface="Calibri"/>
                <a:ea typeface="宋体"/>
              </a:rPr>
              <a:t>(LEFT</a:t>
            </a:r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, </a:t>
            </a:r>
            <a:r>
              <a:rPr lang="en-US" altLang="zh-CN" sz="1200" dirty="0" err="1">
                <a:solidFill>
                  <a:prstClr val="white"/>
                </a:solidFill>
                <a:latin typeface="Calibri"/>
                <a:ea typeface="宋体"/>
              </a:rPr>
              <a:t>Xgh</a:t>
            </a:r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*</a:t>
            </a:r>
            <a:r>
              <a:rPr lang="en-US" altLang="zh-CN" sz="1200" dirty="0" err="1">
                <a:solidFill>
                  <a:prstClr val="white"/>
                </a:solidFill>
                <a:latin typeface="Calibri"/>
                <a:ea typeface="宋体"/>
              </a:rPr>
              <a:t>mnp</a:t>
            </a:r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, </a:t>
            </a:r>
            <a:r>
              <a:rPr lang="en-US" altLang="zh-CN" sz="1200" dirty="0" err="1">
                <a:solidFill>
                  <a:prstClr val="white"/>
                </a:solidFill>
                <a:latin typeface="Calibri"/>
                <a:ea typeface="宋体"/>
              </a:rPr>
              <a:t>rightGhost</a:t>
            </a:r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);</a:t>
            </a:r>
          </a:p>
          <a:p>
            <a:r>
              <a:rPr lang="en-US" altLang="zh-CN" sz="1200" dirty="0" err="1">
                <a:solidFill>
                  <a:prstClr val="white"/>
                </a:solidFill>
                <a:latin typeface="Calibri"/>
                <a:ea typeface="宋体"/>
              </a:rPr>
              <a:t>thisProxy</a:t>
            </a:r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(</a:t>
            </a:r>
            <a:r>
              <a:rPr lang="en-US" altLang="zh-CN" sz="1200" dirty="0" err="1">
                <a:solidFill>
                  <a:prstClr val="white"/>
                </a:solidFill>
                <a:latin typeface="Calibri"/>
                <a:ea typeface="宋体"/>
              </a:rPr>
              <a:t>thisIndex.x</a:t>
            </a:r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, </a:t>
            </a:r>
            <a:r>
              <a:rPr lang="en-US" altLang="zh-CN" sz="1200" dirty="0" err="1">
                <a:solidFill>
                  <a:prstClr val="white"/>
                </a:solidFill>
                <a:latin typeface="Calibri"/>
                <a:ea typeface="宋体"/>
              </a:rPr>
              <a:t>wrap_y</a:t>
            </a:r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(thisIndex.y-1), </a:t>
            </a:r>
            <a:r>
              <a:rPr lang="en-US" altLang="zh-CN" sz="1200" dirty="0" err="1">
                <a:solidFill>
                  <a:prstClr val="white"/>
                </a:solidFill>
                <a:latin typeface="Calibri"/>
                <a:ea typeface="宋体"/>
              </a:rPr>
              <a:t>thisIndex.z</a:t>
            </a:r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)</a:t>
            </a:r>
          </a:p>
          <a:p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	  .</a:t>
            </a:r>
            <a:r>
              <a:rPr lang="en-US" altLang="zh-CN" sz="1200" dirty="0" err="1">
                <a:solidFill>
                  <a:prstClr val="white"/>
                </a:solidFill>
                <a:latin typeface="Calibri"/>
                <a:ea typeface="宋体"/>
              </a:rPr>
              <a:t>receiveGhosts</a:t>
            </a:r>
            <a:r>
              <a:rPr lang="en-US" altLang="zh-CN" sz="1200" dirty="0" smtClean="0">
                <a:solidFill>
                  <a:prstClr val="white"/>
                </a:solidFill>
                <a:latin typeface="Calibri"/>
                <a:ea typeface="宋体"/>
              </a:rPr>
              <a:t>(BACK</a:t>
            </a:r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, </a:t>
            </a:r>
            <a:r>
              <a:rPr lang="en-US" altLang="zh-CN" sz="1200" dirty="0" err="1">
                <a:solidFill>
                  <a:prstClr val="white"/>
                </a:solidFill>
                <a:latin typeface="Calibri"/>
                <a:ea typeface="宋体"/>
              </a:rPr>
              <a:t>Ygh</a:t>
            </a:r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*</a:t>
            </a:r>
            <a:r>
              <a:rPr lang="en-US" altLang="zh-CN" sz="1200" dirty="0" err="1">
                <a:solidFill>
                  <a:prstClr val="white"/>
                </a:solidFill>
                <a:latin typeface="Calibri"/>
                <a:ea typeface="宋体"/>
              </a:rPr>
              <a:t>mnp</a:t>
            </a:r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, </a:t>
            </a:r>
            <a:r>
              <a:rPr lang="en-US" altLang="zh-CN" sz="1200" dirty="0" err="1">
                <a:solidFill>
                  <a:prstClr val="white"/>
                </a:solidFill>
                <a:latin typeface="Calibri"/>
                <a:ea typeface="宋体"/>
              </a:rPr>
              <a:t>frontGhost</a:t>
            </a:r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);</a:t>
            </a:r>
          </a:p>
          <a:p>
            <a:r>
              <a:rPr lang="en-US" altLang="zh-CN" sz="1200" dirty="0" err="1">
                <a:solidFill>
                  <a:prstClr val="white"/>
                </a:solidFill>
                <a:latin typeface="Calibri"/>
                <a:ea typeface="宋体"/>
              </a:rPr>
              <a:t>thisProxy</a:t>
            </a:r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(</a:t>
            </a:r>
            <a:r>
              <a:rPr lang="en-US" altLang="zh-CN" sz="1200" dirty="0" err="1">
                <a:solidFill>
                  <a:prstClr val="white"/>
                </a:solidFill>
                <a:latin typeface="Calibri"/>
                <a:ea typeface="宋体"/>
              </a:rPr>
              <a:t>thisIndex.x</a:t>
            </a:r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, </a:t>
            </a:r>
            <a:r>
              <a:rPr lang="en-US" altLang="zh-CN" sz="1200" dirty="0" err="1">
                <a:solidFill>
                  <a:prstClr val="white"/>
                </a:solidFill>
                <a:latin typeface="Calibri"/>
                <a:ea typeface="宋体"/>
              </a:rPr>
              <a:t>wrap_y</a:t>
            </a:r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(thisIndex.y+1), </a:t>
            </a:r>
            <a:r>
              <a:rPr lang="en-US" altLang="zh-CN" sz="1200" dirty="0" err="1">
                <a:solidFill>
                  <a:prstClr val="white"/>
                </a:solidFill>
                <a:latin typeface="Calibri"/>
                <a:ea typeface="宋体"/>
              </a:rPr>
              <a:t>thisIndex.z</a:t>
            </a:r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)</a:t>
            </a:r>
          </a:p>
          <a:p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	  .</a:t>
            </a:r>
            <a:r>
              <a:rPr lang="en-US" altLang="zh-CN" sz="1200" dirty="0" err="1">
                <a:solidFill>
                  <a:prstClr val="white"/>
                </a:solidFill>
                <a:latin typeface="Calibri"/>
                <a:ea typeface="宋体"/>
              </a:rPr>
              <a:t>receiveGhosts</a:t>
            </a:r>
            <a:r>
              <a:rPr lang="en-US" altLang="zh-CN" sz="1200" dirty="0" smtClean="0">
                <a:solidFill>
                  <a:prstClr val="white"/>
                </a:solidFill>
                <a:latin typeface="Calibri"/>
                <a:ea typeface="宋体"/>
              </a:rPr>
              <a:t>(</a:t>
            </a:r>
            <a:r>
              <a:rPr lang="en-US" altLang="zh-CN" sz="1200" dirty="0" err="1" smtClean="0">
                <a:solidFill>
                  <a:prstClr val="white"/>
                </a:solidFill>
                <a:latin typeface="Calibri"/>
                <a:ea typeface="宋体"/>
              </a:rPr>
              <a:t>FRONT</a:t>
            </a:r>
            <a:r>
              <a:rPr lang="en-US" altLang="zh-CN" sz="1200" dirty="0" err="1">
                <a:solidFill>
                  <a:prstClr val="white"/>
                </a:solidFill>
                <a:latin typeface="Calibri"/>
                <a:ea typeface="宋体"/>
              </a:rPr>
              <a:t>,Ygh</a:t>
            </a:r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*</a:t>
            </a:r>
            <a:r>
              <a:rPr lang="en-US" altLang="zh-CN" sz="1200" dirty="0" err="1">
                <a:solidFill>
                  <a:prstClr val="white"/>
                </a:solidFill>
                <a:latin typeface="Calibri"/>
                <a:ea typeface="宋体"/>
              </a:rPr>
              <a:t>mnp</a:t>
            </a:r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, </a:t>
            </a:r>
            <a:r>
              <a:rPr lang="en-US" altLang="zh-CN" sz="1200" dirty="0" err="1">
                <a:solidFill>
                  <a:prstClr val="white"/>
                </a:solidFill>
                <a:latin typeface="Calibri"/>
                <a:ea typeface="宋体"/>
              </a:rPr>
              <a:t>backGhost</a:t>
            </a:r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);</a:t>
            </a:r>
          </a:p>
          <a:p>
            <a:r>
              <a:rPr lang="en-US" altLang="zh-CN" sz="1200" dirty="0" err="1">
                <a:solidFill>
                  <a:prstClr val="white"/>
                </a:solidFill>
                <a:latin typeface="Calibri"/>
                <a:ea typeface="宋体"/>
              </a:rPr>
              <a:t>thisProxy</a:t>
            </a:r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(</a:t>
            </a:r>
            <a:r>
              <a:rPr lang="en-US" altLang="zh-CN" sz="1200" dirty="0" err="1">
                <a:solidFill>
                  <a:prstClr val="white"/>
                </a:solidFill>
                <a:latin typeface="Calibri"/>
                <a:ea typeface="宋体"/>
              </a:rPr>
              <a:t>thisIndex.x</a:t>
            </a:r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, </a:t>
            </a:r>
            <a:r>
              <a:rPr lang="en-US" altLang="zh-CN" sz="1200" dirty="0" err="1">
                <a:solidFill>
                  <a:prstClr val="white"/>
                </a:solidFill>
                <a:latin typeface="Calibri"/>
                <a:ea typeface="宋体"/>
              </a:rPr>
              <a:t>thisIndex.y</a:t>
            </a:r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, </a:t>
            </a:r>
            <a:r>
              <a:rPr lang="en-US" altLang="zh-CN" sz="1200" dirty="0" err="1">
                <a:solidFill>
                  <a:prstClr val="white"/>
                </a:solidFill>
                <a:latin typeface="Calibri"/>
                <a:ea typeface="宋体"/>
              </a:rPr>
              <a:t>wrap_z</a:t>
            </a:r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(thisIndex.z-1))</a:t>
            </a:r>
          </a:p>
          <a:p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	  .</a:t>
            </a:r>
            <a:r>
              <a:rPr lang="en-US" altLang="zh-CN" sz="1200" dirty="0" err="1">
                <a:solidFill>
                  <a:prstClr val="white"/>
                </a:solidFill>
                <a:latin typeface="Calibri"/>
                <a:ea typeface="宋体"/>
              </a:rPr>
              <a:t>receiveGhosts</a:t>
            </a:r>
            <a:r>
              <a:rPr lang="en-US" altLang="zh-CN" sz="1200" dirty="0" smtClean="0">
                <a:solidFill>
                  <a:prstClr val="white"/>
                </a:solidFill>
                <a:latin typeface="Calibri"/>
                <a:ea typeface="宋体"/>
              </a:rPr>
              <a:t>(TOP</a:t>
            </a:r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, </a:t>
            </a:r>
            <a:r>
              <a:rPr lang="en-US" altLang="zh-CN" sz="1200" dirty="0" err="1">
                <a:solidFill>
                  <a:prstClr val="white"/>
                </a:solidFill>
                <a:latin typeface="Calibri"/>
                <a:ea typeface="宋体"/>
              </a:rPr>
              <a:t>Zgh</a:t>
            </a:r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*</a:t>
            </a:r>
            <a:r>
              <a:rPr lang="en-US" altLang="zh-CN" sz="1200" dirty="0" err="1">
                <a:solidFill>
                  <a:prstClr val="white"/>
                </a:solidFill>
                <a:latin typeface="Calibri"/>
                <a:ea typeface="宋体"/>
              </a:rPr>
              <a:t>mnp</a:t>
            </a:r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 , </a:t>
            </a:r>
            <a:r>
              <a:rPr lang="en-US" altLang="zh-CN" sz="1200" dirty="0" err="1">
                <a:solidFill>
                  <a:prstClr val="white"/>
                </a:solidFill>
                <a:latin typeface="Calibri"/>
                <a:ea typeface="宋体"/>
              </a:rPr>
              <a:t>bottomGhost</a:t>
            </a:r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);</a:t>
            </a:r>
          </a:p>
          <a:p>
            <a:r>
              <a:rPr lang="en-US" altLang="zh-CN" sz="1200" dirty="0" err="1">
                <a:solidFill>
                  <a:prstClr val="white"/>
                </a:solidFill>
                <a:latin typeface="Calibri"/>
                <a:ea typeface="宋体"/>
              </a:rPr>
              <a:t>thisProxy</a:t>
            </a:r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(</a:t>
            </a:r>
            <a:r>
              <a:rPr lang="en-US" altLang="zh-CN" sz="1200" dirty="0" err="1">
                <a:solidFill>
                  <a:prstClr val="white"/>
                </a:solidFill>
                <a:latin typeface="Calibri"/>
                <a:ea typeface="宋体"/>
              </a:rPr>
              <a:t>thisIndex.x</a:t>
            </a:r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, </a:t>
            </a:r>
            <a:r>
              <a:rPr lang="en-US" altLang="zh-CN" sz="1200" dirty="0" err="1">
                <a:solidFill>
                  <a:prstClr val="white"/>
                </a:solidFill>
                <a:latin typeface="Calibri"/>
                <a:ea typeface="宋体"/>
              </a:rPr>
              <a:t>thisIndex.y</a:t>
            </a:r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, </a:t>
            </a:r>
            <a:r>
              <a:rPr lang="en-US" altLang="zh-CN" sz="1200" dirty="0" err="1">
                <a:solidFill>
                  <a:prstClr val="white"/>
                </a:solidFill>
                <a:latin typeface="Calibri"/>
                <a:ea typeface="宋体"/>
              </a:rPr>
              <a:t>wrap_z</a:t>
            </a:r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(thisIndex.z+1))</a:t>
            </a:r>
          </a:p>
          <a:p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	  .</a:t>
            </a:r>
            <a:r>
              <a:rPr lang="en-US" altLang="zh-CN" sz="1200" dirty="0" err="1">
                <a:solidFill>
                  <a:prstClr val="white"/>
                </a:solidFill>
                <a:latin typeface="Calibri"/>
                <a:ea typeface="宋体"/>
              </a:rPr>
              <a:t>receiveGhosts</a:t>
            </a:r>
            <a:r>
              <a:rPr lang="en-US" altLang="zh-CN" sz="1200" dirty="0" smtClean="0">
                <a:solidFill>
                  <a:prstClr val="white"/>
                </a:solidFill>
                <a:latin typeface="Calibri"/>
                <a:ea typeface="宋体"/>
              </a:rPr>
              <a:t>(BOTTOM</a:t>
            </a:r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, </a:t>
            </a:r>
            <a:r>
              <a:rPr lang="en-US" altLang="zh-CN" sz="1200" dirty="0" err="1">
                <a:solidFill>
                  <a:prstClr val="white"/>
                </a:solidFill>
                <a:latin typeface="Calibri"/>
                <a:ea typeface="宋体"/>
              </a:rPr>
              <a:t>Zgh</a:t>
            </a:r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*</a:t>
            </a:r>
            <a:r>
              <a:rPr lang="en-US" altLang="zh-CN" sz="1200" dirty="0" err="1">
                <a:solidFill>
                  <a:prstClr val="white"/>
                </a:solidFill>
                <a:latin typeface="Calibri"/>
                <a:ea typeface="宋体"/>
              </a:rPr>
              <a:t>mnp</a:t>
            </a:r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 , </a:t>
            </a:r>
            <a:r>
              <a:rPr lang="en-US" altLang="zh-CN" sz="1200" dirty="0" err="1">
                <a:solidFill>
                  <a:prstClr val="white"/>
                </a:solidFill>
                <a:latin typeface="Calibri"/>
                <a:ea typeface="宋体"/>
              </a:rPr>
              <a:t>topGhost</a:t>
            </a:r>
            <a:r>
              <a:rPr lang="en-US" altLang="zh-CN" sz="1200" dirty="0">
                <a:solidFill>
                  <a:prstClr val="white"/>
                </a:solidFill>
                <a:latin typeface="Calibri"/>
                <a:ea typeface="宋体"/>
              </a:rPr>
              <a:t>);</a:t>
            </a:r>
          </a:p>
          <a:p>
            <a:r>
              <a:rPr lang="en-US" altLang="zh-CN" sz="1200" dirty="0" smtClean="0">
                <a:solidFill>
                  <a:prstClr val="white"/>
                </a:solidFill>
                <a:latin typeface="Calibri"/>
                <a:ea typeface="宋体"/>
              </a:rPr>
              <a:t>}</a:t>
            </a:r>
          </a:p>
          <a:p>
            <a:endParaRPr lang="en-US" altLang="zh-CN" sz="1200" dirty="0" smtClean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97051" y="3698282"/>
            <a:ext cx="3744416" cy="116955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prstClr val="white"/>
                </a:solidFill>
                <a:latin typeface="Calibri"/>
                <a:ea typeface="宋体"/>
              </a:rPr>
              <a:t>schedule funcName at CCTK_EVOL </a:t>
            </a:r>
          </a:p>
          <a:p>
            <a:r>
              <a:rPr lang="en-US" altLang="zh-CN" sz="1400" dirty="0">
                <a:solidFill>
                  <a:prstClr val="white"/>
                </a:solidFill>
                <a:latin typeface="Calibri"/>
                <a:ea typeface="宋体"/>
              </a:rPr>
              <a:t>{</a:t>
            </a:r>
          </a:p>
          <a:p>
            <a:r>
              <a:rPr lang="en-US" altLang="zh-CN" sz="1400" dirty="0">
                <a:solidFill>
                  <a:prstClr val="white"/>
                </a:solidFill>
                <a:latin typeface="Calibri"/>
                <a:ea typeface="宋体"/>
              </a:rPr>
              <a:t>  LANG:  </a:t>
            </a:r>
            <a:r>
              <a:rPr lang="en-US" altLang="zh-CN" sz="1400" dirty="0" smtClean="0">
                <a:solidFill>
                  <a:prstClr val="white"/>
                </a:solidFill>
                <a:latin typeface="Calibri"/>
                <a:ea typeface="宋体"/>
              </a:rPr>
              <a:t>C</a:t>
            </a:r>
            <a:endParaRPr lang="en-US" altLang="zh-CN" sz="1400" dirty="0">
              <a:solidFill>
                <a:prstClr val="white"/>
              </a:solidFill>
              <a:latin typeface="Calibri"/>
              <a:ea typeface="宋体"/>
            </a:endParaRPr>
          </a:p>
          <a:p>
            <a:r>
              <a:rPr lang="en-US" altLang="zh-CN" sz="1400" dirty="0">
                <a:solidFill>
                  <a:prstClr val="white"/>
                </a:solidFill>
                <a:latin typeface="Calibri"/>
                <a:ea typeface="宋体"/>
              </a:rPr>
              <a:t>  SYNC: </a:t>
            </a:r>
            <a:r>
              <a:rPr lang="en-US" altLang="zh-CN" sz="1400" dirty="0" err="1" smtClean="0">
                <a:solidFill>
                  <a:prstClr val="white"/>
                </a:solidFill>
                <a:latin typeface="Calibri"/>
                <a:ea typeface="宋体"/>
              </a:rPr>
              <a:t>groupName</a:t>
            </a:r>
            <a:r>
              <a:rPr lang="en-US" altLang="zh-CN" sz="1400" dirty="0">
                <a:solidFill>
                  <a:prstClr val="white"/>
                </a:solidFill>
                <a:latin typeface="Calibri"/>
                <a:ea typeface="宋体"/>
              </a:rPr>
              <a:t>	</a:t>
            </a:r>
          </a:p>
          <a:p>
            <a:r>
              <a:rPr lang="en-US" altLang="zh-CN" sz="1400" dirty="0">
                <a:solidFill>
                  <a:prstClr val="white"/>
                </a:solidFill>
                <a:latin typeface="Calibri"/>
                <a:ea typeface="宋体"/>
              </a:rPr>
              <a:t>}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27784" y="6349413"/>
            <a:ext cx="1211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prstClr val="white"/>
                </a:solidFill>
                <a:latin typeface="Calibri"/>
                <a:ea typeface="宋体"/>
              </a:rPr>
              <a:t>Charm++</a:t>
            </a:r>
            <a:endParaRPr lang="zh-CN" altLang="en-US" sz="1600" b="1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15" name="右箭头 14"/>
          <p:cNvSpPr/>
          <p:nvPr/>
        </p:nvSpPr>
        <p:spPr>
          <a:xfrm>
            <a:off x="3563888" y="908720"/>
            <a:ext cx="833161" cy="484632"/>
          </a:xfrm>
          <a:prstGeom prst="right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0" name="右箭头 19"/>
          <p:cNvSpPr/>
          <p:nvPr/>
        </p:nvSpPr>
        <p:spPr>
          <a:xfrm>
            <a:off x="3563890" y="4069122"/>
            <a:ext cx="833160" cy="484632"/>
          </a:xfrm>
          <a:prstGeom prst="right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18" name="TextBox 9"/>
          <p:cNvSpPr txBox="1"/>
          <p:nvPr/>
        </p:nvSpPr>
        <p:spPr>
          <a:xfrm>
            <a:off x="6891867" y="4511477"/>
            <a:ext cx="1399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err="1" smtClean="0">
                <a:solidFill>
                  <a:srgbClr val="FF3300"/>
                </a:solidFill>
                <a:latin typeface="Calibri"/>
                <a:ea typeface="宋体"/>
              </a:rPr>
              <a:t>Schedule.CCL</a:t>
            </a:r>
            <a:endParaRPr lang="en-US" altLang="zh-CN" sz="1600" b="1" dirty="0" smtClean="0">
              <a:solidFill>
                <a:srgbClr val="FF3300"/>
              </a:solidFill>
              <a:latin typeface="Calibri"/>
              <a:ea typeface="宋体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93408" y="73665"/>
            <a:ext cx="2808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prstClr val="black"/>
                </a:solidFill>
                <a:latin typeface="Calibri"/>
                <a:ea typeface="宋体"/>
              </a:rPr>
              <a:t>Example:WENO5</a:t>
            </a:r>
            <a:endParaRPr lang="zh-CN" altLang="en-US" sz="2000" b="1" dirty="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22" name="TextBox 21"/>
          <p:cNvSpPr txBox="1"/>
          <p:nvPr/>
        </p:nvSpPr>
        <p:spPr bwMode="auto">
          <a:xfrm>
            <a:off x="4358705" y="5103812"/>
            <a:ext cx="44617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b="1" dirty="0" smtClean="0">
                <a:solidFill>
                  <a:prstClr val="black"/>
                </a:solidFill>
                <a:latin typeface="Times New Roman" pitchFamily="18" charset="0"/>
                <a:ea typeface="宋体" pitchFamily="2" charset="-122"/>
                <a:cs typeface="Times New Roman" panose="02020603050405020304" pitchFamily="18" charset="0"/>
              </a:rPr>
              <a:t>Ghost cells transfer</a:t>
            </a:r>
            <a:endParaRPr lang="en-US" altLang="zh-CN" b="1" dirty="0">
              <a:solidFill>
                <a:prstClr val="black"/>
              </a:solidFill>
              <a:latin typeface="Times New Roman" pitchFamily="18" charset="0"/>
              <a:ea typeface="宋体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altLang="zh-CN" dirty="0" smtClean="0">
                <a:solidFill>
                  <a:prstClr val="black"/>
                </a:solidFill>
                <a:latin typeface="Times New Roman" pitchFamily="18" charset="0"/>
                <a:ea typeface="宋体" pitchFamily="2" charset="-122"/>
                <a:cs typeface="Times New Roman" panose="02020603050405020304" pitchFamily="18" charset="0"/>
              </a:rPr>
              <a:t>P2P</a:t>
            </a:r>
            <a:r>
              <a:rPr lang="zh-CN" altLang="en-US" dirty="0" smtClean="0">
                <a:solidFill>
                  <a:prstClr val="black"/>
                </a:solidFill>
                <a:latin typeface="Times New Roman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Times New Roman" pitchFamily="18" charset="0"/>
                <a:ea typeface="宋体" pitchFamily="2" charset="-122"/>
                <a:cs typeface="Times New Roman" panose="02020603050405020304" pitchFamily="18" charset="0"/>
              </a:rPr>
              <a:t>Com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altLang="zh-CN" dirty="0" smtClean="0">
                <a:solidFill>
                  <a:prstClr val="black"/>
                </a:solidFill>
                <a:latin typeface="Times New Roman" pitchFamily="18" charset="0"/>
                <a:ea typeface="宋体" pitchFamily="2" charset="-122"/>
                <a:cs typeface="Times New Roman" panose="02020603050405020304" pitchFamily="18" charset="0"/>
              </a:rPr>
              <a:t>Keyword: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altLang="zh-CN" dirty="0" smtClean="0">
                <a:solidFill>
                  <a:prstClr val="black"/>
                </a:solidFill>
                <a:latin typeface="Times New Roman" pitchFamily="18" charset="0"/>
                <a:ea typeface="宋体" pitchFamily="2" charset="-122"/>
                <a:cs typeface="Times New Roman" panose="02020603050405020304" pitchFamily="18" charset="0"/>
              </a:rPr>
              <a:t>SYNC</a:t>
            </a:r>
          </a:p>
        </p:txBody>
      </p:sp>
      <p:sp>
        <p:nvSpPr>
          <p:cNvPr id="19" name="TextBox 12"/>
          <p:cNvSpPr txBox="1"/>
          <p:nvPr/>
        </p:nvSpPr>
        <p:spPr>
          <a:xfrm>
            <a:off x="4435397" y="688382"/>
            <a:ext cx="3744416" cy="116955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prstClr val="white"/>
                </a:solidFill>
                <a:latin typeface="Calibri"/>
                <a:ea typeface="宋体"/>
              </a:rPr>
              <a:t>schedule funcName at CCTK_EVOL </a:t>
            </a:r>
          </a:p>
          <a:p>
            <a:r>
              <a:rPr lang="en-US" altLang="zh-CN" sz="1400" dirty="0">
                <a:solidFill>
                  <a:prstClr val="white"/>
                </a:solidFill>
                <a:latin typeface="Calibri"/>
                <a:ea typeface="宋体"/>
              </a:rPr>
              <a:t>{</a:t>
            </a:r>
          </a:p>
          <a:p>
            <a:r>
              <a:rPr lang="en-US" altLang="zh-CN" sz="1400" dirty="0">
                <a:solidFill>
                  <a:prstClr val="white"/>
                </a:solidFill>
                <a:latin typeface="Calibri"/>
                <a:ea typeface="宋体"/>
              </a:rPr>
              <a:t>  LANG:  </a:t>
            </a:r>
            <a:r>
              <a:rPr lang="en-US" altLang="zh-CN" sz="1400" dirty="0" smtClean="0">
                <a:solidFill>
                  <a:prstClr val="white"/>
                </a:solidFill>
                <a:latin typeface="Calibri"/>
                <a:ea typeface="宋体"/>
              </a:rPr>
              <a:t>C</a:t>
            </a:r>
            <a:endParaRPr lang="en-US" altLang="zh-CN" sz="1400" dirty="0">
              <a:solidFill>
                <a:prstClr val="white"/>
              </a:solidFill>
              <a:latin typeface="Calibri"/>
              <a:ea typeface="宋体"/>
            </a:endParaRPr>
          </a:p>
          <a:p>
            <a:r>
              <a:rPr lang="en-US" altLang="zh-CN" sz="1400" dirty="0">
                <a:solidFill>
                  <a:prstClr val="white"/>
                </a:solidFill>
                <a:latin typeface="Calibri"/>
                <a:ea typeface="宋体"/>
              </a:rPr>
              <a:t>  </a:t>
            </a:r>
            <a:r>
              <a:rPr lang="en-US" altLang="zh-CN" sz="1400" dirty="0" smtClean="0">
                <a:solidFill>
                  <a:prstClr val="white"/>
                </a:solidFill>
                <a:latin typeface="Calibri"/>
                <a:ea typeface="宋体"/>
              </a:rPr>
              <a:t>MAX</a:t>
            </a:r>
            <a:r>
              <a:rPr lang="zh-CN" altLang="en-US" sz="1400" dirty="0" smtClean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400" dirty="0" err="1" smtClean="0">
                <a:solidFill>
                  <a:prstClr val="white"/>
                </a:solidFill>
                <a:latin typeface="Calibri"/>
                <a:ea typeface="宋体"/>
              </a:rPr>
              <a:t>varName</a:t>
            </a:r>
            <a:endParaRPr lang="en-US" altLang="zh-CN" sz="1400" dirty="0">
              <a:solidFill>
                <a:prstClr val="white"/>
              </a:solidFill>
              <a:latin typeface="Calibri"/>
              <a:ea typeface="宋体"/>
            </a:endParaRPr>
          </a:p>
          <a:p>
            <a:r>
              <a:rPr lang="en-US" altLang="zh-CN" sz="1400" dirty="0">
                <a:solidFill>
                  <a:prstClr val="white"/>
                </a:solidFill>
                <a:latin typeface="Calibri"/>
                <a:ea typeface="宋体"/>
              </a:rPr>
              <a:t>} </a:t>
            </a:r>
          </a:p>
        </p:txBody>
      </p:sp>
      <p:sp>
        <p:nvSpPr>
          <p:cNvPr id="23" name="TextBox 21"/>
          <p:cNvSpPr txBox="1"/>
          <p:nvPr/>
        </p:nvSpPr>
        <p:spPr bwMode="auto">
          <a:xfrm>
            <a:off x="4397051" y="2093912"/>
            <a:ext cx="44617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b="1" dirty="0" smtClean="0">
                <a:solidFill>
                  <a:prstClr val="black"/>
                </a:solidFill>
                <a:latin typeface="Times New Roman" pitchFamily="18" charset="0"/>
                <a:ea typeface="宋体" pitchFamily="2" charset="-122"/>
                <a:cs typeface="Times New Roman" panose="02020603050405020304" pitchFamily="18" charset="0"/>
              </a:rPr>
              <a:t>Get</a:t>
            </a:r>
            <a:r>
              <a:rPr lang="zh-CN" altLang="en-US" b="1" dirty="0" smtClean="0">
                <a:solidFill>
                  <a:prstClr val="black"/>
                </a:solidFill>
                <a:latin typeface="Times New Roman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smtClean="0">
                <a:solidFill>
                  <a:prstClr val="black"/>
                </a:solidFill>
                <a:latin typeface="Times New Roman" pitchFamily="18" charset="0"/>
                <a:ea typeface="宋体" pitchFamily="2" charset="-122"/>
                <a:cs typeface="Times New Roman" panose="02020603050405020304" pitchFamily="18" charset="0"/>
              </a:rPr>
              <a:t>Max</a:t>
            </a:r>
            <a:r>
              <a:rPr lang="zh-CN" altLang="en-US" b="1" dirty="0" smtClean="0">
                <a:solidFill>
                  <a:prstClr val="black"/>
                </a:solidFill>
                <a:latin typeface="Times New Roman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smtClean="0">
                <a:solidFill>
                  <a:prstClr val="black"/>
                </a:solidFill>
                <a:latin typeface="Times New Roman" pitchFamily="18" charset="0"/>
                <a:ea typeface="宋体" pitchFamily="2" charset="-122"/>
                <a:cs typeface="Times New Roman" panose="02020603050405020304" pitchFamily="18" charset="0"/>
              </a:rPr>
              <a:t>value</a:t>
            </a:r>
            <a:endParaRPr lang="en-US" altLang="zh-CN" b="1" dirty="0">
              <a:solidFill>
                <a:prstClr val="black"/>
              </a:solidFill>
              <a:latin typeface="Times New Roman" pitchFamily="18" charset="0"/>
              <a:ea typeface="宋体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altLang="zh-CN" dirty="0" smtClean="0">
                <a:solidFill>
                  <a:prstClr val="black"/>
                </a:solidFill>
                <a:latin typeface="Times New Roman" pitchFamily="18" charset="0"/>
                <a:ea typeface="宋体" pitchFamily="2" charset="-122"/>
                <a:cs typeface="Times New Roman" panose="02020603050405020304" pitchFamily="18" charset="0"/>
              </a:rPr>
              <a:t>Reduce</a:t>
            </a:r>
            <a:r>
              <a:rPr lang="zh-CN" altLang="en-US" dirty="0" smtClean="0">
                <a:solidFill>
                  <a:prstClr val="black"/>
                </a:solidFill>
                <a:latin typeface="Times New Roman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 smtClean="0">
                <a:solidFill>
                  <a:prstClr val="black"/>
                </a:solidFill>
                <a:latin typeface="Times New Roman" pitchFamily="18" charset="0"/>
                <a:ea typeface="宋体" pitchFamily="2" charset="-122"/>
                <a:cs typeface="Times New Roman" panose="02020603050405020304" pitchFamily="18" charset="0"/>
              </a:rPr>
              <a:t>Comm</a:t>
            </a:r>
            <a:endParaRPr lang="en-US" altLang="zh-CN" dirty="0" smtClean="0">
              <a:solidFill>
                <a:prstClr val="black"/>
              </a:solidFill>
              <a:latin typeface="Times New Roman" pitchFamily="18" charset="0"/>
              <a:ea typeface="宋体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altLang="zh-CN" dirty="0" smtClean="0">
                <a:solidFill>
                  <a:prstClr val="black"/>
                </a:solidFill>
                <a:latin typeface="Times New Roman" pitchFamily="18" charset="0"/>
                <a:ea typeface="宋体" pitchFamily="2" charset="-122"/>
                <a:cs typeface="Times New Roman" panose="02020603050405020304" pitchFamily="18" charset="0"/>
              </a:rPr>
              <a:t>Keyword: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altLang="zh-CN" dirty="0" smtClean="0">
                <a:solidFill>
                  <a:prstClr val="black"/>
                </a:solidFill>
                <a:latin typeface="Times New Roman" pitchFamily="18" charset="0"/>
                <a:ea typeface="宋体" pitchFamily="2" charset="-122"/>
                <a:cs typeface="Times New Roman" panose="02020603050405020304" pitchFamily="18" charset="0"/>
              </a:rPr>
              <a:t>Max(MIN</a:t>
            </a:r>
            <a:r>
              <a:rPr lang="zh-CN" altLang="en-US" dirty="0">
                <a:solidFill>
                  <a:prstClr val="black"/>
                </a:solidFill>
                <a:latin typeface="Times New Roman" pitchFamily="18" charset="0"/>
                <a:ea typeface="宋体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dirty="0" smtClean="0">
                <a:solidFill>
                  <a:prstClr val="black"/>
                </a:solidFill>
                <a:latin typeface="Times New Roman" pitchFamily="18" charset="0"/>
                <a:ea typeface="宋体" pitchFamily="2" charset="-122"/>
                <a:cs typeface="Times New Roman" panose="02020603050405020304" pitchFamily="18" charset="0"/>
              </a:rPr>
              <a:t>SUM</a:t>
            </a:r>
            <a:r>
              <a:rPr lang="zh-CN" altLang="en-US" dirty="0">
                <a:solidFill>
                  <a:prstClr val="black"/>
                </a:solidFill>
                <a:latin typeface="Times New Roman" pitchFamily="18" charset="0"/>
                <a:ea typeface="宋体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dirty="0" err="1" smtClean="0">
                <a:solidFill>
                  <a:prstClr val="black"/>
                </a:solidFill>
                <a:latin typeface="Times New Roman" pitchFamily="18" charset="0"/>
                <a:ea typeface="宋体" pitchFamily="2" charset="-122"/>
                <a:cs typeface="Times New Roman" panose="02020603050405020304" pitchFamily="18" charset="0"/>
              </a:rPr>
              <a:t>etc</a:t>
            </a:r>
            <a:r>
              <a:rPr lang="en-US" altLang="zh-CN" dirty="0" smtClean="0">
                <a:solidFill>
                  <a:prstClr val="black"/>
                </a:solidFill>
                <a:latin typeface="Times New Roman" pitchFamily="18" charset="0"/>
                <a:ea typeface="宋体" pitchFamily="2" charset="-122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4" name="TextBox 9"/>
          <p:cNvSpPr txBox="1"/>
          <p:nvPr/>
        </p:nvSpPr>
        <p:spPr>
          <a:xfrm>
            <a:off x="6891867" y="1515988"/>
            <a:ext cx="1399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err="1" smtClean="0">
                <a:solidFill>
                  <a:srgbClr val="FF3300"/>
                </a:solidFill>
                <a:latin typeface="Calibri"/>
                <a:ea typeface="宋体"/>
              </a:rPr>
              <a:t>Schedule</a:t>
            </a:r>
            <a:r>
              <a:rPr lang="en-US" altLang="zh-CN" sz="1600" b="1" dirty="0" err="1">
                <a:solidFill>
                  <a:srgbClr val="FF3300"/>
                </a:solidFill>
                <a:latin typeface="Calibri"/>
                <a:ea typeface="宋体"/>
              </a:rPr>
              <a:t>.</a:t>
            </a:r>
            <a:r>
              <a:rPr lang="en-US" altLang="zh-CN" sz="1600" b="1" dirty="0" err="1" smtClean="0">
                <a:solidFill>
                  <a:srgbClr val="FF3300"/>
                </a:solidFill>
                <a:latin typeface="Calibri"/>
                <a:ea typeface="宋体"/>
              </a:rPr>
              <a:t>CCL</a:t>
            </a:r>
            <a:endParaRPr lang="en-US" altLang="zh-CN" sz="1600" b="1" dirty="0" smtClean="0">
              <a:solidFill>
                <a:srgbClr val="FF3300"/>
              </a:solidFill>
              <a:latin typeface="Calibri"/>
              <a:ea typeface="宋体"/>
            </a:endParaRPr>
          </a:p>
        </p:txBody>
      </p:sp>
      <p:sp>
        <p:nvSpPr>
          <p:cNvPr id="14" name="TextBox 1"/>
          <p:cNvSpPr txBox="1"/>
          <p:nvPr/>
        </p:nvSpPr>
        <p:spPr>
          <a:xfrm>
            <a:off x="179512" y="207595"/>
            <a:ext cx="3348374" cy="1907998"/>
          </a:xfrm>
          <a:prstGeom prst="rect">
            <a:avLst/>
          </a:prstGeom>
          <a:noFill/>
          <a:ln w="31750" cap="sq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800" dirty="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16" name="TextBox 1"/>
          <p:cNvSpPr txBox="1"/>
          <p:nvPr/>
        </p:nvSpPr>
        <p:spPr>
          <a:xfrm>
            <a:off x="184464" y="2204914"/>
            <a:ext cx="3384377" cy="4211996"/>
          </a:xfrm>
          <a:prstGeom prst="rect">
            <a:avLst/>
          </a:prstGeom>
          <a:noFill/>
          <a:ln w="31750" cap="sq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800" dirty="0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03184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ic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32" y="1905134"/>
            <a:ext cx="5374305" cy="4721940"/>
          </a:xfrm>
          <a:prstGeom prst="rect">
            <a:avLst/>
          </a:prstGeom>
        </p:spPr>
      </p:pic>
      <p:cxnSp>
        <p:nvCxnSpPr>
          <p:cNvPr id="6" name="直线连接符 5"/>
          <p:cNvCxnSpPr/>
          <p:nvPr/>
        </p:nvCxnSpPr>
        <p:spPr>
          <a:xfrm>
            <a:off x="3763685" y="4303253"/>
            <a:ext cx="575999" cy="0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027076"/>
              </p:ext>
            </p:extLst>
          </p:nvPr>
        </p:nvGraphicFramePr>
        <p:xfrm>
          <a:off x="4493604" y="3953840"/>
          <a:ext cx="433774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774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Function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pointer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linked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list:</a:t>
                      </a:r>
                    </a:p>
                    <a:p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FA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&gt;FB--&gt;</a:t>
                      </a:r>
                      <a:r>
                        <a:rPr lang="en-US" altLang="zh-CN" dirty="0" err="1" smtClean="0">
                          <a:solidFill>
                            <a:schemeClr val="tx1"/>
                          </a:solidFill>
                        </a:rPr>
                        <a:t>comm</a:t>
                      </a: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-&gt;FC-&gt;reduce-&gt;FD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3782797"/>
              </p:ext>
            </p:extLst>
          </p:nvPr>
        </p:nvGraphicFramePr>
        <p:xfrm>
          <a:off x="4492084" y="3432700"/>
          <a:ext cx="324255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255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Function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pointer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linked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list…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9" name="直线连接符 8"/>
          <p:cNvCxnSpPr/>
          <p:nvPr/>
        </p:nvCxnSpPr>
        <p:spPr>
          <a:xfrm>
            <a:off x="3819885" y="3743616"/>
            <a:ext cx="575999" cy="0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8390348"/>
              </p:ext>
            </p:extLst>
          </p:nvPr>
        </p:nvGraphicFramePr>
        <p:xfrm>
          <a:off x="4606003" y="4713035"/>
          <a:ext cx="309015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015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Function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pointer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linked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list…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11" name="直线连接符 10"/>
          <p:cNvCxnSpPr/>
          <p:nvPr/>
        </p:nvCxnSpPr>
        <p:spPr>
          <a:xfrm>
            <a:off x="3953045" y="4812276"/>
            <a:ext cx="575999" cy="0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Scheduler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32949"/>
            <a:ext cx="8686800" cy="4599502"/>
          </a:xfrm>
        </p:spPr>
        <p:txBody>
          <a:bodyPr>
            <a:normAutofit/>
          </a:bodyPr>
          <a:lstStyle/>
          <a:p>
            <a:r>
              <a:rPr kumimoji="1" lang="en-US" altLang="en-US" dirty="0" smtClean="0"/>
              <a:t>“Procedure-driven” driven by “message-driven”</a:t>
            </a:r>
          </a:p>
        </p:txBody>
      </p:sp>
      <p:sp>
        <p:nvSpPr>
          <p:cNvPr id="12" name="内容占位符 2"/>
          <p:cNvSpPr txBox="1">
            <a:spLocks/>
          </p:cNvSpPr>
          <p:nvPr/>
        </p:nvSpPr>
        <p:spPr>
          <a:xfrm>
            <a:off x="4395884" y="5369013"/>
            <a:ext cx="4650396" cy="119248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  <a:prstDash val="sys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000" dirty="0" smtClean="0"/>
              <a:t>Communication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in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message-driven</a:t>
            </a:r>
          </a:p>
          <a:p>
            <a:pPr lvl="1"/>
            <a:r>
              <a:rPr kumimoji="1" lang="en-US" altLang="zh-CN" sz="2000" dirty="0" smtClean="0"/>
              <a:t>Method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invocation</a:t>
            </a:r>
          </a:p>
          <a:p>
            <a:pPr lvl="1"/>
            <a:r>
              <a:rPr kumimoji="1" lang="en-US" altLang="zh-CN" sz="2000" dirty="0" smtClean="0"/>
              <a:t>Non-reentrant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functions</a:t>
            </a:r>
            <a:endParaRPr kumimoji="1" lang="en-US" altLang="en-US" sz="2000" dirty="0"/>
          </a:p>
        </p:txBody>
      </p:sp>
      <p:sp>
        <p:nvSpPr>
          <p:cNvPr id="13" name="TextBox 7"/>
          <p:cNvSpPr txBox="1"/>
          <p:nvPr/>
        </p:nvSpPr>
        <p:spPr>
          <a:xfrm>
            <a:off x="6009237" y="1960258"/>
            <a:ext cx="2822107" cy="1157154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1660"/>
              </a:lnSpc>
            </a:pPr>
            <a:r>
              <a:rPr lang="en-US" altLang="zh-CN" sz="1400" dirty="0">
                <a:solidFill>
                  <a:schemeClr val="bg1"/>
                </a:solidFill>
              </a:rPr>
              <a:t>Schedule </a:t>
            </a:r>
            <a:r>
              <a:rPr lang="en-US" altLang="zh-CN" sz="1400" dirty="0" smtClean="0">
                <a:solidFill>
                  <a:schemeClr val="bg1"/>
                </a:solidFill>
              </a:rPr>
              <a:t>FB</a:t>
            </a:r>
            <a:r>
              <a:rPr lang="zh-CN" altLang="en-US" sz="1400" dirty="0" smtClean="0">
                <a:solidFill>
                  <a:schemeClr val="bg1"/>
                </a:solidFill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</a:rPr>
              <a:t>at </a:t>
            </a:r>
            <a:r>
              <a:rPr lang="en-US" altLang="zh-CN" sz="1400" dirty="0">
                <a:solidFill>
                  <a:schemeClr val="bg1"/>
                </a:solidFill>
              </a:rPr>
              <a:t>CCTK_EVOL </a:t>
            </a:r>
          </a:p>
          <a:p>
            <a:pPr>
              <a:lnSpc>
                <a:spcPts val="1660"/>
              </a:lnSpc>
            </a:pPr>
            <a:r>
              <a:rPr lang="en-US" altLang="zh-CN" sz="1400" dirty="0">
                <a:solidFill>
                  <a:schemeClr val="bg1"/>
                </a:solidFill>
              </a:rPr>
              <a:t>{</a:t>
            </a:r>
            <a:r>
              <a:rPr lang="zh-CN" altLang="en-US" sz="1400" dirty="0">
                <a:solidFill>
                  <a:schemeClr val="bg1"/>
                </a:solidFill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</a:rPr>
              <a:t>LANG</a:t>
            </a:r>
            <a:r>
              <a:rPr lang="zh-CN" altLang="en-US" sz="1400" dirty="0" smtClean="0">
                <a:solidFill>
                  <a:schemeClr val="bg1"/>
                </a:solidFill>
              </a:rPr>
              <a:t>：</a:t>
            </a:r>
            <a:r>
              <a:rPr lang="en-US" altLang="zh-CN" sz="1400" dirty="0" smtClean="0">
                <a:solidFill>
                  <a:schemeClr val="bg1"/>
                </a:solidFill>
              </a:rPr>
              <a:t>C</a:t>
            </a:r>
            <a:r>
              <a:rPr lang="zh-CN" altLang="zh-CN" sz="1400" b="1" dirty="0" smtClean="0">
                <a:solidFill>
                  <a:schemeClr val="bg1"/>
                </a:solidFill>
              </a:rPr>
              <a:t> </a:t>
            </a:r>
            <a:endParaRPr lang="en-US" altLang="zh-CN" sz="1400" b="1" dirty="0" smtClean="0">
              <a:solidFill>
                <a:schemeClr val="bg1"/>
              </a:solidFill>
            </a:endParaRPr>
          </a:p>
          <a:p>
            <a:pPr>
              <a:lnSpc>
                <a:spcPts val="1660"/>
              </a:lnSpc>
            </a:pPr>
            <a:r>
              <a:rPr lang="en-US" altLang="zh-CN" sz="1400" b="1" dirty="0" smtClean="0">
                <a:solidFill>
                  <a:schemeClr val="bg1"/>
                </a:solidFill>
              </a:rPr>
              <a:t>SYNC</a:t>
            </a:r>
            <a:r>
              <a:rPr lang="zh-CN" altLang="en-US" sz="1400" b="1" dirty="0" smtClean="0">
                <a:solidFill>
                  <a:schemeClr val="bg1"/>
                </a:solidFill>
              </a:rPr>
              <a:t>：</a:t>
            </a:r>
            <a:r>
              <a:rPr lang="en-US" altLang="zh-CN" sz="1400" b="1" dirty="0" err="1" smtClean="0">
                <a:solidFill>
                  <a:schemeClr val="bg1"/>
                </a:solidFill>
              </a:rPr>
              <a:t>uc</a:t>
            </a:r>
            <a:r>
              <a:rPr lang="en-US" altLang="zh-CN" sz="1400" dirty="0" smtClean="0">
                <a:solidFill>
                  <a:schemeClr val="bg1"/>
                </a:solidFill>
              </a:rPr>
              <a:t>}</a:t>
            </a:r>
            <a:r>
              <a:rPr lang="zh-CN" altLang="zh-CN" sz="1400" dirty="0" smtClean="0">
                <a:solidFill>
                  <a:schemeClr val="bg1"/>
                </a:solidFill>
              </a:rPr>
              <a:t> </a:t>
            </a:r>
            <a:endParaRPr lang="en-US" altLang="zh-CN" sz="1400" dirty="0">
              <a:solidFill>
                <a:schemeClr val="bg1"/>
              </a:solidFill>
            </a:endParaRPr>
          </a:p>
          <a:p>
            <a:pPr>
              <a:lnSpc>
                <a:spcPts val="1660"/>
              </a:lnSpc>
            </a:pPr>
            <a:r>
              <a:rPr lang="en-US" altLang="zh-CN" sz="1400" dirty="0">
                <a:solidFill>
                  <a:schemeClr val="bg1"/>
                </a:solidFill>
              </a:rPr>
              <a:t>Schedule</a:t>
            </a:r>
            <a:r>
              <a:rPr lang="zh-CN" altLang="en-US" sz="1400" dirty="0">
                <a:solidFill>
                  <a:schemeClr val="bg1"/>
                </a:solidFill>
              </a:rPr>
              <a:t> </a:t>
            </a:r>
            <a:r>
              <a:rPr lang="en-US" altLang="zh-CN" sz="1400" dirty="0" smtClean="0">
                <a:solidFill>
                  <a:schemeClr val="bg1"/>
                </a:solidFill>
              </a:rPr>
              <a:t>FC after FB </a:t>
            </a:r>
            <a:r>
              <a:rPr lang="en-US" altLang="zh-CN" sz="1400" dirty="0">
                <a:solidFill>
                  <a:schemeClr val="bg1"/>
                </a:solidFill>
              </a:rPr>
              <a:t>at CCTK_EVOL </a:t>
            </a:r>
          </a:p>
          <a:p>
            <a:pPr>
              <a:lnSpc>
                <a:spcPts val="1660"/>
              </a:lnSpc>
            </a:pPr>
            <a:r>
              <a:rPr lang="en-US" altLang="zh-CN" sz="1400" dirty="0" smtClean="0">
                <a:solidFill>
                  <a:schemeClr val="bg1"/>
                </a:solidFill>
              </a:rPr>
              <a:t>{LANG</a:t>
            </a:r>
            <a:r>
              <a:rPr lang="zh-CN" altLang="en-US" sz="1400" dirty="0" smtClean="0">
                <a:solidFill>
                  <a:schemeClr val="bg1"/>
                </a:solidFill>
              </a:rPr>
              <a:t>：</a:t>
            </a:r>
            <a:r>
              <a:rPr lang="en-US" altLang="zh-CN" sz="1400" dirty="0" smtClean="0">
                <a:solidFill>
                  <a:schemeClr val="bg1"/>
                </a:solidFill>
              </a:rPr>
              <a:t>C}</a:t>
            </a:r>
            <a:r>
              <a:rPr lang="zh-CN" altLang="zh-CN" sz="1400" dirty="0" smtClean="0">
                <a:solidFill>
                  <a:schemeClr val="bg1"/>
                </a:solidFill>
              </a:rPr>
              <a:t> </a:t>
            </a:r>
            <a:endParaRPr lang="en-US" altLang="zh-CN" sz="1400" dirty="0">
              <a:solidFill>
                <a:schemeClr val="bg1"/>
              </a:solidFill>
            </a:endParaRPr>
          </a:p>
        </p:txBody>
      </p:sp>
      <p:sp>
        <p:nvSpPr>
          <p:cNvPr id="14" name="TextBox 9"/>
          <p:cNvSpPr txBox="1"/>
          <p:nvPr/>
        </p:nvSpPr>
        <p:spPr>
          <a:xfrm>
            <a:off x="7431948" y="2809287"/>
            <a:ext cx="1399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err="1" smtClean="0">
                <a:solidFill>
                  <a:srgbClr val="FF3300"/>
                </a:solidFill>
                <a:latin typeface="Calibri"/>
                <a:ea typeface="宋体"/>
              </a:rPr>
              <a:t>Schedule.CCL</a:t>
            </a:r>
            <a:endParaRPr lang="en-US" altLang="zh-CN" sz="1400" b="1" dirty="0" smtClean="0">
              <a:solidFill>
                <a:srgbClr val="FF3300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963963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7504" y="132326"/>
            <a:ext cx="3672408" cy="6555641"/>
          </a:xfrm>
          <a:prstGeom prst="rect">
            <a:avLst/>
          </a:prstGeom>
          <a:solidFill>
            <a:srgbClr val="77933C"/>
          </a:solidFill>
          <a:ln w="254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1000" b="1" dirty="0">
                <a:solidFill>
                  <a:schemeClr val="bg1"/>
                </a:solidFill>
              </a:rPr>
              <a:t>*</a:t>
            </a:r>
            <a:r>
              <a:rPr kumimoji="1" lang="en-US" altLang="zh-CN" sz="1000" b="1" dirty="0" smtClean="0">
                <a:solidFill>
                  <a:schemeClr val="bg1"/>
                </a:solidFill>
              </a:rPr>
              <a:t>.ci</a:t>
            </a:r>
            <a:endParaRPr kumimoji="1" lang="en-US" altLang="zh-CN" sz="1000" b="1" dirty="0">
              <a:solidFill>
                <a:schemeClr val="bg1"/>
              </a:solidFill>
            </a:endParaRPr>
          </a:p>
          <a:p>
            <a:r>
              <a:rPr kumimoji="1" lang="en-US" altLang="zh-CN" sz="1000" dirty="0" err="1">
                <a:solidFill>
                  <a:schemeClr val="bg1"/>
                </a:solidFill>
              </a:rPr>
              <a:t>Mainmodule</a:t>
            </a:r>
            <a:r>
              <a:rPr kumimoji="1" lang="en-US" altLang="zh-CN" sz="1000" dirty="0">
                <a:solidFill>
                  <a:schemeClr val="bg1"/>
                </a:solidFill>
              </a:rPr>
              <a:t> </a:t>
            </a:r>
            <a:r>
              <a:rPr kumimoji="1" lang="en-US" altLang="zh-CN" sz="1000" dirty="0" err="1">
                <a:solidFill>
                  <a:schemeClr val="bg1"/>
                </a:solidFill>
              </a:rPr>
              <a:t>jacobi</a:t>
            </a:r>
            <a:r>
              <a:rPr kumimoji="1" lang="en-US" altLang="zh-CN" sz="1000" dirty="0">
                <a:solidFill>
                  <a:schemeClr val="bg1"/>
                </a:solidFill>
              </a:rPr>
              <a:t>{</a:t>
            </a:r>
          </a:p>
          <a:p>
            <a:r>
              <a:rPr kumimoji="1" lang="en-US" altLang="zh-CN" sz="1000" dirty="0">
                <a:solidFill>
                  <a:schemeClr val="bg1"/>
                </a:solidFill>
              </a:rPr>
              <a:t>	</a:t>
            </a:r>
            <a:r>
              <a:rPr kumimoji="1" lang="en-US" altLang="zh-CN" sz="1000" dirty="0" err="1">
                <a:solidFill>
                  <a:schemeClr val="bg1"/>
                </a:solidFill>
              </a:rPr>
              <a:t>mainchare</a:t>
            </a:r>
            <a:r>
              <a:rPr kumimoji="1" lang="en-US" altLang="zh-CN" sz="1000" dirty="0">
                <a:solidFill>
                  <a:schemeClr val="bg1"/>
                </a:solidFill>
              </a:rPr>
              <a:t> Main{entry </a:t>
            </a:r>
            <a:r>
              <a:rPr kumimoji="1" lang="en-US" altLang="zh-CN" sz="1000" dirty="0" smtClean="0">
                <a:solidFill>
                  <a:schemeClr val="bg1"/>
                </a:solidFill>
              </a:rPr>
              <a:t>report(</a:t>
            </a:r>
            <a:r>
              <a:rPr kumimoji="1" lang="en-US" altLang="zh-CN" sz="1000" dirty="0">
                <a:solidFill>
                  <a:schemeClr val="bg1"/>
                </a:solidFill>
              </a:rPr>
              <a:t>);}</a:t>
            </a:r>
          </a:p>
          <a:p>
            <a:r>
              <a:rPr kumimoji="1" lang="en-US" altLang="zh-CN" sz="1000" dirty="0">
                <a:solidFill>
                  <a:schemeClr val="bg1"/>
                </a:solidFill>
              </a:rPr>
              <a:t>	array </a:t>
            </a:r>
            <a:r>
              <a:rPr kumimoji="1" lang="en-US" altLang="zh-CN" sz="1000" dirty="0" smtClean="0">
                <a:solidFill>
                  <a:schemeClr val="bg1"/>
                </a:solidFill>
              </a:rPr>
              <a:t>[1D</a:t>
            </a:r>
            <a:r>
              <a:rPr kumimoji="1" lang="en-US" altLang="zh-CN" sz="1000" dirty="0">
                <a:solidFill>
                  <a:schemeClr val="bg1"/>
                </a:solidFill>
              </a:rPr>
              <a:t>] </a:t>
            </a:r>
            <a:r>
              <a:rPr kumimoji="1" lang="en-US" altLang="zh-CN" sz="1000" dirty="0" err="1">
                <a:solidFill>
                  <a:schemeClr val="bg1"/>
                </a:solidFill>
              </a:rPr>
              <a:t>jacobi</a:t>
            </a:r>
            <a:r>
              <a:rPr kumimoji="1" lang="en-US" altLang="zh-CN" sz="1000" dirty="0" smtClean="0">
                <a:solidFill>
                  <a:schemeClr val="bg1"/>
                </a:solidFill>
              </a:rPr>
              <a:t>{</a:t>
            </a:r>
          </a:p>
          <a:p>
            <a:r>
              <a:rPr kumimoji="1" lang="en-US" altLang="zh-CN" sz="1000" dirty="0">
                <a:solidFill>
                  <a:schemeClr val="bg1"/>
                </a:solidFill>
              </a:rPr>
              <a:t>	</a:t>
            </a:r>
            <a:r>
              <a:rPr kumimoji="1" lang="en-US" altLang="zh-CN" sz="1000" dirty="0" smtClean="0">
                <a:solidFill>
                  <a:schemeClr val="bg1"/>
                </a:solidFill>
              </a:rPr>
              <a:t>entry </a:t>
            </a:r>
            <a:r>
              <a:rPr kumimoji="1" lang="en-US" altLang="zh-CN" sz="1000" dirty="0">
                <a:solidFill>
                  <a:schemeClr val="bg1"/>
                </a:solidFill>
              </a:rPr>
              <a:t>void </a:t>
            </a:r>
            <a:r>
              <a:rPr kumimoji="1" lang="en-US" altLang="zh-CN" sz="1000" dirty="0" err="1" smtClean="0">
                <a:solidFill>
                  <a:schemeClr val="bg1"/>
                </a:solidFill>
              </a:rPr>
              <a:t>doInit</a:t>
            </a:r>
            <a:r>
              <a:rPr kumimoji="1" lang="en-US" altLang="zh-CN" sz="1000" dirty="0" smtClean="0">
                <a:solidFill>
                  <a:schemeClr val="bg1"/>
                </a:solidFill>
              </a:rPr>
              <a:t>(</a:t>
            </a:r>
            <a:r>
              <a:rPr kumimoji="1" lang="en-US" altLang="zh-CN" sz="1000" dirty="0">
                <a:solidFill>
                  <a:schemeClr val="bg1"/>
                </a:solidFill>
              </a:rPr>
              <a:t>);</a:t>
            </a:r>
          </a:p>
          <a:p>
            <a:r>
              <a:rPr kumimoji="1" lang="en-US" altLang="zh-CN" sz="1000" dirty="0">
                <a:solidFill>
                  <a:schemeClr val="bg1"/>
                </a:solidFill>
              </a:rPr>
              <a:t>	entry void </a:t>
            </a:r>
            <a:r>
              <a:rPr kumimoji="1" lang="en-US" altLang="zh-CN" sz="1000" dirty="0" err="1" smtClean="0">
                <a:solidFill>
                  <a:schemeClr val="bg1"/>
                </a:solidFill>
              </a:rPr>
              <a:t>doStep</a:t>
            </a:r>
            <a:r>
              <a:rPr kumimoji="1" lang="en-US" altLang="zh-CN" sz="1000" dirty="0" smtClean="0">
                <a:solidFill>
                  <a:schemeClr val="bg1"/>
                </a:solidFill>
              </a:rPr>
              <a:t>(</a:t>
            </a:r>
            <a:r>
              <a:rPr kumimoji="1" lang="en-US" altLang="zh-CN" sz="1000" dirty="0">
                <a:solidFill>
                  <a:schemeClr val="bg1"/>
                </a:solidFill>
              </a:rPr>
              <a:t>double* </a:t>
            </a:r>
            <a:r>
              <a:rPr kumimoji="1" lang="en-US" altLang="zh-CN" sz="1000" dirty="0" err="1" smtClean="0">
                <a:solidFill>
                  <a:schemeClr val="bg1"/>
                </a:solidFill>
              </a:rPr>
              <a:t>buf</a:t>
            </a:r>
            <a:r>
              <a:rPr kumimoji="1" lang="en-US" altLang="zh-CN" sz="1000" dirty="0" smtClean="0">
                <a:solidFill>
                  <a:schemeClr val="bg1"/>
                </a:solidFill>
              </a:rPr>
              <a:t>)</a:t>
            </a:r>
          </a:p>
          <a:p>
            <a:r>
              <a:rPr kumimoji="1" lang="en-US" altLang="zh-CN" sz="1000" dirty="0" smtClean="0">
                <a:solidFill>
                  <a:schemeClr val="bg1"/>
                </a:solidFill>
              </a:rPr>
              <a:t>	entry void </a:t>
            </a:r>
            <a:r>
              <a:rPr kumimoji="1" lang="en-US" altLang="zh-CN" sz="1000" dirty="0" err="1" smtClean="0">
                <a:solidFill>
                  <a:schemeClr val="bg1"/>
                </a:solidFill>
              </a:rPr>
              <a:t>ProA</a:t>
            </a:r>
            <a:r>
              <a:rPr kumimoji="1" lang="en-US" altLang="zh-CN" sz="1000" dirty="0" smtClean="0">
                <a:solidFill>
                  <a:schemeClr val="bg1"/>
                </a:solidFill>
              </a:rPr>
              <a:t>(double* </a:t>
            </a:r>
            <a:r>
              <a:rPr kumimoji="1" lang="en-US" altLang="zh-CN" sz="1000" dirty="0" err="1" smtClean="0">
                <a:solidFill>
                  <a:schemeClr val="bg1"/>
                </a:solidFill>
              </a:rPr>
              <a:t>buf</a:t>
            </a:r>
            <a:r>
              <a:rPr kumimoji="1" lang="en-US" altLang="zh-CN" sz="1000" dirty="0" smtClean="0">
                <a:solidFill>
                  <a:schemeClr val="bg1"/>
                </a:solidFill>
              </a:rPr>
              <a:t>);</a:t>
            </a:r>
          </a:p>
          <a:p>
            <a:r>
              <a:rPr kumimoji="1" lang="en-US" altLang="zh-CN" sz="1000" dirty="0" smtClean="0">
                <a:solidFill>
                  <a:schemeClr val="bg1"/>
                </a:solidFill>
              </a:rPr>
              <a:t>	entry </a:t>
            </a:r>
            <a:r>
              <a:rPr kumimoji="1" lang="en-US" altLang="zh-CN" sz="1000" dirty="0">
                <a:solidFill>
                  <a:schemeClr val="bg1"/>
                </a:solidFill>
              </a:rPr>
              <a:t>void </a:t>
            </a:r>
            <a:r>
              <a:rPr kumimoji="1" lang="en-US" altLang="zh-CN" sz="1000" dirty="0" err="1" smtClean="0">
                <a:solidFill>
                  <a:schemeClr val="bg1"/>
                </a:solidFill>
              </a:rPr>
              <a:t>ProB</a:t>
            </a:r>
            <a:r>
              <a:rPr kumimoji="1" lang="en-US" altLang="zh-CN" sz="1000" dirty="0" smtClean="0">
                <a:solidFill>
                  <a:schemeClr val="bg1"/>
                </a:solidFill>
              </a:rPr>
              <a:t>(</a:t>
            </a:r>
            <a:r>
              <a:rPr kumimoji="1" lang="en-US" altLang="zh-CN" sz="1000" dirty="0">
                <a:solidFill>
                  <a:schemeClr val="bg1"/>
                </a:solidFill>
              </a:rPr>
              <a:t>double* </a:t>
            </a:r>
            <a:r>
              <a:rPr kumimoji="1" lang="en-US" altLang="zh-CN" sz="1000" dirty="0" err="1">
                <a:solidFill>
                  <a:schemeClr val="bg1"/>
                </a:solidFill>
              </a:rPr>
              <a:t>buf</a:t>
            </a:r>
            <a:r>
              <a:rPr kumimoji="1" lang="en-US" altLang="zh-CN" sz="1000" dirty="0">
                <a:solidFill>
                  <a:schemeClr val="bg1"/>
                </a:solidFill>
              </a:rPr>
              <a:t>)</a:t>
            </a:r>
            <a:r>
              <a:rPr kumimoji="1" lang="en-US" altLang="zh-CN" sz="1000" dirty="0" smtClean="0">
                <a:solidFill>
                  <a:schemeClr val="bg1"/>
                </a:solidFill>
              </a:rPr>
              <a:t>;</a:t>
            </a:r>
          </a:p>
          <a:p>
            <a:r>
              <a:rPr kumimoji="1" lang="en-US" altLang="zh-CN" sz="1000" dirty="0" smtClean="0">
                <a:solidFill>
                  <a:schemeClr val="bg1"/>
                </a:solidFill>
              </a:rPr>
              <a:t>	entry </a:t>
            </a:r>
            <a:r>
              <a:rPr kumimoji="1" lang="en-US" altLang="zh-CN" sz="1000" dirty="0">
                <a:solidFill>
                  <a:schemeClr val="bg1"/>
                </a:solidFill>
              </a:rPr>
              <a:t>void </a:t>
            </a:r>
            <a:r>
              <a:rPr kumimoji="1" lang="en-US" altLang="zh-CN" sz="1000" dirty="0" err="1" smtClean="0">
                <a:solidFill>
                  <a:schemeClr val="bg1"/>
                </a:solidFill>
              </a:rPr>
              <a:t>ReceiveGhosts</a:t>
            </a:r>
            <a:r>
              <a:rPr kumimoji="1" lang="en-US" altLang="zh-CN" sz="1000" dirty="0" smtClean="0">
                <a:solidFill>
                  <a:schemeClr val="bg1"/>
                </a:solidFill>
              </a:rPr>
              <a:t>(</a:t>
            </a:r>
            <a:r>
              <a:rPr kumimoji="1" lang="en-US" altLang="zh-CN" sz="1000" dirty="0" err="1" smtClean="0">
                <a:solidFill>
                  <a:schemeClr val="bg1"/>
                </a:solidFill>
              </a:rPr>
              <a:t>int</a:t>
            </a:r>
            <a:r>
              <a:rPr kumimoji="1" lang="en-US" altLang="zh-CN" sz="1000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sz="1000" dirty="0" err="1" smtClean="0">
                <a:solidFill>
                  <a:schemeClr val="bg1"/>
                </a:solidFill>
              </a:rPr>
              <a:t>len</a:t>
            </a:r>
            <a:r>
              <a:rPr kumimoji="1" lang="en-US" altLang="zh-CN" sz="1000" dirty="0" smtClean="0">
                <a:solidFill>
                  <a:schemeClr val="bg1"/>
                </a:solidFill>
              </a:rPr>
              <a:t>, double* </a:t>
            </a:r>
            <a:r>
              <a:rPr kumimoji="1" lang="en-US" altLang="zh-CN" sz="1000" dirty="0" err="1" smtClean="0">
                <a:solidFill>
                  <a:schemeClr val="bg1"/>
                </a:solidFill>
              </a:rPr>
              <a:t>buf</a:t>
            </a:r>
            <a:r>
              <a:rPr kumimoji="1" lang="en-US" altLang="zh-CN" sz="1000" dirty="0" smtClean="0">
                <a:solidFill>
                  <a:schemeClr val="bg1"/>
                </a:solidFill>
              </a:rPr>
              <a:t>);</a:t>
            </a:r>
            <a:endParaRPr kumimoji="1" lang="en-US" altLang="zh-CN" sz="1000" dirty="0">
              <a:solidFill>
                <a:schemeClr val="bg1"/>
              </a:solidFill>
            </a:endParaRPr>
          </a:p>
          <a:p>
            <a:r>
              <a:rPr kumimoji="1" lang="en-US" altLang="zh-CN" sz="1000" dirty="0" smtClean="0">
                <a:solidFill>
                  <a:schemeClr val="bg1"/>
                </a:solidFill>
              </a:rPr>
              <a:t>	}</a:t>
            </a:r>
            <a:endParaRPr kumimoji="1" lang="en-US" altLang="zh-CN" sz="1000" dirty="0">
              <a:solidFill>
                <a:schemeClr val="bg1"/>
              </a:solidFill>
            </a:endParaRPr>
          </a:p>
          <a:p>
            <a:r>
              <a:rPr kumimoji="1" lang="en-US" altLang="zh-CN" sz="1000" dirty="0" smtClean="0">
                <a:solidFill>
                  <a:schemeClr val="bg1"/>
                </a:solidFill>
              </a:rPr>
              <a:t>}</a:t>
            </a:r>
            <a:endParaRPr kumimoji="1" lang="en-US" altLang="zh-CN" sz="1000" dirty="0">
              <a:solidFill>
                <a:schemeClr val="bg1"/>
              </a:solidFill>
            </a:endParaRPr>
          </a:p>
          <a:p>
            <a:endParaRPr kumimoji="1" lang="en-US" altLang="zh-CN" sz="1000" b="1" dirty="0" smtClean="0">
              <a:solidFill>
                <a:schemeClr val="bg1"/>
              </a:solidFill>
            </a:endParaRPr>
          </a:p>
          <a:p>
            <a:r>
              <a:rPr kumimoji="1" lang="en-US" altLang="zh-CN" sz="1000" b="1" dirty="0">
                <a:solidFill>
                  <a:schemeClr val="bg1"/>
                </a:solidFill>
              </a:rPr>
              <a:t>*</a:t>
            </a:r>
            <a:r>
              <a:rPr kumimoji="1" lang="en-US" altLang="zh-CN" sz="1000" b="1" dirty="0" smtClean="0">
                <a:solidFill>
                  <a:schemeClr val="bg1"/>
                </a:solidFill>
              </a:rPr>
              <a:t>.C</a:t>
            </a:r>
            <a:endParaRPr kumimoji="1" lang="en-US" altLang="zh-CN" sz="1000" b="1" dirty="0">
              <a:solidFill>
                <a:schemeClr val="bg1"/>
              </a:solidFill>
            </a:endParaRPr>
          </a:p>
          <a:p>
            <a:r>
              <a:rPr kumimoji="1" lang="en-US" altLang="zh-CN" sz="1000" dirty="0">
                <a:solidFill>
                  <a:schemeClr val="bg1"/>
                </a:solidFill>
              </a:rPr>
              <a:t>Void Main::Main(){</a:t>
            </a:r>
          </a:p>
          <a:p>
            <a:r>
              <a:rPr kumimoji="1" lang="en-US" altLang="zh-CN" sz="1000" dirty="0">
                <a:solidFill>
                  <a:schemeClr val="bg1"/>
                </a:solidFill>
              </a:rPr>
              <a:t>	</a:t>
            </a:r>
            <a:r>
              <a:rPr kumimoji="1" lang="en-US" altLang="zh-CN" sz="1000" dirty="0" err="1">
                <a:solidFill>
                  <a:schemeClr val="bg1"/>
                </a:solidFill>
              </a:rPr>
              <a:t>nchares</a:t>
            </a:r>
            <a:r>
              <a:rPr kumimoji="1" lang="en-US" altLang="zh-CN" sz="1000" dirty="0">
                <a:solidFill>
                  <a:schemeClr val="bg1"/>
                </a:solidFill>
              </a:rPr>
              <a:t>=10;	</a:t>
            </a:r>
          </a:p>
          <a:p>
            <a:r>
              <a:rPr kumimoji="1" lang="en-US" altLang="zh-CN" sz="1000" dirty="0">
                <a:solidFill>
                  <a:schemeClr val="bg1"/>
                </a:solidFill>
              </a:rPr>
              <a:t>	array=</a:t>
            </a:r>
            <a:r>
              <a:rPr kumimoji="1" lang="en-US" altLang="zh-CN" sz="1000" dirty="0" err="1">
                <a:solidFill>
                  <a:schemeClr val="bg1"/>
                </a:solidFill>
              </a:rPr>
              <a:t>Cproxy_jacobi</a:t>
            </a:r>
            <a:r>
              <a:rPr kumimoji="1" lang="en-US" altLang="zh-CN" sz="1000" dirty="0">
                <a:solidFill>
                  <a:schemeClr val="bg1"/>
                </a:solidFill>
              </a:rPr>
              <a:t>::</a:t>
            </a:r>
            <a:r>
              <a:rPr kumimoji="1" lang="en-US" altLang="zh-CN" sz="1000" dirty="0" err="1">
                <a:solidFill>
                  <a:schemeClr val="bg1"/>
                </a:solidFill>
              </a:rPr>
              <a:t>cknew</a:t>
            </a:r>
            <a:r>
              <a:rPr kumimoji="1" lang="en-US" altLang="zh-CN" sz="1000" dirty="0">
                <a:solidFill>
                  <a:schemeClr val="bg1"/>
                </a:solidFill>
              </a:rPr>
              <a:t>(</a:t>
            </a:r>
            <a:r>
              <a:rPr kumimoji="1" lang="en-US" altLang="zh-CN" sz="1000" dirty="0" err="1">
                <a:solidFill>
                  <a:schemeClr val="bg1"/>
                </a:solidFill>
              </a:rPr>
              <a:t>nchares</a:t>
            </a:r>
            <a:r>
              <a:rPr kumimoji="1" lang="en-US" altLang="zh-CN" sz="1000" dirty="0">
                <a:solidFill>
                  <a:schemeClr val="bg1"/>
                </a:solidFill>
              </a:rPr>
              <a:t>);</a:t>
            </a:r>
          </a:p>
          <a:p>
            <a:r>
              <a:rPr kumimoji="1" lang="en-US" altLang="zh-CN" sz="1000" dirty="0">
                <a:solidFill>
                  <a:schemeClr val="bg1"/>
                </a:solidFill>
              </a:rPr>
              <a:t>	</a:t>
            </a:r>
            <a:r>
              <a:rPr kumimoji="1" lang="en-US" altLang="zh-CN" sz="1000" dirty="0" err="1" smtClean="0">
                <a:solidFill>
                  <a:schemeClr val="bg1"/>
                </a:solidFill>
              </a:rPr>
              <a:t>array.doInit</a:t>
            </a:r>
            <a:r>
              <a:rPr kumimoji="1" lang="en-US" altLang="zh-CN" sz="1000" dirty="0" smtClean="0">
                <a:solidFill>
                  <a:schemeClr val="bg1"/>
                </a:solidFill>
              </a:rPr>
              <a:t>(</a:t>
            </a:r>
            <a:r>
              <a:rPr kumimoji="1" lang="en-US" altLang="zh-CN" sz="1000" dirty="0">
                <a:solidFill>
                  <a:schemeClr val="bg1"/>
                </a:solidFill>
              </a:rPr>
              <a:t>);</a:t>
            </a:r>
          </a:p>
          <a:p>
            <a:r>
              <a:rPr kumimoji="1" lang="en-US" altLang="zh-CN" sz="1000" dirty="0">
                <a:solidFill>
                  <a:schemeClr val="bg1"/>
                </a:solidFill>
              </a:rPr>
              <a:t>}</a:t>
            </a:r>
          </a:p>
          <a:p>
            <a:r>
              <a:rPr kumimoji="1" lang="en-US" altLang="zh-CN" sz="1000" dirty="0">
                <a:solidFill>
                  <a:schemeClr val="bg1"/>
                </a:solidFill>
              </a:rPr>
              <a:t>void </a:t>
            </a:r>
            <a:r>
              <a:rPr kumimoji="1" lang="en-US" altLang="zh-CN" sz="1000" dirty="0" err="1">
                <a:solidFill>
                  <a:schemeClr val="bg1"/>
                </a:solidFill>
              </a:rPr>
              <a:t>jacobi</a:t>
            </a:r>
            <a:r>
              <a:rPr kumimoji="1" lang="en-US" altLang="zh-CN" sz="1000" dirty="0">
                <a:solidFill>
                  <a:schemeClr val="bg1"/>
                </a:solidFill>
              </a:rPr>
              <a:t>:</a:t>
            </a:r>
            <a:r>
              <a:rPr kumimoji="1" lang="en-US" altLang="zh-CN" sz="1000" dirty="0" smtClean="0">
                <a:solidFill>
                  <a:schemeClr val="bg1"/>
                </a:solidFill>
              </a:rPr>
              <a:t>:</a:t>
            </a:r>
            <a:r>
              <a:rPr kumimoji="1" lang="en-US" altLang="zh-CN" sz="1000" dirty="0" err="1" smtClean="0">
                <a:solidFill>
                  <a:schemeClr val="bg1"/>
                </a:solidFill>
              </a:rPr>
              <a:t>doInit</a:t>
            </a:r>
            <a:r>
              <a:rPr kumimoji="1" lang="en-US" altLang="zh-CN" sz="1000" dirty="0" smtClean="0">
                <a:solidFill>
                  <a:schemeClr val="bg1"/>
                </a:solidFill>
              </a:rPr>
              <a:t>(</a:t>
            </a:r>
            <a:r>
              <a:rPr kumimoji="1" lang="en-US" altLang="zh-CN" sz="1000" dirty="0">
                <a:solidFill>
                  <a:schemeClr val="bg1"/>
                </a:solidFill>
              </a:rPr>
              <a:t>){</a:t>
            </a:r>
          </a:p>
          <a:p>
            <a:r>
              <a:rPr kumimoji="1" lang="en-US" altLang="zh-CN" sz="1000" dirty="0">
                <a:solidFill>
                  <a:schemeClr val="bg1"/>
                </a:solidFill>
              </a:rPr>
              <a:t>	</a:t>
            </a:r>
            <a:r>
              <a:rPr kumimoji="1" lang="en-US" altLang="zh-CN" sz="1000" dirty="0" err="1" smtClean="0">
                <a:solidFill>
                  <a:schemeClr val="bg1"/>
                </a:solidFill>
              </a:rPr>
              <a:t>Init</a:t>
            </a:r>
            <a:r>
              <a:rPr kumimoji="1" lang="en-US" altLang="zh-CN" sz="1000" dirty="0" smtClean="0">
                <a:solidFill>
                  <a:schemeClr val="bg1"/>
                </a:solidFill>
              </a:rPr>
              <a:t>(&amp;data)</a:t>
            </a:r>
            <a:r>
              <a:rPr kumimoji="1" lang="en-US" altLang="zh-CN" sz="1000" dirty="0">
                <a:solidFill>
                  <a:schemeClr val="bg1"/>
                </a:solidFill>
              </a:rPr>
              <a:t>;</a:t>
            </a:r>
          </a:p>
          <a:p>
            <a:r>
              <a:rPr kumimoji="1" lang="en-US" altLang="zh-CN" sz="1000" dirty="0">
                <a:solidFill>
                  <a:schemeClr val="bg1"/>
                </a:solidFill>
              </a:rPr>
              <a:t>	</a:t>
            </a:r>
            <a:r>
              <a:rPr kumimoji="1" lang="en-US" altLang="zh-CN" sz="1000" dirty="0" err="1" smtClean="0">
                <a:solidFill>
                  <a:schemeClr val="bg1"/>
                </a:solidFill>
              </a:rPr>
              <a:t>doStep</a:t>
            </a:r>
            <a:r>
              <a:rPr kumimoji="1" lang="en-US" altLang="zh-CN" sz="1000" dirty="0" smtClean="0">
                <a:solidFill>
                  <a:schemeClr val="bg1"/>
                </a:solidFill>
              </a:rPr>
              <a:t>(&amp;data)</a:t>
            </a:r>
            <a:r>
              <a:rPr kumimoji="1" lang="en-US" altLang="zh-CN" sz="1000" dirty="0">
                <a:solidFill>
                  <a:schemeClr val="bg1"/>
                </a:solidFill>
              </a:rPr>
              <a:t>;</a:t>
            </a:r>
          </a:p>
          <a:p>
            <a:r>
              <a:rPr kumimoji="1" lang="en-US" altLang="zh-CN" sz="1000" dirty="0">
                <a:solidFill>
                  <a:schemeClr val="bg1"/>
                </a:solidFill>
              </a:rPr>
              <a:t>}</a:t>
            </a:r>
          </a:p>
          <a:p>
            <a:r>
              <a:rPr kumimoji="1" lang="en-US" altLang="zh-CN" sz="1000" dirty="0">
                <a:solidFill>
                  <a:schemeClr val="bg1"/>
                </a:solidFill>
              </a:rPr>
              <a:t>Void </a:t>
            </a:r>
            <a:r>
              <a:rPr kumimoji="1" lang="en-US" altLang="zh-CN" sz="1000" dirty="0" err="1">
                <a:solidFill>
                  <a:schemeClr val="bg1"/>
                </a:solidFill>
              </a:rPr>
              <a:t>jacobi</a:t>
            </a:r>
            <a:r>
              <a:rPr kumimoji="1" lang="en-US" altLang="zh-CN" sz="1000" dirty="0">
                <a:solidFill>
                  <a:schemeClr val="bg1"/>
                </a:solidFill>
              </a:rPr>
              <a:t>:</a:t>
            </a:r>
            <a:r>
              <a:rPr kumimoji="1" lang="en-US" altLang="zh-CN" sz="1000" dirty="0" smtClean="0">
                <a:solidFill>
                  <a:schemeClr val="bg1"/>
                </a:solidFill>
              </a:rPr>
              <a:t>:</a:t>
            </a:r>
            <a:r>
              <a:rPr kumimoji="1" lang="en-US" altLang="zh-CN" sz="1000" dirty="0" err="1" smtClean="0">
                <a:solidFill>
                  <a:schemeClr val="bg1"/>
                </a:solidFill>
              </a:rPr>
              <a:t>doStep</a:t>
            </a:r>
            <a:r>
              <a:rPr kumimoji="1" lang="en-US" altLang="zh-CN" sz="1000" dirty="0" smtClean="0">
                <a:solidFill>
                  <a:schemeClr val="bg1"/>
                </a:solidFill>
              </a:rPr>
              <a:t>(</a:t>
            </a:r>
            <a:r>
              <a:rPr kumimoji="1" lang="en-US" altLang="zh-CN" sz="1000" dirty="0">
                <a:solidFill>
                  <a:schemeClr val="bg1"/>
                </a:solidFill>
              </a:rPr>
              <a:t>double* </a:t>
            </a:r>
            <a:r>
              <a:rPr kumimoji="1" lang="en-US" altLang="zh-CN" sz="1000" dirty="0" smtClean="0">
                <a:solidFill>
                  <a:schemeClr val="bg1"/>
                </a:solidFill>
              </a:rPr>
              <a:t>data)</a:t>
            </a:r>
            <a:r>
              <a:rPr kumimoji="1" lang="en-US" altLang="zh-CN" sz="1000" dirty="0">
                <a:solidFill>
                  <a:schemeClr val="bg1"/>
                </a:solidFill>
              </a:rPr>
              <a:t>{</a:t>
            </a:r>
          </a:p>
          <a:p>
            <a:r>
              <a:rPr kumimoji="1" lang="en-US" altLang="zh-CN" sz="1000" dirty="0" smtClean="0">
                <a:solidFill>
                  <a:schemeClr val="bg1"/>
                </a:solidFill>
              </a:rPr>
              <a:t>	if(</a:t>
            </a:r>
            <a:r>
              <a:rPr kumimoji="1" lang="en-US" altLang="zh-CN" sz="1000" dirty="0" err="1" smtClean="0">
                <a:solidFill>
                  <a:schemeClr val="bg1"/>
                </a:solidFill>
              </a:rPr>
              <a:t>f!inish</a:t>
            </a:r>
            <a:r>
              <a:rPr kumimoji="1" lang="en-US" altLang="zh-CN" sz="1000" dirty="0" smtClean="0">
                <a:solidFill>
                  <a:schemeClr val="bg1"/>
                </a:solidFill>
              </a:rPr>
              <a:t>)</a:t>
            </a:r>
          </a:p>
          <a:p>
            <a:r>
              <a:rPr kumimoji="1" lang="en-US" altLang="zh-CN" sz="1000" dirty="0">
                <a:solidFill>
                  <a:schemeClr val="bg1"/>
                </a:solidFill>
              </a:rPr>
              <a:t>	 </a:t>
            </a:r>
            <a:r>
              <a:rPr kumimoji="1" lang="en-US" altLang="zh-CN" sz="1000" dirty="0" smtClean="0">
                <a:solidFill>
                  <a:schemeClr val="bg1"/>
                </a:solidFill>
              </a:rPr>
              <a:t>     </a:t>
            </a:r>
            <a:r>
              <a:rPr kumimoji="1" lang="en-US" altLang="zh-CN" sz="1000" dirty="0" err="1" smtClean="0">
                <a:solidFill>
                  <a:schemeClr val="bg1"/>
                </a:solidFill>
              </a:rPr>
              <a:t>ProA</a:t>
            </a:r>
            <a:r>
              <a:rPr kumimoji="1" lang="en-US" altLang="zh-CN" sz="1000" dirty="0" smtClean="0">
                <a:solidFill>
                  <a:schemeClr val="bg1"/>
                </a:solidFill>
              </a:rPr>
              <a:t>(&amp;data);</a:t>
            </a:r>
          </a:p>
          <a:p>
            <a:r>
              <a:rPr kumimoji="1" lang="en-US" altLang="zh-CN" sz="1000" dirty="0">
                <a:solidFill>
                  <a:schemeClr val="bg1"/>
                </a:solidFill>
              </a:rPr>
              <a:t>	</a:t>
            </a:r>
            <a:r>
              <a:rPr kumimoji="1" lang="en-US" altLang="zh-CN" sz="1000" dirty="0" smtClean="0">
                <a:solidFill>
                  <a:schemeClr val="bg1"/>
                </a:solidFill>
              </a:rPr>
              <a:t>else</a:t>
            </a:r>
          </a:p>
          <a:p>
            <a:r>
              <a:rPr kumimoji="1" lang="en-US" altLang="zh-CN" sz="1000" dirty="0">
                <a:solidFill>
                  <a:schemeClr val="bg1"/>
                </a:solidFill>
              </a:rPr>
              <a:t>	</a:t>
            </a:r>
            <a:r>
              <a:rPr kumimoji="1" lang="en-US" altLang="zh-CN" sz="1000" dirty="0" smtClean="0">
                <a:solidFill>
                  <a:schemeClr val="bg1"/>
                </a:solidFill>
              </a:rPr>
              <a:t>      </a:t>
            </a:r>
            <a:r>
              <a:rPr kumimoji="1" lang="en-US" altLang="zh-CN" sz="1000" dirty="0" err="1" smtClean="0">
                <a:solidFill>
                  <a:schemeClr val="bg1"/>
                </a:solidFill>
              </a:rPr>
              <a:t>CkExit</a:t>
            </a:r>
            <a:r>
              <a:rPr kumimoji="1" lang="en-US" altLang="zh-CN" sz="1000" dirty="0" smtClean="0">
                <a:solidFill>
                  <a:schemeClr val="bg1"/>
                </a:solidFill>
              </a:rPr>
              <a:t>();</a:t>
            </a:r>
            <a:endParaRPr kumimoji="1" lang="en-US" altLang="zh-CN" sz="1000" dirty="0">
              <a:solidFill>
                <a:schemeClr val="bg1"/>
              </a:solidFill>
            </a:endParaRPr>
          </a:p>
          <a:p>
            <a:r>
              <a:rPr kumimoji="1" lang="en-US" altLang="zh-CN" sz="1000" dirty="0" smtClean="0">
                <a:solidFill>
                  <a:schemeClr val="bg1"/>
                </a:solidFill>
              </a:rPr>
              <a:t>}</a:t>
            </a:r>
          </a:p>
          <a:p>
            <a:r>
              <a:rPr kumimoji="1" lang="en-US" altLang="zh-CN" sz="1000" dirty="0">
                <a:solidFill>
                  <a:schemeClr val="bg1"/>
                </a:solidFill>
              </a:rPr>
              <a:t>Void </a:t>
            </a:r>
            <a:r>
              <a:rPr kumimoji="1" lang="en-US" altLang="zh-CN" sz="1000" dirty="0" err="1">
                <a:solidFill>
                  <a:schemeClr val="bg1"/>
                </a:solidFill>
              </a:rPr>
              <a:t>jacobi</a:t>
            </a:r>
            <a:r>
              <a:rPr kumimoji="1" lang="en-US" altLang="zh-CN" sz="1000" dirty="0">
                <a:solidFill>
                  <a:schemeClr val="bg1"/>
                </a:solidFill>
              </a:rPr>
              <a:t>::</a:t>
            </a:r>
            <a:r>
              <a:rPr kumimoji="1" lang="en-US" altLang="zh-CN" sz="1000" dirty="0" err="1" smtClean="0">
                <a:solidFill>
                  <a:schemeClr val="bg1"/>
                </a:solidFill>
              </a:rPr>
              <a:t>ProA</a:t>
            </a:r>
            <a:r>
              <a:rPr kumimoji="1" lang="en-US" altLang="zh-CN" sz="1000" dirty="0" smtClean="0">
                <a:solidFill>
                  <a:schemeClr val="bg1"/>
                </a:solidFill>
              </a:rPr>
              <a:t>(</a:t>
            </a:r>
            <a:r>
              <a:rPr kumimoji="1" lang="en-US" altLang="zh-CN" sz="1000" dirty="0">
                <a:solidFill>
                  <a:schemeClr val="bg1"/>
                </a:solidFill>
              </a:rPr>
              <a:t>double* data){</a:t>
            </a:r>
          </a:p>
          <a:p>
            <a:r>
              <a:rPr kumimoji="1" lang="en-US" altLang="zh-CN" sz="1000" dirty="0">
                <a:solidFill>
                  <a:schemeClr val="bg1"/>
                </a:solidFill>
              </a:rPr>
              <a:t>	</a:t>
            </a:r>
            <a:r>
              <a:rPr kumimoji="1" lang="en-US" altLang="zh-CN" sz="1000" dirty="0" err="1" smtClean="0">
                <a:solidFill>
                  <a:schemeClr val="bg1"/>
                </a:solidFill>
              </a:rPr>
              <a:t>ProcessA</a:t>
            </a:r>
            <a:r>
              <a:rPr kumimoji="1" lang="en-US" altLang="zh-CN" sz="1000" dirty="0" smtClean="0">
                <a:solidFill>
                  <a:schemeClr val="bg1"/>
                </a:solidFill>
              </a:rPr>
              <a:t>(</a:t>
            </a:r>
            <a:r>
              <a:rPr kumimoji="1" lang="en-US" altLang="zh-CN" sz="1000" dirty="0">
                <a:solidFill>
                  <a:schemeClr val="bg1"/>
                </a:solidFill>
              </a:rPr>
              <a:t>&amp;data)</a:t>
            </a:r>
            <a:r>
              <a:rPr kumimoji="1" lang="en-US" altLang="zh-CN" sz="1000" dirty="0" smtClean="0">
                <a:solidFill>
                  <a:schemeClr val="bg1"/>
                </a:solidFill>
              </a:rPr>
              <a:t>;</a:t>
            </a:r>
          </a:p>
          <a:p>
            <a:r>
              <a:rPr kumimoji="1" lang="en-US" altLang="zh-CN" sz="1000" dirty="0">
                <a:solidFill>
                  <a:schemeClr val="bg1"/>
                </a:solidFill>
              </a:rPr>
              <a:t>	</a:t>
            </a:r>
            <a:r>
              <a:rPr kumimoji="1" lang="en-US" altLang="zh-CN" sz="1000" dirty="0" err="1">
                <a:solidFill>
                  <a:schemeClr val="bg1"/>
                </a:solidFill>
              </a:rPr>
              <a:t>myid</a:t>
            </a:r>
            <a:r>
              <a:rPr kumimoji="1" lang="en-US" altLang="zh-CN" sz="1000" dirty="0">
                <a:solidFill>
                  <a:schemeClr val="bg1"/>
                </a:solidFill>
              </a:rPr>
              <a:t>=</a:t>
            </a:r>
            <a:r>
              <a:rPr kumimoji="1" lang="en-US" altLang="zh-CN" sz="1000" dirty="0" err="1">
                <a:solidFill>
                  <a:schemeClr val="bg1"/>
                </a:solidFill>
              </a:rPr>
              <a:t>thisIndex</a:t>
            </a:r>
            <a:r>
              <a:rPr kumimoji="1" lang="en-US" altLang="zh-CN" sz="1000" dirty="0">
                <a:solidFill>
                  <a:schemeClr val="bg1"/>
                </a:solidFill>
              </a:rPr>
              <a:t>;</a:t>
            </a:r>
          </a:p>
          <a:p>
            <a:r>
              <a:rPr kumimoji="1" lang="en-US" altLang="zh-CN" sz="1000" dirty="0" smtClean="0">
                <a:solidFill>
                  <a:schemeClr val="bg1"/>
                </a:solidFill>
              </a:rPr>
              <a:t>                                </a:t>
            </a:r>
            <a:r>
              <a:rPr kumimoji="1" lang="en-US" altLang="zh-CN" sz="1000" dirty="0" err="1" smtClean="0">
                <a:solidFill>
                  <a:schemeClr val="bg1"/>
                </a:solidFill>
              </a:rPr>
              <a:t>thisProxy</a:t>
            </a:r>
            <a:r>
              <a:rPr kumimoji="1" lang="en-US" altLang="zh-CN" sz="1000" dirty="0" smtClean="0">
                <a:solidFill>
                  <a:schemeClr val="bg1"/>
                </a:solidFill>
              </a:rPr>
              <a:t>(myid+1).</a:t>
            </a:r>
            <a:r>
              <a:rPr kumimoji="1" lang="en-US" altLang="zh-CN" sz="1000" dirty="0" err="1" smtClean="0">
                <a:solidFill>
                  <a:schemeClr val="bg1"/>
                </a:solidFill>
              </a:rPr>
              <a:t>receiveGhosts</a:t>
            </a:r>
            <a:r>
              <a:rPr kumimoji="1" lang="en-US" altLang="zh-CN" sz="1000" dirty="0" smtClean="0">
                <a:solidFill>
                  <a:schemeClr val="bg1"/>
                </a:solidFill>
              </a:rPr>
              <a:t>(</a:t>
            </a:r>
            <a:r>
              <a:rPr kumimoji="1" lang="en-US" altLang="zh-CN" sz="1000" dirty="0" err="1" smtClean="0">
                <a:solidFill>
                  <a:schemeClr val="bg1"/>
                </a:solidFill>
              </a:rPr>
              <a:t>Xgh,leftghosts</a:t>
            </a:r>
            <a:r>
              <a:rPr kumimoji="1" lang="en-US" altLang="zh-CN" sz="1000" dirty="0" smtClean="0">
                <a:solidFill>
                  <a:schemeClr val="bg1"/>
                </a:solidFill>
              </a:rPr>
              <a:t>);</a:t>
            </a:r>
            <a:endParaRPr kumimoji="1" lang="en-US" altLang="zh-CN" sz="1000" dirty="0">
              <a:solidFill>
                <a:schemeClr val="bg1"/>
              </a:solidFill>
            </a:endParaRPr>
          </a:p>
          <a:p>
            <a:r>
              <a:rPr kumimoji="1" lang="en-US" altLang="zh-CN" sz="1000" dirty="0" smtClean="0">
                <a:solidFill>
                  <a:schemeClr val="bg1"/>
                </a:solidFill>
              </a:rPr>
              <a:t>}</a:t>
            </a:r>
          </a:p>
          <a:p>
            <a:r>
              <a:rPr kumimoji="1" lang="en-US" altLang="zh-CN" sz="1000" dirty="0">
                <a:solidFill>
                  <a:schemeClr val="bg1"/>
                </a:solidFill>
              </a:rPr>
              <a:t>Void </a:t>
            </a:r>
            <a:r>
              <a:rPr kumimoji="1" lang="en-US" altLang="zh-CN" sz="1000" dirty="0" err="1">
                <a:solidFill>
                  <a:schemeClr val="bg1"/>
                </a:solidFill>
              </a:rPr>
              <a:t>jacobi</a:t>
            </a:r>
            <a:r>
              <a:rPr kumimoji="1" lang="en-US" altLang="zh-CN" sz="1000" dirty="0">
                <a:solidFill>
                  <a:schemeClr val="bg1"/>
                </a:solidFill>
              </a:rPr>
              <a:t>:</a:t>
            </a:r>
            <a:r>
              <a:rPr kumimoji="1" lang="en-US" altLang="zh-CN" sz="1000" dirty="0" smtClean="0">
                <a:solidFill>
                  <a:schemeClr val="bg1"/>
                </a:solidFill>
              </a:rPr>
              <a:t>:</a:t>
            </a:r>
            <a:r>
              <a:rPr kumimoji="1" lang="en-US" altLang="zh-CN" sz="1000" dirty="0" err="1" smtClean="0">
                <a:solidFill>
                  <a:schemeClr val="bg1"/>
                </a:solidFill>
              </a:rPr>
              <a:t>receiveGhosts</a:t>
            </a:r>
            <a:r>
              <a:rPr kumimoji="1" lang="en-US" altLang="zh-CN" sz="1000" dirty="0" smtClean="0">
                <a:solidFill>
                  <a:schemeClr val="bg1"/>
                </a:solidFill>
              </a:rPr>
              <a:t>(</a:t>
            </a:r>
            <a:r>
              <a:rPr kumimoji="1" lang="en-US" altLang="zh-CN" sz="1000" dirty="0" err="1" smtClean="0">
                <a:solidFill>
                  <a:schemeClr val="bg1"/>
                </a:solidFill>
              </a:rPr>
              <a:t>int</a:t>
            </a:r>
            <a:r>
              <a:rPr kumimoji="1" lang="en-US" altLang="zh-CN" sz="1000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sz="1000" dirty="0" err="1" smtClean="0">
                <a:solidFill>
                  <a:schemeClr val="bg1"/>
                </a:solidFill>
              </a:rPr>
              <a:t>len,double</a:t>
            </a:r>
            <a:r>
              <a:rPr kumimoji="1" lang="en-US" altLang="zh-CN" sz="1000" dirty="0">
                <a:solidFill>
                  <a:schemeClr val="bg1"/>
                </a:solidFill>
              </a:rPr>
              <a:t>* </a:t>
            </a:r>
            <a:r>
              <a:rPr kumimoji="1" lang="en-US" altLang="zh-CN" sz="1000" dirty="0" err="1" smtClean="0">
                <a:solidFill>
                  <a:schemeClr val="bg1"/>
                </a:solidFill>
              </a:rPr>
              <a:t>buf</a:t>
            </a:r>
            <a:r>
              <a:rPr kumimoji="1" lang="en-US" altLang="zh-CN" sz="1000" dirty="0" smtClean="0">
                <a:solidFill>
                  <a:schemeClr val="bg1"/>
                </a:solidFill>
              </a:rPr>
              <a:t>)</a:t>
            </a:r>
            <a:r>
              <a:rPr kumimoji="1" lang="en-US" altLang="zh-CN" sz="1000" dirty="0">
                <a:solidFill>
                  <a:schemeClr val="bg1"/>
                </a:solidFill>
              </a:rPr>
              <a:t>{</a:t>
            </a:r>
          </a:p>
          <a:p>
            <a:r>
              <a:rPr kumimoji="1" lang="en-US" altLang="zh-CN" sz="1000" dirty="0">
                <a:solidFill>
                  <a:schemeClr val="bg1"/>
                </a:solidFill>
              </a:rPr>
              <a:t>	</a:t>
            </a:r>
            <a:r>
              <a:rPr kumimoji="1" lang="en-US" altLang="zh-CN" sz="1000" dirty="0" smtClean="0">
                <a:solidFill>
                  <a:schemeClr val="bg1"/>
                </a:solidFill>
              </a:rPr>
              <a:t>Finish(</a:t>
            </a:r>
            <a:r>
              <a:rPr kumimoji="1" lang="en-US" altLang="zh-CN" sz="1000" dirty="0" err="1" smtClean="0">
                <a:solidFill>
                  <a:schemeClr val="bg1"/>
                </a:solidFill>
              </a:rPr>
              <a:t>len,buf</a:t>
            </a:r>
            <a:r>
              <a:rPr kumimoji="1" lang="en-US" altLang="zh-CN" sz="1000" dirty="0" smtClean="0">
                <a:solidFill>
                  <a:schemeClr val="bg1"/>
                </a:solidFill>
              </a:rPr>
              <a:t>);</a:t>
            </a:r>
          </a:p>
          <a:p>
            <a:r>
              <a:rPr kumimoji="1" lang="en-US" altLang="zh-CN" sz="1000" dirty="0">
                <a:solidFill>
                  <a:schemeClr val="bg1"/>
                </a:solidFill>
              </a:rPr>
              <a:t>	</a:t>
            </a:r>
            <a:r>
              <a:rPr kumimoji="1" lang="en-US" altLang="zh-CN" sz="1000" dirty="0" err="1" smtClean="0">
                <a:solidFill>
                  <a:schemeClr val="bg1"/>
                </a:solidFill>
              </a:rPr>
              <a:t>ProcessB</a:t>
            </a:r>
            <a:r>
              <a:rPr kumimoji="1" lang="en-US" altLang="zh-CN" sz="1000" dirty="0">
                <a:solidFill>
                  <a:schemeClr val="bg1"/>
                </a:solidFill>
              </a:rPr>
              <a:t>(&amp;data);</a:t>
            </a:r>
          </a:p>
          <a:p>
            <a:r>
              <a:rPr kumimoji="1" lang="en-US" altLang="zh-CN" sz="1000" dirty="0">
                <a:solidFill>
                  <a:schemeClr val="bg1"/>
                </a:solidFill>
              </a:rPr>
              <a:t>	</a:t>
            </a:r>
            <a:r>
              <a:rPr kumimoji="1" lang="en-US" altLang="zh-CN" sz="1000" dirty="0" smtClean="0">
                <a:solidFill>
                  <a:schemeClr val="bg1"/>
                </a:solidFill>
              </a:rPr>
              <a:t>}</a:t>
            </a:r>
          </a:p>
          <a:p>
            <a:r>
              <a:rPr kumimoji="1" lang="en-US" altLang="zh-CN" sz="1000" dirty="0" smtClean="0">
                <a:solidFill>
                  <a:schemeClr val="bg1"/>
                </a:solidFill>
              </a:rPr>
              <a:t>Void </a:t>
            </a:r>
            <a:r>
              <a:rPr kumimoji="1" lang="en-US" altLang="zh-CN" sz="1000" dirty="0" err="1">
                <a:solidFill>
                  <a:schemeClr val="bg1"/>
                </a:solidFill>
              </a:rPr>
              <a:t>jacobi</a:t>
            </a:r>
            <a:r>
              <a:rPr kumimoji="1" lang="en-US" altLang="zh-CN" sz="1000" dirty="0">
                <a:solidFill>
                  <a:schemeClr val="bg1"/>
                </a:solidFill>
              </a:rPr>
              <a:t>:</a:t>
            </a:r>
            <a:r>
              <a:rPr kumimoji="1" lang="en-US" altLang="zh-CN" sz="1000" dirty="0" smtClean="0">
                <a:solidFill>
                  <a:schemeClr val="bg1"/>
                </a:solidFill>
              </a:rPr>
              <a:t>:</a:t>
            </a:r>
            <a:r>
              <a:rPr kumimoji="1" lang="en-US" altLang="zh-CN" sz="1000" dirty="0" err="1" smtClean="0">
                <a:solidFill>
                  <a:schemeClr val="bg1"/>
                </a:solidFill>
              </a:rPr>
              <a:t>ProB</a:t>
            </a:r>
            <a:r>
              <a:rPr kumimoji="1" lang="en-US" altLang="zh-CN" sz="1000" dirty="0" smtClean="0">
                <a:solidFill>
                  <a:schemeClr val="bg1"/>
                </a:solidFill>
              </a:rPr>
              <a:t>(</a:t>
            </a:r>
            <a:r>
              <a:rPr kumimoji="1" lang="en-US" altLang="zh-CN" sz="1000" dirty="0">
                <a:solidFill>
                  <a:schemeClr val="bg1"/>
                </a:solidFill>
              </a:rPr>
              <a:t>double* data){</a:t>
            </a:r>
          </a:p>
          <a:p>
            <a:r>
              <a:rPr kumimoji="1" lang="en-US" altLang="zh-CN" sz="1000" dirty="0">
                <a:solidFill>
                  <a:schemeClr val="bg1"/>
                </a:solidFill>
              </a:rPr>
              <a:t>	</a:t>
            </a:r>
            <a:r>
              <a:rPr kumimoji="1" lang="en-US" altLang="zh-CN" sz="1000" dirty="0" err="1" smtClean="0">
                <a:solidFill>
                  <a:schemeClr val="bg1"/>
                </a:solidFill>
              </a:rPr>
              <a:t>ProcessB</a:t>
            </a:r>
            <a:r>
              <a:rPr kumimoji="1" lang="en-US" altLang="zh-CN" sz="1000" dirty="0" smtClean="0">
                <a:solidFill>
                  <a:schemeClr val="bg1"/>
                </a:solidFill>
              </a:rPr>
              <a:t>(</a:t>
            </a:r>
            <a:r>
              <a:rPr kumimoji="1" lang="en-US" altLang="zh-CN" sz="1000" dirty="0">
                <a:solidFill>
                  <a:schemeClr val="bg1"/>
                </a:solidFill>
              </a:rPr>
              <a:t>&amp;data)</a:t>
            </a:r>
            <a:r>
              <a:rPr kumimoji="1" lang="en-US" altLang="zh-CN" sz="1000" dirty="0" smtClean="0">
                <a:solidFill>
                  <a:schemeClr val="bg1"/>
                </a:solidFill>
              </a:rPr>
              <a:t>;</a:t>
            </a:r>
          </a:p>
          <a:p>
            <a:r>
              <a:rPr kumimoji="1" lang="en-US" altLang="zh-CN" sz="1000" dirty="0">
                <a:solidFill>
                  <a:schemeClr val="bg1"/>
                </a:solidFill>
              </a:rPr>
              <a:t>	</a:t>
            </a:r>
            <a:r>
              <a:rPr kumimoji="1" lang="en-US" altLang="zh-CN" sz="1000" dirty="0" err="1" smtClean="0">
                <a:solidFill>
                  <a:schemeClr val="bg1"/>
                </a:solidFill>
              </a:rPr>
              <a:t>doStep</a:t>
            </a:r>
            <a:r>
              <a:rPr kumimoji="1" lang="en-US" altLang="zh-CN" sz="1000" dirty="0" smtClean="0">
                <a:solidFill>
                  <a:schemeClr val="bg1"/>
                </a:solidFill>
              </a:rPr>
              <a:t>(&amp;data);</a:t>
            </a:r>
            <a:endParaRPr kumimoji="1" lang="en-US" altLang="zh-CN" sz="1000" dirty="0">
              <a:solidFill>
                <a:schemeClr val="bg1"/>
              </a:solidFill>
            </a:endParaRPr>
          </a:p>
          <a:p>
            <a:r>
              <a:rPr kumimoji="1" lang="en-US" altLang="zh-CN" sz="1000" dirty="0" smtClean="0">
                <a:solidFill>
                  <a:schemeClr val="bg1"/>
                </a:solidFill>
              </a:rPr>
              <a:t>}</a:t>
            </a:r>
          </a:p>
          <a:p>
            <a:endParaRPr kumimoji="1" lang="en-US" altLang="zh-CN" sz="1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27784" y="6349413"/>
            <a:ext cx="1211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prstClr val="white"/>
                </a:solidFill>
                <a:latin typeface="Calibri"/>
                <a:ea typeface="宋体"/>
              </a:rPr>
              <a:t>Charm++</a:t>
            </a:r>
            <a:endParaRPr lang="zh-CN" altLang="en-US" sz="1600" b="1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5424" y="217125"/>
            <a:ext cx="3398466" cy="6191995"/>
          </a:xfrm>
          <a:prstGeom prst="rect">
            <a:avLst/>
          </a:prstGeom>
          <a:noFill/>
          <a:ln w="3175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endParaRPr lang="zh-CN" altLang="en-US" dirty="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93408" y="73665"/>
            <a:ext cx="2808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err="1" smtClean="0">
                <a:solidFill>
                  <a:prstClr val="black"/>
                </a:solidFill>
                <a:latin typeface="Calibri"/>
                <a:ea typeface="宋体"/>
              </a:rPr>
              <a:t>Example:Comm</a:t>
            </a:r>
            <a:r>
              <a:rPr lang="zh-CN" altLang="en-US" sz="2000" b="1" dirty="0" smtClean="0">
                <a:solidFill>
                  <a:prstClr val="black"/>
                </a:solidFill>
                <a:latin typeface="Calibri"/>
                <a:ea typeface="宋体"/>
              </a:rPr>
              <a:t> </a:t>
            </a:r>
            <a:r>
              <a:rPr lang="en-US" altLang="zh-CN" sz="2000" b="1" dirty="0" smtClean="0">
                <a:solidFill>
                  <a:prstClr val="black"/>
                </a:solidFill>
                <a:latin typeface="Calibri"/>
                <a:ea typeface="宋体"/>
              </a:rPr>
              <a:t>in</a:t>
            </a:r>
            <a:r>
              <a:rPr lang="zh-CN" altLang="en-US" sz="2000" b="1" dirty="0" smtClean="0">
                <a:solidFill>
                  <a:prstClr val="black"/>
                </a:solidFill>
                <a:latin typeface="Calibri"/>
                <a:ea typeface="宋体"/>
              </a:rPr>
              <a:t> </a:t>
            </a:r>
            <a:r>
              <a:rPr lang="en-US" altLang="zh-CN" sz="2000" b="1" dirty="0" err="1" smtClean="0">
                <a:solidFill>
                  <a:prstClr val="black"/>
                </a:solidFill>
                <a:latin typeface="Calibri"/>
                <a:ea typeface="宋体"/>
              </a:rPr>
              <a:t>func</a:t>
            </a:r>
            <a:endParaRPr lang="zh-CN" altLang="en-US" sz="2000" b="1" dirty="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4117446" y="4142148"/>
            <a:ext cx="3963522" cy="104883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000" dirty="0" smtClean="0"/>
              <a:t>Method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invocation</a:t>
            </a:r>
            <a:r>
              <a:rPr kumimoji="1" lang="zh-CN" altLang="en-US" sz="2000" dirty="0" smtClean="0"/>
              <a:t>；</a:t>
            </a:r>
            <a:endParaRPr kumimoji="1" lang="en-US" altLang="zh-CN" sz="2000" dirty="0"/>
          </a:p>
          <a:p>
            <a:pPr lvl="1"/>
            <a:r>
              <a:rPr kumimoji="1" lang="en-US" altLang="zh-CN" sz="1600" dirty="0" smtClean="0"/>
              <a:t>Object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smtClean="0"/>
              <a:t>Dependent</a:t>
            </a:r>
          </a:p>
          <a:p>
            <a:pPr lvl="1"/>
            <a:r>
              <a:rPr kumimoji="1" lang="en-US" altLang="zh-CN" sz="1600" dirty="0" smtClean="0"/>
              <a:t>Code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smtClean="0"/>
              <a:t>fragmented</a:t>
            </a:r>
          </a:p>
          <a:p>
            <a:endParaRPr kumimoji="1" lang="en-US" altLang="en-US" sz="2000" dirty="0"/>
          </a:p>
        </p:txBody>
      </p:sp>
      <p:sp>
        <p:nvSpPr>
          <p:cNvPr id="12" name="右箭头 11"/>
          <p:cNvSpPr/>
          <p:nvPr/>
        </p:nvSpPr>
        <p:spPr>
          <a:xfrm>
            <a:off x="3563888" y="908720"/>
            <a:ext cx="833161" cy="484632"/>
          </a:xfrm>
          <a:prstGeom prst="right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35397" y="669138"/>
            <a:ext cx="3744416" cy="332398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prstClr val="white"/>
                </a:solidFill>
              </a:rPr>
              <a:t>Schedule </a:t>
            </a:r>
            <a:r>
              <a:rPr lang="en-US" altLang="zh-CN" sz="1400" dirty="0" err="1" smtClean="0">
                <a:solidFill>
                  <a:prstClr val="white"/>
                </a:solidFill>
              </a:rPr>
              <a:t>Init</a:t>
            </a:r>
            <a:r>
              <a:rPr lang="en-US" altLang="zh-CN" sz="1400" dirty="0" smtClean="0">
                <a:solidFill>
                  <a:prstClr val="white"/>
                </a:solidFill>
              </a:rPr>
              <a:t> </a:t>
            </a:r>
            <a:r>
              <a:rPr lang="en-US" altLang="zh-CN" sz="1400" dirty="0">
                <a:solidFill>
                  <a:prstClr val="white"/>
                </a:solidFill>
              </a:rPr>
              <a:t>at </a:t>
            </a:r>
            <a:r>
              <a:rPr lang="en-US" altLang="zh-CN" sz="1400" dirty="0" smtClean="0">
                <a:solidFill>
                  <a:prstClr val="white"/>
                </a:solidFill>
              </a:rPr>
              <a:t>CCTK_INIT </a:t>
            </a:r>
            <a:endParaRPr lang="en-US" altLang="zh-CN" sz="1400" dirty="0">
              <a:solidFill>
                <a:prstClr val="white"/>
              </a:solidFill>
            </a:endParaRPr>
          </a:p>
          <a:p>
            <a:r>
              <a:rPr lang="en-US" altLang="zh-CN" sz="1400" dirty="0">
                <a:solidFill>
                  <a:prstClr val="white"/>
                </a:solidFill>
              </a:rPr>
              <a:t>{</a:t>
            </a:r>
          </a:p>
          <a:p>
            <a:r>
              <a:rPr lang="en-US" altLang="zh-CN" sz="1400" dirty="0">
                <a:solidFill>
                  <a:prstClr val="white"/>
                </a:solidFill>
              </a:rPr>
              <a:t>  LANG:  </a:t>
            </a:r>
            <a:r>
              <a:rPr lang="en-US" altLang="zh-CN" sz="1400" dirty="0" smtClean="0">
                <a:solidFill>
                  <a:prstClr val="white"/>
                </a:solidFill>
              </a:rPr>
              <a:t>C</a:t>
            </a:r>
            <a:endParaRPr lang="en-US" altLang="zh-CN" sz="1400" dirty="0">
              <a:solidFill>
                <a:prstClr val="white"/>
              </a:solidFill>
            </a:endParaRPr>
          </a:p>
          <a:p>
            <a:r>
              <a:rPr lang="en-US" altLang="zh-CN" sz="1400" dirty="0">
                <a:solidFill>
                  <a:prstClr val="white"/>
                </a:solidFill>
              </a:rPr>
              <a:t>} </a:t>
            </a:r>
          </a:p>
          <a:p>
            <a:endParaRPr lang="en-US" altLang="zh-CN" sz="1400" dirty="0" smtClean="0">
              <a:solidFill>
                <a:prstClr val="white"/>
              </a:solidFill>
              <a:latin typeface="Calibri"/>
              <a:ea typeface="宋体"/>
            </a:endParaRPr>
          </a:p>
          <a:p>
            <a:r>
              <a:rPr lang="en-US" altLang="zh-CN" sz="1400" dirty="0" smtClean="0">
                <a:solidFill>
                  <a:prstClr val="white"/>
                </a:solidFill>
                <a:latin typeface="Calibri"/>
                <a:ea typeface="宋体"/>
              </a:rPr>
              <a:t>Schedule </a:t>
            </a:r>
            <a:r>
              <a:rPr lang="en-US" altLang="zh-CN" sz="1400" dirty="0" err="1" smtClean="0">
                <a:solidFill>
                  <a:prstClr val="white"/>
                </a:solidFill>
                <a:latin typeface="Calibri"/>
                <a:ea typeface="宋体"/>
              </a:rPr>
              <a:t>ProcessA</a:t>
            </a:r>
            <a:r>
              <a:rPr lang="en-US" altLang="zh-CN" sz="1400" dirty="0" smtClean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r>
              <a:rPr lang="en-US" altLang="zh-CN" sz="1400" dirty="0">
                <a:solidFill>
                  <a:prstClr val="white"/>
                </a:solidFill>
                <a:latin typeface="Calibri"/>
                <a:ea typeface="宋体"/>
              </a:rPr>
              <a:t>at CCTK_EVOL </a:t>
            </a:r>
          </a:p>
          <a:p>
            <a:r>
              <a:rPr lang="en-US" altLang="zh-CN" sz="1400" dirty="0">
                <a:solidFill>
                  <a:prstClr val="white"/>
                </a:solidFill>
                <a:latin typeface="Calibri"/>
                <a:ea typeface="宋体"/>
              </a:rPr>
              <a:t>{</a:t>
            </a:r>
          </a:p>
          <a:p>
            <a:r>
              <a:rPr lang="en-US" altLang="zh-CN" sz="1400" dirty="0">
                <a:solidFill>
                  <a:prstClr val="white"/>
                </a:solidFill>
                <a:latin typeface="Calibri"/>
                <a:ea typeface="宋体"/>
              </a:rPr>
              <a:t>  LANG:  </a:t>
            </a:r>
            <a:r>
              <a:rPr lang="en-US" altLang="zh-CN" sz="1400" dirty="0" smtClean="0">
                <a:solidFill>
                  <a:prstClr val="white"/>
                </a:solidFill>
                <a:latin typeface="Calibri"/>
                <a:ea typeface="宋体"/>
              </a:rPr>
              <a:t>C</a:t>
            </a:r>
          </a:p>
          <a:p>
            <a:r>
              <a:rPr lang="en-US" altLang="zh-CN" sz="1400" dirty="0">
                <a:solidFill>
                  <a:prstClr val="white"/>
                </a:solidFill>
                <a:latin typeface="Calibri"/>
                <a:ea typeface="宋体"/>
              </a:rPr>
              <a:t>  </a:t>
            </a:r>
            <a:r>
              <a:rPr lang="en-US" altLang="zh-CN" sz="1400" dirty="0" smtClean="0">
                <a:solidFill>
                  <a:prstClr val="white"/>
                </a:solidFill>
                <a:latin typeface="Calibri"/>
                <a:ea typeface="宋体"/>
              </a:rPr>
              <a:t>SYNC:  Evolve</a:t>
            </a:r>
            <a:endParaRPr lang="en-US" altLang="zh-CN" sz="1400" dirty="0">
              <a:solidFill>
                <a:prstClr val="white"/>
              </a:solidFill>
              <a:latin typeface="Calibri"/>
              <a:ea typeface="宋体"/>
            </a:endParaRPr>
          </a:p>
          <a:p>
            <a:r>
              <a:rPr lang="en-US" altLang="zh-CN" sz="1400" dirty="0" smtClean="0">
                <a:solidFill>
                  <a:prstClr val="white"/>
                </a:solidFill>
                <a:latin typeface="Calibri"/>
                <a:ea typeface="宋体"/>
              </a:rPr>
              <a:t>} </a:t>
            </a:r>
          </a:p>
          <a:p>
            <a:endParaRPr lang="en-US" altLang="zh-CN" sz="1400" dirty="0" smtClean="0">
              <a:solidFill>
                <a:prstClr val="white"/>
              </a:solidFill>
              <a:latin typeface="Calibri"/>
              <a:ea typeface="宋体"/>
            </a:endParaRPr>
          </a:p>
          <a:p>
            <a:r>
              <a:rPr lang="en-US" altLang="zh-CN" sz="1400" dirty="0">
                <a:solidFill>
                  <a:prstClr val="white"/>
                </a:solidFill>
              </a:rPr>
              <a:t>Schedule </a:t>
            </a:r>
            <a:r>
              <a:rPr lang="en-US" altLang="zh-CN" sz="1400" dirty="0" err="1" smtClean="0">
                <a:solidFill>
                  <a:prstClr val="white"/>
                </a:solidFill>
              </a:rPr>
              <a:t>ProcessB</a:t>
            </a:r>
            <a:r>
              <a:rPr lang="en-US" altLang="zh-CN" sz="1400" dirty="0" smtClean="0">
                <a:solidFill>
                  <a:prstClr val="white"/>
                </a:solidFill>
              </a:rPr>
              <a:t> After </a:t>
            </a:r>
            <a:r>
              <a:rPr lang="en-US" altLang="zh-CN" sz="1400" dirty="0" err="1" smtClean="0">
                <a:solidFill>
                  <a:prstClr val="white"/>
                </a:solidFill>
              </a:rPr>
              <a:t>ProcessA</a:t>
            </a:r>
            <a:r>
              <a:rPr lang="en-US" altLang="zh-CN" sz="1400" dirty="0" smtClean="0">
                <a:solidFill>
                  <a:prstClr val="white"/>
                </a:solidFill>
              </a:rPr>
              <a:t> at </a:t>
            </a:r>
            <a:r>
              <a:rPr lang="en-US" altLang="zh-CN" sz="1400" dirty="0">
                <a:solidFill>
                  <a:prstClr val="white"/>
                </a:solidFill>
              </a:rPr>
              <a:t>CCTK_EVOL </a:t>
            </a:r>
          </a:p>
          <a:p>
            <a:r>
              <a:rPr lang="en-US" altLang="zh-CN" sz="1400" dirty="0">
                <a:solidFill>
                  <a:prstClr val="white"/>
                </a:solidFill>
              </a:rPr>
              <a:t>{</a:t>
            </a:r>
          </a:p>
          <a:p>
            <a:r>
              <a:rPr lang="en-US" altLang="zh-CN" sz="1400" dirty="0">
                <a:solidFill>
                  <a:prstClr val="white"/>
                </a:solidFill>
              </a:rPr>
              <a:t>  LANG:  C</a:t>
            </a:r>
          </a:p>
          <a:p>
            <a:r>
              <a:rPr lang="en-US" altLang="zh-CN" sz="1400" dirty="0" smtClean="0">
                <a:solidFill>
                  <a:prstClr val="white"/>
                </a:solidFill>
              </a:rPr>
              <a:t>} </a:t>
            </a:r>
            <a:endParaRPr lang="en-US" altLang="zh-CN" sz="1400" dirty="0">
              <a:solidFill>
                <a:prstClr val="white"/>
              </a:solidFill>
            </a:endParaRPr>
          </a:p>
        </p:txBody>
      </p:sp>
      <p:sp>
        <p:nvSpPr>
          <p:cNvPr id="14" name="内容占位符 2"/>
          <p:cNvSpPr txBox="1">
            <a:spLocks/>
          </p:cNvSpPr>
          <p:nvPr/>
        </p:nvSpPr>
        <p:spPr>
          <a:xfrm>
            <a:off x="4397048" y="5555770"/>
            <a:ext cx="2408217" cy="10488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000" dirty="0" smtClean="0"/>
              <a:t>Event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Message</a:t>
            </a:r>
            <a:r>
              <a:rPr kumimoji="1" lang="zh-CN" altLang="en-US" sz="2000" dirty="0" smtClean="0"/>
              <a:t>；</a:t>
            </a:r>
            <a:endParaRPr kumimoji="1" lang="en-US" altLang="zh-CN" sz="2000" dirty="0"/>
          </a:p>
          <a:p>
            <a:pPr lvl="1"/>
            <a:r>
              <a:rPr kumimoji="1" lang="en-US" altLang="zh-CN" sz="1600" dirty="0" smtClean="0"/>
              <a:t>Message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smtClean="0"/>
              <a:t>producer</a:t>
            </a:r>
          </a:p>
          <a:p>
            <a:pPr lvl="1"/>
            <a:r>
              <a:rPr kumimoji="1" lang="en-US" altLang="zh-CN" sz="1600" dirty="0" smtClean="0"/>
              <a:t>Message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smtClean="0"/>
              <a:t>consumer</a:t>
            </a:r>
          </a:p>
          <a:p>
            <a:endParaRPr kumimoji="1" lang="en-US" altLang="en-US" sz="2000" dirty="0"/>
          </a:p>
        </p:txBody>
      </p:sp>
      <p:sp>
        <p:nvSpPr>
          <p:cNvPr id="16" name="右箭头 15"/>
          <p:cNvSpPr/>
          <p:nvPr/>
        </p:nvSpPr>
        <p:spPr>
          <a:xfrm rot="5400000">
            <a:off x="6388684" y="5006400"/>
            <a:ext cx="833161" cy="484632"/>
          </a:xfrm>
          <a:prstGeom prst="right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18" name="内容占位符 2"/>
          <p:cNvSpPr txBox="1">
            <a:spLocks/>
          </p:cNvSpPr>
          <p:nvPr/>
        </p:nvSpPr>
        <p:spPr>
          <a:xfrm>
            <a:off x="6850579" y="5566231"/>
            <a:ext cx="2153928" cy="10488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000" dirty="0" smtClean="0"/>
              <a:t>Threaded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entry</a:t>
            </a:r>
          </a:p>
          <a:p>
            <a:pPr lvl="1"/>
            <a:r>
              <a:rPr kumimoji="1" lang="en-US" altLang="zh-CN" sz="1600" dirty="0" smtClean="0"/>
              <a:t>Reentrant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err="1" smtClean="0"/>
              <a:t>funcs</a:t>
            </a:r>
            <a:endParaRPr kumimoji="1" lang="en-US" altLang="zh-CN" sz="1600" dirty="0" smtClean="0"/>
          </a:p>
          <a:p>
            <a:pPr lvl="1"/>
            <a:r>
              <a:rPr kumimoji="1" lang="en-US" altLang="zh-CN" sz="1600" dirty="0" smtClean="0"/>
              <a:t>User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smtClean="0"/>
              <a:t>level</a:t>
            </a:r>
            <a:r>
              <a:rPr kumimoji="1" lang="zh-CN" altLang="en-US" sz="1600" dirty="0" smtClean="0"/>
              <a:t> </a:t>
            </a:r>
            <a:r>
              <a:rPr kumimoji="1" lang="en-US" altLang="zh-CN" sz="1600" dirty="0" smtClean="0"/>
              <a:t>thread</a:t>
            </a:r>
            <a:endParaRPr kumimoji="1" lang="en-US" altLang="en-US" sz="1600" dirty="0"/>
          </a:p>
        </p:txBody>
      </p:sp>
      <p:sp>
        <p:nvSpPr>
          <p:cNvPr id="15" name="TextBox 9"/>
          <p:cNvSpPr txBox="1"/>
          <p:nvPr/>
        </p:nvSpPr>
        <p:spPr>
          <a:xfrm>
            <a:off x="6805265" y="3685000"/>
            <a:ext cx="1399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err="1" smtClean="0">
                <a:solidFill>
                  <a:srgbClr val="FF3300"/>
                </a:solidFill>
                <a:latin typeface="Calibri"/>
                <a:ea typeface="宋体"/>
              </a:rPr>
              <a:t>Schedule.CCL</a:t>
            </a:r>
            <a:endParaRPr lang="en-US" altLang="zh-CN" sz="1400" b="1" dirty="0" smtClean="0">
              <a:solidFill>
                <a:srgbClr val="FF3300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481240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Scheduler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32949"/>
            <a:ext cx="8686800" cy="4599502"/>
          </a:xfrm>
        </p:spPr>
        <p:txBody>
          <a:bodyPr>
            <a:normAutofit/>
          </a:bodyPr>
          <a:lstStyle/>
          <a:p>
            <a:r>
              <a:rPr kumimoji="1" lang="en-US" altLang="en-US" dirty="0" smtClean="0"/>
              <a:t>“Procedure-driven” driven by “message-driven”</a:t>
            </a:r>
          </a:p>
          <a:p>
            <a:r>
              <a:rPr lang="en-US" altLang="zh-CN" dirty="0" smtClean="0"/>
              <a:t>Structured Dagger (</a:t>
            </a:r>
            <a:r>
              <a:rPr lang="en-US" altLang="zh-CN" dirty="0" err="1" smtClean="0"/>
              <a:t>sdag</a:t>
            </a:r>
            <a:r>
              <a:rPr lang="en-US" altLang="zh-CN" dirty="0" smtClean="0"/>
              <a:t>)</a:t>
            </a:r>
            <a:endParaRPr kumimoji="1" lang="en-US" altLang="zh-CN" dirty="0" smtClean="0"/>
          </a:p>
          <a:p>
            <a:pPr lvl="1"/>
            <a:r>
              <a:rPr lang="en-US" altLang="zh-CN" dirty="0" smtClean="0"/>
              <a:t>It </a:t>
            </a:r>
            <a:r>
              <a:rPr lang="en-US" altLang="zh-CN" dirty="0"/>
              <a:t>can generate message-driven codes from the procedure-oriented </a:t>
            </a:r>
            <a:r>
              <a:rPr lang="en-US" altLang="zh-CN" dirty="0" smtClean="0"/>
              <a:t>script(</a:t>
            </a:r>
            <a:r>
              <a:rPr lang="en-US" altLang="zh-CN" dirty="0" err="1" smtClean="0"/>
              <a:t>nK</a:t>
            </a:r>
            <a:r>
              <a:rPr lang="en-US" altLang="zh-CN" dirty="0" smtClean="0"/>
              <a:t> lines code)</a:t>
            </a:r>
          </a:p>
          <a:p>
            <a:pPr lvl="1"/>
            <a:r>
              <a:rPr lang="en-US" altLang="zh-CN" dirty="0" smtClean="0"/>
              <a:t>also </a:t>
            </a:r>
            <a:r>
              <a:rPr lang="en-US" altLang="zh-CN" dirty="0"/>
              <a:t>keep the baseline Charm++ method running on system-level thread. </a:t>
            </a:r>
            <a:endParaRPr kumimoji="1" lang="en-US" altLang="en-US" dirty="0" smtClean="0"/>
          </a:p>
        </p:txBody>
      </p:sp>
      <p:sp>
        <p:nvSpPr>
          <p:cNvPr id="12" name="TextBox 6"/>
          <p:cNvSpPr txBox="1"/>
          <p:nvPr/>
        </p:nvSpPr>
        <p:spPr>
          <a:xfrm>
            <a:off x="630364" y="4212009"/>
            <a:ext cx="8056436" cy="2556000"/>
          </a:xfrm>
          <a:prstGeom prst="rect">
            <a:avLst/>
          </a:prstGeom>
          <a:solidFill>
            <a:srgbClr val="77933C"/>
          </a:solidFill>
          <a:ln w="25400" cmpd="sng">
            <a:solidFill>
              <a:schemeClr val="tx1"/>
            </a:solidFill>
          </a:ln>
        </p:spPr>
        <p:txBody>
          <a:bodyPr wrap="square" numCol="2" rtlCol="0">
            <a:spAutoFit/>
          </a:bodyPr>
          <a:lstStyle/>
          <a:p>
            <a:r>
              <a:rPr lang="en-US" altLang="zh-CN" sz="1600" b="1" dirty="0" smtClean="0">
                <a:solidFill>
                  <a:prstClr val="white"/>
                </a:solidFill>
              </a:rPr>
              <a:t>*.ci:</a:t>
            </a:r>
            <a:endParaRPr lang="fr-FR" altLang="zh-CN" sz="1600" b="1" dirty="0" smtClean="0">
              <a:solidFill>
                <a:prstClr val="white"/>
              </a:solidFill>
            </a:endParaRPr>
          </a:p>
          <a:p>
            <a:r>
              <a:rPr lang="en-US" altLang="zh-CN" sz="1600" b="1" dirty="0">
                <a:solidFill>
                  <a:prstClr val="white"/>
                </a:solidFill>
              </a:rPr>
              <a:t>when </a:t>
            </a:r>
            <a:r>
              <a:rPr lang="en-US" altLang="zh-CN" sz="1600" b="1" dirty="0" err="1">
                <a:solidFill>
                  <a:prstClr val="white"/>
                </a:solidFill>
              </a:rPr>
              <a:t>getReduction</a:t>
            </a:r>
            <a:r>
              <a:rPr lang="en-US" altLang="zh-CN" sz="1600" b="1" dirty="0" smtClean="0">
                <a:solidFill>
                  <a:prstClr val="white"/>
                </a:solidFill>
              </a:rPr>
              <a:t>(</a:t>
            </a:r>
            <a:r>
              <a:rPr lang="en-US" altLang="zh-CN" sz="1600" b="1" dirty="0" err="1" smtClean="0">
                <a:solidFill>
                  <a:prstClr val="white"/>
                </a:solidFill>
              </a:rPr>
              <a:t>int</a:t>
            </a:r>
            <a:r>
              <a:rPr lang="en-US" altLang="zh-CN" sz="1600" b="1" dirty="0" smtClean="0">
                <a:solidFill>
                  <a:prstClr val="white"/>
                </a:solidFill>
              </a:rPr>
              <a:t> </a:t>
            </a:r>
            <a:r>
              <a:rPr lang="en-US" altLang="zh-CN" sz="1600" b="1" dirty="0" err="1">
                <a:solidFill>
                  <a:prstClr val="white"/>
                </a:solidFill>
              </a:rPr>
              <a:t>len,char</a:t>
            </a:r>
            <a:r>
              <a:rPr lang="en-US" altLang="zh-CN" sz="1600" b="1" dirty="0">
                <a:solidFill>
                  <a:prstClr val="white"/>
                </a:solidFill>
              </a:rPr>
              <a:t> data[</a:t>
            </a:r>
            <a:r>
              <a:rPr lang="en-US" altLang="zh-CN" sz="1600" b="1" dirty="0" err="1">
                <a:solidFill>
                  <a:prstClr val="white"/>
                </a:solidFill>
              </a:rPr>
              <a:t>len</a:t>
            </a:r>
            <a:r>
              <a:rPr lang="en-US" altLang="zh-CN" sz="1600" b="1" dirty="0">
                <a:solidFill>
                  <a:prstClr val="white"/>
                </a:solidFill>
              </a:rPr>
              <a:t>])</a:t>
            </a:r>
          </a:p>
          <a:p>
            <a:r>
              <a:rPr lang="en-US" altLang="zh-CN" sz="1600" b="1" dirty="0">
                <a:solidFill>
                  <a:prstClr val="white"/>
                </a:solidFill>
              </a:rPr>
              <a:t> </a:t>
            </a:r>
            <a:r>
              <a:rPr lang="en-US" altLang="zh-CN" sz="1600" b="1" dirty="0" smtClean="0">
                <a:solidFill>
                  <a:prstClr val="white"/>
                </a:solidFill>
              </a:rPr>
              <a:t>    serial</a:t>
            </a:r>
            <a:r>
              <a:rPr lang="en-US" altLang="zh-CN" sz="1600" b="1" dirty="0">
                <a:solidFill>
                  <a:prstClr val="white"/>
                </a:solidFill>
              </a:rPr>
              <a:t>{</a:t>
            </a:r>
          </a:p>
          <a:p>
            <a:r>
              <a:rPr lang="en-US" altLang="zh-CN" sz="1600" b="1" dirty="0" smtClean="0">
                <a:solidFill>
                  <a:prstClr val="white"/>
                </a:solidFill>
              </a:rPr>
              <a:t>         </a:t>
            </a:r>
            <a:r>
              <a:rPr lang="en-US" altLang="zh-CN" sz="1600" b="1" dirty="0" err="1" smtClean="0">
                <a:solidFill>
                  <a:prstClr val="white"/>
                </a:solidFill>
              </a:rPr>
              <a:t>FinishReduction</a:t>
            </a:r>
            <a:r>
              <a:rPr lang="en-US" altLang="zh-CN" sz="1600" b="1" dirty="0" smtClean="0">
                <a:solidFill>
                  <a:prstClr val="white"/>
                </a:solidFill>
              </a:rPr>
              <a:t>(</a:t>
            </a:r>
            <a:r>
              <a:rPr lang="en-US" altLang="zh-CN" sz="1600" b="1" dirty="0" err="1" smtClean="0">
                <a:solidFill>
                  <a:prstClr val="white"/>
                </a:solidFill>
              </a:rPr>
              <a:t>len</a:t>
            </a:r>
            <a:r>
              <a:rPr lang="en-US" altLang="zh-CN" sz="1600" b="1" dirty="0" err="1">
                <a:solidFill>
                  <a:prstClr val="white"/>
                </a:solidFill>
              </a:rPr>
              <a:t>,data</a:t>
            </a:r>
            <a:r>
              <a:rPr lang="en-US" altLang="zh-CN" sz="1600" b="1" dirty="0">
                <a:solidFill>
                  <a:prstClr val="white"/>
                </a:solidFill>
              </a:rPr>
              <a:t>);</a:t>
            </a:r>
          </a:p>
          <a:p>
            <a:r>
              <a:rPr lang="en-US" altLang="zh-CN" sz="1600" b="1" dirty="0" smtClean="0">
                <a:solidFill>
                  <a:prstClr val="white"/>
                </a:solidFill>
              </a:rPr>
              <a:t>     }</a:t>
            </a:r>
          </a:p>
          <a:p>
            <a:endParaRPr lang="en-US" altLang="zh-CN" sz="1600" b="1" dirty="0" smtClean="0">
              <a:solidFill>
                <a:prstClr val="white"/>
              </a:solidFill>
              <a:latin typeface="Calibri"/>
              <a:ea typeface="宋体"/>
            </a:endParaRPr>
          </a:p>
          <a:p>
            <a:endParaRPr lang="en-US" altLang="zh-CN" sz="1600" b="1" dirty="0" smtClean="0">
              <a:solidFill>
                <a:prstClr val="white"/>
              </a:solidFill>
              <a:latin typeface="Calibri"/>
              <a:ea typeface="宋体"/>
            </a:endParaRPr>
          </a:p>
          <a:p>
            <a:endParaRPr lang="en-US" altLang="zh-CN" sz="1600" b="1" dirty="0">
              <a:solidFill>
                <a:prstClr val="white"/>
              </a:solidFill>
              <a:latin typeface="Calibri"/>
              <a:ea typeface="宋体"/>
            </a:endParaRPr>
          </a:p>
          <a:p>
            <a:endParaRPr lang="en-US" altLang="zh-CN" sz="1600" b="1" dirty="0" smtClean="0">
              <a:solidFill>
                <a:prstClr val="white"/>
              </a:solidFill>
              <a:latin typeface="Calibri"/>
              <a:ea typeface="宋体"/>
            </a:endParaRPr>
          </a:p>
          <a:p>
            <a:endParaRPr lang="en-US" altLang="zh-CN" sz="1600" dirty="0" smtClean="0">
              <a:solidFill>
                <a:prstClr val="white"/>
              </a:solidFill>
              <a:latin typeface="Calibri"/>
              <a:ea typeface="宋体"/>
            </a:endParaRPr>
          </a:p>
          <a:p>
            <a:r>
              <a:rPr lang="zh-CN" altLang="zh-CN" sz="1600" dirty="0" smtClean="0">
                <a:solidFill>
                  <a:prstClr val="white"/>
                </a:solidFill>
                <a:latin typeface="Calibri"/>
                <a:ea typeface="宋体"/>
              </a:rPr>
              <a:t>*</a:t>
            </a:r>
            <a:r>
              <a:rPr lang="en-US" altLang="zh-CN" sz="1600" dirty="0" smtClean="0">
                <a:solidFill>
                  <a:prstClr val="white"/>
                </a:solidFill>
                <a:latin typeface="Calibri"/>
                <a:ea typeface="宋体"/>
              </a:rPr>
              <a:t>.ci</a:t>
            </a:r>
            <a:endParaRPr lang="en-US" altLang="zh-CN" sz="1600" dirty="0">
              <a:solidFill>
                <a:prstClr val="white"/>
              </a:solidFill>
              <a:latin typeface="Calibri"/>
              <a:ea typeface="宋体"/>
            </a:endParaRPr>
          </a:p>
          <a:p>
            <a:r>
              <a:rPr lang="en-US" altLang="zh-CN" sz="1600" dirty="0">
                <a:solidFill>
                  <a:prstClr val="white"/>
                </a:solidFill>
              </a:rPr>
              <a:t>for(</a:t>
            </a:r>
            <a:r>
              <a:rPr lang="en-US" altLang="zh-CN" sz="1600" dirty="0" err="1">
                <a:solidFill>
                  <a:prstClr val="white"/>
                </a:solidFill>
              </a:rPr>
              <a:t>imsg</a:t>
            </a:r>
            <a:r>
              <a:rPr lang="en-US" altLang="zh-CN" sz="1600" dirty="0">
                <a:solidFill>
                  <a:prstClr val="white"/>
                </a:solidFill>
              </a:rPr>
              <a:t>=0;imsg&lt;</a:t>
            </a:r>
            <a:r>
              <a:rPr lang="en-US" altLang="zh-CN" sz="1600" dirty="0" smtClean="0">
                <a:solidFill>
                  <a:prstClr val="white"/>
                </a:solidFill>
              </a:rPr>
              <a:t>6;</a:t>
            </a:r>
            <a:r>
              <a:rPr lang="en-US" altLang="zh-CN" sz="1600" dirty="0">
                <a:solidFill>
                  <a:prstClr val="white"/>
                </a:solidFill>
              </a:rPr>
              <a:t>imsg++){</a:t>
            </a:r>
          </a:p>
          <a:p>
            <a:r>
              <a:rPr lang="en-US" altLang="zh-CN" sz="1600" dirty="0">
                <a:solidFill>
                  <a:prstClr val="white"/>
                </a:solidFill>
              </a:rPr>
              <a:t>	</a:t>
            </a:r>
            <a:r>
              <a:rPr lang="en-US" altLang="zh-CN" sz="1600" dirty="0" smtClean="0">
                <a:solidFill>
                  <a:prstClr val="white"/>
                </a:solidFill>
              </a:rPr>
              <a:t>when </a:t>
            </a:r>
            <a:r>
              <a:rPr lang="en-US" altLang="zh-CN" sz="1600" dirty="0" err="1">
                <a:solidFill>
                  <a:prstClr val="white"/>
                </a:solidFill>
              </a:rPr>
              <a:t>ReceiveGhostsGA</a:t>
            </a:r>
            <a:r>
              <a:rPr lang="en-US" altLang="zh-CN" sz="1600" dirty="0">
                <a:solidFill>
                  <a:prstClr val="white"/>
                </a:solidFill>
              </a:rPr>
              <a:t>[iteration-1](</a:t>
            </a:r>
            <a:r>
              <a:rPr lang="en-US" altLang="zh-CN" sz="1600" dirty="0" err="1">
                <a:solidFill>
                  <a:prstClr val="white"/>
                </a:solidFill>
              </a:rPr>
              <a:t>int</a:t>
            </a:r>
            <a:r>
              <a:rPr lang="en-US" altLang="zh-CN" sz="1600" dirty="0">
                <a:solidFill>
                  <a:prstClr val="white"/>
                </a:solidFill>
              </a:rPr>
              <a:t> </a:t>
            </a:r>
            <a:r>
              <a:rPr lang="en-US" altLang="zh-CN" sz="1600" dirty="0" err="1">
                <a:solidFill>
                  <a:prstClr val="white"/>
                </a:solidFill>
              </a:rPr>
              <a:t>iter,int</a:t>
            </a:r>
            <a:r>
              <a:rPr lang="en-US" altLang="zh-CN" sz="1600" dirty="0">
                <a:solidFill>
                  <a:prstClr val="white"/>
                </a:solidFill>
              </a:rPr>
              <a:t> </a:t>
            </a:r>
            <a:r>
              <a:rPr lang="en-US" altLang="zh-CN" sz="1600" dirty="0" err="1">
                <a:solidFill>
                  <a:prstClr val="white"/>
                </a:solidFill>
              </a:rPr>
              <a:t>dir,</a:t>
            </a:r>
            <a:r>
              <a:rPr lang="en-US" altLang="zh-CN" sz="1600" dirty="0" err="1" smtClean="0">
                <a:solidFill>
                  <a:prstClr val="white"/>
                </a:solidFill>
              </a:rPr>
              <a:t>int</a:t>
            </a:r>
            <a:r>
              <a:rPr lang="zh-CN" altLang="zh-CN" sz="1600" dirty="0" smtClean="0">
                <a:solidFill>
                  <a:prstClr val="white"/>
                </a:solidFill>
              </a:rPr>
              <a:t> </a:t>
            </a:r>
            <a:r>
              <a:rPr lang="en-US" altLang="zh-CN" sz="1600" dirty="0" err="1" smtClean="0">
                <a:solidFill>
                  <a:prstClr val="white"/>
                </a:solidFill>
              </a:rPr>
              <a:t>buffer_sz</a:t>
            </a:r>
            <a:r>
              <a:rPr lang="en-US" altLang="zh-CN" sz="1600" dirty="0" err="1">
                <a:solidFill>
                  <a:prstClr val="white"/>
                </a:solidFill>
              </a:rPr>
              <a:t>,char</a:t>
            </a:r>
            <a:r>
              <a:rPr lang="en-US" altLang="zh-CN" sz="1600" dirty="0">
                <a:solidFill>
                  <a:prstClr val="white"/>
                </a:solidFill>
              </a:rPr>
              <a:t> buffer[</a:t>
            </a:r>
            <a:r>
              <a:rPr lang="en-US" altLang="zh-CN" sz="1600" dirty="0" err="1">
                <a:solidFill>
                  <a:prstClr val="white"/>
                </a:solidFill>
              </a:rPr>
              <a:t>buffer_sz</a:t>
            </a:r>
            <a:r>
              <a:rPr lang="en-US" altLang="zh-CN" sz="1600" dirty="0">
                <a:solidFill>
                  <a:prstClr val="white"/>
                </a:solidFill>
              </a:rPr>
              <a:t>],</a:t>
            </a:r>
            <a:r>
              <a:rPr lang="en-US" altLang="zh-CN" sz="1600" dirty="0" err="1">
                <a:solidFill>
                  <a:prstClr val="white"/>
                </a:solidFill>
              </a:rPr>
              <a:t>int</a:t>
            </a:r>
            <a:r>
              <a:rPr lang="en-US" altLang="zh-CN" sz="1600" dirty="0">
                <a:solidFill>
                  <a:prstClr val="white"/>
                </a:solidFill>
              </a:rPr>
              <a:t> </a:t>
            </a:r>
            <a:r>
              <a:rPr lang="en-US" altLang="zh-CN" sz="1600" dirty="0" err="1">
                <a:solidFill>
                  <a:prstClr val="white"/>
                </a:solidFill>
              </a:rPr>
              <a:t>first_var,int</a:t>
            </a:r>
            <a:r>
              <a:rPr lang="en-US" altLang="zh-CN" sz="1600" dirty="0">
                <a:solidFill>
                  <a:prstClr val="white"/>
                </a:solidFill>
              </a:rPr>
              <a:t> </a:t>
            </a:r>
            <a:r>
              <a:rPr lang="en-US" altLang="zh-CN" sz="1600" dirty="0" err="1">
                <a:solidFill>
                  <a:prstClr val="white"/>
                </a:solidFill>
              </a:rPr>
              <a:t>n_vars,int</a:t>
            </a:r>
            <a:r>
              <a:rPr lang="en-US" altLang="zh-CN" sz="1600" dirty="0">
                <a:solidFill>
                  <a:prstClr val="white"/>
                </a:solidFill>
              </a:rPr>
              <a:t>            </a:t>
            </a:r>
            <a:r>
              <a:rPr lang="en-US" altLang="zh-CN" sz="1600" dirty="0" err="1">
                <a:solidFill>
                  <a:prstClr val="white"/>
                </a:solidFill>
              </a:rPr>
              <a:t>sync_timelevel</a:t>
            </a:r>
            <a:r>
              <a:rPr lang="en-US" altLang="zh-CN" sz="1600" dirty="0">
                <a:solidFill>
                  <a:prstClr val="white"/>
                </a:solidFill>
              </a:rPr>
              <a:t>)</a:t>
            </a:r>
          </a:p>
          <a:p>
            <a:r>
              <a:rPr lang="en-US" altLang="zh-CN" sz="1600" dirty="0" smtClean="0">
                <a:solidFill>
                  <a:prstClr val="white"/>
                </a:solidFill>
              </a:rPr>
              <a:t> serial{</a:t>
            </a:r>
            <a:r>
              <a:rPr lang="en-US" altLang="zh-CN" sz="1600" dirty="0" err="1" smtClean="0">
                <a:solidFill>
                  <a:prstClr val="white"/>
                </a:solidFill>
              </a:rPr>
              <a:t>FinishReceiveGA</a:t>
            </a:r>
            <a:r>
              <a:rPr lang="en-US" altLang="zh-CN" sz="1600" dirty="0">
                <a:solidFill>
                  <a:prstClr val="white"/>
                </a:solidFill>
              </a:rPr>
              <a:t>(</a:t>
            </a:r>
            <a:r>
              <a:rPr lang="en-US" altLang="zh-CN" sz="1600" dirty="0" err="1">
                <a:solidFill>
                  <a:prstClr val="white"/>
                </a:solidFill>
              </a:rPr>
              <a:t>dir,buffer_sz,buffer,first_var,n_vars,sync_timelevel</a:t>
            </a:r>
            <a:r>
              <a:rPr lang="en-US" altLang="zh-CN" sz="1600" dirty="0">
                <a:solidFill>
                  <a:prstClr val="white"/>
                </a:solidFill>
              </a:rPr>
              <a:t>)</a:t>
            </a:r>
            <a:r>
              <a:rPr lang="en-US" altLang="zh-CN" sz="1600" dirty="0" smtClean="0">
                <a:solidFill>
                  <a:prstClr val="white"/>
                </a:solidFill>
              </a:rPr>
              <a:t>;}  </a:t>
            </a:r>
          </a:p>
          <a:p>
            <a:r>
              <a:rPr lang="en-US" altLang="zh-CN" sz="1600" dirty="0" smtClean="0">
                <a:solidFill>
                  <a:prstClr val="white"/>
                </a:solidFill>
              </a:rPr>
              <a:t>}</a:t>
            </a:r>
          </a:p>
          <a:p>
            <a:endParaRPr lang="en-US" altLang="zh-CN" sz="1000" dirty="0">
              <a:solidFill>
                <a:prstClr val="white"/>
              </a:solidFill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718243" y="4288985"/>
            <a:ext cx="3649328" cy="2357310"/>
          </a:xfrm>
          <a:prstGeom prst="rect">
            <a:avLst/>
          </a:prstGeom>
          <a:noFill/>
          <a:ln w="31750" cap="sq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800" dirty="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14" name="TextBox 1"/>
          <p:cNvSpPr txBox="1"/>
          <p:nvPr/>
        </p:nvSpPr>
        <p:spPr>
          <a:xfrm>
            <a:off x="4519970" y="4288985"/>
            <a:ext cx="4103999" cy="2357310"/>
          </a:xfrm>
          <a:prstGeom prst="rect">
            <a:avLst/>
          </a:prstGeom>
          <a:noFill/>
          <a:ln w="31750" cap="sq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z="1800" dirty="0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686948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15.7|0.8|9.4|0.5|27.2"/>
</p:tagLst>
</file>

<file path=ppt/theme/theme1.xml><?xml version="1.0" encoding="utf-8"?>
<a:theme xmlns:a="http://schemas.openxmlformats.org/drawingml/2006/main" name="1_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默认设计模板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默认设计模板">
    <a:majorFont>
      <a:latin typeface="Palatino Linotype"/>
      <a:ea typeface="宋体"/>
      <a:cs typeface=""/>
    </a:majorFont>
    <a:minorFont>
      <a:latin typeface="Palatino Linotype"/>
      <a:ea typeface="宋体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办公室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办公室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办公室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墨水池.thmx</Template>
  <TotalTime>22056</TotalTime>
  <Words>2065</Words>
  <Application>Microsoft Macintosh PowerPoint</Application>
  <PresentationFormat>全屏显示(4:3)</PresentationFormat>
  <Paragraphs>524</Paragraphs>
  <Slides>24</Slides>
  <Notes>10</Notes>
  <HiddenSlides>3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嵌入的 OLE 服务器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26" baseType="lpstr">
      <vt:lpstr>1_Office 主题</vt:lpstr>
      <vt:lpstr>文档</vt:lpstr>
      <vt:lpstr>SC_Tangram:A Charm++-based parallel framework for cosmological simulations</vt:lpstr>
      <vt:lpstr>Motivation</vt:lpstr>
      <vt:lpstr>Objective</vt:lpstr>
      <vt:lpstr>Cactus</vt:lpstr>
      <vt:lpstr>Parallelization</vt:lpstr>
      <vt:lpstr>PowerPoint 演示文稿</vt:lpstr>
      <vt:lpstr>Scheduler</vt:lpstr>
      <vt:lpstr>PowerPoint 演示文稿</vt:lpstr>
      <vt:lpstr>Scheduler</vt:lpstr>
      <vt:lpstr>Interface</vt:lpstr>
      <vt:lpstr>Application</vt:lpstr>
      <vt:lpstr>PowerPoint 演示文稿</vt:lpstr>
      <vt:lpstr>Strong Scaling Test</vt:lpstr>
      <vt:lpstr>Overhead of Framework</vt:lpstr>
      <vt:lpstr>Cost of Initialization</vt:lpstr>
      <vt:lpstr>Cost of Initialization</vt:lpstr>
      <vt:lpstr>Cost of Iterations</vt:lpstr>
      <vt:lpstr>SC_Tangram</vt:lpstr>
      <vt:lpstr>Future Work</vt:lpstr>
      <vt:lpstr>PowerPoint 演示文稿</vt:lpstr>
      <vt:lpstr>PowerPoint 演示文稿</vt:lpstr>
      <vt:lpstr>Conclusion</vt:lpstr>
      <vt:lpstr>PowerPoint 演示文稿</vt:lpstr>
      <vt:lpstr>Overhead of Cactus</vt:lpstr>
    </vt:vector>
  </TitlesOfParts>
  <Company>中科院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框架软件</dc:title>
  <dc:creator>晨 孟</dc:creator>
  <cp:lastModifiedBy>晨 孟</cp:lastModifiedBy>
  <cp:revision>919</cp:revision>
  <dcterms:created xsi:type="dcterms:W3CDTF">2014-01-12T15:01:55Z</dcterms:created>
  <dcterms:modified xsi:type="dcterms:W3CDTF">2015-05-07T16:49:28Z</dcterms:modified>
</cp:coreProperties>
</file>