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61"/>
  </p:notesMasterIdLst>
  <p:sldIdLst>
    <p:sldId id="644" r:id="rId2"/>
    <p:sldId id="613" r:id="rId3"/>
    <p:sldId id="614" r:id="rId4"/>
    <p:sldId id="632" r:id="rId5"/>
    <p:sldId id="596" r:id="rId6"/>
    <p:sldId id="589" r:id="rId7"/>
    <p:sldId id="590" r:id="rId8"/>
    <p:sldId id="591" r:id="rId9"/>
    <p:sldId id="637" r:id="rId10"/>
    <p:sldId id="566" r:id="rId11"/>
    <p:sldId id="580" r:id="rId12"/>
    <p:sldId id="540" r:id="rId13"/>
    <p:sldId id="541" r:id="rId14"/>
    <p:sldId id="635" r:id="rId15"/>
    <p:sldId id="517" r:id="rId16"/>
    <p:sldId id="623" r:id="rId17"/>
    <p:sldId id="545" r:id="rId18"/>
    <p:sldId id="629" r:id="rId19"/>
    <p:sldId id="622" r:id="rId20"/>
    <p:sldId id="560" r:id="rId21"/>
    <p:sldId id="520" r:id="rId22"/>
    <p:sldId id="598" r:id="rId23"/>
    <p:sldId id="523" r:id="rId24"/>
    <p:sldId id="638" r:id="rId25"/>
    <p:sldId id="597" r:id="rId26"/>
    <p:sldId id="567" r:id="rId27"/>
    <p:sldId id="570" r:id="rId28"/>
    <p:sldId id="645" r:id="rId29"/>
    <p:sldId id="616" r:id="rId30"/>
    <p:sldId id="549" r:id="rId31"/>
    <p:sldId id="602" r:id="rId32"/>
    <p:sldId id="599" r:id="rId33"/>
    <p:sldId id="605" r:id="rId34"/>
    <p:sldId id="604" r:id="rId35"/>
    <p:sldId id="620" r:id="rId36"/>
    <p:sldId id="610" r:id="rId37"/>
    <p:sldId id="643" r:id="rId38"/>
    <p:sldId id="630" r:id="rId39"/>
    <p:sldId id="546" r:id="rId40"/>
    <p:sldId id="608" r:id="rId41"/>
    <p:sldId id="607" r:id="rId42"/>
    <p:sldId id="627" r:id="rId43"/>
    <p:sldId id="628" r:id="rId44"/>
    <p:sldId id="636" r:id="rId45"/>
    <p:sldId id="542" r:id="rId46"/>
    <p:sldId id="571" r:id="rId47"/>
    <p:sldId id="557" r:id="rId48"/>
    <p:sldId id="562" r:id="rId49"/>
    <p:sldId id="559" r:id="rId50"/>
    <p:sldId id="639" r:id="rId51"/>
    <p:sldId id="640" r:id="rId52"/>
    <p:sldId id="642" r:id="rId53"/>
    <p:sldId id="641" r:id="rId54"/>
    <p:sldId id="601" r:id="rId55"/>
    <p:sldId id="600" r:id="rId56"/>
    <p:sldId id="624" r:id="rId57"/>
    <p:sldId id="626" r:id="rId58"/>
    <p:sldId id="619" r:id="rId59"/>
    <p:sldId id="554" r:id="rId6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00" autoAdjust="0"/>
    <p:restoredTop sz="93154" autoAdjust="0"/>
  </p:normalViewPr>
  <p:slideViewPr>
    <p:cSldViewPr>
      <p:cViewPr varScale="1">
        <p:scale>
          <a:sx n="57" d="100"/>
          <a:sy n="57" d="100"/>
        </p:scale>
        <p:origin x="42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56" y="67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034894803840665"/>
          <c:y val="6.7071652705546395E-2"/>
          <c:w val="0.44647821553538414"/>
          <c:h val="0.7728447391165179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Sheet1!$A$20</c:f>
              <c:strCache>
                <c:ptCount val="1"/>
                <c:pt idx="0">
                  <c:v>wrong layout (with texture)</c:v>
                </c:pt>
              </c:strCache>
            </c:strRef>
          </c:tx>
          <c:spPr>
            <a:solidFill>
              <a:srgbClr val="FF7C80"/>
            </a:solidFill>
          </c:spPr>
          <c:invertIfNegative val="0"/>
          <c:cat>
            <c:strRef>
              <c:f>Sheet1!$B$14:$D$14</c:f>
              <c:strCache>
                <c:ptCount val="3"/>
                <c:pt idx="0">
                  <c:v>Xeon</c:v>
                </c:pt>
                <c:pt idx="1">
                  <c:v>Xeon Phi</c:v>
                </c:pt>
                <c:pt idx="2">
                  <c:v>K20x</c:v>
                </c:pt>
              </c:strCache>
            </c:strRef>
          </c:cat>
          <c:val>
            <c:numRef>
              <c:f>Sheet1!$B$20:$D$20</c:f>
              <c:numCache>
                <c:formatCode>General</c:formatCode>
                <c:ptCount val="3"/>
                <c:pt idx="0">
                  <c:v>24.477102615694168</c:v>
                </c:pt>
                <c:pt idx="1">
                  <c:v>13.222956521739132</c:v>
                </c:pt>
                <c:pt idx="2">
                  <c:v>25.450041841004182</c:v>
                </c:pt>
              </c:numCache>
            </c:numRef>
          </c:val>
        </c:ser>
        <c:ser>
          <c:idx val="0"/>
          <c:order val="1"/>
          <c:tx>
            <c:strRef>
              <c:f>Sheet1!$A$19</c:f>
              <c:strCache>
                <c:ptCount val="1"/>
                <c:pt idx="0">
                  <c:v>correct layout (without texture)</c:v>
                </c:pt>
              </c:strCache>
            </c:strRef>
          </c:tx>
          <c:spPr>
            <a:pattFill prst="ltUpDiag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</c:spPr>
          <c:invertIfNegative val="0"/>
          <c:cat>
            <c:strRef>
              <c:f>Sheet1!$B$14:$D$14</c:f>
              <c:strCache>
                <c:ptCount val="3"/>
                <c:pt idx="0">
                  <c:v>Xeon</c:v>
                </c:pt>
                <c:pt idx="1">
                  <c:v>Xeon Phi</c:v>
                </c:pt>
                <c:pt idx="2">
                  <c:v>K20x</c:v>
                </c:pt>
              </c:strCache>
            </c:strRef>
          </c:cat>
          <c:val>
            <c:numRef>
              <c:f>Sheet1!$B$19:$D$19</c:f>
              <c:numCache>
                <c:formatCode>General</c:formatCode>
                <c:ptCount val="3"/>
                <c:pt idx="2">
                  <c:v>21.159613331409613</c:v>
                </c:pt>
              </c:numCache>
            </c:numRef>
          </c:val>
        </c:ser>
        <c:ser>
          <c:idx val="2"/>
          <c:order val="2"/>
          <c:tx>
            <c:strRef>
              <c:f>Sheet1!$A$21</c:f>
              <c:strCache>
                <c:ptCount val="1"/>
                <c:pt idx="0">
                  <c:v>correct layout (with texture)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Sheet1!$B$14:$D$14</c:f>
              <c:strCache>
                <c:ptCount val="3"/>
                <c:pt idx="0">
                  <c:v>Xeon</c:v>
                </c:pt>
                <c:pt idx="1">
                  <c:v>Xeon Phi</c:v>
                </c:pt>
                <c:pt idx="2">
                  <c:v>K20x</c:v>
                </c:pt>
              </c:strCache>
            </c:strRef>
          </c:cat>
          <c:val>
            <c:numRef>
              <c:f>Sheet1!$B$21:$D$21</c:f>
              <c:numCache>
                <c:formatCode>General</c:formatCode>
                <c:ptCount val="3"/>
                <c:pt idx="0">
                  <c:v>22.311820461228908</c:v>
                </c:pt>
                <c:pt idx="1">
                  <c:v>32.169282284231016</c:v>
                </c:pt>
                <c:pt idx="2">
                  <c:v>122.35034482758621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-1438926688"/>
        <c:axId val="-1438930496"/>
      </c:barChart>
      <c:catAx>
        <c:axId val="-1438926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1438930496"/>
        <c:crosses val="autoZero"/>
        <c:auto val="1"/>
        <c:lblAlgn val="ctr"/>
        <c:lblOffset val="100"/>
        <c:noMultiLvlLbl val="0"/>
      </c:catAx>
      <c:valAx>
        <c:axId val="-1438930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 dirty="0" err="1" smtClean="0"/>
                  <a:t>GFlop</a:t>
                </a:r>
                <a:r>
                  <a:rPr lang="en-US" sz="1600" b="1" dirty="0" smtClean="0"/>
                  <a:t>/s</a:t>
                </a:r>
                <a:endParaRPr lang="en-US" sz="1600" b="1" dirty="0"/>
              </a:p>
            </c:rich>
          </c:tx>
          <c:layout>
            <c:manualLayout>
              <c:xMode val="edge"/>
              <c:yMode val="edge"/>
              <c:x val="3.0145802171249224E-3"/>
              <c:y val="0.3166158502336927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1438926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339663664501954"/>
          <c:y val="0.15463939643150856"/>
          <c:w val="0.36384231214191004"/>
          <c:h val="0.68839322716239404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solidFill>
        <a:sysClr val="windowText" lastClr="000000"/>
      </a:solidFill>
    </a:ln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BF4620A-B20F-4CA2-ADED-2ABEA66DD13A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EB594C3-7E31-4EB6-BC35-D7B77BE4C2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3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84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0888" indent="-304188"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16750" indent="-243350"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3450" indent="-243350"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0151" indent="-243350"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76851" indent="-243350" defTabSz="9903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63551" indent="-243350" defTabSz="9903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0251" indent="-243350" defTabSz="9903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36950" indent="-243350" defTabSz="9903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9699235C-6B04-4220-8EB8-1787E1882385}" type="slidenum">
              <a:rPr lang="en-US" sz="1300">
                <a:solidFill>
                  <a:prstClr val="black"/>
                </a:solidFill>
              </a:rPr>
              <a:pPr eaLnBrk="1" hangingPunct="1"/>
              <a:t>23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7462" cy="38242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394" y="4861792"/>
            <a:ext cx="5208515" cy="4606276"/>
          </a:xfrm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9374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0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b="1" dirty="0" smtClean="0"/>
              <a:t>net radiative source term</a:t>
            </a:r>
            <a:r>
              <a:rPr lang="en-US" dirty="0" smtClean="0"/>
              <a:t> consists of </a:t>
            </a:r>
            <a:r>
              <a:rPr lang="en-US" i="1" dirty="0" smtClean="0"/>
              <a:t>two terms</a:t>
            </a:r>
            <a:r>
              <a:rPr lang="en-US" dirty="0" smtClean="0"/>
              <a:t>, one of which requires integration of incoming intensity about a sphere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RMCRT approximates the second term using Monte-Carlo methods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51C2E-C26C-4D33-8C6C-FA5E8FDDA5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9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Virtual Radiometer </a:t>
            </a:r>
            <a:br>
              <a:rPr lang="en-US" dirty="0" smtClean="0"/>
            </a:br>
            <a:r>
              <a:rPr lang="en-US" dirty="0" smtClean="0"/>
              <a:t>    - Computationally mimics an experimental heat flux sensor. </a:t>
            </a:r>
            <a:br>
              <a:rPr lang="en-US" dirty="0" smtClean="0"/>
            </a:br>
            <a:r>
              <a:rPr lang="en-US" dirty="0" smtClean="0"/>
              <a:t>    - Allows for direct comparison with experimental results, validation </a:t>
            </a:r>
            <a:br>
              <a:rPr lang="en-US" dirty="0" smtClean="0"/>
            </a:br>
            <a:r>
              <a:rPr lang="en-US" dirty="0" smtClean="0"/>
              <a:t>    - Easy to implement inside of RMCRT, very difficult in DOM. </a:t>
            </a:r>
            <a:br>
              <a:rPr lang="en-US" dirty="0" smtClean="0"/>
            </a:br>
            <a:r>
              <a:rPr lang="en-US" dirty="0" smtClean="0"/>
              <a:t>    - User can place VR anyplace in the flow at any orientation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06434-914D-4B01-B5B6-967D2B10CB1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50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With </a:t>
            </a:r>
            <a:r>
              <a:rPr lang="en-US" b="1" dirty="0" err="1" smtClean="0"/>
              <a:t>Uintah’s</a:t>
            </a:r>
            <a:r>
              <a:rPr lang="en-US" b="1" dirty="0" smtClean="0"/>
              <a:t> knowledge of the task-graph, task data is automatically transferred asynchronously to the  device before a GPU task executes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Stream - </a:t>
            </a:r>
            <a:r>
              <a:rPr lang="en-US" sz="1200" dirty="0" smtClean="0"/>
              <a:t>sequence of operations that execute in order on GPU</a:t>
            </a:r>
            <a:endParaRPr 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0" i="0" u="none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 dirty="0" smtClean="0"/>
              <a:t>Operations from different streams can be interleaved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06434-914D-4B01-B5B6-967D2B10CB1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14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97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9425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63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84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80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11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75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94C3-7E31-4EB6-BC35-D7B77BE4C28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4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1950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Shared memory model on-node: 1 MPI rank per node - MPI+ </a:t>
            </a:r>
            <a:r>
              <a:rPr lang="en-US" sz="1200" dirty="0" err="1" smtClean="0"/>
              <a:t>Pthreads</a:t>
            </a:r>
            <a:r>
              <a:rPr lang="en-US" sz="120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Better load-balancing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Decentralized: All threads access task queues and process their own MPI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Scalable, efficient, lock-free data structures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06434-914D-4B01-B5B6-967D2B10CB1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29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0888" indent="-304188"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16750" indent="-243350"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3450" indent="-243350"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0151" indent="-243350" defTabSz="990300" eaLnBrk="0" hangingPunct="0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76851" indent="-243350" defTabSz="9903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63551" indent="-243350" defTabSz="9903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0251" indent="-243350" defTabSz="9903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36950" indent="-243350" defTabSz="9903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9699235C-6B04-4220-8EB8-1787E1882385}" type="slidenum">
              <a:rPr lang="en-US" sz="1300">
                <a:solidFill>
                  <a:prstClr val="black"/>
                </a:solidFill>
              </a:rPr>
              <a:pPr eaLnBrk="1" hangingPunct="1"/>
              <a:t>22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7462" cy="38242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394" y="4861792"/>
            <a:ext cx="5208515" cy="4606276"/>
          </a:xfrm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266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01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2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89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127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663" y="198438"/>
            <a:ext cx="7297737" cy="7953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538" y="1379538"/>
            <a:ext cx="3941762" cy="43862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1379538"/>
            <a:ext cx="3943350" cy="43862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1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0538" y="198438"/>
            <a:ext cx="8043862" cy="5567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2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6664" y="198439"/>
            <a:ext cx="7297737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77" tIns="44445" rIns="90477" bIns="444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379538"/>
            <a:ext cx="8037512" cy="438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77" tIns="44445" rIns="90477" bIns="44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5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7" r:id="rId2"/>
    <p:sldLayoutId id="2147483830" r:id="rId3"/>
    <p:sldLayoutId id="2147483831" r:id="rId4"/>
    <p:sldLayoutId id="2147483832" r:id="rId5"/>
    <p:sldLayoutId id="2147483833" r:id="rId6"/>
    <p:sldLayoutId id="2147483834" r:id="rId7"/>
  </p:sldLayoutIdLst>
  <p:timing>
    <p:tnLst>
      <p:par>
        <p:cTn id="1" dur="indefinite" restart="never" nodeType="tmRoot"/>
      </p:par>
    </p:tn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93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93"/>
          </a:solidFill>
          <a:latin typeface="Helvetica" pitchFamily="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93"/>
          </a:solidFill>
          <a:latin typeface="Helvetica" pitchFamily="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93"/>
          </a:solidFill>
          <a:latin typeface="Helvetica" pitchFamily="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93"/>
          </a:solidFill>
          <a:latin typeface="Helvetica" pitchFamily="8" charset="0"/>
        </a:defRPr>
      </a:lvl5pPr>
      <a:lvl6pPr marL="457148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93"/>
          </a:solidFill>
          <a:latin typeface="Helvetica" pitchFamily="8" charset="0"/>
        </a:defRPr>
      </a:lvl6pPr>
      <a:lvl7pPr marL="914296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93"/>
          </a:solidFill>
          <a:latin typeface="Helvetica" pitchFamily="8" charset="0"/>
        </a:defRPr>
      </a:lvl7pPr>
      <a:lvl8pPr marL="1371444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93"/>
          </a:solidFill>
          <a:latin typeface="Helvetica" pitchFamily="8" charset="0"/>
        </a:defRPr>
      </a:lvl8pPr>
      <a:lvl9pPr marL="1828591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00093"/>
          </a:solidFill>
          <a:latin typeface="Helvetica" pitchFamily="8" charset="0"/>
        </a:defRPr>
      </a:lvl9pPr>
    </p:titleStyle>
    <p:bodyStyle>
      <a:lvl1pPr marL="342861" indent="-342861" algn="l" rtl="0" eaLnBrk="1" fontAlgn="base" hangingPunct="1">
        <a:spcBef>
          <a:spcPct val="20000"/>
        </a:spcBef>
        <a:spcAft>
          <a:spcPct val="0"/>
        </a:spcAft>
        <a:buClr>
          <a:srgbClr val="500093"/>
        </a:buClr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eaLnBrk="1" fontAlgn="base" hangingPunct="1">
        <a:spcBef>
          <a:spcPct val="20000"/>
        </a:spcBef>
        <a:spcAft>
          <a:spcPct val="0"/>
        </a:spcAft>
        <a:buClr>
          <a:srgbClr val="500093"/>
        </a:buClr>
        <a:buSzPct val="100000"/>
        <a:buChar char="•"/>
        <a:defRPr sz="2800">
          <a:solidFill>
            <a:schemeClr val="tx1"/>
          </a:solidFill>
          <a:latin typeface="+mn-lt"/>
        </a:defRPr>
      </a:lvl2pPr>
      <a:lvl3pPr marL="1142870" indent="-228574" algn="l" rtl="0" eaLnBrk="1" fontAlgn="base" hangingPunct="1">
        <a:spcBef>
          <a:spcPct val="20000"/>
        </a:spcBef>
        <a:spcAft>
          <a:spcPct val="0"/>
        </a:spcAft>
        <a:buClr>
          <a:srgbClr val="500093"/>
        </a:buClr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017" indent="-228574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165" indent="-228574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313" indent="-228574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61" indent="-228574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609" indent="-228574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57" indent="-228574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1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3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5.png"/><Relationship Id="rId5" Type="http://schemas.openxmlformats.org/officeDocument/2006/relationships/image" Target="../media/image580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jpg"/><Relationship Id="rId18" Type="http://schemas.openxmlformats.org/officeDocument/2006/relationships/image" Target="../media/image6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jpg"/><Relationship Id="rId17" Type="http://schemas.openxmlformats.org/officeDocument/2006/relationships/image" Target="../media/image63.jpg"/><Relationship Id="rId2" Type="http://schemas.openxmlformats.org/officeDocument/2006/relationships/image" Target="../media/image48.jp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5" Type="http://schemas.openxmlformats.org/officeDocument/2006/relationships/image" Target="../media/image61.png"/><Relationship Id="rId10" Type="http://schemas.openxmlformats.org/officeDocument/2006/relationships/image" Target="../media/image56.jpg"/><Relationship Id="rId19" Type="http://schemas.openxmlformats.org/officeDocument/2006/relationships/image" Target="../media/image65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Relationship Id="rId1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7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83.wmf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85.wmf"/><Relationship Id="rId5" Type="http://schemas.openxmlformats.org/officeDocument/2006/relationships/image" Target="../media/image86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82.wmf"/><Relationship Id="rId9" Type="http://schemas.openxmlformats.org/officeDocument/2006/relationships/image" Target="../media/image84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2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503726"/>
            <a:ext cx="5946629" cy="2988652"/>
          </a:xfrm>
        </p:spPr>
        <p:txBody>
          <a:bodyPr/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latin typeface="Calibri" panose="020F0502020204030204" pitchFamily="34" charset="0"/>
              </a:rPr>
              <a:t>The Romance and Reality of Task Based Frameworks -Experiences with Uintah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43882"/>
            <a:ext cx="5818909" cy="649637"/>
          </a:xfrm>
        </p:spPr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Martin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Berzins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6" descr="Ulogo_CM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5796249"/>
            <a:ext cx="1093787" cy="871538"/>
          </a:xfrm>
          <a:prstGeom prst="rect">
            <a:avLst/>
          </a:prstGeom>
          <a:noFill/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1806575" y="6115050"/>
            <a:ext cx="6118225" cy="0"/>
          </a:xfrm>
          <a:prstGeom prst="line">
            <a:avLst/>
          </a:prstGeom>
          <a:noFill/>
          <a:ln w="50800">
            <a:solidFill>
              <a:srgbClr val="50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84904" y="6232018"/>
            <a:ext cx="6392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1600" b="1" dirty="0" smtClean="0">
                <a:latin typeface="Calibri" panose="020F0502020204030204" pitchFamily="34" charset="0"/>
                <a:cs typeface="Times New Roman" pitchFamily="18" charset="0"/>
              </a:rPr>
              <a:t>Thanks to DOE ASCI (97-10),  NSF , DOE NETL+NNSA   ARL,NSF , INCITE, XSEDE</a:t>
            </a:r>
            <a:endParaRPr lang="en-US" sz="16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1806575" y="6096000"/>
            <a:ext cx="6118225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73" y="372574"/>
            <a:ext cx="2207646" cy="12360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" y="5943600"/>
            <a:ext cx="1529905" cy="6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72587" y="1731526"/>
            <a:ext cx="436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www.uintah.utah.edu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6416" y="3139470"/>
            <a:ext cx="86217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Introduction, history, machines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Uintah and its scalability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Tackling Radiative Heat Transfer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Dealing with node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055" y="304800"/>
            <a:ext cx="8229599" cy="3502535"/>
          </a:xfrm>
        </p:spPr>
        <p:txBody>
          <a:bodyPr/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90" y="4175320"/>
            <a:ext cx="2354167" cy="533399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* </a:t>
            </a:r>
            <a:r>
              <a:rPr lang="en-US" sz="1600" dirty="0">
                <a:solidFill>
                  <a:srgbClr val="FF0000"/>
                </a:solidFill>
              </a:rPr>
              <a:t>Now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at Google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837" y="2099369"/>
            <a:ext cx="9128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Research  team:      </a:t>
            </a:r>
            <a:r>
              <a:rPr lang="en-US" b="1" dirty="0" smtClean="0">
                <a:solidFill>
                  <a:srgbClr val="FF0000"/>
                </a:solidFill>
              </a:rPr>
              <a:t>NSF </a:t>
            </a:r>
            <a:r>
              <a:rPr lang="en-US" b="1" dirty="0" err="1" smtClean="0">
                <a:solidFill>
                  <a:srgbClr val="FF0000"/>
                </a:solidFill>
              </a:rPr>
              <a:t>PetaApps</a:t>
            </a:r>
            <a:r>
              <a:rPr lang="en-US" b="1" dirty="0" smtClean="0">
                <a:solidFill>
                  <a:srgbClr val="002060"/>
                </a:solidFill>
              </a:rPr>
              <a:t>                                                                           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   </a:t>
            </a:r>
            <a:r>
              <a:rPr lang="en-US" sz="1600" dirty="0" err="1" smtClean="0">
                <a:solidFill>
                  <a:srgbClr val="FF0000"/>
                </a:solidFill>
              </a:rPr>
              <a:t>Qingyu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Meng</a:t>
            </a:r>
            <a:r>
              <a:rPr lang="en-US" sz="1600" dirty="0" smtClean="0">
                <a:solidFill>
                  <a:srgbClr val="FF0000"/>
                </a:solidFill>
              </a:rPr>
              <a:t>*       </a:t>
            </a:r>
            <a:r>
              <a:rPr lang="en-US" sz="1600" dirty="0" smtClean="0">
                <a:solidFill>
                  <a:srgbClr val="002060"/>
                </a:solidFill>
              </a:rPr>
              <a:t>John Schmidt,,   Todd Harman  </a:t>
            </a:r>
            <a:r>
              <a:rPr lang="en-US" sz="1600" dirty="0" smtClean="0">
                <a:solidFill>
                  <a:srgbClr val="FF0000"/>
                </a:solidFill>
              </a:rPr>
              <a:t>Justin </a:t>
            </a:r>
            <a:r>
              <a:rPr lang="en-US" sz="1600" dirty="0" err="1" smtClean="0">
                <a:solidFill>
                  <a:srgbClr val="FF0000"/>
                </a:solidFill>
              </a:rPr>
              <a:t>Luitjens</a:t>
            </a:r>
            <a:r>
              <a:rPr lang="en-US" sz="1600" dirty="0" smtClean="0">
                <a:solidFill>
                  <a:srgbClr val="FF0000"/>
                </a:solidFill>
              </a:rPr>
              <a:t>*,    Jacqueline </a:t>
            </a:r>
            <a:r>
              <a:rPr lang="en-US" sz="1600" dirty="0" err="1" smtClean="0">
                <a:solidFill>
                  <a:srgbClr val="FF0000"/>
                </a:solidFill>
              </a:rPr>
              <a:t>Beckvermit</a:t>
            </a:r>
            <a:r>
              <a:rPr lang="en-US" sz="1600" dirty="0" smtClean="0">
                <a:solidFill>
                  <a:srgbClr val="FF0000"/>
                </a:solidFill>
              </a:rPr>
              <a:t>     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3" name="Picture 2" descr="Dr. John Schmid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99" y="2886866"/>
            <a:ext cx="810067" cy="13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Qingyu Meng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13" y="2869171"/>
            <a:ext cx="867639" cy="144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Justin Luitjens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14" y="2827652"/>
            <a:ext cx="695826" cy="113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375" y="130754"/>
            <a:ext cx="349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Uintah Software Team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4029047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sz="1600" dirty="0" smtClean="0">
                <a:solidFill>
                  <a:srgbClr val="FF0000"/>
                </a:solidFill>
              </a:rPr>
              <a:t>Now at NVIDIA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975" y="711178"/>
            <a:ext cx="85865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Phase 1</a:t>
            </a:r>
            <a:r>
              <a:rPr lang="en-US" sz="2000" dirty="0" smtClean="0">
                <a:latin typeface="Calibri" panose="020F0502020204030204" pitchFamily="34" charset="0"/>
              </a:rPr>
              <a:t> Uintah software developed 1998-2008 by a team led by </a:t>
            </a:r>
            <a:r>
              <a:rPr lang="en-US" sz="2000" b="1" dirty="0" smtClean="0">
                <a:latin typeface="Calibri" panose="020F0502020204030204" pitchFamily="34" charset="0"/>
              </a:rPr>
              <a:t>Steve Parker</a:t>
            </a:r>
          </a:p>
          <a:p>
            <a:r>
              <a:rPr lang="en-US" sz="2000" b="1" dirty="0" smtClean="0">
                <a:latin typeface="Calibri" panose="020F0502020204030204" pitchFamily="34" charset="0"/>
              </a:rPr>
              <a:t>Novel design </a:t>
            </a:r>
            <a:r>
              <a:rPr lang="en-US" sz="2000" dirty="0" smtClean="0">
                <a:latin typeface="Calibri" panose="020F0502020204030204" pitchFamily="34" charset="0"/>
              </a:rPr>
              <a:t>and reasonable scalability (~1000 cores 2005)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</a:rPr>
              <a:t>Phase 2</a:t>
            </a:r>
            <a:r>
              <a:rPr lang="en-US" sz="2000" dirty="0" smtClean="0">
                <a:latin typeface="Calibri" panose="020F0502020204030204" pitchFamily="34" charset="0"/>
              </a:rPr>
              <a:t> (2008 …)NSF and DOE funded expansion of both scalability and software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2" name="AutoShape 2" descr="data:image/jpeg;base64,/9j/4AAQSkZJRgABAQAAAQABAAD/2wCEAAkGBxQTEhQUExQUFBUXFhUUFRUXFRUUGBUUFBYXFhUXFRUYHSggGBolHBUUIjEhJSkrLi4uGB8zODMsNygtLisBCgoKDg0OFRAQGCwcHB4sLCwsLCwsLCwsLCwsLCwsLCwsNywsNywrLCwrLCwsLCssLDcrKyw3LCwrLCsrNzcrK//AABEIAIMAgwMBIgACEQEDEQH/xAAbAAABBQEBAAAAAAAAAAAAAAAFAAECAwQGB//EAD8QAAEDAQQHBQYEBAYDAAAAAAEAAhEDBBIhMQVBUWFxgZEGIqGxwRMjMkLR8FKisuEHgsLSFHJzkpPxM1Ni/8QAGQEAAwEBAQAAAAAAAAAAAAAAAAMEAgEF/8QAIREAAgIDAAICAwAAAAAAAAAAAAECEQMhMRIyIkEEUWH/2gAMAwEAAhEDEQA/APPA1OlCiFoCV5RJSUoQBXCkG64V1npXjuzJ3K8WY1muDcAMt6xKdDYY2zCK+OAn78UvbOGoCcjdlb6HZyozEicjjgtdCzHG7OGbXf3JLmULF+wW0g5gHh+yrdd1YHYcjwOrmj77ExwIcLp+8/xIJbrEWEg94feI3LkZtBLEmZ3BRhQv3cDi35Ts3FaICfGVkso+JUSkVN4UIwWjIgpKCddAsTquUkAWynIUWlOUAJTaFVeV9mbec1u0weGvwQwSt0aW0QGCcLxBO2MmjnsXeaC0KGNEjE5jZK5DRzfbWpg1MgkZ46ugheoWNqjm7Z6WGKSGp2QRkFltehaVT4mcxgugFIQqXtSqaH6Z5/pzso8NvUHEx8hx/wBv0XK0qpdLakyMwc5yndv6r2Oo1cl2r0J7QGpTwrNE7qgGbXb966mYnBdR5za7NdkHIgEcz9SOqzUHES0o1VIfSa7EQ51MzmL2EGcsT4ITaaeIOvXxGfmnRlTJckLQ8JinlItVJGQhPCkGqYagCtJWXEkAIJiUmKJXTggET0XTgPcdTfOfohjSjFEXbO46zePID9j1S5ukMxK5Bj+H1i9260OP/kebs6mtOc8Z6LuaOkKbTBJ4wY6oD2coXbFQlpN2m03RjLjj6rNbe01sDS4UaTG94Cm9tR9RwABbIb8AOOOqMVPVs9BS8Yo7+ha2OHdIP3sT1Hhc3oO1F+L2BjxF4NMtggFpGvGcWnEb0U0pXDRE4uN0cVl6GRL3hC7XnyQS3aUs1OHPZXqAmA8NwJkNhsmTiQE1HSVCq0mz1HSB3mOmYORuuxC44tKwU03Ry2mGBtS0tEQfZVo2EyHeUoZbG58QeogrZp15FpqDbQZ4OKyuMjqOkrVaEvphAVgKcjDn5wVAlUwdohyKpD3lJhVSQK2YNgCZUB5SXKO2VU3JyFJiQGJWjIzBijjmRTDc+4R1pkoIRE/ef/SOWwQG/fyQfNJy8KPx1s9I0LTimwf/AAyBuuhaK9AHMFZ9D1ppsdtYw9Wha7bpGIAAn7zUrPTjwzRdwbAkrDpJ/vWzBH3qWs14f3w4ay4DujgUI0ppKmXgMd3mycsDuB1rjs2kjdpDRLarWtcA4N+EH5SRGGzADBUDs9SBv/MMJknAcUasNpbUptdkSASDqKha3hoQ22jHjE817YMAr3o+Kk5vG66f6ghLj+odCGhGu2Lwa1EDWKg5dwIDRdNzeR+oJkeE8/Yi8YH+U9RHoqgM1Yde9oPg0+qpY5PxcI83RzrTEKYekCU0SRlJSjgkigINcnDlABJy6cLAZ5+ko5az3Wn7xDZ80CafvmEf0owtYY1H+0eiTlKfx/s7bsu6/ZqRB+S6eLJaRO6FfReKZBqX3Oc4tDrpgGYDW7Jw4rmuwGkwKlezE4td7Wnva4APA4EA812Vqoh7SCAZMnDXthTtUy/HJNFge0g32PAjGWOgDWSQMAsDvYNxADcsbrhv2fcLRQqua2BVqNzEQHiMMi7EZBV2y0PdMveZ1ANaMoPOCho2kzC/SrJd7N7HR8TGuBI5DyUrdfAxwxyWrRdlaMboaJvHa52cnaqtKVxi8mA2SMepWKOWcFpY3rYNjKYn/ND3/wBvRBLLg1h5/lJ9Fvp1i72tbK819QT+GLrfC71WRlPuRsnxFw+BTeIme5ECIJGwN/S1Uxiraph7uAVKdiJc3SQKUpkg1NEk/vNJPdSXQKZTFWOhOGoAnY6cvaN4PTH08V0GnTFF+3McgPqhWix352Y8cUS0u2aT8dR6R+yny9K8C0czbre+ha21qeDhdcBmHAjFp3EYQvX9AaZp2im2ow4OzE4tOtrt68a0+3vg5dxnkjn8O7XFR9PU9gcBvZmY4H8oXJK4hjn4zo9kp0WnOIVFSk3PDBAn2yq3eN4Jw1YhZqtsqvwJw2AEeaSy5MKm2AuLRlt9FxnbzSxdds1POoQ0x+FxAjiUbIcAQBigL9G3K3tXyXAF3AxdYOpnkuRdMxNWtGG2gNZUgCIawcLxAj/jPVZWN90TrJI5SQD1jqtGlHG4wbe8eePk0+Krt7g2nRbr9mHHfJLvotNiqpgt9SXvJ1nwGX3uS8lkovxWmcFVj4RZdsYlWNJUCU4ctiy4JKuUkARJUmKKZpXQCuimfEdg8wf3RO0NN14z93PVpPoh9gdFN3DxdAHhKJ2oxe/0/wCkR5lS5HsuwqonL6cpzcO4jkGNI81R2bqlloszx+MAzlDu6Z6ohpNguDc9v5qdMf0rBoin3qB2Pb4OP0XU9GHH5Hs9BurnxBV3+GGxU2Ey0TqRBsJRWkZxZ2hctp4Y4ZmXdMB4kLr62UbVxunq0F7tTRA3kYDxIWWdOc0gMWwMATAzwZdazx9ohGkquJGxoZzgA+S322qGmPwtE6sZnzPiglZ89Z6BaS2JlpEtEWcVKzWnESZ4ZIv2n0SLM1rg74jAYczGZB2BCtBWgU6ge74Wgk8M/QLPpnSz7TU9pUOQLWt1NaDIA656+SdFOxE3Hw/pQy3HWByW2m6QDt24ILmtFG0luudx+qcShZMso0iNbTKdAGmVYyNaiWrK+pJuiNmyTK63QIP2ap7s8Wgb4BJRPSL/AHb3D8A6QB6IRRPu6Yky5zjwxgHoiVtqH/CXsy5rfrHQeCjl09GKpA22H3RwyqsngKcqns7RvEDD4gd+vUoW58UzBzeCRnk1on05Iv2Go3nESPlOJAnMYDWZOS63SCC+R6VYKPdHBa2sT0hdaleWEPoVVmB25DdOv1XnnaKuA+7OBeOTQRJPIE8l3Gkq/u5bDsXCQ9uBaJxg54jD6heQabtsvOOABA/mhpjl5rnXRmUklZiq2i8S4/Mb3ADEDqfBZX+nnn5pw6fyt6lReZlNSJm7Mz3ZjbHgoubhuVlzrjHEpFsN358TJTkTSM5CiQrXFMVsWVSkpJ0AHj9ULsZxHH1TJIlw7Hp0NrwayP8A1j9IRTT4u2dgGAgn8jfqeqSSjfT0Y8Od0h8Eb2eMrpv4fCagbqLS4jKS0G7kkktS9Qx+x6Jo+oXUmOOJLZJ3qGkHG68ThdHi4T5pJJZQD+1B9nZ6lzuzeB54nHiSvH7ae8eI8h9SkktQ6T5/UpHqE49Ukkz7EDgeiYt7rvv5gkkmoXIxBOUyS2IFCSSS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xQTEhQUExQUFBUXFhUUFRUXFRUUGBUUFBYXFhUXFRUYHSggGBolHBUUIjEhJSkrLi4uGB8zODMsNygtLisBCgoKDg0OFRAQGCwcHB4sLCwsLCwsLCwsLCwsLCwsLCwsNywsNywrLCwrLCwsLCssLDcrKyw3LCwrLCsrNzcrK//AABEIAIMAgwMBIgACEQEDEQH/xAAbAAABBQEBAAAAAAAAAAAAAAAFAAECAwQGB//EAD8QAAEDAQQHBQYEBAYDAAAAAAEAAhEDBBIhMQVBUWFxgZEGIqGxwRMjMkLR8FKisuEHgsLSFHJzkpPxM1Ni/8QAGQEAAwEBAQAAAAAAAAAAAAAAAAMEAgEF/8QAIREAAgIDAAICAwAAAAAAAAAAAAECEQMhMRIyIkEEUWH/2gAMAwEAAhEDEQA/APPA1OlCiFoCV5RJSUoQBXCkG64V1npXjuzJ3K8WY1muDcAMt6xKdDYY2zCK+OAn78UvbOGoCcjdlb6HZyozEicjjgtdCzHG7OGbXf3JLmULF+wW0g5gHh+yrdd1YHYcjwOrmj77ExwIcLp+8/xIJbrEWEg94feI3LkZtBLEmZ3BRhQv3cDi35Ts3FaICfGVkso+JUSkVN4UIwWjIgpKCddAsTquUkAWynIUWlOUAJTaFVeV9mbec1u0weGvwQwSt0aW0QGCcLxBO2MmjnsXeaC0KGNEjE5jZK5DRzfbWpg1MgkZ46ugheoWNqjm7Z6WGKSGp2QRkFltehaVT4mcxgugFIQqXtSqaH6Z5/pzso8NvUHEx8hx/wBv0XK0qpdLakyMwc5yndv6r2Oo1cl2r0J7QGpTwrNE7qgGbXb966mYnBdR5za7NdkHIgEcz9SOqzUHES0o1VIfSa7EQ51MzmL2EGcsT4ITaaeIOvXxGfmnRlTJckLQ8JinlItVJGQhPCkGqYagCtJWXEkAIJiUmKJXTggET0XTgPcdTfOfohjSjFEXbO46zePID9j1S5ukMxK5Bj+H1i9260OP/kebs6mtOc8Z6LuaOkKbTBJ4wY6oD2coXbFQlpN2m03RjLjj6rNbe01sDS4UaTG94Cm9tR9RwABbIb8AOOOqMVPVs9BS8Yo7+ha2OHdIP3sT1Hhc3oO1F+L2BjxF4NMtggFpGvGcWnEb0U0pXDRE4uN0cVl6GRL3hC7XnyQS3aUs1OHPZXqAmA8NwJkNhsmTiQE1HSVCq0mz1HSB3mOmYORuuxC44tKwU03Ry2mGBtS0tEQfZVo2EyHeUoZbG58QeogrZp15FpqDbQZ4OKyuMjqOkrVaEvphAVgKcjDn5wVAlUwdohyKpD3lJhVSQK2YNgCZUB5SXKO2VU3JyFJiQGJWjIzBijjmRTDc+4R1pkoIRE/ef/SOWwQG/fyQfNJy8KPx1s9I0LTimwf/AAyBuuhaK9AHMFZ9D1ppsdtYw9Wha7bpGIAAn7zUrPTjwzRdwbAkrDpJ/vWzBH3qWs14f3w4ay4DujgUI0ppKmXgMd3mycsDuB1rjs2kjdpDRLarWtcA4N+EH5SRGGzADBUDs9SBv/MMJknAcUasNpbUptdkSASDqKha3hoQ22jHjE817YMAr3o+Kk5vG66f6ghLj+odCGhGu2Lwa1EDWKg5dwIDRdNzeR+oJkeE8/Yi8YH+U9RHoqgM1Yde9oPg0+qpY5PxcI83RzrTEKYekCU0SRlJSjgkigINcnDlABJy6cLAZ5+ko5az3Wn7xDZ80CafvmEf0owtYY1H+0eiTlKfx/s7bsu6/ZqRB+S6eLJaRO6FfReKZBqX3Oc4tDrpgGYDW7Jw4rmuwGkwKlezE4td7Wnva4APA4EA812Vqoh7SCAZMnDXthTtUy/HJNFge0g32PAjGWOgDWSQMAsDvYNxADcsbrhv2fcLRQqua2BVqNzEQHiMMi7EZBV2y0PdMveZ1ANaMoPOCho2kzC/SrJd7N7HR8TGuBI5DyUrdfAxwxyWrRdlaMboaJvHa52cnaqtKVxi8mA2SMepWKOWcFpY3rYNjKYn/ND3/wBvRBLLg1h5/lJ9Fvp1i72tbK819QT+GLrfC71WRlPuRsnxFw+BTeIme5ECIJGwN/S1Uxiraph7uAVKdiJc3SQKUpkg1NEk/vNJPdSXQKZTFWOhOGoAnY6cvaN4PTH08V0GnTFF+3McgPqhWix352Y8cUS0u2aT8dR6R+yny9K8C0czbre+ha21qeDhdcBmHAjFp3EYQvX9AaZp2im2ow4OzE4tOtrt68a0+3vg5dxnkjn8O7XFR9PU9gcBvZmY4H8oXJK4hjn4zo9kp0WnOIVFSk3PDBAn2yq3eN4Jw1YhZqtsqvwJw2AEeaSy5MKm2AuLRlt9FxnbzSxdds1POoQ0x+FxAjiUbIcAQBigL9G3K3tXyXAF3AxdYOpnkuRdMxNWtGG2gNZUgCIawcLxAj/jPVZWN90TrJI5SQD1jqtGlHG4wbe8eePk0+Krt7g2nRbr9mHHfJLvotNiqpgt9SXvJ1nwGX3uS8lkovxWmcFVj4RZdsYlWNJUCU4ctiy4JKuUkARJUmKKZpXQCuimfEdg8wf3RO0NN14z93PVpPoh9gdFN3DxdAHhKJ2oxe/0/wCkR5lS5HsuwqonL6cpzcO4jkGNI81R2bqlloszx+MAzlDu6Z6ohpNguDc9v5qdMf0rBoin3qB2Pb4OP0XU9GHH5Hs9BurnxBV3+GGxU2Ey0TqRBsJRWkZxZ2hctp4Y4ZmXdMB4kLr62UbVxunq0F7tTRA3kYDxIWWdOc0gMWwMATAzwZdazx9ohGkquJGxoZzgA+S322qGmPwtE6sZnzPiglZ89Z6BaS2JlpEtEWcVKzWnESZ4ZIv2n0SLM1rg74jAYczGZB2BCtBWgU6ge74Wgk8M/QLPpnSz7TU9pUOQLWt1NaDIA656+SdFOxE3Hw/pQy3HWByW2m6QDt24ILmtFG0luudx+qcShZMso0iNbTKdAGmVYyNaiWrK+pJuiNmyTK63QIP2ap7s8Wgb4BJRPSL/AHb3D8A6QB6IRRPu6Yky5zjwxgHoiVtqH/CXsy5rfrHQeCjl09GKpA22H3RwyqsngKcqns7RvEDD4gd+vUoW58UzBzeCRnk1on05Iv2Go3nESPlOJAnMYDWZOS63SCC+R6VYKPdHBa2sT0hdaleWEPoVVmB25DdOv1XnnaKuA+7OBeOTQRJPIE8l3Gkq/u5bDsXCQ9uBaJxg54jD6heQabtsvOOABA/mhpjl5rnXRmUklZiq2i8S4/Mb3ADEDqfBZX+nnn5pw6fyt6lReZlNSJm7Mz3ZjbHgoubhuVlzrjHEpFsN358TJTkTSM5CiQrXFMVsWVSkpJ0AHj9ULsZxHH1TJIlw7Hp0NrwayP8A1j9IRTT4u2dgGAgn8jfqeqSSjfT0Y8Od0h8Eb2eMrpv4fCagbqLS4jKS0G7kkktS9Qx+x6Jo+oXUmOOJLZJ3qGkHG68ThdHi4T5pJJZQD+1B9nZ6lzuzeB54nHiSvH7ae8eI8h9SkktQ6T5/UpHqE49Ukkz7EDgeiYt7rvv5gkkmoXIxBOUyS2IFCSSSA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6" descr="data:image/jpeg;base64,/9j/4AAQSkZJRgABAQAAAQABAAD/2wCEAAkGBxQTEhQUExQUFBUXFhUUFRUXFRUUGBUUFBYXFhUXFRUYHSggGBolHBUUIjEhJSkrLi4uGB8zODMsNygtLisBCgoKDg0OFRAQGCwcHB4sLCwsLCwsLCwsLCwsLCwsLCwsNywsNywrLCwrLCwsLCssLDcrKyw3LCwrLCsrNzcrK//AABEIAIMAgwMBIgACEQEDEQH/xAAbAAABBQEBAAAAAAAAAAAAAAAFAAECAwQGB//EAD8QAAEDAQQHBQYEBAYDAAAAAAEAAhEDBBIhMQVBUWFxgZEGIqGxwRMjMkLR8FKisuEHgsLSFHJzkpPxM1Ni/8QAGQEAAwEBAQAAAAAAAAAAAAAAAAMEAgEF/8QAIREAAgIDAAICAwAAAAAAAAAAAAECEQMhMRIyIkEEUWH/2gAMAwEAAhEDEQA/APPA1OlCiFoCV5RJSUoQBXCkG64V1npXjuzJ3K8WY1muDcAMt6xKdDYY2zCK+OAn78UvbOGoCcjdlb6HZyozEicjjgtdCzHG7OGbXf3JLmULF+wW0g5gHh+yrdd1YHYcjwOrmj77ExwIcLp+8/xIJbrEWEg94feI3LkZtBLEmZ3BRhQv3cDi35Ts3FaICfGVkso+JUSkVN4UIwWjIgpKCddAsTquUkAWynIUWlOUAJTaFVeV9mbec1u0weGvwQwSt0aW0QGCcLxBO2MmjnsXeaC0KGNEjE5jZK5DRzfbWpg1MgkZ46ugheoWNqjm7Z6WGKSGp2QRkFltehaVT4mcxgugFIQqXtSqaH6Z5/pzso8NvUHEx8hx/wBv0XK0qpdLakyMwc5yndv6r2Oo1cl2r0J7QGpTwrNE7qgGbXb966mYnBdR5za7NdkHIgEcz9SOqzUHES0o1VIfSa7EQ51MzmL2EGcsT4ITaaeIOvXxGfmnRlTJckLQ8JinlItVJGQhPCkGqYagCtJWXEkAIJiUmKJXTggET0XTgPcdTfOfohjSjFEXbO46zePID9j1S5ukMxK5Bj+H1i9260OP/kebs6mtOc8Z6LuaOkKbTBJ4wY6oD2coXbFQlpN2m03RjLjj6rNbe01sDS4UaTG94Cm9tR9RwABbIb8AOOOqMVPVs9BS8Yo7+ha2OHdIP3sT1Hhc3oO1F+L2BjxF4NMtggFpGvGcWnEb0U0pXDRE4uN0cVl6GRL3hC7XnyQS3aUs1OHPZXqAmA8NwJkNhsmTiQE1HSVCq0mz1HSB3mOmYORuuxC44tKwU03Ry2mGBtS0tEQfZVo2EyHeUoZbG58QeogrZp15FpqDbQZ4OKyuMjqOkrVaEvphAVgKcjDn5wVAlUwdohyKpD3lJhVSQK2YNgCZUB5SXKO2VU3JyFJiQGJWjIzBijjmRTDc+4R1pkoIRE/ef/SOWwQG/fyQfNJy8KPx1s9I0LTimwf/AAyBuuhaK9AHMFZ9D1ppsdtYw9Wha7bpGIAAn7zUrPTjwzRdwbAkrDpJ/vWzBH3qWs14f3w4ay4DujgUI0ppKmXgMd3mycsDuB1rjs2kjdpDRLarWtcA4N+EH5SRGGzADBUDs9SBv/MMJknAcUasNpbUptdkSASDqKha3hoQ22jHjE817YMAr3o+Kk5vG66f6ghLj+odCGhGu2Lwa1EDWKg5dwIDRdNzeR+oJkeE8/Yi8YH+U9RHoqgM1Yde9oPg0+qpY5PxcI83RzrTEKYekCU0SRlJSjgkigINcnDlABJy6cLAZ5+ko5az3Wn7xDZ80CafvmEf0owtYY1H+0eiTlKfx/s7bsu6/ZqRB+S6eLJaRO6FfReKZBqX3Oc4tDrpgGYDW7Jw4rmuwGkwKlezE4td7Wnva4APA4EA812Vqoh7SCAZMnDXthTtUy/HJNFge0g32PAjGWOgDWSQMAsDvYNxADcsbrhv2fcLRQqua2BVqNzEQHiMMi7EZBV2y0PdMveZ1ANaMoPOCho2kzC/SrJd7N7HR8TGuBI5DyUrdfAxwxyWrRdlaMboaJvHa52cnaqtKVxi8mA2SMepWKOWcFpY3rYNjKYn/ND3/wBvRBLLg1h5/lJ9Fvp1i72tbK819QT+GLrfC71WRlPuRsnxFw+BTeIme5ECIJGwN/S1Uxiraph7uAVKdiJc3SQKUpkg1NEk/vNJPdSXQKZTFWOhOGoAnY6cvaN4PTH08V0GnTFF+3McgPqhWix352Y8cUS0u2aT8dR6R+yny9K8C0czbre+ha21qeDhdcBmHAjFp3EYQvX9AaZp2im2ow4OzE4tOtrt68a0+3vg5dxnkjn8O7XFR9PU9gcBvZmY4H8oXJK4hjn4zo9kp0WnOIVFSk3PDBAn2yq3eN4Jw1YhZqtsqvwJw2AEeaSy5MKm2AuLRlt9FxnbzSxdds1POoQ0x+FxAjiUbIcAQBigL9G3K3tXyXAF3AxdYOpnkuRdMxNWtGG2gNZUgCIawcLxAj/jPVZWN90TrJI5SQD1jqtGlHG4wbe8eePk0+Krt7g2nRbr9mHHfJLvotNiqpgt9SXvJ1nwGX3uS8lkovxWmcFVj4RZdsYlWNJUCU4ctiy4JKuUkARJUmKKZpXQCuimfEdg8wf3RO0NN14z93PVpPoh9gdFN3DxdAHhKJ2oxe/0/wCkR5lS5HsuwqonL6cpzcO4jkGNI81R2bqlloszx+MAzlDu6Z6ohpNguDc9v5qdMf0rBoin3qB2Pb4OP0XU9GHH5Hs9BurnxBV3+GGxU2Ey0TqRBsJRWkZxZ2hctp4Y4ZmXdMB4kLr62UbVxunq0F7tTRA3kYDxIWWdOc0gMWwMATAzwZdazx9ohGkquJGxoZzgA+S322qGmPwtE6sZnzPiglZ89Z6BaS2JlpEtEWcVKzWnESZ4ZIv2n0SLM1rg74jAYczGZB2BCtBWgU6ge74Wgk8M/QLPpnSz7TU9pUOQLWt1NaDIA656+SdFOxE3Hw/pQy3HWByW2m6QDt24ILmtFG0luudx+qcShZMso0iNbTKdAGmVYyNaiWrK+pJuiNmyTK63QIP2ap7s8Wgb4BJRPSL/AHb3D8A6QB6IRRPu6Yky5zjwxgHoiVtqH/CXsy5rfrHQeCjl09GKpA22H3RwyqsngKcqns7RvEDD4gd+vUoW58UzBzeCRnk1on05Iv2Go3nESPlOJAnMYDWZOS63SCC+R6VYKPdHBa2sT0hdaleWEPoVVmB25DdOv1XnnaKuA+7OBeOTQRJPIE8l3Gkq/u5bDsXCQ9uBaJxg54jD6heQabtsvOOABA/mhpjl5rnXRmUklZiq2i8S4/Mb3ADEDqfBZX+nnn5pw6fyt6lReZlNSJm7Mz3ZjbHgoubhuVlzrjHEpFsN358TJTkTSM5CiQrXFMVsWVSkpJ0AHj9ULsZxHH1TJIlw7Hp0NrwayP8A1j9IRTT4u2dgGAgn8jfqeqSSjfT0Y8Od0h8Eb2eMrpv4fCagbqLS4jKS0G7kkktS9Qx+x6Jo+oXUmOOJLZJ3qGkHG68ThdHi4T5pJJZQD+1B9nZ6lzuzeB54nHiSvH7ae8eI8h9SkktQ6T5/UpHqE49Ukkz7EDgeiYt7rvv5gkkmoXIxBOUyS2IFCSSSAP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61" y="2786446"/>
            <a:ext cx="1021564" cy="10630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14" y="2864575"/>
            <a:ext cx="1051610" cy="111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06941" y="4620091"/>
            <a:ext cx="8540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PSAAP Extreme Scaling team          SANDIA          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NSFXPS           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Nan         Harish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Alan 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Humphrey  John Holmen   Dan Sunderland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Brad Peterson  Xiao        </a:t>
            </a:r>
            <a:r>
              <a:rPr lang="en-US" sz="20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Dasari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2" descr="Alan Humphrey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377454"/>
            <a:ext cx="766830" cy="12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96" y="5377454"/>
            <a:ext cx="1096670" cy="1205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56" y="5470879"/>
            <a:ext cx="993326" cy="1112231"/>
          </a:xfrm>
          <a:prstGeom prst="rect">
            <a:avLst/>
          </a:prstGeom>
        </p:spPr>
      </p:pic>
      <p:pic>
        <p:nvPicPr>
          <p:cNvPr id="24" name="Picture 2" descr="Nan Xia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89" y="5327977"/>
            <a:ext cx="797463" cy="132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of Brad Peters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63" y="5447881"/>
            <a:ext cx="806959" cy="11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25" y="5525165"/>
            <a:ext cx="728931" cy="101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853" y="6383886"/>
            <a:ext cx="1053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Uintah(X) Architecture </a:t>
            </a:r>
          </a:p>
        </p:txBody>
      </p:sp>
      <p:pic>
        <p:nvPicPr>
          <p:cNvPr id="14" name="Picture 5" descr="http://rtime.felk.cvut.cz/scheduling-toolbox/manual/img/doc_coffmangraham_graph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3979" y="1293434"/>
            <a:ext cx="2544102" cy="1994773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4214535" y="1371600"/>
            <a:ext cx="382730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151379" y="3479441"/>
            <a:ext cx="990600" cy="83820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Simulation</a:t>
            </a:r>
          </a:p>
          <a:p>
            <a:pPr algn="ctr">
              <a:spcBef>
                <a:spcPct val="0"/>
              </a:spcBef>
            </a:pPr>
            <a:r>
              <a:rPr lang="en-US" altLang="en-US" sz="1600" i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Controller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658113" y="4387090"/>
            <a:ext cx="1065267" cy="68580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Scheduler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7208408" y="3534712"/>
            <a:ext cx="941333" cy="733862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Load</a:t>
            </a:r>
          </a:p>
          <a:p>
            <a:pPr algn="ctr">
              <a:spcBef>
                <a:spcPct val="0"/>
              </a:spcBef>
            </a:pP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Balancer</a:t>
            </a:r>
            <a:endParaRPr lang="en-US" altLang="en-US" sz="24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179007" y="4372362"/>
            <a:ext cx="431800" cy="165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766885" y="4319859"/>
            <a:ext cx="431226" cy="165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85034" y="3864674"/>
            <a:ext cx="19917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35179" y="351270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Runtime System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625028" y="125116"/>
            <a:ext cx="1111714" cy="3571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ARCHES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066542" y="545915"/>
            <a:ext cx="1115050" cy="6858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DSL: NEBO</a:t>
            </a:r>
          </a:p>
          <a:p>
            <a:pPr algn="ctr">
              <a:spcBef>
                <a:spcPct val="0"/>
              </a:spcBef>
            </a:pP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WASATCH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219166" y="3251474"/>
            <a:ext cx="376820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14535" y="5345830"/>
            <a:ext cx="386963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4283193" y="4754793"/>
            <a:ext cx="1111714" cy="35713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PIDX 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7066542" y="4805503"/>
            <a:ext cx="1111714" cy="35713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 err="1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VisIT</a:t>
            </a: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678506" y="503898"/>
            <a:ext cx="388036" cy="16249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5499429" y="830725"/>
            <a:ext cx="1111714" cy="3571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MPM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4110552" y="666392"/>
            <a:ext cx="1111714" cy="3571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ICE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3974079" y="146763"/>
            <a:ext cx="1342998" cy="3571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UQ DRIVERS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304971" y="303683"/>
            <a:ext cx="388036" cy="16249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5784546" y="6253794"/>
            <a:ext cx="1111714" cy="35713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b="1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CPUs</a:t>
            </a:r>
            <a:r>
              <a:rPr lang="en-US" altLang="en-US" sz="1600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en-US" altLang="en-US" sz="1600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4360684" y="6253794"/>
            <a:ext cx="1111714" cy="35713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b="1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GPUs </a:t>
            </a:r>
            <a:endParaRPr lang="en-US" altLang="en-US" sz="1600" b="1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7208408" y="6253793"/>
            <a:ext cx="1111714" cy="35713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b="1" i="1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Xeon Phis</a:t>
            </a:r>
            <a:endParaRPr lang="en-US" altLang="en-US" sz="1600" b="1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283193" y="6172200"/>
            <a:ext cx="376820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4317610" y="5502393"/>
            <a:ext cx="2664888" cy="4738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1600" b="1" i="1" dirty="0" err="1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Kokkos</a:t>
            </a:r>
            <a:r>
              <a:rPr lang="en-US" altLang="en-US" sz="1600" b="1" i="1" dirty="0" smtClean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Intermediate Layer  </a:t>
            </a:r>
            <a:endParaRPr lang="en-US" altLang="en-US" sz="1600" b="1" i="1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537662" y="140795"/>
            <a:ext cx="3159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Applications code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Programing model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656" y="2349578"/>
            <a:ext cx="4065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Abstract C++ Task Graph Form 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831441"/>
            <a:ext cx="311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Compilation into C++ </a:t>
            </a:r>
            <a:r>
              <a:rPr lang="en-US" b="1" dirty="0" err="1" smtClean="0">
                <a:latin typeface="Calibri" panose="020F0502020204030204" pitchFamily="34" charset="0"/>
              </a:rPr>
              <a:t>Cuda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</a:rPr>
              <a:t>etc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75404" y="3230686"/>
            <a:ext cx="41335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Adaptive Execution of tasks </a:t>
            </a:r>
            <a:endParaRPr lang="en-US" sz="2400" b="1" dirty="0">
              <a:latin typeface="Calibri" panose="020F0502020204030204" pitchFamily="34" charset="0"/>
            </a:endParaRPr>
          </a:p>
          <a:p>
            <a:endParaRPr lang="en-US" sz="2400" b="1" dirty="0" smtClean="0">
              <a:latin typeface="Calibri" panose="020F0502020204030204" pitchFamily="34" charset="0"/>
            </a:endParaRPr>
          </a:p>
          <a:p>
            <a:endParaRPr lang="en-US" sz="2400" b="1" dirty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 </a:t>
            </a:r>
          </a:p>
          <a:p>
            <a:endParaRPr lang="en-US" sz="2400" b="1" dirty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Intermediate layer for node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Performance on specific cores/processor</a:t>
            </a:r>
            <a:r>
              <a:rPr lang="en-US" sz="2000" b="1" dirty="0" smtClean="0">
                <a:latin typeface="Calibri" panose="020F0502020204030204" pitchFamily="34" charset="0"/>
              </a:rPr>
              <a:t>s 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860" y="940128"/>
            <a:ext cx="2689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Some components have not changed as we have gone from 600 to 600K cores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9543" y="3777163"/>
            <a:ext cx="3719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asynchronous out-of-order execution,  work stealing, Overlap communication &amp; computation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153" y="1271923"/>
            <a:ext cx="2951165" cy="30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60350" y="680174"/>
            <a:ext cx="4540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ICE is a cell-centered finite volume method for </a:t>
            </a:r>
            <a:r>
              <a:rPr lang="en-US" b="1" dirty="0" err="1" smtClean="0">
                <a:solidFill>
                  <a:srgbClr val="000000"/>
                </a:solidFill>
              </a:rPr>
              <a:t>Navier</a:t>
            </a:r>
            <a:r>
              <a:rPr lang="en-US" b="1" dirty="0" smtClean="0">
                <a:solidFill>
                  <a:srgbClr val="000000"/>
                </a:solidFill>
              </a:rPr>
              <a:t> Stokes equations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cxnSp>
        <p:nvCxnSpPr>
          <p:cNvPr id="2" name="Straight Arrow Connector 12"/>
          <p:cNvCxnSpPr>
            <a:stCxn id="14338" idx="3"/>
            <a:endCxn id="14338" idx="3"/>
          </p:cNvCxnSpPr>
          <p:nvPr/>
        </p:nvCxnSpPr>
        <p:spPr bwMode="auto">
          <a:xfrm>
            <a:off x="3326318" y="2788955"/>
            <a:ext cx="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44" name="Straight Arrow Connector 16"/>
          <p:cNvCxnSpPr>
            <a:cxnSpLocks noChangeShapeType="1"/>
            <a:stCxn id="14338" idx="2"/>
            <a:endCxn id="14338" idx="2"/>
          </p:cNvCxnSpPr>
          <p:nvPr/>
        </p:nvCxnSpPr>
        <p:spPr bwMode="auto">
          <a:xfrm>
            <a:off x="1850736" y="4305986"/>
            <a:ext cx="0" cy="0"/>
          </a:xfrm>
          <a:prstGeom prst="straightConnector1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155827" y="4140395"/>
            <a:ext cx="5441447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r>
              <a:rPr lang="en-US" b="1" dirty="0" smtClean="0">
                <a:solidFill>
                  <a:srgbClr val="002060"/>
                </a:solidFill>
              </a:rPr>
              <a:t>ICE </a:t>
            </a:r>
            <a:r>
              <a:rPr lang="en-US" dirty="0" smtClean="0">
                <a:solidFill>
                  <a:srgbClr val="002060"/>
                </a:solidFill>
              </a:rPr>
              <a:t>Structured Grid Variable (for Flows) are Cell Centered Nodes, Face Centered Nodes.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r>
              <a:rPr lang="en-US" dirty="0" smtClean="0">
                <a:solidFill>
                  <a:srgbClr val="002060"/>
                </a:solidFill>
              </a:rPr>
              <a:t>Unstructured Points (for Solids) are </a:t>
            </a:r>
            <a:r>
              <a:rPr lang="en-US" b="1" dirty="0" smtClean="0">
                <a:solidFill>
                  <a:srgbClr val="000000"/>
                </a:solidFill>
              </a:rPr>
              <a:t>MPM  </a:t>
            </a:r>
            <a:r>
              <a:rPr lang="en-US" dirty="0" smtClean="0">
                <a:solidFill>
                  <a:srgbClr val="002060"/>
                </a:solidFill>
              </a:rPr>
              <a:t>Particles</a:t>
            </a:r>
          </a:p>
          <a:p>
            <a:pPr marL="1085850" lvl="1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 typeface="Arial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76200" y="-5080"/>
            <a:ext cx="7297737" cy="795337"/>
          </a:xfrm>
        </p:spPr>
        <p:txBody>
          <a:bodyPr/>
          <a:lstStyle/>
          <a:p>
            <a:r>
              <a:rPr lang="en-US" sz="2800" dirty="0" smtClean="0"/>
              <a:t>Uintah Patch, Variables and AMR Outline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19100" y="5429935"/>
            <a:ext cx="810831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ARCHES </a:t>
            </a:r>
            <a:r>
              <a:rPr lang="en-US" dirty="0" smtClean="0">
                <a:solidFill>
                  <a:srgbClr val="000000"/>
                </a:solidFill>
              </a:rPr>
              <a:t>is a combustion code using several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different  radiation models and linear  solvers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000" b="1" dirty="0" err="1" smtClean="0">
                <a:solidFill>
                  <a:srgbClr val="000000"/>
                </a:solidFill>
              </a:rPr>
              <a:t>Uintah:MD</a:t>
            </a:r>
            <a:r>
              <a:rPr lang="en-US" sz="2000" b="1" dirty="0" smtClean="0">
                <a:solidFill>
                  <a:srgbClr val="000000"/>
                </a:solidFill>
              </a:rPr>
              <a:t>  </a:t>
            </a:r>
            <a:r>
              <a:rPr lang="en-US" sz="2000" dirty="0" smtClean="0">
                <a:solidFill>
                  <a:srgbClr val="000000"/>
                </a:solidFill>
              </a:rPr>
              <a:t>based on Lucretius</a:t>
            </a:r>
            <a:r>
              <a:rPr lang="en-US" dirty="0" smtClean="0">
                <a:solidFill>
                  <a:srgbClr val="000000"/>
                </a:solidFill>
              </a:rPr>
              <a:t> is a new molecular dynamics component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10" y="680175"/>
            <a:ext cx="1748403" cy="191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41376"/>
            <a:ext cx="17494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0" y="2973878"/>
            <a:ext cx="3937000" cy="381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r>
              <a:rPr lang="en-US" sz="1600" b="1" kern="0" dirty="0">
                <a:solidFill>
                  <a:srgbClr val="002060"/>
                </a:solidFill>
              </a:rPr>
              <a:t>Structured Grid + Unstructured Points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r>
              <a:rPr lang="en-US" sz="1600" b="1" kern="0" dirty="0">
                <a:solidFill>
                  <a:srgbClr val="002060"/>
                </a:solidFill>
              </a:rPr>
              <a:t>Patch-based Domain Decomposition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r>
              <a:rPr lang="en-US" sz="1600" b="1" kern="0" dirty="0" smtClean="0">
                <a:solidFill>
                  <a:srgbClr val="002060"/>
                </a:solidFill>
              </a:rPr>
              <a:t>Regular scalable local  Adaptive </a:t>
            </a:r>
            <a:r>
              <a:rPr lang="en-US" sz="1600" b="1" kern="0" dirty="0">
                <a:solidFill>
                  <a:srgbClr val="002060"/>
                </a:solidFill>
              </a:rPr>
              <a:t>Mesh Refinement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endParaRPr lang="en-US" sz="1600" b="1" kern="0" dirty="0">
              <a:solidFill>
                <a:srgbClr val="00206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r>
              <a:rPr lang="en-US" sz="1600" b="1" kern="0" dirty="0">
                <a:solidFill>
                  <a:srgbClr val="002060"/>
                </a:solidFill>
              </a:rPr>
              <a:t>Dynamic Load Balancing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r>
              <a:rPr lang="en-US" sz="1600" b="1" kern="0" dirty="0">
                <a:solidFill>
                  <a:srgbClr val="002060"/>
                </a:solidFill>
              </a:rPr>
              <a:t>Profiling + Forecasting Model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r>
              <a:rPr lang="en-US" sz="1600" b="1" kern="0" dirty="0">
                <a:solidFill>
                  <a:srgbClr val="002060"/>
                </a:solidFill>
              </a:rPr>
              <a:t>Parallel Space Filling Curves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r>
              <a:rPr lang="en-US" sz="1600" b="1" kern="0" dirty="0">
                <a:solidFill>
                  <a:srgbClr val="002060"/>
                </a:solidFill>
              </a:rPr>
              <a:t>Works on MPI and/or thread level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endParaRPr lang="en-US" sz="1600" b="1" kern="0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buFontTx/>
              <a:buChar char="•"/>
            </a:pPr>
            <a:endParaRPr lang="en-US" sz="2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96" name="Text Box 48"/>
          <p:cNvSpPr txBox="1">
            <a:spLocks noChangeArrowheads="1"/>
          </p:cNvSpPr>
          <p:nvPr/>
        </p:nvSpPr>
        <p:spPr bwMode="auto">
          <a:xfrm>
            <a:off x="152400" y="0"/>
            <a:ext cx="6934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</a:rPr>
              <a:t>Uintah </a:t>
            </a:r>
            <a:r>
              <a:rPr lang="en-US" sz="2800" b="1" dirty="0" smtClean="0">
                <a:solidFill>
                  <a:srgbClr val="000000"/>
                </a:solidFill>
              </a:rPr>
              <a:t>Directed Acyclic (Task) Graph-Based Computational Framework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700" y="1476794"/>
            <a:ext cx="54063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479425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Each task defines its computation with required inputs and outputs</a:t>
            </a:r>
          </a:p>
          <a:p>
            <a:pPr marL="536575" indent="-479425">
              <a:lnSpc>
                <a:spcPct val="8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 marL="536575" indent="-479425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Uintah uses this information to create a task graph of computation (nodes) + communication (along edges)</a:t>
            </a:r>
          </a:p>
          <a:p>
            <a:pPr marL="536575" indent="-479425">
              <a:lnSpc>
                <a:spcPct val="8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 marL="536575" indent="-479425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Tasks </a:t>
            </a:r>
            <a:r>
              <a:rPr lang="en-US" sz="2000" dirty="0">
                <a:solidFill>
                  <a:srgbClr val="000000"/>
                </a:solidFill>
              </a:rPr>
              <a:t>do not explicitly define communications but only what inputs they need from a data warehouse and which tasks need to execute before each other.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536575" indent="-479425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Communication is overlapped with computation</a:t>
            </a:r>
          </a:p>
          <a:p>
            <a:pPr marL="536575" indent="-479425">
              <a:lnSpc>
                <a:spcPct val="8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 marL="536575" indent="-479425">
              <a:lnSpc>
                <a:spcPct val="8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Taskgraph</a:t>
            </a:r>
            <a:r>
              <a:rPr lang="en-US" sz="2000" dirty="0" smtClean="0">
                <a:solidFill>
                  <a:srgbClr val="000000"/>
                </a:solidFill>
              </a:rPr>
              <a:t> is executed adaptively and sometimes out of order, inputs to tasks are saved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261100"/>
            <a:ext cx="886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Tasks get data from OLD Data Warehouse and put results into NEW Data Warehouse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5" descr="icetablo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60479"/>
            <a:ext cx="2978150" cy="532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22" y="798293"/>
            <a:ext cx="3369312" cy="54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338" y="294749"/>
            <a:ext cx="6803032" cy="685801"/>
          </a:xfrm>
        </p:spPr>
        <p:txBody>
          <a:bodyPr/>
          <a:lstStyle/>
          <a:p>
            <a:pPr algn="ctr"/>
            <a:r>
              <a:rPr lang="en-US" sz="2800" dirty="0" smtClean="0"/>
              <a:t>Programing Model for Stencil Computation on a </a:t>
            </a:r>
            <a:r>
              <a:rPr lang="en-US" sz="2800" dirty="0" err="1" smtClean="0"/>
              <a:t>Timestep</a:t>
            </a:r>
            <a:endParaRPr lang="en-US" sz="2800" dirty="0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609600" y="3828394"/>
            <a:ext cx="0" cy="1112637"/>
          </a:xfrm>
          <a:prstGeom prst="line">
            <a:avLst/>
          </a:prstGeom>
          <a:ln w="28575" cmpd="dbl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86242" y="1559557"/>
            <a:ext cx="2882975" cy="467994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Unew</a:t>
            </a:r>
            <a:r>
              <a:rPr lang="en-US" sz="2400" b="1" dirty="0" smtClean="0"/>
              <a:t> = </a:t>
            </a:r>
            <a:r>
              <a:rPr lang="en-US" sz="2400" b="1" dirty="0" err="1" smtClean="0">
                <a:solidFill>
                  <a:srgbClr val="002060"/>
                </a:solidFill>
              </a:rPr>
              <a:t>Uold</a:t>
            </a:r>
            <a:r>
              <a:rPr lang="en-US" sz="2400" b="1" dirty="0" smtClean="0"/>
              <a:t>  + </a:t>
            </a:r>
            <a:r>
              <a:rPr lang="en-US" sz="2400" b="1" dirty="0" err="1" smtClean="0"/>
              <a:t>dt</a:t>
            </a:r>
            <a:r>
              <a:rPr lang="en-US" sz="2400" b="1" dirty="0" smtClean="0"/>
              <a:t>*F(</a:t>
            </a:r>
            <a:r>
              <a:rPr lang="en-US" sz="2400" b="1" dirty="0" err="1" smtClean="0"/>
              <a:t>Uold,</a:t>
            </a:r>
            <a:r>
              <a:rPr lang="en-US" sz="2400" b="1" dirty="0" err="1" smtClean="0">
                <a:solidFill>
                  <a:schemeClr val="accent6"/>
                </a:solidFill>
              </a:rPr>
              <a:t>Uhalo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60" name="Oval 59"/>
          <p:cNvSpPr/>
          <p:nvPr/>
        </p:nvSpPr>
        <p:spPr>
          <a:xfrm>
            <a:off x="8445732" y="1243729"/>
            <a:ext cx="533400" cy="49284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en-US" sz="2400" dirty="0" smtClean="0"/>
              <a:t>Network</a:t>
            </a:r>
            <a:endParaRPr lang="en-US" sz="2400" dirty="0"/>
          </a:p>
        </p:txBody>
      </p:sp>
      <p:sp>
        <p:nvSpPr>
          <p:cNvPr id="61" name="Rectangle 60"/>
          <p:cNvSpPr/>
          <p:nvPr/>
        </p:nvSpPr>
        <p:spPr>
          <a:xfrm>
            <a:off x="5116306" y="1814741"/>
            <a:ext cx="1618550" cy="22352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Old Data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Warehouse</a:t>
            </a:r>
            <a:endParaRPr lang="en-US" sz="2400" dirty="0">
              <a:latin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08420" y="3191646"/>
            <a:ext cx="1785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GET</a:t>
            </a:r>
          </a:p>
          <a:p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Uold</a:t>
            </a:r>
            <a:r>
              <a:rPr lang="en-US" sz="2000" b="1" dirty="0" smtClean="0"/>
              <a:t>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Uhalo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969217" y="4941031"/>
            <a:ext cx="2120823" cy="0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3160242" y="3063140"/>
            <a:ext cx="1881619" cy="5036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637420" y="2030268"/>
            <a:ext cx="1773778" cy="23492"/>
          </a:xfrm>
          <a:prstGeom prst="straightConnector1">
            <a:avLst/>
          </a:prstGeom>
          <a:ln w="38100">
            <a:prstDash val="lgDash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6602886" y="3281928"/>
            <a:ext cx="1842846" cy="16722"/>
          </a:xfrm>
          <a:prstGeom prst="straightConnector1">
            <a:avLst/>
          </a:prstGeom>
          <a:ln w="38100">
            <a:prstDash val="lgDash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7036370" y="3554455"/>
            <a:ext cx="1310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Halo receives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Uhalo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39106" y="954519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MPI </a:t>
            </a:r>
            <a:endParaRPr lang="en-US" sz="2400" b="1" dirty="0"/>
          </a:p>
        </p:txBody>
      </p:sp>
      <p:sp>
        <p:nvSpPr>
          <p:cNvPr id="107" name="Rectangle 106"/>
          <p:cNvSpPr/>
          <p:nvPr/>
        </p:nvSpPr>
        <p:spPr>
          <a:xfrm>
            <a:off x="5116305" y="4452504"/>
            <a:ext cx="1666751" cy="21978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 New Data</a:t>
            </a:r>
            <a:endParaRPr lang="en-US" sz="2400" dirty="0">
              <a:latin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Warehouse</a:t>
            </a:r>
          </a:p>
          <a:p>
            <a:pPr algn="ctr"/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629702" y="5197479"/>
            <a:ext cx="869149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PUT</a:t>
            </a: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Unew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09903" y="1582741"/>
            <a:ext cx="1468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Halo sends</a:t>
            </a:r>
            <a:endParaRPr lang="en-US" sz="20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277115" y="1616318"/>
            <a:ext cx="1371600" cy="1230923"/>
            <a:chOff x="457200" y="1828800"/>
            <a:chExt cx="3352800" cy="2971800"/>
          </a:xfrm>
        </p:grpSpPr>
        <p:sp>
          <p:nvSpPr>
            <p:cNvPr id="24" name="Cube 23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Cube 29"/>
          <p:cNvSpPr/>
          <p:nvPr/>
        </p:nvSpPr>
        <p:spPr>
          <a:xfrm>
            <a:off x="6909903" y="2243282"/>
            <a:ext cx="901359" cy="905367"/>
          </a:xfrm>
          <a:prstGeom prst="cube">
            <a:avLst>
              <a:gd name="adj" fmla="val 9211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8176" y="1674065"/>
            <a:ext cx="1793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Example Stencil Task 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7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 flipV="1">
            <a:off x="91394" y="2745201"/>
            <a:ext cx="8220902" cy="21925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5" descr="http://rtime.felk.cvut.cz/scheduling-toolbox/manual/img/doc_coffmangraham_graph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984" y="3094332"/>
            <a:ext cx="1730416" cy="1356780"/>
          </a:xfrm>
          <a:prstGeom prst="rect">
            <a:avLst/>
          </a:prstGeom>
          <a:noFill/>
        </p:spPr>
      </p:pic>
      <p:pic>
        <p:nvPicPr>
          <p:cNvPr id="5" name="Picture 5" descr="http://rtime.felk.cvut.cz/scheduling-toolbox/manual/img/doc_coffmangraham_graph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090" y="2929335"/>
            <a:ext cx="1715256" cy="1344893"/>
          </a:xfrm>
          <a:prstGeom prst="rect">
            <a:avLst/>
          </a:prstGeom>
          <a:noFill/>
        </p:spPr>
      </p:pic>
      <p:pic>
        <p:nvPicPr>
          <p:cNvPr id="6" name="Picture 5" descr="http://rtime.felk.cvut.cz/scheduling-toolbox/manual/img/doc_coffmangraham_graph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6566" y="3163079"/>
            <a:ext cx="1730416" cy="135678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4" y="658668"/>
            <a:ext cx="2038550" cy="1514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70" y="585780"/>
            <a:ext cx="2038550" cy="1514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12" y="711033"/>
            <a:ext cx="2038550" cy="1514246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2437436" y="1410914"/>
            <a:ext cx="824171" cy="24231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4913013" y="1410914"/>
            <a:ext cx="824171" cy="24231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>
            <a:off x="2779576" y="3651564"/>
            <a:ext cx="824171" cy="24231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>
            <a:off x="5221120" y="3651564"/>
            <a:ext cx="824171" cy="24231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1301423" y="2255997"/>
            <a:ext cx="242316" cy="4892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071837" y="2172914"/>
            <a:ext cx="242316" cy="4892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612376" y="2172914"/>
            <a:ext cx="242316" cy="4892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08501" y="445111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nodal task soup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4041" y="241833"/>
            <a:ext cx="727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Task Graph Structure on a Multicore Node with multiple patches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03747" y="5381533"/>
            <a:ext cx="4901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This is not a single graph</a:t>
            </a:r>
            <a:r>
              <a:rPr lang="en-US" dirty="0" smtClean="0"/>
              <a:t>. </a:t>
            </a:r>
            <a:r>
              <a:rPr lang="en-US" dirty="0" err="1" smtClean="0"/>
              <a:t>Multiscale</a:t>
            </a:r>
            <a:r>
              <a:rPr lang="en-US" dirty="0" smtClean="0"/>
              <a:t> and Multi-Physics merely add flavor to the “soup”.</a:t>
            </a:r>
          </a:p>
          <a:p>
            <a:r>
              <a:rPr lang="en-US" dirty="0" smtClean="0"/>
              <a:t>There are many adaptive strategies and tricks that are used in the execution of  this graph soup.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25508" y="191536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halos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055513" y="1855947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halos</a:t>
            </a:r>
          </a:p>
        </p:txBody>
      </p:sp>
      <p:sp>
        <p:nvSpPr>
          <p:cNvPr id="21" name="Left-Right Arrow 20"/>
          <p:cNvSpPr/>
          <p:nvPr/>
        </p:nvSpPr>
        <p:spPr>
          <a:xfrm>
            <a:off x="7416096" y="1488529"/>
            <a:ext cx="824171" cy="24231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>
            <a:off x="0" y="1488529"/>
            <a:ext cx="824171" cy="24231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>
            <a:off x="7438522" y="3696201"/>
            <a:ext cx="824171" cy="24231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-Right Arrow 23"/>
          <p:cNvSpPr/>
          <p:nvPr/>
        </p:nvSpPr>
        <p:spPr>
          <a:xfrm>
            <a:off x="163813" y="3624622"/>
            <a:ext cx="824171" cy="24231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59582" y="1902113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external</a:t>
            </a:r>
          </a:p>
          <a:p>
            <a:r>
              <a:rPr lang="en-US" dirty="0" smtClean="0"/>
              <a:t>halos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3813" y="1961526"/>
            <a:ext cx="106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external</a:t>
            </a:r>
          </a:p>
          <a:p>
            <a:r>
              <a:rPr lang="en-US" dirty="0"/>
              <a:t>halos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" y="5105398"/>
            <a:ext cx="3022485" cy="1752601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1660788" y="4756486"/>
            <a:ext cx="1942959" cy="3489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42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18" y="275761"/>
            <a:ext cx="4002066" cy="3320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-253959"/>
            <a:ext cx="6272129" cy="1096962"/>
          </a:xfrm>
        </p:spPr>
        <p:txBody>
          <a:bodyPr/>
          <a:lstStyle/>
          <a:p>
            <a:pPr algn="l"/>
            <a:r>
              <a:rPr lang="en-US" sz="2800" dirty="0" smtClean="0">
                <a:latin typeface="Calibri" panose="020F0502020204030204" pitchFamily="34" charset="0"/>
              </a:rPr>
              <a:t>The DAG Approach is not a silver bullet 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461" y="765931"/>
            <a:ext cx="4648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Uintah Phase 1 1998-2005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– overlap communications with computation. Static task graph execution  standard data structures one MPI process per core. No AMR.</a:t>
            </a:r>
          </a:p>
          <a:p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Uintah Phase 2 2005-2010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improved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fast data structures, load balancer. AMR to 12k cores, then 100K cores using new approach before data structures cause problems.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Out of order and dynamic task execution. </a:t>
            </a:r>
          </a:p>
          <a:p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Uintah Phase 3 2010- 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Hybrid model. </a:t>
            </a:r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Theaded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runtine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system on node. One MPI process and one data warehouse per node. Multiple cores and GPUs grab tasks as needed. Fast scalable use of </a:t>
            </a:r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hypre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for linear equations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86" y="3572749"/>
            <a:ext cx="4377714" cy="3285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7290" y="746919"/>
            <a:ext cx="15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OLD CSAFE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RESULTS 200</a:t>
            </a:r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5113437"/>
            <a:ext cx="1254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OLD CSAFE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RESULTS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2005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2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2400" y="198438"/>
            <a:ext cx="8839200" cy="795337"/>
          </a:xfrm>
        </p:spPr>
        <p:txBody>
          <a:bodyPr/>
          <a:lstStyle/>
          <a:p>
            <a:pPr algn="ctr"/>
            <a:r>
              <a:rPr lang="en-US" sz="2800" dirty="0" smtClean="0"/>
              <a:t>Uintah Heterogeneous Runtime System (Multiple GPUs and Intel Xeon Phis   </a:t>
            </a:r>
            <a:endParaRPr lang="en-US" sz="2800" dirty="0"/>
          </a:p>
        </p:txBody>
      </p:sp>
      <p:pic>
        <p:nvPicPr>
          <p:cNvPr id="6" name="Picture 2" descr="C:\Users\alan\Documents\uintah-pubs\figures\unified-scheduler-runtime-col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309" y="1284890"/>
            <a:ext cx="6143625" cy="5164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94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128" y="5529645"/>
            <a:ext cx="8037512" cy="9572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Raw Data:  49152 doubles                                   31360 doubles</a:t>
            </a:r>
          </a:p>
          <a:p>
            <a:pPr marL="0" indent="0">
              <a:buNone/>
            </a:pPr>
            <a:r>
              <a:rPr lang="en-US" sz="2000" dirty="0" smtClean="0"/>
              <a:t>MPI buffer</a:t>
            </a:r>
            <a:r>
              <a:rPr lang="en-US" sz="2000" dirty="0"/>
              <a:t>: </a:t>
            </a:r>
            <a:r>
              <a:rPr lang="en-US" sz="2000" dirty="0" smtClean="0"/>
              <a:t> 28416 doubles                                  10624 doubles     </a:t>
            </a:r>
          </a:p>
          <a:p>
            <a:pPr marL="0" indent="0">
              <a:buNone/>
            </a:pPr>
            <a:r>
              <a:rPr lang="en-US" sz="2000" dirty="0" smtClean="0"/>
              <a:t>Total</a:t>
            </a:r>
            <a:r>
              <a:rPr lang="en-US" sz="2000" dirty="0" smtClean="0">
                <a:solidFill>
                  <a:srgbClr val="0070C0"/>
                </a:solidFill>
              </a:rPr>
              <a:t>:           75K </a:t>
            </a:r>
            <a:r>
              <a:rPr lang="en-US" sz="2000" dirty="0"/>
              <a:t>doubles</a:t>
            </a:r>
            <a:r>
              <a:rPr lang="en-US" sz="2000" dirty="0" smtClean="0"/>
              <a:t>                                     </a:t>
            </a:r>
            <a:r>
              <a:rPr lang="en-US" sz="2000" dirty="0" smtClean="0">
                <a:solidFill>
                  <a:srgbClr val="0070C0"/>
                </a:solidFill>
              </a:rPr>
              <a:t>40K</a:t>
            </a:r>
            <a:r>
              <a:rPr lang="en-US" sz="2000" dirty="0" smtClean="0"/>
              <a:t> </a:t>
            </a:r>
            <a:r>
              <a:rPr lang="en-US" sz="2000" dirty="0"/>
              <a:t>doubles                          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52470" y="1328026"/>
            <a:ext cx="1371600" cy="1230923"/>
            <a:chOff x="457200" y="1828800"/>
            <a:chExt cx="3352800" cy="2971800"/>
          </a:xfrm>
        </p:grpSpPr>
        <p:sp>
          <p:nvSpPr>
            <p:cNvPr id="4" name="Cube 3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ube 4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24070" y="1343806"/>
            <a:ext cx="1371600" cy="1230923"/>
            <a:chOff x="457200" y="1828800"/>
            <a:chExt cx="3352800" cy="2971800"/>
          </a:xfrm>
        </p:grpSpPr>
        <p:sp>
          <p:nvSpPr>
            <p:cNvPr id="19" name="Cube 18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37922" y="2648225"/>
            <a:ext cx="1371600" cy="1230923"/>
            <a:chOff x="457200" y="1828800"/>
            <a:chExt cx="3352800" cy="2971800"/>
          </a:xfrm>
        </p:grpSpPr>
        <p:sp>
          <p:nvSpPr>
            <p:cNvPr id="26" name="Cube 25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61198" y="2605661"/>
            <a:ext cx="1371600" cy="1230923"/>
            <a:chOff x="457200" y="1828800"/>
            <a:chExt cx="3352800" cy="2971800"/>
          </a:xfrm>
        </p:grpSpPr>
        <p:sp>
          <p:nvSpPr>
            <p:cNvPr id="33" name="Cube 32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e 33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34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83642" y="3879148"/>
            <a:ext cx="1371600" cy="1230923"/>
            <a:chOff x="457200" y="1828800"/>
            <a:chExt cx="3352800" cy="2971800"/>
          </a:xfrm>
        </p:grpSpPr>
        <p:sp>
          <p:nvSpPr>
            <p:cNvPr id="40" name="Cube 39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86415" y="3847584"/>
            <a:ext cx="1371600" cy="1230923"/>
            <a:chOff x="457200" y="1828800"/>
            <a:chExt cx="3352800" cy="2971800"/>
          </a:xfrm>
        </p:grpSpPr>
        <p:sp>
          <p:nvSpPr>
            <p:cNvPr id="47" name="Cube 46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5270" y="1627235"/>
            <a:ext cx="1371600" cy="1230923"/>
            <a:chOff x="457200" y="1828800"/>
            <a:chExt cx="3352800" cy="2971800"/>
          </a:xfrm>
        </p:grpSpPr>
        <p:sp>
          <p:nvSpPr>
            <p:cNvPr id="61" name="Cube 60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ube 61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ube 63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ube 64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766870" y="1643015"/>
            <a:ext cx="1371600" cy="1230923"/>
            <a:chOff x="457200" y="1828800"/>
            <a:chExt cx="3352800" cy="2971800"/>
          </a:xfrm>
        </p:grpSpPr>
        <p:sp>
          <p:nvSpPr>
            <p:cNvPr id="68" name="Cube 67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68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ube 69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ube 70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ube 71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ube 72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80722" y="2947434"/>
            <a:ext cx="1371600" cy="1230923"/>
            <a:chOff x="457200" y="1828800"/>
            <a:chExt cx="3352800" cy="2971800"/>
          </a:xfrm>
        </p:grpSpPr>
        <p:sp>
          <p:nvSpPr>
            <p:cNvPr id="75" name="Cube 74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ube 75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ube 76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ube 77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ube 78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ube 79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803998" y="2904870"/>
            <a:ext cx="1371600" cy="1230923"/>
            <a:chOff x="457200" y="1828800"/>
            <a:chExt cx="3352800" cy="2971800"/>
          </a:xfrm>
        </p:grpSpPr>
        <p:sp>
          <p:nvSpPr>
            <p:cNvPr id="82" name="Cube 81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Cube 82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Cube 83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ube 84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ube 85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ube 86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26442" y="4178357"/>
            <a:ext cx="1371600" cy="1230923"/>
            <a:chOff x="457200" y="1828800"/>
            <a:chExt cx="3352800" cy="2971800"/>
          </a:xfrm>
        </p:grpSpPr>
        <p:sp>
          <p:nvSpPr>
            <p:cNvPr id="89" name="Cube 88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ube 89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ube 90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ube 91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ube 92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ube 93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829215" y="4146793"/>
            <a:ext cx="1371600" cy="1230923"/>
            <a:chOff x="457200" y="1828800"/>
            <a:chExt cx="3352800" cy="2971800"/>
          </a:xfrm>
        </p:grpSpPr>
        <p:sp>
          <p:nvSpPr>
            <p:cNvPr id="96" name="Cube 95"/>
            <p:cNvSpPr/>
            <p:nvPr/>
          </p:nvSpPr>
          <p:spPr>
            <a:xfrm>
              <a:off x="1219200" y="4114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ube 96"/>
            <p:cNvSpPr/>
            <p:nvPr/>
          </p:nvSpPr>
          <p:spPr>
            <a:xfrm>
              <a:off x="1219200" y="2438400"/>
              <a:ext cx="1828800" cy="1828800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ube 97"/>
            <p:cNvSpPr/>
            <p:nvPr/>
          </p:nvSpPr>
          <p:spPr>
            <a:xfrm>
              <a:off x="3124200" y="23622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ube 98"/>
            <p:cNvSpPr/>
            <p:nvPr/>
          </p:nvSpPr>
          <p:spPr>
            <a:xfrm>
              <a:off x="457200" y="2514600"/>
              <a:ext cx="685800" cy="1828800"/>
            </a:xfrm>
            <a:prstGeom prst="cube">
              <a:avLst>
                <a:gd name="adj" fmla="val 66228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ube 99"/>
            <p:cNvSpPr/>
            <p:nvPr/>
          </p:nvSpPr>
          <p:spPr>
            <a:xfrm>
              <a:off x="1295400" y="1828800"/>
              <a:ext cx="1828800" cy="685800"/>
            </a:xfrm>
            <a:prstGeom prst="cube">
              <a:avLst>
                <a:gd name="adj" fmla="val 66925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ube 100"/>
            <p:cNvSpPr/>
            <p:nvPr/>
          </p:nvSpPr>
          <p:spPr>
            <a:xfrm>
              <a:off x="914400" y="3124200"/>
              <a:ext cx="1371600" cy="1524000"/>
            </a:xfrm>
            <a:prstGeom prst="cube">
              <a:avLst>
                <a:gd name="adj" fmla="val 9211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Cube 101"/>
          <p:cNvSpPr/>
          <p:nvPr/>
        </p:nvSpPr>
        <p:spPr>
          <a:xfrm>
            <a:off x="5709355" y="4491661"/>
            <a:ext cx="1974273" cy="1048453"/>
          </a:xfrm>
          <a:prstGeom prst="cube">
            <a:avLst>
              <a:gd name="adj" fmla="val 66925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ube 102"/>
          <p:cNvSpPr/>
          <p:nvPr/>
        </p:nvSpPr>
        <p:spPr>
          <a:xfrm>
            <a:off x="5709355" y="1928775"/>
            <a:ext cx="1974273" cy="2795876"/>
          </a:xfrm>
          <a:prstGeom prst="cub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ube 103"/>
          <p:cNvSpPr/>
          <p:nvPr/>
        </p:nvSpPr>
        <p:spPr>
          <a:xfrm>
            <a:off x="7765889" y="1812280"/>
            <a:ext cx="740352" cy="2795876"/>
          </a:xfrm>
          <a:prstGeom prst="cube">
            <a:avLst>
              <a:gd name="adj" fmla="val 69522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ube 104"/>
          <p:cNvSpPr/>
          <p:nvPr/>
        </p:nvSpPr>
        <p:spPr>
          <a:xfrm>
            <a:off x="4886741" y="2045269"/>
            <a:ext cx="740352" cy="2795876"/>
          </a:xfrm>
          <a:prstGeom prst="cube">
            <a:avLst>
              <a:gd name="adj" fmla="val 66228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/>
          <p:cNvCxnSpPr/>
          <p:nvPr/>
        </p:nvCxnSpPr>
        <p:spPr>
          <a:xfrm flipV="1">
            <a:off x="5709354" y="3121657"/>
            <a:ext cx="1495425" cy="41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5709355" y="3987539"/>
            <a:ext cx="1495425" cy="41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103" idx="1"/>
          </p:cNvCxnSpPr>
          <p:nvPr/>
        </p:nvCxnSpPr>
        <p:spPr>
          <a:xfrm>
            <a:off x="6449707" y="2422343"/>
            <a:ext cx="7360" cy="22774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Cube 106"/>
          <p:cNvSpPr/>
          <p:nvPr/>
        </p:nvSpPr>
        <p:spPr>
          <a:xfrm>
            <a:off x="5380309" y="2977228"/>
            <a:ext cx="1480705" cy="2329896"/>
          </a:xfrm>
          <a:prstGeom prst="cube">
            <a:avLst>
              <a:gd name="adj" fmla="val 9211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/>
          <p:cNvCxnSpPr/>
          <p:nvPr/>
        </p:nvCxnSpPr>
        <p:spPr>
          <a:xfrm flipV="1">
            <a:off x="7204780" y="2589879"/>
            <a:ext cx="478848" cy="53592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7204780" y="3455311"/>
            <a:ext cx="478848" cy="53592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7444204" y="2163791"/>
            <a:ext cx="0" cy="23150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Right Arrow 121"/>
          <p:cNvSpPr/>
          <p:nvPr/>
        </p:nvSpPr>
        <p:spPr>
          <a:xfrm>
            <a:off x="3810000" y="2747690"/>
            <a:ext cx="990600" cy="105192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  <a:scene3d>
            <a:camera prst="perspectiveLef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495689" y="974474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MPI:</a:t>
            </a:r>
            <a:endParaRPr lang="en-US" sz="2000" b="1" dirty="0"/>
          </a:p>
        </p:txBody>
      </p:sp>
      <p:sp>
        <p:nvSpPr>
          <p:cNvPr id="124" name="TextBox 123"/>
          <p:cNvSpPr txBox="1"/>
          <p:nvPr/>
        </p:nvSpPr>
        <p:spPr>
          <a:xfrm>
            <a:off x="4721154" y="997972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Thread/MPI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125" name="TextBox 124"/>
          <p:cNvSpPr txBox="1"/>
          <p:nvPr/>
        </p:nvSpPr>
        <p:spPr>
          <a:xfrm>
            <a:off x="551431" y="6418956"/>
            <a:ext cx="789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(example on Kraken, 12 cores/node, 98K core 11% of memory needed</a:t>
            </a:r>
            <a:endParaRPr lang="en-US" dirty="0"/>
          </a:p>
        </p:txBody>
      </p:sp>
      <p:cxnSp>
        <p:nvCxnSpPr>
          <p:cNvPr id="127" name="Straight Connector 126"/>
          <p:cNvCxnSpPr/>
          <p:nvPr/>
        </p:nvCxnSpPr>
        <p:spPr>
          <a:xfrm flipH="1">
            <a:off x="5867400" y="2163791"/>
            <a:ext cx="157680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03" idx="1"/>
          </p:cNvCxnSpPr>
          <p:nvPr/>
        </p:nvCxnSpPr>
        <p:spPr>
          <a:xfrm flipV="1">
            <a:off x="6449707" y="1879732"/>
            <a:ext cx="560693" cy="54261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Cube 105"/>
          <p:cNvSpPr/>
          <p:nvPr/>
        </p:nvSpPr>
        <p:spPr>
          <a:xfrm>
            <a:off x="5791616" y="1343806"/>
            <a:ext cx="1974273" cy="835765"/>
          </a:xfrm>
          <a:prstGeom prst="cube">
            <a:avLst>
              <a:gd name="adj" fmla="val 66925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itle 129"/>
          <p:cNvSpPr>
            <a:spLocks noGrp="1"/>
          </p:cNvSpPr>
          <p:nvPr>
            <p:ph type="title"/>
          </p:nvPr>
        </p:nvSpPr>
        <p:spPr>
          <a:xfrm>
            <a:off x="228600" y="198438"/>
            <a:ext cx="8762999" cy="795337"/>
          </a:xfrm>
        </p:spPr>
        <p:txBody>
          <a:bodyPr/>
          <a:lstStyle/>
          <a:p>
            <a:pPr algn="l"/>
            <a:r>
              <a:rPr lang="en-US" sz="2800" dirty="0" smtClean="0"/>
              <a:t>New Hybrid Model Memory Savings: Ghost Cells</a:t>
            </a:r>
            <a:endParaRPr lang="en-US" sz="28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817225" y="1620714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Local Patch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572462" y="1834404"/>
            <a:ext cx="1244763" cy="188741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4859927" y="1928775"/>
            <a:ext cx="1260734" cy="440801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3656529" y="4823162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Ghost Cells</a:t>
            </a:r>
            <a:endParaRPr lang="en-US" sz="1600" b="1" dirty="0">
              <a:solidFill>
                <a:srgbClr val="00B050"/>
              </a:solidFill>
            </a:endParaRPr>
          </a:p>
        </p:txBody>
      </p:sp>
      <p:cxnSp>
        <p:nvCxnSpPr>
          <p:cNvPr id="117" name="Straight Arrow Connector 116"/>
          <p:cNvCxnSpPr>
            <a:stCxn id="115" idx="1"/>
          </p:cNvCxnSpPr>
          <p:nvPr/>
        </p:nvCxnSpPr>
        <p:spPr>
          <a:xfrm flipH="1" flipV="1">
            <a:off x="2473452" y="4989973"/>
            <a:ext cx="1183077" cy="2466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5" idx="3"/>
          </p:cNvCxnSpPr>
          <p:nvPr/>
        </p:nvCxnSpPr>
        <p:spPr>
          <a:xfrm flipV="1">
            <a:off x="4982533" y="4794448"/>
            <a:ext cx="424226" cy="197991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15" idx="1"/>
          </p:cNvCxnSpPr>
          <p:nvPr/>
        </p:nvCxnSpPr>
        <p:spPr>
          <a:xfrm flipH="1" flipV="1">
            <a:off x="2754005" y="4178357"/>
            <a:ext cx="902524" cy="814082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0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1295400"/>
            <a:ext cx="11049000" cy="2762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285" y="9507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Scalability is at least partially  achieved by not executing tasks in order e.g. AMR fluid-structure interaction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6659" y="4221815"/>
            <a:ext cx="7999141" cy="193899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Straight line represents given order of tasks  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Green X   </a:t>
            </a:r>
            <a:r>
              <a:rPr lang="en-US" sz="2000" b="1" dirty="0" smtClean="0"/>
              <a:t>shows when a task  is actually executed.   </a:t>
            </a:r>
          </a:p>
          <a:p>
            <a:r>
              <a:rPr lang="en-US" sz="2000" b="1" dirty="0" smtClean="0"/>
              <a:t>Above the line means late  execution while below the line means early execution took place.  </a:t>
            </a:r>
            <a:r>
              <a:rPr lang="en-US" sz="2000" b="1" dirty="0" smtClean="0">
                <a:solidFill>
                  <a:srgbClr val="FF0000"/>
                </a:solidFill>
              </a:rPr>
              <a:t>More “late” tasks than “early” ones as e.g.</a:t>
            </a:r>
            <a:endParaRPr lang="en-US" sz="2000" b="1" dirty="0"/>
          </a:p>
          <a:p>
            <a:r>
              <a:rPr lang="en-US" sz="2000" b="1" dirty="0" smtClean="0"/>
              <a:t>TASKS: 1 2 3 4 5                   1 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4  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2  3</a:t>
            </a:r>
            <a:r>
              <a:rPr lang="en-US" sz="2000" b="1" dirty="0" smtClean="0"/>
              <a:t> 5</a:t>
            </a:r>
            <a:endParaRPr lang="en-US" sz="2000" b="1" dirty="0"/>
          </a:p>
        </p:txBody>
      </p:sp>
      <p:sp>
        <p:nvSpPr>
          <p:cNvPr id="2" name="Right Arrow 1"/>
          <p:cNvSpPr/>
          <p:nvPr/>
        </p:nvSpPr>
        <p:spPr>
          <a:xfrm flipV="1">
            <a:off x="2743200" y="5796312"/>
            <a:ext cx="685800" cy="33496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49444" y="635476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Early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0892" y="635476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Late </a:t>
            </a:r>
            <a:r>
              <a:rPr lang="en-US" b="1" dirty="0" smtClean="0"/>
              <a:t>execution </a:t>
            </a:r>
            <a:endParaRPr lang="en-US" b="1" dirty="0"/>
          </a:p>
        </p:txBody>
      </p:sp>
      <p:sp>
        <p:nvSpPr>
          <p:cNvPr id="12" name="Up Arrow 11"/>
          <p:cNvSpPr/>
          <p:nvPr/>
        </p:nvSpPr>
        <p:spPr>
          <a:xfrm>
            <a:off x="4470085" y="6047083"/>
            <a:ext cx="152399" cy="348197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3955363" y="6041749"/>
            <a:ext cx="152399" cy="348197"/>
          </a:xfrm>
          <a:prstGeom prst="upArrow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50066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INTRODUCTION,</a:t>
            </a:r>
          </a:p>
          <a:p>
            <a:r>
              <a:rPr lang="en-US" sz="4000" dirty="0" smtClean="0">
                <a:solidFill>
                  <a:srgbClr val="002060"/>
                </a:solidFill>
              </a:rPr>
              <a:t>DAGs, SOFTWARE,</a:t>
            </a:r>
          </a:p>
          <a:p>
            <a:r>
              <a:rPr lang="en-US" sz="4000" dirty="0" smtClean="0">
                <a:solidFill>
                  <a:srgbClr val="002060"/>
                </a:solidFill>
              </a:rPr>
              <a:t>MACHINES, HYPE?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743200"/>
            <a:ext cx="8686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Peak computer power grows by a factor of a thousand every decade and has a profound impact on our ability to undertake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Often in the past  we have had to change our codes…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A very large change is coming as we try to go forward for the next decade.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Are task-based approaches a key technology for this? </a:t>
            </a:r>
          </a:p>
        </p:txBody>
      </p:sp>
    </p:spTree>
    <p:extLst>
      <p:ext uri="{BB962C8B-B14F-4D97-AF65-F5344CB8AC3E}">
        <p14:creationId xmlns:p14="http://schemas.microsoft.com/office/powerpoint/2010/main" val="9413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eter\AppData\Local\Temp\Rar$DI19.851\granular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142" y="990600"/>
            <a:ext cx="4762472" cy="3581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0"/>
            <a:ext cx="8382000" cy="795337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</a:rPr>
              <a:t>Summary of </a:t>
            </a:r>
            <a:r>
              <a:rPr lang="en-US" sz="2800" dirty="0" smtClean="0">
                <a:latin typeface="Calibri" panose="020F0502020204030204" pitchFamily="34" charset="0"/>
              </a:rPr>
              <a:t>Uintah Scalability </a:t>
            </a:r>
            <a:r>
              <a:rPr lang="en-US" sz="2800" dirty="0">
                <a:latin typeface="Calibri" panose="020F0502020204030204" pitchFamily="34" charset="0"/>
              </a:rPr>
              <a:t>Improvements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933" y="990600"/>
            <a:ext cx="4724400" cy="440119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400004" indent="-400004" defTabSz="914296">
              <a:buFontTx/>
              <a:buAutoNum type="romanLcParenBoth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Move to a one MPI process per multicore node reduces memory to less than 10% of previous for 100K+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cores</a:t>
            </a:r>
          </a:p>
          <a:p>
            <a:pPr marL="400004" indent="-400004" defTabSz="914296">
              <a:buFontTx/>
              <a:buAutoNum type="romanLcParenBoth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Work on Runtime System involved substantial rewrites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400004" indent="-400004" defTabSz="914296">
              <a:buFontTx/>
              <a:buAutoNum type="romanLcParenBoth"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optimal  size patches to balance overhead and granularity 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00004" indent="-400004" defTabSz="914296">
              <a:buFontTx/>
              <a:buAutoNum type="romanLcParenBoth"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only one data warehouse but allow all cores fast access to it, through the use of atomic operations.</a:t>
            </a:r>
          </a:p>
          <a:p>
            <a:pPr marL="400004" indent="-400004" defTabSz="914296">
              <a:buFontTx/>
              <a:buAutoNum type="romanLcParenBoth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Prioritize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tasks with the most external communications</a:t>
            </a:r>
          </a:p>
          <a:p>
            <a:pPr marL="400004" indent="-400004" defTabSz="914296">
              <a:buFontTx/>
              <a:buAutoNum type="romanLcParenBoth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Use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out-of-order execution </a:t>
            </a:r>
          </a:p>
          <a:p>
            <a:pPr marL="400004" indent="-400004" defTabSz="914296">
              <a:buFontTx/>
              <a:buAutoNum type="romanLcParenBoth"/>
            </a:pP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508617"/>
              </p:ext>
            </p:extLst>
          </p:nvPr>
        </p:nvGraphicFramePr>
        <p:xfrm>
          <a:off x="127000" y="5354320"/>
          <a:ext cx="7543800" cy="1478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8736"/>
                <a:gridCol w="1438766"/>
                <a:gridCol w="1438766"/>
                <a:gridCol w="1438766"/>
                <a:gridCol w="1438766"/>
              </a:tblGrid>
              <a:tr h="142240">
                <a:tc>
                  <a:txBody>
                    <a:bodyPr/>
                    <a:lstStyle/>
                    <a:p>
                      <a:r>
                        <a:rPr lang="en-US" dirty="0" smtClean="0"/>
                        <a:t>Algorithm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FCFS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PatchOrder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 Msg.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Queue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Wait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Overall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315.35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308.73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187.19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139.39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7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52400"/>
            <a:ext cx="2229198" cy="795337"/>
          </a:xfrm>
        </p:spPr>
        <p:txBody>
          <a:bodyPr/>
          <a:lstStyle/>
          <a:p>
            <a:r>
              <a:rPr lang="en-US" sz="2000" dirty="0" smtClean="0"/>
              <a:t>MPM AMR ICE Strong Scaling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805488" y="3387622"/>
            <a:ext cx="423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*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343400" y="1376065"/>
            <a:ext cx="1676400" cy="1676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9310" y="5638800"/>
            <a:ext cx="542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Complex fluid-structure interaction problem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with adaptive mesh refinement, see SC13/14 paper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NSF funding.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638800" y="1837730"/>
            <a:ext cx="804514" cy="52447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048" y="4419600"/>
            <a:ext cx="257452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880"/>
            <a:ext cx="6778176" cy="5705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78176" y="2792887"/>
            <a:ext cx="2213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Resolution B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29 Billion particles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 Billion mesh cells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1.2 Million mesh patches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8176" y="1099066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Mira </a:t>
            </a:r>
            <a:r>
              <a:rPr lang="en-US" dirty="0" smtClean="0">
                <a:solidFill>
                  <a:srgbClr val="000000"/>
                </a:solidFill>
              </a:rPr>
              <a:t>DOE BG/Q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768K cores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Blue Waters </a:t>
            </a:r>
            <a:r>
              <a:rPr lang="en-US" dirty="0" smtClean="0">
                <a:solidFill>
                  <a:srgbClr val="000000"/>
                </a:solidFill>
              </a:rPr>
              <a:t>Cray XE6/XK7 700K+ cores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0202" y="3200400"/>
            <a:ext cx="393155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500093"/>
              </a:buClr>
              <a:buSzPct val="100000"/>
            </a:pPr>
            <a:r>
              <a:rPr lang="en-US" sz="1800" b="1" dirty="0">
                <a:solidFill>
                  <a:srgbClr val="201797"/>
                </a:solidFill>
                <a:latin typeface="Helvetica" pitchFamily="34" charset="0"/>
              </a:rPr>
              <a:t>Deflagration wave moves at ~400m/s  </a:t>
            </a:r>
            <a:r>
              <a:rPr lang="en-US" sz="1800" b="1" dirty="0" smtClean="0">
                <a:solidFill>
                  <a:srgbClr val="201797"/>
                </a:solidFill>
                <a:latin typeface="Helvetica" pitchFamily="34" charset="0"/>
              </a:rPr>
              <a:t>not  all explosive consumed. Detonation  </a:t>
            </a:r>
            <a:r>
              <a:rPr lang="en-US" sz="1800" b="1" dirty="0">
                <a:solidFill>
                  <a:srgbClr val="201797"/>
                </a:solidFill>
                <a:latin typeface="Helvetica" pitchFamily="34" charset="0"/>
              </a:rPr>
              <a:t>wave moves </a:t>
            </a:r>
            <a:r>
              <a:rPr lang="en-US" sz="1800" b="1" dirty="0" smtClean="0">
                <a:solidFill>
                  <a:srgbClr val="201797"/>
                </a:solidFill>
                <a:latin typeface="Helvetica" pitchFamily="34" charset="0"/>
              </a:rPr>
              <a:t>8500m/s all explosive consumed.</a:t>
            </a:r>
            <a:endParaRPr lang="en-US" sz="1800" b="1" dirty="0">
              <a:solidFill>
                <a:srgbClr val="201797"/>
              </a:solidFill>
              <a:latin typeface="Helvetica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28588" y="147638"/>
            <a:ext cx="40147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500093"/>
              </a:buClr>
              <a:buSzPct val="100000"/>
            </a:pPr>
            <a:r>
              <a:rPr lang="en-US" sz="2000" b="1" dirty="0" smtClean="0">
                <a:solidFill>
                  <a:srgbClr val="500093"/>
                </a:solidFill>
                <a:latin typeface="Helvetica" pitchFamily="34" charset="0"/>
              </a:rPr>
              <a:t>NSF funded modeling  of  Spanish </a:t>
            </a:r>
            <a:r>
              <a:rPr lang="en-US" sz="2000" b="1" dirty="0">
                <a:solidFill>
                  <a:srgbClr val="500093"/>
                </a:solidFill>
                <a:latin typeface="Helvetica" pitchFamily="34" charset="0"/>
              </a:rPr>
              <a:t>Fork Accident 8/10/05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04032" y="838200"/>
            <a:ext cx="339237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500093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Speeding truck with 8000 explosive boosters each with </a:t>
            </a:r>
            <a:r>
              <a:rPr lang="en-US" sz="2000" dirty="0" smtClean="0">
                <a:solidFill>
                  <a:srgbClr val="000000"/>
                </a:solidFill>
                <a:latin typeface="Helvetica" pitchFamily="34" charset="0"/>
              </a:rPr>
              <a:t>2.5-5.5 </a:t>
            </a:r>
            <a:r>
              <a:rPr lang="en-US" sz="2000" dirty="0" err="1">
                <a:solidFill>
                  <a:srgbClr val="000000"/>
                </a:solidFill>
                <a:latin typeface="Helvetica" pitchFamily="34" charset="0"/>
              </a:rPr>
              <a:t>lbs</a:t>
            </a: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 of explosive overturned and caught fire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500093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Experimental evidence </a:t>
            </a:r>
            <a:r>
              <a:rPr lang="en-US" sz="2000" dirty="0" smtClean="0">
                <a:solidFill>
                  <a:srgbClr val="000000"/>
                </a:solidFill>
                <a:latin typeface="Helvetica" pitchFamily="34" charset="0"/>
              </a:rPr>
              <a:t>for   </a:t>
            </a: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a transition from deflagration </a:t>
            </a:r>
            <a:r>
              <a:rPr lang="en-US" sz="2000" dirty="0" smtClean="0">
                <a:solidFill>
                  <a:srgbClr val="000000"/>
                </a:solidFill>
                <a:latin typeface="Helvetica" pitchFamily="34" charset="0"/>
              </a:rPr>
              <a:t>to detonation?</a:t>
            </a:r>
            <a:endParaRPr lang="en-US" sz="2000" dirty="0">
              <a:solidFill>
                <a:srgbClr val="000000"/>
              </a:solidFill>
              <a:latin typeface="Helvetic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500093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500093"/>
              </a:buClr>
              <a:buSzPct val="100000"/>
            </a:pPr>
            <a:endParaRPr lang="en-US" sz="2000" dirty="0">
              <a:solidFill>
                <a:srgbClr val="201797"/>
              </a:solidFill>
              <a:latin typeface="Helvetica" pitchFamily="34" charset="0"/>
            </a:endParaRPr>
          </a:p>
        </p:txBody>
      </p: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4567238" y="1308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500093"/>
              </a:buClr>
              <a:buSzPct val="100000"/>
            </a:pPr>
            <a:endParaRPr lang="en-US" sz="2000">
              <a:solidFill>
                <a:srgbClr val="201797"/>
              </a:solidFill>
              <a:latin typeface="Helvetica" pitchFamily="34" charset="0"/>
            </a:endParaRPr>
          </a:p>
        </p:txBody>
      </p:sp>
      <p:pic>
        <p:nvPicPr>
          <p:cNvPr id="3084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00" y="-63500"/>
            <a:ext cx="430390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440208" y="1772778"/>
            <a:ext cx="977900" cy="195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2" descr="C:\Users\mb\Documents\XSEDE13talk\TightDD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" y="4953000"/>
            <a:ext cx="883621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2309905"/>
            <a:ext cx="4287469" cy="31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28589" y="147638"/>
            <a:ext cx="28432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500093"/>
              </a:buClr>
              <a:buSzPct val="100000"/>
            </a:pPr>
            <a:r>
              <a:rPr lang="en-US" sz="2000" b="1" dirty="0">
                <a:solidFill>
                  <a:srgbClr val="500093"/>
                </a:solidFill>
                <a:latin typeface="Helvetica" pitchFamily="34" charset="0"/>
              </a:rPr>
              <a:t>Spanish Fork </a:t>
            </a:r>
            <a:r>
              <a:rPr lang="en-US" sz="2000" b="1" dirty="0" smtClean="0">
                <a:solidFill>
                  <a:srgbClr val="500093"/>
                </a:solidFill>
                <a:latin typeface="Helvetica" pitchFamily="34" charset="0"/>
              </a:rPr>
              <a:t>Accident</a:t>
            </a:r>
            <a:endParaRPr lang="en-US" sz="2000" b="1" dirty="0">
              <a:solidFill>
                <a:srgbClr val="500093"/>
              </a:solidFill>
              <a:latin typeface="Helvetica" pitchFamily="34" charset="0"/>
            </a:endParaRPr>
          </a:p>
        </p:txBody>
      </p: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4567238" y="1308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500093"/>
              </a:buClr>
              <a:buSzPct val="100000"/>
            </a:pPr>
            <a:endParaRPr lang="en-US" sz="2000">
              <a:solidFill>
                <a:srgbClr val="201797"/>
              </a:solidFill>
              <a:latin typeface="Helvetic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0865"/>
            <a:ext cx="5562600" cy="3818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184" y="1029791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500K mesh patches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1.3 Billion mesh cells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7.8 Billion particles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2286"/>
            <a:ext cx="5092572" cy="420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4385811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At every stage when we move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to the next generation of problems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Some of the algorithms and data structures need to be replaced 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Scalability at one level is no certain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Indicator fro problems or machines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 order of magnitude larger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514600"/>
            <a:ext cx="55744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Utah PSAAP2 Center</a:t>
            </a:r>
          </a:p>
          <a:p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 smtClean="0">
                <a:solidFill>
                  <a:srgbClr val="002060"/>
                </a:solidFill>
              </a:rPr>
              <a:t>Radiative Heat Transfer</a:t>
            </a:r>
          </a:p>
        </p:txBody>
      </p:sp>
    </p:spTree>
    <p:extLst>
      <p:ext uri="{BB962C8B-B14F-4D97-AF65-F5344CB8AC3E}">
        <p14:creationId xmlns:p14="http://schemas.microsoft.com/office/powerpoint/2010/main" val="41548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01" y="762000"/>
            <a:ext cx="3349599" cy="4797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337"/>
            <a:ext cx="9007137" cy="795337"/>
          </a:xfrm>
        </p:spPr>
        <p:txBody>
          <a:bodyPr/>
          <a:lstStyle/>
          <a:p>
            <a:pPr algn="l"/>
            <a:r>
              <a:rPr lang="en-US" sz="2000" dirty="0" smtClean="0"/>
              <a:t>An </a:t>
            </a:r>
            <a:r>
              <a:rPr lang="en-US" sz="2000" dirty="0" err="1" smtClean="0"/>
              <a:t>Exascale</a:t>
            </a:r>
            <a:r>
              <a:rPr lang="en-US" sz="2000" dirty="0" smtClean="0"/>
              <a:t> Design Problem - Alstom Clean Coal Boiler for 2018 to 2024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44881" y="5153025"/>
                <a:ext cx="76706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For 350MWe boiler problem. LES </a:t>
                </a:r>
                <a:r>
                  <a:rPr lang="en-US" dirty="0"/>
                  <a:t>resolution </a:t>
                </a:r>
                <a:endParaRPr lang="en-US" dirty="0" smtClean="0"/>
              </a:p>
              <a:p>
                <a:r>
                  <a:rPr lang="en-US" dirty="0" smtClean="0"/>
                  <a:t>needed</a:t>
                </a:r>
                <a:r>
                  <a:rPr lang="en-US" dirty="0"/>
                  <a:t>: </a:t>
                </a:r>
                <a:r>
                  <a:rPr lang="en-US" dirty="0" smtClean="0"/>
                  <a:t>1mm </a:t>
                </a:r>
                <a:r>
                  <a:rPr lang="en-US" dirty="0"/>
                  <a:t>per side for each computational volume = 9x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dirty="0" smtClean="0"/>
                  <a:t>  </a:t>
                </a:r>
                <a:r>
                  <a:rPr lang="en-US" dirty="0"/>
                  <a:t>cells</a:t>
                </a:r>
              </a:p>
              <a:p>
                <a:r>
                  <a:rPr lang="en-US" dirty="0" smtClean="0"/>
                  <a:t>This is one thousand times larger than the largest problems we solve today.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881" y="5153025"/>
                <a:ext cx="7670601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715" t="-2030" b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4932045"/>
            <a:ext cx="1614401" cy="193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21662" y="4812267"/>
            <a:ext cx="203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field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22798" y="6418243"/>
            <a:ext cx="498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Prof. Phil Smith </a:t>
            </a:r>
            <a:r>
              <a:rPr lang="en-US" b="1" dirty="0" err="1" smtClean="0"/>
              <a:t>Dr</a:t>
            </a:r>
            <a:r>
              <a:rPr lang="en-US" b="1" dirty="0" smtClean="0"/>
              <a:t> Jeremy </a:t>
            </a:r>
            <a:r>
              <a:rPr lang="en-US" b="1" dirty="0" err="1" smtClean="0"/>
              <a:t>Thornock</a:t>
            </a:r>
            <a:r>
              <a:rPr lang="en-US" b="1" dirty="0" smtClean="0"/>
              <a:t>  ICSE 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63599"/>
            <a:ext cx="3733800" cy="406844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7600899" y="4914543"/>
            <a:ext cx="304800" cy="1617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sf_poc_O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5361" y="952395"/>
            <a:ext cx="2549961" cy="40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841" y="189354"/>
            <a:ext cx="7297737" cy="795337"/>
          </a:xfrm>
        </p:spPr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43" y="981070"/>
            <a:ext cx="856143" cy="1234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64089"/>
            <a:ext cx="914400" cy="1251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22" y="984690"/>
            <a:ext cx="859036" cy="1277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03" y="4578182"/>
            <a:ext cx="1365417" cy="1365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963513"/>
            <a:ext cx="904816" cy="1200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48" y="4306379"/>
            <a:ext cx="950654" cy="1256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437012"/>
            <a:ext cx="874003" cy="1140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6099219"/>
            <a:ext cx="9144000" cy="758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0"/>
            <a:ext cx="2699657" cy="1149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046396"/>
            <a:ext cx="917711" cy="13765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32" y="3147393"/>
            <a:ext cx="1225413" cy="12571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87" y="2963513"/>
            <a:ext cx="1152835" cy="11470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71" y="4498400"/>
            <a:ext cx="1272703" cy="12593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578" y="3245522"/>
            <a:ext cx="1414477" cy="10608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00" y="4446632"/>
            <a:ext cx="1300543" cy="16036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4585227"/>
            <a:ext cx="838200" cy="1436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1" y="3245521"/>
            <a:ext cx="952539" cy="11878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1841" y="2449286"/>
            <a:ext cx="8340725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Computer Science         Predictive  Modeling        Uncertainty Quantification      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098508" y="574956"/>
            <a:ext cx="115927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The Exec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811322" y="1817914"/>
            <a:ext cx="1524000" cy="6204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260815" y="2191608"/>
            <a:ext cx="467350" cy="257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783774" y="2191607"/>
            <a:ext cx="748601" cy="371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4486048"/>
            <a:ext cx="1167990" cy="12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38" y="3657754"/>
            <a:ext cx="3397962" cy="3219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9976"/>
            <a:ext cx="8382000" cy="795337"/>
          </a:xfrm>
        </p:spPr>
        <p:txBody>
          <a:bodyPr/>
          <a:lstStyle/>
          <a:p>
            <a:pPr algn="l"/>
            <a:r>
              <a:rPr lang="en-US" sz="2000" dirty="0"/>
              <a:t>Existing Simulations of </a:t>
            </a:r>
            <a:r>
              <a:rPr lang="en-US" sz="2000" dirty="0" smtClean="0"/>
              <a:t>Clean </a:t>
            </a:r>
            <a:r>
              <a:rPr lang="en-US" sz="2000" dirty="0"/>
              <a:t>coal Boilers </a:t>
            </a:r>
            <a:r>
              <a:rPr lang="en-US" sz="2000" dirty="0" smtClean="0"/>
              <a:t>using ARCHES in Uintah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03302" y="813673"/>
            <a:ext cx="53162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</a:rPr>
              <a:t>(</a:t>
            </a:r>
            <a:r>
              <a:rPr lang="en-US" dirty="0" err="1" smtClean="0">
                <a:latin typeface="Calibri"/>
              </a:rPr>
              <a:t>i</a:t>
            </a:r>
            <a:r>
              <a:rPr lang="en-US" dirty="0" smtClean="0">
                <a:latin typeface="Calibri"/>
              </a:rPr>
              <a:t>) Traditional </a:t>
            </a:r>
            <a:r>
              <a:rPr lang="en-US" dirty="0" err="1" smtClean="0">
                <a:latin typeface="Calibri"/>
              </a:rPr>
              <a:t>Lagrangian</a:t>
            </a:r>
            <a:r>
              <a:rPr lang="en-US" dirty="0" smtClean="0">
                <a:latin typeface="Calibri"/>
              </a:rPr>
              <a:t>/RANS approaches  do not address well particle effects</a:t>
            </a:r>
            <a:endParaRPr lang="en-US" dirty="0">
              <a:latin typeface="Calibri"/>
            </a:endParaRPr>
          </a:p>
          <a:p>
            <a:r>
              <a:rPr lang="en-US" sz="2400" dirty="0" smtClean="0">
                <a:latin typeface="Calibri"/>
              </a:rPr>
              <a:t>(ii) </a:t>
            </a:r>
            <a:r>
              <a:rPr lang="en-US" dirty="0" smtClean="0">
                <a:latin typeface="Calibri"/>
              </a:rPr>
              <a:t>LES has potential to predict oxy-</a:t>
            </a:r>
            <a:r>
              <a:rPr lang="en-US" dirty="0">
                <a:latin typeface="Calibri"/>
              </a:rPr>
              <a:t>-‐</a:t>
            </a:r>
            <a:r>
              <a:rPr lang="en-US" dirty="0" smtClean="0">
                <a:latin typeface="Calibri"/>
              </a:rPr>
              <a:t>coal flames and to  be an important design tool</a:t>
            </a:r>
            <a:endParaRPr lang="en-US" dirty="0">
              <a:latin typeface="Calibri"/>
            </a:endParaRPr>
          </a:p>
          <a:p>
            <a:r>
              <a:rPr lang="en-US" sz="2400" dirty="0" smtClean="0">
                <a:latin typeface="Calibri"/>
              </a:rPr>
              <a:t>(iii) </a:t>
            </a:r>
            <a:r>
              <a:rPr lang="en-US" dirty="0" smtClean="0">
                <a:latin typeface="Calibri"/>
              </a:rPr>
              <a:t>LES is “like DNS” for coal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2819400"/>
            <a:ext cx="53385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Structured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high order finite-volume</a:t>
            </a: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Mass</a:t>
            </a:r>
            <a:r>
              <a:rPr lang="en-US" dirty="0">
                <a:latin typeface="Calibri" panose="020F0502020204030204" pitchFamily="34" charset="0"/>
              </a:rPr>
              <a:t>, momentum, energy </a:t>
            </a:r>
            <a:r>
              <a:rPr lang="en-US" dirty="0" smtClean="0">
                <a:latin typeface="Calibri" panose="020F0502020204030204" pitchFamily="34" charset="0"/>
              </a:rPr>
              <a:t>conservation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LES  closure</a:t>
            </a: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Tabulated </a:t>
            </a:r>
            <a:r>
              <a:rPr lang="en-US" dirty="0">
                <a:latin typeface="Calibri" panose="020F0502020204030204" pitchFamily="34" charset="0"/>
              </a:rPr>
              <a:t>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PDF </a:t>
            </a:r>
            <a:r>
              <a:rPr lang="en-US" dirty="0">
                <a:latin typeface="Calibri" panose="020F0502020204030204" pitchFamily="34" charset="0"/>
              </a:rPr>
              <a:t>mixing </a:t>
            </a:r>
            <a:r>
              <a:rPr lang="en-US" dirty="0" smtClean="0">
                <a:latin typeface="Calibri" panose="020F0502020204030204" pitchFamily="34" charset="0"/>
              </a:rPr>
              <a:t>models</a:t>
            </a:r>
            <a:endParaRPr lang="en-US" sz="2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DQMOM (many small linear solves)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Low </a:t>
            </a:r>
            <a:r>
              <a:rPr lang="en-US" dirty="0" err="1" smtClean="0">
                <a:latin typeface="Calibri" panose="020F0502020204030204" pitchFamily="34" charset="0"/>
              </a:rPr>
              <a:t>mach</a:t>
            </a:r>
            <a:r>
              <a:rPr lang="en-US" dirty="0" smtClean="0">
                <a:latin typeface="Calibri" panose="020F0502020204030204" pitchFamily="34" charset="0"/>
              </a:rPr>
              <a:t> number approx. (pressure Poisson solve up to       variables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Radiation via Discrete Ordinates – massive solves or Ray tracing.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Uncertainty quantification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99" y="972385"/>
            <a:ext cx="3469066" cy="252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161416"/>
              </p:ext>
            </p:extLst>
          </p:nvPr>
        </p:nvGraphicFramePr>
        <p:xfrm>
          <a:off x="1066800" y="4800600"/>
          <a:ext cx="381000" cy="290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5" imgW="266400" imgH="203040" progId="Equation.DSMT4">
                  <p:embed/>
                </p:oleObj>
              </mc:Choice>
              <mc:Fallback>
                <p:oleObj name="Equation" r:id="rId5" imgW="266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6800" y="4800600"/>
                        <a:ext cx="381000" cy="290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876800" y="5835159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is </a:t>
            </a:r>
            <a:r>
              <a:rPr lang="en-US" dirty="0" err="1" smtClean="0"/>
              <a:t>expt</a:t>
            </a:r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Blue</a:t>
            </a:r>
            <a:r>
              <a:rPr lang="en-US" dirty="0"/>
              <a:t> is </a:t>
            </a:r>
            <a:r>
              <a:rPr lang="en-US" dirty="0" err="1" smtClean="0"/>
              <a:t>sim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Green</a:t>
            </a:r>
            <a:r>
              <a:rPr lang="en-US" dirty="0"/>
              <a:t> is consistent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2863"/>
            <a:ext cx="7297737" cy="795337"/>
          </a:xfrm>
          <a:ln/>
        </p:spPr>
        <p:txBody>
          <a:bodyPr/>
          <a:lstStyle/>
          <a:p>
            <a:r>
              <a:rPr lang="en-US" sz="2800" b="0" dirty="0"/>
              <a:t>Radiation: Algorithmic </a:t>
            </a:r>
            <a:r>
              <a:rPr lang="en-US" sz="2800" b="0" dirty="0" smtClean="0"/>
              <a:t>Alternatives </a:t>
            </a:r>
            <a:endParaRPr lang="en-US" sz="2800" b="0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5715000" cy="5562600"/>
          </a:xfrm>
          <a:ln/>
        </p:spPr>
        <p:txBody>
          <a:bodyPr/>
          <a:lstStyle/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 sz="2100" dirty="0"/>
              <a:t>Loose coupling to CFD due to time-scale separation.</a:t>
            </a:r>
          </a:p>
          <a:p>
            <a:pPr marL="633985" lvl="1">
              <a:spcBef>
                <a:spcPts val="598"/>
              </a:spcBef>
            </a:pPr>
            <a:r>
              <a:rPr lang="en-US" sz="1700" dirty="0"/>
              <a:t>Radiation timescales are typically longer than turbulent mixing timescales.</a:t>
            </a:r>
          </a:p>
          <a:p>
            <a:pPr marL="633985" lvl="1">
              <a:spcBef>
                <a:spcPts val="598"/>
              </a:spcBef>
            </a:pPr>
            <a:r>
              <a:rPr lang="en-US" sz="1700" dirty="0">
                <a:ea typeface="Lucida Grande" charset="0"/>
                <a:cs typeface="Lucida Grande" charset="0"/>
              </a:rPr>
              <a:t>Required resolution decreases with distance </a:t>
            </a:r>
            <a:r>
              <a:rPr lang="en-US" sz="1700" b="1" dirty="0">
                <a:ea typeface="Lucida Grande" charset="0"/>
                <a:cs typeface="Lucida Grande" charset="0"/>
              </a:rPr>
              <a:t>→ AMR.</a:t>
            </a:r>
            <a:endParaRPr lang="en-US" sz="1700" b="1" dirty="0"/>
          </a:p>
          <a:p>
            <a:pPr>
              <a:spcBef>
                <a:spcPts val="906"/>
              </a:spcBef>
              <a:buBlip>
                <a:blip r:embed="rId3"/>
              </a:buBlip>
            </a:pPr>
            <a:r>
              <a:rPr lang="en-US" sz="2100" dirty="0" smtClean="0"/>
              <a:t>Discrete Ordinates Method : </a:t>
            </a:r>
            <a:r>
              <a:rPr lang="en-US" sz="2100" dirty="0"/>
              <a:t>large linear solves.  </a:t>
            </a:r>
          </a:p>
          <a:p>
            <a:pPr>
              <a:spcBef>
                <a:spcPts val="906"/>
              </a:spcBef>
              <a:buBlip>
                <a:blip r:embed="rId3"/>
              </a:buBlip>
            </a:pPr>
            <a:r>
              <a:rPr lang="en-US" sz="2100" dirty="0" smtClean="0"/>
              <a:t>RMCRT</a:t>
            </a:r>
            <a:r>
              <a:rPr lang="en-US" sz="2100" dirty="0"/>
              <a:t>:</a:t>
            </a:r>
          </a:p>
          <a:p>
            <a:pPr marL="633985" lvl="1">
              <a:spcBef>
                <a:spcPts val="598"/>
              </a:spcBef>
            </a:pPr>
            <a:r>
              <a:rPr lang="en-US" sz="1700" dirty="0"/>
              <a:t>For optically thin media, this involves </a:t>
            </a:r>
            <a:r>
              <a:rPr lang="en-US" sz="1700" b="1" dirty="0"/>
              <a:t>all-to-all </a:t>
            </a:r>
            <a:r>
              <a:rPr lang="en-US" sz="1700" b="1" dirty="0" smtClean="0"/>
              <a:t>coupling but no linear solve</a:t>
            </a:r>
            <a:endParaRPr lang="en-US" sz="1700" b="1" dirty="0"/>
          </a:p>
          <a:p>
            <a:pPr marL="633985" lvl="1">
              <a:spcBef>
                <a:spcPts val="598"/>
              </a:spcBef>
            </a:pPr>
            <a:r>
              <a:rPr lang="en-US" sz="1700" b="1" dirty="0" smtClean="0"/>
              <a:t>AMR </a:t>
            </a:r>
            <a:r>
              <a:rPr lang="en-US" sz="1700" b="1" dirty="0"/>
              <a:t>is a natural fit.</a:t>
            </a:r>
          </a:p>
          <a:p>
            <a:pPr marL="1044736" lvl="2">
              <a:spcBef>
                <a:spcPts val="422"/>
              </a:spcBef>
            </a:pPr>
            <a:r>
              <a:rPr lang="en-US" sz="1800" dirty="0"/>
              <a:t>Phenomena nearby </a:t>
            </a:r>
            <a:r>
              <a:rPr lang="en-US" sz="1800" dirty="0" smtClean="0"/>
              <a:t>have a  greater </a:t>
            </a:r>
            <a:r>
              <a:rPr lang="en-US" sz="1800" dirty="0"/>
              <a:t>effect than phenomena at a distance.</a:t>
            </a:r>
          </a:p>
          <a:p>
            <a:pPr marL="1044736" lvl="2">
              <a:spcBef>
                <a:spcPts val="422"/>
              </a:spcBef>
            </a:pPr>
            <a:r>
              <a:rPr lang="en-US" sz="1800" dirty="0" smtClean="0"/>
              <a:t>Coarse </a:t>
            </a:r>
            <a:r>
              <a:rPr lang="en-US" sz="1800" dirty="0"/>
              <a:t>representation of nonlocal </a:t>
            </a:r>
            <a:r>
              <a:rPr lang="en-US" sz="1800" dirty="0" smtClean="0"/>
              <a:t>features</a:t>
            </a:r>
            <a:endParaRPr lang="en-US" sz="1800" dirty="0"/>
          </a:p>
          <a:p>
            <a:pPr marL="348235" lvl="1" indent="0">
              <a:spcBef>
                <a:spcPts val="598"/>
              </a:spcBef>
              <a:buNone/>
            </a:pPr>
            <a:endParaRPr lang="en-US" sz="1700" dirty="0"/>
          </a:p>
        </p:txBody>
      </p:sp>
      <p:pic>
        <p:nvPicPr>
          <p:cNvPr id="5" name="Picture 3" descr="K:\DataOnion_2D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4502" y="838200"/>
            <a:ext cx="2762797" cy="25146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953" y="3659051"/>
            <a:ext cx="2837874" cy="28941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6111520"/>
            <a:ext cx="655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Global replication of  semi-coarsened form of global radiation  mesh on each node – gives a local calculation </a:t>
            </a:r>
          </a:p>
        </p:txBody>
      </p:sp>
    </p:spTree>
    <p:extLst>
      <p:ext uri="{BB962C8B-B14F-4D97-AF65-F5344CB8AC3E}">
        <p14:creationId xmlns:p14="http://schemas.microsoft.com/office/powerpoint/2010/main" val="38584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9515" y="283302"/>
            <a:ext cx="8229600" cy="795337"/>
          </a:xfrm>
        </p:spPr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Radiation Overview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419975" y="2002769"/>
            <a:ext cx="1197426" cy="1049280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831851" y="2017713"/>
          <a:ext cx="1012825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" name="Equation" r:id="rId4" imgW="368280" imgH="393480" progId="Equation.3">
                  <p:embed/>
                </p:oleObj>
              </mc:Choice>
              <mc:Fallback>
                <p:oleObj name="Equation" r:id="rId4" imgW="368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51" y="2017713"/>
                        <a:ext cx="1012825" cy="101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-185064" y="1536766"/>
            <a:ext cx="95313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Solving </a:t>
            </a:r>
            <a:r>
              <a:rPr 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energy</a:t>
            </a:r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latin typeface="Calibri" panose="020F0502020204030204" pitchFamily="34" charset="0"/>
                <a:cs typeface="Arial" panose="020B0604020202020204" pitchFamily="34" charset="0"/>
              </a:rPr>
              <a:t>radiative heat transfer </a:t>
            </a:r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equations simultaneously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931" y="3192780"/>
            <a:ext cx="891540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250"/>
              </a:spcAft>
            </a:pPr>
            <a:r>
              <a:rPr lang="en-US" sz="2400" i="1" dirty="0">
                <a:latin typeface="Calibri" panose="020F0502020204030204" pitchFamily="34" charset="0"/>
                <a:cs typeface="Arial" panose="020B0604020202020204" pitchFamily="34" charset="0"/>
              </a:rPr>
              <a:t>Radiation-energy coupling incorporated by radiative source term</a:t>
            </a:r>
          </a:p>
          <a:p>
            <a:pPr marL="0" lvl="1">
              <a:spcAft>
                <a:spcPts val="250"/>
              </a:spcAft>
            </a:pPr>
            <a:r>
              <a:rPr lang="en-US" sz="2400" i="1" dirty="0">
                <a:latin typeface="Calibri" panose="020F0502020204030204" pitchFamily="34" charset="0"/>
                <a:cs typeface="Arial" panose="020B0604020202020204" pitchFamily="34" charset="0"/>
              </a:rPr>
              <a:t>Energy equation conventionally solved by ARCHES (finite volume)</a:t>
            </a:r>
          </a:p>
          <a:p>
            <a:pPr marL="0" lvl="1">
              <a:spcAft>
                <a:spcPts val="250"/>
              </a:spcAft>
            </a:pPr>
            <a:r>
              <a:rPr lang="en-US" sz="2400" i="1" dirty="0">
                <a:latin typeface="Calibri" panose="020F0502020204030204" pitchFamily="34" charset="0"/>
                <a:cs typeface="Arial" panose="020B0604020202020204" pitchFamily="34" charset="0"/>
              </a:rPr>
              <a:t>Temperature field, </a:t>
            </a:r>
            <a:r>
              <a:rPr lang="en-US" sz="2400" b="1" i="1" dirty="0"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i="1" dirty="0">
                <a:latin typeface="Calibri" panose="020F0502020204030204" pitchFamily="34" charset="0"/>
                <a:cs typeface="Arial" panose="020B0604020202020204" pitchFamily="34" charset="0"/>
              </a:rPr>
              <a:t> used to compute </a:t>
            </a:r>
            <a:r>
              <a:rPr lang="en-US" sz="2400" b="1" i="1" dirty="0">
                <a:latin typeface="Calibri" panose="020F0502020204030204" pitchFamily="34" charset="0"/>
                <a:cs typeface="Arial" panose="020B0604020202020204" pitchFamily="34" charset="0"/>
              </a:rPr>
              <a:t>net radiative source term</a:t>
            </a:r>
          </a:p>
          <a:p>
            <a:pPr marL="0" lvl="1">
              <a:spcAft>
                <a:spcPts val="250"/>
              </a:spcAft>
            </a:pPr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             requires integration of incoming intensity about a sphere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2260601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Diffusion – Convection + Source/Sinks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7582126" y="2265472"/>
          <a:ext cx="8731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" name="Equation" r:id="rId6" imgW="317160" imgH="203040" progId="Equation.3">
                  <p:embed/>
                </p:oleObj>
              </mc:Choice>
              <mc:Fallback>
                <p:oleObj name="Equation" r:id="rId6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126" y="2265472"/>
                        <a:ext cx="87312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ent-Up Arrow 19"/>
          <p:cNvSpPr/>
          <p:nvPr/>
        </p:nvSpPr>
        <p:spPr>
          <a:xfrm rot="5400000" flipH="1">
            <a:off x="6414076" y="1359421"/>
            <a:ext cx="335396" cy="1771650"/>
          </a:xfrm>
          <a:prstGeom prst="bentUpArrow">
            <a:avLst>
              <a:gd name="adj1" fmla="val 14375"/>
              <a:gd name="adj2" fmla="val 24687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989051"/>
              </p:ext>
            </p:extLst>
          </p:nvPr>
        </p:nvGraphicFramePr>
        <p:xfrm>
          <a:off x="141982" y="4387849"/>
          <a:ext cx="8731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Equation" r:id="rId8" imgW="317160" imgH="203040" progId="Equation.3">
                  <p:embed/>
                </p:oleObj>
              </mc:Choice>
              <mc:Fallback>
                <p:oleObj name="Equation" r:id="rId8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982" y="4387849"/>
                        <a:ext cx="87312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546979"/>
              </p:ext>
            </p:extLst>
          </p:nvPr>
        </p:nvGraphicFramePr>
        <p:xfrm>
          <a:off x="2805806" y="5004645"/>
          <a:ext cx="35496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" name="Equation" r:id="rId10" imgW="1346200" imgH="457200" progId="Equation.3">
                  <p:embed/>
                </p:oleObj>
              </mc:Choice>
              <mc:Fallback>
                <p:oleObj name="Equation" r:id="rId10" imgW="1346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806" y="5004645"/>
                        <a:ext cx="354965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2515" y="6106792"/>
            <a:ext cx="843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Global replication of  semi-coarsened form of global radiation  mesh on each node – gives a local calculation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16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90" y="4662254"/>
            <a:ext cx="2612571" cy="16588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085838"/>
            <a:ext cx="60071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vision?</a:t>
            </a:r>
          </a:p>
          <a:p>
            <a:pPr lvl="0"/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Harrod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SC12: “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today’s bulk synchronous (BSP), distributed memory, execution  model  is approaching an efficiency, scalability, and power wall.” </a:t>
            </a:r>
            <a:endParaRPr lang="en-US" sz="20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24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romance ?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Sarkar et al. “</a:t>
            </a:r>
            <a:r>
              <a:rPr lang="en-US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Exascale</a:t>
            </a: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programming will require prioritization of critical-path and non-critical path tasks, adaptive directed acyclic graph scheduling of critical-path tasks, and adaptive rebalancing of all tasks</a:t>
            </a: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…...”</a:t>
            </a:r>
          </a:p>
          <a:p>
            <a:endParaRPr lang="en-US" sz="20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2400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reality ???????</a:t>
            </a:r>
            <a:endParaRPr lang="en-US" sz="2400" b="1" u="sng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“ DAG Task-based programming has always been a bad idea. It was a bad idea when it was introduced and it is a bad idea now “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Parallel Processing Award Winner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endParaRPr lang="en-US" sz="20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endParaRPr lang="en-US" sz="2000" dirty="0">
              <a:solidFill>
                <a:srgbClr val="FF0000"/>
              </a:solidFill>
            </a:endParaRPr>
          </a:p>
          <a:p>
            <a:pPr lv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-1524000" y="0"/>
            <a:ext cx="8534400" cy="1012825"/>
          </a:xfrm>
        </p:spPr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The </a:t>
            </a:r>
            <a:r>
              <a:rPr lang="en-US" sz="2800" dirty="0" err="1" smtClean="0">
                <a:latin typeface="Calibri" panose="020F0502020204030204" pitchFamily="34" charset="0"/>
              </a:rPr>
              <a:t>Exascale</a:t>
            </a:r>
            <a:r>
              <a:rPr lang="en-US" sz="2800" dirty="0" smtClean="0">
                <a:latin typeface="Calibri" panose="020F0502020204030204" pitchFamily="34" charset="0"/>
              </a:rPr>
              <a:t> challenge for Future Software? 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13" name="Picture 5" descr="http://rtime.felk.cvut.cz/scheduling-toolbox/manual/img/doc_coffmangraham_graph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429" y="2667000"/>
            <a:ext cx="2256932" cy="176960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678008" y="1182201"/>
            <a:ext cx="14893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Compute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-----------------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Communicate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-----------------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Compute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59104"/>
            <a:ext cx="5085823" cy="1020762"/>
          </a:xfrm>
        </p:spPr>
        <p:txBody>
          <a:bodyPr/>
          <a:lstStyle/>
          <a:p>
            <a:pPr algn="ctr"/>
            <a:r>
              <a:rPr lang="en-US" sz="2800" dirty="0" smtClean="0">
                <a:ln>
                  <a:noFill/>
                </a:ln>
                <a:latin typeface="Calibri" panose="020F0502020204030204" pitchFamily="34" charset="0"/>
              </a:rPr>
              <a:t>Reverse Monte Carlo Ray Tracing </a:t>
            </a:r>
            <a:endParaRPr lang="en-US" sz="2800" dirty="0">
              <a:ln>
                <a:noFill/>
              </a:ln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100" y="1069645"/>
            <a:ext cx="50165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5000"/>
              <a:buFontTx/>
              <a:buBlip>
                <a:blip r:embed="rId3"/>
              </a:buBlip>
            </a:pP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Incorporate dominant physics</a:t>
            </a:r>
          </a:p>
          <a:p>
            <a:pPr lvl="1">
              <a:buSzPct val="80000"/>
              <a:buFont typeface="Arial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Emitting / Absorbing Media</a:t>
            </a:r>
          </a:p>
          <a:p>
            <a:pPr lvl="1">
              <a:buSzPct val="80000"/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Emitting and Reflective Walls</a:t>
            </a:r>
          </a:p>
          <a:p>
            <a:pPr lvl="1">
              <a:buSzPct val="80000"/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Ray Scattering</a:t>
            </a:r>
          </a:p>
          <a:p>
            <a:pPr lvl="1">
              <a:buSzPct val="80000"/>
            </a:pPr>
            <a:endParaRPr lang="en-US" sz="10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buSzPct val="85000"/>
              <a:buFontTx/>
              <a:buBlip>
                <a:blip r:embed="rId3"/>
              </a:buBlip>
            </a:pP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User controls # rays per cell</a:t>
            </a:r>
          </a:p>
          <a:p>
            <a:pPr marL="800100" lvl="1" indent="-342900">
              <a:buSzPct val="85000"/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Each cell has Temp Absorb and Scattering </a:t>
            </a:r>
            <a:r>
              <a:rPr lang="en-US" sz="2400" i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Coeffs</a:t>
            </a:r>
            <a:r>
              <a:rPr lang="en-US" sz="24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SzPct val="85000"/>
              <a:buFontTx/>
              <a:buBlip>
                <a:blip r:embed="rId3"/>
              </a:buBlip>
            </a:pP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 smtClean="0">
                <a:latin typeface="Calibri" panose="020F0502020204030204" pitchFamily="34" charset="0"/>
              </a:rPr>
              <a:t>Radiative Heat Transfer key</a:t>
            </a:r>
          </a:p>
          <a:p>
            <a:pPr marL="800100" lvl="1" indent="-342900">
              <a:buSzPct val="85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</a:t>
            </a:r>
            <a:r>
              <a:rPr lang="en-US" sz="24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Replicate Geometry on every node</a:t>
            </a:r>
          </a:p>
          <a:p>
            <a:pPr marL="800100" lvl="1" indent="-342900">
              <a:buSzPct val="85000"/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Calculate heat fluxes on Geometry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800100" lvl="1" indent="-342900">
              <a:buSzPct val="85000"/>
              <a:buFont typeface="Arial" panose="020B0604020202020204" pitchFamily="34" charset="0"/>
              <a:buChar char="•"/>
            </a:pPr>
            <a:r>
              <a:rPr lang="en-US" sz="2400" b="1" i="1" dirty="0" smtClean="0">
                <a:latin typeface="Calibri" panose="020F0502020204030204" pitchFamily="34" charset="0"/>
              </a:rPr>
              <a:t>  </a:t>
            </a:r>
            <a:r>
              <a:rPr lang="en-US" sz="24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Transfer cell info </a:t>
            </a:r>
            <a:r>
              <a:rPr lang="en-US" sz="2400" b="1" i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e.g</a:t>
            </a:r>
            <a:r>
              <a:rPr lang="en-US" sz="24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 </a:t>
            </a:r>
            <a:r>
              <a:rPr lang="en-US" sz="2400" b="1" i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etc</a:t>
            </a:r>
            <a:r>
              <a:rPr lang="en-US" sz="24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from all nodes to all nodes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89" y="101409"/>
            <a:ext cx="4217551" cy="3492349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4267200" y="2895600"/>
            <a:ext cx="1676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85823" y="3962400"/>
            <a:ext cx="39057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Reverse ray tracing back from </a:t>
            </a:r>
          </a:p>
          <a:p>
            <a:r>
              <a:rPr lang="en-US" sz="2000" b="1" dirty="0" smtClean="0">
                <a:latin typeface="Calibri" panose="020F0502020204030204" pitchFamily="34" charset="0"/>
              </a:rPr>
              <a:t>Heat flux at walls to origin</a:t>
            </a:r>
            <a:endParaRPr lang="en-US" sz="2000" b="1" dirty="0">
              <a:latin typeface="Calibri" panose="020F0502020204030204" pitchFamily="34" charset="0"/>
            </a:endParaRPr>
          </a:p>
          <a:p>
            <a:endParaRPr lang="en-US" sz="2000" b="1" dirty="0" smtClean="0">
              <a:latin typeface="Calibri" panose="020F0502020204030204" pitchFamily="34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</a:rPr>
              <a:t>More efficient than forward ray tracing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267200" y="2895600"/>
            <a:ext cx="1828800" cy="2698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6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3" y="1371600"/>
            <a:ext cx="5960533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8085"/>
            <a:ext cx="7848600" cy="795337"/>
          </a:xfrm>
        </p:spPr>
        <p:txBody>
          <a:bodyPr/>
          <a:lstStyle/>
          <a:p>
            <a:pPr algn="ctr"/>
            <a:r>
              <a:rPr lang="en-US" sz="2800" dirty="0" smtClean="0"/>
              <a:t> </a:t>
            </a:r>
            <a:r>
              <a:rPr lang="en-US" sz="2800" b="0" dirty="0" smtClean="0">
                <a:latin typeface="Calibri" panose="020F0502020204030204" pitchFamily="34" charset="0"/>
              </a:rPr>
              <a:t>RMCRT Compute Nodes and Mesh Notation </a:t>
            </a:r>
            <a:endParaRPr lang="en-US" sz="28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63422"/>
            <a:ext cx="7543800" cy="6063647"/>
          </a:xfrm>
        </p:spPr>
        <p:txBody>
          <a:bodyPr/>
          <a:lstStyle/>
          <a:p>
            <a:pPr marL="0" lvl="1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Original</a:t>
            </a:r>
            <a:r>
              <a:rPr lang="en-US" sz="2400" dirty="0" smtClean="0">
                <a:latin typeface="Calibri" panose="020F0502020204030204" pitchFamily="34" charset="0"/>
              </a:rPr>
              <a:t> global mesh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N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node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 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each with  </a:t>
            </a:r>
            <a:r>
              <a:rPr lang="en-US" sz="24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N</a:t>
            </a:r>
            <a:r>
              <a:rPr lang="en-US" sz="12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patches</a:t>
            </a:r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x 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N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points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)^3</a:t>
            </a:r>
          </a:p>
          <a:p>
            <a:pPr marL="0" indent="0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Now</a:t>
            </a:r>
            <a:r>
              <a:rPr lang="en-US" sz="2400" dirty="0" smtClean="0">
                <a:latin typeface="Calibri" panose="020F0502020204030204" pitchFamily="34" charset="0"/>
              </a:rPr>
              <a:t> Coarse mesh 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</a:t>
            </a:r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node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each with 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N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patches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 x 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en-US" sz="24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N</a:t>
            </a:r>
            <a:r>
              <a:rPr lang="en-US" sz="12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points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/</a:t>
            </a:r>
            <a:r>
              <a:rPr lang="en-US" sz="24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N</a:t>
            </a:r>
            <a:r>
              <a:rPr lang="en-US" sz="12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refine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)^3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Each node has its own fine mesh + fine mesh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halos and a global coarse mesh </a:t>
            </a:r>
          </a:p>
          <a:p>
            <a:pPr marL="0" indent="0">
              <a:buNone/>
            </a:pPr>
            <a:endParaRPr lang="en-US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Radiative properties 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for each node need to be updated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for every radiation calculation. </a:t>
            </a:r>
            <a:r>
              <a:rPr lang="en-US" sz="2400" dirty="0">
                <a:latin typeface="Calibri" panose="020F0502020204030204" pitchFamily="34" charset="0"/>
              </a:rPr>
              <a:t>each processor shares the temperature and </a:t>
            </a:r>
            <a:r>
              <a:rPr lang="en-US" sz="2400" dirty="0" smtClean="0">
                <a:latin typeface="Calibri" panose="020F0502020204030204" pitchFamily="34" charset="0"/>
              </a:rPr>
              <a:t>radiative-properties fields </a:t>
            </a:r>
            <a:r>
              <a:rPr lang="en-US" sz="2400" dirty="0">
                <a:latin typeface="Calibri" panose="020F0502020204030204" pitchFamily="34" charset="0"/>
              </a:rPr>
              <a:t>(absorption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coefficients</a:t>
            </a:r>
            <a:r>
              <a:rPr lang="en-US" sz="2400" dirty="0">
                <a:latin typeface="Calibri" panose="020F0502020204030204" pitchFamily="34" charset="0"/>
              </a:rPr>
              <a:t>, scattering </a:t>
            </a:r>
            <a:r>
              <a:rPr lang="en-US" sz="2400" dirty="0" smtClean="0">
                <a:latin typeface="Calibri" panose="020F0502020204030204" pitchFamily="34" charset="0"/>
              </a:rPr>
              <a:t>coefficients</a:t>
            </a:r>
            <a:r>
              <a:rPr lang="en-US" sz="2400" dirty="0">
                <a:latin typeface="Calibri" panose="020F0502020204030204" pitchFamily="34" charset="0"/>
              </a:rPr>
              <a:t>, and cell types) with all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other </a:t>
            </a:r>
            <a:r>
              <a:rPr lang="en-US" sz="2400" dirty="0">
                <a:latin typeface="Calibri" panose="020F0502020204030204" pitchFamily="34" charset="0"/>
              </a:rPr>
              <a:t>processors.</a:t>
            </a:r>
            <a:endParaRPr lang="en-US" sz="24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Global all to all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on coarse mesh 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Local halo fine mesh updates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971550" lvl="1" indent="-571500">
              <a:buFont typeface="+mj-lt"/>
              <a:buAutoNum type="alphaLcPeriod"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971550" lvl="1" indent="-571500">
              <a:buFont typeface="+mj-lt"/>
              <a:buAutoNum type="alphaLcPeriod"/>
            </a:pPr>
            <a:endParaRPr lang="en-US" sz="2400" b="1" dirty="0">
              <a:solidFill>
                <a:prstClr val="black"/>
              </a:solidFill>
            </a:endParaRPr>
          </a:p>
          <a:p>
            <a:pPr marL="971550" lvl="1" indent="-571500">
              <a:buFont typeface="+mj-lt"/>
              <a:buAutoNum type="alphaLcPeriod"/>
            </a:pPr>
            <a:endParaRPr lang="en-US" sz="2400" dirty="0" smtClean="0"/>
          </a:p>
          <a:p>
            <a:pPr marL="971550" lvl="1" indent="-571500">
              <a:buFont typeface="+mj-lt"/>
              <a:buAutoNum type="alphaLcPeriod"/>
            </a:pPr>
            <a:endParaRPr lang="en-US" sz="2400" dirty="0" smtClean="0"/>
          </a:p>
          <a:p>
            <a:pPr marL="971550" lvl="1" indent="-571500">
              <a:buFont typeface="+mj-lt"/>
              <a:buAutoNum type="alphaL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228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6287" y="-633644"/>
            <a:ext cx="6096001" cy="8708575"/>
          </a:xfrm>
        </p:spPr>
      </p:pic>
      <p:sp>
        <p:nvSpPr>
          <p:cNvPr id="5" name="Rectangle 4"/>
          <p:cNvSpPr/>
          <p:nvPr/>
        </p:nvSpPr>
        <p:spPr>
          <a:xfrm>
            <a:off x="228600" y="87868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Strong Scaling Results for RMCRT on Titan</a:t>
            </a:r>
          </a:p>
        </p:txBody>
      </p:sp>
    </p:spTree>
    <p:extLst>
      <p:ext uri="{BB962C8B-B14F-4D97-AF65-F5344CB8AC3E}">
        <p14:creationId xmlns:p14="http://schemas.microsoft.com/office/powerpoint/2010/main" val="31247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2286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Communications Volume: Number of Messages in Strong Scaling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814860"/>
              </p:ext>
            </p:extLst>
          </p:nvPr>
        </p:nvGraphicFramePr>
        <p:xfrm>
          <a:off x="304802" y="1295400"/>
          <a:ext cx="8686796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478"/>
                <a:gridCol w="620485"/>
                <a:gridCol w="775607"/>
                <a:gridCol w="620485"/>
                <a:gridCol w="645344"/>
                <a:gridCol w="762680"/>
                <a:gridCol w="762680"/>
                <a:gridCol w="776601"/>
                <a:gridCol w="853168"/>
                <a:gridCol w="853168"/>
                <a:gridCol w="865100"/>
              </a:tblGrid>
              <a:tr h="1230775">
                <a:tc>
                  <a:txBody>
                    <a:bodyPr/>
                    <a:lstStyle/>
                    <a:p>
                      <a:r>
                        <a:rPr lang="en-US" dirty="0" smtClean="0"/>
                        <a:t>Cores / Mesh size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128^3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377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6K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36K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0577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256^3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9K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52K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105K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212K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437K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923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512^3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340K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670K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1.4M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2.7M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5.4M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1" y="4572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much volume can the communications network take?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072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8657"/>
            <a:ext cx="7297737" cy="795337"/>
          </a:xfrm>
        </p:spPr>
        <p:txBody>
          <a:bodyPr/>
          <a:lstStyle/>
          <a:p>
            <a:r>
              <a:rPr lang="en-US" b="0" dirty="0" smtClean="0"/>
              <a:t>GPU Single Mesh Scaling</a:t>
            </a:r>
            <a:endParaRPr lang="en-US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54" y="198438"/>
            <a:ext cx="9109254" cy="6659562"/>
          </a:xfrm>
        </p:spPr>
      </p:pic>
    </p:spTree>
    <p:extLst>
      <p:ext uri="{BB962C8B-B14F-4D97-AF65-F5344CB8AC3E}">
        <p14:creationId xmlns:p14="http://schemas.microsoft.com/office/powerpoint/2010/main" val="41615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8210"/>
            <a:ext cx="8458200" cy="73269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Current Efforts on porting RMCRT to Xeon Phi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9512"/>
            <a:ext cx="8515350" cy="48768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Native execution experiments have explored 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smtClean="0"/>
              <a:t>optimal run configurations</a:t>
            </a:r>
          </a:p>
          <a:p>
            <a:pPr lvl="1"/>
            <a:r>
              <a:rPr lang="en-US" sz="2000" dirty="0" smtClean="0"/>
              <a:t>use of the 61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(reserved) core on the Xeon Phi</a:t>
            </a:r>
          </a:p>
          <a:p>
            <a:pPr lvl="1"/>
            <a:r>
              <a:rPr lang="en-US" sz="2000" dirty="0" smtClean="0"/>
              <a:t> thread affinity</a:t>
            </a:r>
          </a:p>
          <a:p>
            <a:pPr lvl="1"/>
            <a:r>
              <a:rPr lang="en-US" sz="2000" dirty="0" smtClean="0"/>
              <a:t>mesh decomposition</a:t>
            </a:r>
          </a:p>
          <a:p>
            <a:r>
              <a:rPr lang="en-US" sz="2000" b="1" dirty="0" smtClean="0"/>
              <a:t>Key Outcomes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two Xeon E5s outperformed one  Xeon Phi by  40%</a:t>
            </a:r>
          </a:p>
          <a:p>
            <a:pPr lvl="1"/>
            <a:r>
              <a:rPr lang="en-US" sz="2000" dirty="0" smtClean="0"/>
              <a:t>mesh decomposition had a profound impact on performance</a:t>
            </a:r>
          </a:p>
          <a:p>
            <a:pPr lvl="1"/>
            <a:r>
              <a:rPr lang="en-US" sz="2000" dirty="0" smtClean="0"/>
              <a:t>No one thread placement strategy dominated performance</a:t>
            </a:r>
          </a:p>
          <a:p>
            <a:pPr lvl="1"/>
            <a:r>
              <a:rPr lang="en-US" sz="2000" dirty="0" smtClean="0"/>
              <a:t>Differing caches of Sandy Bridge and MIC matter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Simple  vectorization approaches failed (e.g. SIMD directives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Many options are available to explore (e.g. manual </a:t>
            </a:r>
            <a:r>
              <a:rPr lang="en-US" sz="2000" dirty="0" err="1" smtClean="0"/>
              <a:t>intrinsics</a:t>
            </a:r>
            <a:r>
              <a:rPr lang="en-US" sz="2000" dirty="0" smtClean="0"/>
              <a:t> and software packages such as </a:t>
            </a:r>
            <a:r>
              <a:rPr lang="en-US" sz="2000" dirty="0" err="1" smtClean="0"/>
              <a:t>Kokkos</a:t>
            </a:r>
            <a:r>
              <a:rPr lang="en-US" sz="2000" dirty="0" smtClean="0"/>
              <a:t> (SNL) or RAJA (LLNL))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Complete code overhaul  necessary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9327" y="1064094"/>
            <a:ext cx="32558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TextBox 19"/>
          <p:cNvSpPr txBox="1"/>
          <p:nvPr/>
        </p:nvSpPr>
        <p:spPr>
          <a:xfrm>
            <a:off x="159327" y="888183"/>
            <a:ext cx="89234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/>
              <a:t>Native </a:t>
            </a:r>
            <a:r>
              <a:rPr lang="en-US" sz="1600" dirty="0"/>
              <a:t>execution of single-level RMCRT on a single coprocessor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/>
              <a:t>Target  </a:t>
            </a:r>
            <a:r>
              <a:rPr lang="en-US" sz="1600" dirty="0"/>
              <a:t>impact of thread affinity, thread count, and patch size on </a:t>
            </a:r>
            <a:r>
              <a:rPr lang="en-US" sz="1600" dirty="0" smtClean="0"/>
              <a:t>performance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 smtClean="0"/>
              <a:t>Key </a:t>
            </a:r>
            <a:r>
              <a:rPr lang="en-US" sz="1600" b="1" dirty="0"/>
              <a:t>Takeaways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The Xeon E5 outperformed the Xeon Phi by about 40%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No one thread placement strategy and/or thread count </a:t>
            </a:r>
            <a:r>
              <a:rPr lang="en-US" sz="1600" dirty="0" smtClean="0"/>
              <a:t>best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 smtClean="0"/>
              <a:t>Thread affinity </a:t>
            </a:r>
            <a:r>
              <a:rPr lang="en-US" sz="1600" dirty="0"/>
              <a:t>during coprocessor-side experiments was on par with that of </a:t>
            </a:r>
            <a:r>
              <a:rPr lang="en-US" sz="1600" dirty="0" smtClean="0"/>
              <a:t>Xeon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Challenge </a:t>
            </a:r>
            <a:endParaRPr lang="en-US" sz="1600" dirty="0">
              <a:solidFill>
                <a:srgbClr val="FF0000"/>
              </a:solidFill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Domain decomposition and coprocessor-based memory footprint restrictions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9321" y="237479"/>
            <a:ext cx="8773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Initial Radiation Experiments on INTEL Xeon PHI</a:t>
            </a:r>
            <a:endParaRPr lang="en-US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31" y="3425795"/>
            <a:ext cx="5791199" cy="3381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33400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use of AVX vector instructions yet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51245" y="364088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CPU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86000" y="3825555"/>
            <a:ext cx="1129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51245" y="47244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Xeon Phi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50572" y="4909066"/>
            <a:ext cx="12642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01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9378"/>
            <a:ext cx="8534400" cy="795337"/>
          </a:xfrm>
        </p:spPr>
        <p:txBody>
          <a:bodyPr/>
          <a:lstStyle/>
          <a:p>
            <a:r>
              <a:rPr lang="en-US" dirty="0" smtClean="0"/>
              <a:t>Portability and Node Performance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379538"/>
            <a:ext cx="7689850" cy="4386262"/>
          </a:xfrm>
        </p:spPr>
        <p:txBody>
          <a:bodyPr/>
          <a:lstStyle/>
          <a:p>
            <a:r>
              <a:rPr lang="en-US" dirty="0" smtClean="0"/>
              <a:t>Even if we scale can we get both portability and performance at node level?</a:t>
            </a:r>
          </a:p>
          <a:p>
            <a:endParaRPr lang="en-US" dirty="0"/>
          </a:p>
          <a:p>
            <a:r>
              <a:rPr lang="en-US" dirty="0" smtClean="0"/>
              <a:t>Use Domain Specific Language </a:t>
            </a:r>
          </a:p>
          <a:p>
            <a:endParaRPr lang="en-US" dirty="0"/>
          </a:p>
          <a:p>
            <a:r>
              <a:rPr lang="en-US" dirty="0" smtClean="0"/>
              <a:t>Or use abstraction layer that maps loops onto machine efficiently (e.g. </a:t>
            </a:r>
            <a:r>
              <a:rPr lang="en-US" dirty="0" err="1" smtClean="0"/>
              <a:t>Kokkos</a:t>
            </a:r>
            <a:r>
              <a:rPr lang="en-US" dirty="0" smtClean="0"/>
              <a:t> Rajah)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7" name="Rectangle 7"/>
          <p:cNvSpPr>
            <a:spLocks/>
          </p:cNvSpPr>
          <p:nvPr/>
        </p:nvSpPr>
        <p:spPr bwMode="auto">
          <a:xfrm>
            <a:off x="2327275" y="2119313"/>
            <a:ext cx="19748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5713" tIns="35713" rIns="35713" bIns="35713" anchor="ctr"/>
          <a:lstStyle/>
          <a:p>
            <a:pPr algn="ctr" defTabSz="642938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en-US" sz="1800" dirty="0">
              <a:solidFill>
                <a:srgbClr val="8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5847" name="Rectangle 9"/>
          <p:cNvSpPr>
            <a:spLocks noGrp="1" noChangeArrowheads="1"/>
          </p:cNvSpPr>
          <p:nvPr>
            <p:ph type="title"/>
          </p:nvPr>
        </p:nvSpPr>
        <p:spPr>
          <a:xfrm>
            <a:off x="4680480" y="-120647"/>
            <a:ext cx="8249444" cy="1281112"/>
          </a:xfrm>
        </p:spPr>
        <p:txBody>
          <a:bodyPr/>
          <a:lstStyle/>
          <a:p>
            <a:pPr algn="l"/>
            <a:r>
              <a:rPr lang="en-US" sz="2800" dirty="0" smtClean="0">
                <a:latin typeface="Calibri" panose="020F0502020204030204" pitchFamily="34" charset="0"/>
              </a:rPr>
              <a:t>NEBO/Wasatch Example </a:t>
            </a:r>
          </a:p>
        </p:txBody>
      </p:sp>
      <p:graphicFrame>
        <p:nvGraphicFramePr>
          <p:cNvPr id="35849" name="Object 1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459511"/>
              </p:ext>
            </p:extLst>
          </p:nvPr>
        </p:nvGraphicFramePr>
        <p:xfrm>
          <a:off x="5418402" y="2372252"/>
          <a:ext cx="345598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name="Equation" r:id="rId3" imgW="1854200" imgH="292100" progId="Equation.DSMT4">
                  <p:embed/>
                </p:oleObj>
              </mc:Choice>
              <mc:Fallback>
                <p:oleObj name="Equation" r:id="rId3" imgW="18542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402" y="2372252"/>
                        <a:ext cx="345598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50" name="Picture 13" descr="EnthalpyDiffusionFlux_compl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3662363"/>
            <a:ext cx="27432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51" name="Object 14"/>
          <p:cNvGraphicFramePr>
            <a:graphicFrameLocks noChangeAspect="1"/>
          </p:cNvGraphicFramePr>
          <p:nvPr/>
        </p:nvGraphicFramePr>
        <p:xfrm>
          <a:off x="3981450" y="21463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450" y="2146300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2" name="Text Box 15"/>
          <p:cNvSpPr txBox="1">
            <a:spLocks noChangeArrowheads="1"/>
          </p:cNvSpPr>
          <p:nvPr/>
        </p:nvSpPr>
        <p:spPr bwMode="auto">
          <a:xfrm>
            <a:off x="5961592" y="799838"/>
            <a:ext cx="2033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r>
              <a:rPr lang="en-US" dirty="0"/>
              <a:t>Energy equation</a:t>
            </a:r>
          </a:p>
        </p:txBody>
      </p:sp>
      <p:graphicFrame>
        <p:nvGraphicFramePr>
          <p:cNvPr id="3585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729300"/>
              </p:ext>
            </p:extLst>
          </p:nvPr>
        </p:nvGraphicFramePr>
        <p:xfrm>
          <a:off x="4970330" y="1089777"/>
          <a:ext cx="4011613" cy="753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" name="Equation" r:id="rId8" imgW="2095500" imgH="393700" progId="Equation.DSMT4">
                  <p:embed/>
                </p:oleObj>
              </mc:Choice>
              <mc:Fallback>
                <p:oleObj name="Equation" r:id="rId8" imgW="2095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330" y="1089777"/>
                        <a:ext cx="4011613" cy="7536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4" name="Text Box 17"/>
          <p:cNvSpPr txBox="1">
            <a:spLocks noChangeArrowheads="1"/>
          </p:cNvSpPr>
          <p:nvPr/>
        </p:nvSpPr>
        <p:spPr bwMode="auto">
          <a:xfrm>
            <a:off x="6165190" y="1766620"/>
            <a:ext cx="2640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r>
              <a:rPr lang="en-US" dirty="0"/>
              <a:t>Enthalpy diffusive flux</a:t>
            </a:r>
          </a:p>
        </p:txBody>
      </p:sp>
      <p:graphicFrame>
        <p:nvGraphicFramePr>
          <p:cNvPr id="35855" name="Object 18"/>
          <p:cNvGraphicFramePr>
            <a:graphicFrameLocks noChangeAspect="1"/>
          </p:cNvGraphicFramePr>
          <p:nvPr>
            <p:extLst/>
          </p:nvPr>
        </p:nvGraphicFramePr>
        <p:xfrm>
          <a:off x="4606694" y="2971799"/>
          <a:ext cx="4537305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" name="Equation" r:id="rId10" imgW="2374900" imgH="444500" progId="Equation.DSMT4">
                  <p:embed/>
                </p:oleObj>
              </mc:Choice>
              <mc:Fallback>
                <p:oleObj name="Equation" r:id="rId10" imgW="2374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694" y="2971799"/>
                        <a:ext cx="4537305" cy="84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39" name="AutoShape 19"/>
          <p:cNvSpPr>
            <a:spLocks/>
          </p:cNvSpPr>
          <p:nvPr/>
        </p:nvSpPr>
        <p:spPr bwMode="auto">
          <a:xfrm rot="5400000">
            <a:off x="5017294" y="5396706"/>
            <a:ext cx="965200" cy="357188"/>
          </a:xfrm>
          <a:prstGeom prst="rightArrow">
            <a:avLst>
              <a:gd name="adj1" fmla="val 55000"/>
              <a:gd name="adj2" fmla="val 85070"/>
            </a:avLst>
          </a:prstGeom>
          <a:gradFill rotWithShape="0">
            <a:gsLst>
              <a:gs pos="0">
                <a:srgbClr val="E6E6E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57" name="Text Box 20"/>
          <p:cNvSpPr txBox="1">
            <a:spLocks noChangeArrowheads="1"/>
          </p:cNvSpPr>
          <p:nvPr/>
        </p:nvSpPr>
        <p:spPr bwMode="auto">
          <a:xfrm>
            <a:off x="4645025" y="4897438"/>
            <a:ext cx="1611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r>
              <a:rPr lang="en-US"/>
              <a:t>Dependency</a:t>
            </a:r>
          </a:p>
          <a:p>
            <a:r>
              <a:rPr lang="en-US"/>
              <a:t>specification</a:t>
            </a:r>
          </a:p>
        </p:txBody>
      </p:sp>
      <p:sp>
        <p:nvSpPr>
          <p:cNvPr id="1105941" name="AutoShape 21"/>
          <p:cNvSpPr>
            <a:spLocks/>
          </p:cNvSpPr>
          <p:nvPr/>
        </p:nvSpPr>
        <p:spPr bwMode="auto">
          <a:xfrm rot="-5400000">
            <a:off x="8032750" y="5473701"/>
            <a:ext cx="898525" cy="349250"/>
          </a:xfrm>
          <a:prstGeom prst="rightArrow">
            <a:avLst>
              <a:gd name="adj1" fmla="val 55000"/>
              <a:gd name="adj2" fmla="val 80993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59" name="Text Box 22"/>
          <p:cNvSpPr txBox="1">
            <a:spLocks noChangeArrowheads="1"/>
          </p:cNvSpPr>
          <p:nvPr/>
        </p:nvSpPr>
        <p:spPr bwMode="auto">
          <a:xfrm>
            <a:off x="7843838" y="4973638"/>
            <a:ext cx="1300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r>
              <a:rPr lang="en-US"/>
              <a:t>Execution</a:t>
            </a:r>
          </a:p>
          <a:p>
            <a:r>
              <a:rPr lang="en-US"/>
              <a:t>order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399" y="335284"/>
            <a:ext cx="4881564" cy="321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>
              <a:lnSpc>
                <a:spcPct val="80000"/>
              </a:lnSpc>
              <a:spcBef>
                <a:spcPts val="875"/>
              </a:spcBef>
            </a:pPr>
            <a:r>
              <a:rPr lang="en-US" b="1" dirty="0">
                <a:latin typeface="Calibri" panose="020F0502020204030204" pitchFamily="34" charset="0"/>
              </a:rPr>
              <a:t>Express complex </a:t>
            </a:r>
            <a:r>
              <a:rPr lang="en-US" b="1" dirty="0" err="1">
                <a:latin typeface="Calibri" panose="020F0502020204030204" pitchFamily="34" charset="0"/>
              </a:rPr>
              <a:t>pde</a:t>
            </a:r>
            <a:r>
              <a:rPr lang="en-US" b="1" dirty="0">
                <a:latin typeface="Calibri" panose="020F0502020204030204" pitchFamily="34" charset="0"/>
              </a:rPr>
              <a:t> functions as DAG</a:t>
            </a:r>
            <a:r>
              <a:rPr lang="en-US" dirty="0">
                <a:latin typeface="Calibri" panose="020F0502020204030204" pitchFamily="34" charset="0"/>
              </a:rPr>
              <a:t> - </a:t>
            </a:r>
            <a:r>
              <a:rPr lang="en-US" dirty="0" smtClean="0">
                <a:latin typeface="Calibri" panose="020F0502020204030204" pitchFamily="34" charset="0"/>
              </a:rPr>
              <a:t>automatically </a:t>
            </a:r>
            <a:r>
              <a:rPr lang="en-US" dirty="0">
                <a:latin typeface="Calibri" panose="020F0502020204030204" pitchFamily="34" charset="0"/>
              </a:rPr>
              <a:t>construct algorithms from expressions</a:t>
            </a:r>
          </a:p>
          <a:p>
            <a:pPr marL="444500" indent="-444500">
              <a:lnSpc>
                <a:spcPct val="80000"/>
              </a:lnSpc>
              <a:spcBef>
                <a:spcPts val="875"/>
              </a:spcBef>
            </a:pPr>
            <a:r>
              <a:rPr lang="en-US" b="1" dirty="0">
                <a:latin typeface="Calibri" panose="020F0502020204030204" pitchFamily="34" charset="0"/>
              </a:rPr>
              <a:t>Define field operations</a:t>
            </a:r>
            <a:r>
              <a:rPr lang="en-US" dirty="0">
                <a:latin typeface="Calibri" panose="020F0502020204030204" pitchFamily="34" charset="0"/>
              </a:rPr>
              <a:t> needed to execute tasks </a:t>
            </a:r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>
                <a:latin typeface="Calibri" panose="020F0502020204030204" pitchFamily="34" charset="0"/>
              </a:rPr>
              <a:t>fine grained vector parallelism on the mesh)</a:t>
            </a:r>
          </a:p>
          <a:p>
            <a:pPr marL="444500" indent="-444500">
              <a:lnSpc>
                <a:spcPct val="80000"/>
              </a:lnSpc>
              <a:spcBef>
                <a:spcPts val="875"/>
              </a:spcBef>
            </a:pPr>
            <a:r>
              <a:rPr lang="en-US" b="1" dirty="0">
                <a:latin typeface="Calibri" panose="020F0502020204030204" pitchFamily="34" charset="0"/>
              </a:rPr>
              <a:t>User writes only field operations code</a:t>
            </a:r>
            <a:r>
              <a:rPr lang="en-US" dirty="0">
                <a:latin typeface="Calibri" panose="020F0502020204030204" pitchFamily="34" charset="0"/>
              </a:rPr>
              <a:t> . Supports field &amp; stencil operations directly - no 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loops! </a:t>
            </a:r>
          </a:p>
          <a:p>
            <a:pPr marL="444500" indent="-444500">
              <a:lnSpc>
                <a:spcPct val="80000"/>
              </a:lnSpc>
              <a:spcBef>
                <a:spcPts val="875"/>
              </a:spcBef>
            </a:pPr>
            <a:r>
              <a:rPr lang="en-US" b="1" dirty="0">
                <a:latin typeface="Calibri" panose="020F0502020204030204" pitchFamily="34" charset="0"/>
              </a:rPr>
              <a:t>Strongly typed fields</a:t>
            </a:r>
            <a:r>
              <a:rPr lang="en-US" dirty="0">
                <a:latin typeface="Calibri" panose="020F0502020204030204" pitchFamily="34" charset="0"/>
              </a:rPr>
              <a:t> ensure valid operations at compile time. </a:t>
            </a:r>
            <a:r>
              <a:rPr lang="en-US" i="1" dirty="0">
                <a:solidFill>
                  <a:srgbClr val="201797"/>
                </a:solidFill>
                <a:latin typeface="Calibri" panose="020F0502020204030204" pitchFamily="34" charset="0"/>
              </a:rPr>
              <a:t>Allows </a:t>
            </a:r>
            <a:r>
              <a:rPr lang="en-US" i="1" dirty="0" smtClean="0">
                <a:solidFill>
                  <a:srgbClr val="201797"/>
                </a:solidFill>
                <a:latin typeface="Calibri" panose="020F0502020204030204" pitchFamily="34" charset="0"/>
              </a:rPr>
              <a:t>implementations </a:t>
            </a:r>
            <a:r>
              <a:rPr lang="en-US" i="1" dirty="0">
                <a:solidFill>
                  <a:srgbClr val="201797"/>
                </a:solidFill>
                <a:latin typeface="Calibri" panose="020F0502020204030204" pitchFamily="34" charset="0"/>
              </a:rPr>
              <a:t>to be tried without modifying application code</a:t>
            </a:r>
            <a:r>
              <a:rPr lang="en-US" dirty="0">
                <a:solidFill>
                  <a:srgbClr val="201797"/>
                </a:solidFill>
                <a:latin typeface="Calibri" panose="020F0502020204030204" pitchFamily="34" charset="0"/>
              </a:rPr>
              <a:t>.</a:t>
            </a:r>
          </a:p>
          <a:p>
            <a:pPr marL="444500" indent="-444500">
              <a:lnSpc>
                <a:spcPct val="80000"/>
              </a:lnSpc>
              <a:spcBef>
                <a:spcPts val="875"/>
              </a:spcBef>
            </a:pPr>
            <a:r>
              <a:rPr lang="en-US" b="1" dirty="0">
                <a:latin typeface="Calibri" panose="020F0502020204030204" pitchFamily="34" charset="0"/>
              </a:rPr>
              <a:t>Scalability on a node</a:t>
            </a:r>
            <a:r>
              <a:rPr lang="en-US" dirty="0">
                <a:latin typeface="Calibri" panose="020F0502020204030204" pitchFamily="34" charset="0"/>
              </a:rPr>
              <a:t> - use </a:t>
            </a:r>
            <a:r>
              <a:rPr lang="en-US" b="1" dirty="0">
                <a:latin typeface="Calibri" panose="020F0502020204030204" pitchFamily="34" charset="0"/>
              </a:rPr>
              <a:t>Uintah</a:t>
            </a:r>
            <a:r>
              <a:rPr lang="en-US" dirty="0">
                <a:latin typeface="Calibri" panose="020F0502020204030204" pitchFamily="34" charset="0"/>
              </a:rPr>
              <a:t> infrastructure to get scalability across whole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07957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[Sutherland Earl Might]</a:t>
            </a:r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5" y="3575458"/>
            <a:ext cx="4186939" cy="32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079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05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0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0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27" grpId="0" autoUpdateAnimBg="0"/>
      <p:bldP spid="1105939" grpId="0" animBg="1"/>
      <p:bldP spid="11059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2510072"/>
            <a:ext cx="403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 Use </a:t>
            </a:r>
            <a:r>
              <a:rPr lang="en-US" sz="2000" b="1" i="1" dirty="0" smtClean="0"/>
              <a:t>CUDA Asynchronous API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 Automatically</a:t>
            </a:r>
            <a:r>
              <a:rPr lang="en-US" sz="2000" dirty="0" smtClean="0"/>
              <a:t> generate </a:t>
            </a:r>
            <a:r>
              <a:rPr lang="en-US" sz="2000" dirty="0"/>
              <a:t>CUDA </a:t>
            </a:r>
            <a:r>
              <a:rPr lang="en-US" sz="2000" dirty="0" smtClean="0"/>
              <a:t>streams for task dependencies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 Concurrently </a:t>
            </a:r>
            <a:r>
              <a:rPr lang="en-US" sz="2000" dirty="0"/>
              <a:t>execute </a:t>
            </a:r>
            <a:r>
              <a:rPr lang="en-US" sz="2000" dirty="0" smtClean="0"/>
              <a:t>kernels </a:t>
            </a:r>
            <a:r>
              <a:rPr lang="en-US" sz="2000" dirty="0"/>
              <a:t>and </a:t>
            </a:r>
            <a:r>
              <a:rPr lang="en-US" sz="2000" dirty="0" smtClean="0"/>
              <a:t>memory copies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 Preload  </a:t>
            </a:r>
            <a:r>
              <a:rPr lang="en-US" sz="2000" dirty="0"/>
              <a:t>d</a:t>
            </a:r>
            <a:r>
              <a:rPr lang="en-US" sz="2000" dirty="0" smtClean="0"/>
              <a:t>ata before task kernel executes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 Multi-GPU </a:t>
            </a:r>
            <a:r>
              <a:rPr lang="en-US" sz="2000" dirty="0" smtClean="0"/>
              <a:t> support  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3988477" y="2115226"/>
            <a:ext cx="5059754" cy="4142158"/>
            <a:chOff x="4043602" y="819370"/>
            <a:chExt cx="4772516" cy="3868537"/>
          </a:xfrm>
        </p:grpSpPr>
        <p:sp>
          <p:nvSpPr>
            <p:cNvPr id="53" name="Rounded Rectangle 52"/>
            <p:cNvSpPr/>
            <p:nvPr/>
          </p:nvSpPr>
          <p:spPr>
            <a:xfrm>
              <a:off x="4156648" y="3450686"/>
              <a:ext cx="1673901" cy="46983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dbl"/>
            <a:effectLst>
              <a:innerShdw blurRad="114300">
                <a:prstClr val="black"/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/>
                <a:t>hostComputes</a:t>
              </a:r>
              <a:endParaRPr lang="en-US" b="1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156648" y="2204329"/>
              <a:ext cx="1673901" cy="46983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dbl"/>
            <a:effectLst>
              <a:innerShdw blurRad="114300">
                <a:prstClr val="black"/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/>
                <a:t>hostRequires</a:t>
              </a:r>
              <a:endParaRPr lang="en-US" b="1" dirty="0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156648" y="1427804"/>
              <a:ext cx="1673901" cy="46983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dbl"/>
            <a:effectLst>
              <a:innerShdw blurRad="114300">
                <a:prstClr val="black"/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existing host memory</a:t>
              </a:r>
              <a:endParaRPr lang="en-US" b="1" dirty="0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6337067" y="3450686"/>
              <a:ext cx="1673901" cy="46983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dbl"/>
            <a:effectLst>
              <a:innerShdw blurRad="114300">
                <a:prstClr val="black"/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/>
                <a:t>devComputes</a:t>
              </a:r>
              <a:endParaRPr lang="en-US" b="1" dirty="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6337067" y="2204329"/>
              <a:ext cx="1673901" cy="46983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dbl"/>
            <a:effectLst>
              <a:innerShdw blurRad="114300">
                <a:prstClr val="black"/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/>
                <a:t>devRequires</a:t>
              </a:r>
              <a:endParaRPr lang="en-US" b="1" dirty="0"/>
            </a:p>
          </p:txBody>
        </p:sp>
        <p:cxnSp>
          <p:nvCxnSpPr>
            <p:cNvPr id="58" name="Straight Arrow Connector 57"/>
            <p:cNvCxnSpPr>
              <a:stCxn id="55" idx="2"/>
              <a:endCxn id="54" idx="0"/>
            </p:cNvCxnSpPr>
            <p:nvPr/>
          </p:nvCxnSpPr>
          <p:spPr>
            <a:xfrm rot="5400000">
              <a:off x="4840251" y="2050926"/>
              <a:ext cx="306695" cy="1744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54" idx="3"/>
              <a:endCxn id="57" idx="1"/>
            </p:cNvCxnSpPr>
            <p:nvPr/>
          </p:nvCxnSpPr>
          <p:spPr>
            <a:xfrm>
              <a:off x="5830549" y="2439245"/>
              <a:ext cx="506518" cy="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7" idx="2"/>
              <a:endCxn id="56" idx="0"/>
            </p:cNvCxnSpPr>
            <p:nvPr/>
          </p:nvCxnSpPr>
          <p:spPr>
            <a:xfrm rot="5400000">
              <a:off x="6785755" y="3062367"/>
              <a:ext cx="776526" cy="1744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56" idx="1"/>
              <a:endCxn id="53" idx="3"/>
            </p:cNvCxnSpPr>
            <p:nvPr/>
          </p:nvCxnSpPr>
          <p:spPr>
            <a:xfrm flipH="1">
              <a:off x="5830549" y="3685602"/>
              <a:ext cx="506518" cy="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043602" y="819370"/>
              <a:ext cx="2243180" cy="488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Pin this memory with </a:t>
              </a:r>
              <a:r>
                <a:rPr lang="en-US" sz="1400" dirty="0" err="1" smtClean="0"/>
                <a:t>C</a:t>
              </a:r>
              <a:r>
                <a:rPr lang="en-US" sz="1400" b="1" i="1" dirty="0" err="1" smtClean="0"/>
                <a:t>udaHostRegister</a:t>
              </a:r>
              <a:r>
                <a:rPr lang="en-US" sz="1400" b="1" i="1" dirty="0" smtClean="0"/>
                <a:t>()</a:t>
              </a:r>
              <a:endParaRPr lang="en-US" sz="1400" b="1" i="1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198496" y="2691610"/>
              <a:ext cx="1673901" cy="28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Page locked buffer</a:t>
              </a:r>
              <a:endParaRPr lang="en-US" sz="1400" b="1" i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66857" y="1807469"/>
              <a:ext cx="2242992" cy="28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err="1" smtClean="0"/>
                <a:t>cudaMemcpyAsync</a:t>
              </a:r>
              <a:r>
                <a:rPr lang="en-US" sz="1400" i="1" dirty="0" smtClean="0"/>
                <a:t>(H2D)</a:t>
              </a:r>
              <a:endParaRPr lang="en-US" sz="1400" b="1" i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113979" y="2922126"/>
              <a:ext cx="1004341" cy="22995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i="1" dirty="0" smtClean="0"/>
                <a:t>computation</a:t>
              </a:r>
              <a:endParaRPr lang="en-US" sz="1000" b="1" i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59369" y="4082217"/>
              <a:ext cx="2526041" cy="28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err="1" smtClean="0"/>
                <a:t>cudaMemcpyAsync</a:t>
              </a:r>
              <a:r>
                <a:rPr lang="en-US" sz="1400" i="1" dirty="0" smtClean="0"/>
                <a:t>(D2H)</a:t>
              </a:r>
              <a:endParaRPr lang="en-US" sz="1400" b="1" i="1" dirty="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4156648" y="4218076"/>
              <a:ext cx="1673901" cy="46983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dbl"/>
            <a:effectLst>
              <a:innerShdw blurRad="114300">
                <a:prstClr val="black"/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Free pinned host memory</a:t>
              </a:r>
              <a:endParaRPr lang="en-US" b="1" dirty="0"/>
            </a:p>
          </p:txBody>
        </p:sp>
        <p:cxnSp>
          <p:nvCxnSpPr>
            <p:cNvPr id="68" name="Straight Arrow Connector 67"/>
            <p:cNvCxnSpPr>
              <a:stCxn id="53" idx="2"/>
              <a:endCxn id="67" idx="0"/>
            </p:cNvCxnSpPr>
            <p:nvPr/>
          </p:nvCxnSpPr>
          <p:spPr>
            <a:xfrm rot="5400000">
              <a:off x="4844819" y="4069240"/>
              <a:ext cx="297559" cy="1744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4156648" y="3203477"/>
              <a:ext cx="1673901" cy="28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Result back on host</a:t>
              </a:r>
              <a:endParaRPr lang="en-US" sz="1400" b="1" i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23741" y="1079731"/>
              <a:ext cx="2092377" cy="488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Call-back executed here</a:t>
              </a:r>
            </a:p>
            <a:p>
              <a:pPr algn="ctr"/>
              <a:r>
                <a:rPr lang="en-US" sz="1400" b="1" dirty="0" smtClean="0"/>
                <a:t>(kernel run)</a:t>
              </a:r>
              <a:endParaRPr lang="en-US" sz="14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37067" y="4369663"/>
              <a:ext cx="2272782" cy="28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Automatic D2H copy here</a:t>
              </a:r>
              <a:endParaRPr lang="en-US" sz="1400" b="1" dirty="0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7990673" y="3861665"/>
              <a:ext cx="355598" cy="58419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/>
            <p:nvPr/>
          </p:nvCxnSpPr>
          <p:spPr>
            <a:xfrm rot="5400000">
              <a:off x="7048702" y="1908635"/>
              <a:ext cx="1254659" cy="1002282"/>
            </a:xfrm>
            <a:prstGeom prst="bentConnector2">
              <a:avLst/>
            </a:prstGeom>
            <a:ln w="25400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-762000" y="49709"/>
            <a:ext cx="4650801" cy="795337"/>
          </a:xfrm>
        </p:spPr>
        <p:txBody>
          <a:bodyPr/>
          <a:lstStyle/>
          <a:p>
            <a:pPr algn="ctr"/>
            <a:r>
              <a:rPr lang="en-US" sz="2400" dirty="0" smtClean="0"/>
              <a:t>GPU Task and Data Management</a:t>
            </a:r>
            <a:endParaRPr lang="en-US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3524410" y="0"/>
            <a:ext cx="5362152" cy="707886"/>
          </a:xfrm>
          <a:prstGeom prst="rect">
            <a:avLst/>
          </a:prstGeom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/>
              <a:t>Framework </a:t>
            </a:r>
            <a:r>
              <a:rPr lang="en-US" sz="2000" b="1" dirty="0"/>
              <a:t>M</a:t>
            </a:r>
            <a:r>
              <a:rPr lang="en-US" sz="2000" b="1" dirty="0" smtClean="0"/>
              <a:t>anages Data Movement</a:t>
            </a:r>
          </a:p>
          <a:p>
            <a:pPr algn="ctr">
              <a:defRPr/>
            </a:pPr>
            <a:r>
              <a:rPr lang="en-US" sz="2000" b="1" dirty="0" smtClean="0"/>
              <a:t>Host </a:t>
            </a:r>
            <a:r>
              <a:rPr lang="en-US" sz="2000" b="1" dirty="0" smtClean="0">
                <a:sym typeface="Wingdings" panose="05000000000000000000" pitchFamily="2" charset="2"/>
              </a:rPr>
              <a:t>  Device</a:t>
            </a:r>
            <a:endParaRPr lang="en-US" sz="2000" b="1" dirty="0" smtClean="0"/>
          </a:p>
        </p:txBody>
      </p:sp>
      <p:grpSp>
        <p:nvGrpSpPr>
          <p:cNvPr id="27" name="Group 16"/>
          <p:cNvGrpSpPr/>
          <p:nvPr/>
        </p:nvGrpSpPr>
        <p:grpSpPr>
          <a:xfrm>
            <a:off x="1359536" y="934999"/>
            <a:ext cx="6607329" cy="973584"/>
            <a:chOff x="849255" y="3708235"/>
            <a:chExt cx="6607329" cy="973584"/>
          </a:xfrm>
        </p:grpSpPr>
        <p:sp>
          <p:nvSpPr>
            <p:cNvPr id="28" name="Rectangle 27"/>
            <p:cNvSpPr/>
            <p:nvPr/>
          </p:nvSpPr>
          <p:spPr>
            <a:xfrm>
              <a:off x="849255" y="4258168"/>
              <a:ext cx="1524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Data Transfer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73255" y="4258168"/>
              <a:ext cx="1752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Kernel </a:t>
              </a:r>
              <a:r>
                <a:rPr lang="en-US" sz="1400" dirty="0" smtClean="0">
                  <a:solidFill>
                    <a:srgbClr val="000000"/>
                  </a:solidFill>
                </a:rPr>
                <a:t>Execution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443342" y="4453219"/>
              <a:ext cx="17526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Kernel Execution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94384" y="4199695"/>
              <a:ext cx="1524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Data Transfer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47329" y="3716863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Normal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44375" y="3708235"/>
              <a:ext cx="23216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Page-locked Memory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1053645" y="4114791"/>
              <a:ext cx="2819400" cy="1588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637184" y="4081479"/>
              <a:ext cx="2819400" cy="1588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07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0" y="95539"/>
            <a:ext cx="7297737" cy="795337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Some Historical Background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888470"/>
            <a:ext cx="5605556" cy="5638801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Ideas go back to 1960s</a:t>
            </a:r>
          </a:p>
          <a:p>
            <a:r>
              <a:rPr lang="en-US" sz="2400" dirty="0" err="1" smtClean="0">
                <a:latin typeface="Calibri" panose="020F0502020204030204" pitchFamily="34" charset="0"/>
              </a:rPr>
              <a:t>Vivek</a:t>
            </a:r>
            <a:r>
              <a:rPr lang="en-US" sz="2400" dirty="0" smtClean="0">
                <a:latin typeface="Calibri" panose="020F0502020204030204" pitchFamily="34" charset="0"/>
              </a:rPr>
              <a:t> Sarkar’s thesis (1989)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Graphical rep. for parallel programs with cost model (20 </a:t>
            </a:r>
            <a:r>
              <a:rPr lang="en-US" sz="2000" dirty="0" err="1" smtClean="0">
                <a:latin typeface="Calibri" panose="020F0502020204030204" pitchFamily="34" charset="0"/>
              </a:rPr>
              <a:t>procs</a:t>
            </a:r>
            <a:r>
              <a:rPr lang="en-US" sz="2000" dirty="0" smtClean="0"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Compile time cost assignment and schedule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Macro-data flow for execution 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Charm++  </a:t>
            </a:r>
            <a:r>
              <a:rPr lang="en-US" sz="2400" dirty="0" smtClean="0">
                <a:latin typeface="Calibri" panose="020F0502020204030204" pitchFamily="34" charset="0"/>
              </a:rPr>
              <a:t>Sanjay Kale et al. 1988 onwards. Profound and deep influence 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Uintah  </a:t>
            </a:r>
            <a:r>
              <a:rPr lang="en-US" sz="2400" dirty="0" smtClean="0">
                <a:latin typeface="Calibri" panose="020F0502020204030204" pitchFamily="34" charset="0"/>
              </a:rPr>
              <a:t> Steve Parker 1998 onwards (</a:t>
            </a:r>
            <a:r>
              <a:rPr lang="en-US" sz="2000" dirty="0" smtClean="0">
                <a:latin typeface="Calibri" panose="020F0502020204030204" pitchFamily="34" charset="0"/>
              </a:rPr>
              <a:t>developed independently, starting from </a:t>
            </a:r>
            <a:r>
              <a:rPr lang="en-US" sz="2000" dirty="0" err="1" smtClean="0">
                <a:latin typeface="Calibri" panose="020F0502020204030204" pitchFamily="34" charset="0"/>
              </a:rPr>
              <a:t>SCIRun</a:t>
            </a:r>
            <a:r>
              <a:rPr lang="en-US" sz="20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Habanero Java </a:t>
            </a:r>
            <a:r>
              <a:rPr lang="en-US" sz="2400" dirty="0" err="1" smtClean="0">
                <a:latin typeface="Calibri" panose="020F0502020204030204" pitchFamily="34" charset="0"/>
              </a:rPr>
              <a:t>Vivek</a:t>
            </a:r>
            <a:r>
              <a:rPr lang="en-US" sz="2400" dirty="0" smtClean="0">
                <a:latin typeface="Calibri" panose="020F0502020204030204" pitchFamily="34" charset="0"/>
              </a:rPr>
              <a:t> Sarkar  2007 onwards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Many Recent developments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CNC, Plasma, Wasatch, </a:t>
            </a:r>
            <a:r>
              <a:rPr lang="en-US" sz="2000" dirty="0" err="1" smtClean="0">
                <a:latin typeface="Calibri" panose="020F0502020204030204" pitchFamily="34" charset="0"/>
              </a:rPr>
              <a:t>ParallelX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6146" name="Picture 2" descr="http://www.coe.neu.edu/Research/rcl/projects/scirun_gpu/Figur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74755"/>
            <a:ext cx="2179718" cy="201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5943600" y="2895600"/>
            <a:ext cx="2792412" cy="1468437"/>
            <a:chOff x="2414" y="2121"/>
            <a:chExt cx="3234" cy="1538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2414" y="2121"/>
              <a:ext cx="960" cy="1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25"/>
            <p:cNvSpPr>
              <a:spLocks noChangeArrowheads="1"/>
            </p:cNvSpPr>
            <p:nvPr/>
          </p:nvSpPr>
          <p:spPr bwMode="auto">
            <a:xfrm>
              <a:off x="3513" y="2121"/>
              <a:ext cx="960" cy="1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26"/>
            <p:cNvSpPr>
              <a:spLocks noChangeArrowheads="1"/>
            </p:cNvSpPr>
            <p:nvPr/>
          </p:nvSpPr>
          <p:spPr bwMode="auto">
            <a:xfrm>
              <a:off x="4688" y="2123"/>
              <a:ext cx="960" cy="1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tangle 27"/>
            <p:cNvSpPr>
              <a:spLocks noChangeArrowheads="1"/>
            </p:cNvSpPr>
            <p:nvPr/>
          </p:nvSpPr>
          <p:spPr bwMode="auto">
            <a:xfrm>
              <a:off x="4091" y="2993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>
              <a:off x="4802" y="3243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29"/>
            <p:cNvSpPr>
              <a:spLocks noChangeArrowheads="1"/>
            </p:cNvSpPr>
            <p:nvPr/>
          </p:nvSpPr>
          <p:spPr bwMode="auto">
            <a:xfrm>
              <a:off x="3652" y="3055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Rectangle 30"/>
            <p:cNvSpPr>
              <a:spLocks noChangeArrowheads="1"/>
            </p:cNvSpPr>
            <p:nvPr/>
          </p:nvSpPr>
          <p:spPr bwMode="auto">
            <a:xfrm>
              <a:off x="2828" y="3060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Rectangle 31"/>
            <p:cNvSpPr>
              <a:spLocks noChangeArrowheads="1"/>
            </p:cNvSpPr>
            <p:nvPr/>
          </p:nvSpPr>
          <p:spPr bwMode="auto">
            <a:xfrm>
              <a:off x="3621" y="2279"/>
              <a:ext cx="288" cy="28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2488" y="2365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5270" y="2801"/>
              <a:ext cx="288" cy="28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4826" y="2432"/>
              <a:ext cx="28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>
              <a:off x="2778" y="2490"/>
              <a:ext cx="871" cy="6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487" tIns="44450" rIns="90487" bIns="4445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36"/>
            <p:cNvSpPr>
              <a:spLocks noChangeShapeType="1"/>
            </p:cNvSpPr>
            <p:nvPr/>
          </p:nvSpPr>
          <p:spPr bwMode="auto">
            <a:xfrm>
              <a:off x="3115" y="3189"/>
              <a:ext cx="534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487" tIns="44450" rIns="90487" bIns="4445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37"/>
            <p:cNvSpPr>
              <a:spLocks noChangeShapeType="1"/>
            </p:cNvSpPr>
            <p:nvPr/>
          </p:nvSpPr>
          <p:spPr bwMode="auto">
            <a:xfrm>
              <a:off x="3920" y="2408"/>
              <a:ext cx="904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487" tIns="44450" rIns="90487" bIns="4445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 flipH="1">
              <a:off x="4389" y="2720"/>
              <a:ext cx="583" cy="3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487" tIns="44450" rIns="90487" bIns="4445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39"/>
            <p:cNvSpPr>
              <a:spLocks noChangeShapeType="1"/>
            </p:cNvSpPr>
            <p:nvPr/>
          </p:nvSpPr>
          <p:spPr bwMode="auto">
            <a:xfrm flipH="1">
              <a:off x="4381" y="2950"/>
              <a:ext cx="895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487" tIns="44450" rIns="90487" bIns="4445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 flipH="1" flipV="1">
              <a:off x="3781" y="2564"/>
              <a:ext cx="8" cy="4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487" tIns="44450" rIns="90487" bIns="4445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41"/>
            <p:cNvSpPr>
              <a:spLocks noChangeShapeType="1"/>
            </p:cNvSpPr>
            <p:nvPr/>
          </p:nvSpPr>
          <p:spPr bwMode="auto">
            <a:xfrm>
              <a:off x="3945" y="3337"/>
              <a:ext cx="855" cy="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487" tIns="44450" rIns="90487" bIns="4445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96" y="145818"/>
            <a:ext cx="2824549" cy="2672895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5118" y="4763257"/>
            <a:ext cx="1738786" cy="201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38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457200" y="275400"/>
            <a:ext cx="8228880" cy="507960"/>
          </a:xfrm>
          <a:prstGeom prst="rect">
            <a:avLst/>
          </a:prstGeom>
          <a:noFill/>
          <a:ln>
            <a:noFill/>
          </a:ln>
        </p:spPr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en-US" sz="3000" b="1" dirty="0" smtClean="0">
                <a:solidFill>
                  <a:srgbClr val="000000"/>
                </a:solidFill>
                <a:latin typeface="Arial"/>
                <a:ea typeface="Arial"/>
              </a:rPr>
              <a:t>Keeping Data on the GPU </a:t>
            </a:r>
            <a:endParaRPr dirty="0"/>
          </a:p>
        </p:txBody>
      </p:sp>
      <p:sp>
        <p:nvSpPr>
          <p:cNvPr id="41" name="CustomShape 2"/>
          <p:cNvSpPr/>
          <p:nvPr/>
        </p:nvSpPr>
        <p:spPr>
          <a:xfrm>
            <a:off x="337320" y="783360"/>
            <a:ext cx="8228880" cy="4966920"/>
          </a:xfrm>
          <a:prstGeom prst="rect">
            <a:avLst/>
          </a:prstGeom>
          <a:noFill/>
          <a:ln>
            <a:noFill/>
          </a:ln>
        </p:spPr>
        <p:txBody>
          <a:bodyPr lIns="90000" tIns="91440" rIns="90000" bIns="91440"/>
          <a:lstStyle/>
          <a:p>
            <a:pPr lvl="1" algn="just"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</a:rPr>
              <a:t>New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</a:rPr>
              <a:t>GPU engine can now keep data resident on the GPU, avoiding unnecessary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</a:rPr>
              <a:t>PCIe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</a:rPr>
              <a:t> bus data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</a:rPr>
              <a:t>transfers and 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</a:rPr>
              <a:t>automatically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</a:rPr>
              <a:t>handles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</a:rPr>
              <a:t>ghost/halo cells across multiple CPU threads, multiple GPUs per node, and multiple nodes.  </a:t>
            </a:r>
            <a:endParaRPr sz="2000" dirty="0"/>
          </a:p>
        </p:txBody>
      </p:sp>
      <p:graphicFrame>
        <p:nvGraphicFramePr>
          <p:cNvPr id="42" name="Table 3"/>
          <p:cNvGraphicFramePr/>
          <p:nvPr/>
        </p:nvGraphicFramePr>
        <p:xfrm>
          <a:off x="457200" y="2765898"/>
          <a:ext cx="8066868" cy="2898240"/>
        </p:xfrm>
        <a:graphic>
          <a:graphicData uri="http://schemas.openxmlformats.org/drawingml/2006/table">
            <a:tbl>
              <a:tblPr/>
              <a:tblGrid>
                <a:gridCol w="2262752"/>
                <a:gridCol w="1945038"/>
                <a:gridCol w="1751308"/>
                <a:gridCol w="2107770"/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Poisson Problem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/>
                        </a:rPr>
                        <a:t>Problem Size</a:t>
                      </a:r>
                      <a:endParaRPr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/>
                        </a:rPr>
                        <a:t>Number of Patches</a:t>
                      </a:r>
                      <a:endParaRPr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Arial"/>
                        </a:rPr>
                        <a:t>Avg</a:t>
                      </a:r>
                      <a:r>
                        <a:rPr lang="en-US" sz="2000" b="1" dirty="0">
                          <a:latin typeface="Arial"/>
                        </a:rPr>
                        <a:t> Time Per </a:t>
                      </a:r>
                      <a:r>
                        <a:rPr lang="en-US" sz="2000" b="1" dirty="0" smtClean="0">
                          <a:latin typeface="Arial"/>
                        </a:rPr>
                        <a:t>Iteration</a:t>
                      </a:r>
                      <a:endParaRPr sz="2000" dirty="0"/>
                    </a:p>
                  </a:txBody>
                  <a:tcPr/>
                </a:tc>
              </a:tr>
              <a:tr h="74808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</a:rPr>
                        <a:t>CPU </a:t>
                      </a:r>
                      <a:r>
                        <a:rPr lang="en-US" sz="2000" dirty="0">
                          <a:latin typeface="Arial"/>
                        </a:rPr>
                        <a:t>engine (Xeon 12 cores)</a:t>
                      </a:r>
                      <a:endParaRPr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400x400x400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</a:rPr>
                        <a:t>12 (3x2x2)</a:t>
                      </a:r>
                      <a:endParaRPr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0.653</a:t>
                      </a:r>
                      <a:endParaRPr sz="2000"/>
                    </a:p>
                    <a:p>
                      <a:endParaRPr sz="2000"/>
                    </a:p>
                  </a:txBody>
                  <a:tcPr/>
                </a:tc>
              </a:tr>
              <a:tr h="7480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</a:rPr>
                        <a:t>Current GPU engine (K20)</a:t>
                      </a:r>
                      <a:endParaRPr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400x400x400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12 (3x2x2)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</a:rPr>
                        <a:t>0.344</a:t>
                      </a:r>
                      <a:endParaRPr sz="2000" dirty="0"/>
                    </a:p>
                  </a:txBody>
                  <a:tcPr/>
                </a:tc>
              </a:tr>
              <a:tr h="432000"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New GPU engine (K20)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400x400x400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2 (1x1x2)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</a:rPr>
                        <a:t>0.098</a:t>
                      </a:r>
                      <a:endParaRPr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2849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457200" y="182880"/>
            <a:ext cx="8228880" cy="507960"/>
          </a:xfrm>
          <a:prstGeom prst="rect">
            <a:avLst/>
          </a:prstGeom>
          <a:noFill/>
          <a:ln>
            <a:noFill/>
          </a:ln>
        </p:spPr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ea typeface="Arial"/>
              </a:rPr>
              <a:t>Consolidating GPU Data Transfers</a:t>
            </a:r>
            <a:endParaRPr dirty="0"/>
          </a:p>
        </p:txBody>
      </p:sp>
      <p:sp>
        <p:nvSpPr>
          <p:cNvPr id="44" name="CustomShape 2"/>
          <p:cNvSpPr/>
          <p:nvPr/>
        </p:nvSpPr>
        <p:spPr>
          <a:xfrm>
            <a:off x="-1" y="914400"/>
            <a:ext cx="8778241" cy="4267200"/>
          </a:xfrm>
          <a:prstGeom prst="rect">
            <a:avLst/>
          </a:prstGeom>
          <a:noFill/>
          <a:ln>
            <a:noFill/>
          </a:ln>
        </p:spPr>
        <p:txBody>
          <a:bodyPr lIns="90000" tIns="91440" rIns="90000" bIns="91440"/>
          <a:lstStyle/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</a:rPr>
              <a:t>Current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</a:rPr>
              <a:t>GPU scheduler performs a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</a:rPr>
              <a:t>cudaMalloc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</a:rPr>
              <a:t> and a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</a:rPr>
              <a:t>cudaMemcpy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</a:rPr>
              <a:t> for each variable per patch per material.  For some tasks, hundreds of pieces of variable data needed to be copied, and the slowdown of these API calls is severe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</a:rPr>
              <a:t>. 
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</a:rPr>
              <a:t>
</a:t>
            </a:r>
            <a:endParaRPr lang="en-US" sz="1600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</a:rPr>
              <a:t>new GPU scheduler's support for consolidating data is nearing completion.  Early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</a:rPr>
              <a:t>results show  fewer  API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</a:rPr>
              <a:t>calls.</a:t>
            </a:r>
            <a:endParaRPr sz="2400" dirty="0"/>
          </a:p>
          <a:p>
            <a:pPr>
              <a:lnSpc>
                <a:spcPct val="100000"/>
              </a:lnSpc>
            </a:pPr>
            <a:endParaRPr sz="2400"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45" name="Picture 4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8778240" cy="1405800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3"/>
          <a:stretch>
            <a:fillRect/>
          </a:stretch>
        </p:blipFill>
        <p:spPr>
          <a:xfrm>
            <a:off x="-64843" y="5415120"/>
            <a:ext cx="8778240" cy="1442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0768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5181600" cy="795337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DESIGNING FOR EXASCALE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93700" y="685800"/>
            <a:ext cx="85217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r>
              <a:rPr lang="en-US" dirty="0"/>
              <a:t>Clear trend towards accelerators e.g. GPU </a:t>
            </a:r>
            <a:r>
              <a:rPr lang="en-US" dirty="0" smtClean="0"/>
              <a:t>but </a:t>
            </a:r>
            <a:r>
              <a:rPr lang="en-US" dirty="0"/>
              <a:t>also Intel MIC – </a:t>
            </a:r>
            <a:r>
              <a:rPr lang="en-US" dirty="0" smtClean="0"/>
              <a:t>NSF </a:t>
            </a:r>
            <a:r>
              <a:rPr lang="en-US" dirty="0"/>
              <a:t>“Stampede” </a:t>
            </a:r>
            <a:r>
              <a:rPr lang="en-US" dirty="0" smtClean="0"/>
              <a:t>Balance </a:t>
            </a:r>
            <a:r>
              <a:rPr lang="en-US" dirty="0"/>
              <a:t>factor = flops/bandwidth </a:t>
            </a:r>
            <a:r>
              <a:rPr lang="en-US" dirty="0" smtClean="0"/>
              <a:t>– </a:t>
            </a:r>
            <a:r>
              <a:rPr lang="en-US" dirty="0" err="1" smtClean="0"/>
              <a:t>high.PORTABILITY</a:t>
            </a:r>
            <a:r>
              <a:rPr lang="en-US" dirty="0" smtClean="0"/>
              <a:t> IS THE KEY ISSUE:NEW CODE  - use Wasatch to generate code for GPUs and MICs .How do we handle the challenge of existing code? </a:t>
            </a:r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22463" y="2819400"/>
            <a:ext cx="8661400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</a:pPr>
            <a:r>
              <a:rPr lang="en-US" sz="2400" b="1" kern="0" dirty="0">
                <a:solidFill>
                  <a:prstClr val="black"/>
                </a:solidFill>
                <a:latin typeface="Calibri"/>
                <a:ea typeface="ＭＳ Ｐゴシック" charset="-128"/>
              </a:rPr>
              <a:t>Standard C++, Not a language extension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</a:pPr>
            <a:r>
              <a:rPr lang="en-US" sz="2000" b="1" kern="0" dirty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In </a:t>
            </a:r>
            <a:r>
              <a:rPr lang="en-US" sz="2000" b="1" i="1" kern="0" dirty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spirit</a:t>
            </a:r>
            <a:r>
              <a:rPr lang="en-US" sz="2000" b="1" kern="0" dirty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 of TBB, Thrust &amp; CUSP, C++AMP, LLNL’s RAJA, ...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</a:pPr>
            <a:r>
              <a:rPr lang="en-US" sz="2000" b="1" i="1" kern="0" dirty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Not </a:t>
            </a:r>
            <a:r>
              <a:rPr lang="en-US" sz="2000" b="1" kern="0" dirty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a language extension like </a:t>
            </a:r>
            <a:r>
              <a:rPr lang="en-US" sz="2000" b="1" kern="0" dirty="0" err="1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OpenMP</a:t>
            </a:r>
            <a:r>
              <a:rPr lang="en-US" sz="2000" b="1" kern="0" dirty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, </a:t>
            </a:r>
            <a:r>
              <a:rPr lang="en-US" sz="2000" b="1" kern="0" dirty="0" err="1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OpenACC</a:t>
            </a:r>
            <a:r>
              <a:rPr lang="en-US" sz="2000" b="1" kern="0" dirty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, </a:t>
            </a:r>
            <a:r>
              <a:rPr lang="en-US" sz="2000" b="1" kern="0" dirty="0" err="1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OpenCL</a:t>
            </a:r>
            <a:r>
              <a:rPr lang="en-US" sz="2000" b="1" kern="0" dirty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, CUDA, ...</a:t>
            </a:r>
          </a:p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</a:pPr>
            <a:r>
              <a:rPr lang="en-US" sz="2400" b="1" kern="0" dirty="0">
                <a:solidFill>
                  <a:prstClr val="black"/>
                </a:solidFill>
                <a:latin typeface="Calibri"/>
                <a:ea typeface="ＭＳ Ｐゴシック" charset="-128"/>
              </a:rPr>
              <a:t>Uses C++ template meta-programming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163" y="46482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Multidimensional Arrays, </a:t>
            </a:r>
            <a:r>
              <a:rPr lang="en-US" sz="2400" b="1" i="1" kern="0" dirty="0" smtClean="0">
                <a:solidFill>
                  <a:srgbClr val="A80000"/>
                </a:solidFill>
                <a:latin typeface="Calibri"/>
                <a:ea typeface="ＭＳ Ｐゴシック" charset="-128"/>
              </a:rPr>
              <a:t>with a twist</a:t>
            </a:r>
          </a:p>
          <a:p>
            <a:pPr marL="685800" lvl="1" indent="-2206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/>
            </a:pPr>
            <a:r>
              <a:rPr lang="en-US" sz="2000" b="1" kern="0" dirty="0" smtClean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Layout mapping: multi-index (</a:t>
            </a:r>
            <a:r>
              <a:rPr lang="en-US" sz="2000" b="1" kern="0" dirty="0" err="1" smtClean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i,j,k</a:t>
            </a:r>
            <a:r>
              <a:rPr lang="en-US" sz="2000" b="1" kern="0" dirty="0" smtClean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,...) </a:t>
            </a:r>
            <a:r>
              <a:rPr lang="en-US" sz="2000" b="1" kern="0" dirty="0" smtClean="0">
                <a:solidFill>
                  <a:srgbClr val="336600"/>
                </a:solidFill>
                <a:latin typeface="Calibri"/>
                <a:ea typeface="ＭＳ Ｐゴシック" pitchFamily="-112" charset="-128"/>
                <a:sym typeface="Symbol"/>
              </a:rPr>
              <a:t> memory location</a:t>
            </a:r>
            <a:endParaRPr lang="en-US" sz="2000" b="1" i="1" kern="0" dirty="0" smtClean="0">
              <a:solidFill>
                <a:srgbClr val="336600"/>
              </a:solidFill>
              <a:latin typeface="Calibri"/>
              <a:ea typeface="ＭＳ Ｐゴシック" pitchFamily="-112" charset="-128"/>
            </a:endParaRPr>
          </a:p>
          <a:p>
            <a:pPr marL="685800" lvl="1" indent="-2206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en-US" sz="2000" b="1" kern="0" dirty="0" smtClean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Choose layout to satisfy device-specific memory access pattern</a:t>
            </a:r>
          </a:p>
          <a:p>
            <a:pPr marL="685800" lvl="1" indent="-2206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/>
            </a:pPr>
            <a:r>
              <a:rPr lang="en-US" sz="2000" b="1" kern="0" dirty="0" smtClean="0">
                <a:solidFill>
                  <a:srgbClr val="336600"/>
                </a:solidFill>
                <a:latin typeface="Calibri"/>
                <a:ea typeface="ＭＳ Ｐゴシック" pitchFamily="-112" charset="-128"/>
              </a:rPr>
              <a:t>Layout changes are invisible to the user code</a:t>
            </a: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928" y="2133600"/>
            <a:ext cx="80862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 err="1" smtClean="0">
                <a:solidFill>
                  <a:srgbClr val="0033CC"/>
                </a:solidFill>
                <a:latin typeface="Calibri"/>
                <a:ea typeface="ＭＳ Ｐゴシック" charset="-128"/>
              </a:rPr>
              <a:t>Kokkos</a:t>
            </a:r>
            <a:r>
              <a:rPr lang="en-US" sz="3200" b="1" kern="0" dirty="0" smtClean="0">
                <a:solidFill>
                  <a:srgbClr val="0033CC"/>
                </a:solidFill>
                <a:latin typeface="Calibri"/>
                <a:ea typeface="ＭＳ Ｐゴシック" charset="-128"/>
              </a:rPr>
              <a:t>: A Layered Collection of Libraries</a:t>
            </a:r>
            <a:endParaRPr lang="en-US" sz="3200" b="1" kern="0" dirty="0">
              <a:solidFill>
                <a:srgbClr val="0033CC"/>
              </a:solidFill>
              <a:latin typeface="Calibri"/>
              <a:ea typeface="ＭＳ Ｐゴシック" charset="-128"/>
            </a:endParaRPr>
          </a:p>
          <a:p>
            <a:pPr>
              <a:defRPr/>
            </a:pPr>
            <a:r>
              <a:rPr lang="en-US" sz="2000" b="1" kern="0" dirty="0" smtClean="0">
                <a:solidFill>
                  <a:srgbClr val="0033CC"/>
                </a:solidFill>
                <a:latin typeface="Calibri"/>
                <a:ea typeface="ＭＳ Ｐゴシック" charset="-128"/>
              </a:rPr>
              <a:t> </a:t>
            </a:r>
            <a:endParaRPr lang="en-US" sz="20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317" y="6381146"/>
            <a:ext cx="49648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kern="0" dirty="0" smtClean="0">
                <a:solidFill>
                  <a:srgbClr val="0033CC"/>
                </a:solidFill>
                <a:latin typeface="Calibri"/>
                <a:ea typeface="ＭＳ Ｐゴシック" charset="-128"/>
              </a:rPr>
              <a:t>[source Carter </a:t>
            </a:r>
            <a:r>
              <a:rPr lang="en-US" sz="2000" b="1" kern="0" dirty="0">
                <a:solidFill>
                  <a:srgbClr val="0033CC"/>
                </a:solidFill>
                <a:latin typeface="Calibri"/>
                <a:ea typeface="ＭＳ Ｐゴシック" charset="-128"/>
              </a:rPr>
              <a:t>Edwards and Dan Sunderland</a:t>
            </a:r>
            <a:r>
              <a:rPr lang="en-US" b="1" kern="0" dirty="0">
                <a:solidFill>
                  <a:srgbClr val="0033CC"/>
                </a:solidFill>
                <a:latin typeface="Calibri"/>
                <a:ea typeface="ＭＳ Ｐゴシック" charset="-128"/>
              </a:rPr>
              <a:t>]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203256" y="5552863"/>
            <a:ext cx="3266337" cy="719750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30" y="81632"/>
            <a:ext cx="8563970" cy="644761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33CC"/>
                </a:solidFill>
              </a:rPr>
              <a:t>Evaluate Performance Impact of Array Layout</a:t>
            </a:r>
            <a:br>
              <a:rPr lang="en-US" sz="2800" b="1" dirty="0" smtClean="0">
                <a:solidFill>
                  <a:srgbClr val="0033CC"/>
                </a:solidFill>
              </a:rPr>
            </a:br>
            <a:r>
              <a:rPr lang="en-US" sz="2800" b="1" dirty="0" smtClean="0">
                <a:solidFill>
                  <a:srgbClr val="0033CC"/>
                </a:solidFill>
              </a:rPr>
              <a:t>[Edwards and Sunderland]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19863"/>
            <a:ext cx="1862138" cy="3270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998D103-18A3-43D1-8D62-5E33F69F2F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122830" y="726393"/>
            <a:ext cx="8792570" cy="569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lnSpc>
                <a:spcPct val="102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102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fontAlgn="base">
              <a:lnSpc>
                <a:spcPct val="102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fontAlgn="base">
              <a:lnSpc>
                <a:spcPct val="102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fontAlgn="base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57200" rtl="0" fontAlgn="base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fontAlgn="base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fontAlgn="base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fontAlgn="base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341313" indent="-2317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 smtClean="0"/>
              <a:t>Molecular dynamics computational kernel in </a:t>
            </a:r>
            <a:r>
              <a:rPr lang="en-US" sz="2000" b="1" dirty="0" err="1" smtClean="0"/>
              <a:t>miniMD</a:t>
            </a:r>
            <a:endParaRPr lang="en-US" sz="2000" b="1" dirty="0" smtClean="0"/>
          </a:p>
          <a:p>
            <a:pPr marL="341313" indent="-2317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 smtClean="0"/>
              <a:t>Simple </a:t>
            </a:r>
            <a:r>
              <a:rPr lang="en-US" sz="2000" b="1" dirty="0" err="1"/>
              <a:t>Lennard</a:t>
            </a:r>
            <a:r>
              <a:rPr lang="en-US" sz="2000" b="1" dirty="0"/>
              <a:t> Jones </a:t>
            </a:r>
            <a:r>
              <a:rPr lang="en-US" sz="2000" b="1" dirty="0" smtClean="0"/>
              <a:t>force model</a:t>
            </a:r>
            <a:r>
              <a:rPr lang="en-US" sz="2000" b="1" dirty="0"/>
              <a:t>:</a:t>
            </a:r>
          </a:p>
          <a:p>
            <a:pPr marL="341313" indent="-2317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 smtClean="0"/>
              <a:t>Atom neighbor list to avoid N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computations</a:t>
            </a:r>
            <a:endParaRPr lang="en-US" sz="2000" b="1" dirty="0"/>
          </a:p>
          <a:p>
            <a:pPr marL="341313" indent="-231775">
              <a:lnSpc>
                <a:spcPct val="100000"/>
              </a:lnSpc>
              <a:spcBef>
                <a:spcPts val="60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2000" b="1" dirty="0"/>
          </a:p>
          <a:p>
            <a:pPr marL="341313" indent="-231775">
              <a:lnSpc>
                <a:spcPct val="100000"/>
              </a:lnSpc>
              <a:spcBef>
                <a:spcPts val="600"/>
              </a:spcBef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2000" b="1" dirty="0" smtClean="0"/>
          </a:p>
          <a:p>
            <a:pPr marL="341313" indent="-231775">
              <a:lnSpc>
                <a:spcPct val="100000"/>
              </a:lnSpc>
              <a:spcBef>
                <a:spcPts val="600"/>
              </a:spcBef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2000" b="1" dirty="0" smtClean="0"/>
          </a:p>
          <a:p>
            <a:pPr marL="341313" lvl="1" indent="-2317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400" b="1" dirty="0" smtClean="0">
                <a:latin typeface="Calibri" pitchFamily="34" charset="0"/>
              </a:rPr>
              <a:t>Test Problem</a:t>
            </a:r>
            <a:endParaRPr lang="en-US" sz="2000" b="1" dirty="0" smtClean="0">
              <a:solidFill>
                <a:srgbClr val="336600"/>
              </a:solidFill>
              <a:latin typeface="Calibri" pitchFamily="34" charset="0"/>
            </a:endParaRPr>
          </a:p>
          <a:p>
            <a:pPr marL="573088" lvl="1" indent="-23177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5000"/>
              <a:buFont typeface="Wingdings" charset="2"/>
              <a:buChar char=""/>
              <a:tabLst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 smtClean="0">
                <a:solidFill>
                  <a:srgbClr val="336600"/>
                </a:solidFill>
                <a:latin typeface="Calibri" pitchFamily="34" charset="0"/>
              </a:rPr>
              <a:t>864k atoms, ~77 neighbors</a:t>
            </a:r>
          </a:p>
          <a:p>
            <a:pPr marL="573088" lvl="1" indent="-23177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5000"/>
              <a:buFont typeface="Wingdings" charset="2"/>
              <a:buChar char=""/>
              <a:tabLst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 smtClean="0">
                <a:solidFill>
                  <a:srgbClr val="336600"/>
                </a:solidFill>
                <a:latin typeface="Calibri" pitchFamily="34" charset="0"/>
              </a:rPr>
              <a:t>2D neighbor array</a:t>
            </a:r>
            <a:endParaRPr lang="en-US" sz="2000" b="1" dirty="0">
              <a:solidFill>
                <a:srgbClr val="336600"/>
              </a:solidFill>
              <a:latin typeface="Calibri" pitchFamily="34" charset="0"/>
            </a:endParaRPr>
          </a:p>
          <a:p>
            <a:pPr marL="573088" lvl="2" indent="-23177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5000"/>
              <a:buFont typeface="Wingdings" charset="2"/>
              <a:buChar char=""/>
              <a:tabLst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 smtClean="0">
                <a:solidFill>
                  <a:srgbClr val="336600"/>
                </a:solidFill>
                <a:latin typeface="Calibri" pitchFamily="34" charset="0"/>
              </a:rPr>
              <a:t>Different layouts CPU vs GPU</a:t>
            </a:r>
            <a:endParaRPr lang="en-US" sz="2000" b="1" dirty="0">
              <a:solidFill>
                <a:srgbClr val="336600"/>
              </a:solidFill>
              <a:latin typeface="Calibri" pitchFamily="34" charset="0"/>
            </a:endParaRPr>
          </a:p>
          <a:p>
            <a:pPr marL="573088" lvl="1" indent="-23177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5000"/>
              <a:buFont typeface="Wingdings" charset="2"/>
              <a:buChar char=""/>
              <a:tabLst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>
                <a:solidFill>
                  <a:srgbClr val="336600"/>
                </a:solidFill>
                <a:latin typeface="Calibri" pitchFamily="34" charset="0"/>
              </a:rPr>
              <a:t>Random read </a:t>
            </a:r>
            <a:r>
              <a:rPr lang="en-US" sz="2000" b="1" dirty="0" smtClean="0">
                <a:solidFill>
                  <a:srgbClr val="336600"/>
                </a:solidFill>
                <a:latin typeface="Calibri" pitchFamily="34" charset="0"/>
              </a:rPr>
              <a:t>‘</a:t>
            </a:r>
            <a:r>
              <a:rPr lang="en-US" sz="2000" b="1" dirty="0" err="1" smtClean="0">
                <a:solidFill>
                  <a:srgbClr val="336600"/>
                </a:solidFill>
                <a:latin typeface="Calibri" pitchFamily="34" charset="0"/>
              </a:rPr>
              <a:t>pos</a:t>
            </a:r>
            <a:r>
              <a:rPr lang="en-US" sz="2000" b="1" dirty="0" smtClean="0">
                <a:solidFill>
                  <a:srgbClr val="336600"/>
                </a:solidFill>
                <a:latin typeface="Calibri" pitchFamily="34" charset="0"/>
              </a:rPr>
              <a:t>’ through</a:t>
            </a:r>
          </a:p>
          <a:p>
            <a:pPr marL="57308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 smtClean="0">
                <a:solidFill>
                  <a:srgbClr val="336600"/>
                </a:solidFill>
                <a:latin typeface="Calibri" pitchFamily="34" charset="0"/>
              </a:rPr>
              <a:t>GPU </a:t>
            </a:r>
            <a:r>
              <a:rPr lang="en-US" sz="2000" b="1" dirty="0">
                <a:solidFill>
                  <a:srgbClr val="336600"/>
                </a:solidFill>
                <a:latin typeface="Calibri" pitchFamily="34" charset="0"/>
              </a:rPr>
              <a:t>texture </a:t>
            </a:r>
            <a:r>
              <a:rPr lang="en-US" sz="2000" b="1" dirty="0" smtClean="0">
                <a:solidFill>
                  <a:srgbClr val="336600"/>
                </a:solidFill>
                <a:latin typeface="Calibri" pitchFamily="34" charset="0"/>
              </a:rPr>
              <a:t>cache </a:t>
            </a:r>
            <a:endParaRPr lang="en-US" sz="2000" b="1" dirty="0">
              <a:solidFill>
                <a:srgbClr val="336600"/>
              </a:solidFill>
              <a:latin typeface="Calibri" pitchFamily="34" charset="0"/>
            </a:endParaRPr>
          </a:p>
          <a:p>
            <a:pPr marL="341313" indent="-233363">
              <a:spcBef>
                <a:spcPts val="600"/>
              </a:spcBef>
              <a:spcAft>
                <a:spcPts val="0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 smtClean="0"/>
              <a:t>Large performance loss</a:t>
            </a:r>
          </a:p>
          <a:p>
            <a:pPr marL="338138" indent="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000" b="1" dirty="0" smtClean="0"/>
              <a:t>with wrong array layout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79" y="982850"/>
            <a:ext cx="3281921" cy="7822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34422" y="1830101"/>
            <a:ext cx="6698430" cy="157950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528" rIns="90000" bIns="4500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</a:pPr>
            <a:r>
              <a:rPr lang="en-US" sz="1400" b="1" dirty="0" err="1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pos_i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sz="1400" b="1" dirty="0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; </a:t>
            </a:r>
          </a:p>
          <a:p>
            <a:pPr>
              <a:lnSpc>
                <a:spcPct val="98000"/>
              </a:lnSpc>
            </a:pPr>
            <a:r>
              <a:rPr lang="en-US" sz="1400" b="1" dirty="0" smtClean="0">
                <a:solidFill>
                  <a:srgbClr val="B80047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 </a:t>
            </a:r>
            <a:r>
              <a:rPr lang="en-US" sz="14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jj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4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jj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400" b="1" dirty="0" err="1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num_neighbors</a:t>
            </a:r>
            <a:r>
              <a:rPr lang="en-US" sz="1400" b="1" dirty="0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4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jj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++) {</a:t>
            </a:r>
          </a:p>
          <a:p>
            <a:pPr>
              <a:lnSpc>
                <a:spcPct val="98000"/>
              </a:lnSpc>
            </a:pP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 j = </a:t>
            </a:r>
            <a:r>
              <a:rPr lang="en-US" sz="1400" b="1" dirty="0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neighbors(</a:t>
            </a:r>
            <a:r>
              <a:rPr lang="en-US" sz="1400" b="1" dirty="0" err="1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i,jj</a:t>
            </a:r>
            <a:r>
              <a:rPr lang="en-US" sz="1400" b="1" dirty="0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; </a:t>
            </a:r>
            <a:endParaRPr lang="en-US" sz="14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8000"/>
              </a:lnSpc>
            </a:pP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r_ij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pos_i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– </a:t>
            </a:r>
            <a:r>
              <a:rPr lang="en-US" sz="1400" b="1" dirty="0" err="1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sz="1400" b="1" dirty="0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(j</a:t>
            </a:r>
            <a:r>
              <a:rPr lang="en-US" sz="1400" b="1" dirty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400" b="1" dirty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//random read 3 </a:t>
            </a:r>
            <a:r>
              <a:rPr lang="en-US" sz="1400" b="1" dirty="0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floats for </a:t>
            </a:r>
            <a:r>
              <a:rPr lang="en-US" sz="1400" b="1" dirty="0" err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pos</a:t>
            </a:r>
            <a:endParaRPr lang="en-US" sz="1400" b="1" dirty="0">
              <a:solidFill>
                <a:srgbClr val="008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8000"/>
              </a:lnSpc>
            </a:pP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B80047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(|</a:t>
            </a:r>
            <a:r>
              <a:rPr lang="en-US" sz="14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r_ij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| &lt; </a:t>
            </a:r>
            <a:r>
              <a:rPr lang="en-US" sz="1400" b="1" dirty="0" err="1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r_cut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400" b="1" dirty="0" err="1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f_i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+= 6*e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*((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s/</a:t>
            </a:r>
            <a:r>
              <a:rPr lang="en-US" sz="14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r_ij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)^7 – 2*(s/</a:t>
            </a:r>
            <a:r>
              <a:rPr lang="en-US" sz="14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r_ij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)^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13)</a:t>
            </a:r>
            <a:endParaRPr lang="en-US" sz="14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8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4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8000"/>
              </a:lnSpc>
            </a:pPr>
            <a:r>
              <a:rPr lang="en-US" sz="1400" b="1" dirty="0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f(</a:t>
            </a:r>
            <a:r>
              <a:rPr lang="en-US" sz="1400" b="1" dirty="0" err="1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 smtClean="0">
                <a:solidFill>
                  <a:srgbClr val="2323DC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4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f_i</a:t>
            </a:r>
            <a:r>
              <a:rPr lang="en-US" sz="14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22" y="1884721"/>
            <a:ext cx="1554163" cy="1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3939611" y="3765115"/>
          <a:ext cx="5086885" cy="2656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242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01" y="122269"/>
            <a:ext cx="4800297" cy="3600223"/>
          </a:xfrm>
          <a:prstGeom prst="rect">
            <a:avLst/>
          </a:prstGeom>
        </p:spPr>
      </p:pic>
      <p:sp>
        <p:nvSpPr>
          <p:cNvPr id="36" name="CustomShape 1"/>
          <p:cNvSpPr/>
          <p:nvPr/>
        </p:nvSpPr>
        <p:spPr>
          <a:xfrm>
            <a:off x="0" y="432952"/>
            <a:ext cx="525780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dirty="0" smtClean="0">
                <a:solidFill>
                  <a:srgbClr val="0070C0"/>
                </a:solidFill>
                <a:latin typeface="Calibri"/>
              </a:rPr>
              <a:t>Sandia (Bennett) Evaluatio</a:t>
            </a:r>
            <a:r>
              <a:rPr lang="en-US" sz="2800" b="1" dirty="0" smtClean="0">
                <a:solidFill>
                  <a:srgbClr val="0070C0"/>
                </a:solidFill>
                <a:latin typeface="Calibri"/>
              </a:rPr>
              <a:t>n of Uintah /Legion/Charm++ on </a:t>
            </a:r>
            <a:r>
              <a:rPr lang="en-US" sz="2800" b="1" strike="noStrike" dirty="0" err="1" smtClean="0">
                <a:solidFill>
                  <a:srgbClr val="0070C0"/>
                </a:solidFill>
                <a:latin typeface="Calibri"/>
              </a:rPr>
              <a:t>MiniAero</a:t>
            </a:r>
            <a:r>
              <a:rPr lang="en-US" sz="2800" b="1" strike="noStrike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800" b="1" strike="noStrike" dirty="0" err="1" smtClean="0">
                <a:solidFill>
                  <a:srgbClr val="0070C0"/>
                </a:solidFill>
                <a:latin typeface="Calibri"/>
              </a:rPr>
              <a:t>MiniApp</a:t>
            </a:r>
            <a:endParaRPr sz="2800" b="1" dirty="0">
              <a:solidFill>
                <a:srgbClr val="0070C0"/>
              </a:solidFill>
            </a:endParaRPr>
          </a:p>
        </p:txBody>
      </p:sp>
      <p:sp>
        <p:nvSpPr>
          <p:cNvPr id="37" name="CustomShape 2"/>
          <p:cNvSpPr/>
          <p:nvPr/>
        </p:nvSpPr>
        <p:spPr>
          <a:xfrm>
            <a:off x="53251" y="1770575"/>
            <a:ext cx="480060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Day integration/porting </a:t>
            </a: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effort Utah/Sandia (12/14).</a:t>
            </a:r>
            <a:endParaRPr sz="2000" dirty="0"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Rewrite </a:t>
            </a: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using Uintah constructs</a:t>
            </a:r>
            <a:endParaRPr sz="20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strike="noStrike" dirty="0" err="1">
                <a:solidFill>
                  <a:srgbClr val="000000"/>
                </a:solidFill>
                <a:latin typeface="Calibri" panose="020F0502020204030204" pitchFamily="34" charset="0"/>
              </a:rPr>
              <a:t>MiniAero</a:t>
            </a: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is a new Uintah </a:t>
            </a: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component -Uintah </a:t>
            </a: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&amp; DOE developers are </a:t>
            </a: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contributing to code </a:t>
            </a: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base</a:t>
            </a:r>
            <a:endParaRPr sz="20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 7 days, </a:t>
            </a: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90% of the core </a:t>
            </a: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features working </a:t>
            </a: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within </a:t>
            </a: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Uintah .</a:t>
            </a:r>
            <a:endParaRPr sz="2000" dirty="0"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Uintah- </a:t>
            </a:r>
            <a:r>
              <a:rPr lang="en-US" sz="2000" strike="noStrike" dirty="0" err="1">
                <a:solidFill>
                  <a:srgbClr val="000000"/>
                </a:solidFill>
                <a:latin typeface="Calibri" panose="020F0502020204030204" pitchFamily="34" charset="0"/>
              </a:rPr>
              <a:t>MiniAero</a:t>
            </a: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scales “out of the box” </a:t>
            </a: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 131K </a:t>
            </a:r>
            <a:r>
              <a:rPr lang="en-US" sz="2000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cores on Titan.</a:t>
            </a:r>
            <a:endParaRPr sz="2000" dirty="0"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Further scaling/tuning by Sandia</a:t>
            </a:r>
            <a:endParaRPr sz="2000" dirty="0"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Uintah  software development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Motivation Uintah team to improve documentation </a:t>
            </a:r>
            <a:r>
              <a:rPr lang="en-US" sz="2000" strike="noStrik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etc</a:t>
            </a:r>
            <a:endParaRPr sz="20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51" y="3626880"/>
            <a:ext cx="4308160" cy="3231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202594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Todd Harman, Alan Humphrey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Dav</a:t>
            </a:r>
            <a:r>
              <a:rPr lang="en-US" b="1" dirty="0" smtClean="0"/>
              <a:t> de St </a:t>
            </a:r>
            <a:r>
              <a:rPr lang="en-US" b="1" dirty="0" err="1" smtClean="0"/>
              <a:t>Germain</a:t>
            </a:r>
            <a:r>
              <a:rPr lang="en-US" b="1" dirty="0" smtClean="0"/>
              <a:t>  John Schmidt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53921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31" y="246697"/>
            <a:ext cx="7297737" cy="795337"/>
          </a:xfrm>
        </p:spPr>
        <p:txBody>
          <a:bodyPr/>
          <a:lstStyle/>
          <a:p>
            <a:pPr algn="ctr"/>
            <a:r>
              <a:rPr lang="en-US" sz="2800" dirty="0" smtClean="0">
                <a:latin typeface="Calibri" panose="020F0502020204030204" pitchFamily="34" charset="0"/>
              </a:rPr>
              <a:t>Summary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0" y="902017"/>
            <a:ext cx="8717280" cy="2057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Layered DAG abstraction </a:t>
            </a:r>
            <a:r>
              <a:rPr lang="en-US" sz="2400" dirty="0" smtClean="0">
                <a:latin typeface="Calibri" panose="020F0502020204030204" pitchFamily="34" charset="0"/>
              </a:rPr>
              <a:t>important for portability, scaling and </a:t>
            </a:r>
            <a:r>
              <a:rPr lang="en-US" sz="2400" b="1" u="sng" dirty="0" smtClean="0">
                <a:latin typeface="Calibri" panose="020F0502020204030204" pitchFamily="34" charset="0"/>
              </a:rPr>
              <a:t>for not needing to change applications code 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Scalability</a:t>
            </a:r>
            <a:r>
              <a:rPr lang="en-US" sz="2400" dirty="0" smtClean="0">
                <a:latin typeface="Calibri" panose="020F0502020204030204" pitchFamily="34" charset="0"/>
              </a:rPr>
              <a:t> still requires  tuning the runtime system.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Cannot develop nodal code in isolation.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Future Portability: u</a:t>
            </a:r>
            <a:r>
              <a:rPr lang="en-US" sz="2400" dirty="0" smtClean="0">
                <a:latin typeface="Calibri" panose="020F0502020204030204" pitchFamily="34" charset="0"/>
              </a:rPr>
              <a:t>se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Kokkos</a:t>
            </a:r>
            <a:r>
              <a:rPr lang="en-US" sz="2400" dirty="0" smtClean="0">
                <a:latin typeface="Calibri" panose="020F0502020204030204" pitchFamily="34" charset="0"/>
              </a:rPr>
              <a:t> for rewriting legacy applications +</a:t>
            </a:r>
            <a:r>
              <a:rPr lang="en-US" sz="2400" dirty="0" err="1" smtClean="0">
                <a:latin typeface="Calibri" panose="020F0502020204030204" pitchFamily="34" charset="0"/>
              </a:rPr>
              <a:t>Wasach</a:t>
            </a:r>
            <a:r>
              <a:rPr lang="en-US" sz="2400" dirty="0" smtClean="0">
                <a:latin typeface="Calibri" panose="020F0502020204030204" pitchFamily="34" charset="0"/>
              </a:rPr>
              <a:t>/Nebo DSL for new code.  MIC and GPU ongoing. Aiming at future DOE machines Summit and Aurora.</a:t>
            </a:r>
          </a:p>
          <a:p>
            <a:r>
              <a:rPr lang="en-US" sz="2400" b="1" dirty="0" smtClean="0">
                <a:latin typeface="Calibri" panose="020F0502020204030204" pitchFamily="34" charset="0"/>
              </a:rPr>
              <a:t>Linear Solvers </a:t>
            </a:r>
            <a:r>
              <a:rPr lang="en-US" sz="2400" b="1" dirty="0" err="1" smtClean="0">
                <a:latin typeface="Calibri" panose="020F0502020204030204" pitchFamily="34" charset="0"/>
              </a:rPr>
              <a:t>Hypre</a:t>
            </a:r>
            <a:r>
              <a:rPr lang="en-US" sz="2400" b="1" dirty="0" smtClean="0">
                <a:latin typeface="Calibri" panose="020F0502020204030204" pitchFamily="34" charset="0"/>
              </a:rPr>
              <a:t>   and AMGX ? </a:t>
            </a:r>
            <a:r>
              <a:rPr lang="en-US" sz="2400" b="1" dirty="0" err="1" smtClean="0">
                <a:latin typeface="Calibri" panose="020F0502020204030204" pitchFamily="34" charset="0"/>
              </a:rPr>
              <a:t>Trilinos</a:t>
            </a:r>
            <a:r>
              <a:rPr lang="en-US" sz="2400" b="1" dirty="0" smtClean="0">
                <a:latin typeface="Calibri" panose="020F0502020204030204" pitchFamily="34" charset="0"/>
              </a:rPr>
              <a:t>  </a:t>
            </a:r>
            <a:r>
              <a:rPr lang="en-US" sz="2400" b="1" dirty="0" err="1" smtClean="0">
                <a:latin typeface="Calibri" panose="020F0502020204030204" pitchFamily="34" charset="0"/>
              </a:rPr>
              <a:t>Petsc</a:t>
            </a:r>
            <a:r>
              <a:rPr lang="en-US" sz="2400" b="1" dirty="0" smtClean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0" y="3810000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 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267200" y="281940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2" y="4751937"/>
            <a:ext cx="7176876" cy="179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391400" cy="62506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133600" y="304800"/>
            <a:ext cx="0" cy="2209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371600" y="25146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71600" y="2514600"/>
            <a:ext cx="0" cy="3429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71600" y="5943600"/>
            <a:ext cx="716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534400" y="304800"/>
            <a:ext cx="0" cy="5638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534400" y="304800"/>
            <a:ext cx="0" cy="152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133600" y="304800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2000" y="1295400"/>
            <a:ext cx="2682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Runtime System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38400"/>
            <a:ext cx="6493985" cy="3657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5520"/>
            <a:ext cx="9144000" cy="795337"/>
          </a:xfrm>
        </p:spPr>
        <p:txBody>
          <a:bodyPr/>
          <a:lstStyle/>
          <a:p>
            <a:pPr algn="l"/>
            <a:r>
              <a:rPr lang="en-US" sz="2400" dirty="0"/>
              <a:t>Existing Simulations of </a:t>
            </a:r>
            <a:r>
              <a:rPr lang="en-US" sz="2400" dirty="0" smtClean="0"/>
              <a:t>Boilers using ARCHES in Uintah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70114" y="838200"/>
            <a:ext cx="853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/>
            <a:r>
              <a:rPr lang="en-US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) Traditional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Lagrangian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/RANS approaches  do not address well particle effects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defTabSz="914296"/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(ii)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LES has potential to predict oxy-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-‐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coal flames and to  be an important design tool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defTabSz="914296"/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(iii)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LES is “like DNS” for coal, but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1mm mesh needed to capture key phenomena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468" y="5562600"/>
            <a:ext cx="7620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/>
            <a:r>
              <a:rPr lang="en-US" sz="2800" dirty="0" smtClean="0">
                <a:solidFill>
                  <a:srgbClr val="000000"/>
                </a:solidFill>
                <a:latin typeface="GillSans"/>
              </a:rPr>
              <a:t> </a:t>
            </a:r>
            <a:endParaRPr lang="en-US" dirty="0">
              <a:solidFill>
                <a:srgbClr val="000000"/>
              </a:solidFill>
              <a:latin typeface="GillSans"/>
            </a:endParaRPr>
          </a:p>
          <a:p>
            <a:pPr defTabSz="914296"/>
            <a:r>
              <a:rPr lang="en-US" dirty="0" smtClean="0">
                <a:solidFill>
                  <a:srgbClr val="000000"/>
                </a:solidFill>
                <a:latin typeface="GillSans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0" y="2171093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6"/>
            <a:r>
              <a:rPr lang="en-US" sz="1100" b="1" dirty="0" smtClean="0">
                <a:solidFill>
                  <a:srgbClr val="FF0000"/>
                </a:solidFill>
              </a:rPr>
              <a:t>Mesh spacing filter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59" y="3424643"/>
            <a:ext cx="4327792" cy="3245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" y="771050"/>
            <a:ext cx="5046051" cy="37845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79" y="5525869"/>
            <a:ext cx="6464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Each </a:t>
            </a:r>
            <a:r>
              <a:rPr lang="en-US" b="1" dirty="0" smtClean="0">
                <a:solidFill>
                  <a:srgbClr val="FF0000"/>
                </a:solidFill>
              </a:rPr>
              <a:t>Mira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Run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is scaled </a:t>
            </a:r>
            <a:r>
              <a:rPr lang="en-US" dirty="0" err="1" smtClean="0">
                <a:solidFill>
                  <a:srgbClr val="000000"/>
                </a:solidFill>
              </a:rPr>
              <a:t>wrt</a:t>
            </a:r>
            <a:r>
              <a:rPr lang="en-US" dirty="0" smtClean="0">
                <a:solidFill>
                  <a:srgbClr val="000000"/>
                </a:solidFill>
              </a:rPr>
              <a:t> the </a:t>
            </a:r>
            <a:r>
              <a:rPr lang="en-US" b="1" dirty="0" smtClean="0">
                <a:solidFill>
                  <a:srgbClr val="B7C6FE">
                    <a:lumMod val="50000"/>
                  </a:srgbClr>
                </a:solidFill>
              </a:rPr>
              <a:t>Titan Run at 256 cores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Note these times are not the same for different patch sizes.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8100" y="4724400"/>
            <a:ext cx="1236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2.2 Trillion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DOF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09692" y="6019800"/>
            <a:ext cx="6477000" cy="106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5000">
                <a:solidFill>
                  <a:srgbClr val="000000"/>
                </a:solidFill>
                <a:latin typeface="Avenir Roman" pitchFamily="-84" charset="0"/>
                <a:ea typeface="ヒラギノ角ゴ ProN W3" pitchFamily="-84" charset="-128"/>
                <a:sym typeface="Avenir Roman" pitchFamily="-84" charset="0"/>
              </a:defRPr>
            </a:lvl1pPr>
            <a:lvl2pPr marL="742950" indent="-285750" eaLnBrk="0" hangingPunct="0">
              <a:defRPr sz="5000">
                <a:solidFill>
                  <a:srgbClr val="000000"/>
                </a:solidFill>
                <a:latin typeface="Avenir Roman" pitchFamily="-84" charset="0"/>
                <a:ea typeface="ヒラギノ角ゴ ProN W3" pitchFamily="-84" charset="-128"/>
                <a:sym typeface="Avenir Roman" pitchFamily="-84" charset="0"/>
              </a:defRPr>
            </a:lvl2pPr>
            <a:lvl3pPr marL="1143000" indent="-228600" eaLnBrk="0" hangingPunct="0">
              <a:defRPr sz="5000">
                <a:solidFill>
                  <a:srgbClr val="000000"/>
                </a:solidFill>
                <a:latin typeface="Avenir Roman" pitchFamily="-84" charset="0"/>
                <a:ea typeface="ヒラギノ角ゴ ProN W3" pitchFamily="-84" charset="-128"/>
                <a:sym typeface="Avenir Roman" pitchFamily="-84" charset="0"/>
              </a:defRPr>
            </a:lvl3pPr>
            <a:lvl4pPr marL="1600200" indent="-228600" eaLnBrk="0" hangingPunct="0">
              <a:defRPr sz="5000">
                <a:solidFill>
                  <a:srgbClr val="000000"/>
                </a:solidFill>
                <a:latin typeface="Avenir Roman" pitchFamily="-84" charset="0"/>
                <a:ea typeface="ヒラギノ角ゴ ProN W3" pitchFamily="-84" charset="-128"/>
                <a:sym typeface="Avenir Roman" pitchFamily="-84" charset="0"/>
              </a:defRPr>
            </a:lvl4pPr>
            <a:lvl5pPr marL="2057400" indent="-228600" eaLnBrk="0" hangingPunct="0">
              <a:defRPr sz="5000">
                <a:solidFill>
                  <a:srgbClr val="000000"/>
                </a:solidFill>
                <a:latin typeface="Avenir Roman" pitchFamily="-84" charset="0"/>
                <a:ea typeface="ヒラギノ角ゴ ProN W3" pitchFamily="-84" charset="-128"/>
                <a:sym typeface="Avenir Roman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Avenir Roman" pitchFamily="-84" charset="0"/>
                <a:ea typeface="ヒラギノ角ゴ ProN W3" pitchFamily="-84" charset="-128"/>
                <a:sym typeface="Avenir Roman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Avenir Roman" pitchFamily="-84" charset="0"/>
                <a:ea typeface="ヒラギノ角ゴ ProN W3" pitchFamily="-84" charset="-128"/>
                <a:sym typeface="Avenir Roman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Avenir Roman" pitchFamily="-84" charset="0"/>
                <a:ea typeface="ヒラギノ角ゴ ProN W3" pitchFamily="-84" charset="-128"/>
                <a:sym typeface="Avenir Roman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Avenir Roman" pitchFamily="-84" charset="0"/>
                <a:ea typeface="ヒラギノ角ゴ ProN W3" pitchFamily="-84" charset="-128"/>
                <a:sym typeface="Avenir Roman" pitchFamily="-84" charset="0"/>
              </a:defRPr>
            </a:lvl9pPr>
          </a:lstStyle>
          <a:p>
            <a:pPr eaLnBrk="1" hangingPunct="1"/>
            <a:endParaRPr lang="en-US" altLang="en-US" sz="1400" dirty="0">
              <a:ea typeface="MS PGothic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99" y="6172200"/>
            <a:ext cx="7200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sym typeface="Avenir Heavy" charset="0"/>
              </a:rPr>
              <a:t>Weak Scalability of </a:t>
            </a:r>
            <a:r>
              <a:rPr lang="en-US" sz="2400" b="1" dirty="0" err="1" smtClean="0">
                <a:solidFill>
                  <a:srgbClr val="000000"/>
                </a:solidFill>
                <a:sym typeface="Avenir Heavy" charset="0"/>
              </a:rPr>
              <a:t>Hypre</a:t>
            </a:r>
            <a:r>
              <a:rPr lang="en-US" sz="2400" b="1" dirty="0" smtClean="0">
                <a:solidFill>
                  <a:srgbClr val="000000"/>
                </a:solidFill>
                <a:sym typeface="Avenir Heavy" charset="0"/>
              </a:rPr>
              <a:t> Code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389758" y="3944034"/>
            <a:ext cx="454002" cy="6115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50" y="762000"/>
            <a:ext cx="3482975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9950" y="111434"/>
            <a:ext cx="7815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Linear Solves arises from </a:t>
            </a:r>
            <a:r>
              <a:rPr lang="en-US" dirty="0" smtClean="0">
                <a:solidFill>
                  <a:srgbClr val="000000"/>
                </a:solidFill>
              </a:rPr>
              <a:t>Low Mach Number </a:t>
            </a:r>
            <a:r>
              <a:rPr lang="en-US" dirty="0" err="1" smtClean="0">
                <a:solidFill>
                  <a:srgbClr val="000000"/>
                </a:solidFill>
              </a:rPr>
              <a:t>Navier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–Stokes Equations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9559" y="1647656"/>
            <a:ext cx="3886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Use </a:t>
            </a:r>
            <a:r>
              <a:rPr lang="en-US" dirty="0" err="1" smtClean="0">
                <a:solidFill>
                  <a:srgbClr val="000000"/>
                </a:solidFill>
              </a:rPr>
              <a:t>Hypre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Solver </a:t>
            </a:r>
            <a:r>
              <a:rPr lang="en-US" dirty="0" smtClean="0">
                <a:solidFill>
                  <a:srgbClr val="000000"/>
                </a:solidFill>
              </a:rPr>
              <a:t>from LLNL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Preconditioned Conjugate Gradients on regular mesh patches used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Multi-grid </a:t>
            </a:r>
            <a:r>
              <a:rPr lang="en-US" dirty="0">
                <a:solidFill>
                  <a:srgbClr val="000000"/>
                </a:solidFill>
              </a:rPr>
              <a:t>pre-conditioner used</a:t>
            </a:r>
          </a:p>
          <a:p>
            <a:r>
              <a:rPr lang="en-US" dirty="0">
                <a:solidFill>
                  <a:srgbClr val="000000"/>
                </a:solidFill>
              </a:rPr>
              <a:t>Careful adaptive strategies needed to get </a:t>
            </a:r>
            <a:r>
              <a:rPr lang="en-US" dirty="0" smtClean="0">
                <a:solidFill>
                  <a:srgbClr val="000000"/>
                </a:solidFill>
              </a:rPr>
              <a:t>scalability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11225" y="61569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One radiation solve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every </a:t>
            </a:r>
            <a:r>
              <a:rPr lang="en-US" dirty="0">
                <a:solidFill>
                  <a:srgbClr val="000000"/>
                </a:solidFill>
              </a:rPr>
              <a:t>10 </a:t>
            </a:r>
            <a:r>
              <a:rPr lang="en-US" dirty="0" err="1" smtClean="0">
                <a:solidFill>
                  <a:srgbClr val="000000"/>
                </a:solidFill>
              </a:rPr>
              <a:t>timesteps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990600"/>
            <a:ext cx="72390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2438400" cy="2622550"/>
          </a:xfrm>
        </p:spPr>
        <p:txBody>
          <a:bodyPr/>
          <a:lstStyle/>
          <a:p>
            <a:r>
              <a:rPr lang="en-US" sz="2800" dirty="0" smtClean="0"/>
              <a:t>FUTURE MACHINES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Energy is the defining issue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433156"/>
            <a:ext cx="8382000" cy="3384550"/>
          </a:xfrm>
        </p:spPr>
        <p:txBody>
          <a:bodyPr/>
          <a:lstStyle/>
          <a:p>
            <a:r>
              <a:rPr lang="en-US" sz="2000" dirty="0" smtClean="0"/>
              <a:t>Of current approaches, standard cores, many low powered cores and accelerators </a:t>
            </a:r>
            <a:r>
              <a:rPr lang="en-US" sz="2000" b="1" dirty="0" smtClean="0">
                <a:solidFill>
                  <a:srgbClr val="FF0000"/>
                </a:solidFill>
              </a:rPr>
              <a:t>only hybrid accelerator architectures seem to have </a:t>
            </a:r>
            <a:r>
              <a:rPr lang="en-US" sz="2000" b="1" dirty="0" err="1" smtClean="0">
                <a:solidFill>
                  <a:srgbClr val="FF0000"/>
                </a:solidFill>
              </a:rPr>
              <a:t>exascale</a:t>
            </a:r>
            <a:r>
              <a:rPr lang="en-US" sz="2000" b="1" dirty="0" smtClean="0">
                <a:solidFill>
                  <a:srgbClr val="FF0000"/>
                </a:solidFill>
              </a:rPr>
              <a:t> potential due to energy requirements</a:t>
            </a:r>
          </a:p>
          <a:p>
            <a:r>
              <a:rPr lang="en-US" sz="2000" dirty="0" smtClean="0"/>
              <a:t>Situation complicated by vertically stacked memory, </a:t>
            </a:r>
            <a:r>
              <a:rPr lang="en-US" sz="2000" dirty="0" err="1" smtClean="0"/>
              <a:t>NVRam</a:t>
            </a:r>
            <a:r>
              <a:rPr lang="en-US" sz="2000" dirty="0" smtClean="0"/>
              <a:t>, </a:t>
            </a:r>
            <a:r>
              <a:rPr lang="en-US" sz="2000" dirty="0" err="1" smtClean="0"/>
              <a:t>NVlink</a:t>
            </a:r>
            <a:r>
              <a:rPr lang="en-US" sz="2000" dirty="0" smtClean="0"/>
              <a:t>, poor Xeon Phi </a:t>
            </a:r>
            <a:r>
              <a:rPr lang="en-US" sz="2000" dirty="0" err="1" smtClean="0"/>
              <a:t>KnC</a:t>
            </a:r>
            <a:r>
              <a:rPr lang="en-US" sz="2000" dirty="0" smtClean="0"/>
              <a:t> and uncertain (</a:t>
            </a:r>
            <a:r>
              <a:rPr lang="en-US" sz="2000" dirty="0" err="1" smtClean="0"/>
              <a:t>KnL</a:t>
            </a:r>
            <a:r>
              <a:rPr lang="en-US" sz="2000" dirty="0" smtClean="0"/>
              <a:t> </a:t>
            </a:r>
            <a:r>
              <a:rPr lang="en-US" sz="2000" dirty="0" err="1" smtClean="0"/>
              <a:t>KnH</a:t>
            </a:r>
            <a:r>
              <a:rPr lang="en-US" sz="2000" dirty="0" smtClean="0"/>
              <a:t>) performance</a:t>
            </a:r>
          </a:p>
          <a:p>
            <a:r>
              <a:rPr lang="en-US" sz="2000" dirty="0" smtClean="0"/>
              <a:t>DOE roadmap gives clear plan to 2018</a:t>
            </a:r>
          </a:p>
          <a:p>
            <a:r>
              <a:rPr lang="en-US" sz="2000" dirty="0" smtClean="0"/>
              <a:t>DOE </a:t>
            </a:r>
            <a:r>
              <a:rPr lang="en-US" sz="2000" dirty="0" err="1" smtClean="0"/>
              <a:t>Exascale</a:t>
            </a:r>
            <a:r>
              <a:rPr lang="en-US" sz="2000" dirty="0" smtClean="0"/>
              <a:t> initiative gives plan to 2024 if  funded. NSF? DOD?</a:t>
            </a:r>
          </a:p>
          <a:p>
            <a:r>
              <a:rPr lang="en-US" sz="2000" dirty="0" smtClean="0"/>
              <a:t>Dealing with machine uncertainty part of next decade.  Summit 3.5K GPU+P9 nodes. Aurora 50K Intel </a:t>
            </a:r>
            <a:r>
              <a:rPr lang="en-US" sz="2000" dirty="0" err="1" smtClean="0"/>
              <a:t>KnH</a:t>
            </a:r>
            <a:r>
              <a:rPr lang="en-US" sz="2000" dirty="0" smtClean="0"/>
              <a:t> nodes. ARM?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24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strongscal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1836738"/>
            <a:ext cx="4259262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1925" y="312738"/>
            <a:ext cx="644496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r>
              <a:rPr lang="en-US" sz="2800" b="1" dirty="0" smtClean="0"/>
              <a:t>Strong Scaling of  AMR Algorithms 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442913" y="860425"/>
            <a:ext cx="5908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r>
              <a:rPr lang="en-US" smtClean="0"/>
              <a:t>– problem size  fixed as number of cores increases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r>
              <a:rPr lang="en-US" smtClean="0"/>
              <a:t>should lead to decreasing  execution time. </a:t>
            </a:r>
          </a:p>
        </p:txBody>
      </p:sp>
      <p:pic>
        <p:nvPicPr>
          <p:cNvPr id="25605" name="Picture 6" descr="strongsca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4363"/>
            <a:ext cx="440531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4751388" y="6185313"/>
            <a:ext cx="32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</a:rPr>
              <a:t>Dots are data and  lines are models</a:t>
            </a: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39241" y="5638800"/>
            <a:ext cx="725695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201797"/>
                </a:solidFill>
                <a:latin typeface="Helvetica" pitchFamily="8" charset="0"/>
              </a:defRPr>
            </a:lvl1pPr>
            <a:lvl2pPr marL="742950" indent="-285750">
              <a:defRPr sz="2000">
                <a:solidFill>
                  <a:srgbClr val="201797"/>
                </a:solidFill>
                <a:latin typeface="Helvetica" pitchFamily="8" charset="0"/>
              </a:defRPr>
            </a:lvl2pPr>
            <a:lvl3pPr marL="11430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3pPr>
            <a:lvl4pPr marL="16002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4pPr>
            <a:lvl5pPr marL="2057400" indent="-228600">
              <a:defRPr sz="2000">
                <a:solidFill>
                  <a:srgbClr val="201797"/>
                </a:solidFill>
                <a:latin typeface="Helvetica" pitchFamily="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  <a:defRPr sz="2000">
                <a:solidFill>
                  <a:srgbClr val="201797"/>
                </a:solidFill>
                <a:latin typeface="Helvetica" pitchFamily="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r>
              <a:rPr lang="en-US" dirty="0" smtClean="0"/>
              <a:t>T: </a:t>
            </a:r>
            <a:r>
              <a:rPr lang="en-US" b="1" dirty="0" smtClean="0"/>
              <a:t>GBRv1</a:t>
            </a:r>
            <a:r>
              <a:rPr lang="en-US" dirty="0" smtClean="0"/>
              <a:t> = c1 (Flags/</a:t>
            </a:r>
            <a:r>
              <a:rPr lang="en-US" dirty="0" err="1" smtClean="0"/>
              <a:t>Proc</a:t>
            </a:r>
            <a:r>
              <a:rPr lang="en-US" dirty="0" smtClean="0"/>
              <a:t>)  </a:t>
            </a:r>
            <a:r>
              <a:rPr lang="en-US" dirty="0" smtClean="0">
                <a:solidFill>
                  <a:srgbClr val="FC0128"/>
                </a:solidFill>
              </a:rPr>
              <a:t>log(</a:t>
            </a:r>
            <a:r>
              <a:rPr lang="en-US" dirty="0" err="1" smtClean="0">
                <a:solidFill>
                  <a:srgbClr val="FC0128"/>
                </a:solidFill>
              </a:rPr>
              <a:t>npatches</a:t>
            </a:r>
            <a:r>
              <a:rPr lang="en-US" dirty="0" smtClean="0">
                <a:solidFill>
                  <a:srgbClr val="FC0128"/>
                </a:solidFill>
              </a:rPr>
              <a:t> )</a:t>
            </a:r>
            <a:r>
              <a:rPr lang="en-US" dirty="0" smtClean="0"/>
              <a:t> + c2 M(GBRv1)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r>
              <a:rPr lang="en-US" dirty="0" smtClean="0"/>
              <a:t>T: </a:t>
            </a:r>
            <a:r>
              <a:rPr lang="en-US" b="1" dirty="0" smtClean="0"/>
              <a:t>Tiled</a:t>
            </a:r>
            <a:r>
              <a:rPr lang="en-US" dirty="0" smtClean="0"/>
              <a:t>     = c5 </a:t>
            </a:r>
            <a:r>
              <a:rPr lang="en-US" dirty="0" err="1" smtClean="0"/>
              <a:t>Nmeshcells</a:t>
            </a:r>
            <a:r>
              <a:rPr lang="en-US" dirty="0" smtClean="0"/>
              <a:t> / </a:t>
            </a:r>
            <a:r>
              <a:rPr lang="en-US" dirty="0" err="1" smtClean="0"/>
              <a:t>Proc</a:t>
            </a:r>
            <a:r>
              <a:rPr lang="en-US" dirty="0" smtClean="0"/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r>
              <a:rPr lang="en-US" dirty="0" smtClean="0"/>
              <a:t>T: </a:t>
            </a:r>
            <a:r>
              <a:rPr lang="en-US" b="1" dirty="0" smtClean="0"/>
              <a:t> LBR</a:t>
            </a:r>
            <a:r>
              <a:rPr lang="en-US" dirty="0" smtClean="0"/>
              <a:t> = GBR on a compute node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500093"/>
              </a:buClr>
              <a:buSzPct val="100000"/>
            </a:pP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524000" y="267866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strong scaling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44196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Scaling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05600" y="552803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GBR is Global </a:t>
            </a:r>
          </a:p>
          <a:p>
            <a:r>
              <a:rPr lang="en-US" b="1" dirty="0" smtClean="0"/>
              <a:t>Berger-</a:t>
            </a:r>
            <a:r>
              <a:rPr lang="en-US" b="1" dirty="0" err="1" smtClean="0"/>
              <a:t>Rigoutsos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603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2657"/>
            <a:ext cx="7297737" cy="795337"/>
          </a:xfrm>
        </p:spPr>
        <p:txBody>
          <a:bodyPr/>
          <a:lstStyle/>
          <a:p>
            <a:r>
              <a:rPr lang="en-US" dirty="0" smtClean="0"/>
              <a:t>Burgers Example 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471154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&lt;Grid&gt;</a:t>
            </a:r>
          </a:p>
          <a:p>
            <a:r>
              <a:rPr lang="en-US" dirty="0"/>
              <a:t>     &lt;Level&gt;</a:t>
            </a:r>
          </a:p>
          <a:p>
            <a:r>
              <a:rPr lang="en-US" dirty="0"/>
              <a:t>         &lt;Box label = "1"&gt;</a:t>
            </a:r>
          </a:p>
          <a:p>
            <a:r>
              <a:rPr lang="en-US" dirty="0"/>
              <a:t>        &lt;lower&gt;      [0,0,0]        &lt;/lower&gt;</a:t>
            </a:r>
          </a:p>
          <a:p>
            <a:r>
              <a:rPr lang="en-US" dirty="0"/>
              <a:t>        &lt;upper&gt;      [1.0,1.0,1.0]  &lt;/upper&gt;</a:t>
            </a:r>
          </a:p>
          <a:p>
            <a:r>
              <a:rPr lang="en-US" dirty="0"/>
              <a:t>        &lt;resolution&gt; [50,50,50]     &lt;/resolution&gt;</a:t>
            </a:r>
          </a:p>
          <a:p>
            <a:r>
              <a:rPr lang="en-US" dirty="0"/>
              <a:t>        &lt;patches&gt;    [2,2,2]        &lt;/patches&gt;</a:t>
            </a:r>
          </a:p>
          <a:p>
            <a:r>
              <a:rPr lang="en-US" dirty="0"/>
              <a:t>        &lt;</a:t>
            </a:r>
            <a:r>
              <a:rPr lang="en-US" dirty="0" err="1"/>
              <a:t>extraCells</a:t>
            </a:r>
            <a:r>
              <a:rPr lang="en-US" dirty="0"/>
              <a:t>&gt; [1,1,1]        &lt;/</a:t>
            </a:r>
            <a:r>
              <a:rPr lang="en-US" dirty="0" err="1"/>
              <a:t>extraCells</a:t>
            </a:r>
            <a:r>
              <a:rPr lang="en-US" dirty="0"/>
              <a:t>&gt;</a:t>
            </a:r>
          </a:p>
          <a:p>
            <a:r>
              <a:rPr lang="en-US" dirty="0"/>
              <a:t>      &lt;/Box&gt;</a:t>
            </a:r>
          </a:p>
          <a:p>
            <a:r>
              <a:rPr lang="en-US" dirty="0"/>
              <a:t>    &lt;/Level&gt;</a:t>
            </a:r>
          </a:p>
          <a:p>
            <a:r>
              <a:rPr lang="en-US" dirty="0"/>
              <a:t>  &lt;/Grid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459242"/>
            <a:ext cx="77702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void  Burger::</a:t>
            </a:r>
            <a:r>
              <a:rPr lang="en-US" dirty="0" err="1"/>
              <a:t>scheduleTimeAdvance</a:t>
            </a:r>
            <a:r>
              <a:rPr lang="en-US" dirty="0"/>
              <a:t>( </a:t>
            </a:r>
            <a:r>
              <a:rPr lang="en-US" dirty="0" err="1"/>
              <a:t>const</a:t>
            </a:r>
            <a:r>
              <a:rPr lang="en-US" dirty="0"/>
              <a:t> </a:t>
            </a:r>
            <a:r>
              <a:rPr lang="en-US" dirty="0" err="1"/>
              <a:t>LevelP</a:t>
            </a:r>
            <a:r>
              <a:rPr lang="en-US" dirty="0"/>
              <a:t>&amp; level, </a:t>
            </a:r>
          </a:p>
          <a:p>
            <a:r>
              <a:rPr lang="en-US" dirty="0"/>
              <a:t>                                   </a:t>
            </a:r>
            <a:r>
              <a:rPr lang="en-US" dirty="0" err="1"/>
              <a:t>SchedulerP</a:t>
            </a:r>
            <a:r>
              <a:rPr lang="en-US" dirty="0"/>
              <a:t>&amp; </a:t>
            </a:r>
            <a:r>
              <a:rPr lang="en-US" dirty="0" err="1"/>
              <a:t>sched</a:t>
            </a:r>
            <a:r>
              <a:rPr lang="en-US" dirty="0"/>
              <a:t>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</a:t>
            </a:r>
            <a:r>
              <a:rPr lang="en-US" dirty="0" smtClean="0"/>
              <a:t>…..</a:t>
            </a:r>
            <a:endParaRPr lang="en-US" dirty="0"/>
          </a:p>
          <a:p>
            <a:r>
              <a:rPr lang="en-US" dirty="0"/>
              <a:t>  </a:t>
            </a:r>
            <a:r>
              <a:rPr lang="en-US" dirty="0" smtClean="0"/>
              <a:t> </a:t>
            </a:r>
            <a:r>
              <a:rPr lang="en-US" dirty="0"/>
              <a:t>task-&gt;requires(Task::</a:t>
            </a:r>
            <a:r>
              <a:rPr lang="en-US" dirty="0" err="1"/>
              <a:t>OldDW</a:t>
            </a:r>
            <a:r>
              <a:rPr lang="en-US" dirty="0"/>
              <a:t>, </a:t>
            </a:r>
            <a:r>
              <a:rPr lang="en-US" dirty="0" err="1"/>
              <a:t>u_label</a:t>
            </a:r>
            <a:r>
              <a:rPr lang="en-US" dirty="0"/>
              <a:t>, Ghost::</a:t>
            </a:r>
            <a:r>
              <a:rPr lang="en-US" dirty="0" err="1"/>
              <a:t>AroundNodes</a:t>
            </a:r>
            <a:r>
              <a:rPr lang="en-US" dirty="0"/>
              <a:t>, 1);</a:t>
            </a:r>
          </a:p>
          <a:p>
            <a:r>
              <a:rPr lang="en-US" dirty="0"/>
              <a:t>  task-&gt;requires(Task::</a:t>
            </a:r>
            <a:r>
              <a:rPr lang="en-US" dirty="0" err="1"/>
              <a:t>OldDW</a:t>
            </a:r>
            <a:r>
              <a:rPr lang="en-US" dirty="0"/>
              <a:t>, </a:t>
            </a:r>
            <a:r>
              <a:rPr lang="en-US" dirty="0" err="1"/>
              <a:t>sharedState</a:t>
            </a:r>
            <a:r>
              <a:rPr lang="en-US" dirty="0"/>
              <a:t>_-&gt;</a:t>
            </a:r>
            <a:r>
              <a:rPr lang="en-US" dirty="0" err="1"/>
              <a:t>get_delt_label</a:t>
            </a:r>
            <a:r>
              <a:rPr lang="en-US" dirty="0"/>
              <a:t>());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  task-&gt;computes(</a:t>
            </a:r>
            <a:r>
              <a:rPr lang="en-US" dirty="0" err="1"/>
              <a:t>u_label</a:t>
            </a:r>
            <a:r>
              <a:rPr lang="en-US" dirty="0"/>
              <a:t>);</a:t>
            </a:r>
          </a:p>
          <a:p>
            <a:r>
              <a:rPr lang="en-US" dirty="0"/>
              <a:t>  </a:t>
            </a:r>
            <a:r>
              <a:rPr lang="en-US" dirty="0" err="1"/>
              <a:t>sched</a:t>
            </a:r>
            <a:r>
              <a:rPr lang="en-US" dirty="0"/>
              <a:t>-&gt;</a:t>
            </a:r>
            <a:r>
              <a:rPr lang="en-US" dirty="0" err="1"/>
              <a:t>addTask</a:t>
            </a:r>
            <a:r>
              <a:rPr lang="en-US" dirty="0"/>
              <a:t>(task, level-&gt;</a:t>
            </a:r>
            <a:r>
              <a:rPr lang="en-US" dirty="0" err="1"/>
              <a:t>eachPatch</a:t>
            </a:r>
            <a:r>
              <a:rPr lang="en-US" dirty="0"/>
              <a:t>(), </a:t>
            </a:r>
            <a:r>
              <a:rPr lang="en-US" dirty="0" err="1"/>
              <a:t>sharedState</a:t>
            </a:r>
            <a:r>
              <a:rPr lang="en-US" dirty="0"/>
              <a:t>_-&gt;</a:t>
            </a:r>
            <a:r>
              <a:rPr lang="en-US" dirty="0" err="1"/>
              <a:t>allMaterials</a:t>
            </a:r>
            <a:r>
              <a:rPr lang="en-US" dirty="0"/>
              <a:t>());</a:t>
            </a:r>
          </a:p>
          <a:p>
            <a:r>
              <a:rPr lang="en-US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1524000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 cubed patches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8 patches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One level of halos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17625" y="4343400"/>
            <a:ext cx="2514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Get old solution from old data warehouse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One level of halos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Compute new solution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0"/>
            <a:ext cx="3821112" cy="685800"/>
          </a:xfrm>
        </p:spPr>
        <p:txBody>
          <a:bodyPr/>
          <a:lstStyle/>
          <a:p>
            <a:r>
              <a:rPr lang="en-US" altLang="en-US" sz="2400">
                <a:solidFill>
                  <a:srgbClr val="09117E"/>
                </a:solidFill>
              </a:rPr>
              <a:t>Burgers Equation code</a:t>
            </a:r>
            <a:r>
              <a:rPr lang="en-US" altLang="en-US" sz="3200"/>
              <a:t> </a:t>
            </a:r>
          </a:p>
        </p:txBody>
      </p:sp>
      <p:sp>
        <p:nvSpPr>
          <p:cNvPr id="1021955" name="Rectangle 3"/>
          <p:cNvSpPr>
            <a:spLocks noGrp="1" noChangeArrowheads="1"/>
          </p:cNvSpPr>
          <p:nvPr>
            <p:ph idx="1"/>
          </p:nvPr>
        </p:nvSpPr>
        <p:spPr>
          <a:xfrm>
            <a:off x="125413" y="665163"/>
            <a:ext cx="9144000" cy="5430837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void Burger::</a:t>
            </a:r>
            <a:r>
              <a:rPr lang="en-US" altLang="en-US" sz="1800" dirty="0" err="1"/>
              <a:t>timeAdvance</a:t>
            </a:r>
            <a:r>
              <a:rPr lang="en-US" altLang="en-US" sz="1800" dirty="0"/>
              <a:t>(</a:t>
            </a:r>
            <a:r>
              <a:rPr lang="en-US" altLang="en-US" sz="1800" dirty="0" err="1"/>
              <a:t>const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ProcessorGroup</a:t>
            </a:r>
            <a:r>
              <a:rPr lang="en-US" altLang="en-US" sz="1800" dirty="0"/>
              <a:t>*,    </a:t>
            </a:r>
            <a:r>
              <a:rPr lang="en-US" altLang="en-US" sz="1800" dirty="0" err="1"/>
              <a:t>const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PatchSubset</a:t>
            </a:r>
            <a:r>
              <a:rPr lang="en-US" altLang="en-US" sz="1800" dirty="0"/>
              <a:t>* patches,  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</a:t>
            </a:r>
            <a:r>
              <a:rPr lang="en-US" altLang="en-US" sz="1800" dirty="0" err="1"/>
              <a:t>const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MaterialSubset</a:t>
            </a:r>
            <a:r>
              <a:rPr lang="en-US" altLang="en-US" sz="1800" dirty="0"/>
              <a:t>* </a:t>
            </a:r>
            <a:r>
              <a:rPr lang="en-US" altLang="en-US" sz="1800" dirty="0" err="1"/>
              <a:t>matls</a:t>
            </a:r>
            <a:r>
              <a:rPr lang="en-US" altLang="en-US" sz="1800" dirty="0"/>
              <a:t>,  </a:t>
            </a:r>
            <a:r>
              <a:rPr lang="en-US" altLang="en-US" sz="1800" dirty="0" err="1"/>
              <a:t>DataWarehouse</a:t>
            </a:r>
            <a:r>
              <a:rPr lang="en-US" altLang="en-US" sz="1800" dirty="0"/>
              <a:t>* </a:t>
            </a:r>
            <a:r>
              <a:rPr lang="en-US" altLang="en-US" sz="1800" dirty="0" err="1"/>
              <a:t>old_dw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DataWarehouse</a:t>
            </a:r>
            <a:r>
              <a:rPr lang="en-US" altLang="en-US" sz="1800" dirty="0"/>
              <a:t>* </a:t>
            </a:r>
            <a:r>
              <a:rPr lang="en-US" altLang="en-US" sz="1800" dirty="0" err="1"/>
              <a:t>new_dw</a:t>
            </a:r>
            <a:r>
              <a:rPr lang="en-US" altLang="en-US" sz="1800" dirty="0"/>
              <a:t>)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</a:t>
            </a:r>
            <a:r>
              <a:rPr lang="en-US" altLang="en-US" sz="1800" b="1" dirty="0">
                <a:solidFill>
                  <a:srgbClr val="201797"/>
                </a:solidFill>
              </a:rPr>
              <a:t>//Loop for all patches on this processor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{ for(</a:t>
            </a:r>
            <a:r>
              <a:rPr lang="en-US" altLang="en-US" sz="1800" dirty="0" err="1"/>
              <a:t>int</a:t>
            </a:r>
            <a:r>
              <a:rPr lang="en-US" altLang="en-US" sz="1800" dirty="0"/>
              <a:t> p=0;p&lt;patches-&gt;size();p++){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b="1" dirty="0">
                <a:solidFill>
                  <a:srgbClr val="201797"/>
                </a:solidFill>
              </a:rPr>
              <a:t>//Get data from  data warehouse including 1 layer of  "ghost" nodes from surrounding patches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 </a:t>
            </a:r>
            <a:r>
              <a:rPr lang="en-US" altLang="en-US" sz="1800" dirty="0" err="1"/>
              <a:t>old_dw</a:t>
            </a:r>
            <a:r>
              <a:rPr lang="en-US" altLang="en-US" sz="1800" dirty="0"/>
              <a:t>-&gt;get(u, </a:t>
            </a:r>
            <a:r>
              <a:rPr lang="en-US" altLang="en-US" sz="1800" dirty="0" err="1"/>
              <a:t>lb</a:t>
            </a:r>
            <a:r>
              <a:rPr lang="en-US" altLang="en-US" sz="1800" dirty="0"/>
              <a:t>_-&gt;u, </a:t>
            </a:r>
            <a:r>
              <a:rPr lang="en-US" altLang="en-US" sz="1800" dirty="0" err="1"/>
              <a:t>matl</a:t>
            </a:r>
            <a:r>
              <a:rPr lang="en-US" altLang="en-US" sz="1800" dirty="0"/>
              <a:t>, patch, Ghost::</a:t>
            </a:r>
            <a:r>
              <a:rPr lang="en-US" altLang="en-US" sz="1800" dirty="0" err="1"/>
              <a:t>AroundNodes</a:t>
            </a:r>
            <a:r>
              <a:rPr lang="en-US" altLang="en-US" sz="1800" dirty="0"/>
              <a:t>, 1);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</a:t>
            </a:r>
            <a:r>
              <a:rPr lang="en-US" altLang="en-US" sz="1800" b="1" dirty="0">
                <a:solidFill>
                  <a:srgbClr val="201797"/>
                </a:solidFill>
              </a:rPr>
              <a:t>// </a:t>
            </a:r>
            <a:r>
              <a:rPr lang="en-US" altLang="en-US" sz="1800" b="1" dirty="0" err="1">
                <a:solidFill>
                  <a:srgbClr val="201797"/>
                </a:solidFill>
              </a:rPr>
              <a:t>dt</a:t>
            </a:r>
            <a:r>
              <a:rPr lang="en-US" altLang="en-US" sz="1800" b="1" dirty="0">
                <a:solidFill>
                  <a:srgbClr val="201797"/>
                </a:solidFill>
              </a:rPr>
              <a:t>, dx Time and space increments</a:t>
            </a:r>
            <a:r>
              <a:rPr lang="en-US" altLang="en-US" sz="1800" b="1" dirty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Vector dx = patch-&gt;</a:t>
            </a:r>
            <a:r>
              <a:rPr lang="en-US" altLang="en-US" sz="1800" dirty="0" err="1"/>
              <a:t>getLevel</a:t>
            </a:r>
            <a:r>
              <a:rPr lang="en-US" altLang="en-US" sz="1800" dirty="0"/>
              <a:t>()-&gt;</a:t>
            </a:r>
            <a:r>
              <a:rPr lang="en-US" altLang="en-US" sz="1800" dirty="0" err="1"/>
              <a:t>dCell</a:t>
            </a:r>
            <a:r>
              <a:rPr lang="en-US" altLang="en-US" sz="1800" dirty="0"/>
              <a:t>();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    </a:t>
            </a:r>
            <a:r>
              <a:rPr lang="en-US" altLang="en-US" sz="1800" dirty="0" err="1"/>
              <a:t>old_dw</a:t>
            </a:r>
            <a:r>
              <a:rPr lang="en-US" altLang="en-US" sz="1800" dirty="0"/>
              <a:t>-&gt;get(</a:t>
            </a:r>
            <a:r>
              <a:rPr lang="en-US" altLang="en-US" sz="1800" dirty="0" err="1"/>
              <a:t>dt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sharedState</a:t>
            </a:r>
            <a:r>
              <a:rPr lang="en-US" altLang="en-US" sz="1800" dirty="0"/>
              <a:t>_-&gt;</a:t>
            </a:r>
            <a:r>
              <a:rPr lang="en-US" altLang="en-US" sz="1800" dirty="0" err="1"/>
              <a:t>get_delt_label</a:t>
            </a:r>
            <a:r>
              <a:rPr lang="en-US" altLang="en-US" sz="1800" dirty="0"/>
              <a:t>());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</a:t>
            </a:r>
            <a:r>
              <a:rPr lang="en-US" altLang="en-US" sz="1800" b="1" dirty="0">
                <a:solidFill>
                  <a:srgbClr val="201797"/>
                </a:solidFill>
              </a:rPr>
              <a:t>// allocate memory for </a:t>
            </a:r>
            <a:r>
              <a:rPr lang="en-US" altLang="en-US" sz="1800" b="1" dirty="0" smtClean="0">
                <a:solidFill>
                  <a:srgbClr val="201797"/>
                </a:solidFill>
              </a:rPr>
              <a:t>results </a:t>
            </a:r>
            <a:r>
              <a:rPr lang="en-US" altLang="en-US" sz="1800" b="1" dirty="0" err="1" smtClean="0">
                <a:solidFill>
                  <a:srgbClr val="201797"/>
                </a:solidFill>
              </a:rPr>
              <a:t>new_u</a:t>
            </a:r>
            <a:endParaRPr lang="en-US" altLang="en-US" sz="1800" b="1" dirty="0">
              <a:solidFill>
                <a:srgbClr val="201797"/>
              </a:solidFill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    </a:t>
            </a:r>
            <a:r>
              <a:rPr lang="en-US" altLang="en-US" sz="1800" dirty="0" err="1"/>
              <a:t>new_dw</a:t>
            </a:r>
            <a:r>
              <a:rPr lang="en-US" altLang="en-US" sz="1800" dirty="0"/>
              <a:t>-&gt;</a:t>
            </a:r>
            <a:r>
              <a:rPr lang="en-US" altLang="en-US" sz="1800" dirty="0" err="1"/>
              <a:t>allocateAndPut</a:t>
            </a:r>
            <a:r>
              <a:rPr lang="en-US" altLang="en-US" sz="1800" dirty="0"/>
              <a:t>(</a:t>
            </a:r>
            <a:r>
              <a:rPr lang="en-US" altLang="en-US" sz="1800" dirty="0" err="1"/>
              <a:t>new_u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lb</a:t>
            </a:r>
            <a:r>
              <a:rPr lang="en-US" altLang="en-US" sz="1800" dirty="0"/>
              <a:t>_-&gt;u, </a:t>
            </a:r>
            <a:r>
              <a:rPr lang="en-US" altLang="en-US" sz="1800" dirty="0" err="1"/>
              <a:t>matl</a:t>
            </a:r>
            <a:r>
              <a:rPr lang="en-US" altLang="en-US" sz="1800" dirty="0"/>
              <a:t>, patch);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</a:t>
            </a:r>
            <a:r>
              <a:rPr lang="en-US" altLang="en-US" sz="1800" b="1" dirty="0">
                <a:solidFill>
                  <a:srgbClr val="201797"/>
                </a:solidFill>
              </a:rPr>
              <a:t>// define iterator range  l and h …… lots missing here  and Iterate through all the nodes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for(</a:t>
            </a:r>
            <a:r>
              <a:rPr lang="en-US" altLang="en-US" sz="1800" dirty="0" err="1"/>
              <a:t>NodeIterator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iter</a:t>
            </a:r>
            <a:r>
              <a:rPr lang="en-US" altLang="en-US" sz="1800" dirty="0"/>
              <a:t>(l, h);!</a:t>
            </a:r>
            <a:r>
              <a:rPr lang="en-US" altLang="en-US" sz="1800" dirty="0" err="1"/>
              <a:t>iter.done</a:t>
            </a:r>
            <a:r>
              <a:rPr lang="en-US" altLang="en-US" sz="1800" dirty="0"/>
              <a:t>(); </a:t>
            </a:r>
            <a:r>
              <a:rPr lang="en-US" altLang="en-US" sz="1800" dirty="0" err="1"/>
              <a:t>iter</a:t>
            </a:r>
            <a:r>
              <a:rPr lang="en-US" altLang="en-US" sz="1800" dirty="0"/>
              <a:t>++){   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  </a:t>
            </a:r>
            <a:r>
              <a:rPr lang="en-US" altLang="en-US" sz="1800" dirty="0" err="1"/>
              <a:t>IntVector</a:t>
            </a:r>
            <a:r>
              <a:rPr lang="en-US" altLang="en-US" sz="1800" dirty="0"/>
              <a:t> n = *</a:t>
            </a:r>
            <a:r>
              <a:rPr lang="en-US" altLang="en-US" sz="1800" dirty="0" err="1"/>
              <a:t>iter</a:t>
            </a:r>
            <a:r>
              <a:rPr lang="en-US" altLang="en-US" sz="1800" dirty="0"/>
              <a:t>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  double </a:t>
            </a:r>
            <a:r>
              <a:rPr lang="en-US" altLang="en-US" sz="1800" dirty="0" err="1"/>
              <a:t>dudx</a:t>
            </a:r>
            <a:r>
              <a:rPr lang="en-US" altLang="en-US" sz="1800" dirty="0"/>
              <a:t> = (u[</a:t>
            </a:r>
            <a:r>
              <a:rPr lang="en-US" altLang="en-US" sz="1800" dirty="0" err="1"/>
              <a:t>n+IntVector</a:t>
            </a:r>
            <a:r>
              <a:rPr lang="en-US" altLang="en-US" sz="1800" dirty="0"/>
              <a:t>(1,0,0)] - u[n-</a:t>
            </a:r>
            <a:r>
              <a:rPr lang="en-US" altLang="en-US" sz="1800" dirty="0" err="1"/>
              <a:t>IntVector</a:t>
            </a:r>
            <a:r>
              <a:rPr lang="en-US" altLang="en-US" sz="1800" dirty="0"/>
              <a:t>(1,0,0)]) /(2.0 * </a:t>
            </a:r>
            <a:r>
              <a:rPr lang="en-US" altLang="en-US" sz="1800" dirty="0" err="1"/>
              <a:t>dx.x</a:t>
            </a:r>
            <a:r>
              <a:rPr lang="en-US" altLang="en-US" sz="1800" dirty="0"/>
              <a:t>());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   double du = - u[n] * </a:t>
            </a:r>
            <a:r>
              <a:rPr lang="en-US" altLang="en-US" sz="1800" dirty="0" err="1"/>
              <a:t>dt</a:t>
            </a:r>
            <a:r>
              <a:rPr lang="en-US" altLang="en-US" sz="1800" dirty="0"/>
              <a:t> * (</a:t>
            </a:r>
            <a:r>
              <a:rPr lang="en-US" altLang="en-US" sz="1800" dirty="0" err="1"/>
              <a:t>dudx</a:t>
            </a:r>
            <a:r>
              <a:rPr lang="en-US" altLang="en-US" sz="1800" dirty="0"/>
              <a:t>);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  </a:t>
            </a:r>
            <a:r>
              <a:rPr lang="en-US" altLang="en-US" sz="1800" dirty="0" err="1"/>
              <a:t>new_u</a:t>
            </a:r>
            <a:r>
              <a:rPr lang="en-US" altLang="en-US" sz="1800" dirty="0"/>
              <a:t>[n]= u[n] + du;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dirty="0"/>
              <a:t>    }</a:t>
            </a:r>
          </a:p>
        </p:txBody>
      </p:sp>
      <p:graphicFrame>
        <p:nvGraphicFramePr>
          <p:cNvPr id="1021956" name="Object 4"/>
          <p:cNvGraphicFramePr>
            <a:graphicFrameLocks noChangeAspect="1"/>
          </p:cNvGraphicFramePr>
          <p:nvPr/>
        </p:nvGraphicFramePr>
        <p:xfrm>
          <a:off x="4822825" y="125413"/>
          <a:ext cx="2198688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3" imgW="838080" imgH="228600" progId="Equation.DSMT4">
                  <p:embed/>
                </p:oleObj>
              </mc:Choice>
              <mc:Fallback>
                <p:oleObj name="Equation" r:id="rId3" imgW="838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2825" y="125413"/>
                        <a:ext cx="2198688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84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6" y="466449"/>
            <a:ext cx="8134152" cy="574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51274" y="75346"/>
            <a:ext cx="43689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68" y="152400"/>
            <a:ext cx="2535132" cy="323165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-65670" y="2659601"/>
            <a:ext cx="1320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Task Compile</a:t>
            </a:r>
          </a:p>
          <a:p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84199" y="3905379"/>
            <a:ext cx="1046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Run Time</a:t>
            </a:r>
          </a:p>
          <a:p>
            <a:pPr algn="ctr"/>
            <a:r>
              <a:rPr lang="en-US" sz="1400" dirty="0" smtClean="0"/>
              <a:t>(each </a:t>
            </a:r>
            <a:r>
              <a:rPr lang="en-US" sz="1400" dirty="0" err="1" smtClean="0"/>
              <a:t>timestep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60" y="2422058"/>
            <a:ext cx="776045" cy="105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46" y="3199520"/>
            <a:ext cx="1080118" cy="67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1892" y="1208004"/>
            <a:ext cx="612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xml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1841" y="5465905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Parallel I/O</a:t>
            </a:r>
            <a:endParaRPr lang="en-US" sz="12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0174" y="2439157"/>
            <a:ext cx="1389829" cy="12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11678" y="6386080"/>
            <a:ext cx="4864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UINTAH ARCHITECTURE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2392" y="5448640"/>
            <a:ext cx="2426208" cy="8546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Calculate Residuals</a:t>
            </a:r>
          </a:p>
          <a:p>
            <a:pPr algn="ctr"/>
            <a:r>
              <a:rPr lang="en-US" dirty="0" smtClean="0"/>
              <a:t>Solve Equations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362200" y="4711700"/>
            <a:ext cx="0" cy="648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1765" y="1981200"/>
            <a:ext cx="236243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124200" y="1070932"/>
            <a:ext cx="0" cy="91026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24200" y="1070932"/>
            <a:ext cx="41148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4199" y="5328107"/>
            <a:ext cx="6454801" cy="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75903" y="4528743"/>
            <a:ext cx="1624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RUNTIME  SYSTEM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239000" y="1070932"/>
            <a:ext cx="0" cy="42571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239000" y="1070932"/>
            <a:ext cx="0" cy="42571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1765" y="1981200"/>
            <a:ext cx="0" cy="334690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495467" y="5563257"/>
            <a:ext cx="1496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Visus</a:t>
            </a:r>
            <a:r>
              <a:rPr lang="en-US" b="1" dirty="0">
                <a:solidFill>
                  <a:srgbClr val="0070C0"/>
                </a:solidFill>
              </a:rPr>
              <a:t> PIDX</a:t>
            </a:r>
          </a:p>
          <a:p>
            <a:r>
              <a:rPr lang="en-US" b="1" dirty="0" err="1">
                <a:solidFill>
                  <a:srgbClr val="0070C0"/>
                </a:solidFill>
              </a:rPr>
              <a:t>VisIt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0972" y="97117"/>
            <a:ext cx="339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ARCHES or WASATCH/NEBO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42" y="791725"/>
            <a:ext cx="1088458" cy="109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58" y="1161269"/>
            <a:ext cx="1731407" cy="16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649" y="1040341"/>
            <a:ext cx="1374410" cy="11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0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/>
              <a:t>RMCRT Computational Complexity</a:t>
            </a:r>
            <a:endParaRPr lang="en-US" sz="2800" b="0" dirty="0"/>
          </a:p>
        </p:txBody>
      </p:sp>
      <p:sp>
        <p:nvSpPr>
          <p:cNvPr id="4" name="Rectangle 3"/>
          <p:cNvSpPr/>
          <p:nvPr/>
        </p:nvSpPr>
        <p:spPr>
          <a:xfrm>
            <a:off x="152400" y="993775"/>
            <a:ext cx="8991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abskg</a:t>
            </a:r>
            <a:r>
              <a:rPr lang="en-US" dirty="0"/>
              <a:t>:   (double) absorption coefficient - property of the </a:t>
            </a:r>
            <a:r>
              <a:rPr lang="en-US" dirty="0" smtClean="0"/>
              <a:t>medium  ray travels through</a:t>
            </a:r>
            <a:r>
              <a:rPr lang="en-US" dirty="0"/>
              <a:t>.</a:t>
            </a:r>
          </a:p>
          <a:p>
            <a:r>
              <a:rPr lang="en-US" dirty="0"/>
              <a:t>sigmaT4: (double) physical constant, (sigma)) * T ^ 4</a:t>
            </a:r>
          </a:p>
          <a:p>
            <a:r>
              <a:rPr lang="en-US" dirty="0" err="1"/>
              <a:t>divQ</a:t>
            </a:r>
            <a:r>
              <a:rPr lang="en-US" dirty="0"/>
              <a:t>:    (double) divergence of the heat flux in and out of each </a:t>
            </a:r>
            <a:r>
              <a:rPr lang="en-US" dirty="0" smtClean="0"/>
              <a:t>computational </a:t>
            </a:r>
            <a:r>
              <a:rPr lang="en-US" dirty="0"/>
              <a:t>cell</a:t>
            </a:r>
          </a:p>
          <a:p>
            <a:r>
              <a:rPr lang="en-US" dirty="0" err="1"/>
              <a:t>cellType</a:t>
            </a:r>
            <a:r>
              <a:rPr lang="en-US" dirty="0"/>
              <a:t> (</a:t>
            </a:r>
            <a:r>
              <a:rPr lang="en-US" dirty="0" err="1"/>
              <a:t>int</a:t>
            </a:r>
            <a:r>
              <a:rPr lang="en-US" dirty="0"/>
              <a:t>)    flag to indicate type of cell</a:t>
            </a:r>
          </a:p>
          <a:p>
            <a:endParaRPr lang="en-US" dirty="0"/>
          </a:p>
          <a:p>
            <a:r>
              <a:rPr lang="en-US" dirty="0" smtClean="0"/>
              <a:t>Communication</a:t>
            </a:r>
            <a:r>
              <a:rPr lang="en-US" dirty="0"/>
              <a:t>:</a:t>
            </a:r>
          </a:p>
          <a:p>
            <a:r>
              <a:rPr lang="en-US" dirty="0"/>
              <a:t>     ( (</a:t>
            </a:r>
            <a:r>
              <a:rPr lang="en-US" dirty="0" err="1"/>
              <a:t>abskg</a:t>
            </a:r>
            <a:r>
              <a:rPr lang="en-US" dirty="0"/>
              <a:t> + sigmaT4 + </a:t>
            </a:r>
            <a:r>
              <a:rPr lang="en-US" dirty="0" err="1"/>
              <a:t>cellType</a:t>
            </a:r>
            <a:r>
              <a:rPr lang="en-US" dirty="0"/>
              <a:t>) * </a:t>
            </a:r>
            <a:r>
              <a:rPr lang="en-US" dirty="0" err="1"/>
              <a:t>DomainSize</a:t>
            </a:r>
            <a:r>
              <a:rPr lang="en-US" dirty="0"/>
              <a:t> for each patch )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Computation </a:t>
            </a:r>
            <a:r>
              <a:rPr lang="en-US" dirty="0"/>
              <a:t>cost per patch </a:t>
            </a:r>
            <a:endParaRPr lang="en-US" dirty="0" smtClean="0"/>
          </a:p>
          <a:p>
            <a:r>
              <a:rPr lang="en-US" dirty="0" smtClean="0"/>
              <a:t>= </a:t>
            </a:r>
            <a:r>
              <a:rPr lang="en-US" dirty="0"/>
              <a:t>C1 * #rays * (#cells ^ 1.4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Doubling resolution </a:t>
            </a:r>
            <a:r>
              <a:rPr lang="en-US" dirty="0"/>
              <a:t>from </a:t>
            </a:r>
            <a:endParaRPr lang="en-US" dirty="0" smtClean="0"/>
          </a:p>
          <a:p>
            <a:r>
              <a:rPr lang="en-US" dirty="0" smtClean="0"/>
              <a:t>32^3-</a:t>
            </a:r>
            <a:r>
              <a:rPr lang="en-US" dirty="0"/>
              <a:t>&gt; 64^3, the cost goes up </a:t>
            </a:r>
          </a:p>
          <a:p>
            <a:r>
              <a:rPr lang="en-US" dirty="0"/>
              <a:t>by a factor of 20.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8" y="3268987"/>
            <a:ext cx="5127162" cy="358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2863"/>
            <a:ext cx="7297737" cy="795337"/>
          </a:xfrm>
          <a:ln/>
        </p:spPr>
        <p:txBody>
          <a:bodyPr/>
          <a:lstStyle/>
          <a:p>
            <a:r>
              <a:rPr lang="en-US" sz="2800" b="0" dirty="0"/>
              <a:t>Radiation: Algorithmic </a:t>
            </a:r>
            <a:r>
              <a:rPr lang="en-US" sz="2800" b="0" dirty="0" smtClean="0"/>
              <a:t>Alternatives </a:t>
            </a:r>
            <a:endParaRPr lang="en-US" sz="2800" b="0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5715000" cy="5562600"/>
          </a:xfrm>
          <a:ln/>
        </p:spPr>
        <p:txBody>
          <a:bodyPr/>
          <a:lstStyle/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100" dirty="0"/>
              <a:t>Loose coupling to CFD due to time-scale separation.</a:t>
            </a:r>
          </a:p>
          <a:p>
            <a:pPr marL="633985" lvl="1">
              <a:spcBef>
                <a:spcPts val="598"/>
              </a:spcBef>
            </a:pPr>
            <a:r>
              <a:rPr lang="en-US" sz="1700" dirty="0"/>
              <a:t>Radiation timescales are typically longer than turbulent mixing timescales.</a:t>
            </a:r>
          </a:p>
          <a:p>
            <a:pPr marL="633985" lvl="1">
              <a:spcBef>
                <a:spcPts val="598"/>
              </a:spcBef>
            </a:pPr>
            <a:r>
              <a:rPr lang="en-US" sz="1700" dirty="0">
                <a:ea typeface="Lucida Grande" charset="0"/>
                <a:cs typeface="Lucida Grande" charset="0"/>
              </a:rPr>
              <a:t>Required resolution decreases with distance </a:t>
            </a:r>
            <a:r>
              <a:rPr lang="en-US" sz="1700" b="1" dirty="0">
                <a:ea typeface="Lucida Grande" charset="0"/>
                <a:cs typeface="Lucida Grande" charset="0"/>
              </a:rPr>
              <a:t>→ AMR.</a:t>
            </a:r>
            <a:endParaRPr lang="en-US" sz="1700" b="1" dirty="0"/>
          </a:p>
          <a:p>
            <a:pPr>
              <a:spcBef>
                <a:spcPts val="906"/>
              </a:spcBef>
              <a:buBlip>
                <a:blip r:embed="rId2"/>
              </a:buBlip>
            </a:pPr>
            <a:r>
              <a:rPr lang="en-US" sz="2100" dirty="0" smtClean="0"/>
              <a:t>Discrete Ordinates Method : </a:t>
            </a:r>
            <a:r>
              <a:rPr lang="en-US" sz="2100" dirty="0"/>
              <a:t>large linear solves.  </a:t>
            </a:r>
          </a:p>
          <a:p>
            <a:pPr>
              <a:spcBef>
                <a:spcPts val="906"/>
              </a:spcBef>
              <a:buBlip>
                <a:blip r:embed="rId2"/>
              </a:buBlip>
            </a:pPr>
            <a:r>
              <a:rPr lang="en-US" sz="2100" dirty="0" smtClean="0"/>
              <a:t>RMCRT</a:t>
            </a:r>
            <a:r>
              <a:rPr lang="en-US" sz="2100" dirty="0"/>
              <a:t>:</a:t>
            </a:r>
          </a:p>
          <a:p>
            <a:pPr marL="633985" lvl="1">
              <a:spcBef>
                <a:spcPts val="598"/>
              </a:spcBef>
            </a:pPr>
            <a:r>
              <a:rPr lang="en-US" sz="1700" dirty="0"/>
              <a:t>For optically thin media, this involves </a:t>
            </a:r>
            <a:r>
              <a:rPr lang="en-US" sz="1700" b="1" dirty="0"/>
              <a:t>all-to-all </a:t>
            </a:r>
            <a:r>
              <a:rPr lang="en-US" sz="1700" b="1" dirty="0" smtClean="0"/>
              <a:t>coupling but no linear solve</a:t>
            </a:r>
            <a:endParaRPr lang="en-US" sz="1700" b="1" dirty="0"/>
          </a:p>
          <a:p>
            <a:pPr marL="633985" lvl="1">
              <a:spcBef>
                <a:spcPts val="598"/>
              </a:spcBef>
            </a:pPr>
            <a:r>
              <a:rPr lang="en-US" sz="1700" b="1" dirty="0" smtClean="0"/>
              <a:t>AMR </a:t>
            </a:r>
            <a:r>
              <a:rPr lang="en-US" sz="1700" b="1" dirty="0"/>
              <a:t>is a natural fit.</a:t>
            </a:r>
          </a:p>
          <a:p>
            <a:pPr marL="1044736" lvl="2">
              <a:spcBef>
                <a:spcPts val="422"/>
              </a:spcBef>
            </a:pPr>
            <a:r>
              <a:rPr lang="en-US" sz="1800" dirty="0"/>
              <a:t>Phenomena nearby </a:t>
            </a:r>
            <a:r>
              <a:rPr lang="en-US" sz="1800" dirty="0" smtClean="0"/>
              <a:t>have a  greater </a:t>
            </a:r>
            <a:r>
              <a:rPr lang="en-US" sz="1800" dirty="0"/>
              <a:t>effect than phenomena at a distance.</a:t>
            </a:r>
          </a:p>
          <a:p>
            <a:pPr marL="1044736" lvl="2">
              <a:spcBef>
                <a:spcPts val="422"/>
              </a:spcBef>
            </a:pPr>
            <a:r>
              <a:rPr lang="en-US" sz="1800" dirty="0" smtClean="0"/>
              <a:t>Coarse </a:t>
            </a:r>
            <a:r>
              <a:rPr lang="en-US" sz="1800" dirty="0"/>
              <a:t>representation of nonlocal </a:t>
            </a:r>
            <a:r>
              <a:rPr lang="en-US" sz="1800" dirty="0" smtClean="0"/>
              <a:t>features</a:t>
            </a:r>
            <a:endParaRPr lang="en-US" sz="1800" dirty="0"/>
          </a:p>
          <a:p>
            <a:pPr marL="348235" lvl="1" indent="0">
              <a:spcBef>
                <a:spcPts val="598"/>
              </a:spcBef>
              <a:buNone/>
            </a:pPr>
            <a:endParaRPr lang="en-US" sz="1700" dirty="0"/>
          </a:p>
        </p:txBody>
      </p:sp>
      <p:pic>
        <p:nvPicPr>
          <p:cNvPr id="5" name="Picture 3" descr="K:\DataOnion_2D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4502" y="838200"/>
            <a:ext cx="2762797" cy="25146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53" y="3659051"/>
            <a:ext cx="2837874" cy="28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prioritization algorithms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572000" y="2209800"/>
            <a:ext cx="609600" cy="15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2000" y="2971800"/>
            <a:ext cx="609600" cy="15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4001294" y="3694906"/>
            <a:ext cx="533400" cy="15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3163094" y="3694906"/>
            <a:ext cx="533400" cy="15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514600" y="2209800"/>
            <a:ext cx="609600" cy="15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2514600" y="2971800"/>
            <a:ext cx="609600" cy="15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3163094" y="1637506"/>
            <a:ext cx="685800" cy="15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3848894" y="1637506"/>
            <a:ext cx="685800" cy="15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1066800" y="4419600"/>
          <a:ext cx="7543800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8736"/>
                <a:gridCol w="1438766"/>
                <a:gridCol w="1438766"/>
                <a:gridCol w="1438766"/>
                <a:gridCol w="14387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Algorithm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FCFS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PatchOrder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MostMsg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Queue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Wait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Overall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315.35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308.73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187.19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139.39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4" name="Straight Arrow Connector 43"/>
          <p:cNvCxnSpPr/>
          <p:nvPr/>
        </p:nvCxnSpPr>
        <p:spPr>
          <a:xfrm>
            <a:off x="6781800" y="3657600"/>
            <a:ext cx="457200" cy="15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858000" y="2971800"/>
            <a:ext cx="304800" cy="3048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39000" y="2705100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Task pool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to be executed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467600" y="3429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MPI sends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1600" y="35814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Sub-domain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6216134"/>
            <a:ext cx="807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Prioritize tasks with external communications over purely internal ones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1402140"/>
            <a:ext cx="2057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Executing the task pool in different ways leads to different communications patterns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67545"/>
            <a:ext cx="1469015" cy="14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2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eter\AppData\Local\Temp\Rar$DI24.159\queueleng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4114800" cy="30943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Peter\AppData\Local\Temp\Rar$DI19.851\granularit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657600"/>
            <a:ext cx="3749180" cy="2819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438"/>
            <a:ext cx="8534401" cy="795337"/>
          </a:xfrm>
        </p:spPr>
        <p:txBody>
          <a:bodyPr/>
          <a:lstStyle/>
          <a:p>
            <a:r>
              <a:rPr lang="en-US" dirty="0" smtClean="0"/>
              <a:t>Granularity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914400"/>
            <a:ext cx="3852862" cy="5249862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Decrease patch size</a:t>
            </a:r>
          </a:p>
          <a:p>
            <a:pPr lvl="1"/>
            <a:r>
              <a:rPr lang="en-US" sz="2600" dirty="0" smtClean="0"/>
              <a:t>(+) Increase queue length</a:t>
            </a:r>
          </a:p>
          <a:p>
            <a:pPr lvl="1"/>
            <a:r>
              <a:rPr lang="en-US" sz="2600" dirty="0" smtClean="0"/>
              <a:t>(+) More overlap, lower task wait time </a:t>
            </a:r>
          </a:p>
          <a:p>
            <a:pPr lvl="1"/>
            <a:r>
              <a:rPr lang="en-US" sz="2600" dirty="0" smtClean="0"/>
              <a:t>(+) More patches, better load balance </a:t>
            </a:r>
          </a:p>
          <a:p>
            <a:pPr lvl="1"/>
            <a:r>
              <a:rPr lang="en-US" sz="2600" dirty="0" smtClean="0"/>
              <a:t>(-) More MPI messages</a:t>
            </a:r>
          </a:p>
          <a:p>
            <a:pPr lvl="1"/>
            <a:r>
              <a:rPr lang="en-US" sz="2600" dirty="0" smtClean="0"/>
              <a:t>(-) More </a:t>
            </a:r>
            <a:r>
              <a:rPr lang="en-US" sz="2600" dirty="0" err="1" smtClean="0"/>
              <a:t>regrid</a:t>
            </a:r>
            <a:r>
              <a:rPr lang="en-US" sz="2600" dirty="0" smtClean="0"/>
              <a:t> overheads</a:t>
            </a:r>
          </a:p>
          <a:p>
            <a:r>
              <a:rPr lang="en-US" sz="3000" dirty="0" smtClean="0"/>
              <a:t>Other Factors</a:t>
            </a:r>
          </a:p>
          <a:p>
            <a:pPr lvl="1"/>
            <a:r>
              <a:rPr lang="en-US" sz="2600" dirty="0" smtClean="0"/>
              <a:t>Problem size</a:t>
            </a:r>
          </a:p>
          <a:p>
            <a:pPr lvl="1"/>
            <a:r>
              <a:rPr lang="en-US" sz="2600" dirty="0" smtClean="0"/>
              <a:t>Implied task level parallelism </a:t>
            </a:r>
          </a:p>
          <a:p>
            <a:pPr lvl="1"/>
            <a:r>
              <a:rPr lang="en-US" sz="2600" dirty="0" smtClean="0"/>
              <a:t>Interconnection bandwidth and legacy</a:t>
            </a:r>
          </a:p>
          <a:p>
            <a:pPr lvl="1"/>
            <a:r>
              <a:rPr lang="en-US" sz="2600" dirty="0" smtClean="0"/>
              <a:t>CPU cache size</a:t>
            </a:r>
          </a:p>
          <a:p>
            <a:r>
              <a:rPr lang="en-US" sz="3000" dirty="0" smtClean="0"/>
              <a:t>Solution- Self Tuning?</a:t>
            </a:r>
          </a:p>
          <a:p>
            <a:pPr>
              <a:buNone/>
            </a:pPr>
            <a:endParaRPr lang="en-US" sz="3800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11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oftware.intel.com/sites/default/files/8692-f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863" y="4242493"/>
            <a:ext cx="4791679" cy="247747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263" y="0"/>
            <a:ext cx="7297737" cy="795337"/>
          </a:xfrm>
        </p:spPr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Intel Xeon Phi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96" y="861721"/>
            <a:ext cx="8463854" cy="438626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Adoption of Intel’s MIC Architecture in large-scale HPC infrastructures is </a:t>
            </a:r>
            <a:r>
              <a:rPr lang="en-US" sz="2400" i="1" dirty="0" smtClean="0">
                <a:latin typeface="Calibri" panose="020F0502020204030204" pitchFamily="34" charset="0"/>
              </a:rPr>
              <a:t>increasing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Uintah </a:t>
            </a:r>
            <a:r>
              <a:rPr lang="en-US" sz="2400" i="1" dirty="0" smtClean="0">
                <a:latin typeface="Calibri" panose="020F0502020204030204" pitchFamily="34" charset="0"/>
              </a:rPr>
              <a:t>MUST</a:t>
            </a:r>
            <a:r>
              <a:rPr lang="en-US" sz="2400" dirty="0" smtClean="0">
                <a:latin typeface="Calibri" panose="020F0502020204030204" pitchFamily="34" charset="0"/>
              </a:rPr>
              <a:t> be capable of leveraging this adoption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Xeon Phi Knight’s Corner MIC Architecture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Up to 61 cores, 244 threads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Up to 1208 GFLOPS peak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Up to 352 GB/s peak memory  bandwidth                                                                           8 GB or 16 GB GDDR5 memory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512-bit SIMD instructions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37681" y="5481230"/>
            <a:ext cx="2562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Calibri" panose="020F0502020204030204" pitchFamily="34" charset="0"/>
              </a:rPr>
              <a:t>Intel Xeon Phi Coprocessor Core Architecture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85273" y="5648094"/>
            <a:ext cx="171450" cy="35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-13495" y="647108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John Holmen </a:t>
            </a:r>
          </a:p>
        </p:txBody>
      </p:sp>
    </p:spTree>
    <p:extLst>
      <p:ext uri="{BB962C8B-B14F-4D97-AF65-F5344CB8AC3E}">
        <p14:creationId xmlns:p14="http://schemas.microsoft.com/office/powerpoint/2010/main" val="4170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650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5715000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</a:rPr>
              <a:t>NVIDIA K20m GPU ~order of magnitude speedup over</a:t>
            </a:r>
          </a:p>
          <a:p>
            <a:pPr lvl="0" algn="ctr"/>
            <a:r>
              <a:rPr lang="en-US" b="1" dirty="0">
                <a:solidFill>
                  <a:prstClr val="black"/>
                </a:solidFill>
              </a:rPr>
              <a:t>16 CPU cores</a:t>
            </a:r>
          </a:p>
          <a:p>
            <a:pPr lvl="0" algn="ctr"/>
            <a:r>
              <a:rPr lang="en-US" b="1" i="1" dirty="0">
                <a:solidFill>
                  <a:prstClr val="black"/>
                </a:solidFill>
              </a:rPr>
              <a:t>(Intel Xeon E5-2660 @2.20 GHz)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828799"/>
            <a:ext cx="190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K20 and K40 </a:t>
            </a:r>
          </a:p>
          <a:p>
            <a:endParaRPr lang="en-US" sz="2000" dirty="0"/>
          </a:p>
          <a:p>
            <a:r>
              <a:rPr lang="en-US" sz="2000" dirty="0" smtClean="0"/>
              <a:t>Internal 200- 300 GB/sec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External 8-16 GB/sec (the Dixie straw)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09600"/>
            <a:ext cx="9300067" cy="617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00" y="18534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INTEL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3221" y="6368534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basis for next 2 big DOE machines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67690" y="601087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14nm technology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33615" y="129401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 at Utah is an Intel parallel computing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4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7974" y="671691"/>
            <a:ext cx="57118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3D Memory</a:t>
            </a:r>
            <a:r>
              <a:rPr lang="en-US" dirty="0"/>
              <a:t>: Stacks DRAM chips into dense modules with wide interfaces, </a:t>
            </a:r>
            <a:r>
              <a:rPr lang="en-US" dirty="0" smtClean="0"/>
              <a:t>inside </a:t>
            </a:r>
            <a:r>
              <a:rPr lang="en-US" dirty="0"/>
              <a:t>the same package as the </a:t>
            </a:r>
            <a:r>
              <a:rPr lang="en-US" dirty="0" smtClean="0"/>
              <a:t>GPU: </a:t>
            </a:r>
            <a:r>
              <a:rPr lang="en-US" dirty="0"/>
              <a:t>several times greater bandwidth, </a:t>
            </a:r>
            <a:r>
              <a:rPr lang="en-US" dirty="0" smtClean="0"/>
              <a:t> 2X memory </a:t>
            </a:r>
            <a:r>
              <a:rPr lang="en-US" dirty="0"/>
              <a:t>capacity </a:t>
            </a:r>
            <a:r>
              <a:rPr lang="en-US" dirty="0" smtClean="0"/>
              <a:t>4X energy </a:t>
            </a:r>
            <a:r>
              <a:rPr lang="en-US" dirty="0"/>
              <a:t>efficiency.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Unified </a:t>
            </a:r>
            <a:r>
              <a:rPr lang="en-US" b="1" dirty="0"/>
              <a:t>Memory: </a:t>
            </a:r>
            <a:r>
              <a:rPr lang="en-US" b="1" dirty="0" smtClean="0"/>
              <a:t> </a:t>
            </a:r>
            <a:r>
              <a:rPr lang="en-US" dirty="0" smtClean="0"/>
              <a:t>allowing </a:t>
            </a:r>
            <a:r>
              <a:rPr lang="en-US" dirty="0"/>
              <a:t>the CPU </a:t>
            </a:r>
            <a:r>
              <a:rPr lang="en-US" dirty="0" smtClean="0"/>
              <a:t>and GPU to </a:t>
            </a:r>
            <a:r>
              <a:rPr lang="en-US" dirty="0"/>
              <a:t>access </a:t>
            </a:r>
            <a:r>
              <a:rPr lang="en-US" dirty="0" smtClean="0"/>
              <a:t>each others memory </a:t>
            </a:r>
          </a:p>
          <a:p>
            <a:endParaRPr lang="en-US" dirty="0"/>
          </a:p>
          <a:p>
            <a:r>
              <a:rPr lang="en-US" b="1" dirty="0" err="1" smtClean="0"/>
              <a:t>NVLink</a:t>
            </a:r>
            <a:r>
              <a:rPr lang="en-US" b="1" dirty="0" smtClean="0"/>
              <a:t> </a:t>
            </a:r>
            <a:r>
              <a:rPr lang="en-US" dirty="0" smtClean="0"/>
              <a:t> fatter </a:t>
            </a:r>
            <a:r>
              <a:rPr lang="en-US" dirty="0"/>
              <a:t>pipe between the CPU and GPU, allowing data </a:t>
            </a:r>
            <a:r>
              <a:rPr lang="en-US" dirty="0" smtClean="0"/>
              <a:t> </a:t>
            </a:r>
            <a:r>
              <a:rPr lang="en-US" dirty="0"/>
              <a:t>flow at </a:t>
            </a:r>
            <a:r>
              <a:rPr lang="en-US" dirty="0" smtClean="0"/>
              <a:t>&gt;  </a:t>
            </a:r>
            <a:r>
              <a:rPr lang="en-US" dirty="0"/>
              <a:t>80GB per second, </a:t>
            </a:r>
            <a:r>
              <a:rPr lang="en-US" dirty="0" smtClean="0"/>
              <a:t>(16GB </a:t>
            </a:r>
            <a:r>
              <a:rPr lang="en-US" dirty="0"/>
              <a:t>per second </a:t>
            </a:r>
            <a:r>
              <a:rPr lang="en-US" dirty="0" smtClean="0"/>
              <a:t>now). </a:t>
            </a:r>
          </a:p>
          <a:p>
            <a:endParaRPr lang="en-US" dirty="0"/>
          </a:p>
          <a:p>
            <a:r>
              <a:rPr lang="en-US" b="1" dirty="0" smtClean="0"/>
              <a:t>Size</a:t>
            </a:r>
            <a:r>
              <a:rPr lang="en-US" dirty="0" smtClean="0"/>
              <a:t>  one-third </a:t>
            </a:r>
            <a:r>
              <a:rPr lang="en-US" dirty="0"/>
              <a:t>the size of the </a:t>
            </a:r>
            <a:r>
              <a:rPr lang="en-US" dirty="0" smtClean="0"/>
              <a:t>boards </a:t>
            </a:r>
            <a:r>
              <a:rPr lang="en-US" dirty="0"/>
              <a:t>used today, </a:t>
            </a:r>
          </a:p>
        </p:txBody>
      </p:sp>
      <p:sp>
        <p:nvSpPr>
          <p:cNvPr id="5" name="AutoShape 2" descr="data:image/jpeg;base64,/9j/4AAQSkZJRgABAQAAAQABAAD/2wCEAAkGBxQSEhQUEhQUFRQUFxQVFBUVFBYUHBUUFB8XGBUUFBUYHCggGBwlIBUVIjEhJSk3Li4uFyAzODYsNygtLisBCgoKDg0OGhAQGiskHyQrLCssLCwsOCwsLC0sNywsLCwsNC8sLCwsLCwrLCw3LCw0LCwsLC0sLCwsMSw0LCwsLP/AABEIAKgBLAMBIgACEQEDEQH/xAAbAAABBQEBAAAAAAAAAAAAAAABAAIDBQYHBP/EAD0QAAIBAwIEBAMFBgUEAwAAAAECAwAEERIhBRMxQQYiUWEycYEHFCNSYjNCQ3KRoSSCscHRFWNz8FNk4f/EABoBAQEBAQEBAQAAAAAAAAAAAAABAgMEBQb/xAAnEQEAAgIABgEEAwEAAAAAAAAAARECAwQSITFBUXETYZGxFMHRBf/aAAwDAQACEQMRAD8A4fQzSpUUaQoUqA0jQFKiCaApU5YyexopuaVTLbE1Ktn70seSkK962oqVYgO1SxWrGT2qVbVjVgFo0seNbP1NTLbKO1T4pYoIwg7CnYpwWvfY8KklYIiO7noiKXY/QdPrUFdivXYcMkmzoXyrjW7EIiZ6a5GIVc9gTk9smt9ZfZncyImlFhkziTmuHCrhRqLquFOQx0btuM7bm8NlYcLAimd+I3eoFLYDMaS4xtEMhWIO4OScA4FFpyS+4a8QDHDIxwrqG0ttnK6lBwR0yBnB9K8ZFdL+0cXbRc6/VImmCrbwKf2SxMD5h0DFZH7523x0HNaqSZQp1NxUAoU6hQNoU6hQChRpUANA0aVAKVLFKiBSo0KAUqNKivJSr2LbCpFiA7VbR4AhPapFtjXuxRFLWnlW09TUi2oqejUsMEY9qcBRpUCo0qNAKVEUaBUgKOKntrV5GCopZtzgDJwNyf6UEGK93DuGSTOqRqzM3QKpYt/Ko3Na3wd9n0t1iSQ8uD85GS5/LGv759+g98YrrvD+Dw2ELMmm2jx+JcSYMrj5nYew6Aj4TQc64R9nKxBWvn5Wr4YIvxJpD10+UHBx+6oJxWpupobCHDabCJhtHHpkupuu5zkL23Ykdiq14ZfFEk8jRcHgZnbyveSjLEfp1fCud8HYdlFQTcEsuHf4jis5ubpvMIQdZY+4Jyf5mIWr0UrG84hxJBBZhrWzXI5ruzyEEnrKxz3Oy4x0GQMUG47w3gilLZRd3mCHkBGFPcNJvjfbSu+wzisl4r+0S4uxyov8Pb/CIojgsvYO4AJz+UYG+Dmm8D+zW8uIy7AQjTlFkGGc9hpz5B7n+neiRc9lD4o8TXF/IJLh9RGQiqNKoD1CL/uST71A/h25EPPMEghxnWUYDB2znGKubjgIhbQjB5FJ1nT5VAztrOMNkMMD0+I5wOjJftPC9y8k33a5VoHgMsKx20eysU2+MbaRpJIbcdw+7UYuFGmkVc+J+CtaztGd1OGRgCA6NujrnsQc+246g1TkVGTTQNE0KBtI0aFAKFONDFADQo0qAGgaJpGiBQo0qAUqWKWKK9GKNKkKBUaWKQFARRoAU6gFICjiiKAUcUhTsUAxSAr22XDnkBYYWNdmkc6UX2Ldz+lcn2re+E/AEs2l0QInU3VzHt87a1PXsQ8m3cBTSFYqy4KzBXkYRRv8DMCzSZ2/BiHmk3PUYX1YV2fwP4P5Y52DaxaTiNhidhjBa6lz5R1YRrhemRtVVd+IOHcKLfdwb29OQ07trIbp5pTsvTGlB7GhwOKfiqSTcQuDBbRtlogeUhUjYnJ6DB3bNapF5N4ttrfTa8MhFxKMIukfhx9sllG4G+y7bda8lz4cYt9743droU5SIbIPRQhG/wDKASe9VPE/tAtLBDDwqFWboZ3BA27gbNIfngd965txTitxeSa5neV99ydlHsOiL8sCofDfeIvtS0oYeGRiCPpzSo1ntlF6L82yfYVzoRy3DFiSxJ88jsTlj+ZjuT7bk1ZHw9LFHzXidl0hyRsqqx0hmPU5PToD13FbTjV/AbadBFbfd8IlmUjdZUfysWmdkAU6ckr1JPdd6l+IWva9+zfw7axR83SGmUlXd8Eo466B0QYIII3wRvV5P4p5jGOwj+8uDhpM6YIz31zY85H5UyflXOra6S4aORhItqzFJ4mkKrIsQOiU4CiRUXTzM92Gx1Cun3vGLWxRFYqmRiOKNcs36Y4lGT9BitQrIeJ/DRQC6upA5wBOIw0SO/SPIByFwdGokHGnfrmo8L8c5E7JKeXa3JKBcqv3fOeUw0gAY1YY9SDk5I322Ly92kQWtsfijYLJNMv5ZOqRKehAy2/UVgvEXChZFoIwzTMAyzk4ZUznVG3bZWBwAR6+oWfirw2ZY2tyCJIyzWjHbmD4pLZdRLysM6tZ6npgMwrj00ZU4PUV2rwzdG6gMBYC6tQuhwyoZIVzo1S6GYBM76dyuOu9Y3x3wjmKLyJcaiVuFClQs25ZlB30PuQTtnVjqtZlZ6wwWKFOIoGjBtA040KBtI0aFAKFE0qIFCiTQoFQo0KBUqVCg9NGiKVFKjSo4opUaQogUQKIFHFX3AvDE1w4RUdm2PLTAYA9GkY+WFfdt/QGgp7S0aRtKKSep7ADuzE7KPc7Vr/C3geW5IMSCRe8z6kt1Ps2zTkei4X3IrXr4fsOGRhuJSJI/wASWkWSmR0LKfNMf1SeX2FVHGfHF7f5jtF+7W428p0nT+qQfCPZf61Yj2t+l5c/9N4SQ07/AH28QeVMLpi9o4h5IB89/Ss1xjxJf8Tzlhb23dQSq6f1ucF/7D2rPiS2tv8A7E259EU9yT+99P6iq3iXFZZ/2jeUdEXyqPkvr7nerdJS0N9b2u0CieX/AORwQin9I6t/b5mqu74pPOcPI75OQgJ057aYxsD8hToOEtpLuGVF06sKSRq+HI6LnBxqxntmthacJtUiVkYsXWIqhOC0j8srE7IW8jZdSTpx5Tis36Wmd4L4eeZ9OGcgAtHGVJC5AJZidI69OvXpgkaKfw3b6JXjlblohlCBQCYjqCk5OSVymrPqfSpOJcWuOGSaY4o1hkcyxjrlQfPGSMdcjtkK4GT0FJJxCe5MmlI0SX9oAuxydWpmck5B3G+BnYb7oi5Ms8cIuekLHjnixkjEEcciMrq5eWV3JQBNEbKcZVgkZYNkHG2O1ZdeInvZZPvJjUSqoUgaEiliDcp++AdTox/LIT+6KbJwVSpGpmkIAU52yMaRvuRsFycYz7VnGHb+uf8AStZa5xmJmHDTxOvdfJPZ0cX8HDRyVeS4LDEi6uWgYkCQKhUljpA8x6NGhGdxV99mkcUbypJpa4QBuedRMsJA0lS/mCrnTjp8PrWJ4Lax3zrJNOkJVQLh3YFmaPSqOik5dpFwNh8UTn94Zsb6+iupPMjsYBrkYM5a4h8qyqUQZTLtrwxwASD20yHodEu/F4dmisIjdSjZmB0wxn/uTdD/ACrk14OJeFJriIvdy86XIZUjUIkajOqOIfEdWdyTklR0xV9bXlrbW6MDHHEQujSAAwbddCj4idthuc15Zbu7utoF+7RH+NKoMpB7xwnZPm+/6a0OZtxB0mjltgIVt91TJAdlzqLp+Yq4RvrvWtvVjmQXcSNJBcoEuIgHd8DrrmdiI+WQpUgZ+Ej3g8UeH47VxcMpm1FQQ4yNYAyXxgEvpJyQfMc/Ol8L8SEMrRXZDwXLDXzRzBHKDiNznquwVh+XGdhipMF1LCeKeCm2mKghkbzRuvR42zodcdjg7diGHaqU12HxDwMyKbOT9quprMsY1ZzsZLdIkJ0p3UnuFycNk8jnhKEg9RWTKKQGhT8U3FGDaRo0MUU2lTqFA2lRpUDaVE0DRApUaVB6sUsUQKIFRoKOKOKQFAgKntrZnYKgJYnAA9aVtGGdVJ0hmUFvQE4JPy6123hPBoOFJqDRRykea7vPLg9/u9tnWfrj61RneF+AEtYVueIy/d0zuP4jZ3VUGDoJwd8Fv5Kdc+NpCn3fhMAtoRnMpA1t6vk5AJ66jlvlUHi/xLYyIwUz3k5I/HmOhFAOSI49sA+mn61hbzickgwxwv5F8o/p3+tWJpFhPJDGxeVmuZiSWJYlc/qc51f3rwXvFpJRpJ0p2jXyr9R3+tOHBZtCSNGyxvkI7DSGx6dz17DftnFa2bwclqhkaaKaSF4xcwxjW8Ac7YQ7Ow0t19DUmVpk7Xgc8kbTCNuSgy0hU6cE4GPzbkdOnfFXHh21i1BsawpYEEkMWx+HlukaMxUE5yN9x1rp3FfEdvyjGic0uhWVPgjhVxpJlkfAjXByB1O2O1YPg/HY41EHLZ1CyKXj07zefQ6rgcwE6DhugGDqxVpZmIdC4hwRGgkhOkjTKiBcIiGQI0bMd8OpCnIP7xyTvXOuGcallWWBbVCZEdYxbqycljyssqgkFcxaiTuWOdQ2qfw7w17qRo7m4cCQ8x0BzzHQEDV2zpz69O1dZ4Hw2G3TTCgQdyOrY7sx3P1q1MOeOyM4vGbYjwr9nHNEc15KZFKqUjV9XkIyoMnQLjGy/wBa0Pjfw3GLRXgRU+75OlRjMbfF8yDg5PbNFePpaiSOMc1Q7NCQQEVXJZoy25IVicYHRgP3SazfE+KT3J87ZHZF8qr8l7n3OT6Yr0adOc5RMPJxGeGeE4T1lm7qLTjupzpbGNQBIzjt06Vm+P2mGEg6P8Xs/c/Xr89Va+SLytGeozJGT6gedf8AMqj6oo71UTQiRSh2DDGfQ/ut9D/bPrXbbhzY15fF4bZ/H2xl47Sz/Br0RSZbOh1aKTAywjk2Zk2+JdnGO6gdzW08OcHltA13KUWEExk7MZceZTArfGGZY8HbIY9ixrAyxlWKkYKkgg9iNiKt7aYvb4UnmQnLHJJNu+hRpBPl5bgZxjImH5TXgh+ojrFt54HuoxdDK/hyg/dyxZzAwLl7QOwGCQpcBe2M51CtfxfxrbwNyk1TznYQwDW2fRiNl+u/tXO7a5Y2ItbhDGXZfu8rAxIrsXKzPIMnYqynA3BByAua3ngG2thbJJBGqBx5tvNqGzK7HckEHrVgeaOzv745uilvb7/4ZPOzgjH4snYjORp6EDbasbxiyFvqhVTz/LmUnzLjdiudirZ20gY/M24roXEfGUSMYrdWupx/Dh3C/wDkk+FB/eqPi3A7u7jM1yYkdfhjiydEO5dDIfjbOGG2BpOM6qqvNwG7N1bGEsfvVsq6W1JGZIkyIy0pUsNBYBsb6cHckg5Txrwnnp97jClwQlyI8lVmOcMjdGV8fF015/Nt6PvZgliks8ryTrZiAeacnGWPmKsjYK9BqOPWtRxWWNgl4vmt5kKTI8jOQmFVoIolXZ0wTqBzgA9BkZmFj04fTa0Xi/gZtpcjLRuA6PgDUj7q+B0J3BHZlYdMZzxqMUbQo0qBpoU6hQChRNCgFCjSNAqFGlQezFEUqOKikKIFKiBRCAqWWVmOWJY9yxLE/MnemCtVwvwXK9ublzGqBXdYjIFklSLJkZFwcgBW99jRWahhZyAoJJxsPfYV2jwV4CtokSZ8TuwDKzDyAHBBROn1OT8qwtnZRrOkbI2lH0usTHWQjHU6n1x3wAcDpkmtj4Qs2u4+XLMTbx40xx/hrIjbguwOplB1pp2H4Z6jBOohYXXiSe3vFNrGjzspJzDjELgMFzIxCavNjTnvvWLXjUsN00DsCQ7pI7qIg8pIVZphGVLLsDliThjnOTXSbjiVtZqsSgasfhwQrqdv5Y16D3OB71gONukHNzahJJAieduY6ppBUg40rnBTOT+wPpSexCt8UcYjSFrM4nkjf9smkJtgqxbdnbSdB6ZwScmvDZxjkxsuPMvmOMHUMhx8sg4Hcb1tLuyguOB+URwmJdZGFUG4i8rb9dTgHGTvzq594ZnyJIT/AORP5hgOB7kaT7BDXTTNZRbwcfrnPTPL46rrhxKMsinzIwPQ4C5A1MR2ycH/APa1N/ftLs7+T8g2X6jq3+b06CspZyBWGfhOVb+Vtj/z9BVxGu5DHdfKffHRvTcYPvua9+OMTl1h8nhNsxjOMT3e6GJTuQT/AMf8Ubk7ZUBcdfrTojnHT59P/en9qLFfn/tXapt7elKXiNuWXPcb1T6Nv9P/AH6j+ta2eRcEtgDpvgVTXVq6/hmNwHIkiBBBzuMhTvuMgjr5VPas7Kh8/fq680dmS8Q2nSUd8K/z/db6gY/y+9VNpctGwZcZAYYYBgVYFWVlOxUhiCPQ1tHhVlKt8LDB+vQj3BwR7gVjbi2ZHKH4gcbd/THqD1+tfP36+Wbjy+n/AMzifqYfTnvH6a3jvFpJrhJWbnRrpeJZAuGhY50lVAVfhZG0gYZG7ivbNdxTTDRLOLSST/FrrCZnkDESHSdRQhGLnYAqx6dKPwjxHS2hoo5igmkiWRyqghGd1IAOvOgFV282dxqNXPhnikUl6zTRhucrKdgqhCMMkab4OkDT3JUDPmNcH1XVuE2ENvEFjRI1HYAAfM+vzNUXFvHsStyrRGu5/wAsXwKf1ydMfL+1ZPg1o9/I0FzcSGGILy4V/D50ByI5Xb4mBGOu/Q9810nhnCIbdAkSKijsoxk+pPUn3NaHNOIcDlTEkwEKuCzpGQQHYkukZY4GQFIG+5I6LmpPDXFRBLLCzaLSXKcxS6FG3CXDEk4JB0t2xjoFxWu8acWtVhaOV/Md0CeZlddwwGR09M7jI71zWWVWyjOo0gkKoZ2fAGAmBgatsFsdc4oNUfCr3dsyokCQ8xzaGSYszox/FIkKlmVtK4z3Ctk9+RcW4c9vK8UgwyMVOfY4/wBu3cGt3LcxBYXv4VDW6hLfM7huWhLRo0SDzac41AqSMZzWS8U8YF3OZQGGdRJY5LMzMzMcbD4gABsAorncT2J+6lNNxTjQNVkCKaadQNA00qNCgFKiaFAKVE0qD3Yo0RRFRQxRxRo4oAK6p4UvObbiTQhkghQBiiFuSjOJ49TMAAdOo5ztcgYI2rlmK2n2bXwSYI2MFgN/yz6Ym3wQPxRZnpsFaoQt+NTSWssqxOiRSFTGyIAeXpBRRJ1caJI9ztsMYIp/BAVkijhaS3MkaLPsNRJMjK6FvhBYEDY45mBjAx7eNCRUhkUgNA7RHWhbVoPMhI5gBIKNJqbAyEwNqpkfXqkLM0qtEIpzkhXDAiPHTclD7YPYnO17On2VjbWUbOdCDrJK7eZj6ySMcsfmay/iW7hvNDrBO0fMhiWUBYxJliQF5hBwclA5/wDmOPey4D4fWbTcXTtcSHBUPgJHntHENhj1OTVhx3idvg2+lppTp/Bi3YEEMrM2QIsFQdTEdNqo5vfRJeQvDbxxoySJNAoIBcMNEgMrkByAFYnHRT2FZi/sZbC5CyAa4yrYByrA9VDY3BGpT9a0zSQxLzVZhOJg8cIBCxYwSkrlRsrFkwvUL21bZ7xRxea6lVp1KsqBVDA6tByy6mbzNnUTk+u1SUnqu5QM+U5VgHQ9Mqwypx22PSrCBtSg99kPzG8Z+o1LVFwObmQaSfNCcD3jfJHzwdWT2GkVa2j4yMEhxpwOuf3SPfOP6mvfrz5sYl+X2650bpx/H9f4tguFyW29c42O/Wp4LJ2BYgqg3LFSWI/RH1P1x12zUXB5EZidPnXByTnGepQHZd89PUVovvqRrqkZVX1Y9c9vc+1TbxOV1jFPsaNGOeMZzL2cG4VFEdSjU+PjbDHH6eyj5VB45tVa3EhZVeM+QkhS2rZkX1PQge1UC+IXij5cWFVM6XceZYt+XmNiAmB5Q0hAOBsc4rLXnHebKAmueVjpByx+gfykj9KBB7sK80TMZc2UumdbMJwwi7/CfQBnVtgZYbbDsWJICf5iM9s1nOPTJI6tHuVGlyAcdTowxwSeozpHQAZxmt5wf7P5bjS95IQg3EEeFAJ67r5V9yBk+ua26+GbdYGgSNUUjtkeYbhiRuSCBvnNXZtnPp4Z4XgMNE813LkPg+C1jWZrlZTMAGtzGCcMMkH0VgwU7+1enh3DbZuY0jNkj8O1gVi+tgdaHy4EYb4SDnTp69KsbiyKuYx5iCRgYOeo3PTOcjrjIIqzsPvNospRoobmcxLDJOC34cakGPTgshI0EErg6SOuDXHlp77UNhxAW0avHrL26xtOkh0sgyyyBQcakGo9B1kiJGUJLuLeLbq4xoP3eJ/hLA65B/241Bd8+oGPcVN4xvUMsUtxMonjiVXeFcNJJljlY2+EAMF1N6HygYAx134lYFvu68rV8UrEySv/ADStv9BWeb0LJoFgIkmbQ4IYNLiWYkYIKQAlYtxsWJYHuKqZvEGgabVBEOms4ZyPn0X5CqSRyTkkknqSck/M1GalX3Sz55mclnYsx6kkkn5k1FRoVUChRxSIqhpoEU6mmgFCnUKBtKjSoAKFGligsAKIFHFHFZUKcBSAo4pIGKsOBy6ZkyxUPmNm6aRICmv/AClg3zUV4QKOKEOz3A50bNpCm6g5mNIP+JgBLxZLku2ObHgAAANWdDs2iKdtUasFaOL8PWqtk6dPfA2x6DGDvVj4b4jrtxLtrhaO5zmOMaZCwnVpH3CmWO5JC/nHrTZ0kgmmWMoEOBGwU6hGFUoMn9Dx7dPrW8erT38FR7otFHOUtlJOmEaGOssWTmdkDB1GjsBvWvtrW2s4jjRFGN2YkKM9yzH4iffc1z7hs/J0tbMDO5dJFlc6TzGGHUDchSEPuZW3ONtTY+FBIRLeyNcv1AfaNP5IRt9TmqjJcejjvZV+6c1uZI7qGTCFZNCSPFnHl5iLnPQyE9OllwvwvDds7XTLI0I5GYpNKokIBVpJAPMx1kBvhAiwdwavPGlpbaIRI8aMrEIpXWXWRTGyrGu7YyrDAO6DaufQcKBCmZJeUkoScptoG6yDWRp2Izj9PbINBRWEyQXTBW1QlniLn96IkhXPtsr49q0kluVJG+x/0qibhsUSXUc50XMTAICTggashVUHUSQoyTgBtQzjezfxIgt49ALTKAHyukkhRljKDkjPYYbcnUOlddOzku3zeN4Sd1Th3WEamPLBtLAb5AOFPdgSAoONixAyBVXe8aUElNU0gBy+W8o6HzgAgbjaMIP1NV5wXwTPd4e7fRHnUIkxnfvgeVSfXdjneug2Phq2iiaFIlCOpVx1LgjB1Mdzt61M9k5TcQ68Pwca8Ixym/04csFxdAsdo01Pk4SNMAs2MbasA+5PqTV9wvwh+KgSUEgEmXQwWNhukibgtpwW82BgbjsdDfWzJJyX/F5gPK0AYk0+SUADABz526AGTGds14uEwyIi8xwChCrGCWlkXCNpIXOghXZWBGQVPXpXP5e2IiujTz+MoreIc3AlXKyRj911JDDftkHB7jB71lOK+K7q5wq/gRuPLkNqddt44x53G/XGn1YV4ON3kCTPLK+ZC2RgLJMcYC5/hQnAHmALnGcqTgZriHiWRtQiAhVviKktI/vJK3mY1jm9Hyv5ZI7X9pcSgj+GrAuWGSxwhwgLZbdj7g9ao+K+LpZC3L/D1Z1PnVI+fzSHf6Das8TTanfukyTsSck5PcnfP1php2KBqoZSxTsUMUDKWKdQxQNNCnYoEUDMUKeaFA3FCjSNA0ihTqQFUNpU6iBUFiBTsU4LR01lTMUcU/FICiG4ogU/FICg232cXmH5ZJwxaM4K9LgArjUCNpIY13H8c+tXfFVYxwuoSTlOYJQXZweSSy4cY1syOcnp5e+nbBeH5SsyhThn8ik9pMhoT9JUiP0rqN5NzQ5XzCeBLmMFi7ZjXUyadIEWYmdPUn5GtYteFPboJHBkcx6UZI9C4wW04DEDOkDLknbyHoM1o7S6vbsAIBaxdGkOJJGxs3KX4VGc4Y/PFZQNqhKtEAzBlkLHURuQNOOm2np3XoavuG8fFmpgYNPIG/BWFc8wH4mzjCjXzD7AjO+a2NJY+HIYg2kFpHGHmcmSRie+tvTqANvasJxkTMRHcFSGMjmFAViD6viUDd9mjOWzuTua0n/Try93uZPu8J/gQnzEekk3+w2rzcW8LxwywctWWFtCSaG0kMnkjLHrhldlZuvkQnAGaDGX/DfvEltI/MIYiC6bK5124GWUttqMIRgMdc9d6U3h1IcyrqdFkD6GVWzEG+Fh0ZtPXsd60h4MN2S4hguJEM8dip1qVAMgDsT5pCo+LGw2G1QQ3ALLrDnDgmLHmeIZJwqnIJ/M+lKdPKQ9/DPFUdlC0M7EvCSid+ZFgNDLnpuhWqrivie6ujoQGFGGy6S0jDfcRg5x7sVU+tVfFb2GJ1LytK6KFGkl5FxqIjM7HCAZO6KDv1PU56949I4KRgQoeqx5Bb3d/iY/OsTl6VqP+rpZ9Z5mfSF5SyBiuBuC4/Z5JJ0qcb43wDWX4l4klkyqYhQ9Vj2Lfzv1NU+KBFTv3SzGptSYoEVUREUMVJppumgZihipMUCKCOhin4pBaBmKGKl003TQREUCKlYVGwoGUDT6bQMoU7FLFA3FHFECjigbihTsUaC300dNTaKQSsiELR01MEo6KiIdNLTUwSjoqqjUEdDg9j6H1FdU4RxHNuku2IJRIAZG0iOf8QqIlB5hDNOoG37L235horc/Z/edYiWGsNF5GKE6syRKGAOCSLhenWQdNqsLD2X0CR3DRMZAigFAozlRgIpfsxXB+feobRmiuFnIIhMscYJZiFV10MnoBlYGJ9EA3xtY8bhliEPPjMZEYAJdXB0ErjUCSz6WQsTudGwryzWeuPIKvqyrbYURkMraXfZmzjBAOCAe1dJlWj4v42gg8q/iP0Cp69AM9z8qy9xxm4uzIkrcpWQgRIpdwCV1a1yFjyuofiMDvVIbmGDp5nxgrGf7ST9SPVUAHtVTe8UkkGkYSPtHGNK/UDqfc1jm9JbT3PiGOAAAI0ixiIOgDS8sbBXucADbC+QZAGNVZS/43LICoIjQ76I/KD7serH3NePTTSlSvaWh000ip9FApVRARS01NooaKCHTQK1PopuipQhK03TU5Wm6aoh000rU5WmlayIStILUpWkFqiPTSK1Npoaag85FRsK9DLUTrVVCRTSKkIppqhmKGKfikFqBuKRFOxRAopmKWKeBRxQaHl0RHQpVGR0URHSpUBEdHl0qVAeXV14Sv/u9wrZAGCNzgA9jnBweqg421ZpUqSsd1vecahijWKPmT6XaTMziTMjgAk4GnAx0xuSSaz/E+LzT/Gxx+UbAY2xilSp9yZ8K3RS5dKlVQuXTeXSpVULl03l0qVANFN0UqVFApTSlKlQN0UNNKlUlDdFNKUqVVTStFVpUqkhxWlppUqghZaiZaFKgiIpumlSopaaWmlSooaaWKVKgQogUqV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QUEhQUFRQUFxQVFBUVFBYUHBUUFB8XGBUUFBUYHCggGBwlIBUVIjEhJSk3Li4uFyAzODYsNygtLisBCgoKDg0OGhAQGiskHyQrLCssLCwsOCwsLC0sNywsLCwsNC8sLCwsLCwrLCw3LCw0LCwsLC0sLCwsMSw0LCwsLP/AABEIAKgBLAMBIgACEQEDEQH/xAAbAAABBQEBAAAAAAAAAAAAAAABAAIDBQYHBP/EAD0QAAIBAwIEBAMFBgUEAwAAAAECAwAEERIhBRMxQQYiUWEycYEHFCNSYjNCQ3KRoSSCscHRFWNz8FNk4f/EABoBAQEBAQEBAQAAAAAAAAAAAAABAgMEBQb/xAAnEQEAAgIABgEEAwEAAAAAAAAAARECAwQSITFBUXETYZGxFMHRBf/aAAwDAQACEQMRAD8A4fQzSpUUaQoUqA0jQFKiCaApU5YyexopuaVTLbE1Ktn70seSkK962oqVYgO1SxWrGT2qVbVjVgFo0seNbP1NTLbKO1T4pYoIwg7CnYpwWvfY8KklYIiO7noiKXY/QdPrUFdivXYcMkmzoXyrjW7EIiZ6a5GIVc9gTk9smt9ZfZncyImlFhkziTmuHCrhRqLquFOQx0btuM7bm8NlYcLAimd+I3eoFLYDMaS4xtEMhWIO4OScA4FFpyS+4a8QDHDIxwrqG0ttnK6lBwR0yBnB9K8ZFdL+0cXbRc6/VImmCrbwKf2SxMD5h0DFZH7523x0HNaqSZQp1NxUAoU6hQNoU6hQChRpUANA0aVAKVLFKiBSo0KAUqNKivJSr2LbCpFiA7VbR4AhPapFtjXuxRFLWnlW09TUi2oqejUsMEY9qcBRpUCo0qNAKVEUaBUgKOKntrV5GCopZtzgDJwNyf6UEGK93DuGSTOqRqzM3QKpYt/Ko3Na3wd9n0t1iSQ8uD85GS5/LGv759+g98YrrvD+Dw2ELMmm2jx+JcSYMrj5nYew6Aj4TQc64R9nKxBWvn5Wr4YIvxJpD10+UHBx+6oJxWpupobCHDabCJhtHHpkupuu5zkL23Ykdiq14ZfFEk8jRcHgZnbyveSjLEfp1fCud8HYdlFQTcEsuHf4jis5ubpvMIQdZY+4Jyf5mIWr0UrG84hxJBBZhrWzXI5ruzyEEnrKxz3Oy4x0GQMUG47w3gilLZRd3mCHkBGFPcNJvjfbSu+wzisl4r+0S4uxyov8Pb/CIojgsvYO4AJz+UYG+Dmm8D+zW8uIy7AQjTlFkGGc9hpz5B7n+neiRc9lD4o8TXF/IJLh9RGQiqNKoD1CL/uST71A/h25EPPMEghxnWUYDB2znGKubjgIhbQjB5FJ1nT5VAztrOMNkMMD0+I5wOjJftPC9y8k33a5VoHgMsKx20eysU2+MbaRpJIbcdw+7UYuFGmkVc+J+CtaztGd1OGRgCA6NujrnsQc+246g1TkVGTTQNE0KBtI0aFAKFONDFADQo0qAGgaJpGiBQo0qAUqWKWKK9GKNKkKBUaWKQFARRoAU6gFICjiiKAUcUhTsUAxSAr22XDnkBYYWNdmkc6UX2Ldz+lcn2re+E/AEs2l0QInU3VzHt87a1PXsQ8m3cBTSFYqy4KzBXkYRRv8DMCzSZ2/BiHmk3PUYX1YV2fwP4P5Y52DaxaTiNhidhjBa6lz5R1YRrhemRtVVd+IOHcKLfdwb29OQ07trIbp5pTsvTGlB7GhwOKfiqSTcQuDBbRtlogeUhUjYnJ6DB3bNapF5N4ttrfTa8MhFxKMIukfhx9sllG4G+y7bda8lz4cYt9743droU5SIbIPRQhG/wDKASe9VPE/tAtLBDDwqFWboZ3BA27gbNIfngd965txTitxeSa5neV99ydlHsOiL8sCofDfeIvtS0oYeGRiCPpzSo1ntlF6L82yfYVzoRy3DFiSxJ88jsTlj+ZjuT7bk1ZHw9LFHzXidl0hyRsqqx0hmPU5PToD13FbTjV/AbadBFbfd8IlmUjdZUfysWmdkAU6ckr1JPdd6l+IWva9+zfw7axR83SGmUlXd8Eo466B0QYIII3wRvV5P4p5jGOwj+8uDhpM6YIz31zY85H5UyflXOra6S4aORhItqzFJ4mkKrIsQOiU4CiRUXTzM92Gx1Cun3vGLWxRFYqmRiOKNcs36Y4lGT9BitQrIeJ/DRQC6upA5wBOIw0SO/SPIByFwdGokHGnfrmo8L8c5E7JKeXa3JKBcqv3fOeUw0gAY1YY9SDk5I322Ly92kQWtsfijYLJNMv5ZOqRKehAy2/UVgvEXChZFoIwzTMAyzk4ZUznVG3bZWBwAR6+oWfirw2ZY2tyCJIyzWjHbmD4pLZdRLysM6tZ6npgMwrj00ZU4PUV2rwzdG6gMBYC6tQuhwyoZIVzo1S6GYBM76dyuOu9Y3x3wjmKLyJcaiVuFClQs25ZlB30PuQTtnVjqtZlZ6wwWKFOIoGjBtA040KBtI0aFAKFE0qIFCiTQoFQo0KBUqVCg9NGiKVFKjSo4opUaQogUQKIFHFX3AvDE1w4RUdm2PLTAYA9GkY+WFfdt/QGgp7S0aRtKKSep7ADuzE7KPc7Vr/C3geW5IMSCRe8z6kt1Ps2zTkei4X3IrXr4fsOGRhuJSJI/wASWkWSmR0LKfNMf1SeX2FVHGfHF7f5jtF+7W428p0nT+qQfCPZf61Yj2t+l5c/9N4SQ07/AH28QeVMLpi9o4h5IB89/Ss1xjxJf8Tzlhb23dQSq6f1ucF/7D2rPiS2tv8A7E259EU9yT+99P6iq3iXFZZ/2jeUdEXyqPkvr7nerdJS0N9b2u0CieX/AORwQin9I6t/b5mqu74pPOcPI75OQgJ057aYxsD8hToOEtpLuGVF06sKSRq+HI6LnBxqxntmthacJtUiVkYsXWIqhOC0j8srE7IW8jZdSTpx5Tis36Wmd4L4eeZ9OGcgAtHGVJC5AJZidI69OvXpgkaKfw3b6JXjlblohlCBQCYjqCk5OSVymrPqfSpOJcWuOGSaY4o1hkcyxjrlQfPGSMdcjtkK4GT0FJJxCe5MmlI0SX9oAuxydWpmck5B3G+BnYb7oi5Ms8cIuekLHjnixkjEEcciMrq5eWV3JQBNEbKcZVgkZYNkHG2O1ZdeInvZZPvJjUSqoUgaEiliDcp++AdTox/LIT+6KbJwVSpGpmkIAU52yMaRvuRsFycYz7VnGHb+uf8AStZa5xmJmHDTxOvdfJPZ0cX8HDRyVeS4LDEi6uWgYkCQKhUljpA8x6NGhGdxV99mkcUbypJpa4QBuedRMsJA0lS/mCrnTjp8PrWJ4Lax3zrJNOkJVQLh3YFmaPSqOik5dpFwNh8UTn94Zsb6+iupPMjsYBrkYM5a4h8qyqUQZTLtrwxwASD20yHodEu/F4dmisIjdSjZmB0wxn/uTdD/ACrk14OJeFJriIvdy86XIZUjUIkajOqOIfEdWdyTklR0xV9bXlrbW6MDHHEQujSAAwbddCj4idthuc15Zbu7utoF+7RH+NKoMpB7xwnZPm+/6a0OZtxB0mjltgIVt91TJAdlzqLp+Yq4RvrvWtvVjmQXcSNJBcoEuIgHd8DrrmdiI+WQpUgZ+Ej3g8UeH47VxcMpm1FQQ4yNYAyXxgEvpJyQfMc/Ol8L8SEMrRXZDwXLDXzRzBHKDiNznquwVh+XGdhipMF1LCeKeCm2mKghkbzRuvR42zodcdjg7diGHaqU12HxDwMyKbOT9quprMsY1ZzsZLdIkJ0p3UnuFycNk8jnhKEg9RWTKKQGhT8U3FGDaRo0MUU2lTqFA2lRpUDaVE0DRApUaVB6sUsUQKIFRoKOKOKQFAgKntrZnYKgJYnAA9aVtGGdVJ0hmUFvQE4JPy6123hPBoOFJqDRRykea7vPLg9/u9tnWfrj61RneF+AEtYVueIy/d0zuP4jZ3VUGDoJwd8Fv5Kdc+NpCn3fhMAtoRnMpA1t6vk5AJ66jlvlUHi/xLYyIwUz3k5I/HmOhFAOSI49sA+mn61hbzickgwxwv5F8o/p3+tWJpFhPJDGxeVmuZiSWJYlc/qc51f3rwXvFpJRpJ0p2jXyr9R3+tOHBZtCSNGyxvkI7DSGx6dz17DftnFa2bwclqhkaaKaSF4xcwxjW8Ac7YQ7Ow0t19DUmVpk7Xgc8kbTCNuSgy0hU6cE4GPzbkdOnfFXHh21i1BsawpYEEkMWx+HlukaMxUE5yN9x1rp3FfEdvyjGic0uhWVPgjhVxpJlkfAjXByB1O2O1YPg/HY41EHLZ1CyKXj07zefQ6rgcwE6DhugGDqxVpZmIdC4hwRGgkhOkjTKiBcIiGQI0bMd8OpCnIP7xyTvXOuGcallWWBbVCZEdYxbqycljyssqgkFcxaiTuWOdQ2qfw7w17qRo7m4cCQ8x0BzzHQEDV2zpz69O1dZ4Hw2G3TTCgQdyOrY7sx3P1q1MOeOyM4vGbYjwr9nHNEc15KZFKqUjV9XkIyoMnQLjGy/wBa0Pjfw3GLRXgRU+75OlRjMbfF8yDg5PbNFePpaiSOMc1Q7NCQQEVXJZoy25IVicYHRgP3SazfE+KT3J87ZHZF8qr8l7n3OT6Yr0adOc5RMPJxGeGeE4T1lm7qLTjupzpbGNQBIzjt06Vm+P2mGEg6P8Xs/c/Xr89Va+SLytGeozJGT6gedf8AMqj6oo71UTQiRSh2DDGfQ/ut9D/bPrXbbhzY15fF4bZ/H2xl47Sz/Br0RSZbOh1aKTAywjk2Zk2+JdnGO6gdzW08OcHltA13KUWEExk7MZceZTArfGGZY8HbIY9ixrAyxlWKkYKkgg9iNiKt7aYvb4UnmQnLHJJNu+hRpBPl5bgZxjImH5TXgh+ojrFt54HuoxdDK/hyg/dyxZzAwLl7QOwGCQpcBe2M51CtfxfxrbwNyk1TznYQwDW2fRiNl+u/tXO7a5Y2ItbhDGXZfu8rAxIrsXKzPIMnYqynA3BByAua3ngG2thbJJBGqBx5tvNqGzK7HckEHrVgeaOzv745uilvb7/4ZPOzgjH4snYjORp6EDbasbxiyFvqhVTz/LmUnzLjdiudirZ20gY/M24roXEfGUSMYrdWupx/Dh3C/wDkk+FB/eqPi3A7u7jM1yYkdfhjiydEO5dDIfjbOGG2BpOM6qqvNwG7N1bGEsfvVsq6W1JGZIkyIy0pUsNBYBsb6cHckg5Txrwnnp97jClwQlyI8lVmOcMjdGV8fF015/Nt6PvZgliks8ryTrZiAeacnGWPmKsjYK9BqOPWtRxWWNgl4vmt5kKTI8jOQmFVoIolXZ0wTqBzgA9BkZmFj04fTa0Xi/gZtpcjLRuA6PgDUj7q+B0J3BHZlYdMZzxqMUbQo0qBpoU6hQChRNCgFCjSNAqFGlQezFEUqOKikKIFKiBRCAqWWVmOWJY9yxLE/MnemCtVwvwXK9ublzGqBXdYjIFklSLJkZFwcgBW99jRWahhZyAoJJxsPfYV2jwV4CtokSZ8TuwDKzDyAHBBROn1OT8qwtnZRrOkbI2lH0usTHWQjHU6n1x3wAcDpkmtj4Qs2u4+XLMTbx40xx/hrIjbguwOplB1pp2H4Z6jBOohYXXiSe3vFNrGjzspJzDjELgMFzIxCavNjTnvvWLXjUsN00DsCQ7pI7qIg8pIVZphGVLLsDliThjnOTXSbjiVtZqsSgasfhwQrqdv5Y16D3OB71gONukHNzahJJAieduY6ppBUg40rnBTOT+wPpSexCt8UcYjSFrM4nkjf9smkJtgqxbdnbSdB6ZwScmvDZxjkxsuPMvmOMHUMhx8sg4Hcb1tLuyguOB+URwmJdZGFUG4i8rb9dTgHGTvzq594ZnyJIT/AORP5hgOB7kaT7BDXTTNZRbwcfrnPTPL46rrhxKMsinzIwPQ4C5A1MR2ycH/APa1N/ftLs7+T8g2X6jq3+b06CspZyBWGfhOVb+Vtj/z9BVxGu5DHdfKffHRvTcYPvua9+OMTl1h8nhNsxjOMT3e6GJTuQT/AMf8Ubk7ZUBcdfrTojnHT59P/en9qLFfn/tXapt7elKXiNuWXPcb1T6Nv9P/AH6j+ta2eRcEtgDpvgVTXVq6/hmNwHIkiBBBzuMhTvuMgjr5VPas7Kh8/fq680dmS8Q2nSUd8K/z/db6gY/y+9VNpctGwZcZAYYYBgVYFWVlOxUhiCPQ1tHhVlKt8LDB+vQj3BwR7gVjbi2ZHKH4gcbd/THqD1+tfP36+Wbjy+n/AMzifqYfTnvH6a3jvFpJrhJWbnRrpeJZAuGhY50lVAVfhZG0gYZG7ivbNdxTTDRLOLSST/FrrCZnkDESHSdRQhGLnYAqx6dKPwjxHS2hoo5igmkiWRyqghGd1IAOvOgFV282dxqNXPhnikUl6zTRhucrKdgqhCMMkab4OkDT3JUDPmNcH1XVuE2ENvEFjRI1HYAAfM+vzNUXFvHsStyrRGu5/wAsXwKf1ydMfL+1ZPg1o9/I0FzcSGGILy4V/D50ByI5Xb4mBGOu/Q9810nhnCIbdAkSKijsoxk+pPUn3NaHNOIcDlTEkwEKuCzpGQQHYkukZY4GQFIG+5I6LmpPDXFRBLLCzaLSXKcxS6FG3CXDEk4JB0t2xjoFxWu8acWtVhaOV/Md0CeZlddwwGR09M7jI71zWWVWyjOo0gkKoZ2fAGAmBgatsFsdc4oNUfCr3dsyokCQ8xzaGSYszox/FIkKlmVtK4z3Ctk9+RcW4c9vK8UgwyMVOfY4/wBu3cGt3LcxBYXv4VDW6hLfM7huWhLRo0SDzac41AqSMZzWS8U8YF3OZQGGdRJY5LMzMzMcbD4gABsAorncT2J+6lNNxTjQNVkCKaadQNA00qNCgFKiaFAKVE0qD3Yo0RRFRQxRxRo4oAK6p4UvObbiTQhkghQBiiFuSjOJ49TMAAdOo5ztcgYI2rlmK2n2bXwSYI2MFgN/yz6Ym3wQPxRZnpsFaoQt+NTSWssqxOiRSFTGyIAeXpBRRJ1caJI9ztsMYIp/BAVkijhaS3MkaLPsNRJMjK6FvhBYEDY45mBjAx7eNCRUhkUgNA7RHWhbVoPMhI5gBIKNJqbAyEwNqpkfXqkLM0qtEIpzkhXDAiPHTclD7YPYnO17On2VjbWUbOdCDrJK7eZj6ySMcsfmay/iW7hvNDrBO0fMhiWUBYxJliQF5hBwclA5/wDmOPey4D4fWbTcXTtcSHBUPgJHntHENhj1OTVhx3idvg2+lppTp/Bi3YEEMrM2QIsFQdTEdNqo5vfRJeQvDbxxoySJNAoIBcMNEgMrkByAFYnHRT2FZi/sZbC5CyAa4yrYByrA9VDY3BGpT9a0zSQxLzVZhOJg8cIBCxYwSkrlRsrFkwvUL21bZ7xRxea6lVp1KsqBVDA6tByy6mbzNnUTk+u1SUnqu5QM+U5VgHQ9Mqwypx22PSrCBtSg99kPzG8Z+o1LVFwObmQaSfNCcD3jfJHzwdWT2GkVa2j4yMEhxpwOuf3SPfOP6mvfrz5sYl+X2650bpx/H9f4tguFyW29c42O/Wp4LJ2BYgqg3LFSWI/RH1P1x12zUXB5EZidPnXByTnGepQHZd89PUVovvqRrqkZVX1Y9c9vc+1TbxOV1jFPsaNGOeMZzL2cG4VFEdSjU+PjbDHH6eyj5VB45tVa3EhZVeM+QkhS2rZkX1PQge1UC+IXij5cWFVM6XceZYt+XmNiAmB5Q0hAOBsc4rLXnHebKAmueVjpByx+gfykj9KBB7sK80TMZc2UumdbMJwwi7/CfQBnVtgZYbbDsWJICf5iM9s1nOPTJI6tHuVGlyAcdTowxwSeozpHQAZxmt5wf7P5bjS95IQg3EEeFAJ67r5V9yBk+ua26+GbdYGgSNUUjtkeYbhiRuSCBvnNXZtnPp4Z4XgMNE813LkPg+C1jWZrlZTMAGtzGCcMMkH0VgwU7+1enh3DbZuY0jNkj8O1gVi+tgdaHy4EYb4SDnTp69KsbiyKuYx5iCRgYOeo3PTOcjrjIIqzsPvNospRoobmcxLDJOC34cakGPTgshI0EErg6SOuDXHlp77UNhxAW0avHrL26xtOkh0sgyyyBQcakGo9B1kiJGUJLuLeLbq4xoP3eJ/hLA65B/241Bd8+oGPcVN4xvUMsUtxMonjiVXeFcNJJljlY2+EAMF1N6HygYAx134lYFvu68rV8UrEySv/ADStv9BWeb0LJoFgIkmbQ4IYNLiWYkYIKQAlYtxsWJYHuKqZvEGgabVBEOms4ZyPn0X5CqSRyTkkknqSck/M1GalX3Sz55mclnYsx6kkkn5k1FRoVUChRxSIqhpoEU6mmgFCnUKBtKjSoAKFGligsAKIFHFHFZUKcBSAo4pIGKsOBy6ZkyxUPmNm6aRICmv/AClg3zUV4QKOKEOz3A50bNpCm6g5mNIP+JgBLxZLku2ObHgAAANWdDs2iKdtUasFaOL8PWqtk6dPfA2x6DGDvVj4b4jrtxLtrhaO5zmOMaZCwnVpH3CmWO5JC/nHrTZ0kgmmWMoEOBGwU6hGFUoMn9Dx7dPrW8erT38FR7otFHOUtlJOmEaGOssWTmdkDB1GjsBvWvtrW2s4jjRFGN2YkKM9yzH4iffc1z7hs/J0tbMDO5dJFlc6TzGGHUDchSEPuZW3ONtTY+FBIRLeyNcv1AfaNP5IRt9TmqjJcejjvZV+6c1uZI7qGTCFZNCSPFnHl5iLnPQyE9OllwvwvDds7XTLI0I5GYpNKokIBVpJAPMx1kBvhAiwdwavPGlpbaIRI8aMrEIpXWXWRTGyrGu7YyrDAO6DaufQcKBCmZJeUkoScptoG6yDWRp2Izj9PbINBRWEyQXTBW1QlniLn96IkhXPtsr49q0kluVJG+x/0qibhsUSXUc50XMTAICTggashVUHUSQoyTgBtQzjezfxIgt49ALTKAHyukkhRljKDkjPYYbcnUOlddOzku3zeN4Sd1Th3WEamPLBtLAb5AOFPdgSAoONixAyBVXe8aUElNU0gBy+W8o6HzgAgbjaMIP1NV5wXwTPd4e7fRHnUIkxnfvgeVSfXdjneug2Phq2iiaFIlCOpVx1LgjB1Mdzt61M9k5TcQ68Pwca8Ixym/04csFxdAsdo01Pk4SNMAs2MbasA+5PqTV9wvwh+KgSUEgEmXQwWNhukibgtpwW82BgbjsdDfWzJJyX/F5gPK0AYk0+SUADABz526AGTGds14uEwyIi8xwChCrGCWlkXCNpIXOghXZWBGQVPXpXP5e2IiujTz+MoreIc3AlXKyRj911JDDftkHB7jB71lOK+K7q5wq/gRuPLkNqddt44x53G/XGn1YV4ON3kCTPLK+ZC2RgLJMcYC5/hQnAHmALnGcqTgZriHiWRtQiAhVviKktI/vJK3mY1jm9Hyv5ZI7X9pcSgj+GrAuWGSxwhwgLZbdj7g9ao+K+LpZC3L/D1Z1PnVI+fzSHf6Das8TTanfukyTsSck5PcnfP1php2KBqoZSxTsUMUDKWKdQxQNNCnYoEUDMUKeaFA3FCjSNA0ihTqQFUNpU6iBUFiBTsU4LR01lTMUcU/FICiG4ogU/FICg232cXmH5ZJwxaM4K9LgArjUCNpIY13H8c+tXfFVYxwuoSTlOYJQXZweSSy4cY1syOcnp5e+nbBeH5SsyhThn8ik9pMhoT9JUiP0rqN5NzQ5XzCeBLmMFi7ZjXUyadIEWYmdPUn5GtYteFPboJHBkcx6UZI9C4wW04DEDOkDLknbyHoM1o7S6vbsAIBaxdGkOJJGxs3KX4VGc4Y/PFZQNqhKtEAzBlkLHURuQNOOm2np3XoavuG8fFmpgYNPIG/BWFc8wH4mzjCjXzD7AjO+a2NJY+HIYg2kFpHGHmcmSRie+tvTqANvasJxkTMRHcFSGMjmFAViD6viUDd9mjOWzuTua0n/Try93uZPu8J/gQnzEekk3+w2rzcW8LxwywctWWFtCSaG0kMnkjLHrhldlZuvkQnAGaDGX/DfvEltI/MIYiC6bK5124GWUttqMIRgMdc9d6U3h1IcyrqdFkD6GVWzEG+Fh0ZtPXsd60h4MN2S4hguJEM8dip1qVAMgDsT5pCo+LGw2G1QQ3ALLrDnDgmLHmeIZJwqnIJ/M+lKdPKQ9/DPFUdlC0M7EvCSid+ZFgNDLnpuhWqrivie6ujoQGFGGy6S0jDfcRg5x7sVU+tVfFb2GJ1LytK6KFGkl5FxqIjM7HCAZO6KDv1PU56949I4KRgQoeqx5Bb3d/iY/OsTl6VqP+rpZ9Z5mfSF5SyBiuBuC4/Z5JJ0qcb43wDWX4l4klkyqYhQ9Vj2Lfzv1NU+KBFTv3SzGptSYoEVUREUMVJppumgZihipMUCKCOhin4pBaBmKGKl003TQREUCKlYVGwoGUDT6bQMoU7FLFA3FHFECjigbihTsUaC300dNTaKQSsiELR01MEo6KiIdNLTUwSjoqqjUEdDg9j6H1FdU4RxHNuku2IJRIAZG0iOf8QqIlB5hDNOoG37L235horc/Z/edYiWGsNF5GKE6syRKGAOCSLhenWQdNqsLD2X0CR3DRMZAigFAozlRgIpfsxXB+feobRmiuFnIIhMscYJZiFV10MnoBlYGJ9EA3xtY8bhliEPPjMZEYAJdXB0ErjUCSz6WQsTudGwryzWeuPIKvqyrbYURkMraXfZmzjBAOCAe1dJlWj4v42gg8q/iP0Cp69AM9z8qy9xxm4uzIkrcpWQgRIpdwCV1a1yFjyuofiMDvVIbmGDp5nxgrGf7ST9SPVUAHtVTe8UkkGkYSPtHGNK/UDqfc1jm9JbT3PiGOAAAI0ixiIOgDS8sbBXucADbC+QZAGNVZS/43LICoIjQ76I/KD7serH3NePTTSlSvaWh000ip9FApVRARS01NooaKCHTQK1PopuipQhK03TU5Wm6aoh000rU5WmlayIStILUpWkFqiPTSK1Npoaag85FRsK9DLUTrVVCRTSKkIppqhmKGKfikFqBuKRFOxRAopmKWKeBRxQaHl0RHQpVGR0URHSpUBEdHl0qVAeXV14Sv/u9wrZAGCNzgA9jnBweqg421ZpUqSsd1vecahijWKPmT6XaTMziTMjgAk4GnAx0xuSSaz/E+LzT/Gxx+UbAY2xilSp9yZ8K3RS5dKlVQuXTeXSpVULl03l0qVANFN0UqVFApTSlKlQN0UNNKlUlDdFNKUqVVTStFVpUqkhxWlppUqghZaiZaFKgiIpumlSopaaWmlSooaaWKVKgQogUqV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QSEhQUEhQUFRQUFxQVFBUVFBYUHBUUFB8XGBUUFBUYHCggGBwlIBUVIjEhJSk3Li4uFyAzODYsNygtLisBCgoKDg0OGhAQGiskHyQrLCssLCwsOCwsLC0sNywsLCwsNC8sLCwsLCwrLCw3LCw0LCwsLC0sLCwsMSw0LCwsLP/AABEIAKgBLAMBIgACEQEDEQH/xAAbAAABBQEBAAAAAAAAAAAAAAABAAIDBQYHBP/EAD0QAAIBAwIEBAMFBgUEAwAAAAECAwAEERIhBRMxQQYiUWEycYEHFCNSYjNCQ3KRoSSCscHRFWNz8FNk4f/EABoBAQEBAQEBAQAAAAAAAAAAAAABAgMEBQb/xAAnEQEAAgIABgEEAwEAAAAAAAAAARECAwQSITFBUXETYZGxFMHRBf/aAAwDAQACEQMRAD8A4fQzSpUUaQoUqA0jQFKiCaApU5YyexopuaVTLbE1Ktn70seSkK962oqVYgO1SxWrGT2qVbVjVgFo0seNbP1NTLbKO1T4pYoIwg7CnYpwWvfY8KklYIiO7noiKXY/QdPrUFdivXYcMkmzoXyrjW7EIiZ6a5GIVc9gTk9smt9ZfZncyImlFhkziTmuHCrhRqLquFOQx0btuM7bm8NlYcLAimd+I3eoFLYDMaS4xtEMhWIO4OScA4FFpyS+4a8QDHDIxwrqG0ttnK6lBwR0yBnB9K8ZFdL+0cXbRc6/VImmCrbwKf2SxMD5h0DFZH7523x0HNaqSZQp1NxUAoU6hQNoU6hQChRpUANA0aVAKVLFKiBSo0KAUqNKivJSr2LbCpFiA7VbR4AhPapFtjXuxRFLWnlW09TUi2oqejUsMEY9qcBRpUCo0qNAKVEUaBUgKOKntrV5GCopZtzgDJwNyf6UEGK93DuGSTOqRqzM3QKpYt/Ko3Na3wd9n0t1iSQ8uD85GS5/LGv759+g98YrrvD+Dw2ELMmm2jx+JcSYMrj5nYew6Aj4TQc64R9nKxBWvn5Wr4YIvxJpD10+UHBx+6oJxWpupobCHDabCJhtHHpkupuu5zkL23Ykdiq14ZfFEk8jRcHgZnbyveSjLEfp1fCud8HYdlFQTcEsuHf4jis5ubpvMIQdZY+4Jyf5mIWr0UrG84hxJBBZhrWzXI5ruzyEEnrKxz3Oy4x0GQMUG47w3gilLZRd3mCHkBGFPcNJvjfbSu+wzisl4r+0S4uxyov8Pb/CIojgsvYO4AJz+UYG+Dmm8D+zW8uIy7AQjTlFkGGc9hpz5B7n+neiRc9lD4o8TXF/IJLh9RGQiqNKoD1CL/uST71A/h25EPPMEghxnWUYDB2znGKubjgIhbQjB5FJ1nT5VAztrOMNkMMD0+I5wOjJftPC9y8k33a5VoHgMsKx20eysU2+MbaRpJIbcdw+7UYuFGmkVc+J+CtaztGd1OGRgCA6NujrnsQc+246g1TkVGTTQNE0KBtI0aFAKFONDFADQo0qAGgaJpGiBQo0qAUqWKWKK9GKNKkKBUaWKQFARRoAU6gFICjiiKAUcUhTsUAxSAr22XDnkBYYWNdmkc6UX2Ldz+lcn2re+E/AEs2l0QInU3VzHt87a1PXsQ8m3cBTSFYqy4KzBXkYRRv8DMCzSZ2/BiHmk3PUYX1YV2fwP4P5Y52DaxaTiNhidhjBa6lz5R1YRrhemRtVVd+IOHcKLfdwb29OQ07trIbp5pTsvTGlB7GhwOKfiqSTcQuDBbRtlogeUhUjYnJ6DB3bNapF5N4ttrfTa8MhFxKMIukfhx9sllG4G+y7bda8lz4cYt9743droU5SIbIPRQhG/wDKASe9VPE/tAtLBDDwqFWboZ3BA27gbNIfngd965txTitxeSa5neV99ydlHsOiL8sCofDfeIvtS0oYeGRiCPpzSo1ntlF6L82yfYVzoRy3DFiSxJ88jsTlj+ZjuT7bk1ZHw9LFHzXidl0hyRsqqx0hmPU5PToD13FbTjV/AbadBFbfd8IlmUjdZUfysWmdkAU6ckr1JPdd6l+IWva9+zfw7axR83SGmUlXd8Eo466B0QYIII3wRvV5P4p5jGOwj+8uDhpM6YIz31zY85H5UyflXOra6S4aORhItqzFJ4mkKrIsQOiU4CiRUXTzM92Gx1Cun3vGLWxRFYqmRiOKNcs36Y4lGT9BitQrIeJ/DRQC6upA5wBOIw0SO/SPIByFwdGokHGnfrmo8L8c5E7JKeXa3JKBcqv3fOeUw0gAY1YY9SDk5I322Ly92kQWtsfijYLJNMv5ZOqRKehAy2/UVgvEXChZFoIwzTMAyzk4ZUznVG3bZWBwAR6+oWfirw2ZY2tyCJIyzWjHbmD4pLZdRLysM6tZ6npgMwrj00ZU4PUV2rwzdG6gMBYC6tQuhwyoZIVzo1S6GYBM76dyuOu9Y3x3wjmKLyJcaiVuFClQs25ZlB30PuQTtnVjqtZlZ6wwWKFOIoGjBtA040KBtI0aFAKFE0qIFCiTQoFQo0KBUqVCg9NGiKVFKjSo4opUaQogUQKIFHFX3AvDE1w4RUdm2PLTAYA9GkY+WFfdt/QGgp7S0aRtKKSep7ADuzE7KPc7Vr/C3geW5IMSCRe8z6kt1Ps2zTkei4X3IrXr4fsOGRhuJSJI/wASWkWSmR0LKfNMf1SeX2FVHGfHF7f5jtF+7W428p0nT+qQfCPZf61Yj2t+l5c/9N4SQ07/AH28QeVMLpi9o4h5IB89/Ss1xjxJf8Tzlhb23dQSq6f1ucF/7D2rPiS2tv8A7E259EU9yT+99P6iq3iXFZZ/2jeUdEXyqPkvr7nerdJS0N9b2u0CieX/AORwQin9I6t/b5mqu74pPOcPI75OQgJ057aYxsD8hToOEtpLuGVF06sKSRq+HI6LnBxqxntmthacJtUiVkYsXWIqhOC0j8srE7IW8jZdSTpx5Tis36Wmd4L4eeZ9OGcgAtHGVJC5AJZidI69OvXpgkaKfw3b6JXjlblohlCBQCYjqCk5OSVymrPqfSpOJcWuOGSaY4o1hkcyxjrlQfPGSMdcjtkK4GT0FJJxCe5MmlI0SX9oAuxydWpmck5B3G+BnYb7oi5Ms8cIuekLHjnixkjEEcciMrq5eWV3JQBNEbKcZVgkZYNkHG2O1ZdeInvZZPvJjUSqoUgaEiliDcp++AdTox/LIT+6KbJwVSpGpmkIAU52yMaRvuRsFycYz7VnGHb+uf8AStZa5xmJmHDTxOvdfJPZ0cX8HDRyVeS4LDEi6uWgYkCQKhUljpA8x6NGhGdxV99mkcUbypJpa4QBuedRMsJA0lS/mCrnTjp8PrWJ4Lax3zrJNOkJVQLh3YFmaPSqOik5dpFwNh8UTn94Zsb6+iupPMjsYBrkYM5a4h8qyqUQZTLtrwxwASD20yHodEu/F4dmisIjdSjZmB0wxn/uTdD/ACrk14OJeFJriIvdy86XIZUjUIkajOqOIfEdWdyTklR0xV9bXlrbW6MDHHEQujSAAwbddCj4idthuc15Zbu7utoF+7RH+NKoMpB7xwnZPm+/6a0OZtxB0mjltgIVt91TJAdlzqLp+Yq4RvrvWtvVjmQXcSNJBcoEuIgHd8DrrmdiI+WQpUgZ+Ej3g8UeH47VxcMpm1FQQ4yNYAyXxgEvpJyQfMc/Ol8L8SEMrRXZDwXLDXzRzBHKDiNznquwVh+XGdhipMF1LCeKeCm2mKghkbzRuvR42zodcdjg7diGHaqU12HxDwMyKbOT9quprMsY1ZzsZLdIkJ0p3UnuFycNk8jnhKEg9RWTKKQGhT8U3FGDaRo0MUU2lTqFA2lRpUDaVE0DRApUaVB6sUsUQKIFRoKOKOKQFAgKntrZnYKgJYnAA9aVtGGdVJ0hmUFvQE4JPy6123hPBoOFJqDRRykea7vPLg9/u9tnWfrj61RneF+AEtYVueIy/d0zuP4jZ3VUGDoJwd8Fv5Kdc+NpCn3fhMAtoRnMpA1t6vk5AJ66jlvlUHi/xLYyIwUz3k5I/HmOhFAOSI49sA+mn61hbzickgwxwv5F8o/p3+tWJpFhPJDGxeVmuZiSWJYlc/qc51f3rwXvFpJRpJ0p2jXyr9R3+tOHBZtCSNGyxvkI7DSGx6dz17DftnFa2bwclqhkaaKaSF4xcwxjW8Ac7YQ7Ow0t19DUmVpk7Xgc8kbTCNuSgy0hU6cE4GPzbkdOnfFXHh21i1BsawpYEEkMWx+HlukaMxUE5yN9x1rp3FfEdvyjGic0uhWVPgjhVxpJlkfAjXByB1O2O1YPg/HY41EHLZ1CyKXj07zefQ6rgcwE6DhugGDqxVpZmIdC4hwRGgkhOkjTKiBcIiGQI0bMd8OpCnIP7xyTvXOuGcallWWBbVCZEdYxbqycljyssqgkFcxaiTuWOdQ2qfw7w17qRo7m4cCQ8x0BzzHQEDV2zpz69O1dZ4Hw2G3TTCgQdyOrY7sx3P1q1MOeOyM4vGbYjwr9nHNEc15KZFKqUjV9XkIyoMnQLjGy/wBa0Pjfw3GLRXgRU+75OlRjMbfF8yDg5PbNFePpaiSOMc1Q7NCQQEVXJZoy25IVicYHRgP3SazfE+KT3J87ZHZF8qr8l7n3OT6Yr0adOc5RMPJxGeGeE4T1lm7qLTjupzpbGNQBIzjt06Vm+P2mGEg6P8Xs/c/Xr89Va+SLytGeozJGT6gedf8AMqj6oo71UTQiRSh2DDGfQ/ut9D/bPrXbbhzY15fF4bZ/H2xl47Sz/Br0RSZbOh1aKTAywjk2Zk2+JdnGO6gdzW08OcHltA13KUWEExk7MZceZTArfGGZY8HbIY9ixrAyxlWKkYKkgg9iNiKt7aYvb4UnmQnLHJJNu+hRpBPl5bgZxjImH5TXgh+ojrFt54HuoxdDK/hyg/dyxZzAwLl7QOwGCQpcBe2M51CtfxfxrbwNyk1TznYQwDW2fRiNl+u/tXO7a5Y2ItbhDGXZfu8rAxIrsXKzPIMnYqynA3BByAua3ngG2thbJJBGqBx5tvNqGzK7HckEHrVgeaOzv745uilvb7/4ZPOzgjH4snYjORp6EDbasbxiyFvqhVTz/LmUnzLjdiudirZ20gY/M24roXEfGUSMYrdWupx/Dh3C/wDkk+FB/eqPi3A7u7jM1yYkdfhjiydEO5dDIfjbOGG2BpOM6qqvNwG7N1bGEsfvVsq6W1JGZIkyIy0pUsNBYBsb6cHckg5Txrwnnp97jClwQlyI8lVmOcMjdGV8fF015/Nt6PvZgliks8ryTrZiAeacnGWPmKsjYK9BqOPWtRxWWNgl4vmt5kKTI8jOQmFVoIolXZ0wTqBzgA9BkZmFj04fTa0Xi/gZtpcjLRuA6PgDUj7q+B0J3BHZlYdMZzxqMUbQo0qBpoU6hQChRNCgFCjSNAqFGlQezFEUqOKikKIFKiBRCAqWWVmOWJY9yxLE/MnemCtVwvwXK9ublzGqBXdYjIFklSLJkZFwcgBW99jRWahhZyAoJJxsPfYV2jwV4CtokSZ8TuwDKzDyAHBBROn1OT8qwtnZRrOkbI2lH0usTHWQjHU6n1x3wAcDpkmtj4Qs2u4+XLMTbx40xx/hrIjbguwOplB1pp2H4Z6jBOohYXXiSe3vFNrGjzspJzDjELgMFzIxCavNjTnvvWLXjUsN00DsCQ7pI7qIg8pIVZphGVLLsDliThjnOTXSbjiVtZqsSgasfhwQrqdv5Y16D3OB71gONukHNzahJJAieduY6ppBUg40rnBTOT+wPpSexCt8UcYjSFrM4nkjf9smkJtgqxbdnbSdB6ZwScmvDZxjkxsuPMvmOMHUMhx8sg4Hcb1tLuyguOB+URwmJdZGFUG4i8rb9dTgHGTvzq594ZnyJIT/AORP5hgOB7kaT7BDXTTNZRbwcfrnPTPL46rrhxKMsinzIwPQ4C5A1MR2ycH/APa1N/ftLs7+T8g2X6jq3+b06CspZyBWGfhOVb+Vtj/z9BVxGu5DHdfKffHRvTcYPvua9+OMTl1h8nhNsxjOMT3e6GJTuQT/AMf8Ubk7ZUBcdfrTojnHT59P/en9qLFfn/tXapt7elKXiNuWXPcb1T6Nv9P/AH6j+ta2eRcEtgDpvgVTXVq6/hmNwHIkiBBBzuMhTvuMgjr5VPas7Kh8/fq680dmS8Q2nSUd8K/z/db6gY/y+9VNpctGwZcZAYYYBgVYFWVlOxUhiCPQ1tHhVlKt8LDB+vQj3BwR7gVjbi2ZHKH4gcbd/THqD1+tfP36+Wbjy+n/AMzifqYfTnvH6a3jvFpJrhJWbnRrpeJZAuGhY50lVAVfhZG0gYZG7ivbNdxTTDRLOLSST/FrrCZnkDESHSdRQhGLnYAqx6dKPwjxHS2hoo5igmkiWRyqghGd1IAOvOgFV282dxqNXPhnikUl6zTRhucrKdgqhCMMkab4OkDT3JUDPmNcH1XVuE2ENvEFjRI1HYAAfM+vzNUXFvHsStyrRGu5/wAsXwKf1ydMfL+1ZPg1o9/I0FzcSGGILy4V/D50ByI5Xb4mBGOu/Q9810nhnCIbdAkSKijsoxk+pPUn3NaHNOIcDlTEkwEKuCzpGQQHYkukZY4GQFIG+5I6LmpPDXFRBLLCzaLSXKcxS6FG3CXDEk4JB0t2xjoFxWu8acWtVhaOV/Md0CeZlddwwGR09M7jI71zWWVWyjOo0gkKoZ2fAGAmBgatsFsdc4oNUfCr3dsyokCQ8xzaGSYszox/FIkKlmVtK4z3Ctk9+RcW4c9vK8UgwyMVOfY4/wBu3cGt3LcxBYXv4VDW6hLfM7huWhLRo0SDzac41AqSMZzWS8U8YF3OZQGGdRJY5LMzMzMcbD4gABsAorncT2J+6lNNxTjQNVkCKaadQNA00qNCgFKiaFAKVE0qD3Yo0RRFRQxRxRo4oAK6p4UvObbiTQhkghQBiiFuSjOJ49TMAAdOo5ztcgYI2rlmK2n2bXwSYI2MFgN/yz6Ym3wQPxRZnpsFaoQt+NTSWssqxOiRSFTGyIAeXpBRRJ1caJI9ztsMYIp/BAVkijhaS3MkaLPsNRJMjK6FvhBYEDY45mBjAx7eNCRUhkUgNA7RHWhbVoPMhI5gBIKNJqbAyEwNqpkfXqkLM0qtEIpzkhXDAiPHTclD7YPYnO17On2VjbWUbOdCDrJK7eZj6ySMcsfmay/iW7hvNDrBO0fMhiWUBYxJliQF5hBwclA5/wDmOPey4D4fWbTcXTtcSHBUPgJHntHENhj1OTVhx3idvg2+lppTp/Bi3YEEMrM2QIsFQdTEdNqo5vfRJeQvDbxxoySJNAoIBcMNEgMrkByAFYnHRT2FZi/sZbC5CyAa4yrYByrA9VDY3BGpT9a0zSQxLzVZhOJg8cIBCxYwSkrlRsrFkwvUL21bZ7xRxea6lVp1KsqBVDA6tByy6mbzNnUTk+u1SUnqu5QM+U5VgHQ9Mqwypx22PSrCBtSg99kPzG8Z+o1LVFwObmQaSfNCcD3jfJHzwdWT2GkVa2j4yMEhxpwOuf3SPfOP6mvfrz5sYl+X2650bpx/H9f4tguFyW29c42O/Wp4LJ2BYgqg3LFSWI/RH1P1x12zUXB5EZidPnXByTnGepQHZd89PUVovvqRrqkZVX1Y9c9vc+1TbxOV1jFPsaNGOeMZzL2cG4VFEdSjU+PjbDHH6eyj5VB45tVa3EhZVeM+QkhS2rZkX1PQge1UC+IXij5cWFVM6XceZYt+XmNiAmB5Q0hAOBsc4rLXnHebKAmueVjpByx+gfykj9KBB7sK80TMZc2UumdbMJwwi7/CfQBnVtgZYbbDsWJICf5iM9s1nOPTJI6tHuVGlyAcdTowxwSeozpHQAZxmt5wf7P5bjS95IQg3EEeFAJ67r5V9yBk+ua26+GbdYGgSNUUjtkeYbhiRuSCBvnNXZtnPp4Z4XgMNE813LkPg+C1jWZrlZTMAGtzGCcMMkH0VgwU7+1enh3DbZuY0jNkj8O1gVi+tgdaHy4EYb4SDnTp69KsbiyKuYx5iCRgYOeo3PTOcjrjIIqzsPvNospRoobmcxLDJOC34cakGPTgshI0EErg6SOuDXHlp77UNhxAW0avHrL26xtOkh0sgyyyBQcakGo9B1kiJGUJLuLeLbq4xoP3eJ/hLA65B/241Bd8+oGPcVN4xvUMsUtxMonjiVXeFcNJJljlY2+EAMF1N6HygYAx134lYFvu68rV8UrEySv/ADStv9BWeb0LJoFgIkmbQ4IYNLiWYkYIKQAlYtxsWJYHuKqZvEGgabVBEOms4ZyPn0X5CqSRyTkkknqSck/M1GalX3Sz55mclnYsx6kkkn5k1FRoVUChRxSIqhpoEU6mmgFCnUKBtKjSoAKFGligsAKIFHFHFZUKcBSAo4pIGKsOBy6ZkyxUPmNm6aRICmv/AClg3zUV4QKOKEOz3A50bNpCm6g5mNIP+JgBLxZLku2ObHgAAANWdDs2iKdtUasFaOL8PWqtk6dPfA2x6DGDvVj4b4jrtxLtrhaO5zmOMaZCwnVpH3CmWO5JC/nHrTZ0kgmmWMoEOBGwU6hGFUoMn9Dx7dPrW8erT38FR7otFHOUtlJOmEaGOssWTmdkDB1GjsBvWvtrW2s4jjRFGN2YkKM9yzH4iffc1z7hs/J0tbMDO5dJFlc6TzGGHUDchSEPuZW3ONtTY+FBIRLeyNcv1AfaNP5IRt9TmqjJcejjvZV+6c1uZI7qGTCFZNCSPFnHl5iLnPQyE9OllwvwvDds7XTLI0I5GYpNKokIBVpJAPMx1kBvhAiwdwavPGlpbaIRI8aMrEIpXWXWRTGyrGu7YyrDAO6DaufQcKBCmZJeUkoScptoG6yDWRp2Izj9PbINBRWEyQXTBW1QlniLn96IkhXPtsr49q0kluVJG+x/0qibhsUSXUc50XMTAICTggashVUHUSQoyTgBtQzjezfxIgt49ALTKAHyukkhRljKDkjPYYbcnUOlddOzku3zeN4Sd1Th3WEamPLBtLAb5AOFPdgSAoONixAyBVXe8aUElNU0gBy+W8o6HzgAgbjaMIP1NV5wXwTPd4e7fRHnUIkxnfvgeVSfXdjneug2Phq2iiaFIlCOpVx1LgjB1Mdzt61M9k5TcQ68Pwca8Ixym/04csFxdAsdo01Pk4SNMAs2MbasA+5PqTV9wvwh+KgSUEgEmXQwWNhukibgtpwW82BgbjsdDfWzJJyX/F5gPK0AYk0+SUADABz526AGTGds14uEwyIi8xwChCrGCWlkXCNpIXOghXZWBGQVPXpXP5e2IiujTz+MoreIc3AlXKyRj911JDDftkHB7jB71lOK+K7q5wq/gRuPLkNqddt44x53G/XGn1YV4ON3kCTPLK+ZC2RgLJMcYC5/hQnAHmALnGcqTgZriHiWRtQiAhVviKktI/vJK3mY1jm9Hyv5ZI7X9pcSgj+GrAuWGSxwhwgLZbdj7g9ao+K+LpZC3L/D1Z1PnVI+fzSHf6Das8TTanfukyTsSck5PcnfP1php2KBqoZSxTsUMUDKWKdQxQNNCnYoEUDMUKeaFA3FCjSNA0ihTqQFUNpU6iBUFiBTsU4LR01lTMUcU/FICiG4ogU/FICg232cXmH5ZJwxaM4K9LgArjUCNpIY13H8c+tXfFVYxwuoSTlOYJQXZweSSy4cY1syOcnp5e+nbBeH5SsyhThn8ik9pMhoT9JUiP0rqN5NzQ5XzCeBLmMFi7ZjXUyadIEWYmdPUn5GtYteFPboJHBkcx6UZI9C4wW04DEDOkDLknbyHoM1o7S6vbsAIBaxdGkOJJGxs3KX4VGc4Y/PFZQNqhKtEAzBlkLHURuQNOOm2np3XoavuG8fFmpgYNPIG/BWFc8wH4mzjCjXzD7AjO+a2NJY+HIYg2kFpHGHmcmSRie+tvTqANvasJxkTMRHcFSGMjmFAViD6viUDd9mjOWzuTua0n/Try93uZPu8J/gQnzEekk3+w2rzcW8LxwywctWWFtCSaG0kMnkjLHrhldlZuvkQnAGaDGX/DfvEltI/MIYiC6bK5124GWUttqMIRgMdc9d6U3h1IcyrqdFkD6GVWzEG+Fh0ZtPXsd60h4MN2S4hguJEM8dip1qVAMgDsT5pCo+LGw2G1QQ3ALLrDnDgmLHmeIZJwqnIJ/M+lKdPKQ9/DPFUdlC0M7EvCSid+ZFgNDLnpuhWqrivie6ujoQGFGGy6S0jDfcRg5x7sVU+tVfFb2GJ1LytK6KFGkl5FxqIjM7HCAZO6KDv1PU56949I4KRgQoeqx5Bb3d/iY/OsTl6VqP+rpZ9Z5mfSF5SyBiuBuC4/Z5JJ0qcb43wDWX4l4klkyqYhQ9Vj2Lfzv1NU+KBFTv3SzGptSYoEVUREUMVJppumgZihipMUCKCOhin4pBaBmKGKl003TQREUCKlYVGwoGUDT6bQMoU7FLFA3FHFECjigbihTsUaC300dNTaKQSsiELR01MEo6KiIdNLTUwSjoqqjUEdDg9j6H1FdU4RxHNuku2IJRIAZG0iOf8QqIlB5hDNOoG37L235horc/Z/edYiWGsNF5GKE6syRKGAOCSLhenWQdNqsLD2X0CR3DRMZAigFAozlRgIpfsxXB+feobRmiuFnIIhMscYJZiFV10MnoBlYGJ9EA3xtY8bhliEPPjMZEYAJdXB0ErjUCSz6WQsTudGwryzWeuPIKvqyrbYURkMraXfZmzjBAOCAe1dJlWj4v42gg8q/iP0Cp69AM9z8qy9xxm4uzIkrcpWQgRIpdwCV1a1yFjyuofiMDvVIbmGDp5nxgrGf7ST9SPVUAHtVTe8UkkGkYSPtHGNK/UDqfc1jm9JbT3PiGOAAAI0ixiIOgDS8sbBXucADbC+QZAGNVZS/43LICoIjQ76I/KD7serH3NePTTSlSvaWh000ip9FApVRARS01NooaKCHTQK1PopuipQhK03TU5Wm6aoh000rU5WmlayIStILUpWkFqiPTSK1Npoaag85FRsK9DLUTrVVCRTSKkIppqhmKGKfikFqBuKRFOxRAopmKWKeBRxQaHl0RHQpVGR0URHSpUBEdHl0qVAeXV14Sv/u9wrZAGCNzgA9jnBweqg421ZpUqSsd1vecahijWKPmT6XaTMziTMjgAk4GnAx0xuSSaz/E+LzT/Gxx+UbAY2xilSp9yZ8K3RS5dKlVQuXTeXSpVULl03l0qVANFN0UqVFApTSlKlQN0UNNKlUlDdFNKUqVVTStFVpUqkhxWlppUqghZaiZaFKgiIpumlSopaaWmlSooaaWKVKgQogUqV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4" name="Picture 10" descr="http://images.anandtech.com/doci/7900/PascalBo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3124200" cy="197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8808" y="160338"/>
            <a:ext cx="710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NVIDIA PASCAL (2016  using 14nm Processes)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19800" y="32824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Gflops</a:t>
            </a:r>
            <a:r>
              <a:rPr lang="en-US" dirty="0"/>
              <a:t> </a:t>
            </a:r>
            <a:r>
              <a:rPr lang="en-US" dirty="0" smtClean="0"/>
              <a:t>per Watt?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34544"/>
            <a:ext cx="4181984" cy="26096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974" y="4893036"/>
            <a:ext cx="3197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BUT ONLY IF YOU CONNECT GPUs TO ARM OR IBM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974" y="6159726"/>
            <a:ext cx="412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 at Utah is an NVIDIA </a:t>
            </a:r>
            <a:r>
              <a:rPr lang="en-US" dirty="0" err="1" smtClean="0"/>
              <a:t>Cuda</a:t>
            </a:r>
            <a:r>
              <a:rPr lang="en-US" dirty="0" smtClean="0"/>
              <a:t>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84537"/>
            <a:ext cx="7450137" cy="2395537"/>
          </a:xfrm>
        </p:spPr>
        <p:txBody>
          <a:bodyPr/>
          <a:lstStyle/>
          <a:p>
            <a:pPr algn="l"/>
            <a:r>
              <a:rPr lang="en-US" sz="2800" dirty="0" smtClean="0">
                <a:latin typeface="Calibri" panose="020F0502020204030204" pitchFamily="34" charset="0"/>
              </a:rPr>
              <a:t>How do we write code that runs on these as well as existing </a:t>
            </a:r>
            <a:r>
              <a:rPr lang="en-US" sz="2800" dirty="0" err="1" smtClean="0">
                <a:latin typeface="Calibri" panose="020F0502020204030204" pitchFamily="34" charset="0"/>
              </a:rPr>
              <a:t>cpu</a:t>
            </a:r>
            <a:r>
              <a:rPr lang="en-US" sz="2800" dirty="0" smtClean="0">
                <a:latin typeface="Calibri" panose="020F0502020204030204" pitchFamily="34" charset="0"/>
              </a:rPr>
              <a:t>/</a:t>
            </a:r>
            <a:r>
              <a:rPr lang="en-US" sz="2800" dirty="0" err="1" smtClean="0">
                <a:latin typeface="Calibri" panose="020F0502020204030204" pitchFamily="34" charset="0"/>
              </a:rPr>
              <a:t>gpu</a:t>
            </a:r>
            <a:r>
              <a:rPr lang="en-US" sz="2800" dirty="0" smtClean="0">
                <a:latin typeface="Calibri" panose="020F0502020204030204" pitchFamily="34" charset="0"/>
              </a:rPr>
              <a:t>/phi architectures?   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99" y="1485196"/>
            <a:ext cx="769620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How do we  ensure that  code persists  through the coming architectural changes of the next decade?</a:t>
            </a:r>
          </a:p>
          <a:p>
            <a:endParaRPr lang="en-US" sz="28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“The asynchronous approach on its own is enough isn’t it? “  [DOE Reviewer]</a:t>
            </a:r>
          </a:p>
          <a:p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28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Where are we on the </a:t>
            </a:r>
          </a:p>
          <a:p>
            <a:r>
              <a:rPr lang="en-US" sz="28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hype curve?</a:t>
            </a:r>
          </a:p>
          <a:p>
            <a:endParaRPr lang="en-US" sz="3200" b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3505201"/>
            <a:ext cx="5109245" cy="332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209800"/>
            <a:ext cx="70006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Scalability of </a:t>
            </a:r>
          </a:p>
          <a:p>
            <a:r>
              <a:rPr lang="en-US" sz="4000" dirty="0" smtClean="0">
                <a:solidFill>
                  <a:srgbClr val="002060"/>
                </a:solidFill>
              </a:rPr>
              <a:t>Uintah Open Source Software</a:t>
            </a:r>
          </a:p>
        </p:txBody>
      </p:sp>
    </p:spTree>
    <p:extLst>
      <p:ext uri="{BB962C8B-B14F-4D97-AF65-F5344CB8AC3E}">
        <p14:creationId xmlns:p14="http://schemas.microsoft.com/office/powerpoint/2010/main" val="41182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Theme Csaf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35353</TotalTime>
  <Words>4172</Words>
  <Application>Microsoft Office PowerPoint</Application>
  <PresentationFormat>On-screen Show (4:3)</PresentationFormat>
  <Paragraphs>730</Paragraphs>
  <Slides>59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6" baseType="lpstr">
      <vt:lpstr>ＭＳ Ｐゴシック</vt:lpstr>
      <vt:lpstr>ＭＳ Ｐゴシック</vt:lpstr>
      <vt:lpstr>Arial</vt:lpstr>
      <vt:lpstr>Avenir Heavy</vt:lpstr>
      <vt:lpstr>Avenir Roman</vt:lpstr>
      <vt:lpstr>Calibri</vt:lpstr>
      <vt:lpstr>Cambria Math</vt:lpstr>
      <vt:lpstr>Courier New</vt:lpstr>
      <vt:lpstr>Gill Sans</vt:lpstr>
      <vt:lpstr>GillSans</vt:lpstr>
      <vt:lpstr>Helvetica</vt:lpstr>
      <vt:lpstr>Lucida Grande</vt:lpstr>
      <vt:lpstr>Symbol</vt:lpstr>
      <vt:lpstr>Times New Roman</vt:lpstr>
      <vt:lpstr>Wingdings</vt:lpstr>
      <vt:lpstr>4_Theme Csafe</vt:lpstr>
      <vt:lpstr>Equation</vt:lpstr>
      <vt:lpstr> The Romance and Reality of Task Based Frameworks -Experiences with Uintah</vt:lpstr>
      <vt:lpstr>PowerPoint Presentation</vt:lpstr>
      <vt:lpstr>The Exascale challenge for Future Software? </vt:lpstr>
      <vt:lpstr>Some Historical Background</vt:lpstr>
      <vt:lpstr>FUTURE MACHINES    Energy is the defining issue </vt:lpstr>
      <vt:lpstr>PowerPoint Presentation</vt:lpstr>
      <vt:lpstr>PowerPoint Presentation</vt:lpstr>
      <vt:lpstr>How do we write code that runs on these as well as existing cpu/gpu/phi architectures?   </vt:lpstr>
      <vt:lpstr>PowerPoint Presentation</vt:lpstr>
      <vt:lpstr>     </vt:lpstr>
      <vt:lpstr>PowerPoint Presentation</vt:lpstr>
      <vt:lpstr>Uintah Patch, Variables and AMR Outline </vt:lpstr>
      <vt:lpstr>PowerPoint Presentation</vt:lpstr>
      <vt:lpstr>Programing Model for Stencil Computation on a Timestep</vt:lpstr>
      <vt:lpstr>PowerPoint Presentation</vt:lpstr>
      <vt:lpstr>The DAG Approach is not a silver bullet </vt:lpstr>
      <vt:lpstr>Uintah Heterogeneous Runtime System (Multiple GPUs and Intel Xeon Phis   </vt:lpstr>
      <vt:lpstr>New Hybrid Model Memory Savings: Ghost Cells</vt:lpstr>
      <vt:lpstr>PowerPoint Presentation</vt:lpstr>
      <vt:lpstr>Summary of Uintah Scalability Improvements</vt:lpstr>
      <vt:lpstr>MPM AMR ICE Strong Scaling </vt:lpstr>
      <vt:lpstr>PowerPoint Presentation</vt:lpstr>
      <vt:lpstr>PowerPoint Presentation</vt:lpstr>
      <vt:lpstr>PowerPoint Presentation</vt:lpstr>
      <vt:lpstr>An Exascale Design Problem - Alstom Clean Coal Boiler for 2018 to 2024 </vt:lpstr>
      <vt:lpstr>The team</vt:lpstr>
      <vt:lpstr>Existing Simulations of Clean coal Boilers using ARCHES in Uintah</vt:lpstr>
      <vt:lpstr>Radiation: Algorithmic Alternatives </vt:lpstr>
      <vt:lpstr>Radiation Overview</vt:lpstr>
      <vt:lpstr>Reverse Monte Carlo Ray Tracing </vt:lpstr>
      <vt:lpstr> RMCRT Compute Nodes and Mesh Notation </vt:lpstr>
      <vt:lpstr>PowerPoint Presentation</vt:lpstr>
      <vt:lpstr>PowerPoint Presentation</vt:lpstr>
      <vt:lpstr>GPU Single Mesh Scaling</vt:lpstr>
      <vt:lpstr>Current Efforts on porting RMCRT to Xeon Phi</vt:lpstr>
      <vt:lpstr>PowerPoint Presentation</vt:lpstr>
      <vt:lpstr>Portability and Node Performance </vt:lpstr>
      <vt:lpstr>NEBO/Wasatch Example </vt:lpstr>
      <vt:lpstr>GPU Task and Data Management</vt:lpstr>
      <vt:lpstr>PowerPoint Presentation</vt:lpstr>
      <vt:lpstr>PowerPoint Presentation</vt:lpstr>
      <vt:lpstr>DESIGNING FOR EXASCALE</vt:lpstr>
      <vt:lpstr>Evaluate Performance Impact of Array Layout [Edwards and Sunderland]</vt:lpstr>
      <vt:lpstr>PowerPoint Presentation</vt:lpstr>
      <vt:lpstr>Summary</vt:lpstr>
      <vt:lpstr>Backup slides </vt:lpstr>
      <vt:lpstr>PowerPoint Presentation</vt:lpstr>
      <vt:lpstr>Existing Simulations of Boilers using ARCHES in Uintah</vt:lpstr>
      <vt:lpstr>PowerPoint Presentation</vt:lpstr>
      <vt:lpstr>PowerPoint Presentation</vt:lpstr>
      <vt:lpstr>Burgers Example I</vt:lpstr>
      <vt:lpstr>Burgers Equation code </vt:lpstr>
      <vt:lpstr> </vt:lpstr>
      <vt:lpstr>RMCRT Computational Complexity</vt:lpstr>
      <vt:lpstr>Radiation: Algorithmic Alternatives </vt:lpstr>
      <vt:lpstr>Task prioritization algorithms </vt:lpstr>
      <vt:lpstr>Granularity Effect</vt:lpstr>
      <vt:lpstr>Intel Xeon Phi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Scalability of Fluid-structure Interaction Solver Uintah using Optimized Task Graphs</dc:title>
  <dc:creator>Peter</dc:creator>
  <cp:lastModifiedBy>Marftin Berzins</cp:lastModifiedBy>
  <cp:revision>1988</cp:revision>
  <dcterms:created xsi:type="dcterms:W3CDTF">2006-08-16T00:00:00Z</dcterms:created>
  <dcterms:modified xsi:type="dcterms:W3CDTF">2015-05-07T14:57:49Z</dcterms:modified>
</cp:coreProperties>
</file>