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7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96" y="-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FBE55-72DA-A44A-B954-B982BC91542D}" type="datetimeFigureOut">
              <a:t>5/8/15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029D-DB44-2245-BC5F-1BDCF5299B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1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User interface for Loc Mgr: Array Index</a:t>
            </a:r>
            <a:r>
              <a:rPr lang="en-US" baseline="0"/>
              <a:t> naming each element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029D-DB44-2245-BC5F-1BDCF5299B1C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6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5/8/15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Drag picture to placeholder or click icon to add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5/8/15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Small Identifiers for chare array elements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With contributions from Akhil Langer, Harshitha Menon, Bilge </a:t>
            </a:r>
            <a:r>
              <a:rPr lang="en-US" dirty="0" err="1"/>
              <a:t>A</a:t>
            </a:r>
            <a:r>
              <a:rPr lang="en-US" dirty="0" err="1"/>
              <a:t>c</a:t>
            </a:r>
            <a:r>
              <a:rPr lang="en-US" dirty="0" err="1"/>
              <a:t>un</a:t>
            </a:r>
            <a:r>
              <a:rPr lang="en-US"/>
              <a:t>, Ramprasad Venkataraman, and L.V. Kal</a:t>
            </a:r>
            <a:r>
              <a:rPr lang="en-US"/>
              <a:t>é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4116" y="6154278"/>
            <a:ext cx="1480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Phil Miller</a:t>
            </a:r>
          </a:p>
        </p:txBody>
      </p:sp>
    </p:spTree>
    <p:extLst>
      <p:ext uri="{BB962C8B-B14F-4D97-AF65-F5344CB8AC3E}">
        <p14:creationId xmlns:p14="http://schemas.microsoft.com/office/powerpoint/2010/main" val="379832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64 Bits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519" y="3285290"/>
            <a:ext cx="6146185" cy="106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900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Home PE generates ID at construction</a:t>
            </a:r>
          </a:p>
          <a:p>
            <a:pPr lvl="1"/>
            <a:r>
              <a:rPr lang="en-US"/>
              <a:t>Simple counter in element field</a:t>
            </a:r>
          </a:p>
          <a:p>
            <a:pPr lvl="1"/>
            <a:r>
              <a:rPr lang="en-US"/>
              <a:t>Async request if constructing elsewhere</a:t>
            </a:r>
          </a:p>
          <a:p>
            <a:r>
              <a:rPr lang="en-US"/>
              <a:t>ID requests piggy-back on location requests</a:t>
            </a:r>
          </a:p>
          <a:p>
            <a:r>
              <a:rPr lang="en-US"/>
              <a:t>Extra messages only for unusual construction</a:t>
            </a:r>
          </a:p>
        </p:txBody>
      </p:sp>
    </p:spTree>
    <p:extLst>
      <p:ext uri="{BB962C8B-B14F-4D97-AF65-F5344CB8AC3E}">
        <p14:creationId xmlns:p14="http://schemas.microsoft.com/office/powerpoint/2010/main" val="1857198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Optimizations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PE-level caching &amp; pointer lookups</a:t>
            </a:r>
          </a:p>
          <a:p>
            <a:r>
              <a:rPr lang="en-US"/>
              <a:t>Index compression instead of lookups</a:t>
            </a:r>
          </a:p>
        </p:txBody>
      </p:sp>
    </p:spTree>
    <p:extLst>
      <p:ext uri="{BB962C8B-B14F-4D97-AF65-F5344CB8AC3E}">
        <p14:creationId xmlns:p14="http://schemas.microsoft.com/office/powerpoint/2010/main" val="4034213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 Compression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Many arrays fit directly within 48-bit space</a:t>
            </a:r>
          </a:p>
          <a:p>
            <a:pPr lvl="1"/>
            <a:r>
              <a:rPr lang="en-US"/>
              <a:t>All 1D with 32-bit ‘int’</a:t>
            </a:r>
          </a:p>
          <a:p>
            <a:pPr lvl="1"/>
            <a:r>
              <a:rPr lang="en-US"/>
              <a:t>2D &lt; (16M)</a:t>
            </a:r>
            <a:r>
              <a:rPr lang="en-US" baseline="30000"/>
              <a:t>2</a:t>
            </a:r>
          </a:p>
          <a:p>
            <a:pPr lvl="1"/>
            <a:r>
              <a:rPr lang="en-US"/>
              <a:t>Etc.</a:t>
            </a:r>
          </a:p>
          <a:p>
            <a:r>
              <a:rPr lang="en-US"/>
              <a:t>Specify bounds, RTS will bit-pack if they fit</a:t>
            </a:r>
          </a:p>
          <a:p>
            <a:r>
              <a:rPr lang="en-US"/>
              <a:t>Could also enable hashing</a:t>
            </a:r>
          </a:p>
          <a:p>
            <a:pPr lvl="1"/>
            <a:r>
              <a:rPr lang="en-US"/>
              <a:t>Collisions would be disastrous</a:t>
            </a:r>
          </a:p>
          <a:p>
            <a:pPr lvl="1"/>
            <a:r>
              <a:rPr lang="en-US"/>
              <a:t>Known indices and perfect hashing?</a:t>
            </a:r>
          </a:p>
        </p:txBody>
      </p:sp>
    </p:spTree>
    <p:extLst>
      <p:ext uri="{BB962C8B-B14F-4D97-AF65-F5344CB8AC3E}">
        <p14:creationId xmlns:p14="http://schemas.microsoft.com/office/powerpoint/2010/main" val="2527896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Current Status</a:t>
            </a:r>
          </a:p>
          <a:p>
            <a:pPr lvl="1"/>
            <a:r>
              <a:rPr lang="en-US"/>
              <a:t>Implemented, passing all tests</a:t>
            </a:r>
          </a:p>
          <a:p>
            <a:pPr lvl="1"/>
            <a:r>
              <a:rPr lang="en-US"/>
              <a:t>Performance</a:t>
            </a:r>
          </a:p>
          <a:p>
            <a:pPr lvl="2"/>
            <a:r>
              <a:rPr lang="en-US"/>
              <a:t>Comparable in coarse-grain apps</a:t>
            </a:r>
          </a:p>
          <a:p>
            <a:pPr lvl="2"/>
            <a:r>
              <a:rPr lang="en-US"/>
              <a:t>Slightly slower in fine-grain</a:t>
            </a:r>
          </a:p>
          <a:p>
            <a:r>
              <a:rPr lang="en-US"/>
              <a:t>Future Direction: arbitrary index types</a:t>
            </a:r>
          </a:p>
          <a:p>
            <a:pPr lvl="1"/>
            <a:r>
              <a:rPr lang="en-US"/>
              <a:t>AMR, tree codes</a:t>
            </a:r>
          </a:p>
        </p:txBody>
      </p:sp>
    </p:spTree>
    <p:extLst>
      <p:ext uri="{BB962C8B-B14F-4D97-AF65-F5344CB8AC3E}">
        <p14:creationId xmlns:p14="http://schemas.microsoft.com/office/powerpoint/2010/main" val="20519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Array Element Location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Enables process virtualization</a:t>
            </a:r>
          </a:p>
          <a:p>
            <a:pPr lvl="1"/>
            <a:r>
              <a:rPr lang="en-US"/>
              <a:t>Directs messages from </a:t>
            </a:r>
            <a:r>
              <a:rPr lang="en-US" b="1"/>
              <a:t>sender PE</a:t>
            </a:r>
            <a:r>
              <a:rPr lang="en-US"/>
              <a:t> to </a:t>
            </a:r>
            <a:r>
              <a:rPr lang="en-US" b="1"/>
              <a:t>host PE</a:t>
            </a:r>
          </a:p>
          <a:p>
            <a:pPr lvl="1"/>
            <a:r>
              <a:rPr lang="en-US"/>
              <a:t>Maps element identifier to object pointer on </a:t>
            </a:r>
            <a:r>
              <a:rPr lang="en-US" b="1"/>
              <a:t>host PE</a:t>
            </a:r>
          </a:p>
          <a:p>
            <a:r>
              <a:rPr lang="en-US" dirty="0"/>
              <a:t>Processes element instantiation &amp; deletion</a:t>
            </a:r>
          </a:p>
          <a:p>
            <a:pPr lvl="1"/>
            <a:r>
              <a:rPr lang="en-US" dirty="0"/>
              <a:t>Placement at creation</a:t>
            </a:r>
          </a:p>
          <a:p>
            <a:pPr lvl="1"/>
            <a:r>
              <a:rPr lang="en-US" dirty="0"/>
              <a:t>On-demand creation</a:t>
            </a:r>
          </a:p>
          <a:p>
            <a:pPr lvl="1"/>
            <a:r>
              <a:rPr lang="en-US" dirty="0"/>
              <a:t>Detects duplicate insertion</a:t>
            </a:r>
          </a:p>
        </p:txBody>
      </p:sp>
    </p:spTree>
    <p:extLst>
      <p:ext uri="{BB962C8B-B14F-4D97-AF65-F5344CB8AC3E}">
        <p14:creationId xmlns:p14="http://schemas.microsoft.com/office/powerpoint/2010/main" val="180061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Array Element Location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Hooks for RTS introspection and adaptivity</a:t>
            </a:r>
          </a:p>
          <a:p>
            <a:pPr lvl="1"/>
            <a:r>
              <a:rPr lang="en-US" dirty="0"/>
              <a:t>Tracing</a:t>
            </a:r>
          </a:p>
          <a:p>
            <a:pPr lvl="1"/>
            <a:r>
              <a:rPr lang="en-US" dirty="0"/>
              <a:t>Load instrumentation</a:t>
            </a:r>
          </a:p>
          <a:p>
            <a:pPr lvl="1"/>
            <a:r>
              <a:rPr lang="en-US" dirty="0"/>
              <a:t>Migration</a:t>
            </a:r>
          </a:p>
          <a:p>
            <a:pPr lvl="1"/>
            <a:r>
              <a:rPr lang="en-US" dirty="0"/>
              <a:t>Fault tolerance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835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 Index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Fixed 16 bytes</a:t>
            </a:r>
          </a:p>
          <a:p>
            <a:r>
              <a:rPr lang="en-US"/>
              <a:t>No less, even for</a:t>
            </a:r>
            <a:br>
              <a:rPr lang="en-US"/>
            </a:br>
            <a:r>
              <a:rPr lang="en-US"/>
              <a:t>small/simple arrays</a:t>
            </a:r>
          </a:p>
          <a:p>
            <a:r>
              <a:rPr lang="en-US"/>
              <a:t>No more, even for</a:t>
            </a:r>
            <a:br>
              <a:rPr lang="en-US"/>
            </a:br>
            <a:r>
              <a:rPr lang="en-US"/>
              <a:t>sophisticated arrays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519" y="1600200"/>
            <a:ext cx="2612318" cy="413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7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 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Track assigned elements</a:t>
            </a:r>
          </a:p>
          <a:p>
            <a:pPr lvl="1"/>
            <a:r>
              <a:rPr lang="en-US"/>
              <a:t>Existence</a:t>
            </a:r>
          </a:p>
          <a:p>
            <a:pPr lvl="1"/>
            <a:r>
              <a:rPr lang="en-US"/>
              <a:t>Current </a:t>
            </a:r>
            <a:r>
              <a:rPr lang="en-US" b="1"/>
              <a:t>host PE</a:t>
            </a:r>
          </a:p>
          <a:p>
            <a:r>
              <a:rPr lang="en-US"/>
              <a:t>Default </a:t>
            </a:r>
            <a:r>
              <a:rPr lang="en-US" b="1"/>
              <a:t>host PE</a:t>
            </a:r>
            <a:endParaRPr lang="en-US"/>
          </a:p>
          <a:p>
            <a:r>
              <a:rPr lang="en-US"/>
              <a:t>Tell other PEs as necessary</a:t>
            </a:r>
          </a:p>
          <a:p>
            <a:r>
              <a:rPr lang="en-US"/>
              <a:t>Assigned by </a:t>
            </a:r>
            <a:r>
              <a:rPr lang="en-US" b="1"/>
              <a:t>Array Map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15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Array 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Array Index to Home PE</a:t>
            </a:r>
          </a:p>
          <a:p>
            <a:r>
              <a:rPr lang="en-US"/>
              <a:t>Simple strategies</a:t>
            </a:r>
          </a:p>
          <a:p>
            <a:pPr lvl="1"/>
            <a:r>
              <a:rPr lang="en-US"/>
              <a:t>Block</a:t>
            </a:r>
          </a:p>
          <a:p>
            <a:pPr lvl="1"/>
            <a:r>
              <a:rPr lang="en-US"/>
              <a:t>Round-robin (cyclic)</a:t>
            </a:r>
          </a:p>
          <a:p>
            <a:pPr lvl="1"/>
            <a:r>
              <a:rPr lang="en-US"/>
              <a:t>File</a:t>
            </a:r>
          </a:p>
          <a:p>
            <a:r>
              <a:rPr lang="en-US"/>
              <a:t>Application-specific</a:t>
            </a:r>
          </a:p>
          <a:p>
            <a:pPr lvl="1"/>
            <a:r>
              <a:rPr lang="en-US"/>
              <a:t>OpenAtom</a:t>
            </a:r>
          </a:p>
          <a:p>
            <a:pPr lvl="1"/>
            <a:r>
              <a:rPr lang="en-US"/>
              <a:t>CharmLU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Pushing the Envelope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Array message variant takes 34-38 bytes</a:t>
            </a:r>
          </a:p>
          <a:p>
            <a:r>
              <a:rPr lang="en-US"/>
              <a:t>Next largest only needs 18 bytes</a:t>
            </a:r>
          </a:p>
          <a:p>
            <a:pPr lvl="1"/>
            <a:r>
              <a:rPr lang="en-US"/>
              <a:t>Could save 16-20 bytes on every message!</a:t>
            </a:r>
          </a:p>
        </p:txBody>
      </p:sp>
    </p:spTree>
    <p:extLst>
      <p:ext uri="{BB962C8B-B14F-4D97-AF65-F5344CB8AC3E}">
        <p14:creationId xmlns:p14="http://schemas.microsoft.com/office/powerpoint/2010/main" val="848355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 of a shorter 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Reduce envelope size</a:t>
            </a:r>
          </a:p>
          <a:p>
            <a:r>
              <a:rPr lang="en-US"/>
              <a:t>Shrink memory footprint</a:t>
            </a:r>
          </a:p>
          <a:p>
            <a:r>
              <a:rPr lang="en-US"/>
              <a:t>Improve fine-grain performance</a:t>
            </a:r>
          </a:p>
          <a:p>
            <a:r>
              <a:rPr lang="en-US"/>
              <a:t>Enable future index evolution</a:t>
            </a:r>
          </a:p>
        </p:txBody>
      </p:sp>
    </p:spTree>
    <p:extLst>
      <p:ext uri="{BB962C8B-B14F-4D97-AF65-F5344CB8AC3E}">
        <p14:creationId xmlns:p14="http://schemas.microsoft.com/office/powerpoint/2010/main" val="1578516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Preserve API:</a:t>
            </a:r>
          </a:p>
          <a:p>
            <a:pPr lvl="1"/>
            <a:r>
              <a:rPr lang="en-US"/>
              <a:t>Send messages by index</a:t>
            </a:r>
          </a:p>
          <a:p>
            <a:pPr lvl="1"/>
            <a:r>
              <a:rPr lang="en-US"/>
              <a:t>Maps and home PEs</a:t>
            </a:r>
          </a:p>
          <a:p>
            <a:r>
              <a:rPr lang="en-US"/>
              <a:t>Avoid extra communication</a:t>
            </a:r>
          </a:p>
          <a:p>
            <a:r>
              <a:rPr lang="en-US"/>
              <a:t>Maintain or improve performance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91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536</TotalTime>
  <Words>348</Words>
  <Application>Microsoft Macintosh PowerPoint</Application>
  <PresentationFormat>On-screen Show (4:3)</PresentationFormat>
  <Paragraphs>82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Small Identifiers for chare array elements</vt:lpstr>
      <vt:lpstr>Array Element Location Management</vt:lpstr>
      <vt:lpstr>Array Element Location Management</vt:lpstr>
      <vt:lpstr>Array Index Structure</vt:lpstr>
      <vt:lpstr>Home PE</vt:lpstr>
      <vt:lpstr>Static Array Maps</vt:lpstr>
      <vt:lpstr>Pushing the Envelope</vt:lpstr>
      <vt:lpstr>Goals of a shorter ID</vt:lpstr>
      <vt:lpstr>Design parameters</vt:lpstr>
      <vt:lpstr>Scheme</vt:lpstr>
      <vt:lpstr>Protocol</vt:lpstr>
      <vt:lpstr>Potential Optimizations</vt:lpstr>
      <vt:lpstr>Index Compression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Identifiers for chare array elements</dc:title>
  <dc:creator>Philip Miller</dc:creator>
  <cp:lastModifiedBy>Philip Miller</cp:lastModifiedBy>
  <cp:revision>13</cp:revision>
  <dcterms:created xsi:type="dcterms:W3CDTF">2015-05-08T12:22:12Z</dcterms:created>
  <dcterms:modified xsi:type="dcterms:W3CDTF">2015-05-08T21:18:59Z</dcterms:modified>
</cp:coreProperties>
</file>