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</p:sldMasterIdLst>
  <p:notesMasterIdLst>
    <p:notesMasterId r:id="rId18"/>
  </p:notesMasterIdLst>
  <p:handoutMasterIdLst>
    <p:handoutMasterId r:id="rId19"/>
  </p:handoutMasterIdLst>
  <p:sldIdLst>
    <p:sldId id="256" r:id="rId2"/>
    <p:sldId id="1047" r:id="rId3"/>
    <p:sldId id="1049" r:id="rId4"/>
    <p:sldId id="1050" r:id="rId5"/>
    <p:sldId id="1051" r:id="rId6"/>
    <p:sldId id="1043" r:id="rId7"/>
    <p:sldId id="1004" r:id="rId8"/>
    <p:sldId id="980" r:id="rId9"/>
    <p:sldId id="988" r:id="rId10"/>
    <p:sldId id="1045" r:id="rId11"/>
    <p:sldId id="1074" r:id="rId12"/>
    <p:sldId id="1075" r:id="rId13"/>
    <p:sldId id="1073" r:id="rId14"/>
    <p:sldId id="1076" r:id="rId15"/>
    <p:sldId id="1077" r:id="rId16"/>
    <p:sldId id="10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3D00"/>
    <a:srgbClr val="386572"/>
    <a:srgbClr val="3A6876"/>
    <a:srgbClr val="64B4CD"/>
    <a:srgbClr val="24445A"/>
    <a:srgbClr val="1C3445"/>
    <a:srgbClr val="CCFFCC"/>
    <a:srgbClr val="CCFFFF"/>
    <a:srgbClr val="FF66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61" autoAdjust="0"/>
    <p:restoredTop sz="94745" autoAdjust="0"/>
  </p:normalViewPr>
  <p:slideViewPr>
    <p:cSldViewPr>
      <p:cViewPr>
        <p:scale>
          <a:sx n="112" d="100"/>
          <a:sy n="112" d="100"/>
        </p:scale>
        <p:origin x="512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4392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04F5D-E38D-3641-802A-EEE0508E3D0C}" type="datetimeFigureOut">
              <a:rPr lang="en-US" smtClean="0"/>
              <a:t>4/18/16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22AA6-882D-2647-96D1-C2161CDF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02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04B643-C74C-455E-AFCB-1138D85C2B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92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2B86-45F4-4C1B-BB2D-2E1880191CEB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393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have asynchrony without </a:t>
            </a:r>
            <a:r>
              <a:rPr lang="en-US" dirty="0" err="1" smtClean="0"/>
              <a:t>overdecomposition</a:t>
            </a:r>
            <a:r>
              <a:rPr lang="en-US" dirty="0" smtClean="0"/>
              <a:t> or vice versa, you can have </a:t>
            </a:r>
            <a:r>
              <a:rPr lang="en-US" dirty="0" err="1" smtClean="0"/>
              <a:t>migratability</a:t>
            </a:r>
            <a:r>
              <a:rPr lang="en-US" dirty="0" smtClean="0"/>
              <a:t> without asynchrony, but you need all</a:t>
            </a:r>
            <a:r>
              <a:rPr lang="en-US" baseline="0" dirty="0" smtClean="0"/>
              <a:t> three to empower the </a:t>
            </a:r>
            <a:r>
              <a:rPr lang="en-US" baseline="0" dirty="0" err="1" smtClean="0"/>
              <a:t>RTS.You</a:t>
            </a:r>
            <a:r>
              <a:rPr lang="en-US" baseline="0" dirty="0" smtClean="0"/>
              <a:t> need to add introspection and </a:t>
            </a:r>
            <a:r>
              <a:rPr lang="en-US" baseline="0" dirty="0" err="1" smtClean="0"/>
              <a:t>adaptivity</a:t>
            </a:r>
            <a:r>
              <a:rPr lang="en-US" baseline="0" dirty="0" smtClean="0"/>
              <a:t> to make a powerful Adaptive Runtime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7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6A51B2-F338-B643-9496-81127E327B48}" type="datetime1">
              <a:rPr lang="en-US" smtClean="0"/>
              <a:t>4/18/16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8914-472C-4427-BBE5-B601DB073B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FEBF3E-F654-3C4F-B087-4FABA12C0E9B}" type="datetime1">
              <a:rPr lang="en-US" smtClean="0"/>
              <a:t>4/18/16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1538B-28AD-4B8F-9377-02FC4F0157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9FB7B5-E3AA-0742-8CC4-A665646B4928}" type="datetime1">
              <a:rPr lang="en-US" smtClean="0"/>
              <a:t>4/18/16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07E28-94A6-4B68-AD3A-4EC40AD6B3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7D3EBF-0CF1-6B49-9F8C-E916BB62529A}" type="datetime1">
              <a:rPr lang="en-US" smtClean="0"/>
              <a:t>4/18/16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39CEA6-8DCC-2F48-9057-6BEF77BEB3E2}" type="datetime1">
              <a:rPr lang="en-US" smtClean="0"/>
              <a:t>4/18/16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E550F-71E3-1B4B-A733-0F3991FF48F6}" type="datetime1">
              <a:rPr lang="en-US" smtClean="0"/>
              <a:t>4/18/16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E2E884-828A-C348-AC9A-542C99D30C2E}" type="datetime1">
              <a:rPr lang="en-US" smtClean="0"/>
              <a:t>4/18/16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F1F8-890D-4C48-8E24-C784EDDCDB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0F0731-65A2-7D43-B93E-E285A18F781E}" type="datetime1">
              <a:rPr lang="en-US" smtClean="0"/>
              <a:t>4/18/16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C39AB-C319-403C-8545-69BA255C32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2B7CF1-A954-4140-B72F-FDA7213F7CA5}" type="datetime1">
              <a:rPr lang="en-US" smtClean="0"/>
              <a:t>4/18/16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90EB3-662D-402A-86F6-9B1E52ECB0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CB1453-23A5-4F49-99C7-174CB086103D}" type="datetime1">
              <a:rPr lang="en-US" smtClean="0"/>
              <a:t>4/18/16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A7F882-DC95-694D-BBEC-57345444FFF0}" type="datetime1">
              <a:rPr lang="en-US" smtClean="0"/>
              <a:t>4/18/16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C9D98-8F7A-5F4B-9309-290B706E3932}" type="datetime1">
              <a:rPr lang="en-US" smtClean="0"/>
              <a:t>4/18/16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72E52-CA3B-4B89-8AEC-1B69F92FAE92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C521C-943B-EC40-B528-A83BA89C2C30}" type="datetime1">
              <a:rPr lang="en-US" smtClean="0"/>
              <a:t>4/18/16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DF9DE-2389-48A4-BC7A-B4842B3063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83058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969D2238-1387-3442-B136-3C52AF913E78}" type="datetime1">
              <a:rPr lang="en-US" smtClean="0"/>
              <a:t>4/18/16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868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harm_icon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89" y="6241307"/>
            <a:ext cx="609600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  <p:sldLayoutId id="2147483732" r:id="rId13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harm.cs.uiuc.edu/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382000" cy="3581399"/>
          </a:xfrm>
        </p:spPr>
        <p:txBody>
          <a:bodyPr>
            <a:normAutofit/>
          </a:bodyPr>
          <a:lstStyle/>
          <a:p>
            <a:r>
              <a:rPr lang="en-US" b="1" dirty="0" smtClean="0"/>
              <a:t>Welcome to the </a:t>
            </a:r>
            <a:br>
              <a:rPr lang="en-US" b="1" dirty="0" smtClean="0"/>
            </a:br>
            <a:r>
              <a:rPr lang="en-US" b="1" dirty="0" smtClean="0"/>
              <a:t>2016 </a:t>
            </a:r>
            <a:r>
              <a:rPr lang="en-US" b="1" dirty="0" smtClean="0"/>
              <a:t>Charm++ Workshop!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5100" dirty="0" smtClean="0"/>
              <a:t>Laxmikant (Sanjay) Kale</a:t>
            </a:r>
          </a:p>
          <a:p>
            <a:r>
              <a:rPr lang="en-US" dirty="0" smtClean="0">
                <a:hlinkClick r:id="rId3"/>
              </a:rPr>
              <a:t>http://charm.cs.illinois.edu</a:t>
            </a:r>
            <a:endParaRPr lang="en-US" dirty="0" smtClean="0"/>
          </a:p>
          <a:p>
            <a:r>
              <a:rPr lang="en-US" dirty="0" smtClean="0"/>
              <a:t>Parallel Programming Laboratory</a:t>
            </a:r>
          </a:p>
          <a:p>
            <a:r>
              <a:rPr lang="en-US" dirty="0" smtClean="0"/>
              <a:t>Department of Computer Science</a:t>
            </a:r>
          </a:p>
          <a:p>
            <a:r>
              <a:rPr lang="en-US" dirty="0" smtClean="0"/>
              <a:t>University of Illinois at Urbana Champaign</a:t>
            </a:r>
          </a:p>
        </p:txBody>
      </p:sp>
      <p:pic>
        <p:nvPicPr>
          <p:cNvPr id="18436" name="Picture 6" descr="pp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813425"/>
            <a:ext cx="28892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full_mark_horz_b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867400"/>
            <a:ext cx="4133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PPL Highlights</a:t>
            </a:r>
            <a:r>
              <a:rPr lang="en-US" dirty="0" smtClean="0"/>
              <a:t> </a:t>
            </a:r>
            <a:r>
              <a:rPr lang="en-US" dirty="0" smtClean="0"/>
              <a:t>of last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1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Petascale</a:t>
            </a:r>
            <a:r>
              <a:rPr lang="en-US" dirty="0" smtClean="0"/>
              <a:t> </a:t>
            </a:r>
            <a:r>
              <a:rPr lang="en-US" dirty="0" smtClean="0"/>
              <a:t>Applications made excellent progress</a:t>
            </a:r>
          </a:p>
          <a:p>
            <a:pPr lvl="1"/>
            <a:r>
              <a:rPr lang="en-US" dirty="0" err="1" smtClean="0"/>
              <a:t>ChaNGa</a:t>
            </a:r>
            <a:r>
              <a:rPr lang="en-US" dirty="0" smtClean="0"/>
              <a:t>, NAMD, </a:t>
            </a:r>
            <a:r>
              <a:rPr lang="en-US" dirty="0" err="1" smtClean="0"/>
              <a:t>EpiSimdemics</a:t>
            </a:r>
            <a:r>
              <a:rPr lang="en-US" dirty="0" smtClean="0"/>
              <a:t>, </a:t>
            </a:r>
            <a:r>
              <a:rPr lang="en-US" dirty="0" err="1" smtClean="0"/>
              <a:t>OpenAtom</a:t>
            </a:r>
            <a:endParaRPr lang="en-US" dirty="0" smtClean="0"/>
          </a:p>
          <a:p>
            <a:pPr lvl="1"/>
            <a:r>
              <a:rPr lang="en-US" dirty="0" smtClean="0"/>
              <a:t>They are all current, past or upcoming PRAC applications, selected by NSF for large allocations for science on Blue Waters!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Evaluation of Charm++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Sandia@Livermore</a:t>
            </a:r>
            <a:r>
              <a:rPr lang="en-US" dirty="0" smtClean="0"/>
              <a:t> </a:t>
            </a:r>
            <a:r>
              <a:rPr lang="en-US" dirty="0"/>
              <a:t>evaluated Charm</a:t>
            </a:r>
            <a:r>
              <a:rPr lang="en-US" dirty="0" smtClean="0"/>
              <a:t>++</a:t>
            </a:r>
          </a:p>
          <a:p>
            <a:pPr lvl="1"/>
            <a:r>
              <a:rPr lang="en-US" dirty="0" smtClean="0"/>
              <a:t>Robert </a:t>
            </a:r>
            <a:r>
              <a:rPr lang="en-US" dirty="0"/>
              <a:t>Clay, Janine Bennett, David Hollman, Jeremiah </a:t>
            </a:r>
            <a:r>
              <a:rPr lang="en-US" dirty="0" smtClean="0"/>
              <a:t>Wilkes, and Sandia team</a:t>
            </a:r>
          </a:p>
          <a:p>
            <a:pPr lvl="1"/>
            <a:r>
              <a:rPr lang="en-US" dirty="0" smtClean="0"/>
              <a:t>Selected Charm++ along with Legion and Uintah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eek-long exploration by a team </a:t>
            </a:r>
          </a:p>
          <a:p>
            <a:pPr lvl="2"/>
            <a:r>
              <a:rPr lang="en-US" dirty="0" smtClean="0"/>
              <a:t>Eric </a:t>
            </a:r>
            <a:r>
              <a:rPr lang="en-US" dirty="0" err="1" smtClean="0"/>
              <a:t>Mikida</a:t>
            </a:r>
            <a:r>
              <a:rPr lang="en-US" dirty="0" smtClean="0"/>
              <a:t> and Nikhil Jain from PPL</a:t>
            </a:r>
          </a:p>
          <a:p>
            <a:pPr lvl="1"/>
            <a:r>
              <a:rPr lang="en-US" dirty="0" smtClean="0"/>
              <a:t>Mini-aero was implemented.. </a:t>
            </a:r>
          </a:p>
          <a:p>
            <a:pPr lvl="2"/>
            <a:r>
              <a:rPr lang="en-US" dirty="0" smtClean="0"/>
              <a:t>With load balancing, resilience, etc. !</a:t>
            </a:r>
          </a:p>
          <a:p>
            <a:pPr lvl="1"/>
            <a:r>
              <a:rPr lang="en-US" dirty="0" smtClean="0"/>
              <a:t>Sandia report</a:t>
            </a:r>
          </a:p>
          <a:p>
            <a:r>
              <a:rPr lang="en-US" dirty="0" smtClean="0"/>
              <a:t>Intel exploration continues</a:t>
            </a:r>
          </a:p>
          <a:p>
            <a:pPr lvl="1"/>
            <a:r>
              <a:rPr lang="en-US" dirty="0" smtClean="0"/>
              <a:t>Tim Mattson, Robert </a:t>
            </a:r>
            <a:r>
              <a:rPr lang="en-US" dirty="0" err="1" smtClean="0"/>
              <a:t>Wijngaart</a:t>
            </a:r>
            <a:r>
              <a:rPr lang="en-US" dirty="0" smtClean="0"/>
              <a:t>, [Jeff Hammond]</a:t>
            </a:r>
          </a:p>
          <a:p>
            <a:pPr lvl="1"/>
            <a:r>
              <a:rPr lang="en-US" dirty="0" smtClean="0"/>
              <a:t>Summer intern implemented PRK benchmarks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5109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Episimdemics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of epidemics: </a:t>
            </a:r>
          </a:p>
          <a:p>
            <a:pPr lvl="1"/>
            <a:r>
              <a:rPr lang="en-US" dirty="0" smtClean="0"/>
              <a:t>Collaboration with </a:t>
            </a:r>
            <a:r>
              <a:rPr lang="en-US" dirty="0" err="1" smtClean="0"/>
              <a:t>Madhav</a:t>
            </a:r>
            <a:r>
              <a:rPr lang="en-US" dirty="0" smtClean="0"/>
              <a:t> </a:t>
            </a:r>
            <a:r>
              <a:rPr lang="en-US" dirty="0" err="1" smtClean="0"/>
              <a:t>Marathe</a:t>
            </a:r>
            <a:r>
              <a:rPr lang="en-US" dirty="0" smtClean="0"/>
              <a:t> et al a Virginia Tech, and Livermore</a:t>
            </a:r>
          </a:p>
          <a:p>
            <a:pPr lvl="1"/>
            <a:r>
              <a:rPr lang="en-US" dirty="0" smtClean="0"/>
              <a:t>Converted from original MPI to Charm++</a:t>
            </a:r>
          </a:p>
          <a:p>
            <a:pPr lvl="1"/>
            <a:r>
              <a:rPr lang="en-US" dirty="0" smtClean="0"/>
              <a:t>Recent results scale to most of </a:t>
            </a:r>
            <a:r>
              <a:rPr lang="en-US" i="1" dirty="0" smtClean="0"/>
              <a:t>blue waters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Many optimizations that exploit asynchrony of Charm++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783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Charmworks</a:t>
            </a:r>
            <a:r>
              <a:rPr lang="en-US" dirty="0" smtClean="0"/>
              <a:t>,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path to long-term sustainability of Charm++</a:t>
            </a:r>
          </a:p>
          <a:p>
            <a:r>
              <a:rPr lang="en-US" dirty="0"/>
              <a:t>C</a:t>
            </a:r>
            <a:r>
              <a:rPr lang="en-US" dirty="0" smtClean="0"/>
              <a:t>ommercially supported version</a:t>
            </a:r>
          </a:p>
          <a:p>
            <a:pPr lvl="1"/>
            <a:r>
              <a:rPr lang="en-US" dirty="0" smtClean="0"/>
              <a:t>Focus on 10-1000 nodes at </a:t>
            </a:r>
            <a:r>
              <a:rPr lang="en-US" dirty="0" err="1" smtClean="0"/>
              <a:t>Charmworks</a:t>
            </a:r>
            <a:endParaRPr lang="en-US" dirty="0" smtClean="0"/>
          </a:p>
          <a:p>
            <a:pPr lvl="1"/>
            <a:r>
              <a:rPr lang="en-US" dirty="0" smtClean="0"/>
              <a:t>Existing collaborative apps to continue with same licensing (NAMD, </a:t>
            </a:r>
            <a:r>
              <a:rPr lang="en-US" dirty="0" err="1" smtClean="0"/>
              <a:t>OpenAtom</a:t>
            </a:r>
            <a:r>
              <a:rPr lang="en-US" dirty="0" smtClean="0"/>
              <a:t>) as before</a:t>
            </a:r>
          </a:p>
          <a:p>
            <a:r>
              <a:rPr lang="en-US" dirty="0" smtClean="0"/>
              <a:t>University version continues to be distributed</a:t>
            </a:r>
          </a:p>
          <a:p>
            <a:pPr lvl="1"/>
            <a:r>
              <a:rPr lang="en-US" dirty="0" smtClean="0"/>
              <a:t>Freely, in source code form, for non-profits</a:t>
            </a:r>
          </a:p>
          <a:p>
            <a:r>
              <a:rPr lang="en-US" dirty="0" smtClean="0"/>
              <a:t>Code base: </a:t>
            </a:r>
          </a:p>
          <a:p>
            <a:pPr lvl="1"/>
            <a:r>
              <a:rPr lang="en-US" dirty="0" smtClean="0"/>
              <a:t>Committed to avoiding divergence for a few years</a:t>
            </a:r>
          </a:p>
          <a:p>
            <a:pPr lvl="1"/>
            <a:r>
              <a:rPr lang="en-US" dirty="0" err="1" smtClean="0"/>
              <a:t>Charmworks</a:t>
            </a:r>
            <a:r>
              <a:rPr lang="en-US" dirty="0" smtClean="0"/>
              <a:t> codebase will be streamlined</a:t>
            </a:r>
          </a:p>
          <a:p>
            <a:r>
              <a:rPr lang="en-US" dirty="0" smtClean="0"/>
              <a:t>We will be happy to take your feedback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054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Charmworks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Past or ongoing relevant work:</a:t>
            </a:r>
          </a:p>
          <a:p>
            <a:pPr lvl="1"/>
            <a:r>
              <a:rPr lang="en-US" dirty="0" smtClean="0"/>
              <a:t>Eclipse plugin</a:t>
            </a:r>
          </a:p>
          <a:p>
            <a:pPr lvl="1"/>
            <a:r>
              <a:rPr lang="en-US" dirty="0" err="1" smtClean="0"/>
              <a:t>Charmdebug</a:t>
            </a:r>
            <a:r>
              <a:rPr lang="en-US" dirty="0" smtClean="0"/>
              <a:t> improvements</a:t>
            </a:r>
          </a:p>
          <a:p>
            <a:pPr lvl="1"/>
            <a:r>
              <a:rPr lang="en-US" dirty="0" smtClean="0"/>
              <a:t>Significantly improved robust parsing of .ci files</a:t>
            </a:r>
          </a:p>
          <a:p>
            <a:pPr lvl="1"/>
            <a:r>
              <a:rPr lang="en-US" dirty="0" smtClean="0"/>
              <a:t>Packaging scripts: </a:t>
            </a:r>
            <a:r>
              <a:rPr lang="en-US" dirty="0" err="1" smtClean="0"/>
              <a:t>spack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</a:p>
          <a:p>
            <a:pPr lvl="1"/>
            <a:r>
              <a:rPr lang="is-IS" dirty="0" smtClean="0"/>
              <a:t>GPU manager with shared memory nodes</a:t>
            </a:r>
          </a:p>
          <a:p>
            <a:pPr lvl="1"/>
            <a:r>
              <a:rPr lang="is-IS" dirty="0" smtClean="0"/>
              <a:t>Accel framework</a:t>
            </a:r>
          </a:p>
          <a:p>
            <a:pPr lvl="1"/>
            <a:r>
              <a:rPr lang="is-IS" dirty="0" smtClean="0"/>
              <a:t>Default parameter choices</a:t>
            </a:r>
          </a:p>
          <a:p>
            <a:pPr lvl="1"/>
            <a:r>
              <a:rPr lang="is-IS" dirty="0" smtClean="0"/>
              <a:t>Automation of checkpoint/restart scheduling</a:t>
            </a:r>
          </a:p>
          <a:p>
            <a:pPr lvl="1"/>
            <a:r>
              <a:rPr lang="is-IS" dirty="0" smtClean="0"/>
              <a:t>Metabalancer integration</a:t>
            </a:r>
          </a:p>
          <a:p>
            <a:pPr lvl="1"/>
            <a:r>
              <a:rPr lang="is-IS" dirty="0" smtClean="0"/>
              <a:t>Performance report</a:t>
            </a:r>
          </a:p>
          <a:p>
            <a:pPr lvl="1"/>
            <a:endParaRPr lang="is-IS" dirty="0" smtClean="0"/>
          </a:p>
          <a:p>
            <a:pPr lvl="1"/>
            <a:endParaRPr lang="is-I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8234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Graduating Doctoral Students!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first half of 2016, mostly</a:t>
            </a:r>
          </a:p>
          <a:p>
            <a:r>
              <a:rPr lang="en-US" dirty="0" smtClean="0"/>
              <a:t>Nikhil Jain (LLNL)</a:t>
            </a:r>
          </a:p>
          <a:p>
            <a:r>
              <a:rPr lang="en-US" dirty="0" smtClean="0"/>
              <a:t>Jonathan </a:t>
            </a:r>
            <a:r>
              <a:rPr lang="en-US" dirty="0" err="1" smtClean="0"/>
              <a:t>Lifflander</a:t>
            </a:r>
            <a:r>
              <a:rPr lang="en-US" dirty="0" smtClean="0"/>
              <a:t> (Sandia @ Livermore)</a:t>
            </a:r>
          </a:p>
          <a:p>
            <a:r>
              <a:rPr lang="en-US" dirty="0" smtClean="0"/>
              <a:t>Xiang Ni (IBM Research)</a:t>
            </a:r>
          </a:p>
          <a:p>
            <a:r>
              <a:rPr lang="en-US" dirty="0" smtClean="0"/>
              <a:t>Phil Miller (</a:t>
            </a:r>
            <a:r>
              <a:rPr lang="en-US" dirty="0" err="1" smtClean="0"/>
              <a:t>charmworks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Harshitha</a:t>
            </a:r>
            <a:r>
              <a:rPr lang="en-US" dirty="0" smtClean="0"/>
              <a:t> Menon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5924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906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Keynotes</a:t>
            </a:r>
            <a:endParaRPr lang="en-US" dirty="0">
              <a:solidFill>
                <a:srgbClr val="C0504D"/>
              </a:solidFill>
            </a:endParaRPr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Barbara Chapman (today)</a:t>
            </a:r>
            <a:endParaRPr lang="en-US" dirty="0">
              <a:solidFill>
                <a:srgbClr val="C0504D"/>
              </a:solidFill>
            </a:endParaRPr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Thomas Sterling (tomorrow morning)</a:t>
            </a:r>
            <a:endParaRPr lang="en-US" dirty="0" smtClean="0">
              <a:solidFill>
                <a:srgbClr val="C0504D"/>
              </a:solidFill>
            </a:endParaRPr>
          </a:p>
          <a:p>
            <a:r>
              <a:rPr lang="en-US" dirty="0" smtClean="0"/>
              <a:t>Invited talks: 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Charm</a:t>
            </a:r>
            <a:r>
              <a:rPr lang="en-US" dirty="0" smtClean="0"/>
              <a:t>++ features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/>
              <a:t>capabilities</a:t>
            </a:r>
          </a:p>
          <a:p>
            <a:pPr lvl="1"/>
            <a:r>
              <a:rPr lang="en-US" dirty="0" smtClean="0"/>
              <a:t>Within-node parallelism,</a:t>
            </a:r>
          </a:p>
          <a:p>
            <a:pPr lvl="1"/>
            <a:r>
              <a:rPr lang="en-US" dirty="0" smtClean="0"/>
              <a:t>AMPI, </a:t>
            </a:r>
            <a:endParaRPr lang="en-US" dirty="0" smtClean="0"/>
          </a:p>
          <a:p>
            <a:r>
              <a:rPr lang="en-US" dirty="0" smtClean="0"/>
              <a:t>Panel: </a:t>
            </a:r>
            <a:r>
              <a:rPr lang="en-US" sz="2400" dirty="0" smtClean="0"/>
              <a:t>Higher Level Abstractions</a:t>
            </a:r>
            <a:endParaRPr lang="en-US" sz="2400" dirty="0" smtClean="0"/>
          </a:p>
          <a:p>
            <a:pPr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8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324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 couple of forks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MPI + x </a:t>
            </a:r>
          </a:p>
          <a:p>
            <a:r>
              <a:rPr lang="en-US" dirty="0" smtClean="0"/>
              <a:t>“Task Models”</a:t>
            </a:r>
          </a:p>
          <a:p>
            <a:pPr lvl="1"/>
            <a:r>
              <a:rPr lang="en-US" dirty="0" smtClean="0"/>
              <a:t> Asynchrony</a:t>
            </a:r>
          </a:p>
          <a:p>
            <a:r>
              <a:rPr lang="en-US" dirty="0" err="1" smtClean="0"/>
              <a:t>Overdecomposition</a:t>
            </a:r>
            <a:r>
              <a:rPr lang="en-US" dirty="0" smtClean="0"/>
              <a:t> and </a:t>
            </a:r>
            <a:r>
              <a:rPr lang="en-US" dirty="0" err="1" smtClean="0"/>
              <a:t>migratability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Most </a:t>
            </a:r>
            <a:r>
              <a:rPr lang="en-US" dirty="0" err="1" smtClean="0"/>
              <a:t>adaptivity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6438497" y="4327225"/>
            <a:ext cx="524537" cy="2556177"/>
          </a:xfrm>
          <a:custGeom>
            <a:avLst/>
            <a:gdLst>
              <a:gd name="connsiteX0" fmla="*/ 319956 w 524537"/>
              <a:gd name="connsiteY0" fmla="*/ 0 h 1917133"/>
              <a:gd name="connsiteX1" fmla="*/ 73363 w 524537"/>
              <a:gd name="connsiteY1" fmla="*/ 320601 h 1917133"/>
              <a:gd name="connsiteX2" fmla="*/ 24044 w 524537"/>
              <a:gd name="connsiteY2" fmla="*/ 715188 h 1917133"/>
              <a:gd name="connsiteX3" fmla="*/ 418594 w 524537"/>
              <a:gd name="connsiteY3" fmla="*/ 1319399 h 1917133"/>
              <a:gd name="connsiteX4" fmla="*/ 517231 w 524537"/>
              <a:gd name="connsiteY4" fmla="*/ 1861956 h 1917133"/>
              <a:gd name="connsiteX5" fmla="*/ 517231 w 524537"/>
              <a:gd name="connsiteY5" fmla="*/ 1898948 h 191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37" h="1917133">
                <a:moveTo>
                  <a:pt x="319956" y="0"/>
                </a:moveTo>
                <a:cubicBezTo>
                  <a:pt x="221319" y="100701"/>
                  <a:pt x="122682" y="201403"/>
                  <a:pt x="73363" y="320601"/>
                </a:cubicBezTo>
                <a:cubicBezTo>
                  <a:pt x="24044" y="439799"/>
                  <a:pt x="-33495" y="548722"/>
                  <a:pt x="24044" y="715188"/>
                </a:cubicBezTo>
                <a:cubicBezTo>
                  <a:pt x="81582" y="881654"/>
                  <a:pt x="336396" y="1128271"/>
                  <a:pt x="418594" y="1319399"/>
                </a:cubicBezTo>
                <a:cubicBezTo>
                  <a:pt x="500792" y="1510527"/>
                  <a:pt x="500791" y="1765364"/>
                  <a:pt x="517231" y="1861956"/>
                </a:cubicBezTo>
                <a:cubicBezTo>
                  <a:pt x="533671" y="1958548"/>
                  <a:pt x="517231" y="1898948"/>
                  <a:pt x="517231" y="189894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987504" y="4315404"/>
            <a:ext cx="524537" cy="2556177"/>
          </a:xfrm>
          <a:custGeom>
            <a:avLst/>
            <a:gdLst>
              <a:gd name="connsiteX0" fmla="*/ 319956 w 524537"/>
              <a:gd name="connsiteY0" fmla="*/ 0 h 1917133"/>
              <a:gd name="connsiteX1" fmla="*/ 73363 w 524537"/>
              <a:gd name="connsiteY1" fmla="*/ 320601 h 1917133"/>
              <a:gd name="connsiteX2" fmla="*/ 24044 w 524537"/>
              <a:gd name="connsiteY2" fmla="*/ 715188 h 1917133"/>
              <a:gd name="connsiteX3" fmla="*/ 418594 w 524537"/>
              <a:gd name="connsiteY3" fmla="*/ 1319399 h 1917133"/>
              <a:gd name="connsiteX4" fmla="*/ 517231 w 524537"/>
              <a:gd name="connsiteY4" fmla="*/ 1861956 h 1917133"/>
              <a:gd name="connsiteX5" fmla="*/ 517231 w 524537"/>
              <a:gd name="connsiteY5" fmla="*/ 1898948 h 191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37" h="1917133">
                <a:moveTo>
                  <a:pt x="319956" y="0"/>
                </a:moveTo>
                <a:cubicBezTo>
                  <a:pt x="221319" y="100701"/>
                  <a:pt x="122682" y="201403"/>
                  <a:pt x="73363" y="320601"/>
                </a:cubicBezTo>
                <a:cubicBezTo>
                  <a:pt x="24044" y="439799"/>
                  <a:pt x="-33495" y="548722"/>
                  <a:pt x="24044" y="715188"/>
                </a:cubicBezTo>
                <a:cubicBezTo>
                  <a:pt x="81582" y="881654"/>
                  <a:pt x="336396" y="1128271"/>
                  <a:pt x="418594" y="1319399"/>
                </a:cubicBezTo>
                <a:cubicBezTo>
                  <a:pt x="500792" y="1510527"/>
                  <a:pt x="500791" y="1765364"/>
                  <a:pt x="517231" y="1861956"/>
                </a:cubicBezTo>
                <a:cubicBezTo>
                  <a:pt x="533671" y="1958548"/>
                  <a:pt x="517231" y="1898948"/>
                  <a:pt x="517231" y="189894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283438" y="3197803"/>
            <a:ext cx="1479562" cy="1117996"/>
          </a:xfrm>
          <a:custGeom>
            <a:avLst/>
            <a:gdLst>
              <a:gd name="connsiteX0" fmla="*/ 0 w 1479562"/>
              <a:gd name="connsiteY0" fmla="*/ 838497 h 838497"/>
              <a:gd name="connsiteX1" fmla="*/ 394550 w 1479562"/>
              <a:gd name="connsiteY1" fmla="*/ 443910 h 838497"/>
              <a:gd name="connsiteX2" fmla="*/ 813759 w 1479562"/>
              <a:gd name="connsiteY2" fmla="*/ 135639 h 838497"/>
              <a:gd name="connsiteX3" fmla="*/ 1479562 w 1479562"/>
              <a:gd name="connsiteY3" fmla="*/ 0 h 83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9562" h="838497">
                <a:moveTo>
                  <a:pt x="0" y="838497"/>
                </a:moveTo>
                <a:cubicBezTo>
                  <a:pt x="129462" y="699775"/>
                  <a:pt x="258924" y="561053"/>
                  <a:pt x="394550" y="443910"/>
                </a:cubicBezTo>
                <a:cubicBezTo>
                  <a:pt x="530176" y="326767"/>
                  <a:pt x="632924" y="209624"/>
                  <a:pt x="813759" y="135639"/>
                </a:cubicBezTo>
                <a:cubicBezTo>
                  <a:pt x="994594" y="61654"/>
                  <a:pt x="1479562" y="0"/>
                  <a:pt x="1479562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131038" y="2486603"/>
            <a:ext cx="1479562" cy="1117996"/>
          </a:xfrm>
          <a:custGeom>
            <a:avLst/>
            <a:gdLst>
              <a:gd name="connsiteX0" fmla="*/ 0 w 1479562"/>
              <a:gd name="connsiteY0" fmla="*/ 838497 h 838497"/>
              <a:gd name="connsiteX1" fmla="*/ 394550 w 1479562"/>
              <a:gd name="connsiteY1" fmla="*/ 443910 h 838497"/>
              <a:gd name="connsiteX2" fmla="*/ 813759 w 1479562"/>
              <a:gd name="connsiteY2" fmla="*/ 135639 h 838497"/>
              <a:gd name="connsiteX3" fmla="*/ 1479562 w 1479562"/>
              <a:gd name="connsiteY3" fmla="*/ 0 h 83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9562" h="838497">
                <a:moveTo>
                  <a:pt x="0" y="838497"/>
                </a:moveTo>
                <a:cubicBezTo>
                  <a:pt x="129462" y="699775"/>
                  <a:pt x="258924" y="561053"/>
                  <a:pt x="394550" y="443910"/>
                </a:cubicBezTo>
                <a:cubicBezTo>
                  <a:pt x="530176" y="326767"/>
                  <a:pt x="632924" y="209624"/>
                  <a:pt x="813759" y="135639"/>
                </a:cubicBezTo>
                <a:cubicBezTo>
                  <a:pt x="994594" y="61654"/>
                  <a:pt x="1479562" y="0"/>
                  <a:pt x="1479562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674734" y="2683111"/>
            <a:ext cx="2096046" cy="1660552"/>
          </a:xfrm>
          <a:custGeom>
            <a:avLst/>
            <a:gdLst>
              <a:gd name="connsiteX0" fmla="*/ 2096046 w 2096046"/>
              <a:gd name="connsiteY0" fmla="*/ 1245414 h 1245414"/>
              <a:gd name="connsiteX1" fmla="*/ 1023364 w 2096046"/>
              <a:gd name="connsiteY1" fmla="*/ 332933 h 1245414"/>
              <a:gd name="connsiteX2" fmla="*/ 0 w 2096046"/>
              <a:gd name="connsiteY2" fmla="*/ 0 h 124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6046" h="1245414">
                <a:moveTo>
                  <a:pt x="2096046" y="1245414"/>
                </a:moveTo>
                <a:cubicBezTo>
                  <a:pt x="1734375" y="892958"/>
                  <a:pt x="1372705" y="540502"/>
                  <a:pt x="1023364" y="332933"/>
                </a:cubicBezTo>
                <a:cubicBezTo>
                  <a:pt x="674023" y="125364"/>
                  <a:pt x="0" y="0"/>
                  <a:pt x="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034992" y="2045249"/>
            <a:ext cx="2096046" cy="1660552"/>
          </a:xfrm>
          <a:custGeom>
            <a:avLst/>
            <a:gdLst>
              <a:gd name="connsiteX0" fmla="*/ 2096046 w 2096046"/>
              <a:gd name="connsiteY0" fmla="*/ 1245414 h 1245414"/>
              <a:gd name="connsiteX1" fmla="*/ 1023364 w 2096046"/>
              <a:gd name="connsiteY1" fmla="*/ 332933 h 1245414"/>
              <a:gd name="connsiteX2" fmla="*/ 0 w 2096046"/>
              <a:gd name="connsiteY2" fmla="*/ 0 h 124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6046" h="1245414">
                <a:moveTo>
                  <a:pt x="2096046" y="1245414"/>
                </a:moveTo>
                <a:cubicBezTo>
                  <a:pt x="1734375" y="892958"/>
                  <a:pt x="1372705" y="540502"/>
                  <a:pt x="1023364" y="332933"/>
                </a:cubicBezTo>
                <a:cubicBezTo>
                  <a:pt x="674023" y="125364"/>
                  <a:pt x="0" y="0"/>
                  <a:pt x="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925488" y="560039"/>
            <a:ext cx="519753" cy="1824964"/>
          </a:xfrm>
          <a:custGeom>
            <a:avLst/>
            <a:gdLst>
              <a:gd name="connsiteX0" fmla="*/ 505517 w 519753"/>
              <a:gd name="connsiteY0" fmla="*/ 0 h 1368723"/>
              <a:gd name="connsiteX1" fmla="*/ 505517 w 519753"/>
              <a:gd name="connsiteY1" fmla="*/ 394587 h 1368723"/>
              <a:gd name="connsiteX2" fmla="*/ 357561 w 519753"/>
              <a:gd name="connsiteY2" fmla="*/ 678196 h 1368723"/>
              <a:gd name="connsiteX3" fmla="*/ 98638 w 519753"/>
              <a:gd name="connsiteY3" fmla="*/ 949475 h 1368723"/>
              <a:gd name="connsiteX4" fmla="*/ 0 w 519753"/>
              <a:gd name="connsiteY4" fmla="*/ 1368723 h 136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53" h="1368723">
                <a:moveTo>
                  <a:pt x="505517" y="0"/>
                </a:moveTo>
                <a:cubicBezTo>
                  <a:pt x="517846" y="140777"/>
                  <a:pt x="530176" y="281554"/>
                  <a:pt x="505517" y="394587"/>
                </a:cubicBezTo>
                <a:cubicBezTo>
                  <a:pt x="480858" y="507620"/>
                  <a:pt x="425374" y="585715"/>
                  <a:pt x="357561" y="678196"/>
                </a:cubicBezTo>
                <a:cubicBezTo>
                  <a:pt x="289748" y="770677"/>
                  <a:pt x="158231" y="834387"/>
                  <a:pt x="98638" y="949475"/>
                </a:cubicBezTo>
                <a:cubicBezTo>
                  <a:pt x="39045" y="1064563"/>
                  <a:pt x="0" y="1368723"/>
                  <a:pt x="0" y="136872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369041" y="962603"/>
            <a:ext cx="519753" cy="1824964"/>
          </a:xfrm>
          <a:custGeom>
            <a:avLst/>
            <a:gdLst>
              <a:gd name="connsiteX0" fmla="*/ 505517 w 519753"/>
              <a:gd name="connsiteY0" fmla="*/ 0 h 1368723"/>
              <a:gd name="connsiteX1" fmla="*/ 505517 w 519753"/>
              <a:gd name="connsiteY1" fmla="*/ 394587 h 1368723"/>
              <a:gd name="connsiteX2" fmla="*/ 357561 w 519753"/>
              <a:gd name="connsiteY2" fmla="*/ 678196 h 1368723"/>
              <a:gd name="connsiteX3" fmla="*/ 98638 w 519753"/>
              <a:gd name="connsiteY3" fmla="*/ 949475 h 1368723"/>
              <a:gd name="connsiteX4" fmla="*/ 0 w 519753"/>
              <a:gd name="connsiteY4" fmla="*/ 1368723 h 136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53" h="1368723">
                <a:moveTo>
                  <a:pt x="505517" y="0"/>
                </a:moveTo>
                <a:cubicBezTo>
                  <a:pt x="517846" y="140777"/>
                  <a:pt x="530176" y="281554"/>
                  <a:pt x="505517" y="394587"/>
                </a:cubicBezTo>
                <a:cubicBezTo>
                  <a:pt x="480858" y="507620"/>
                  <a:pt x="425374" y="585715"/>
                  <a:pt x="357561" y="678196"/>
                </a:cubicBezTo>
                <a:cubicBezTo>
                  <a:pt x="289748" y="770677"/>
                  <a:pt x="158231" y="834387"/>
                  <a:pt x="98638" y="949475"/>
                </a:cubicBezTo>
                <a:cubicBezTo>
                  <a:pt x="39045" y="1064563"/>
                  <a:pt x="0" y="1368723"/>
                  <a:pt x="0" y="136872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13"/>
          <p:cNvSpPr/>
          <p:nvPr/>
        </p:nvSpPr>
        <p:spPr>
          <a:xfrm>
            <a:off x="5835638" y="2283401"/>
            <a:ext cx="533400" cy="609600"/>
          </a:xfrm>
          <a:prstGeom prst="snip2DiagRect">
            <a:avLst>
              <a:gd name="adj1" fmla="val 26968"/>
              <a:gd name="adj2" fmla="val 166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6200" y="261620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MPI+X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279400"/>
            <a:ext cx="2590800" cy="70788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Overdecomposition</a:t>
            </a:r>
            <a:r>
              <a:rPr lang="en-US" sz="2000" dirty="0" smtClean="0"/>
              <a:t> +</a:t>
            </a:r>
          </a:p>
          <a:p>
            <a:r>
              <a:rPr lang="en-US" sz="2000" dirty="0" err="1" smtClean="0"/>
              <a:t>Migratability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Task</a:t>
            </a:r>
          </a:p>
          <a:p>
            <a:r>
              <a:rPr lang="en-US" sz="2000" dirty="0" smtClean="0"/>
              <a:t>Models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4733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Overdecomposition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Decompose the work units &amp; data units into many more pieces than execution units</a:t>
            </a:r>
          </a:p>
          <a:p>
            <a:pPr lvl="1"/>
            <a:r>
              <a:rPr lang="en-US" dirty="0" smtClean="0"/>
              <a:t>Cores/Nodes/..</a:t>
            </a:r>
          </a:p>
          <a:p>
            <a:r>
              <a:rPr lang="en-US" dirty="0" smtClean="0"/>
              <a:t>Not so hard: we do decomposition anyway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6" descr="charm_ic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62" y="3708400"/>
            <a:ext cx="2310438" cy="2971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62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Migratability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 these work and data units to be </a:t>
            </a:r>
            <a:r>
              <a:rPr lang="en-US" dirty="0" err="1" smtClean="0"/>
              <a:t>migratable</a:t>
            </a:r>
            <a:r>
              <a:rPr lang="en-US" dirty="0" smtClean="0"/>
              <a:t> at runtime</a:t>
            </a:r>
          </a:p>
          <a:p>
            <a:pPr lvl="1"/>
            <a:r>
              <a:rPr lang="en-US" dirty="0" smtClean="0"/>
              <a:t>i.e. the programmer or runtime, can move them</a:t>
            </a:r>
          </a:p>
          <a:p>
            <a:r>
              <a:rPr lang="en-US" dirty="0" smtClean="0"/>
              <a:t>Consequences for the app-developer</a:t>
            </a:r>
          </a:p>
          <a:p>
            <a:pPr lvl="1"/>
            <a:r>
              <a:rPr lang="en-US" dirty="0" smtClean="0"/>
              <a:t>Communication must now be addressed to logical units with global names, not to physical processors</a:t>
            </a:r>
          </a:p>
          <a:p>
            <a:pPr lvl="1"/>
            <a:r>
              <a:rPr lang="en-US" dirty="0" smtClean="0"/>
              <a:t>But this is a good thing</a:t>
            </a:r>
          </a:p>
          <a:p>
            <a:r>
              <a:rPr lang="en-US" dirty="0" smtClean="0"/>
              <a:t>Consequences for RTS</a:t>
            </a:r>
          </a:p>
          <a:p>
            <a:pPr lvl="1"/>
            <a:r>
              <a:rPr lang="en-US" dirty="0" smtClean="0"/>
              <a:t>Must keep track of where each unit is</a:t>
            </a:r>
          </a:p>
          <a:p>
            <a:pPr lvl="1"/>
            <a:r>
              <a:rPr lang="en-US" dirty="0" smtClean="0"/>
              <a:t>Naming and location management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51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Asynchrony: </a:t>
            </a:r>
            <a:br>
              <a:rPr lang="en-US" dirty="0" smtClean="0"/>
            </a:br>
            <a:r>
              <a:rPr lang="en-US" dirty="0" smtClean="0"/>
              <a:t>Message-Driven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458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Now: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have multiple units on each processor</a:t>
            </a:r>
          </a:p>
          <a:p>
            <a:pPr lvl="1"/>
            <a:r>
              <a:rPr lang="en-US" dirty="0" smtClean="0"/>
              <a:t>They address each other via logical names</a:t>
            </a:r>
          </a:p>
          <a:p>
            <a:r>
              <a:rPr lang="en-US" dirty="0" smtClean="0"/>
              <a:t>Need for scheduling:</a:t>
            </a:r>
          </a:p>
          <a:p>
            <a:pPr lvl="1"/>
            <a:r>
              <a:rPr lang="en-US" dirty="0" smtClean="0"/>
              <a:t>What sequence should the work units execute in?</a:t>
            </a:r>
          </a:p>
          <a:p>
            <a:pPr lvl="1"/>
            <a:r>
              <a:rPr lang="en-US" dirty="0" smtClean="0"/>
              <a:t>One answer: let the programmer sequence them</a:t>
            </a:r>
          </a:p>
          <a:p>
            <a:pPr lvl="2"/>
            <a:r>
              <a:rPr lang="en-US" dirty="0" smtClean="0"/>
              <a:t>Seen in current codes, e.g. some AMR frameworks</a:t>
            </a:r>
          </a:p>
          <a:p>
            <a:pPr lvl="1"/>
            <a:r>
              <a:rPr lang="en-US" dirty="0" smtClean="0"/>
              <a:t>Message-driven execution: </a:t>
            </a:r>
          </a:p>
          <a:p>
            <a:pPr lvl="2"/>
            <a:r>
              <a:rPr lang="en-US" dirty="0" smtClean="0"/>
              <a:t>Let the work-unit that happens to have data (“message”) available for it execute next</a:t>
            </a:r>
          </a:p>
          <a:p>
            <a:pPr lvl="2"/>
            <a:r>
              <a:rPr lang="en-US" dirty="0" smtClean="0"/>
              <a:t>Let the RTS select among ready work units</a:t>
            </a:r>
          </a:p>
          <a:p>
            <a:pPr lvl="2"/>
            <a:r>
              <a:rPr lang="en-US" dirty="0" smtClean="0"/>
              <a:t>Programmer should not specify what executes next, but can influence it via priorities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08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Charm++ began as an adaptive runtime system for dealing with application variability:</a:t>
            </a:r>
          </a:p>
          <a:p>
            <a:pPr lvl="1"/>
            <a:r>
              <a:rPr lang="en-US" dirty="0" smtClean="0"/>
              <a:t>Dynamic load imbalances</a:t>
            </a:r>
          </a:p>
          <a:p>
            <a:pPr lvl="1"/>
            <a:r>
              <a:rPr lang="en-US" dirty="0" smtClean="0"/>
              <a:t>Task parallelism first (state-space search)</a:t>
            </a:r>
          </a:p>
          <a:p>
            <a:pPr lvl="1"/>
            <a:r>
              <a:rPr lang="en-US" dirty="0" smtClean="0"/>
              <a:t>Iterative (but irregular/dynamic) apps in mid-1990s</a:t>
            </a:r>
          </a:p>
          <a:p>
            <a:r>
              <a:rPr lang="en-US" dirty="0" smtClean="0"/>
              <a:t>But it turns out to be useful for future hardware, which is also characterized by variability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7328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Message-driven </a:t>
            </a:r>
            <a:r>
              <a:rPr lang="en-US" dirty="0"/>
              <a:t>E</a:t>
            </a:r>
            <a:r>
              <a:rPr lang="en-US" dirty="0" smtClean="0"/>
              <a:t>xecution</a:t>
            </a:r>
            <a:endParaRPr lang="en-US" dirty="0"/>
          </a:p>
        </p:txBody>
      </p:sp>
      <p:pic>
        <p:nvPicPr>
          <p:cNvPr id="8" name="Picture 7" descr="schedul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003300"/>
            <a:ext cx="8051800" cy="48514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352800" y="2133600"/>
            <a:ext cx="22098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62400" y="2057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A[..].foo(…)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3352800" y="2362200"/>
            <a:ext cx="762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791200" y="3200400"/>
            <a:ext cx="9144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629400" y="5029200"/>
            <a:ext cx="762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37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4A4A4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4A4A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1203 C 0.01216 0.08931 0.02849 0.16682 0.04482 0.21981 C 0.06132 0.27256 0.05124 0.31097 0.09554 0.32971 C 0.14001 0.34868 0.26976 0.32161 0.31145 0.33249 C 0.35314 0.34359 0.33802 0.38732 0.34584 0.39658 C 0.35366 0.40606 0.35748 0.38917 0.35852 0.38871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7" y="19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431E-6 -1.36669E-7 C -0.00383 -0.05745 -0.00747 -0.1142 -0.01129 -0.15312 C -0.01511 -0.19157 -0.01286 -0.21983 -0.02293 -0.23303 C -0.03318 -0.24739 -0.06322 -0.22747 -0.07277 -0.23558 C -0.08232 -0.24369 -0.07885 -0.27589 -0.08059 -0.28214 C -0.0825 -0.28886 -0.08337 -0.27704 -0.08354 -0.27635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5" y="-1445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Empowering the RTS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4495800"/>
            <a:ext cx="83058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Adaptive RTS can:</a:t>
            </a:r>
          </a:p>
          <a:p>
            <a:pPr lvl="1"/>
            <a:r>
              <a:rPr lang="en-US" dirty="0" smtClean="0"/>
              <a:t>Dynamically balance loads</a:t>
            </a:r>
          </a:p>
          <a:p>
            <a:pPr lvl="1"/>
            <a:r>
              <a:rPr lang="en-US" dirty="0" smtClean="0"/>
              <a:t>Optimize communication:</a:t>
            </a:r>
          </a:p>
          <a:p>
            <a:pPr lvl="2"/>
            <a:r>
              <a:rPr lang="en-US" dirty="0" smtClean="0"/>
              <a:t>Spread over time, </a:t>
            </a:r>
            <a:r>
              <a:rPr lang="en-US" dirty="0" err="1" smtClean="0"/>
              <a:t>async</a:t>
            </a:r>
            <a:r>
              <a:rPr lang="en-US" dirty="0" smtClean="0"/>
              <a:t> collectives</a:t>
            </a:r>
          </a:p>
          <a:p>
            <a:pPr lvl="1"/>
            <a:r>
              <a:rPr lang="en-US" dirty="0" smtClean="0"/>
              <a:t>Automatic latency tolerance</a:t>
            </a:r>
          </a:p>
          <a:p>
            <a:pPr lvl="1"/>
            <a:r>
              <a:rPr lang="en-US" dirty="0" err="1" smtClean="0"/>
              <a:t>Prefetch</a:t>
            </a:r>
            <a:r>
              <a:rPr lang="en-US" dirty="0" smtClean="0"/>
              <a:t> data with almost perfect predictability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3429000"/>
            <a:ext cx="19812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Asynchrony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0" y="3352800"/>
            <a:ext cx="32004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Overdecomposition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705600" y="3429000"/>
            <a:ext cx="22098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Migratability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362200" y="1066800"/>
            <a:ext cx="43434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Adaptive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Runtime System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00200" y="2362200"/>
            <a:ext cx="1981200" cy="609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75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Introspection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5715000" y="2362200"/>
            <a:ext cx="1828800" cy="533400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1000">
                <a:schemeClr val="accent1">
                  <a:shade val="58000"/>
                  <a:satMod val="165000"/>
                </a:schemeClr>
              </a:gs>
              <a:gs pos="75000">
                <a:schemeClr val="accent1">
                  <a:shade val="30000"/>
                  <a:satMod val="175000"/>
                </a:schemeClr>
              </a:gs>
              <a:gs pos="100000">
                <a:schemeClr val="accent1">
                  <a:shade val="15000"/>
                  <a:satMod val="1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/>
              <a:t>Adaptivity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45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RTSs Look </a:t>
            </a:r>
            <a:r>
              <a:rPr lang="en-US" dirty="0"/>
              <a:t>L</a:t>
            </a:r>
            <a:r>
              <a:rPr lang="en-US" dirty="0" smtClean="0"/>
              <a:t>ike: Charm++</a:t>
            </a:r>
            <a:endParaRPr lang="en-US" dirty="0"/>
          </a:p>
        </p:txBody>
      </p:sp>
      <p:pic>
        <p:nvPicPr>
          <p:cNvPr id="7" name="Content Placeholder 6" descr="xarts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0" b="-2250"/>
          <a:stretch>
            <a:fillRect/>
          </a:stretch>
        </p:blipFill>
        <p:spPr>
          <a:xfrm>
            <a:off x="457200" y="1219200"/>
            <a:ext cx="8305800" cy="4906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 workshop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lpreso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pplpreso</Template>
  <TotalTime>68398</TotalTime>
  <Words>776</Words>
  <Application>Microsoft Macintosh PowerPoint</Application>
  <PresentationFormat>On-screen Show (4:3)</PresentationFormat>
  <Paragraphs>158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Book Antiqua</vt:lpstr>
      <vt:lpstr>Lucida Sans Unicode</vt:lpstr>
      <vt:lpstr>Times New Roman</vt:lpstr>
      <vt:lpstr>Arial</vt:lpstr>
      <vt:lpstr>pplpreso</vt:lpstr>
      <vt:lpstr>Welcome to the  2016 Charm++ Workshop!</vt:lpstr>
      <vt:lpstr>A couple of forks</vt:lpstr>
      <vt:lpstr>Overdecomposition</vt:lpstr>
      <vt:lpstr>Migratability</vt:lpstr>
      <vt:lpstr>Asynchrony:  Message-Driven Execution</vt:lpstr>
      <vt:lpstr>Charm++</vt:lpstr>
      <vt:lpstr>Message-driven Execution</vt:lpstr>
      <vt:lpstr>Empowering the RTS</vt:lpstr>
      <vt:lpstr>What Do RTSs Look Like: Charm++</vt:lpstr>
      <vt:lpstr>PPL Highlights of last year</vt:lpstr>
      <vt:lpstr>External Evaluation of Charm++</vt:lpstr>
      <vt:lpstr>Episimdemics</vt:lpstr>
      <vt:lpstr>Charmworks, Inc.</vt:lpstr>
      <vt:lpstr>Charmworks contributions</vt:lpstr>
      <vt:lpstr>Graduating Doctoral Students!</vt:lpstr>
      <vt:lpstr>Workshop Overview</vt:lpstr>
    </vt:vector>
  </TitlesOfParts>
  <Company>uiuc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Runtime Optimizations</dc:title>
  <dc:creator>sanjay</dc:creator>
  <cp:lastModifiedBy>Kale, Laxmikant V</cp:lastModifiedBy>
  <cp:revision>580</cp:revision>
  <dcterms:created xsi:type="dcterms:W3CDTF">2002-10-12T14:08:56Z</dcterms:created>
  <dcterms:modified xsi:type="dcterms:W3CDTF">2016-04-19T13:49:35Z</dcterms:modified>
</cp:coreProperties>
</file>