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tiff" ContentType="image/tiff"/>
  <Default Extension="jpg" ContentType="image/jpeg"/>
  <Default Extension="vml" ContentType="application/vnd.openxmlformats-officedocument.vmlDrawing"/>
  <Default Extension="GIF" ContentType="image/gi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.bin" ContentType="application/vnd.openxmlformats-officedocument.oleObject"/>
  <Override PartName="/ppt/embeddings/Microsoft_Equation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Microsoft_Equation2.bin" ContentType="application/vnd.openxmlformats-officedocument.oleObject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Microsoft_Equation6.bin" ContentType="application/vnd.openxmlformats-officedocument.oleObject"/>
  <Override PartName="/ppt/notesSlides/notesSlide21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Microsoft_Equation7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Microsoft_Equation8.bin" ContentType="application/vnd.openxmlformats-officedocument.oleObject"/>
  <Override PartName="/ppt/embeddings/oleObject14.bin" ContentType="application/vnd.openxmlformats-officedocument.oleObject"/>
  <Override PartName="/ppt/embeddings/Microsoft_Equation9.bin" ContentType="application/vnd.openxmlformats-officedocument.oleObject"/>
  <Override PartName="/ppt/notesSlides/notesSlide22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Microsoft_Equation10.bin" ContentType="application/vnd.openxmlformats-officedocument.oleObject"/>
  <Override PartName="/ppt/notesSlides/notesSlide23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Microsoft_Equation11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23.bin" ContentType="application/vnd.openxmlformats-officedocument.oleObject"/>
  <Override PartName="/ppt/embeddings/Microsoft_Equation12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  <p:sldMasterId id="2147483783" r:id="rId2"/>
    <p:sldMasterId id="2147483796" r:id="rId3"/>
  </p:sldMasterIdLst>
  <p:notesMasterIdLst>
    <p:notesMasterId r:id="rId100"/>
  </p:notesMasterIdLst>
  <p:handoutMasterIdLst>
    <p:handoutMasterId r:id="rId101"/>
  </p:handoutMasterIdLst>
  <p:sldIdLst>
    <p:sldId id="428" r:id="rId4"/>
    <p:sldId id="756" r:id="rId5"/>
    <p:sldId id="745" r:id="rId6"/>
    <p:sldId id="761" r:id="rId7"/>
    <p:sldId id="737" r:id="rId8"/>
    <p:sldId id="755" r:id="rId9"/>
    <p:sldId id="738" r:id="rId10"/>
    <p:sldId id="739" r:id="rId11"/>
    <p:sldId id="741" r:id="rId12"/>
    <p:sldId id="742" r:id="rId13"/>
    <p:sldId id="740" r:id="rId14"/>
    <p:sldId id="743" r:id="rId15"/>
    <p:sldId id="744" r:id="rId16"/>
    <p:sldId id="748" r:id="rId17"/>
    <p:sldId id="749" r:id="rId18"/>
    <p:sldId id="750" r:id="rId19"/>
    <p:sldId id="757" r:id="rId20"/>
    <p:sldId id="758" r:id="rId21"/>
    <p:sldId id="759" r:id="rId22"/>
    <p:sldId id="747" r:id="rId23"/>
    <p:sldId id="762" r:id="rId24"/>
    <p:sldId id="763" r:id="rId25"/>
    <p:sldId id="764" r:id="rId26"/>
    <p:sldId id="765" r:id="rId27"/>
    <p:sldId id="766" r:id="rId28"/>
    <p:sldId id="767" r:id="rId29"/>
    <p:sldId id="768" r:id="rId30"/>
    <p:sldId id="769" r:id="rId31"/>
    <p:sldId id="770" r:id="rId32"/>
    <p:sldId id="771" r:id="rId33"/>
    <p:sldId id="772" r:id="rId34"/>
    <p:sldId id="773" r:id="rId35"/>
    <p:sldId id="774" r:id="rId36"/>
    <p:sldId id="775" r:id="rId37"/>
    <p:sldId id="776" r:id="rId38"/>
    <p:sldId id="777" r:id="rId39"/>
    <p:sldId id="778" r:id="rId40"/>
    <p:sldId id="779" r:id="rId41"/>
    <p:sldId id="780" r:id="rId42"/>
    <p:sldId id="781" r:id="rId43"/>
    <p:sldId id="782" r:id="rId44"/>
    <p:sldId id="783" r:id="rId45"/>
    <p:sldId id="784" r:id="rId46"/>
    <p:sldId id="785" r:id="rId47"/>
    <p:sldId id="786" r:id="rId48"/>
    <p:sldId id="787" r:id="rId49"/>
    <p:sldId id="788" r:id="rId50"/>
    <p:sldId id="789" r:id="rId51"/>
    <p:sldId id="790" r:id="rId52"/>
    <p:sldId id="791" r:id="rId53"/>
    <p:sldId id="792" r:id="rId54"/>
    <p:sldId id="793" r:id="rId55"/>
    <p:sldId id="794" r:id="rId56"/>
    <p:sldId id="795" r:id="rId57"/>
    <p:sldId id="796" r:id="rId58"/>
    <p:sldId id="797" r:id="rId59"/>
    <p:sldId id="798" r:id="rId60"/>
    <p:sldId id="799" r:id="rId61"/>
    <p:sldId id="800" r:id="rId62"/>
    <p:sldId id="801" r:id="rId63"/>
    <p:sldId id="802" r:id="rId64"/>
    <p:sldId id="803" r:id="rId65"/>
    <p:sldId id="804" r:id="rId66"/>
    <p:sldId id="805" r:id="rId67"/>
    <p:sldId id="806" r:id="rId68"/>
    <p:sldId id="807" r:id="rId69"/>
    <p:sldId id="808" r:id="rId70"/>
    <p:sldId id="809" r:id="rId71"/>
    <p:sldId id="810" r:id="rId72"/>
    <p:sldId id="811" r:id="rId73"/>
    <p:sldId id="812" r:id="rId74"/>
    <p:sldId id="813" r:id="rId75"/>
    <p:sldId id="814" r:id="rId76"/>
    <p:sldId id="815" r:id="rId77"/>
    <p:sldId id="816" r:id="rId78"/>
    <p:sldId id="817" r:id="rId79"/>
    <p:sldId id="818" r:id="rId80"/>
    <p:sldId id="819" r:id="rId81"/>
    <p:sldId id="820" r:id="rId82"/>
    <p:sldId id="821" r:id="rId83"/>
    <p:sldId id="822" r:id="rId84"/>
    <p:sldId id="823" r:id="rId85"/>
    <p:sldId id="824" r:id="rId86"/>
    <p:sldId id="825" r:id="rId87"/>
    <p:sldId id="826" r:id="rId88"/>
    <p:sldId id="827" r:id="rId89"/>
    <p:sldId id="828" r:id="rId90"/>
    <p:sldId id="829" r:id="rId91"/>
    <p:sldId id="830" r:id="rId92"/>
    <p:sldId id="831" r:id="rId93"/>
    <p:sldId id="832" r:id="rId94"/>
    <p:sldId id="833" r:id="rId95"/>
    <p:sldId id="834" r:id="rId96"/>
    <p:sldId id="835" r:id="rId97"/>
    <p:sldId id="836" r:id="rId98"/>
    <p:sldId id="837" r:id="rId99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Osaka" pitchFamily="-6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Osaka" pitchFamily="-6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Osaka" pitchFamily="-6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Osaka" pitchFamily="-6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Osaka" pitchFamily="-6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Osaka" pitchFamily="-6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Osaka" pitchFamily="-6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Osaka" pitchFamily="-6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Osaka" pitchFamily="-6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43EEE"/>
    <a:srgbClr val="4B2DFF"/>
    <a:srgbClr val="FF3399"/>
    <a:srgbClr val="CAEF11"/>
    <a:srgbClr val="9AEC14"/>
    <a:srgbClr val="E98517"/>
    <a:srgbClr val="E6A400"/>
    <a:srgbClr val="DF8807"/>
    <a:srgbClr val="E6AF00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517" autoAdjust="0"/>
    <p:restoredTop sz="89213" autoAdjust="0"/>
  </p:normalViewPr>
  <p:slideViewPr>
    <p:cSldViewPr>
      <p:cViewPr varScale="1">
        <p:scale>
          <a:sx n="104" d="100"/>
          <a:sy n="104" d="100"/>
        </p:scale>
        <p:origin x="-18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192" y="-1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printerSettings" Target="printerSettings/printerSettings1.bin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minjung:Desktop:Work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2531146462271"/>
          <c:y val="0.352035420116043"/>
          <c:w val="0.620348379424357"/>
          <c:h val="0.50606057199569"/>
        </c:manualLayout>
      </c:layout>
      <c:scatterChart>
        <c:scatterStyle val="lineMarker"/>
        <c:varyColors val="0"/>
        <c:ser>
          <c:idx val="0"/>
          <c:order val="0"/>
          <c:spPr>
            <a:ln w="19050" cmpd="sng">
              <a:solidFill>
                <a:srgbClr val="3366FF"/>
              </a:solidFill>
              <a:prstDash val="sysDash"/>
            </a:ln>
          </c:spPr>
          <c:marker>
            <c:symbol val="square"/>
            <c:size val="10"/>
            <c:spPr>
              <a:solidFill>
                <a:srgbClr val="3366FF"/>
              </a:solidFill>
              <a:ln w="19050" cmpd="sng">
                <a:noFill/>
                <a:prstDash val="sysDash"/>
              </a:ln>
            </c:spPr>
          </c:marker>
          <c:xVal>
            <c:numRef>
              <c:f>Sheet1!$D$2:$H$2</c:f>
              <c:numCache>
                <c:formatCode>General</c:formatCode>
                <c:ptCount val="5"/>
                <c:pt idx="0">
                  <c:v>8.0</c:v>
                </c:pt>
                <c:pt idx="1">
                  <c:v>10.0</c:v>
                </c:pt>
                <c:pt idx="2">
                  <c:v>12.0</c:v>
                </c:pt>
                <c:pt idx="3">
                  <c:v>14.0</c:v>
                </c:pt>
                <c:pt idx="4">
                  <c:v>16.0</c:v>
                </c:pt>
              </c:numCache>
            </c:numRef>
          </c:xVal>
          <c:yVal>
            <c:numRef>
              <c:f>Sheet1!$D$3:$H$3</c:f>
              <c:numCache>
                <c:formatCode>General</c:formatCode>
                <c:ptCount val="5"/>
                <c:pt idx="0">
                  <c:v>-0.0101248497</c:v>
                </c:pt>
                <c:pt idx="1">
                  <c:v>-0.023177564</c:v>
                </c:pt>
                <c:pt idx="2">
                  <c:v>-0.0295050639</c:v>
                </c:pt>
                <c:pt idx="3">
                  <c:v>-0.0295050639</c:v>
                </c:pt>
                <c:pt idx="4">
                  <c:v>-0.0295050639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0111320"/>
        <c:axId val="-1990103672"/>
      </c:scatterChart>
      <c:valAx>
        <c:axId val="-1990111320"/>
        <c:scaling>
          <c:orientation val="minMax"/>
          <c:max val="16.0"/>
          <c:min val="8.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Size of FFT grid (N×N×N)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0.296602313161924"/>
              <c:y val="0.159981821014073"/>
            </c:manualLayout>
          </c:layout>
          <c:overlay val="0"/>
        </c:title>
        <c:numFmt formatCode="General" sourceLinked="1"/>
        <c:majorTickMark val="none"/>
        <c:minorTickMark val="none"/>
        <c:tickLblPos val="low"/>
        <c:spPr>
          <a:ln w="25400">
            <a:solidFill>
              <a:srgbClr val="1F497D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-1990103672"/>
        <c:crosses val="autoZero"/>
        <c:crossBetween val="midCat"/>
      </c:valAx>
      <c:valAx>
        <c:axId val="-199010367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b="1" i="0" u="none" strike="noStrike" baseline="0" dirty="0" smtClean="0">
                    <a:effectLst/>
                  </a:rPr>
                  <a:t>P</a:t>
                </a:r>
                <a:r>
                  <a:rPr lang="en-US" sz="2000" b="1" i="0" u="none" strike="noStrike" baseline="-25000" dirty="0" smtClean="0">
                    <a:effectLst/>
                  </a:rPr>
                  <a:t>GG’</a:t>
                </a:r>
                <a:r>
                  <a:rPr lang="el-GR" sz="2000" b="1" i="0" u="none" strike="noStrike" baseline="0" dirty="0" smtClean="0"/>
                  <a:t> 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0.0154607774342049"/>
              <c:y val="0.513151982424839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ln w="25400">
            <a:solidFill>
              <a:srgbClr val="1F497D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-1990111320"/>
        <c:crosses val="autoZero"/>
        <c:crossBetween val="midCat"/>
        <c:majorUnit val="0.01"/>
      </c:valAx>
      <c:spPr>
        <a:ln w="25400">
          <a:solidFill>
            <a:srgbClr val="1F497D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F9A345-8EF7-4116-85B8-1AAC44E87ACD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BE035A-AE89-48E9-9509-193E5A4F4AD7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l-GR" dirty="0" smtClean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ρ</a:t>
          </a:r>
          <a:endParaRPr lang="en-US" dirty="0">
            <a:solidFill>
              <a:schemeClr val="tx2">
                <a:lumMod val="40000"/>
                <a:lumOff val="60000"/>
              </a:schemeClr>
            </a:solidFill>
          </a:endParaRPr>
        </a:p>
      </dgm:t>
    </dgm:pt>
    <dgm:pt modelId="{DD6A3312-5A1F-49B4-97D7-25A574EBDE27}" type="parTrans" cxnId="{4444738C-FC93-478E-B79C-2B4DDC7A939A}">
      <dgm:prSet/>
      <dgm:spPr/>
      <dgm:t>
        <a:bodyPr/>
        <a:lstStyle/>
        <a:p>
          <a:endParaRPr lang="en-US"/>
        </a:p>
      </dgm:t>
    </dgm:pt>
    <dgm:pt modelId="{6A2C3377-DD06-4437-90D0-98B9FEC06E83}" type="sibTrans" cxnId="{4444738C-FC93-478E-B79C-2B4DDC7A939A}">
      <dgm:prSet/>
      <dgm:spPr/>
      <dgm:t>
        <a:bodyPr/>
        <a:lstStyle/>
        <a:p>
          <a:endParaRPr lang="en-US"/>
        </a:p>
      </dgm:t>
    </dgm:pt>
    <dgm:pt modelId="{0ADB306B-991E-498E-AB19-8206D9C17DA0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2823D2B-0333-40EF-AAAF-960A95E23264}" type="parTrans" cxnId="{3E19E0AF-CF9D-479D-A9A7-E94F10483D34}">
      <dgm:prSet/>
      <dgm:spPr/>
      <dgm:t>
        <a:bodyPr/>
        <a:lstStyle/>
        <a:p>
          <a:endParaRPr lang="en-US"/>
        </a:p>
      </dgm:t>
    </dgm:pt>
    <dgm:pt modelId="{12D6EC2D-095B-4F4C-AEF6-6D313995DE58}" type="sibTrans" cxnId="{3E19E0AF-CF9D-479D-A9A7-E94F10483D34}">
      <dgm:prSet/>
      <dgm:spPr/>
      <dgm:t>
        <a:bodyPr/>
        <a:lstStyle/>
        <a:p>
          <a:endParaRPr lang="en-US"/>
        </a:p>
      </dgm:t>
    </dgm:pt>
    <dgm:pt modelId="{27DBE873-F493-41E7-B7E4-58DC2C51C58D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FCCD2AD-3A1D-4F2E-9067-3291154C84EA}" type="parTrans" cxnId="{D4C9A85E-D961-436D-A765-92CC4656F257}">
      <dgm:prSet/>
      <dgm:spPr/>
      <dgm:t>
        <a:bodyPr/>
        <a:lstStyle/>
        <a:p>
          <a:endParaRPr lang="en-US"/>
        </a:p>
      </dgm:t>
    </dgm:pt>
    <dgm:pt modelId="{70FA5DEF-2283-4C0E-BF02-935DD5BE7354}" type="sibTrans" cxnId="{D4C9A85E-D961-436D-A765-92CC4656F257}">
      <dgm:prSet/>
      <dgm:spPr/>
      <dgm:t>
        <a:bodyPr/>
        <a:lstStyle/>
        <a:p>
          <a:endParaRPr lang="en-US"/>
        </a:p>
      </dgm:t>
    </dgm:pt>
    <dgm:pt modelId="{CF1C0F2D-846E-4D2D-A484-0166ADEFDD07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2658DE53-5662-4663-AFF7-08764E29F196}" type="parTrans" cxnId="{6E6DE546-3F3F-4BE0-9315-258AAAFE1D1F}">
      <dgm:prSet/>
      <dgm:spPr/>
      <dgm:t>
        <a:bodyPr/>
        <a:lstStyle/>
        <a:p>
          <a:endParaRPr lang="en-US"/>
        </a:p>
      </dgm:t>
    </dgm:pt>
    <dgm:pt modelId="{AF8392A7-D2AE-4AE2-ACA1-561B83BC67CF}" type="sibTrans" cxnId="{6E6DE546-3F3F-4BE0-9315-258AAAFE1D1F}">
      <dgm:prSet/>
      <dgm:spPr/>
      <dgm:t>
        <a:bodyPr/>
        <a:lstStyle/>
        <a:p>
          <a:endParaRPr lang="en-US"/>
        </a:p>
      </dgm:t>
    </dgm:pt>
    <dgm:pt modelId="{1AFD5F15-8C53-4578-8D01-E68C3AD71205}" type="pres">
      <dgm:prSet presAssocID="{E7F9A345-8EF7-4116-85B8-1AAC44E87AC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A7D649-6C90-46AB-BA8E-AF04C31CCB39}" type="pres">
      <dgm:prSet presAssocID="{2FBE035A-AE89-48E9-9509-193E5A4F4AD7}" presName="centerShape" presStyleLbl="node0" presStyleIdx="0" presStyleCnt="1"/>
      <dgm:spPr/>
      <dgm:t>
        <a:bodyPr/>
        <a:lstStyle/>
        <a:p>
          <a:endParaRPr lang="en-US"/>
        </a:p>
      </dgm:t>
    </dgm:pt>
    <dgm:pt modelId="{1BEBF689-D436-41D6-B08B-255C3583F268}" type="pres">
      <dgm:prSet presAssocID="{82823D2B-0333-40EF-AAAF-960A95E23264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472234D4-3B40-4BCF-B468-4597E57EBE8C}" type="pres">
      <dgm:prSet presAssocID="{0ADB306B-991E-498E-AB19-8206D9C17DA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1C5E2D-3FB9-4230-8072-7FC8656D4F2B}" type="pres">
      <dgm:prSet presAssocID="{EFCCD2AD-3A1D-4F2E-9067-3291154C84EA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94AA795E-CC4C-4E0D-9583-A596A0DC15AB}" type="pres">
      <dgm:prSet presAssocID="{27DBE873-F493-41E7-B7E4-58DC2C51C58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C969F4-E8F9-4384-98BD-111D7C03E5AC}" type="pres">
      <dgm:prSet presAssocID="{2658DE53-5662-4663-AFF7-08764E29F196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7F525436-0A8D-48AE-9D7D-696DBBCEA82D}" type="pres">
      <dgm:prSet presAssocID="{CF1C0F2D-846E-4D2D-A484-0166ADEFDD0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1EC2AA-1C3F-B44B-A47D-39380C0B3954}" type="presOf" srcId="{2658DE53-5662-4663-AFF7-08764E29F196}" destId="{B9C969F4-E8F9-4384-98BD-111D7C03E5AC}" srcOrd="0" destOrd="0" presId="urn:microsoft.com/office/officeart/2005/8/layout/radial4"/>
    <dgm:cxn modelId="{5CB7619F-5766-4340-ACF2-C3468A7B175C}" type="presOf" srcId="{2FBE035A-AE89-48E9-9509-193E5A4F4AD7}" destId="{C4A7D649-6C90-46AB-BA8E-AF04C31CCB39}" srcOrd="0" destOrd="0" presId="urn:microsoft.com/office/officeart/2005/8/layout/radial4"/>
    <dgm:cxn modelId="{3D5A7A4C-2280-6546-9156-3DEB019323E2}" type="presOf" srcId="{82823D2B-0333-40EF-AAAF-960A95E23264}" destId="{1BEBF689-D436-41D6-B08B-255C3583F268}" srcOrd="0" destOrd="0" presId="urn:microsoft.com/office/officeart/2005/8/layout/radial4"/>
    <dgm:cxn modelId="{9DB0FF29-05A0-5D4A-A942-06B98EE4FB0B}" type="presOf" srcId="{EFCCD2AD-3A1D-4F2E-9067-3291154C84EA}" destId="{681C5E2D-3FB9-4230-8072-7FC8656D4F2B}" srcOrd="0" destOrd="0" presId="urn:microsoft.com/office/officeart/2005/8/layout/radial4"/>
    <dgm:cxn modelId="{6504926A-2105-D347-B25F-C62D8FDE0E15}" type="presOf" srcId="{0ADB306B-991E-498E-AB19-8206D9C17DA0}" destId="{472234D4-3B40-4BCF-B468-4597E57EBE8C}" srcOrd="0" destOrd="0" presId="urn:microsoft.com/office/officeart/2005/8/layout/radial4"/>
    <dgm:cxn modelId="{3E19E0AF-CF9D-479D-A9A7-E94F10483D34}" srcId="{2FBE035A-AE89-48E9-9509-193E5A4F4AD7}" destId="{0ADB306B-991E-498E-AB19-8206D9C17DA0}" srcOrd="0" destOrd="0" parTransId="{82823D2B-0333-40EF-AAAF-960A95E23264}" sibTransId="{12D6EC2D-095B-4F4C-AEF6-6D313995DE58}"/>
    <dgm:cxn modelId="{80E60ABD-EADA-F149-B0C4-131C1D1AEEB8}" type="presOf" srcId="{E7F9A345-8EF7-4116-85B8-1AAC44E87ACD}" destId="{1AFD5F15-8C53-4578-8D01-E68C3AD71205}" srcOrd="0" destOrd="0" presId="urn:microsoft.com/office/officeart/2005/8/layout/radial4"/>
    <dgm:cxn modelId="{4444738C-FC93-478E-B79C-2B4DDC7A939A}" srcId="{E7F9A345-8EF7-4116-85B8-1AAC44E87ACD}" destId="{2FBE035A-AE89-48E9-9509-193E5A4F4AD7}" srcOrd="0" destOrd="0" parTransId="{DD6A3312-5A1F-49B4-97D7-25A574EBDE27}" sibTransId="{6A2C3377-DD06-4437-90D0-98B9FEC06E83}"/>
    <dgm:cxn modelId="{D4C9A85E-D961-436D-A765-92CC4656F257}" srcId="{2FBE035A-AE89-48E9-9509-193E5A4F4AD7}" destId="{27DBE873-F493-41E7-B7E4-58DC2C51C58D}" srcOrd="1" destOrd="0" parTransId="{EFCCD2AD-3A1D-4F2E-9067-3291154C84EA}" sibTransId="{70FA5DEF-2283-4C0E-BF02-935DD5BE7354}"/>
    <dgm:cxn modelId="{6E6DE546-3F3F-4BE0-9315-258AAAFE1D1F}" srcId="{2FBE035A-AE89-48E9-9509-193E5A4F4AD7}" destId="{CF1C0F2D-846E-4D2D-A484-0166ADEFDD07}" srcOrd="2" destOrd="0" parTransId="{2658DE53-5662-4663-AFF7-08764E29F196}" sibTransId="{AF8392A7-D2AE-4AE2-ACA1-561B83BC67CF}"/>
    <dgm:cxn modelId="{267C84BF-55E1-AD41-9EA6-C07F2B33CFF2}" type="presOf" srcId="{27DBE873-F493-41E7-B7E4-58DC2C51C58D}" destId="{94AA795E-CC4C-4E0D-9583-A596A0DC15AB}" srcOrd="0" destOrd="0" presId="urn:microsoft.com/office/officeart/2005/8/layout/radial4"/>
    <dgm:cxn modelId="{A6DF47E9-7A46-0344-AD96-E477BC74CAAA}" type="presOf" srcId="{CF1C0F2D-846E-4D2D-A484-0166ADEFDD07}" destId="{7F525436-0A8D-48AE-9D7D-696DBBCEA82D}" srcOrd="0" destOrd="0" presId="urn:microsoft.com/office/officeart/2005/8/layout/radial4"/>
    <dgm:cxn modelId="{ABF27F28-495D-F246-9431-FBCC2FA34AA9}" type="presParOf" srcId="{1AFD5F15-8C53-4578-8D01-E68C3AD71205}" destId="{C4A7D649-6C90-46AB-BA8E-AF04C31CCB39}" srcOrd="0" destOrd="0" presId="urn:microsoft.com/office/officeart/2005/8/layout/radial4"/>
    <dgm:cxn modelId="{B544ACD8-D17B-584E-9AD4-8BA99C6227AE}" type="presParOf" srcId="{1AFD5F15-8C53-4578-8D01-E68C3AD71205}" destId="{1BEBF689-D436-41D6-B08B-255C3583F268}" srcOrd="1" destOrd="0" presId="urn:microsoft.com/office/officeart/2005/8/layout/radial4"/>
    <dgm:cxn modelId="{70FC03B8-6EA5-8D47-AE07-802D6F8BA970}" type="presParOf" srcId="{1AFD5F15-8C53-4578-8D01-E68C3AD71205}" destId="{472234D4-3B40-4BCF-B468-4597E57EBE8C}" srcOrd="2" destOrd="0" presId="urn:microsoft.com/office/officeart/2005/8/layout/radial4"/>
    <dgm:cxn modelId="{999BBF3A-CD96-7A4D-97B9-D25EA111E26D}" type="presParOf" srcId="{1AFD5F15-8C53-4578-8D01-E68C3AD71205}" destId="{681C5E2D-3FB9-4230-8072-7FC8656D4F2B}" srcOrd="3" destOrd="0" presId="urn:microsoft.com/office/officeart/2005/8/layout/radial4"/>
    <dgm:cxn modelId="{39FF68C3-8B85-DC4D-88FB-1DF6F60A56B0}" type="presParOf" srcId="{1AFD5F15-8C53-4578-8D01-E68C3AD71205}" destId="{94AA795E-CC4C-4E0D-9583-A596A0DC15AB}" srcOrd="4" destOrd="0" presId="urn:microsoft.com/office/officeart/2005/8/layout/radial4"/>
    <dgm:cxn modelId="{8A7F2AC5-550A-EC4A-8FD9-4450EEF10FBB}" type="presParOf" srcId="{1AFD5F15-8C53-4578-8D01-E68C3AD71205}" destId="{B9C969F4-E8F9-4384-98BD-111D7C03E5AC}" srcOrd="5" destOrd="0" presId="urn:microsoft.com/office/officeart/2005/8/layout/radial4"/>
    <dgm:cxn modelId="{D2B521C4-FFF2-134B-AD71-715374B63CD6}" type="presParOf" srcId="{1AFD5F15-8C53-4578-8D01-E68C3AD71205}" destId="{7F525436-0A8D-48AE-9D7D-696DBBCEA82D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B7ABD3-C6C4-4D51-9C9B-0C7686AD6A3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AC08CA-F302-43FA-8957-E13BF82591A8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Bead1</a:t>
          </a:r>
          <a:endParaRPr lang="en-US" dirty="0"/>
        </a:p>
      </dgm:t>
    </dgm:pt>
    <dgm:pt modelId="{BA114F94-DA4B-4016-B0AE-CA03CA1A8BAD}" type="parTrans" cxnId="{ABE43BCB-AD64-4F4F-A775-85292B68088D}">
      <dgm:prSet/>
      <dgm:spPr/>
      <dgm:t>
        <a:bodyPr/>
        <a:lstStyle/>
        <a:p>
          <a:endParaRPr lang="en-US"/>
        </a:p>
      </dgm:t>
    </dgm:pt>
    <dgm:pt modelId="{7ECE2D9F-4164-4F17-B6D1-D41E35BA860E}" type="sibTrans" cxnId="{ABE43BCB-AD64-4F4F-A775-85292B68088D}">
      <dgm:prSet/>
      <dgm:spPr/>
      <dgm:t>
        <a:bodyPr/>
        <a:lstStyle/>
        <a:p>
          <a:endParaRPr lang="en-US" dirty="0"/>
        </a:p>
      </dgm:t>
    </dgm:pt>
    <dgm:pt modelId="{13D913B5-715D-47EC-BDF6-A989541E6EA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Bead2</a:t>
          </a:r>
          <a:endParaRPr lang="en-US" dirty="0"/>
        </a:p>
      </dgm:t>
    </dgm:pt>
    <dgm:pt modelId="{6EEC7287-9521-4C91-A548-7EA1220AD4B8}" type="parTrans" cxnId="{418E3AD7-605F-4011-BE4D-A1C1149FC5D2}">
      <dgm:prSet/>
      <dgm:spPr/>
      <dgm:t>
        <a:bodyPr/>
        <a:lstStyle/>
        <a:p>
          <a:endParaRPr lang="en-US"/>
        </a:p>
      </dgm:t>
    </dgm:pt>
    <dgm:pt modelId="{B0D10C9C-8FAE-4F6C-87A9-C588C8A65306}" type="sibTrans" cxnId="{418E3AD7-605F-4011-BE4D-A1C1149FC5D2}">
      <dgm:prSet/>
      <dgm:spPr/>
      <dgm:t>
        <a:bodyPr/>
        <a:lstStyle/>
        <a:p>
          <a:endParaRPr lang="en-US"/>
        </a:p>
      </dgm:t>
    </dgm:pt>
    <dgm:pt modelId="{5492BD6D-2924-48D0-8614-F126867A89F5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Bead4</a:t>
          </a:r>
          <a:endParaRPr lang="en-US" dirty="0"/>
        </a:p>
      </dgm:t>
    </dgm:pt>
    <dgm:pt modelId="{F6422564-8F78-4B33-B0BC-890B2F68607B}" type="parTrans" cxnId="{0A034DA9-9D5A-40C3-A382-3BB5B30516D9}">
      <dgm:prSet/>
      <dgm:spPr/>
      <dgm:t>
        <a:bodyPr/>
        <a:lstStyle/>
        <a:p>
          <a:endParaRPr lang="en-US"/>
        </a:p>
      </dgm:t>
    </dgm:pt>
    <dgm:pt modelId="{B82AA925-B926-4B33-8C1D-9927B8A91777}" type="sibTrans" cxnId="{0A034DA9-9D5A-40C3-A382-3BB5B30516D9}">
      <dgm:prSet/>
      <dgm:spPr/>
      <dgm:t>
        <a:bodyPr/>
        <a:lstStyle/>
        <a:p>
          <a:endParaRPr lang="en-US"/>
        </a:p>
      </dgm:t>
    </dgm:pt>
    <dgm:pt modelId="{79710796-0AB9-4128-AB4C-E0B7F75926CB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Bead3</a:t>
          </a:r>
          <a:endParaRPr lang="en-US" dirty="0"/>
        </a:p>
      </dgm:t>
    </dgm:pt>
    <dgm:pt modelId="{CE798C17-14A0-4776-B307-AA447E068AF7}" type="parTrans" cxnId="{66A3FAC3-40C8-40C9-AF9C-972D1EF256AA}">
      <dgm:prSet/>
      <dgm:spPr/>
      <dgm:t>
        <a:bodyPr/>
        <a:lstStyle/>
        <a:p>
          <a:endParaRPr lang="en-US"/>
        </a:p>
      </dgm:t>
    </dgm:pt>
    <dgm:pt modelId="{F4A494DE-E182-4D26-8C13-C22C8FC3EBED}" type="sibTrans" cxnId="{66A3FAC3-40C8-40C9-AF9C-972D1EF256AA}">
      <dgm:prSet/>
      <dgm:spPr/>
      <dgm:t>
        <a:bodyPr/>
        <a:lstStyle/>
        <a:p>
          <a:endParaRPr lang="en-US"/>
        </a:p>
      </dgm:t>
    </dgm:pt>
    <dgm:pt modelId="{80E2AC13-39DC-4098-8694-2B4EB8C488BE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Bead5</a:t>
          </a:r>
          <a:endParaRPr lang="en-US" dirty="0"/>
        </a:p>
      </dgm:t>
    </dgm:pt>
    <dgm:pt modelId="{E06AA381-7716-4214-AAE7-0387F4CB3202}" type="parTrans" cxnId="{A2452328-9EF8-4845-B037-B051914E82E2}">
      <dgm:prSet/>
      <dgm:spPr/>
      <dgm:t>
        <a:bodyPr/>
        <a:lstStyle/>
        <a:p>
          <a:endParaRPr lang="en-US"/>
        </a:p>
      </dgm:t>
    </dgm:pt>
    <dgm:pt modelId="{5B286C95-0FCE-4642-BBB1-EE6E28FCDCA6}" type="sibTrans" cxnId="{A2452328-9EF8-4845-B037-B051914E82E2}">
      <dgm:prSet/>
      <dgm:spPr/>
      <dgm:t>
        <a:bodyPr/>
        <a:lstStyle/>
        <a:p>
          <a:endParaRPr lang="en-US"/>
        </a:p>
      </dgm:t>
    </dgm:pt>
    <dgm:pt modelId="{BC755DFE-C138-4935-B13C-85565AA86A28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Bead6</a:t>
          </a:r>
          <a:endParaRPr lang="en-US" dirty="0"/>
        </a:p>
      </dgm:t>
    </dgm:pt>
    <dgm:pt modelId="{09AEE2AB-8D77-40C8-9548-E9B2B7B0E296}" type="parTrans" cxnId="{E6C7B9BC-1B81-49C5-88E1-AE3CD9D79A14}">
      <dgm:prSet/>
      <dgm:spPr/>
      <dgm:t>
        <a:bodyPr/>
        <a:lstStyle/>
        <a:p>
          <a:endParaRPr lang="en-US"/>
        </a:p>
      </dgm:t>
    </dgm:pt>
    <dgm:pt modelId="{3E9680F6-285F-4DD6-8DE5-F6E9C69379A8}" type="sibTrans" cxnId="{E6C7B9BC-1B81-49C5-88E1-AE3CD9D79A14}">
      <dgm:prSet/>
      <dgm:spPr/>
      <dgm:t>
        <a:bodyPr/>
        <a:lstStyle/>
        <a:p>
          <a:endParaRPr lang="en-US"/>
        </a:p>
      </dgm:t>
    </dgm:pt>
    <dgm:pt modelId="{0964A332-60F4-428F-AF53-D9A85EAB81A0}" type="pres">
      <dgm:prSet presAssocID="{73B7ABD3-C6C4-4D51-9C9B-0C7686AD6A3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B8F6EB-D64C-4870-A4FC-B8BD7B28FE2E}" type="pres">
      <dgm:prSet presAssocID="{86AC08CA-F302-43FA-8957-E13BF82591A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71F07A-47CA-44ED-83E0-01443BAFD0E5}" type="pres">
      <dgm:prSet presAssocID="{7ECE2D9F-4164-4F17-B6D1-D41E35BA860E}" presName="sibTrans" presStyleLbl="sibTrans2D1" presStyleIdx="0" presStyleCnt="6" custAng="18454215"/>
      <dgm:spPr>
        <a:prstGeom prst="lightningBolt">
          <a:avLst/>
        </a:prstGeom>
      </dgm:spPr>
      <dgm:t>
        <a:bodyPr/>
        <a:lstStyle/>
        <a:p>
          <a:endParaRPr lang="en-US"/>
        </a:p>
      </dgm:t>
    </dgm:pt>
    <dgm:pt modelId="{2DD5999D-A61D-4D07-8BFE-81A7DBDDC109}" type="pres">
      <dgm:prSet presAssocID="{7ECE2D9F-4164-4F17-B6D1-D41E35BA860E}" presName="connectorText" presStyleLbl="sibTrans2D1" presStyleIdx="0" presStyleCnt="6"/>
      <dgm:spPr>
        <a:prstGeom prst="lightningBolt">
          <a:avLst/>
        </a:prstGeom>
      </dgm:spPr>
      <dgm:t>
        <a:bodyPr/>
        <a:lstStyle/>
        <a:p>
          <a:endParaRPr lang="en-US"/>
        </a:p>
      </dgm:t>
    </dgm:pt>
    <dgm:pt modelId="{1BBDCC37-E015-4A85-ADA8-01EE412D4345}" type="pres">
      <dgm:prSet presAssocID="{13D913B5-715D-47EC-BDF6-A989541E6EA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BB16E-270D-4840-8E76-7871EB0073F5}" type="pres">
      <dgm:prSet presAssocID="{B0D10C9C-8FAE-4F6C-87A9-C588C8A65306}" presName="sibTrans" presStyleLbl="sibTrans2D1" presStyleIdx="1" presStyleCnt="6" custAng="17609538"/>
      <dgm:spPr>
        <a:prstGeom prst="lightningBolt">
          <a:avLst/>
        </a:prstGeom>
      </dgm:spPr>
      <dgm:t>
        <a:bodyPr/>
        <a:lstStyle/>
        <a:p>
          <a:endParaRPr lang="en-US"/>
        </a:p>
      </dgm:t>
    </dgm:pt>
    <dgm:pt modelId="{C1D97F2B-84FA-4166-AE09-641C10C79413}" type="pres">
      <dgm:prSet presAssocID="{B0D10C9C-8FAE-4F6C-87A9-C588C8A65306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D11FD36B-9095-405F-A823-15C6AB1E31E7}" type="pres">
      <dgm:prSet presAssocID="{79710796-0AB9-4128-AB4C-E0B7F75926C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612042-60F8-49BF-BAB2-C51D96670993}" type="pres">
      <dgm:prSet presAssocID="{F4A494DE-E182-4D26-8C13-C22C8FC3EBED}" presName="sibTrans" presStyleLbl="sibTrans2D1" presStyleIdx="2" presStyleCnt="6" custAng="18000000"/>
      <dgm:spPr>
        <a:prstGeom prst="lightningBolt">
          <a:avLst/>
        </a:prstGeom>
      </dgm:spPr>
      <dgm:t>
        <a:bodyPr/>
        <a:lstStyle/>
        <a:p>
          <a:endParaRPr lang="en-US"/>
        </a:p>
      </dgm:t>
    </dgm:pt>
    <dgm:pt modelId="{0337DD73-A14D-4ED3-A2CC-648B4C845C7C}" type="pres">
      <dgm:prSet presAssocID="{F4A494DE-E182-4D26-8C13-C22C8FC3EBED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80AA57B4-943E-463D-8D27-44946AAB4F8D}" type="pres">
      <dgm:prSet presAssocID="{5492BD6D-2924-48D0-8614-F126867A89F5}" presName="node" presStyleLbl="node1" presStyleIdx="3" presStyleCnt="6" custRadScaleRad="100103" custRadScaleInc="4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D6431-5C4E-4D37-906C-B4AAFBE1A5FC}" type="pres">
      <dgm:prSet presAssocID="{B82AA925-B926-4B33-8C1D-9927B8A91777}" presName="sibTrans" presStyleLbl="sibTrans2D1" presStyleIdx="3" presStyleCnt="6" custAng="18385158"/>
      <dgm:spPr>
        <a:prstGeom prst="lightningBolt">
          <a:avLst/>
        </a:prstGeom>
      </dgm:spPr>
      <dgm:t>
        <a:bodyPr/>
        <a:lstStyle/>
        <a:p>
          <a:endParaRPr lang="en-US"/>
        </a:p>
      </dgm:t>
    </dgm:pt>
    <dgm:pt modelId="{0798C573-BF2E-41C0-A441-865BD22241AB}" type="pres">
      <dgm:prSet presAssocID="{B82AA925-B926-4B33-8C1D-9927B8A91777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643A128C-E118-4663-9F84-29287EB05027}" type="pres">
      <dgm:prSet presAssocID="{80E2AC13-39DC-4098-8694-2B4EB8C488B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CDC5AC-21E8-4D15-BD53-02193A1F1B8F}" type="pres">
      <dgm:prSet presAssocID="{5B286C95-0FCE-4642-BBB1-EE6E28FCDCA6}" presName="sibTrans" presStyleLbl="sibTrans2D1" presStyleIdx="4" presStyleCnt="6" custAng="18613113"/>
      <dgm:spPr>
        <a:prstGeom prst="lightningBolt">
          <a:avLst/>
        </a:prstGeom>
      </dgm:spPr>
      <dgm:t>
        <a:bodyPr/>
        <a:lstStyle/>
        <a:p>
          <a:endParaRPr lang="en-US"/>
        </a:p>
      </dgm:t>
    </dgm:pt>
    <dgm:pt modelId="{F45E8EF8-9325-4B53-9786-6135F668B6F2}" type="pres">
      <dgm:prSet presAssocID="{5B286C95-0FCE-4642-BBB1-EE6E28FCDCA6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177FDDD1-D910-4B06-9070-014B05C88D8A}" type="pres">
      <dgm:prSet presAssocID="{BC755DFE-C138-4935-B13C-85565AA86A2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B49E70-0360-491F-B4FD-9703AEDBFD3F}" type="pres">
      <dgm:prSet presAssocID="{3E9680F6-285F-4DD6-8DE5-F6E9C69379A8}" presName="sibTrans" presStyleLbl="sibTrans2D1" presStyleIdx="5" presStyleCnt="6" custAng="17822272"/>
      <dgm:spPr>
        <a:prstGeom prst="lightningBolt">
          <a:avLst/>
        </a:prstGeom>
      </dgm:spPr>
      <dgm:t>
        <a:bodyPr/>
        <a:lstStyle/>
        <a:p>
          <a:endParaRPr lang="en-US"/>
        </a:p>
      </dgm:t>
    </dgm:pt>
    <dgm:pt modelId="{C5E1BC30-BB65-449B-B49E-61B7A06B8A89}" type="pres">
      <dgm:prSet presAssocID="{3E9680F6-285F-4DD6-8DE5-F6E9C69379A8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A1EF2AF6-44E9-0542-8ACD-E029D3F4DD97}" type="presOf" srcId="{73B7ABD3-C6C4-4D51-9C9B-0C7686AD6A31}" destId="{0964A332-60F4-428F-AF53-D9A85EAB81A0}" srcOrd="0" destOrd="0" presId="urn:microsoft.com/office/officeart/2005/8/layout/cycle2"/>
    <dgm:cxn modelId="{7EC67D28-1FA0-8C4B-BA02-5397570A4470}" type="presOf" srcId="{86AC08CA-F302-43FA-8957-E13BF82591A8}" destId="{20B8F6EB-D64C-4870-A4FC-B8BD7B28FE2E}" srcOrd="0" destOrd="0" presId="urn:microsoft.com/office/officeart/2005/8/layout/cycle2"/>
    <dgm:cxn modelId="{66A3FAC3-40C8-40C9-AF9C-972D1EF256AA}" srcId="{73B7ABD3-C6C4-4D51-9C9B-0C7686AD6A31}" destId="{79710796-0AB9-4128-AB4C-E0B7F75926CB}" srcOrd="2" destOrd="0" parTransId="{CE798C17-14A0-4776-B307-AA447E068AF7}" sibTransId="{F4A494DE-E182-4D26-8C13-C22C8FC3EBED}"/>
    <dgm:cxn modelId="{F406AED9-5296-F24F-80D8-2A08FDBE64DF}" type="presOf" srcId="{B0D10C9C-8FAE-4F6C-87A9-C588C8A65306}" destId="{C1D97F2B-84FA-4166-AE09-641C10C79413}" srcOrd="1" destOrd="0" presId="urn:microsoft.com/office/officeart/2005/8/layout/cycle2"/>
    <dgm:cxn modelId="{AA19449C-8A6B-F048-B2A4-37B38A37DB93}" type="presOf" srcId="{7ECE2D9F-4164-4F17-B6D1-D41E35BA860E}" destId="{2DD5999D-A61D-4D07-8BFE-81A7DBDDC109}" srcOrd="1" destOrd="0" presId="urn:microsoft.com/office/officeart/2005/8/layout/cycle2"/>
    <dgm:cxn modelId="{B13226E0-B12C-5248-A951-F5E649DA6B58}" type="presOf" srcId="{80E2AC13-39DC-4098-8694-2B4EB8C488BE}" destId="{643A128C-E118-4663-9F84-29287EB05027}" srcOrd="0" destOrd="0" presId="urn:microsoft.com/office/officeart/2005/8/layout/cycle2"/>
    <dgm:cxn modelId="{695B7F5F-101E-C549-8E4D-9265553C9A51}" type="presOf" srcId="{F4A494DE-E182-4D26-8C13-C22C8FC3EBED}" destId="{0337DD73-A14D-4ED3-A2CC-648B4C845C7C}" srcOrd="1" destOrd="0" presId="urn:microsoft.com/office/officeart/2005/8/layout/cycle2"/>
    <dgm:cxn modelId="{8861B350-FB30-504C-87D7-D23FCEBFD5E2}" type="presOf" srcId="{B82AA925-B926-4B33-8C1D-9927B8A91777}" destId="{0798C573-BF2E-41C0-A441-865BD22241AB}" srcOrd="1" destOrd="0" presId="urn:microsoft.com/office/officeart/2005/8/layout/cycle2"/>
    <dgm:cxn modelId="{ABE43BCB-AD64-4F4F-A775-85292B68088D}" srcId="{73B7ABD3-C6C4-4D51-9C9B-0C7686AD6A31}" destId="{86AC08CA-F302-43FA-8957-E13BF82591A8}" srcOrd="0" destOrd="0" parTransId="{BA114F94-DA4B-4016-B0AE-CA03CA1A8BAD}" sibTransId="{7ECE2D9F-4164-4F17-B6D1-D41E35BA860E}"/>
    <dgm:cxn modelId="{1B7724D8-F8BB-E246-AA23-1D28D1DBB397}" type="presOf" srcId="{3E9680F6-285F-4DD6-8DE5-F6E9C69379A8}" destId="{C5E1BC30-BB65-449B-B49E-61B7A06B8A89}" srcOrd="1" destOrd="0" presId="urn:microsoft.com/office/officeart/2005/8/layout/cycle2"/>
    <dgm:cxn modelId="{418E3AD7-605F-4011-BE4D-A1C1149FC5D2}" srcId="{73B7ABD3-C6C4-4D51-9C9B-0C7686AD6A31}" destId="{13D913B5-715D-47EC-BDF6-A989541E6EA0}" srcOrd="1" destOrd="0" parTransId="{6EEC7287-9521-4C91-A548-7EA1220AD4B8}" sibTransId="{B0D10C9C-8FAE-4F6C-87A9-C588C8A65306}"/>
    <dgm:cxn modelId="{6BD2062F-3A1E-2540-811F-5DFE9BB745C8}" type="presOf" srcId="{B82AA925-B926-4B33-8C1D-9927B8A91777}" destId="{A2CD6431-5C4E-4D37-906C-B4AAFBE1A5FC}" srcOrd="0" destOrd="0" presId="urn:microsoft.com/office/officeart/2005/8/layout/cycle2"/>
    <dgm:cxn modelId="{EC0E6F8B-6C76-3A4D-91E2-BF0324B4B96E}" type="presOf" srcId="{3E9680F6-285F-4DD6-8DE5-F6E9C69379A8}" destId="{BFB49E70-0360-491F-B4FD-9703AEDBFD3F}" srcOrd="0" destOrd="0" presId="urn:microsoft.com/office/officeart/2005/8/layout/cycle2"/>
    <dgm:cxn modelId="{E6C7B9BC-1B81-49C5-88E1-AE3CD9D79A14}" srcId="{73B7ABD3-C6C4-4D51-9C9B-0C7686AD6A31}" destId="{BC755DFE-C138-4935-B13C-85565AA86A28}" srcOrd="5" destOrd="0" parTransId="{09AEE2AB-8D77-40C8-9548-E9B2B7B0E296}" sibTransId="{3E9680F6-285F-4DD6-8DE5-F6E9C69379A8}"/>
    <dgm:cxn modelId="{F39E152B-4A0E-0944-A326-C3C78CF1A396}" type="presOf" srcId="{79710796-0AB9-4128-AB4C-E0B7F75926CB}" destId="{D11FD36B-9095-405F-A823-15C6AB1E31E7}" srcOrd="0" destOrd="0" presId="urn:microsoft.com/office/officeart/2005/8/layout/cycle2"/>
    <dgm:cxn modelId="{AF43348E-005D-3347-A3E0-4A6DF1EFBDE4}" type="presOf" srcId="{B0D10C9C-8FAE-4F6C-87A9-C588C8A65306}" destId="{035BB16E-270D-4840-8E76-7871EB0073F5}" srcOrd="0" destOrd="0" presId="urn:microsoft.com/office/officeart/2005/8/layout/cycle2"/>
    <dgm:cxn modelId="{A2452328-9EF8-4845-B037-B051914E82E2}" srcId="{73B7ABD3-C6C4-4D51-9C9B-0C7686AD6A31}" destId="{80E2AC13-39DC-4098-8694-2B4EB8C488BE}" srcOrd="4" destOrd="0" parTransId="{E06AA381-7716-4214-AAE7-0387F4CB3202}" sibTransId="{5B286C95-0FCE-4642-BBB1-EE6E28FCDCA6}"/>
    <dgm:cxn modelId="{63EA0063-88B5-0745-9D3E-DEB6B51B4455}" type="presOf" srcId="{5B286C95-0FCE-4642-BBB1-EE6E28FCDCA6}" destId="{F45E8EF8-9325-4B53-9786-6135F668B6F2}" srcOrd="1" destOrd="0" presId="urn:microsoft.com/office/officeart/2005/8/layout/cycle2"/>
    <dgm:cxn modelId="{93C7DB1F-9B2E-E34E-BB6A-73CB689DA0BE}" type="presOf" srcId="{13D913B5-715D-47EC-BDF6-A989541E6EA0}" destId="{1BBDCC37-E015-4A85-ADA8-01EE412D4345}" srcOrd="0" destOrd="0" presId="urn:microsoft.com/office/officeart/2005/8/layout/cycle2"/>
    <dgm:cxn modelId="{CC05D152-E525-C544-9D06-9BC736FAFB5F}" type="presOf" srcId="{5B286C95-0FCE-4642-BBB1-EE6E28FCDCA6}" destId="{36CDC5AC-21E8-4D15-BD53-02193A1F1B8F}" srcOrd="0" destOrd="0" presId="urn:microsoft.com/office/officeart/2005/8/layout/cycle2"/>
    <dgm:cxn modelId="{B70D8C5A-9722-884A-9FD6-094C24784425}" type="presOf" srcId="{5492BD6D-2924-48D0-8614-F126867A89F5}" destId="{80AA57B4-943E-463D-8D27-44946AAB4F8D}" srcOrd="0" destOrd="0" presId="urn:microsoft.com/office/officeart/2005/8/layout/cycle2"/>
    <dgm:cxn modelId="{0A034DA9-9D5A-40C3-A382-3BB5B30516D9}" srcId="{73B7ABD3-C6C4-4D51-9C9B-0C7686AD6A31}" destId="{5492BD6D-2924-48D0-8614-F126867A89F5}" srcOrd="3" destOrd="0" parTransId="{F6422564-8F78-4B33-B0BC-890B2F68607B}" sibTransId="{B82AA925-B926-4B33-8C1D-9927B8A91777}"/>
    <dgm:cxn modelId="{5B14ACD1-F87A-3D47-AFEF-F9800A325237}" type="presOf" srcId="{F4A494DE-E182-4D26-8C13-C22C8FC3EBED}" destId="{AB612042-60F8-49BF-BAB2-C51D96670993}" srcOrd="0" destOrd="0" presId="urn:microsoft.com/office/officeart/2005/8/layout/cycle2"/>
    <dgm:cxn modelId="{A2B4AF0F-9060-1B4D-850A-B33C89525317}" type="presOf" srcId="{7ECE2D9F-4164-4F17-B6D1-D41E35BA860E}" destId="{5B71F07A-47CA-44ED-83E0-01443BAFD0E5}" srcOrd="0" destOrd="0" presId="urn:microsoft.com/office/officeart/2005/8/layout/cycle2"/>
    <dgm:cxn modelId="{6066E882-84B3-D44F-B1E3-9CC963425003}" type="presOf" srcId="{BC755DFE-C138-4935-B13C-85565AA86A28}" destId="{177FDDD1-D910-4B06-9070-014B05C88D8A}" srcOrd="0" destOrd="0" presId="urn:microsoft.com/office/officeart/2005/8/layout/cycle2"/>
    <dgm:cxn modelId="{4F67B217-5287-3B4D-842D-0C9BF521E78D}" type="presParOf" srcId="{0964A332-60F4-428F-AF53-D9A85EAB81A0}" destId="{20B8F6EB-D64C-4870-A4FC-B8BD7B28FE2E}" srcOrd="0" destOrd="0" presId="urn:microsoft.com/office/officeart/2005/8/layout/cycle2"/>
    <dgm:cxn modelId="{C5221F7A-9226-7643-9C37-865DA9F775AA}" type="presParOf" srcId="{0964A332-60F4-428F-AF53-D9A85EAB81A0}" destId="{5B71F07A-47CA-44ED-83E0-01443BAFD0E5}" srcOrd="1" destOrd="0" presId="urn:microsoft.com/office/officeart/2005/8/layout/cycle2"/>
    <dgm:cxn modelId="{6E9164A6-29BB-0148-AF94-97FA8B22CDBF}" type="presParOf" srcId="{5B71F07A-47CA-44ED-83E0-01443BAFD0E5}" destId="{2DD5999D-A61D-4D07-8BFE-81A7DBDDC109}" srcOrd="0" destOrd="0" presId="urn:microsoft.com/office/officeart/2005/8/layout/cycle2"/>
    <dgm:cxn modelId="{40A09F53-D282-8247-B4AA-D5DA293CF485}" type="presParOf" srcId="{0964A332-60F4-428F-AF53-D9A85EAB81A0}" destId="{1BBDCC37-E015-4A85-ADA8-01EE412D4345}" srcOrd="2" destOrd="0" presId="urn:microsoft.com/office/officeart/2005/8/layout/cycle2"/>
    <dgm:cxn modelId="{17A20157-5319-D04D-94D2-9FF6279F2DAF}" type="presParOf" srcId="{0964A332-60F4-428F-AF53-D9A85EAB81A0}" destId="{035BB16E-270D-4840-8E76-7871EB0073F5}" srcOrd="3" destOrd="0" presId="urn:microsoft.com/office/officeart/2005/8/layout/cycle2"/>
    <dgm:cxn modelId="{03CB8BA9-5AB6-AC4E-9AA6-0DEDE67B37A9}" type="presParOf" srcId="{035BB16E-270D-4840-8E76-7871EB0073F5}" destId="{C1D97F2B-84FA-4166-AE09-641C10C79413}" srcOrd="0" destOrd="0" presId="urn:microsoft.com/office/officeart/2005/8/layout/cycle2"/>
    <dgm:cxn modelId="{DE58E21A-ABB3-FD48-BD80-CCD81B613611}" type="presParOf" srcId="{0964A332-60F4-428F-AF53-D9A85EAB81A0}" destId="{D11FD36B-9095-405F-A823-15C6AB1E31E7}" srcOrd="4" destOrd="0" presId="urn:microsoft.com/office/officeart/2005/8/layout/cycle2"/>
    <dgm:cxn modelId="{C12C3FD8-F2CF-B84D-B1F1-5F075C8B4453}" type="presParOf" srcId="{0964A332-60F4-428F-AF53-D9A85EAB81A0}" destId="{AB612042-60F8-49BF-BAB2-C51D96670993}" srcOrd="5" destOrd="0" presId="urn:microsoft.com/office/officeart/2005/8/layout/cycle2"/>
    <dgm:cxn modelId="{F6184FDF-58BC-CB47-B008-00E366826E9D}" type="presParOf" srcId="{AB612042-60F8-49BF-BAB2-C51D96670993}" destId="{0337DD73-A14D-4ED3-A2CC-648B4C845C7C}" srcOrd="0" destOrd="0" presId="urn:microsoft.com/office/officeart/2005/8/layout/cycle2"/>
    <dgm:cxn modelId="{6168D7E6-5C7D-374B-9BF5-A4264B23E57A}" type="presParOf" srcId="{0964A332-60F4-428F-AF53-D9A85EAB81A0}" destId="{80AA57B4-943E-463D-8D27-44946AAB4F8D}" srcOrd="6" destOrd="0" presId="urn:microsoft.com/office/officeart/2005/8/layout/cycle2"/>
    <dgm:cxn modelId="{344F5BB9-78D1-AF4C-8408-CD50B5C9E7ED}" type="presParOf" srcId="{0964A332-60F4-428F-AF53-D9A85EAB81A0}" destId="{A2CD6431-5C4E-4D37-906C-B4AAFBE1A5FC}" srcOrd="7" destOrd="0" presId="urn:microsoft.com/office/officeart/2005/8/layout/cycle2"/>
    <dgm:cxn modelId="{FC116A4B-4BD7-2B48-8B25-A28855F283C9}" type="presParOf" srcId="{A2CD6431-5C4E-4D37-906C-B4AAFBE1A5FC}" destId="{0798C573-BF2E-41C0-A441-865BD22241AB}" srcOrd="0" destOrd="0" presId="urn:microsoft.com/office/officeart/2005/8/layout/cycle2"/>
    <dgm:cxn modelId="{F7EECDC7-8CA6-EF42-A895-1F4EB7AE55F0}" type="presParOf" srcId="{0964A332-60F4-428F-AF53-D9A85EAB81A0}" destId="{643A128C-E118-4663-9F84-29287EB05027}" srcOrd="8" destOrd="0" presId="urn:microsoft.com/office/officeart/2005/8/layout/cycle2"/>
    <dgm:cxn modelId="{4F9F8275-DE62-8A43-B951-B5659D8339EA}" type="presParOf" srcId="{0964A332-60F4-428F-AF53-D9A85EAB81A0}" destId="{36CDC5AC-21E8-4D15-BD53-02193A1F1B8F}" srcOrd="9" destOrd="0" presId="urn:microsoft.com/office/officeart/2005/8/layout/cycle2"/>
    <dgm:cxn modelId="{BA028CAA-6A0C-A341-BE76-4E7BF749B39E}" type="presParOf" srcId="{36CDC5AC-21E8-4D15-BD53-02193A1F1B8F}" destId="{F45E8EF8-9325-4B53-9786-6135F668B6F2}" srcOrd="0" destOrd="0" presId="urn:microsoft.com/office/officeart/2005/8/layout/cycle2"/>
    <dgm:cxn modelId="{4E70B4B0-42A1-C940-816F-A4D65060DE4B}" type="presParOf" srcId="{0964A332-60F4-428F-AF53-D9A85EAB81A0}" destId="{177FDDD1-D910-4B06-9070-014B05C88D8A}" srcOrd="10" destOrd="0" presId="urn:microsoft.com/office/officeart/2005/8/layout/cycle2"/>
    <dgm:cxn modelId="{9C75CD5F-A743-A64A-8727-742D78090CA0}" type="presParOf" srcId="{0964A332-60F4-428F-AF53-D9A85EAB81A0}" destId="{BFB49E70-0360-491F-B4FD-9703AEDBFD3F}" srcOrd="11" destOrd="0" presId="urn:microsoft.com/office/officeart/2005/8/layout/cycle2"/>
    <dgm:cxn modelId="{63AD1DCD-F308-6044-A3BA-2790A8A2BBB0}" type="presParOf" srcId="{BFB49E70-0360-491F-B4FD-9703AEDBFD3F}" destId="{C5E1BC30-BB65-449B-B49E-61B7A06B8A8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7D649-6C90-46AB-BA8E-AF04C31CCB39}">
      <dsp:nvSpPr>
        <dsp:cNvPr id="0" name=""/>
        <dsp:cNvSpPr/>
      </dsp:nvSpPr>
      <dsp:spPr>
        <a:xfrm>
          <a:off x="1381958" y="2281585"/>
          <a:ext cx="1274683" cy="127468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65" tIns="37465" rIns="37465" bIns="3746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5900" kern="1200" dirty="0" smtClean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ρ</a:t>
          </a:r>
          <a:endParaRPr lang="en-US" sz="5900" kern="1200" dirty="0">
            <a:solidFill>
              <a:schemeClr val="tx2">
                <a:lumMod val="40000"/>
                <a:lumOff val="60000"/>
              </a:schemeClr>
            </a:solidFill>
          </a:endParaRPr>
        </a:p>
      </dsp:txBody>
      <dsp:txXfrm>
        <a:off x="1568631" y="2468258"/>
        <a:ext cx="901337" cy="901337"/>
      </dsp:txXfrm>
    </dsp:sp>
    <dsp:sp modelId="{1BEBF689-D436-41D6-B08B-255C3583F268}">
      <dsp:nvSpPr>
        <dsp:cNvPr id="0" name=""/>
        <dsp:cNvSpPr/>
      </dsp:nvSpPr>
      <dsp:spPr>
        <a:xfrm rot="12900000">
          <a:off x="514573" y="2043055"/>
          <a:ext cx="1026529" cy="3632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2234D4-3B40-4BCF-B468-4597E57EBE8C}">
      <dsp:nvSpPr>
        <dsp:cNvPr id="0" name=""/>
        <dsp:cNvSpPr/>
      </dsp:nvSpPr>
      <dsp:spPr>
        <a:xfrm>
          <a:off x="1922" y="1445921"/>
          <a:ext cx="1210948" cy="9687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55" tIns="97155" rIns="97155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 dirty="0"/>
        </a:p>
      </dsp:txBody>
      <dsp:txXfrm>
        <a:off x="30296" y="1474295"/>
        <a:ext cx="1154200" cy="912011"/>
      </dsp:txXfrm>
    </dsp:sp>
    <dsp:sp modelId="{681C5E2D-3FB9-4230-8072-7FC8656D4F2B}">
      <dsp:nvSpPr>
        <dsp:cNvPr id="0" name=""/>
        <dsp:cNvSpPr/>
      </dsp:nvSpPr>
      <dsp:spPr>
        <a:xfrm rot="16200000">
          <a:off x="1506035" y="1526933"/>
          <a:ext cx="1026529" cy="3632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A795E-CC4C-4E0D-9583-A596A0DC15AB}">
      <dsp:nvSpPr>
        <dsp:cNvPr id="0" name=""/>
        <dsp:cNvSpPr/>
      </dsp:nvSpPr>
      <dsp:spPr>
        <a:xfrm>
          <a:off x="1413825" y="710931"/>
          <a:ext cx="1210948" cy="9687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55" tIns="97155" rIns="97155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 </a:t>
          </a:r>
          <a:endParaRPr lang="en-US" sz="5100" kern="1200" dirty="0"/>
        </a:p>
      </dsp:txBody>
      <dsp:txXfrm>
        <a:off x="1442199" y="739305"/>
        <a:ext cx="1154200" cy="912011"/>
      </dsp:txXfrm>
    </dsp:sp>
    <dsp:sp modelId="{B9C969F4-E8F9-4384-98BD-111D7C03E5AC}">
      <dsp:nvSpPr>
        <dsp:cNvPr id="0" name=""/>
        <dsp:cNvSpPr/>
      </dsp:nvSpPr>
      <dsp:spPr>
        <a:xfrm rot="19500000">
          <a:off x="2497497" y="2043055"/>
          <a:ext cx="1026529" cy="3632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525436-0A8D-48AE-9D7D-696DBBCEA82D}">
      <dsp:nvSpPr>
        <dsp:cNvPr id="0" name=""/>
        <dsp:cNvSpPr/>
      </dsp:nvSpPr>
      <dsp:spPr>
        <a:xfrm>
          <a:off x="2825728" y="1445921"/>
          <a:ext cx="1210948" cy="9687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55" tIns="97155" rIns="97155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 </a:t>
          </a:r>
          <a:endParaRPr lang="en-US" sz="5100" kern="1200" dirty="0"/>
        </a:p>
      </dsp:txBody>
      <dsp:txXfrm>
        <a:off x="2854102" y="1474295"/>
        <a:ext cx="1154200" cy="912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8F6EB-D64C-4870-A4FC-B8BD7B28FE2E}">
      <dsp:nvSpPr>
        <dsp:cNvPr id="0" name=""/>
        <dsp:cNvSpPr/>
      </dsp:nvSpPr>
      <dsp:spPr>
        <a:xfrm>
          <a:off x="1486867" y="1164"/>
          <a:ext cx="1064865" cy="10648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Bead1</a:t>
          </a:r>
          <a:endParaRPr lang="en-US" sz="2100" kern="1200" dirty="0"/>
        </a:p>
      </dsp:txBody>
      <dsp:txXfrm>
        <a:off x="1642813" y="157110"/>
        <a:ext cx="752973" cy="752973"/>
      </dsp:txXfrm>
    </dsp:sp>
    <dsp:sp modelId="{5B71F07A-47CA-44ED-83E0-01443BAFD0E5}">
      <dsp:nvSpPr>
        <dsp:cNvPr id="0" name=""/>
        <dsp:cNvSpPr/>
      </dsp:nvSpPr>
      <dsp:spPr>
        <a:xfrm rot="20254215">
          <a:off x="2563358" y="749888"/>
          <a:ext cx="283623" cy="359392"/>
        </a:xfrm>
        <a:prstGeom prst="lightningBol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678171" y="870867"/>
        <a:ext cx="67755" cy="113807"/>
      </dsp:txXfrm>
    </dsp:sp>
    <dsp:sp modelId="{1BBDCC37-E015-4A85-ADA8-01EE412D4345}">
      <dsp:nvSpPr>
        <dsp:cNvPr id="0" name=""/>
        <dsp:cNvSpPr/>
      </dsp:nvSpPr>
      <dsp:spPr>
        <a:xfrm>
          <a:off x="2872511" y="801166"/>
          <a:ext cx="1064865" cy="10648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Bead2</a:t>
          </a:r>
          <a:endParaRPr lang="en-US" sz="2100" kern="1200" dirty="0"/>
        </a:p>
      </dsp:txBody>
      <dsp:txXfrm>
        <a:off x="3028457" y="957112"/>
        <a:ext cx="752973" cy="752973"/>
      </dsp:txXfrm>
    </dsp:sp>
    <dsp:sp modelId="{035BB16E-270D-4840-8E76-7871EB0073F5}">
      <dsp:nvSpPr>
        <dsp:cNvPr id="0" name=""/>
        <dsp:cNvSpPr/>
      </dsp:nvSpPr>
      <dsp:spPr>
        <a:xfrm rot="1409538">
          <a:off x="3263132" y="1945877"/>
          <a:ext cx="283623" cy="359392"/>
        </a:xfrm>
        <a:prstGeom prst="lightningBol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266658" y="2000796"/>
        <a:ext cx="198536" cy="215636"/>
      </dsp:txXfrm>
    </dsp:sp>
    <dsp:sp modelId="{D11FD36B-9095-405F-A823-15C6AB1E31E7}">
      <dsp:nvSpPr>
        <dsp:cNvPr id="0" name=""/>
        <dsp:cNvSpPr/>
      </dsp:nvSpPr>
      <dsp:spPr>
        <a:xfrm>
          <a:off x="2872511" y="2401169"/>
          <a:ext cx="1064865" cy="10648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Bead3</a:t>
          </a:r>
          <a:endParaRPr lang="en-US" sz="2100" kern="1200" dirty="0"/>
        </a:p>
      </dsp:txBody>
      <dsp:txXfrm>
        <a:off x="3028457" y="2557115"/>
        <a:ext cx="752973" cy="752973"/>
      </dsp:txXfrm>
    </dsp:sp>
    <dsp:sp modelId="{AB612042-60F8-49BF-BAB2-C51D96670993}">
      <dsp:nvSpPr>
        <dsp:cNvPr id="0" name=""/>
        <dsp:cNvSpPr/>
      </dsp:nvSpPr>
      <dsp:spPr>
        <a:xfrm rot="5438964">
          <a:off x="2549076" y="3150301"/>
          <a:ext cx="301919" cy="359392"/>
        </a:xfrm>
        <a:prstGeom prst="lightningBol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2594877" y="3176894"/>
        <a:ext cx="211343" cy="215636"/>
      </dsp:txXfrm>
    </dsp:sp>
    <dsp:sp modelId="{80AA57B4-943E-463D-8D27-44946AAB4F8D}">
      <dsp:nvSpPr>
        <dsp:cNvPr id="0" name=""/>
        <dsp:cNvSpPr/>
      </dsp:nvSpPr>
      <dsp:spPr>
        <a:xfrm>
          <a:off x="1447799" y="3202335"/>
          <a:ext cx="1064865" cy="10648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Bead4</a:t>
          </a:r>
          <a:endParaRPr lang="en-US" sz="2100" kern="1200" dirty="0"/>
        </a:p>
      </dsp:txBody>
      <dsp:txXfrm>
        <a:off x="1603745" y="3358281"/>
        <a:ext cx="752973" cy="752973"/>
      </dsp:txXfrm>
    </dsp:sp>
    <dsp:sp modelId="{A2CD6431-5C4E-4D37-906C-B4AAFBE1A5FC}">
      <dsp:nvSpPr>
        <dsp:cNvPr id="0" name=""/>
        <dsp:cNvSpPr/>
      </dsp:nvSpPr>
      <dsp:spPr>
        <a:xfrm rot="9430229">
          <a:off x="1180380" y="3158339"/>
          <a:ext cx="266071" cy="359392"/>
        </a:xfrm>
        <a:prstGeom prst="lightningBol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1257075" y="3214732"/>
        <a:ext cx="186250" cy="215636"/>
      </dsp:txXfrm>
    </dsp:sp>
    <dsp:sp modelId="{643A128C-E118-4663-9F84-29287EB05027}">
      <dsp:nvSpPr>
        <dsp:cNvPr id="0" name=""/>
        <dsp:cNvSpPr/>
      </dsp:nvSpPr>
      <dsp:spPr>
        <a:xfrm>
          <a:off x="101223" y="2401169"/>
          <a:ext cx="1064865" cy="10648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Bead5</a:t>
          </a:r>
          <a:endParaRPr lang="en-US" sz="2100" kern="1200" dirty="0"/>
        </a:p>
      </dsp:txBody>
      <dsp:txXfrm>
        <a:off x="257169" y="2557115"/>
        <a:ext cx="752973" cy="752973"/>
      </dsp:txXfrm>
    </dsp:sp>
    <dsp:sp modelId="{36CDC5AC-21E8-4D15-BD53-02193A1F1B8F}">
      <dsp:nvSpPr>
        <dsp:cNvPr id="0" name=""/>
        <dsp:cNvSpPr/>
      </dsp:nvSpPr>
      <dsp:spPr>
        <a:xfrm rot="13213113">
          <a:off x="491844" y="1961931"/>
          <a:ext cx="283623" cy="359392"/>
        </a:xfrm>
        <a:prstGeom prst="lightningBol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566873" y="2061280"/>
        <a:ext cx="198536" cy="215636"/>
      </dsp:txXfrm>
    </dsp:sp>
    <dsp:sp modelId="{177FDDD1-D910-4B06-9070-014B05C88D8A}">
      <dsp:nvSpPr>
        <dsp:cNvPr id="0" name=""/>
        <dsp:cNvSpPr/>
      </dsp:nvSpPr>
      <dsp:spPr>
        <a:xfrm>
          <a:off x="101223" y="801166"/>
          <a:ext cx="1064865" cy="10648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Bead6</a:t>
          </a:r>
          <a:endParaRPr lang="en-US" sz="2100" kern="1200" dirty="0"/>
        </a:p>
      </dsp:txBody>
      <dsp:txXfrm>
        <a:off x="257169" y="957112"/>
        <a:ext cx="752973" cy="752973"/>
      </dsp:txXfrm>
    </dsp:sp>
    <dsp:sp modelId="{BFB49E70-0360-491F-B4FD-9703AEDBFD3F}">
      <dsp:nvSpPr>
        <dsp:cNvPr id="0" name=""/>
        <dsp:cNvSpPr/>
      </dsp:nvSpPr>
      <dsp:spPr>
        <a:xfrm rot="16022272">
          <a:off x="1177714" y="757915"/>
          <a:ext cx="283623" cy="359392"/>
        </a:xfrm>
        <a:prstGeom prst="lightningBol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222456" y="872280"/>
        <a:ext cx="198536" cy="215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Relationship Id="rId2" Type="http://schemas.openxmlformats.org/officeDocument/2006/relationships/image" Target="../media/image87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emf"/><Relationship Id="rId1" Type="http://schemas.openxmlformats.org/officeDocument/2006/relationships/image" Target="../media/image103.emf"/><Relationship Id="rId2" Type="http://schemas.openxmlformats.org/officeDocument/2006/relationships/image" Target="../media/image10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emf"/><Relationship Id="rId5" Type="http://schemas.openxmlformats.org/officeDocument/2006/relationships/image" Target="../media/image111.emf"/><Relationship Id="rId6" Type="http://schemas.openxmlformats.org/officeDocument/2006/relationships/image" Target="../media/image112.emf"/><Relationship Id="rId1" Type="http://schemas.openxmlformats.org/officeDocument/2006/relationships/image" Target="../media/image107.emf"/><Relationship Id="rId2" Type="http://schemas.openxmlformats.org/officeDocument/2006/relationships/image" Target="../media/image10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Relationship Id="rId2" Type="http://schemas.openxmlformats.org/officeDocument/2006/relationships/image" Target="../media/image11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1" Type="http://schemas.openxmlformats.org/officeDocument/2006/relationships/image" Target="../media/image88.emf"/><Relationship Id="rId2" Type="http://schemas.openxmlformats.org/officeDocument/2006/relationships/image" Target="../media/image8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emf"/><Relationship Id="rId1" Type="http://schemas.openxmlformats.org/officeDocument/2006/relationships/image" Target="../media/image96.emf"/><Relationship Id="rId2" Type="http://schemas.openxmlformats.org/officeDocument/2006/relationships/image" Target="../media/image9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Relationship Id="rId2" Type="http://schemas.openxmlformats.org/officeDocument/2006/relationships/image" Target="../media/image87.emf"/><Relationship Id="rId3" Type="http://schemas.openxmlformats.org/officeDocument/2006/relationships/image" Target="../media/image10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emf"/><Relationship Id="rId1" Type="http://schemas.openxmlformats.org/officeDocument/2006/relationships/image" Target="../media/image96.emf"/><Relationship Id="rId2" Type="http://schemas.openxmlformats.org/officeDocument/2006/relationships/image" Target="../media/image9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Relationship Id="rId2" Type="http://schemas.openxmlformats.org/officeDocument/2006/relationships/image" Target="../media/image9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261" cy="48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128" tIns="48564" rIns="97128" bIns="48564" numCol="1" anchor="t" anchorCtr="0" compatLnSpc="1">
            <a:prstTxWarp prst="textNoShape">
              <a:avLst/>
            </a:prstTxWarp>
          </a:bodyPr>
          <a:lstStyle>
            <a:lvl1pPr defTabSz="971560" eaLnBrk="1" hangingPunct="1">
              <a:defRPr sz="13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941" y="0"/>
            <a:ext cx="3169260" cy="48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128" tIns="48564" rIns="97128" bIns="48564" numCol="1" anchor="t" anchorCtr="0" compatLnSpc="1">
            <a:prstTxWarp prst="textNoShape">
              <a:avLst/>
            </a:prstTxWarp>
          </a:bodyPr>
          <a:lstStyle>
            <a:lvl1pPr algn="r" defTabSz="971560" eaLnBrk="1" hangingPunct="1">
              <a:defRPr sz="13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979"/>
            <a:ext cx="3169261" cy="48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128" tIns="48564" rIns="97128" bIns="48564" numCol="1" anchor="b" anchorCtr="0" compatLnSpc="1">
            <a:prstTxWarp prst="textNoShape">
              <a:avLst/>
            </a:prstTxWarp>
          </a:bodyPr>
          <a:lstStyle>
            <a:lvl1pPr defTabSz="971560" eaLnBrk="1" hangingPunct="1">
              <a:defRPr sz="13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941" y="9119979"/>
            <a:ext cx="3169260" cy="48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128" tIns="48564" rIns="97128" bIns="48564" numCol="1" anchor="b" anchorCtr="0" compatLnSpc="1">
            <a:prstTxWarp prst="textNoShape">
              <a:avLst/>
            </a:prstTxWarp>
          </a:bodyPr>
          <a:lstStyle>
            <a:lvl1pPr algn="r" defTabSz="971560" eaLnBrk="1" hangingPunct="1">
              <a:defRPr sz="1300">
                <a:ea typeface="+mn-ea"/>
              </a:defRPr>
            </a:lvl1pPr>
          </a:lstStyle>
          <a:p>
            <a:pPr>
              <a:defRPr/>
            </a:pPr>
            <a:fld id="{CD65AD69-93CB-4211-ADBE-40B19F653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3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7610" cy="47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35" tIns="47668" rIns="95335" bIns="4766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7894" y="0"/>
            <a:ext cx="3167610" cy="47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35" tIns="47668" rIns="95335" bIns="4766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7550"/>
            <a:ext cx="4776788" cy="3582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0283" y="4540076"/>
            <a:ext cx="5384937" cy="438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35" tIns="47668" rIns="95335" bIns="476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04"/>
            <a:ext cx="3167610" cy="47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35" tIns="47668" rIns="95335" bIns="4766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7894" y="9159804"/>
            <a:ext cx="3167610" cy="47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35" tIns="47668" rIns="95335" bIns="476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ea typeface="+mn-ea"/>
              </a:defRPr>
            </a:lvl1pPr>
          </a:lstStyle>
          <a:p>
            <a:pPr>
              <a:defRPr/>
            </a:pPr>
            <a:fld id="{3385EAFF-0698-49A9-BE02-94DAFD705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86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4600" indent="-297923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91692" indent="-238338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8369" indent="-238338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5045" indent="-238338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1722" indent="-2383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98399" indent="-2383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75075" indent="-2383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51752" indent="-2383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101FE67-7A31-4849-8CB9-8943248B7C6A}" type="slidenum">
              <a:rPr lang="en-US" altLang="en-US" sz="1300">
                <a:latin typeface="Times" panose="02020603050405020304" pitchFamily="18" charset="0"/>
              </a:rPr>
              <a:pPr/>
              <a:t>3</a:t>
            </a:fld>
            <a:endParaRPr lang="en-US" altLang="en-US" sz="1300">
              <a:latin typeface="Times" panose="02020603050405020304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6338" y="717550"/>
            <a:ext cx="4776787" cy="3582988"/>
          </a:xfrm>
          <a:ln/>
        </p:spPr>
      </p:sp>
      <p:sp>
        <p:nvSpPr>
          <p:cNvPr id="5124" name="Rectangle 3"/>
          <p:cNvSpPr>
            <a:spLocks noGrp="1"/>
          </p:cNvSpPr>
          <p:nvPr>
            <p:ph type="body" idx="1"/>
          </p:nvPr>
        </p:nvSpPr>
        <p:spPr>
          <a:xfrm>
            <a:off x="712712" y="4540077"/>
            <a:ext cx="5701699" cy="4301125"/>
          </a:xfrm>
          <a:noFill/>
        </p:spPr>
        <p:txBody>
          <a:bodyPr lIns="95327" tIns="47664" rIns="95327" bIns="47664"/>
          <a:lstStyle/>
          <a:p>
            <a:pPr defTabSz="476677"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90581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2 Logical Node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981D2-D469-FB4F-A778-98FF6ECD16E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4831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40097626" indent="-39614320"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AF858D1C-3AFA-704C-BA48-129FB2648C4D}" type="slidenum">
              <a:rPr lang="en-US" sz="1300">
                <a:solidFill>
                  <a:prstClr val="black"/>
                </a:solidFill>
                <a:latin typeface="Arial" charset="0"/>
              </a:rPr>
              <a:pPr/>
              <a:t>59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57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40097626" indent="-39614320"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AF858D1C-3AFA-704C-BA48-129FB2648C4D}" type="slidenum">
              <a:rPr lang="en-US" sz="1300">
                <a:solidFill>
                  <a:prstClr val="black"/>
                </a:solidFill>
                <a:latin typeface="Arial" charset="0"/>
              </a:rPr>
              <a:pPr/>
              <a:t>60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71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40097626" indent="-39614320"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8F1F9C83-DD6D-4A4D-814E-FADE32B4A22C}" type="slidenum">
              <a:rPr lang="en-US" sz="1300">
                <a:solidFill>
                  <a:prstClr val="black"/>
                </a:solidFill>
                <a:latin typeface="Arial" charset="0"/>
              </a:rPr>
              <a:pPr/>
              <a:t>61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34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999AA-357A-4B47-B1CE-99F0D277412C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06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5B726E-E979-CF46-BC37-0DC4ED8A3854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5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8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40097626" indent="-39614320"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AF858D1C-3AFA-704C-BA48-129FB2648C4D}" type="slidenum">
              <a:rPr lang="en-US" sz="1300">
                <a:solidFill>
                  <a:prstClr val="black"/>
                </a:solidFill>
                <a:latin typeface="Arial" charset="0"/>
              </a:rPr>
              <a:pPr/>
              <a:t>65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456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40097626" indent="-39614320"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AF858D1C-3AFA-704C-BA48-129FB2648C4D}" type="slidenum">
              <a:rPr lang="en-US" sz="1300">
                <a:solidFill>
                  <a:prstClr val="black"/>
                </a:solidFill>
                <a:latin typeface="Arial" charset="0"/>
              </a:rPr>
              <a:pPr/>
              <a:t>66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504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another materials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999AA-357A-4B47-B1CE-99F0D277412C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67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40097626" indent="-39614320"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AF858D1C-3AFA-704C-BA48-129FB2648C4D}" type="slidenum">
              <a:rPr lang="en-US" sz="1300">
                <a:solidFill>
                  <a:prstClr val="black"/>
                </a:solidFill>
                <a:latin typeface="Arial" charset="0"/>
              </a:rPr>
              <a:pPr/>
              <a:t>73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800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1pPr>
            <a:lvl2pPr marL="774600" indent="-297923"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2pPr>
            <a:lvl3pPr marL="1191692" indent="-238338"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3pPr>
            <a:lvl4pPr marL="1668369" indent="-238338"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4pPr>
            <a:lvl5pPr marL="2145045" indent="-238338"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5pPr>
            <a:lvl6pPr marL="2621722" indent="-2383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6pPr>
            <a:lvl7pPr marL="3098399" indent="-2383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7pPr>
            <a:lvl8pPr marL="3575075" indent="-2383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8pPr>
            <a:lvl9pPr marL="4051752" indent="-2383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9pPr>
          </a:lstStyle>
          <a:p>
            <a:fld id="{8498A2AF-A1D9-48DF-897B-2DF74DBCBFC1}" type="slidenum">
              <a:rPr lang="en-US" altLang="en-US" sz="1300"/>
              <a:pPr/>
              <a:t>9</a:t>
            </a:fld>
            <a:endParaRPr lang="en-US" altLang="en-US" sz="13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600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861" y="4559989"/>
            <a:ext cx="5853480" cy="4321038"/>
          </a:xfrm>
          <a:noFill/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8472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2E46C-E264-A440-8EBD-8BB4D49D536C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66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5B726E-E979-CF46-BC37-0DC4ED8A3854}" type="slidenum">
              <a:rPr lang="en-US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5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36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5B726E-E979-CF46-BC37-0DC4ED8A3854}" type="slidenum">
              <a:rPr lang="en-US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5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24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40097626" indent="-39614320"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AF858D1C-3AFA-704C-BA48-129FB2648C4D}" type="slidenum">
              <a:rPr lang="en-US" sz="1300">
                <a:solidFill>
                  <a:prstClr val="black"/>
                </a:solidFill>
                <a:latin typeface="Arial" charset="0"/>
              </a:rPr>
              <a:pPr/>
              <a:t>87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3144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40097626" indent="-39614320"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AF858D1C-3AFA-704C-BA48-129FB2648C4D}" type="slidenum">
              <a:rPr lang="en-US" sz="1300">
                <a:solidFill>
                  <a:prstClr val="black"/>
                </a:solidFill>
                <a:latin typeface="Arial" charset="0"/>
              </a:rPr>
              <a:pPr/>
              <a:t>89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5B726E-E979-CF46-BC37-0DC4ED8A3854}" type="slidenum">
              <a:rPr lang="en-US">
                <a:solidFill>
                  <a:prstClr val="black"/>
                </a:solidFill>
              </a:rPr>
              <a:pPr/>
              <a:t>90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5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873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5B726E-E979-CF46-BC37-0DC4ED8A3854}" type="slidenum">
              <a:rPr lang="en-US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5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86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CB07B9-B459-F547-87CB-40BD72CFD75C}" type="slidenum">
              <a:rPr lang="en-US">
                <a:solidFill>
                  <a:prstClr val="black"/>
                </a:solidFill>
              </a:rPr>
              <a:pPr/>
              <a:t>95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14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40097626" indent="-39614320"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fld id="{8F1F9C83-DD6D-4A4D-814E-FADE32B4A22C}" type="slidenum">
              <a:rPr lang="en-US" sz="1300">
                <a:solidFill>
                  <a:prstClr val="black"/>
                </a:solidFill>
                <a:latin typeface="Arial" charset="0"/>
              </a:rPr>
              <a:pPr/>
              <a:t>96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806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1pPr>
            <a:lvl2pPr marL="774600" indent="-297923"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2pPr>
            <a:lvl3pPr marL="1191692" indent="-238338"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3pPr>
            <a:lvl4pPr marL="1668369" indent="-238338"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4pPr>
            <a:lvl5pPr marL="2145045" indent="-238338"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5pPr>
            <a:lvl6pPr marL="2621722" indent="-2383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6pPr>
            <a:lvl7pPr marL="3098399" indent="-2383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7pPr>
            <a:lvl8pPr marL="3575075" indent="-2383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8pPr>
            <a:lvl9pPr marL="4051752" indent="-2383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  <a:ea typeface="Osaka" pitchFamily="-60" charset="-128"/>
              </a:defRPr>
            </a:lvl9pPr>
          </a:lstStyle>
          <a:p>
            <a:fld id="{64DB51BD-7E1B-47C0-B47E-059FB4E0DD78}" type="slidenum">
              <a:rPr lang="en-US" altLang="en-US" sz="1300"/>
              <a:pPr/>
              <a:t>10</a:t>
            </a:fld>
            <a:endParaRPr lang="en-US" altLang="en-US" sz="13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60045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861" y="4559989"/>
            <a:ext cx="5853480" cy="4321038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948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85EAFF-0698-49A9-BE02-94DAFD7051D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6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85EAFF-0698-49A9-BE02-94DAFD7051D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08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85EAFF-0698-49A9-BE02-94DAFD7051D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5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BC800-928B-F244-9421-23AC8A3F43E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981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Late Breaking Results: Competitive!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981D2-D469-FB4F-A778-98FF6ECD16E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3320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2 Logical Node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981D2-D469-FB4F-A778-98FF6ECD16E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435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4AABB-B4A4-4024-A180-5EAE7B4D9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74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0E2AF-562A-49A3-A80C-0ABEEEF03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1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514B1-4B80-4FEA-88BF-0AC91C1FF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70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FA2F0-82E2-41BB-A37B-91AED79A3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76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E6E91-7434-4C54-AC66-009B67053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32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120775"/>
            <a:ext cx="7772400" cy="1470025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2098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46A8-F046-8A44-A4D3-61E7041880D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Charm Workshop 2016t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1208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0" y="6356350"/>
            <a:ext cx="2133600" cy="365125"/>
          </a:xfrm>
        </p:spPr>
        <p:txBody>
          <a:bodyPr/>
          <a:lstStyle/>
          <a:p>
            <a:fld id="{E0BE6F19-650F-1240-BB51-40C24669CB1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356350"/>
            <a:ext cx="2895600" cy="365125"/>
          </a:xfrm>
        </p:spPr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Charm Workshop 2016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356350"/>
            <a:ext cx="1066800" cy="365125"/>
          </a:xfrm>
        </p:spPr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79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F0D3-E014-004B-AF94-511AE4043D7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Charm Workshop 2016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244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0" y="6356350"/>
            <a:ext cx="2133600" cy="365125"/>
          </a:xfrm>
        </p:spPr>
        <p:txBody>
          <a:bodyPr/>
          <a:lstStyle/>
          <a:p>
            <a:fld id="{E0BE6F19-650F-1240-BB51-40C24669CB1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356350"/>
            <a:ext cx="2895600" cy="365125"/>
          </a:xfrm>
        </p:spPr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Charm Workshop 2016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356350"/>
            <a:ext cx="1066800" cy="365125"/>
          </a:xfrm>
        </p:spPr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351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672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Charm Workshop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1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Charm Workshop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31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26256-A318-4A05-8EBD-9EF2AAC15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4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Charm Workshop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14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Charm Workshop 2016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716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518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56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Charm Workshop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535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0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OpenAtom SSI Grant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892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8A05-B9E6-2845-A8D2-B847FD0BEC2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Charm Workshop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73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592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Charm Workshop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439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80ED37-F5AC-464B-A94B-8BF2A18751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66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49741-D1B2-0044-8A73-572A83C97A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2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1B4D77-8944-FC4D-9C3E-A5184DC598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80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83023A-5FA5-C547-A015-767FCEADBA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1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5546C-221F-40EE-AD51-9A6FD8798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09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D72FEE-8C80-4847-8A85-8080AE718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0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96750" y="6490855"/>
            <a:ext cx="533400" cy="290945"/>
          </a:xfrm>
          <a:ln/>
        </p:spPr>
        <p:txBody>
          <a:bodyPr/>
          <a:lstStyle>
            <a:lvl1pPr>
              <a:defRPr sz="1800"/>
            </a:lvl1pPr>
          </a:lstStyle>
          <a:p>
            <a:fld id="{9370253A-DC99-A54D-946D-506104E1BD5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66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E413A5-9539-E04B-BFF9-5ABB097BD4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73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67C121-C4B2-F649-A526-AD4C6AC57C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357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F96DE8-B011-A748-A409-9B8C3AE25A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90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8E1FD6-634A-694A-ABBF-0FAF4CB65D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67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DB0FC7-02E5-474B-8983-645FAE431F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C5B44-8E58-43EF-8770-CAC9FC910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67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72CCD-2F37-4181-8D1B-D08F6497C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0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8C675-FEC9-4B19-9C71-85E7D8323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7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0D9DB-94C4-4550-A059-F8206E80B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7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54FCA-810E-406D-B221-5E913B086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2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8926D-97F5-453F-B562-7D6A2B756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42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73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3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5552B73D-E8C8-4BDC-9E92-5A38E387A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Osaka" pitchFamily="-6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Osaka" pitchFamily="-6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Osaka" pitchFamily="-6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Osaka" pitchFamily="-6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Osaka" pitchFamily="-6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Osaka" pitchFamily="-6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Osaka" pitchFamily="-6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Osaka" pitchFamily="-6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509280F-AB3D-F949-A61D-F61F4A0D489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4/21/16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OpenAtom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 Charm Workshop 2016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507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eorgia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eorgia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eorgia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7527" y="6490855"/>
            <a:ext cx="526473" cy="28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Arial" charset="0"/>
              </a:defRPr>
            </a:lvl1pPr>
          </a:lstStyle>
          <a:p>
            <a:fld id="{890800C7-3DC2-304D-B758-AFA75C3A970B}" type="slidenum">
              <a:rPr lang="en-US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4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4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7.gif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5.tiff"/><Relationship Id="rId3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8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8.xml"/><Relationship Id="rId2" Type="http://schemas.openxmlformats.org/officeDocument/2006/relationships/diagramData" Target="../diagrams/data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8.jpg"/><Relationship Id="rId3" Type="http://schemas.openxmlformats.org/officeDocument/2006/relationships/image" Target="../media/image79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9.gi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6" Type="http://schemas.openxmlformats.org/officeDocument/2006/relationships/image" Target="../media/image85.emf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6" Type="http://schemas.openxmlformats.org/officeDocument/2006/relationships/image" Target="../media/image85.emf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6.emf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8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2.xml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2.bin"/><Relationship Id="rId12" Type="http://schemas.openxmlformats.org/officeDocument/2006/relationships/image" Target="../media/image9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2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88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89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90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9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chart" Target="../charts/chart1.xml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9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4.emf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4.bin"/><Relationship Id="rId4" Type="http://schemas.openxmlformats.org/officeDocument/2006/relationships/image" Target="../media/image94.emf"/><Relationship Id="rId5" Type="http://schemas.openxmlformats.org/officeDocument/2006/relationships/image" Target="../media/image80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5.bin"/><Relationship Id="rId4" Type="http://schemas.openxmlformats.org/officeDocument/2006/relationships/image" Target="../media/image94.emf"/><Relationship Id="rId5" Type="http://schemas.openxmlformats.org/officeDocument/2006/relationships/image" Target="../media/image12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5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5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6.bin"/><Relationship Id="rId12" Type="http://schemas.openxmlformats.org/officeDocument/2006/relationships/image" Target="../media/image99.emf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00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96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97.e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98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9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86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87.emf"/><Relationship Id="rId7" Type="http://schemas.openxmlformats.org/officeDocument/2006/relationships/oleObject" Target="../embeddings/Microsoft_Equation7.bin"/><Relationship Id="rId8" Type="http://schemas.openxmlformats.org/officeDocument/2006/relationships/image" Target="../media/image10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20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8.png"/></Relationships>
</file>

<file path=ppt/slides/_rels/slide8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9.emf"/><Relationship Id="rId12" Type="http://schemas.openxmlformats.org/officeDocument/2006/relationships/image" Target="../media/image410.png"/><Relationship Id="rId13" Type="http://schemas.openxmlformats.org/officeDocument/2006/relationships/image" Target="../media/image280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7.xml"/><Relationship Id="rId3" Type="http://schemas.openxmlformats.org/officeDocument/2006/relationships/image" Target="../media/image100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96.e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97.e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98.emf"/><Relationship Id="rId10" Type="http://schemas.openxmlformats.org/officeDocument/2006/relationships/oleObject" Target="../embeddings/Microsoft_Equation8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97.emf"/><Relationship Id="rId6" Type="http://schemas.openxmlformats.org/officeDocument/2006/relationships/oleObject" Target="../embeddings/Microsoft_Equation9.bin"/><Relationship Id="rId7" Type="http://schemas.openxmlformats.org/officeDocument/2006/relationships/image" Target="../media/image98.emf"/><Relationship Id="rId8" Type="http://schemas.openxmlformats.org/officeDocument/2006/relationships/image" Target="../media/image290.png"/><Relationship Id="rId9" Type="http://schemas.openxmlformats.org/officeDocument/2006/relationships/image" Target="../media/image300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103.e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104.e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105.emf"/><Relationship Id="rId9" Type="http://schemas.openxmlformats.org/officeDocument/2006/relationships/oleObject" Target="../embeddings/Microsoft_Equation10.bin"/><Relationship Id="rId10" Type="http://schemas.openxmlformats.org/officeDocument/2006/relationships/image" Target="../media/image106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4" Type="http://schemas.openxmlformats.org/officeDocument/2006/relationships/image" Target="../media/image760.png"/><Relationship Id="rId5" Type="http://schemas.openxmlformats.org/officeDocument/2006/relationships/image" Target="../media/image770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4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2.emf"/></Relationships>
</file>

<file path=ppt/slides/_rels/slide8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2.bin"/><Relationship Id="rId12" Type="http://schemas.openxmlformats.org/officeDocument/2006/relationships/image" Target="../media/image111.emf"/><Relationship Id="rId13" Type="http://schemas.openxmlformats.org/officeDocument/2006/relationships/oleObject" Target="../embeddings/Microsoft_Equation11.bin"/><Relationship Id="rId14" Type="http://schemas.openxmlformats.org/officeDocument/2006/relationships/image" Target="../media/image112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7.xml"/><Relationship Id="rId3" Type="http://schemas.openxmlformats.org/officeDocument/2006/relationships/oleObject" Target="../embeddings/oleObject18.bin"/><Relationship Id="rId4" Type="http://schemas.openxmlformats.org/officeDocument/2006/relationships/image" Target="../media/image107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108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109.emf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110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107.emf"/><Relationship Id="rId5" Type="http://schemas.openxmlformats.org/officeDocument/2006/relationships/oleObject" Target="../embeddings/Microsoft_Equation12.bin"/><Relationship Id="rId6" Type="http://schemas.openxmlformats.org/officeDocument/2006/relationships/image" Target="../media/image112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16.e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17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1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/>
          <p:cNvSpPr>
            <a:spLocks noGrp="1" noChangeArrowheads="1"/>
          </p:cNvSpPr>
          <p:nvPr>
            <p:ph type="title"/>
          </p:nvPr>
        </p:nvSpPr>
        <p:spPr>
          <a:xfrm>
            <a:off x="52277" y="-62100"/>
            <a:ext cx="9067800" cy="2057400"/>
          </a:xfrm>
        </p:spPr>
        <p:txBody>
          <a:bodyPr/>
          <a:lstStyle/>
          <a:p>
            <a:pPr algn="just" eaLnBrk="1" hangingPunct="1"/>
            <a:r>
              <a:rPr lang="en-US" altLang="en-US" sz="3200" dirty="0" err="1" smtClean="0">
                <a:solidFill>
                  <a:srgbClr val="555459"/>
                </a:solidFill>
                <a:latin typeface="Helvetica Neue"/>
              </a:rPr>
              <a:t>OpenAtom</a:t>
            </a:r>
            <a:r>
              <a:rPr lang="en-US" altLang="en-US" sz="3200" dirty="0" smtClean="0">
                <a:solidFill>
                  <a:srgbClr val="555459"/>
                </a:solidFill>
                <a:latin typeface="Helvetica Neue"/>
              </a:rPr>
              <a:t>: On </a:t>
            </a:r>
            <a:r>
              <a:rPr lang="en-US" altLang="en-US" sz="3200" dirty="0">
                <a:solidFill>
                  <a:srgbClr val="555459"/>
                </a:solidFill>
                <a:latin typeface="Helvetica Neue"/>
              </a:rPr>
              <a:t>the fly ab initio molecular dynamics on the ground state surface with instantaneous GW-BSE level spectra</a:t>
            </a:r>
            <a:endParaRPr lang="en-US" altLang="en-US" sz="32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8353" y="2066934"/>
            <a:ext cx="9115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 smtClean="0"/>
              <a:t>    PIs:</a:t>
            </a:r>
            <a:r>
              <a:rPr lang="en-US" altLang="en-US" dirty="0" smtClean="0"/>
              <a:t> G.J. Martyna, IBM; S. Ismail-</a:t>
            </a:r>
            <a:r>
              <a:rPr lang="en-US" altLang="en-US" dirty="0" err="1" smtClean="0"/>
              <a:t>Beigi</a:t>
            </a:r>
            <a:r>
              <a:rPr lang="en-US" altLang="en-US" dirty="0" smtClean="0"/>
              <a:t>, Yale; L. Kale, UIUC;</a:t>
            </a:r>
          </a:p>
          <a:p>
            <a:r>
              <a:rPr lang="en-US" b="1" dirty="0" smtClean="0"/>
              <a:t>Team:</a:t>
            </a:r>
            <a:r>
              <a:rPr lang="en-US" dirty="0" smtClean="0"/>
              <a:t> Q. Li, IBM, </a:t>
            </a:r>
            <a:r>
              <a:rPr lang="en-US" altLang="en-US" dirty="0" smtClean="0"/>
              <a:t>M. Kim, Yale; S. Mandal, Yale; </a:t>
            </a:r>
          </a:p>
          <a:p>
            <a:r>
              <a:rPr lang="en-US" altLang="en-US" dirty="0"/>
              <a:t> </a:t>
            </a:r>
            <a:r>
              <a:rPr lang="en-US" altLang="en-US" dirty="0" smtClean="0"/>
              <a:t>           E. Bohm, UIUC; N. Jain, UIUC; M. Robson, UIUC; </a:t>
            </a:r>
            <a:br>
              <a:rPr lang="en-US" altLang="en-US" dirty="0" smtClean="0"/>
            </a:br>
            <a:r>
              <a:rPr lang="en-US" altLang="en-US" dirty="0" smtClean="0"/>
              <a:t>            E. </a:t>
            </a:r>
            <a:r>
              <a:rPr lang="en-US" altLang="en-US" dirty="0" err="1" smtClean="0"/>
              <a:t>Mikida</a:t>
            </a:r>
            <a:r>
              <a:rPr lang="en-US" altLang="en-US" dirty="0" smtClean="0"/>
              <a:t>, UIUC; P. Jindal, UIUC; T. </a:t>
            </a:r>
            <a:r>
              <a:rPr lang="en-US" altLang="en-US" dirty="0" err="1" smtClean="0"/>
              <a:t>Wicky</a:t>
            </a:r>
            <a:r>
              <a:rPr lang="en-US" altLang="en-US" dirty="0"/>
              <a:t>,</a:t>
            </a:r>
            <a:r>
              <a:rPr lang="en-US" altLang="en-US" dirty="0" smtClean="0"/>
              <a:t> UIUC.</a:t>
            </a:r>
          </a:p>
        </p:txBody>
      </p:sp>
      <p:pic>
        <p:nvPicPr>
          <p:cNvPr id="10" name="Picture 2" descr="h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7971" b="24568"/>
          <a:stretch>
            <a:fillRect/>
          </a:stretch>
        </p:blipFill>
        <p:spPr bwMode="auto">
          <a:xfrm>
            <a:off x="73339" y="4126611"/>
            <a:ext cx="2775375" cy="246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58"/>
          <p:cNvGrpSpPr>
            <a:grpSpLocks/>
          </p:cNvGrpSpPr>
          <p:nvPr/>
        </p:nvGrpSpPr>
        <p:grpSpPr bwMode="auto">
          <a:xfrm>
            <a:off x="3007027" y="4191000"/>
            <a:ext cx="3040870" cy="2398077"/>
            <a:chOff x="4080" y="2784"/>
            <a:chExt cx="1680" cy="1218"/>
          </a:xfrm>
        </p:grpSpPr>
        <p:sp>
          <p:nvSpPr>
            <p:cNvPr id="12" name="Rectangle 45"/>
            <p:cNvSpPr>
              <a:spLocks noChangeArrowheads="1"/>
            </p:cNvSpPr>
            <p:nvPr/>
          </p:nvSpPr>
          <p:spPr bwMode="auto">
            <a:xfrm>
              <a:off x="5001" y="2988"/>
              <a:ext cx="358" cy="2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" name="Rectangle 46"/>
            <p:cNvSpPr>
              <a:spLocks noChangeArrowheads="1"/>
            </p:cNvSpPr>
            <p:nvPr/>
          </p:nvSpPr>
          <p:spPr bwMode="auto">
            <a:xfrm>
              <a:off x="4982" y="3672"/>
              <a:ext cx="438" cy="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pic>
          <p:nvPicPr>
            <p:cNvPr id="15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" t="3229" r="7385" b="14370"/>
            <a:stretch/>
          </p:blipFill>
          <p:spPr bwMode="auto">
            <a:xfrm>
              <a:off x="4080" y="2784"/>
              <a:ext cx="1680" cy="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8780542" y="6496631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grpSp>
        <p:nvGrpSpPr>
          <p:cNvPr id="22" name="Group 48"/>
          <p:cNvGrpSpPr>
            <a:grpSpLocks/>
          </p:cNvGrpSpPr>
          <p:nvPr/>
        </p:nvGrpSpPr>
        <p:grpSpPr bwMode="auto">
          <a:xfrm>
            <a:off x="6048815" y="4287215"/>
            <a:ext cx="2871788" cy="2236788"/>
            <a:chOff x="793" y="709"/>
            <a:chExt cx="4037" cy="2812"/>
          </a:xfrm>
        </p:grpSpPr>
        <p:pic>
          <p:nvPicPr>
            <p:cNvPr id="23" name="Picture 49" descr="aSi_solarce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709"/>
              <a:ext cx="3992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50"/>
            <p:cNvSpPr>
              <a:spLocks noChangeArrowheads="1"/>
            </p:cNvSpPr>
            <p:nvPr/>
          </p:nvSpPr>
          <p:spPr bwMode="auto">
            <a:xfrm>
              <a:off x="889" y="1434"/>
              <a:ext cx="948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5" name="Rectangle 51"/>
            <p:cNvSpPr>
              <a:spLocks noChangeArrowheads="1"/>
            </p:cNvSpPr>
            <p:nvPr/>
          </p:nvSpPr>
          <p:spPr bwMode="auto">
            <a:xfrm>
              <a:off x="793" y="2966"/>
              <a:ext cx="1083" cy="1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6" name="Rectangle 52"/>
            <p:cNvSpPr>
              <a:spLocks noChangeArrowheads="1"/>
            </p:cNvSpPr>
            <p:nvPr/>
          </p:nvSpPr>
          <p:spPr bwMode="auto">
            <a:xfrm>
              <a:off x="3651" y="1434"/>
              <a:ext cx="998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7" name="Rectangle 53"/>
            <p:cNvSpPr>
              <a:spLocks noChangeArrowheads="1"/>
            </p:cNvSpPr>
            <p:nvPr/>
          </p:nvSpPr>
          <p:spPr bwMode="auto">
            <a:xfrm>
              <a:off x="3606" y="2592"/>
              <a:ext cx="1224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" name="Rectangle 54"/>
            <p:cNvSpPr>
              <a:spLocks noChangeArrowheads="1"/>
            </p:cNvSpPr>
            <p:nvPr/>
          </p:nvSpPr>
          <p:spPr bwMode="auto">
            <a:xfrm>
              <a:off x="3470" y="3070"/>
              <a:ext cx="1224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931536" y="4115484"/>
            <a:ext cx="10743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6AF00"/>
                </a:solidFill>
                <a:latin typeface="Monotype Corsiva" panose="03010101010201010101" pitchFamily="66" charset="0"/>
              </a:rPr>
              <a:t>Light in</a:t>
            </a:r>
            <a:endParaRPr lang="en-US" dirty="0">
              <a:solidFill>
                <a:srgbClr val="E6AF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684213" y="819150"/>
            <a:ext cx="6697662" cy="5418138"/>
            <a:chOff x="431" y="482"/>
            <a:chExt cx="4219" cy="3413"/>
          </a:xfrm>
        </p:grpSpPr>
        <p:grpSp>
          <p:nvGrpSpPr>
            <p:cNvPr id="29707" name="Group 3"/>
            <p:cNvGrpSpPr>
              <a:grpSpLocks/>
            </p:cNvGrpSpPr>
            <p:nvPr/>
          </p:nvGrpSpPr>
          <p:grpSpPr bwMode="auto">
            <a:xfrm>
              <a:off x="431" y="482"/>
              <a:ext cx="4219" cy="3413"/>
              <a:chOff x="431" y="545"/>
              <a:chExt cx="4219" cy="3413"/>
            </a:xfrm>
          </p:grpSpPr>
          <p:grpSp>
            <p:nvGrpSpPr>
              <p:cNvPr id="29710" name="Group 4"/>
              <p:cNvGrpSpPr>
                <a:grpSpLocks/>
              </p:cNvGrpSpPr>
              <p:nvPr/>
            </p:nvGrpSpPr>
            <p:grpSpPr bwMode="auto">
              <a:xfrm>
                <a:off x="431" y="545"/>
                <a:ext cx="4219" cy="3413"/>
                <a:chOff x="612" y="545"/>
                <a:chExt cx="4219" cy="3413"/>
              </a:xfrm>
            </p:grpSpPr>
            <p:pic>
              <p:nvPicPr>
                <p:cNvPr id="29713" name="Picture 5" descr="DopingFigure_Amal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2" y="545"/>
                  <a:ext cx="4219" cy="34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714" name="Rectangle 6"/>
                <p:cNvSpPr>
                  <a:spLocks noChangeArrowheads="1"/>
                </p:cNvSpPr>
                <p:nvPr/>
              </p:nvSpPr>
              <p:spPr bwMode="auto">
                <a:xfrm>
                  <a:off x="3089" y="3762"/>
                  <a:ext cx="137" cy="136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9711" name="Rectangle 7"/>
              <p:cNvSpPr>
                <a:spLocks noChangeArrowheads="1"/>
              </p:cNvSpPr>
              <p:nvPr/>
            </p:nvSpPr>
            <p:spPr bwMode="auto">
              <a:xfrm>
                <a:off x="3515" y="2976"/>
                <a:ext cx="998" cy="2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12" name="Rectangle 8"/>
              <p:cNvSpPr>
                <a:spLocks noChangeArrowheads="1"/>
              </p:cNvSpPr>
              <p:nvPr/>
            </p:nvSpPr>
            <p:spPr bwMode="auto">
              <a:xfrm>
                <a:off x="1519" y="2369"/>
                <a:ext cx="998" cy="2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9708" name="Oval 9"/>
            <p:cNvSpPr>
              <a:spLocks noChangeArrowheads="1"/>
            </p:cNvSpPr>
            <p:nvPr/>
          </p:nvSpPr>
          <p:spPr bwMode="auto">
            <a:xfrm>
              <a:off x="1655" y="1706"/>
              <a:ext cx="227" cy="22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9709" name="Text Box 10"/>
            <p:cNvSpPr txBox="1">
              <a:spLocks noChangeArrowheads="1"/>
            </p:cNvSpPr>
            <p:nvPr/>
          </p:nvSpPr>
          <p:spPr bwMode="auto">
            <a:xfrm>
              <a:off x="1507" y="1447"/>
              <a:ext cx="4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Goal</a:t>
              </a:r>
            </a:p>
          </p:txBody>
        </p:sp>
      </p:grpSp>
      <p:sp>
        <p:nvSpPr>
          <p:cNvPr id="725003" name="Text Box 11"/>
          <p:cNvSpPr txBox="1">
            <a:spLocks noChangeArrowheads="1"/>
          </p:cNvSpPr>
          <p:nvPr/>
        </p:nvSpPr>
        <p:spPr bwMode="auto">
          <a:xfrm>
            <a:off x="200025" y="163513"/>
            <a:ext cx="2652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</a:rPr>
              <a:t>Engineering goal</a:t>
            </a:r>
          </a:p>
        </p:txBody>
      </p:sp>
      <p:sp>
        <p:nvSpPr>
          <p:cNvPr id="29702" name="Line 14"/>
          <p:cNvSpPr>
            <a:spLocks noChangeShapeType="1"/>
          </p:cNvSpPr>
          <p:nvPr/>
        </p:nvSpPr>
        <p:spPr bwMode="auto">
          <a:xfrm>
            <a:off x="179388" y="625724"/>
            <a:ext cx="6985000" cy="0"/>
          </a:xfrm>
          <a:prstGeom prst="line">
            <a:avLst/>
          </a:prstGeom>
          <a:noFill/>
          <a:ln w="38100">
            <a:solidFill>
              <a:srgbClr val="96004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Text Box 15"/>
          <p:cNvSpPr txBox="1">
            <a:spLocks noChangeArrowheads="1"/>
          </p:cNvSpPr>
          <p:nvPr/>
        </p:nvSpPr>
        <p:spPr bwMode="auto">
          <a:xfrm>
            <a:off x="762000" y="6208495"/>
            <a:ext cx="72252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Experimental data: G. </a:t>
            </a:r>
            <a:r>
              <a:rPr lang="en-US" altLang="en-US" sz="1800" dirty="0" err="1"/>
              <a:t>Tulevski</a:t>
            </a:r>
            <a:r>
              <a:rPr lang="en-US" altLang="en-US" sz="1800" dirty="0"/>
              <a:t> (IBM), A. </a:t>
            </a:r>
            <a:r>
              <a:rPr lang="en-US" altLang="en-US" sz="1800" dirty="0" err="1"/>
              <a:t>Kasry</a:t>
            </a:r>
            <a:r>
              <a:rPr lang="en-US" altLang="en-US" sz="1800" dirty="0"/>
              <a:t> (EGNC), A. Boll (IBM</a:t>
            </a:r>
            <a:r>
              <a:rPr lang="en-US" altLang="en-US" sz="1800" dirty="0" smtClean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1800" dirty="0"/>
              <a:t>ACS nano 4 (7), </a:t>
            </a:r>
            <a:r>
              <a:rPr lang="it-IT" sz="1800" dirty="0" smtClean="0"/>
              <a:t>3839-3844 (2010)</a:t>
            </a:r>
            <a:endParaRPr lang="en-US" altLang="en-US" sz="1800" dirty="0"/>
          </a:p>
        </p:txBody>
      </p:sp>
      <p:sp>
        <p:nvSpPr>
          <p:cNvPr id="29704" name="Line 16"/>
          <p:cNvSpPr>
            <a:spLocks noChangeShapeType="1"/>
          </p:cNvSpPr>
          <p:nvPr/>
        </p:nvSpPr>
        <p:spPr bwMode="auto">
          <a:xfrm flipH="1">
            <a:off x="6227763" y="2060575"/>
            <a:ext cx="865187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5" name="Text Box 17"/>
          <p:cNvSpPr txBox="1">
            <a:spLocks noChangeArrowheads="1"/>
          </p:cNvSpPr>
          <p:nvPr/>
        </p:nvSpPr>
        <p:spPr bwMode="auto">
          <a:xfrm>
            <a:off x="6784975" y="28003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# layers</a:t>
            </a:r>
          </a:p>
        </p:txBody>
      </p:sp>
      <p:sp>
        <p:nvSpPr>
          <p:cNvPr id="29706" name="Text Box 18"/>
          <p:cNvSpPr txBox="1">
            <a:spLocks noChangeArrowheads="1"/>
          </p:cNvSpPr>
          <p:nvPr/>
        </p:nvSpPr>
        <p:spPr bwMode="auto">
          <a:xfrm>
            <a:off x="2209800" y="1371600"/>
            <a:ext cx="2695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Doping mechanism?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How to meet goal?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11327" y="6467259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11932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467600" cy="1143000"/>
          </a:xfrm>
        </p:spPr>
        <p:txBody>
          <a:bodyPr/>
          <a:lstStyle/>
          <a:p>
            <a:pPr algn="l" eaLnBrk="1" hangingPunct="1"/>
            <a:r>
              <a:rPr lang="en-US" altLang="en-US" sz="4000" smtClean="0"/>
              <a:t>6SbCl</a:t>
            </a:r>
            <a:r>
              <a:rPr lang="en-US" altLang="en-US" sz="4000" baseline="-25000" smtClean="0"/>
              <a:t>5</a:t>
            </a:r>
            <a:r>
              <a:rPr lang="en-US" altLang="en-US" sz="4000" smtClean="0"/>
              <a:t> +C</a:t>
            </a:r>
            <a:r>
              <a:rPr lang="en-US" altLang="en-US" sz="4000" baseline="-25000" smtClean="0"/>
              <a:t>84</a:t>
            </a:r>
            <a:r>
              <a:rPr lang="en-US" altLang="en-US" sz="4000" smtClean="0"/>
              <a:t> </a:t>
            </a:r>
            <a:r>
              <a:rPr lang="en-US" altLang="en-US" sz="4000" smtClean="0">
                <a:sym typeface="Wingdings" panose="05000000000000000000" pitchFamily="2" charset="2"/>
              </a:rPr>
              <a:t></a:t>
            </a:r>
            <a:r>
              <a:rPr lang="en-US" altLang="en-US" sz="4000" smtClean="0"/>
              <a:t> C</a:t>
            </a:r>
            <a:r>
              <a:rPr lang="en-US" altLang="en-US" sz="4000" baseline="-25000" smtClean="0"/>
              <a:t>84</a:t>
            </a:r>
            <a:r>
              <a:rPr lang="en-US" altLang="en-US" sz="4000" baseline="30000" smtClean="0"/>
              <a:t>2+</a:t>
            </a:r>
            <a:r>
              <a:rPr lang="en-US" altLang="en-US" sz="4000" smtClean="0"/>
              <a:t>(2SbCl</a:t>
            </a:r>
            <a:r>
              <a:rPr lang="en-US" altLang="en-US" sz="4000" baseline="-25000" smtClean="0"/>
              <a:t>6</a:t>
            </a:r>
            <a:r>
              <a:rPr lang="en-US" altLang="en-US" sz="4000" baseline="30000" smtClean="0"/>
              <a:t>-</a:t>
            </a:r>
            <a:r>
              <a:rPr lang="en-US" altLang="en-US" sz="4000" smtClean="0"/>
              <a:t>)</a:t>
            </a:r>
            <a:br>
              <a:rPr lang="en-US" altLang="en-US" sz="4000" smtClean="0"/>
            </a:br>
            <a:r>
              <a:rPr lang="en-US" altLang="en-US" sz="4000" smtClean="0"/>
              <a:t>                      + SbCl</a:t>
            </a:r>
            <a:r>
              <a:rPr lang="en-US" altLang="en-US" sz="4000" baseline="-25000" smtClean="0"/>
              <a:t>3</a:t>
            </a:r>
            <a:r>
              <a:rPr lang="en-US" altLang="en-US" sz="4000" smtClean="0"/>
              <a:t> + 3SbCl</a:t>
            </a:r>
            <a:r>
              <a:rPr lang="en-US" altLang="en-US" sz="4000" baseline="-25000" smtClean="0"/>
              <a:t>5</a:t>
            </a:r>
          </a:p>
        </p:txBody>
      </p:sp>
      <p:pic>
        <p:nvPicPr>
          <p:cNvPr id="798727" name="SbCl5_DecompTop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714500"/>
            <a:ext cx="6858000" cy="5143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11327" y="6467259"/>
            <a:ext cx="382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11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152400" y="6430388"/>
            <a:ext cx="3328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</a:rPr>
              <a:t>ACS nano 5 (4), </a:t>
            </a:r>
            <a:r>
              <a:rPr lang="it-IT" sz="1600" dirty="0" smtClean="0">
                <a:latin typeface="Arial" panose="020B0604020202020204" pitchFamily="34" charset="0"/>
              </a:rPr>
              <a:t>3096-3103 (2011)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398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0" fill="hold"/>
                                        <p:tgtEl>
                                          <p:spTgt spid="7987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987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98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987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72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 txBox="1">
            <a:spLocks noChangeArrowheads="1"/>
          </p:cNvSpPr>
          <p:nvPr/>
        </p:nvSpPr>
        <p:spPr>
          <a:xfrm>
            <a:off x="-126622" y="-31849"/>
            <a:ext cx="9067800" cy="133909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/>
            <a:r>
              <a:rPr lang="en-US" altLang="en-US" sz="2800" b="1" dirty="0" smtClean="0"/>
              <a:t>Project Goals:</a:t>
            </a:r>
            <a:r>
              <a:rPr lang="en-US" altLang="en-US" sz="2800" dirty="0" smtClean="0"/>
              <a:t> Improve sampling, accuracy, applicability and parallel performance of </a:t>
            </a:r>
            <a:r>
              <a:rPr lang="en-US" altLang="en-US" sz="2800" dirty="0" err="1" smtClean="0"/>
              <a:t>OpenAtom</a:t>
            </a:r>
            <a:r>
              <a:rPr lang="en-US" altLang="en-US" sz="2800" dirty="0" smtClean="0"/>
              <a:t> to </a:t>
            </a:r>
            <a:br>
              <a:rPr lang="en-US" altLang="en-US" sz="2800" dirty="0" smtClean="0"/>
            </a:br>
            <a:r>
              <a:rPr lang="en-US" altLang="en-US" sz="2800" dirty="0" smtClean="0"/>
              <a:t>achieve breakthrough performance</a:t>
            </a:r>
          </a:p>
          <a:p>
            <a:pPr algn="just" eaLnBrk="1" hangingPunct="1"/>
            <a:endParaRPr lang="en-US" altLang="en-US" sz="3200" dirty="0"/>
          </a:p>
          <a:p>
            <a:pPr algn="just" eaLnBrk="1" hangingPunct="1"/>
            <a:endParaRPr lang="en-US" altLang="en-US" sz="2400" dirty="0" smtClean="0"/>
          </a:p>
          <a:p>
            <a:pPr algn="just" eaLnBrk="1" hangingPunct="1"/>
            <a:endParaRPr lang="en-US" altLang="en-US" sz="32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9200" y="1403159"/>
            <a:ext cx="9046928" cy="2123658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 eaLnBrk="1" hangingPunct="1"/>
            <a:r>
              <a:rPr lang="en-US" altLang="en-US" sz="2200" b="1" dirty="0"/>
              <a:t>Transition Metals: </a:t>
            </a:r>
            <a:r>
              <a:rPr lang="en-US" altLang="en-US" sz="2200" dirty="0"/>
              <a:t>Plane Augmented Wave </a:t>
            </a:r>
            <a:r>
              <a:rPr lang="en-US" altLang="en-US" sz="2200" dirty="0" smtClean="0"/>
              <a:t>method, </a:t>
            </a:r>
            <a:r>
              <a:rPr lang="en-US" altLang="en-US" sz="2200" dirty="0"/>
              <a:t>LSDA, </a:t>
            </a:r>
            <a:r>
              <a:rPr lang="en-US" altLang="en-US" sz="2200" dirty="0" smtClean="0"/>
              <a:t>k-point sampling.</a:t>
            </a:r>
          </a:p>
          <a:p>
            <a:pPr algn="just" eaLnBrk="1" hangingPunct="1"/>
            <a:r>
              <a:rPr lang="en-US" altLang="en-US" sz="2200" b="1" dirty="0" smtClean="0"/>
              <a:t>Reactive </a:t>
            </a:r>
            <a:r>
              <a:rPr lang="en-US" altLang="en-US" sz="2200" b="1" dirty="0" err="1" smtClean="0"/>
              <a:t>Chem</a:t>
            </a:r>
            <a:r>
              <a:rPr lang="en-US" altLang="en-US" sz="2200" b="1" dirty="0" smtClean="0"/>
              <a:t>:</a:t>
            </a:r>
            <a:r>
              <a:rPr lang="en-US" altLang="en-US" sz="2200" dirty="0" smtClean="0"/>
              <a:t> </a:t>
            </a:r>
            <a:r>
              <a:rPr lang="en-US" altLang="en-US" sz="2200" dirty="0"/>
              <a:t>Hybrid </a:t>
            </a:r>
            <a:r>
              <a:rPr lang="en-US" altLang="en-US" sz="2200" dirty="0" err="1"/>
              <a:t>functionals</a:t>
            </a:r>
            <a:r>
              <a:rPr lang="en-US" altLang="en-US" sz="2200" dirty="0"/>
              <a:t> (beyond GGA) </a:t>
            </a:r>
            <a:r>
              <a:rPr lang="en-US" altLang="en-US" sz="2200" dirty="0" smtClean="0"/>
              <a:t>– Exact exchange (HF).</a:t>
            </a:r>
            <a:endParaRPr lang="en-US" altLang="en-US" sz="2200" dirty="0"/>
          </a:p>
          <a:p>
            <a:pPr algn="just" eaLnBrk="1" hangingPunct="1"/>
            <a:r>
              <a:rPr lang="en-US" altLang="en-US" sz="2200" b="1" dirty="0" smtClean="0"/>
              <a:t>Nuclear </a:t>
            </a:r>
            <a:r>
              <a:rPr lang="en-US" altLang="en-US" sz="2200" b="1" dirty="0"/>
              <a:t>Q</a:t>
            </a:r>
            <a:r>
              <a:rPr lang="en-US" altLang="en-US" sz="2200" b="1" dirty="0" smtClean="0"/>
              <a:t>uantum </a:t>
            </a:r>
            <a:r>
              <a:rPr lang="en-US" altLang="en-US" sz="2200" b="1" dirty="0"/>
              <a:t>E</a:t>
            </a:r>
            <a:r>
              <a:rPr lang="en-US" altLang="en-US" sz="2200" b="1" dirty="0" smtClean="0"/>
              <a:t>ffects</a:t>
            </a:r>
            <a:r>
              <a:rPr lang="en-US" altLang="en-US" sz="2200" b="1" dirty="0"/>
              <a:t>: </a:t>
            </a:r>
            <a:r>
              <a:rPr lang="en-US" altLang="en-US" sz="2200" dirty="0"/>
              <a:t>Path Integral Molecular </a:t>
            </a:r>
            <a:r>
              <a:rPr lang="en-US" altLang="en-US" sz="2200" dirty="0" smtClean="0"/>
              <a:t>Dynamics.</a:t>
            </a:r>
            <a:endParaRPr lang="en-US" altLang="en-US" sz="2200" dirty="0"/>
          </a:p>
          <a:p>
            <a:pPr algn="just" eaLnBrk="1" hangingPunct="1"/>
            <a:r>
              <a:rPr lang="en-US" altLang="en-US" sz="2200" b="1" dirty="0" smtClean="0"/>
              <a:t>Sampling Rough Energy </a:t>
            </a:r>
            <a:r>
              <a:rPr lang="en-US" altLang="en-US" sz="2200" b="1" dirty="0"/>
              <a:t>L</a:t>
            </a:r>
            <a:r>
              <a:rPr lang="en-US" altLang="en-US" sz="2200" b="1" dirty="0" smtClean="0"/>
              <a:t>andscapes</a:t>
            </a:r>
            <a:r>
              <a:rPr lang="en-US" altLang="en-US" sz="2200" b="1" smtClean="0"/>
              <a:t>:</a:t>
            </a:r>
            <a:r>
              <a:rPr lang="en-US" altLang="en-US" sz="2200" smtClean="0"/>
              <a:t> Parallel </a:t>
            </a:r>
            <a:r>
              <a:rPr lang="en-US" altLang="en-US" sz="2200" dirty="0" smtClean="0"/>
              <a:t>tempering (PT).</a:t>
            </a:r>
          </a:p>
          <a:p>
            <a:pPr algn="just" eaLnBrk="1" hangingPunct="1"/>
            <a:r>
              <a:rPr lang="en-US" altLang="en-US" sz="2200" b="1" dirty="0" smtClean="0"/>
              <a:t>Metric Factors : </a:t>
            </a:r>
            <a:r>
              <a:rPr lang="en-US" altLang="en-US" sz="2200" dirty="0" smtClean="0"/>
              <a:t>Improve baseline CPAIMD with phase space metrics (PSM).</a:t>
            </a:r>
          </a:p>
          <a:p>
            <a:pPr algn="just" eaLnBrk="1" hangingPunct="1"/>
            <a:r>
              <a:rPr lang="en-US" altLang="en-US" sz="2200" b="1" dirty="0" smtClean="0"/>
              <a:t>Extension to Analytics: </a:t>
            </a:r>
            <a:r>
              <a:rPr lang="en-US" altLang="en-US" sz="2200" dirty="0" smtClean="0"/>
              <a:t>Use power of </a:t>
            </a:r>
            <a:r>
              <a:rPr lang="en-US" altLang="en-US" sz="2200" dirty="0" err="1" smtClean="0"/>
              <a:t>OpenAtom</a:t>
            </a:r>
            <a:r>
              <a:rPr lang="en-US" altLang="en-US" sz="2200" dirty="0" smtClean="0"/>
              <a:t> in Discovery Projects.</a:t>
            </a:r>
            <a:endParaRPr lang="en-US" alt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39200" y="3551469"/>
            <a:ext cx="91406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Addressing complex systems and sampling problems requires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significant collaborative development!!!!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3" name="Picture 12" descr="imark_bold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40" y="5807121"/>
            <a:ext cx="638195" cy="827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4" b="29517"/>
          <a:stretch>
            <a:fillRect/>
          </a:stretch>
        </p:blipFill>
        <p:spPr bwMode="auto">
          <a:xfrm>
            <a:off x="3976492" y="4705924"/>
            <a:ext cx="1017969" cy="745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1000" descr="http://www.stat.yale.edu/~mm888/Pics/yale-seal-ori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57" y="5903187"/>
            <a:ext cx="765692" cy="765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extrusionH="63500">
            <a:bevelT w="203200" h="152400" prst="hardEdge"/>
            <a:bevelB w="152400" h="152400"/>
            <a:contourClr>
              <a:srgbClr val="FFFFFF"/>
            </a:contourClr>
          </a:sp3d>
          <a:extLst/>
        </p:spPr>
      </p:pic>
      <p:sp>
        <p:nvSpPr>
          <p:cNvPr id="17" name="Curved Right Arrow 16"/>
          <p:cNvSpPr/>
          <p:nvPr/>
        </p:nvSpPr>
        <p:spPr>
          <a:xfrm rot="16200000">
            <a:off x="4123190" y="5540441"/>
            <a:ext cx="533400" cy="2024584"/>
          </a:xfrm>
          <a:prstGeom prst="curvedRightArrow">
            <a:avLst>
              <a:gd name="adj1" fmla="val 25000"/>
              <a:gd name="adj2" fmla="val 50000"/>
              <a:gd name="adj3" fmla="val 38708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Right Arrow 17"/>
          <p:cNvSpPr/>
          <p:nvPr/>
        </p:nvSpPr>
        <p:spPr>
          <a:xfrm rot="2750380">
            <a:off x="3044823" y="4501104"/>
            <a:ext cx="443009" cy="1323352"/>
          </a:xfrm>
          <a:prstGeom prst="curvedRightArrow">
            <a:avLst>
              <a:gd name="adj1" fmla="val 25000"/>
              <a:gd name="adj2" fmla="val 50000"/>
              <a:gd name="adj3" fmla="val 38708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Right Arrow 18"/>
          <p:cNvSpPr/>
          <p:nvPr/>
        </p:nvSpPr>
        <p:spPr>
          <a:xfrm rot="8095626">
            <a:off x="5466257" y="4477550"/>
            <a:ext cx="466424" cy="1398092"/>
          </a:xfrm>
          <a:prstGeom prst="curvedRightArrow">
            <a:avLst>
              <a:gd name="adj1" fmla="val 25000"/>
              <a:gd name="adj2" fmla="val 50000"/>
              <a:gd name="adj3" fmla="val 38708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44824" y="5685937"/>
            <a:ext cx="1890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FF"/>
                </a:solidFill>
              </a:rPr>
              <a:t>OPENATOM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11327" y="6467259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2694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160" y="1219200"/>
            <a:ext cx="4548040" cy="286232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                 </a:t>
            </a:r>
            <a:r>
              <a:rPr lang="en-US" sz="2000" b="1" u="sng" dirty="0" smtClean="0"/>
              <a:t>UIUC tasks: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3D-FFT library – beyond GJM.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Flow of control refactor.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Bringing Tempering, Path integrals,</a:t>
            </a:r>
            <a:br>
              <a:rPr lang="en-US" sz="2000" dirty="0" smtClean="0"/>
            </a:br>
            <a:r>
              <a:rPr lang="en-US" sz="2000" dirty="0" smtClean="0"/>
              <a:t>k-points, LSDA to life – “</a:t>
            </a:r>
            <a:r>
              <a:rPr lang="en-US" sz="2000" b="1" dirty="0" err="1" smtClean="0">
                <a:solidFill>
                  <a:srgbClr val="00B050"/>
                </a:solidFill>
              </a:rPr>
              <a:t>Übers</a:t>
            </a:r>
            <a:r>
              <a:rPr lang="en-US" sz="2000" dirty="0" smtClean="0"/>
              <a:t>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arallelization of “</a:t>
            </a:r>
            <a:r>
              <a:rPr lang="en-US" sz="2000" b="1" dirty="0" err="1">
                <a:solidFill>
                  <a:srgbClr val="00B050"/>
                </a:solidFill>
              </a:rPr>
              <a:t>Übers</a:t>
            </a:r>
            <a:r>
              <a:rPr lang="en-US" sz="2000" dirty="0" smtClean="0"/>
              <a:t>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GPGPUs </a:t>
            </a:r>
            <a:r>
              <a:rPr lang="en-US" sz="2000" dirty="0"/>
              <a:t>for orthogonality. 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arallelization of “Advanced methods”</a:t>
            </a:r>
            <a:br>
              <a:rPr lang="en-US" sz="2000" dirty="0" smtClean="0"/>
            </a:br>
            <a:r>
              <a:rPr lang="en-US" sz="2000" dirty="0" smtClean="0"/>
              <a:t>(PAW, HF, PSM, …).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5941" y="1219200"/>
            <a:ext cx="4372672" cy="286232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                 </a:t>
            </a:r>
            <a:r>
              <a:rPr lang="en-US" sz="2000" b="1" u="sng" dirty="0" smtClean="0"/>
              <a:t>IBM tasks: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Derive order </a:t>
            </a:r>
            <a:r>
              <a:rPr lang="en-US" sz="2000" i="1" dirty="0" smtClean="0"/>
              <a:t>N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log(</a:t>
            </a:r>
            <a:r>
              <a:rPr lang="en-US" sz="2000" i="1" dirty="0" smtClean="0"/>
              <a:t>N</a:t>
            </a:r>
            <a:r>
              <a:rPr lang="en-US" sz="2000" dirty="0" smtClean="0"/>
              <a:t>) PAW.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Implement </a:t>
            </a:r>
            <a:r>
              <a:rPr lang="en-US" sz="2000" dirty="0" err="1" smtClean="0"/>
              <a:t>Grimme</a:t>
            </a:r>
            <a:r>
              <a:rPr lang="en-US" sz="2000" dirty="0" smtClean="0"/>
              <a:t> van der Waals.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Derive reduced order HF exch.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Derive selection rule for parallel</a:t>
            </a:r>
            <a:br>
              <a:rPr lang="en-US" sz="2000" dirty="0" smtClean="0"/>
            </a:br>
            <a:r>
              <a:rPr lang="en-US" sz="2000" dirty="0"/>
              <a:t>tempering </a:t>
            </a:r>
            <a:r>
              <a:rPr lang="en-US" sz="2000" dirty="0" smtClean="0"/>
              <a:t>on </a:t>
            </a:r>
            <a:r>
              <a:rPr lang="en-US" sz="2000" dirty="0"/>
              <a:t>sampled potential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surfaces – penalty method.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Derive improved CPAIMD via PSM.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Write toy codes and scientific papers.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637" y="4310122"/>
            <a:ext cx="6330772" cy="2246769"/>
          </a:xfrm>
          <a:prstGeom prst="rect">
            <a:avLst/>
          </a:prstGeom>
          <a:noFill/>
          <a:ln w="19050">
            <a:solidFill>
              <a:srgbClr val="FF3399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                         </a:t>
            </a:r>
            <a:r>
              <a:rPr lang="en-US" sz="2000" b="1" u="sng" dirty="0" smtClean="0"/>
              <a:t>Joint work:</a:t>
            </a:r>
            <a:r>
              <a:rPr lang="en-US" sz="2000" b="1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Framework new methods.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Implement new methods.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Develop test suite for new methods – </a:t>
            </a:r>
            <a:br>
              <a:rPr lang="en-US" sz="2000" dirty="0" smtClean="0"/>
            </a:br>
            <a:r>
              <a:rPr lang="en-US" sz="2000" dirty="0" smtClean="0"/>
              <a:t>implement in </a:t>
            </a:r>
            <a:r>
              <a:rPr lang="en-US" sz="2000" dirty="0" err="1" smtClean="0"/>
              <a:t>OpenAtom’s</a:t>
            </a:r>
            <a:r>
              <a:rPr lang="en-US" sz="2000" dirty="0" smtClean="0"/>
              <a:t> Jenkins app.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Apply </a:t>
            </a:r>
            <a:r>
              <a:rPr lang="en-US" sz="2000" dirty="0" err="1" smtClean="0"/>
              <a:t>OpenAtom</a:t>
            </a:r>
            <a:r>
              <a:rPr lang="en-US" sz="2000" dirty="0" smtClean="0"/>
              <a:t> to important systems across S&amp;T .e.g.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Metal Organic Framework with Yale &amp; UIUC</a:t>
            </a:r>
            <a:r>
              <a:rPr lang="en-US" sz="2000" dirty="0"/>
              <a:t>.</a:t>
            </a:r>
            <a:endParaRPr lang="en-US" sz="2000" dirty="0" smtClean="0"/>
          </a:p>
        </p:txBody>
      </p:sp>
      <p:sp>
        <p:nvSpPr>
          <p:cNvPr id="7" name="Rectangle 17"/>
          <p:cNvSpPr txBox="1">
            <a:spLocks noChangeArrowheads="1"/>
          </p:cNvSpPr>
          <p:nvPr/>
        </p:nvSpPr>
        <p:spPr>
          <a:xfrm>
            <a:off x="-33349" y="76200"/>
            <a:ext cx="90678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/>
            <a:r>
              <a:rPr lang="en-US" altLang="en-US" sz="2800" b="1" dirty="0" smtClean="0"/>
              <a:t>Project Goals:</a:t>
            </a:r>
            <a:r>
              <a:rPr lang="en-US" altLang="en-US" sz="2800" dirty="0" smtClean="0"/>
              <a:t> Improve sampling, accuracy, applicability and parallel performance of </a:t>
            </a:r>
            <a:r>
              <a:rPr lang="en-US" altLang="en-US" sz="2800" dirty="0" err="1" smtClean="0"/>
              <a:t>OpenAtom</a:t>
            </a:r>
            <a:r>
              <a:rPr lang="en-US" altLang="en-US" sz="2400" u="sng" dirty="0" smtClean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251" y="4240069"/>
            <a:ext cx="2362200" cy="22879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2860" y="6436082"/>
            <a:ext cx="178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Hero System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89293" y="6467259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50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52400"/>
            <a:ext cx="77684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Reduced order </a:t>
            </a:r>
            <a:r>
              <a:rPr lang="en-US" sz="3200" dirty="0" err="1" smtClean="0">
                <a:latin typeface="+mj-lt"/>
              </a:rPr>
              <a:t>Hartree</a:t>
            </a:r>
            <a:r>
              <a:rPr lang="en-US" sz="3200" dirty="0" err="1">
                <a:latin typeface="+mj-lt"/>
              </a:rPr>
              <a:t>-</a:t>
            </a:r>
            <a:r>
              <a:rPr lang="en-US" sz="3200" dirty="0" err="1" smtClean="0">
                <a:latin typeface="+mj-lt"/>
              </a:rPr>
              <a:t>Fock</a:t>
            </a:r>
            <a:r>
              <a:rPr lang="en-US" sz="3200" dirty="0" smtClean="0">
                <a:latin typeface="+mj-lt"/>
              </a:rPr>
              <a:t> Exchange 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for Extended States – in 3 minutes or less</a:t>
            </a:r>
            <a:endParaRPr lang="en-US" sz="32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447800"/>
            <a:ext cx="93043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Challenge:</a:t>
            </a:r>
            <a:r>
              <a:rPr lang="en-US" dirty="0" smtClean="0"/>
              <a:t> Reduced order methods for HF exchange are all formulated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for localized states. </a:t>
            </a:r>
            <a:r>
              <a:rPr lang="en-US" dirty="0" smtClean="0">
                <a:solidFill>
                  <a:srgbClr val="FF0000"/>
                </a:solidFill>
              </a:rPr>
              <a:t>Metal-insulator transitions,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Metal-Semiconductor-Metal junctions </a:t>
            </a:r>
            <a:r>
              <a:rPr lang="en-US" dirty="0">
                <a:solidFill>
                  <a:srgbClr val="FF0000"/>
                </a:solidFill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“no-go”.</a:t>
            </a:r>
          </a:p>
          <a:p>
            <a:endParaRPr lang="en-US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Solution: </a:t>
            </a:r>
            <a:r>
              <a:rPr lang="en-US" dirty="0"/>
              <a:t>A</a:t>
            </a:r>
            <a:r>
              <a:rPr lang="en-US" dirty="0" smtClean="0"/>
              <a:t> collaborativel</a:t>
            </a:r>
            <a:r>
              <a:rPr lang="en-US" dirty="0"/>
              <a:t>y</a:t>
            </a:r>
            <a:r>
              <a:rPr lang="en-US" dirty="0" smtClean="0"/>
              <a:t> developed </a:t>
            </a:r>
            <a:r>
              <a:rPr lang="en-US" b="1" dirty="0" smtClean="0"/>
              <a:t>r</a:t>
            </a:r>
            <a:r>
              <a:rPr lang="en-US" dirty="0" smtClean="0"/>
              <a:t>-space outer product</a:t>
            </a:r>
            <a:r>
              <a:rPr lang="en-US" dirty="0"/>
              <a:t> </a:t>
            </a:r>
            <a:r>
              <a:rPr lang="en-US" dirty="0" smtClean="0"/>
              <a:t>formulation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motivates a new </a:t>
            </a:r>
            <a:r>
              <a:rPr lang="en-US" b="1" dirty="0" smtClean="0"/>
              <a:t>r</a:t>
            </a:r>
            <a:r>
              <a:rPr lang="en-US" dirty="0" smtClean="0"/>
              <a:t>-space/</a:t>
            </a:r>
            <a:r>
              <a:rPr lang="en-US" b="1" dirty="0" smtClean="0"/>
              <a:t>g</a:t>
            </a:r>
            <a:r>
              <a:rPr lang="en-US" dirty="0" smtClean="0"/>
              <a:t>-space decomposition to </a:t>
            </a:r>
          </a:p>
          <a:p>
            <a:r>
              <a:rPr lang="en-US" dirty="0" smtClean="0"/>
              <a:t>               </a:t>
            </a:r>
            <a:r>
              <a:rPr lang="en-US" dirty="0" smtClean="0">
                <a:solidFill>
                  <a:srgbClr val="00B050"/>
                </a:solidFill>
              </a:rPr>
              <a:t>reduce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B050"/>
                </a:solidFill>
              </a:rPr>
              <a:t>HF exch. computational complexity by </a:t>
            </a:r>
            <a:r>
              <a:rPr lang="en-US" i="1" dirty="0" smtClean="0">
                <a:solidFill>
                  <a:srgbClr val="00B050"/>
                </a:solidFill>
              </a:rPr>
              <a:t>N</a:t>
            </a:r>
            <a:r>
              <a:rPr lang="en-US" baseline="30000" dirty="0" smtClean="0">
                <a:solidFill>
                  <a:srgbClr val="00B050"/>
                </a:solidFill>
              </a:rPr>
              <a:t>2/3</a:t>
            </a:r>
            <a:r>
              <a:rPr lang="en-US" dirty="0" smtClean="0">
                <a:solidFill>
                  <a:srgbClr val="00B050"/>
                </a:solidFill>
              </a:rPr>
              <a:t>,  </a:t>
            </a:r>
            <a:r>
              <a:rPr lang="en-US" i="1" dirty="0" smtClean="0">
                <a:solidFill>
                  <a:srgbClr val="00B050"/>
                </a:solidFill>
              </a:rPr>
              <a:t>N</a:t>
            </a:r>
            <a:r>
              <a:rPr lang="en-US" baseline="30000" dirty="0" smtClean="0">
                <a:solidFill>
                  <a:srgbClr val="00B050"/>
                </a:solidFill>
              </a:rPr>
              <a:t>3</a:t>
            </a:r>
            <a:r>
              <a:rPr lang="en-US" b="1" baseline="30000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→</a:t>
            </a:r>
            <a:r>
              <a:rPr lang="en-US" i="1" dirty="0">
                <a:solidFill>
                  <a:srgbClr val="00B050"/>
                </a:solidFill>
              </a:rPr>
              <a:t> </a:t>
            </a:r>
            <a:r>
              <a:rPr lang="en-US" i="1" dirty="0" smtClean="0">
                <a:solidFill>
                  <a:srgbClr val="00B050"/>
                </a:solidFill>
              </a:rPr>
              <a:t>N</a:t>
            </a:r>
            <a:r>
              <a:rPr lang="en-US" baseline="30000" dirty="0" smtClean="0">
                <a:solidFill>
                  <a:srgbClr val="00B050"/>
                </a:solidFill>
              </a:rPr>
              <a:t>7/3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                        for </a:t>
            </a:r>
            <a:r>
              <a:rPr lang="en-US" dirty="0"/>
              <a:t>the </a:t>
            </a:r>
            <a:r>
              <a:rPr lang="en-US" dirty="0" smtClean="0"/>
              <a:t>plane-wave (pw) basis.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7" t="2223" r="15287" b="2223"/>
          <a:stretch/>
        </p:blipFill>
        <p:spPr>
          <a:xfrm>
            <a:off x="1727530" y="2658132"/>
            <a:ext cx="2306694" cy="2479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691828"/>
            <a:ext cx="3447213" cy="2446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1327" y="6467259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3689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9100" y="10492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smtClean="0">
                <a:solidFill>
                  <a:srgbClr val="000000"/>
                </a:solidFill>
                <a:latin typeface="Arial"/>
              </a:rPr>
              <a:t>The proof – in a nutshell (2 slides)</a:t>
            </a:r>
            <a:endParaRPr lang="en-US" sz="4000" dirty="0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-69315" y="678561"/>
                <a:ext cx="6858000" cy="2554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        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−</m:t>
                      </m:r>
                      <m:f>
                        <m:f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𝒉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  <m:nary>
                            <m:naryPr>
                              <m:limLoc m:val="subSup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𝒉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</m:nary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𝒎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𝒓</m:t>
                                  </m:r>
                                  <m: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𝒓</m:t>
                                  </m:r>
                                  <m: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𝒎𝒉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  <m:oMath xmlns:m="http://schemas.openxmlformats.org/officeDocument/2006/math">
                      <m:r>
                        <a:rPr lang="en-US" b="1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∋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𝑜𝑐𝑐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a:rPr lang="en-US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𝒓</m:t>
                                  </m:r>
                                  <m: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315" y="678561"/>
                <a:ext cx="6858000" cy="255441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735342" y="762871"/>
            <a:ext cx="23936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HF exch. under PBC:</a:t>
            </a:r>
          </a:p>
          <a:p>
            <a:pPr algn="ctr"/>
            <a:r>
              <a:rPr lang="en-US" sz="2000" dirty="0"/>
              <a:t>s</a:t>
            </a:r>
            <a:r>
              <a:rPr lang="en-US" sz="2000" dirty="0" smtClean="0"/>
              <a:t>um over periodic </a:t>
            </a:r>
          </a:p>
          <a:p>
            <a:pPr algn="ctr"/>
            <a:r>
              <a:rPr lang="en-US" sz="2000" dirty="0" smtClean="0"/>
              <a:t>images, </a:t>
            </a:r>
            <a:r>
              <a:rPr lang="en-US" sz="2000" b="1" i="1" dirty="0" smtClean="0"/>
              <a:t>m.</a:t>
            </a:r>
            <a:endParaRPr lang="en-US" sz="2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094382" y="2116277"/>
            <a:ext cx="36952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Outer product of </a:t>
            </a:r>
            <a:r>
              <a:rPr lang="en-US" dirty="0">
                <a:solidFill>
                  <a:srgbClr val="FF0000"/>
                </a:solidFill>
              </a:rPr>
              <a:t>orbitals on 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the discrete pw mesh ~ </a:t>
            </a:r>
            <a:r>
              <a:rPr lang="en-US" i="1" dirty="0" smtClean="0">
                <a:solidFill>
                  <a:srgbClr val="FF0000"/>
                </a:solidFill>
              </a:rPr>
              <a:t>N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004" y="718378"/>
            <a:ext cx="8991600" cy="2514600"/>
          </a:xfrm>
          <a:prstGeom prst="rect">
            <a:avLst/>
          </a:prstGeom>
          <a:noFill/>
          <a:ln w="28575"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14400" y="3556892"/>
                <a:ext cx="3364639" cy="8066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erf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erfc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556892"/>
                <a:ext cx="3364639" cy="80669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7119" y="3429000"/>
            <a:ext cx="8991600" cy="1135047"/>
          </a:xfrm>
          <a:prstGeom prst="rect">
            <a:avLst/>
          </a:prstGeom>
          <a:noFill/>
          <a:ln w="28575"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15678" y="4716448"/>
                <a:ext cx="8914481" cy="21070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short</m:t>
                          </m:r>
                          <m:r>
                            <a:rPr lang="en-US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−</m:t>
                      </m:r>
                      <m:f>
                        <m:f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𝒉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  <m:nary>
                            <m:naryPr>
                              <m:limLoc m:val="subSup"/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𝒉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en-US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e>
                          </m:nary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</m:nary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lang="en-US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erfc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en-US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en-US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 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long</m:t>
                          </m:r>
                          <m:r>
                            <a:rPr lang="en-US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−</m:t>
                      </m:r>
                      <m:f>
                        <m:f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𝒉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  <m:nary>
                            <m:naryPr>
                              <m:limLoc m:val="subSup"/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𝒉</m:t>
                              </m:r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en-US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e>
                          </m:nary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</m:nary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𝒎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𝒓</m:t>
                                  </m:r>
                                  <m: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b="1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func>
                                <m:funcPr>
                                  <m:ctrlP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erf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𝒓</m:t>
                                          </m:r>
                                          <m:r>
                                            <a:rPr lang="en-US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b="1" i="1">
                                                  <a:effectLst/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1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1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𝒎𝒉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𝒓</m:t>
                                  </m:r>
                                  <m: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1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𝒎𝒉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78" y="4716448"/>
                <a:ext cx="8914481" cy="210705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77118" y="4716448"/>
            <a:ext cx="8991600" cy="2107052"/>
          </a:xfrm>
          <a:prstGeom prst="rect">
            <a:avLst/>
          </a:prstGeom>
          <a:noFill/>
          <a:ln w="28575"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13009" y="3401767"/>
            <a:ext cx="41553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</a:t>
            </a:r>
            <a:r>
              <a:rPr lang="en-US" dirty="0" smtClean="0">
                <a:solidFill>
                  <a:srgbClr val="00B050"/>
                </a:solidFill>
              </a:rPr>
              <a:t>Following Ewald - 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insert long/short-range </a:t>
            </a:r>
            <a:r>
              <a:rPr lang="en-US" dirty="0" err="1" smtClean="0">
                <a:solidFill>
                  <a:srgbClr val="00B050"/>
                </a:solidFill>
              </a:rPr>
              <a:t>decomp</a:t>
            </a:r>
            <a:r>
              <a:rPr lang="en-US" dirty="0" smtClean="0">
                <a:solidFill>
                  <a:srgbClr val="00B050"/>
                </a:solidFill>
              </a:rPr>
              <a:t>. 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     of  Coulomb interaction.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75796" y="5008085"/>
            <a:ext cx="859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image</a:t>
            </a:r>
          </a:p>
          <a:p>
            <a:pPr algn="ctr"/>
            <a:r>
              <a:rPr lang="en-US" sz="1400" dirty="0" smtClean="0"/>
              <a:t>sufficient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718805" y="648494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60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-112837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>
                <a:solidFill>
                  <a:srgbClr val="000000"/>
                </a:solidFill>
                <a:latin typeface="Arial"/>
              </a:rPr>
              <a:t>The proof – in a nutshell (2 slides)</a:t>
            </a:r>
          </a:p>
        </p:txBody>
      </p:sp>
      <p:sp>
        <p:nvSpPr>
          <p:cNvPr id="4" name="Rectangle 3"/>
          <p:cNvSpPr/>
          <p:nvPr/>
        </p:nvSpPr>
        <p:spPr>
          <a:xfrm>
            <a:off x="81708" y="628536"/>
            <a:ext cx="8991600" cy="3669337"/>
          </a:xfrm>
          <a:prstGeom prst="rect">
            <a:avLst/>
          </a:prstGeom>
          <a:noFill/>
          <a:ln w="28575"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304800" y="6173927"/>
                <a:ext cx="9753600" cy="7602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baseline="30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𝒎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1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𝐫</m:t>
                              </m:r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14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𝐦</m:t>
                              </m:r>
                              <m:r>
                                <a:rPr lang="en-US" sz="14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𝒉</m:t>
                              </m:r>
                            </m:e>
                          </m:d>
                        </m:e>
                      </m:nary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 </m:t>
                      </m:r>
                      <m:f>
                        <m:f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det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𝒉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𝒈</m:t>
                          </m:r>
                        </m:sub>
                        <m:sup/>
                        <m:e>
                          <m:acc>
                            <m:accPr>
                              <m:chr m:val="̃"/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𝒈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sz="1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𝒈</m:t>
                          </m:r>
                          <m:r>
                            <a:rPr lang="en-US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en-US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𝒓</m:t>
                          </m:r>
                        </m:sup>
                      </m:sSup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14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𝑉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𝒉</m:t>
                              </m:r>
                            </m:e>
                          </m:d>
                        </m:e>
                      </m:func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 </m:t>
                      </m:r>
                      <m:r>
                        <a:rPr lang="en-US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𝒈</m:t>
                      </m:r>
                      <m:r>
                        <a:rPr lang="en-US" sz="14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𝒈</m:t>
                          </m:r>
                        </m:e>
                      </m:acc>
                      <m:sSup>
                        <m:sSupPr>
                          <m:ctrlPr>
                            <a:rPr lang="en-US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n-US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1400" b="1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4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𝒈</m:t>
                          </m:r>
                        </m:e>
                      </m:acc>
                      <m:r>
                        <a:rPr lang="en-US" sz="1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e>
                      </m:d>
                      <m:r>
                        <a:rPr lang="en-US" sz="14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 </m:t>
                      </m:r>
                      <m:acc>
                        <m:accPr>
                          <m:chr m:val="̃"/>
                          <m:ctrlPr>
                            <a:rPr lang="en-US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sz="1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sz="1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sz="1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400" b="1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1400" b="1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sSup>
                        <m:sSupPr>
                          <m:ctrlPr>
                            <a:rPr lang="en-US" sz="14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14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𝒈</m:t>
                          </m:r>
                          <m:r>
                            <a:rPr lang="en-US" sz="1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𝒓</m:t>
                      </m:r>
                      <m:r>
                        <a:rPr lang="en-US" sz="1400" b="1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800" y="6173927"/>
                <a:ext cx="9753600" cy="76027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6397" y="1113996"/>
                <a:ext cx="8971403" cy="1073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short</m:t>
                              </m:r>
                            </m:e>
                          </m:d>
                        </m:sup>
                      </m:sSubSup>
                      <m:r>
                        <a:rPr lang="en-US" i="0">
                          <a:latin typeface="Cambria Math" panose="02040503050406030204" pitchFamily="18" charset="0"/>
                        </a:rPr>
                        <m:t>=−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∬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nary>
                      <m:r>
                        <a:rPr lang="en-US" b="0" i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num>
                                <m:den>
                                  <m:r>
                                    <a:rPr lang="en-US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num>
                                <m:den>
                                  <m:r>
                                    <a:rPr lang="en-US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>
                              <a:latin typeface="Cambria Math" panose="02040503050406030204" pitchFamily="18" charset="0"/>
                            </a:rPr>
                            <m:t>erfc</m:t>
                          </m:r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97" y="1113996"/>
                <a:ext cx="8971403" cy="10733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1708" y="650785"/>
                <a:ext cx="8571834" cy="49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B050"/>
                    </a:solidFill>
                  </a:rPr>
                  <a:t>Simplify* and introduce matrices on coarse,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, and fine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, meshes: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08" y="650785"/>
                <a:ext cx="8571834" cy="491288"/>
              </a:xfrm>
              <a:prstGeom prst="rect">
                <a:avLst/>
              </a:prstGeom>
              <a:blipFill rotWithShape="0">
                <a:blip r:embed="rId4"/>
                <a:stretch>
                  <a:fillRect l="-1066" t="-10000"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-152399" y="2164831"/>
                <a:ext cx="9144000" cy="21024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long</m:t>
                              </m:r>
                            </m:e>
                          </m:d>
                        </m:sup>
                      </m:sSubSup>
                      <m:r>
                        <a:rPr lang="en-US" i="0">
                          <a:latin typeface="Cambria Math" panose="02040503050406030204" pitchFamily="18" charset="0"/>
                        </a:rPr>
                        <m:t>= −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𝒈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1" i="1">
                                                  <a:latin typeface="Cambria Math" panose="02040503050406030204" pitchFamily="18" charset="0"/>
                                                </a:rPr>
                                                <m:t>𝒈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p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nary>
                      <m:acc>
                        <m:accPr>
                          <m:chr m:val="̅"/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b="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𝑉</m:t>
                          </m:r>
                          <m:sSup>
                            <m:s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0,0</m:t>
                          </m:r>
                        </m:e>
                      </m:d>
                    </m:oMath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b="0" i="0" dirty="0" smtClean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=</m:t>
                      </m:r>
                      <m:r>
                        <m:rPr>
                          <m:nor/>
                        </m:rPr>
                        <a:rPr lang="en-US" b="0" i="0" dirty="0" smtClean="0"/>
                        <m:t>   </m:t>
                      </m:r>
                      <m:nary>
                        <m:nary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23"/>
                                </m:r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nary>
                            <m:naryPr>
                              <m:ctrl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399" y="2164831"/>
                <a:ext cx="9144000" cy="210249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76200" y="4429472"/>
            <a:ext cx="8991600" cy="1763344"/>
          </a:xfrm>
          <a:prstGeom prst="rect">
            <a:avLst/>
          </a:prstGeom>
          <a:noFill/>
          <a:ln w="28575"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8099" y="4461608"/>
                <a:ext cx="2602314" cy="727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9" y="4461608"/>
                <a:ext cx="2602314" cy="72776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592544" y="4594092"/>
                <a:ext cx="65613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B050"/>
                    </a:solidFill>
                  </a:rPr>
                  <a:t>Create sparse-matrix on fine mesh:  </a:t>
                </a:r>
                <a:r>
                  <a:rPr lang="en-US" i="1" dirty="0" smtClean="0">
                    <a:solidFill>
                      <a:srgbClr val="00B050"/>
                    </a:solidFill>
                  </a:rPr>
                  <a:t>N</a:t>
                </a:r>
                <a:r>
                  <a:rPr lang="en-US" baseline="30000" dirty="0" smtClean="0">
                    <a:solidFill>
                      <a:srgbClr val="00B050"/>
                    </a:solidFill>
                  </a:rPr>
                  <a:t>2</a:t>
                </a:r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 xmlns="">
                    <m:sSubSup>
                      <m:sSubSup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lang="en-US" i="1" dirty="0" smtClean="0">
                    <a:solidFill>
                      <a:srgbClr val="00B050"/>
                    </a:solidFill>
                  </a:rPr>
                  <a:t> ~ N</a:t>
                </a:r>
                <a:r>
                  <a:rPr lang="en-US" baseline="30000" dirty="0" smtClean="0">
                    <a:solidFill>
                      <a:srgbClr val="00B050"/>
                    </a:solidFill>
                  </a:rPr>
                  <a:t>2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B050"/>
                            </a:solidFill>
                          </a:rPr>
                          <m:t> 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544" y="4594092"/>
                <a:ext cx="6561348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39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8099" y="5165800"/>
                <a:ext cx="12847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9" y="5165800"/>
                <a:ext cx="1284775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47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588461" y="5164689"/>
                <a:ext cx="66698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00B050"/>
                    </a:solidFill>
                  </a:rPr>
                  <a:t>Create dense-matrix </a:t>
                </a:r>
                <a:r>
                  <a:rPr lang="en-US" dirty="0">
                    <a:solidFill>
                      <a:srgbClr val="00B050"/>
                    </a:solidFill>
                  </a:rPr>
                  <a:t>on 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coarse mesh: </a:t>
                </a:r>
                <a:r>
                  <a:rPr lang="en-US" i="1" dirty="0" smtClean="0">
                    <a:solidFill>
                      <a:srgbClr val="00B050"/>
                    </a:solidFill>
                  </a:rPr>
                  <a:t>N</a:t>
                </a:r>
                <a:r>
                  <a:rPr lang="en-US" baseline="30000" dirty="0" smtClean="0">
                    <a:solidFill>
                      <a:srgbClr val="00B050"/>
                    </a:solidFill>
                  </a:rPr>
                  <a:t>3</a:t>
                </a:r>
                <a14:m>
                  <m:oMath xmlns:m="http://schemas.openxmlformats.org/officeDocument/2006/math" xmlns="">
                    <m:sSubSup>
                      <m:sSubSup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 ~ </a:t>
                </a:r>
                <a:r>
                  <a:rPr lang="en-US" i="1" dirty="0" smtClean="0">
                    <a:solidFill>
                      <a:srgbClr val="00B050"/>
                    </a:solidFill>
                  </a:rPr>
                  <a:t>N</a:t>
                </a:r>
                <a:r>
                  <a:rPr lang="en-US" i="1" baseline="30000" dirty="0" smtClean="0">
                    <a:solidFill>
                      <a:srgbClr val="00B050"/>
                    </a:solidFill>
                  </a:rPr>
                  <a:t>3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B050"/>
                            </a:solidFill>
                          </a:rPr>
                          <m:t> 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 </a:t>
                </a:r>
                <a:endParaRPr lang="en-US" baseline="30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461" y="5164689"/>
                <a:ext cx="6669839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146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2588461" y="5680020"/>
            <a:ext cx="6552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Choose </a:t>
            </a:r>
            <a:r>
              <a:rPr lang="el-GR" dirty="0" smtClean="0">
                <a:solidFill>
                  <a:srgbClr val="00B050"/>
                </a:solidFill>
              </a:rPr>
              <a:t>α</a:t>
            </a:r>
            <a:r>
              <a:rPr lang="en-US" dirty="0" smtClean="0">
                <a:solidFill>
                  <a:srgbClr val="00B050"/>
                </a:solidFill>
              </a:rPr>
              <a:t> to equalize scaling:  </a:t>
            </a:r>
            <a:r>
              <a:rPr lang="en-US" i="1" dirty="0" smtClean="0">
                <a:solidFill>
                  <a:srgbClr val="00B050"/>
                </a:solidFill>
              </a:rPr>
              <a:t>N</a:t>
            </a:r>
            <a:r>
              <a:rPr lang="en-US" baseline="30000" dirty="0" smtClean="0">
                <a:solidFill>
                  <a:srgbClr val="00B050"/>
                </a:solidFill>
              </a:rPr>
              <a:t>7/3</a:t>
            </a:r>
            <a:r>
              <a:rPr lang="en-US" i="1" dirty="0" smtClean="0">
                <a:solidFill>
                  <a:srgbClr val="00B050"/>
                </a:solidFill>
              </a:rPr>
              <a:t>  </a:t>
            </a:r>
            <a:r>
              <a:rPr lang="en-US" sz="1800" dirty="0" smtClean="0">
                <a:solidFill>
                  <a:srgbClr val="00B050"/>
                </a:solidFill>
              </a:rPr>
              <a:t>(add log </a:t>
            </a:r>
            <a:r>
              <a:rPr lang="en-US" sz="1800" i="1" dirty="0" smtClean="0">
                <a:solidFill>
                  <a:srgbClr val="00B050"/>
                </a:solidFill>
              </a:rPr>
              <a:t>N </a:t>
            </a:r>
            <a:r>
              <a:rPr lang="en-US" sz="1800" dirty="0" smtClean="0">
                <a:solidFill>
                  <a:srgbClr val="00B050"/>
                </a:solidFill>
              </a:rPr>
              <a:t>for FFT’s) </a:t>
            </a:r>
            <a:endParaRPr lang="en-US" baseline="300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8865" y="5633992"/>
                <a:ext cx="1470980" cy="475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1/9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5" y="5633992"/>
                <a:ext cx="1470980" cy="47545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219200" y="3358015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</a:t>
            </a:r>
            <a:r>
              <a:rPr lang="en-US" sz="1800" dirty="0"/>
              <a:t> </a:t>
            </a:r>
            <a:r>
              <a:rPr lang="en-US" sz="1800" dirty="0" smtClean="0"/>
              <a:t>FFT’s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8754150" y="6551424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16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-72880" y="625903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08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600" y="838200"/>
                <a:ext cx="8915400" cy="47568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Complexity of </a:t>
                </a:r>
                <a:r>
                  <a:rPr lang="en-US" dirty="0" smtClean="0">
                    <a:solidFill>
                      <a:srgbClr val="643EEE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short-range part</a:t>
                </a:r>
                <a:r>
                  <a:rPr lang="en-US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governed by cutoff radius in </a:t>
                </a:r>
                <a:r>
                  <a:rPr lang="en-US" b="1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-space </a:t>
                </a:r>
              </a:p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through </a:t>
                </a:r>
                <a:r>
                  <a:rPr lang="en-US" dirty="0" err="1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erfc</a:t>
                </a:r>
                <a:r>
                  <a:rPr lang="en-US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 xmlns="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𝐮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</m:t>
                    </m:r>
                  </m:oMath>
                </a14:m>
                <a:r>
                  <a:rPr lang="en-US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14:m>
                  <m:oMath xmlns:m="http://schemas.openxmlformats.org/officeDocument/2006/math" xmlns="">
                    <m:r>
                      <a:rPr lang="en-US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𝐮</m:t>
                    </m:r>
                    <m:r>
                      <a:rPr lang="en-US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</m:t>
                    </m:r>
                  </m:oMath>
                </a14:m>
                <a:r>
                  <a:rPr lang="en-US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 xmlns="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/>
                    </m:sSubSup>
                  </m:oMath>
                </a14:m>
                <a:r>
                  <a:rPr lang="en-US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</a:t>
                </a:r>
                <a14:m>
                  <m:oMath xmlns:m="http://schemas.openxmlformats.org/officeDocument/2006/math" xmlns="">
                    <m:sSubSup>
                      <m:sSub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i="1" smtClea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bSup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~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dirty="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Complexity of </a:t>
                </a:r>
                <a:r>
                  <a:rPr lang="en-US" dirty="0" smtClean="0">
                    <a:solidFill>
                      <a:srgbClr val="643EEE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long-range part</a:t>
                </a:r>
                <a:r>
                  <a:rPr lang="en-US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governed by cutoff radius in </a:t>
                </a:r>
                <a:r>
                  <a:rPr lang="en-US" b="1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-space through </a:t>
                </a:r>
                <a:r>
                  <a:rPr lang="en-US" dirty="0" err="1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exp</a:t>
                </a:r>
                <a:r>
                  <a:rPr lang="en-US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 xmlns="">
                    <m:r>
                      <a:rPr lang="en-US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𝒈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/4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𝒈</m:t>
                    </m:r>
                    <m:r>
                      <a:rPr lang="en-US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</m:t>
                    </m:r>
                    <m:r>
                      <m:rPr>
                        <m:nor/>
                      </m:rPr>
                      <a:rPr lang="en-US" dirty="0"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/>
                    </m:sSubSup>
                  </m:oMath>
                </a14:m>
                <a:r>
                  <a:rPr lang="en-US" dirty="0" smtClean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baseline="30000" dirty="0" smtClean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/>
                    </m:sSup>
                  </m:oMath>
                </a14:m>
                <a:r>
                  <a:rPr lang="en-US" baseline="30000" dirty="0" smtClean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dirty="0" smtClean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[1]</a:t>
                </a:r>
              </a:p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  <m:r>
                            <a:rPr lang="en-US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bSup>
                      <m:sSup>
                        <m:sSupPr>
                          <m:ctrlPr>
                            <a:rPr lang="en-US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~ </m:t>
                      </m:r>
                      <m:sSup>
                        <m:sSup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 smtClean="0">
                    <a:solidFill>
                      <a:srgbClr val="643EEE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Equating</a:t>
                </a:r>
                <a:r>
                  <a:rPr lang="en-US" dirty="0" smtClean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gives</a:t>
                </a:r>
              </a:p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 smtClean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          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~ 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−1/9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w</a:t>
                </a:r>
                <a:r>
                  <a:rPr lang="en-US" dirty="0" smtClean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hich in turn yields the desired scaling of the </a:t>
                </a:r>
                <a:r>
                  <a:rPr lang="en-US" dirty="0" smtClean="0">
                    <a:solidFill>
                      <a:srgbClr val="643EEE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short/long-range parts</a:t>
                </a:r>
                <a:r>
                  <a:rPr lang="en-US" dirty="0" smtClean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             </a:t>
                </a:r>
                <a:r>
                  <a:rPr lang="en-US" dirty="0" smtClean="0">
                    <a:solidFill>
                      <a:srgbClr val="643EEE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~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i="1">
                            <a:solidFill>
                              <a:srgbClr val="643EE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643EE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643EE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643EE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2+1/3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643EEE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i="1" smtClean="0">
                            <a:solidFill>
                              <a:srgbClr val="643EE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643EE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643EE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643EE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i="1">
                            <a:solidFill>
                              <a:srgbClr val="643EE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/3</m:t>
                        </m:r>
                      </m:sup>
                    </m:sSup>
                  </m:oMath>
                </a14:m>
                <a:endParaRPr lang="en-US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838200"/>
                <a:ext cx="8915400" cy="4756815"/>
              </a:xfrm>
              <a:prstGeom prst="rect">
                <a:avLst/>
              </a:prstGeom>
              <a:blipFill rotWithShape="0">
                <a:blip r:embed="rId2"/>
                <a:stretch>
                  <a:fillRect l="-1094" t="-1026"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20337" y="76200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/>
              </a:rPr>
              <a:t>Reduced order 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</a:rPr>
              <a:t>Hartree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-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</a:rPr>
              <a:t>Fock</a:t>
            </a:r>
            <a:r>
              <a:rPr lang="en-US" sz="3200" dirty="0" smtClean="0">
                <a:solidFill>
                  <a:srgbClr val="000000"/>
                </a:solidFill>
                <a:latin typeface="Arial"/>
              </a:rPr>
              <a:t> Exchange: Scaling 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Arial"/>
              </a:rPr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10099" y="6405202"/>
                <a:ext cx="89475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[1] A plane wave basis with cutoff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contains </a:t>
                </a:r>
                <a14:m>
                  <m:oMath xmlns:m="http://schemas.openxmlformats.org/officeDocument/2006/math" xmlns="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~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𝑉𝐺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en-US" sz="2000" dirty="0" smtClean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basis functions where </a:t>
                </a:r>
                <a:r>
                  <a:rPr lang="en-US" sz="2000" i="1" dirty="0" smtClean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V~N. </a:t>
                </a:r>
                <a:endParaRPr lang="en-US" sz="2000" i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099" y="6405202"/>
                <a:ext cx="8947514" cy="400110"/>
              </a:xfrm>
              <a:prstGeom prst="rect">
                <a:avLst/>
              </a:prstGeom>
              <a:blipFill rotWithShape="0">
                <a:blip r:embed="rId3"/>
                <a:stretch>
                  <a:fillRect l="-681" t="-10769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811327" y="6467259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35282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526055"/>
            <a:ext cx="9314110" cy="123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43EE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solidFill>
                  <a:srgbClr val="643EE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hort-range HF exchange requires treating an </a:t>
            </a:r>
            <a:r>
              <a:rPr lang="en-US" sz="2000" dirty="0" err="1" smtClean="0">
                <a:solidFill>
                  <a:srgbClr val="643EE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integrable</a:t>
            </a:r>
            <a:r>
              <a:rPr lang="en-US" sz="2000" dirty="0" smtClean="0">
                <a:solidFill>
                  <a:srgbClr val="643EE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singularity (Coulomb) </a:t>
            </a:r>
          </a:p>
          <a:p>
            <a:pPr marL="742950" lvl="1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643EE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plane wave mesh is equally spaced in Cartesian coordinates. </a:t>
            </a:r>
          </a:p>
          <a:p>
            <a:pPr marL="742950" lvl="1" indent="-28575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43EE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000" dirty="0" smtClean="0">
                <a:solidFill>
                  <a:srgbClr val="643EE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evelop a method to treat </a:t>
            </a:r>
            <a:r>
              <a:rPr lang="en-US" sz="2000" dirty="0" err="1" smtClean="0">
                <a:solidFill>
                  <a:srgbClr val="643EE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integrable</a:t>
            </a:r>
            <a:r>
              <a:rPr lang="en-US" sz="2000" dirty="0" smtClean="0">
                <a:solidFill>
                  <a:srgbClr val="643EE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singularities on simple meshes.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-73049"/>
            <a:ext cx="9304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/>
              </a:rPr>
              <a:t>Reduced order 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</a:rPr>
              <a:t>Hartree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-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</a:rPr>
              <a:t>Fock</a:t>
            </a:r>
            <a:r>
              <a:rPr lang="en-US" sz="3200" dirty="0" smtClean="0">
                <a:solidFill>
                  <a:srgbClr val="000000"/>
                </a:solidFill>
                <a:latin typeface="Arial"/>
              </a:rPr>
              <a:t> Exchange: Accuracy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11327" y="6467259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18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102697" y="1813733"/>
            <a:ext cx="5332770" cy="49893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1198" y="506815"/>
            <a:ext cx="8714197" cy="1212107"/>
          </a:xfrm>
          <a:prstGeom prst="rect">
            <a:avLst/>
          </a:prstGeom>
          <a:noFill/>
          <a:ln w="28575">
            <a:solidFill>
              <a:srgbClr val="643E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95176" y="1813733"/>
                <a:ext cx="5348837" cy="5066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dirty="0" smtClean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Consider integration in 1 spatial dimension for simplicity: </a:t>
                </a:r>
              </a:p>
              <a:p>
                <a:pPr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 xmlns="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𝑐𝑒𝑙𝑙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∆+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∆+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</a:rPr>
                        <m:t>, ∆=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  <a:p>
                <a:pPr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dirty="0"/>
                  <a:t>Introduce a 1</a:t>
                </a:r>
                <a:r>
                  <a:rPr lang="en-US" sz="1600" baseline="30000" dirty="0"/>
                  <a:t>st</a:t>
                </a:r>
                <a:r>
                  <a:rPr lang="en-US" sz="1600" dirty="0"/>
                  <a:t> order  interpolation of </a:t>
                </a:r>
                <a:r>
                  <a:rPr lang="en-US" sz="1600" i="1" dirty="0"/>
                  <a:t>f(x) </a:t>
                </a:r>
                <a:r>
                  <a:rPr lang="en-US" sz="1600" dirty="0" smtClean="0"/>
                  <a:t>in each cell</a:t>
                </a:r>
                <a:endParaRPr lang="en-US" sz="1600" dirty="0"/>
              </a:p>
              <a:p>
                <a:pPr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 xmlns="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600" dirty="0">
                                  <a:solidFill>
                                    <a:srgbClr val="000000"/>
                                  </a:solidFill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den>
                          </m:f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600" dirty="0">
                                  <a:solidFill>
                                    <a:srgbClr val="000000"/>
                                  </a:solidFill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den>
                          </m:f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 xmlns=""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brk/>
                      </m:rP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∆+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 xmlns=""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acc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=</a:t>
                </a:r>
                <a:r>
                  <a:rPr lang="en-US" sz="1600" dirty="0"/>
                  <a:t> (</a:t>
                </a:r>
                <a14:m>
                  <m:oMath xmlns:m="http://schemas.openxmlformats.org/officeDocument/2006/math" xmlns="">
                    <m:r>
                      <m:rPr>
                        <m:brk/>
                      </m:rP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∆+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). This can be input</a:t>
                </a:r>
                <a:b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into 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𝑐𝑒𝑙𝑙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and the integral over x performed analytically. </a:t>
                </a:r>
                <a:b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Combing terms,  the 1</a:t>
                </a:r>
                <a:r>
                  <a:rPr lang="en-US" sz="1600" baseline="300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st</a:t>
                </a:r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order approximation to I, is</a:t>
                </a:r>
              </a:p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 xmlns="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(∆)=∆</m:t>
                      </m:r>
                      <m:nary>
                        <m:naryPr>
                          <m:chr m:val="∑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where for k(x)=</a:t>
                </a:r>
                <a:r>
                  <a:rPr lang="en-US" sz="1600" dirty="0" smtClean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1 the </a:t>
                </a:r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result is trapezoidal rule </a:t>
                </a:r>
                <a:r>
                  <a:rPr lang="en-US" sz="1600" dirty="0" smtClean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integration</a:t>
                </a:r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and </a:t>
                </a:r>
                <a:r>
                  <a:rPr lang="en-US" sz="1600" i="1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K(</a:t>
                </a:r>
                <a:r>
                  <a:rPr lang="en-US" sz="1600" i="1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1600" i="1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is the “grid” function of </a:t>
                </a:r>
                <a:r>
                  <a:rPr lang="en-US" sz="1600" i="1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k(x)</a:t>
                </a:r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 This is employed only</a:t>
                </a:r>
                <a:b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in cells where </a:t>
                </a:r>
                <a:r>
                  <a:rPr lang="en-US" sz="1600" i="1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k(x)</a:t>
                </a:r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is rapidly varying – otherwise </a:t>
                </a:r>
                <a:r>
                  <a:rPr lang="en-US" sz="1600" dirty="0" smtClean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trap</a:t>
                </a:r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 rule </a:t>
                </a:r>
                <a:b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integration of </a:t>
                </a:r>
                <a:r>
                  <a:rPr lang="en-US" sz="1600" dirty="0" smtClean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product function, f(x)k(x</a:t>
                </a:r>
                <a:r>
                  <a:rPr lang="en-US" sz="1600" dirty="0" smtClean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), is used, </a:t>
                </a:r>
                <a14:m>
                  <m:oMath xmlns:m="http://schemas.openxmlformats.org/officeDocument/2006/math" xmlns="">
                    <m:r>
                      <a:rPr lang="en-US" sz="1600" i="1"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6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16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  <m:d>
                      <m:dPr>
                        <m:ctrlPr>
                          <a:rPr lang="en-US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e>
                    </m:d>
                    <m:r>
                      <a:rPr lang="en-US" sz="16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6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76" y="1813733"/>
                <a:ext cx="5348837" cy="5066580"/>
              </a:xfrm>
              <a:prstGeom prst="rect">
                <a:avLst/>
              </a:prstGeom>
              <a:blipFill rotWithShape="0">
                <a:blip r:embed="rId3"/>
                <a:stretch>
                  <a:fillRect l="-570" t="-361" b="-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urved Right Arrow 19"/>
          <p:cNvSpPr/>
          <p:nvPr/>
        </p:nvSpPr>
        <p:spPr>
          <a:xfrm rot="17230872" flipH="1">
            <a:off x="6336831" y="1103071"/>
            <a:ext cx="565763" cy="2248234"/>
          </a:xfrm>
          <a:prstGeom prst="curvedRightArrow">
            <a:avLst>
              <a:gd name="adj1" fmla="val 25000"/>
              <a:gd name="adj2" fmla="val 50000"/>
              <a:gd name="adj3" fmla="val 38708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78290" y="2795220"/>
            <a:ext cx="3765710" cy="3523441"/>
            <a:chOff x="5378290" y="2795220"/>
            <a:chExt cx="3765710" cy="3523441"/>
          </a:xfrm>
        </p:grpSpPr>
        <p:grpSp>
          <p:nvGrpSpPr>
            <p:cNvPr id="12" name="Group 11"/>
            <p:cNvGrpSpPr/>
            <p:nvPr/>
          </p:nvGrpSpPr>
          <p:grpSpPr>
            <a:xfrm>
              <a:off x="5378290" y="2795220"/>
              <a:ext cx="3765710" cy="3165396"/>
              <a:chOff x="5486400" y="3330766"/>
              <a:chExt cx="3438599" cy="295883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810310" y="3638659"/>
                <a:ext cx="3114689" cy="2443826"/>
                <a:chOff x="5953111" y="3880776"/>
                <a:chExt cx="3114689" cy="2443826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91" t="-171" r="2019" b="1740"/>
                <a:stretch/>
              </p:blipFill>
              <p:spPr>
                <a:xfrm>
                  <a:off x="5953111" y="3880776"/>
                  <a:ext cx="3114689" cy="2443826"/>
                </a:xfrm>
                <a:prstGeom prst="rect">
                  <a:avLst/>
                </a:prstGeom>
              </p:spPr>
            </p:pic>
            <p:sp>
              <p:nvSpPr>
                <p:cNvPr id="3" name="Rectangle 2"/>
                <p:cNvSpPr/>
                <p:nvPr/>
              </p:nvSpPr>
              <p:spPr>
                <a:xfrm>
                  <a:off x="7696200" y="4006796"/>
                  <a:ext cx="1219200" cy="152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5486400" y="4269897"/>
                    <a:ext cx="400110" cy="1181349"/>
                  </a:xfrm>
                  <a:prstGeom prst="rect">
                    <a:avLst/>
                  </a:prstGeom>
                  <a:noFill/>
                </p:spPr>
                <p:txBody>
                  <a:bodyPr vert="vert270" wrap="none" rtlCol="0">
                    <a:spAutoFit/>
                  </a:bodyPr>
                  <a:lstStyle/>
                  <a:p>
                    <a14:m>
                      <m:oMath xmlns:m="http://schemas.openxmlformats.org/officeDocument/2006/math" xmlns=""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kcal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mol</m:t>
                        </m:r>
                      </m:oMath>
                    </a14:m>
                    <a:r>
                      <a:rPr lang="en-US" sz="1400" dirty="0" smtClean="0"/>
                      <a:t>)</a:t>
                    </a:r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8" name="Text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6400" y="4269897"/>
                    <a:ext cx="400110" cy="118134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4124" r="-30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TextBox 8"/>
              <p:cNvSpPr txBox="1"/>
              <p:nvPr/>
            </p:nvSpPr>
            <p:spPr>
              <a:xfrm>
                <a:off x="6659663" y="6012602"/>
                <a:ext cx="16033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Integration pts on edge</a:t>
                </a:r>
                <a:endParaRPr lang="en-US" sz="12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007760" y="3825851"/>
                <a:ext cx="172675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/>
                  <a:t>Short-range</a:t>
                </a:r>
              </a:p>
              <a:p>
                <a:pPr algn="ctr"/>
                <a:r>
                  <a:rPr lang="en-US" sz="1600" dirty="0" smtClean="0"/>
                  <a:t>Coulomb over</a:t>
                </a:r>
              </a:p>
              <a:p>
                <a:pPr algn="ctr"/>
                <a:r>
                  <a:rPr lang="en-US" sz="1600" dirty="0"/>
                  <a:t>a</a:t>
                </a:r>
                <a:r>
                  <a:rPr lang="en-US" sz="1600" dirty="0" smtClean="0"/>
                  <a:t> Gaussian density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800910" y="5771701"/>
                <a:ext cx="331460" cy="310783"/>
              </a:xfrm>
              <a:prstGeom prst="ellipse">
                <a:avLst/>
              </a:prstGeom>
              <a:noFill/>
              <a:ln>
                <a:solidFill>
                  <a:srgbClr val="643E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7007761" y="5564263"/>
                <a:ext cx="427990" cy="248397"/>
              </a:xfrm>
              <a:prstGeom prst="straightConnector1">
                <a:avLst/>
              </a:prstGeom>
              <a:ln>
                <a:solidFill>
                  <a:srgbClr val="643EE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7405455" y="5147968"/>
                <a:ext cx="14670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 </a:t>
                </a:r>
                <a:r>
                  <a:rPr lang="en-US" sz="1200" dirty="0" smtClean="0"/>
                  <a:t>Model for 32 waters</a:t>
                </a:r>
                <a:br>
                  <a:rPr lang="en-US" sz="1200" dirty="0" smtClean="0"/>
                </a:br>
                <a:r>
                  <a:rPr lang="en-US" sz="1200" dirty="0" smtClean="0"/>
                  <a:t>(ambient </a:t>
                </a:r>
                <a:r>
                  <a:rPr lang="en-US" sz="1200" dirty="0"/>
                  <a:t>conditions)</a:t>
                </a:r>
              </a:p>
              <a:p>
                <a:r>
                  <a:rPr lang="en-US" sz="1200" dirty="0" smtClean="0"/>
                  <a:t> at 70 Ry pw cutoff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425729" y="3330766"/>
                <a:ext cx="1883849" cy="369332"/>
              </a:xfrm>
              <a:prstGeom prst="rect">
                <a:avLst/>
              </a:prstGeom>
              <a:noFill/>
              <a:ln w="19050">
                <a:solidFill>
                  <a:srgbClr val="643EEE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643EEE"/>
                    </a:solidFill>
                  </a:rPr>
                  <a:t>3D Generalization</a:t>
                </a:r>
                <a:endParaRPr lang="en-US" sz="1800" dirty="0">
                  <a:solidFill>
                    <a:srgbClr val="643EEE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832931" y="5856996"/>
              <a:ext cx="1293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of equally spaced</a:t>
              </a:r>
            </a:p>
            <a:p>
              <a:pPr algn="ctr"/>
              <a:r>
                <a:rPr lang="en-US" sz="1200" dirty="0" smtClean="0"/>
                <a:t>3D-Cartesian grid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6442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788" y="0"/>
            <a:ext cx="9043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/>
              </a:rPr>
              <a:t>Reduced order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Hartree-Fock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Exchange</a:t>
            </a:r>
            <a:r>
              <a:rPr lang="en-US" sz="3200" dirty="0" smtClean="0">
                <a:solidFill>
                  <a:srgbClr val="000000"/>
                </a:solidFill>
                <a:latin typeface="Arial"/>
              </a:rPr>
              <a:t>: Sizing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705202"/>
                <a:ext cx="9054466" cy="6001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System of interest : </a:t>
                </a:r>
                <a:r>
                  <a:rPr lang="en-US" dirty="0" smtClean="0"/>
                  <a:t>32 water molecules under ambient conditions in</a:t>
                </a:r>
                <a:br>
                  <a:rPr lang="en-US" dirty="0" smtClean="0"/>
                </a:br>
                <a:r>
                  <a:rPr lang="en-US" dirty="0" smtClean="0"/>
                  <a:t>                                  a L=9.86</a:t>
                </a:r>
                <a14:m>
                  <m:oMath xmlns:m="http://schemas.openxmlformats.org/officeDocument/2006/math" xmlns=""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US" dirty="0" smtClean="0"/>
                  <a:t> on edge cell  with a 70 Ry pw cutoff </a:t>
                </a:r>
                <a:br>
                  <a:rPr lang="en-US" dirty="0" smtClean="0"/>
                </a:br>
                <a:r>
                  <a:rPr lang="en-US" dirty="0" smtClean="0"/>
                  <a:t>                                  sets the fine pw grid to be ≈100 points on edge.</a:t>
                </a:r>
              </a:p>
              <a:p>
                <a:endParaRPr lang="en-US" dirty="0"/>
              </a:p>
              <a:p>
                <a:endParaRPr lang="en-US" b="1" dirty="0" smtClean="0"/>
              </a:p>
              <a:p>
                <a:endParaRPr lang="en-US" b="1" dirty="0"/>
              </a:p>
              <a:p>
                <a:r>
                  <a:rPr lang="en-US" b="1" dirty="0" smtClean="0"/>
                  <a:t>Take: </a:t>
                </a:r>
                <a:r>
                  <a:rPr lang="en-US" dirty="0" smtClean="0"/>
                  <a:t>(1) the   fine   grid </a:t>
                </a:r>
                <a:r>
                  <a:rPr lang="en-US" dirty="0"/>
                  <a:t>u</a:t>
                </a:r>
                <a:r>
                  <a:rPr lang="en-US" dirty="0" smtClean="0"/>
                  <a:t>-space cutoff: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= 3.5/</a:t>
                </a:r>
                <a14:m>
                  <m:oMath xmlns:m="http://schemas.openxmlformats.org/officeDocument/2006/math" xmlns="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     (2) the sparse grid g-space cutoff: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= 7</a:t>
                </a:r>
                <a14:m>
                  <m:oMath xmlns:m="http://schemas.openxmlformats.org/officeDocument/2006/math" xmlns="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b="1" dirty="0" smtClean="0"/>
                  <a:t>Choose: </a:t>
                </a:r>
                <a14:m>
                  <m:oMath xmlns:m="http://schemas.openxmlformats.org/officeDocument/2006/math" xmlns="">
                    <m:r>
                      <a:rPr lang="en-US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=21.5/L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</a:t>
                </a:r>
              </a:p>
              <a:p>
                <a:r>
                  <a:rPr lang="en-US" b="1" dirty="0" smtClean="0">
                    <a:solidFill>
                      <a:srgbClr val="00B050"/>
                    </a:solidFill>
                  </a:rPr>
                  <a:t>Estimate:  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New</a:t>
                </a:r>
                <a:r>
                  <a:rPr lang="en-US" b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method saves ≈</a:t>
                </a:r>
                <a:r>
                  <a:rPr lang="en-US" dirty="0">
                    <a:solidFill>
                      <a:srgbClr val="00B050"/>
                    </a:solidFill>
                  </a:rPr>
                  <a:t>7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0x compared a</a:t>
                </a:r>
                <a:r>
                  <a:rPr lang="en-US" dirty="0" smtClean="0"/>
                  <a:t> </a:t>
                </a:r>
                <a:r>
                  <a:rPr lang="en-US" i="1" dirty="0" smtClean="0">
                    <a:solidFill>
                      <a:srgbClr val="00B050"/>
                    </a:solidFill>
                  </a:rPr>
                  <a:t>N</a:t>
                </a:r>
                <a:r>
                  <a:rPr lang="en-US" baseline="30000" dirty="0" smtClean="0">
                    <a:solidFill>
                      <a:srgbClr val="00B050"/>
                    </a:solidFill>
                  </a:rPr>
                  <a:t>3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 computation </a:t>
                </a: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                    </a:t>
                </a:r>
                <a:r>
                  <a:rPr lang="en-US" dirty="0" smtClean="0"/>
                  <a:t>(.i.e. </a:t>
                </a:r>
                <a:r>
                  <a:rPr lang="en-US" b="1" dirty="0" smtClean="0"/>
                  <a:t>g</a:t>
                </a:r>
                <a:r>
                  <a:rPr lang="en-US" dirty="0" smtClean="0"/>
                  <a:t>-space treatment on the fine pw grid, </a:t>
                </a:r>
                <a:r>
                  <a:rPr lang="en-US" dirty="0" err="1" smtClean="0"/>
                  <a:t>lim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 xmlns="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 smtClean="0"/>
                  <a:t>).</a:t>
                </a:r>
              </a:p>
              <a:p>
                <a:endParaRPr lang="en-US" dirty="0"/>
              </a:p>
              <a:p>
                <a:r>
                  <a:rPr lang="en-US" b="1" dirty="0" smtClean="0">
                    <a:solidFill>
                      <a:srgbClr val="FF0000"/>
                    </a:solidFill>
                  </a:rPr>
                  <a:t>Validate: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  Cutoff choices and timing estimates need testing in the </a:t>
                </a:r>
                <a:r>
                  <a:rPr lang="en-US" dirty="0">
                    <a:solidFill>
                      <a:srgbClr val="FF0000"/>
                    </a:solidFill>
                  </a:rPr>
                  <a:t/>
                </a:r>
                <a:br>
                  <a:rPr lang="en-US" dirty="0">
                    <a:solidFill>
                      <a:srgbClr val="FF0000"/>
                    </a:solidFill>
                  </a:rPr>
                </a:br>
                <a:r>
                  <a:rPr lang="en-US" dirty="0">
                    <a:solidFill>
                      <a:srgbClr val="FF0000"/>
                    </a:solidFill>
                  </a:rPr>
                  <a:t>                  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“real world” where overhead, truncation error etc. matter.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705202"/>
                <a:ext cx="9054466" cy="6001643"/>
              </a:xfrm>
              <a:prstGeom prst="rect">
                <a:avLst/>
              </a:prstGeom>
              <a:blipFill rotWithShape="0">
                <a:blip r:embed="rId2"/>
                <a:stretch>
                  <a:fillRect l="-1010" t="-813" b="-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811327" y="6467259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19</a:t>
            </a:r>
            <a:endParaRPr lang="en-US" sz="1600" dirty="0"/>
          </a:p>
        </p:txBody>
      </p:sp>
      <p:pic>
        <p:nvPicPr>
          <p:cNvPr id="2050" name="Picture 2" descr="https://upload.wikimedia.org/wikipedia/commons/0/03/Liquid-water-and-ic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12052" r="54502" b="9463"/>
          <a:stretch/>
        </p:blipFill>
        <p:spPr bwMode="auto">
          <a:xfrm>
            <a:off x="661522" y="1219200"/>
            <a:ext cx="158816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57200" y="2209800"/>
            <a:ext cx="0" cy="685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57200" y="1219200"/>
            <a:ext cx="0" cy="685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24882" y="1858935"/>
                <a:ext cx="723275" cy="35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9.86 </a:t>
                </a:r>
                <a14:m>
                  <m:oMath xmlns:m="http://schemas.openxmlformats.org/officeDocument/2006/math" xmlns="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82" y="1858935"/>
                <a:ext cx="723275" cy="350865"/>
              </a:xfrm>
              <a:prstGeom prst="rect">
                <a:avLst/>
              </a:prstGeom>
              <a:blipFill rotWithShape="0">
                <a:blip r:embed="rId4"/>
                <a:stretch>
                  <a:fillRect l="-5042" t="-1724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066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 txBox="1">
            <a:spLocks noChangeArrowheads="1"/>
          </p:cNvSpPr>
          <p:nvPr/>
        </p:nvSpPr>
        <p:spPr>
          <a:xfrm>
            <a:off x="-19665" y="228600"/>
            <a:ext cx="90678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/>
            <a:r>
              <a:rPr lang="en-US" altLang="en-US" sz="3200" dirty="0" smtClean="0"/>
              <a:t>Outline: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820" y="1121131"/>
            <a:ext cx="90797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Introduction to the </a:t>
            </a:r>
            <a:r>
              <a:rPr lang="en-US" dirty="0" err="1" smtClean="0"/>
              <a:t>OpenAtom</a:t>
            </a:r>
            <a:r>
              <a:rPr lang="en-US" dirty="0" smtClean="0"/>
              <a:t> project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Statistical sampling of complex systems on the ground state surface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Optimization under charm++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GW-BSE – a new charm++ application.</a:t>
            </a:r>
          </a:p>
          <a:p>
            <a:pPr marL="514350" indent="-514350">
              <a:buFont typeface="+mj-lt"/>
              <a:buAutoNum type="romanUcPeriod"/>
            </a:pPr>
            <a:endParaRPr lang="en-US" dirty="0"/>
          </a:p>
        </p:txBody>
      </p:sp>
      <p:pic>
        <p:nvPicPr>
          <p:cNvPr id="4" name="Picture 2" descr="h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7971" b="24568"/>
          <a:stretch>
            <a:fillRect/>
          </a:stretch>
        </p:blipFill>
        <p:spPr bwMode="auto">
          <a:xfrm>
            <a:off x="73339" y="3668727"/>
            <a:ext cx="2775375" cy="246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8"/>
          <p:cNvGrpSpPr>
            <a:grpSpLocks/>
          </p:cNvGrpSpPr>
          <p:nvPr/>
        </p:nvGrpSpPr>
        <p:grpSpPr bwMode="auto">
          <a:xfrm>
            <a:off x="3007027" y="3733116"/>
            <a:ext cx="3040870" cy="2398077"/>
            <a:chOff x="4080" y="2784"/>
            <a:chExt cx="1680" cy="1218"/>
          </a:xfrm>
        </p:grpSpPr>
        <p:sp>
          <p:nvSpPr>
            <p:cNvPr id="6" name="Rectangle 45"/>
            <p:cNvSpPr>
              <a:spLocks noChangeArrowheads="1"/>
            </p:cNvSpPr>
            <p:nvPr/>
          </p:nvSpPr>
          <p:spPr bwMode="auto">
            <a:xfrm>
              <a:off x="5001" y="2988"/>
              <a:ext cx="358" cy="2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" name="Rectangle 46"/>
            <p:cNvSpPr>
              <a:spLocks noChangeArrowheads="1"/>
            </p:cNvSpPr>
            <p:nvPr/>
          </p:nvSpPr>
          <p:spPr bwMode="auto">
            <a:xfrm>
              <a:off x="4982" y="3672"/>
              <a:ext cx="438" cy="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pic>
          <p:nvPicPr>
            <p:cNvPr id="8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" t="3229" r="7385" b="14370"/>
            <a:stretch/>
          </p:blipFill>
          <p:spPr bwMode="auto">
            <a:xfrm>
              <a:off x="4080" y="2784"/>
              <a:ext cx="1680" cy="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6048815" y="3829331"/>
            <a:ext cx="2871788" cy="2236788"/>
            <a:chOff x="793" y="709"/>
            <a:chExt cx="4037" cy="2812"/>
          </a:xfrm>
        </p:grpSpPr>
        <p:pic>
          <p:nvPicPr>
            <p:cNvPr id="10" name="Picture 49" descr="aSi_solarce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709"/>
              <a:ext cx="3992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50"/>
            <p:cNvSpPr>
              <a:spLocks noChangeArrowheads="1"/>
            </p:cNvSpPr>
            <p:nvPr/>
          </p:nvSpPr>
          <p:spPr bwMode="auto">
            <a:xfrm>
              <a:off x="889" y="1434"/>
              <a:ext cx="948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2" name="Rectangle 51"/>
            <p:cNvSpPr>
              <a:spLocks noChangeArrowheads="1"/>
            </p:cNvSpPr>
            <p:nvPr/>
          </p:nvSpPr>
          <p:spPr bwMode="auto">
            <a:xfrm>
              <a:off x="793" y="2966"/>
              <a:ext cx="1083" cy="1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" name="Rectangle 52"/>
            <p:cNvSpPr>
              <a:spLocks noChangeArrowheads="1"/>
            </p:cNvSpPr>
            <p:nvPr/>
          </p:nvSpPr>
          <p:spPr bwMode="auto">
            <a:xfrm>
              <a:off x="3651" y="1434"/>
              <a:ext cx="998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53"/>
            <p:cNvSpPr>
              <a:spLocks noChangeArrowheads="1"/>
            </p:cNvSpPr>
            <p:nvPr/>
          </p:nvSpPr>
          <p:spPr bwMode="auto">
            <a:xfrm>
              <a:off x="3606" y="2592"/>
              <a:ext cx="1224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5" name="Rectangle 54"/>
            <p:cNvSpPr>
              <a:spLocks noChangeArrowheads="1"/>
            </p:cNvSpPr>
            <p:nvPr/>
          </p:nvSpPr>
          <p:spPr bwMode="auto">
            <a:xfrm>
              <a:off x="3470" y="3070"/>
              <a:ext cx="1224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931536" y="3657600"/>
            <a:ext cx="10743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6AF00"/>
                </a:solidFill>
                <a:latin typeface="Monotype Corsiva" panose="03010101010201010101" pitchFamily="66" charset="0"/>
              </a:rPr>
              <a:t>Light in</a:t>
            </a:r>
            <a:endParaRPr lang="en-US" dirty="0">
              <a:solidFill>
                <a:srgbClr val="E6A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80542" y="6496631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4475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838200"/>
            <a:ext cx="4548040" cy="286232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                 </a:t>
            </a:r>
            <a:r>
              <a:rPr lang="en-US" sz="2000" b="1" u="sng" dirty="0" smtClean="0"/>
              <a:t>UIUC tasks: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3D-FFT library – beyond GJM.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Flow of control refactor</a:t>
            </a:r>
            <a:r>
              <a:rPr lang="en-US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Bring Tempering, Path integrals,</a:t>
            </a:r>
            <a:br>
              <a:rPr lang="en-US" sz="2000" dirty="0" smtClean="0"/>
            </a:br>
            <a:r>
              <a:rPr lang="en-US" sz="2000" dirty="0" smtClean="0"/>
              <a:t>k-points, LSDA to life – “</a:t>
            </a:r>
            <a:r>
              <a:rPr lang="en-US" sz="2000" b="1" dirty="0" err="1" smtClean="0">
                <a:solidFill>
                  <a:srgbClr val="00B050"/>
                </a:solidFill>
              </a:rPr>
              <a:t>Übers</a:t>
            </a:r>
            <a:r>
              <a:rPr lang="en-US" sz="2000" dirty="0" smtClean="0"/>
              <a:t>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arallelization of “</a:t>
            </a:r>
            <a:r>
              <a:rPr lang="en-US" sz="2000" b="1" dirty="0" err="1">
                <a:solidFill>
                  <a:srgbClr val="00B050"/>
                </a:solidFill>
              </a:rPr>
              <a:t>Übers</a:t>
            </a:r>
            <a:r>
              <a:rPr lang="en-US" sz="2000" dirty="0" smtClean="0"/>
              <a:t>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GPGPUs for orthogonality.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arallelization of “Advanced methods”</a:t>
            </a:r>
          </a:p>
          <a:p>
            <a:r>
              <a:rPr lang="en-US" sz="2000" dirty="0" smtClean="0"/>
              <a:t>               (PAW, HF, PSM, …).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838200"/>
            <a:ext cx="4372672" cy="286232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                 </a:t>
            </a:r>
            <a:r>
              <a:rPr lang="en-US" sz="2000" b="1" u="sng" dirty="0" smtClean="0"/>
              <a:t>IBM tasks: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Derive </a:t>
            </a:r>
            <a:r>
              <a:rPr lang="en-US" sz="2000" i="1" dirty="0" smtClean="0"/>
              <a:t>N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log(</a:t>
            </a:r>
            <a:r>
              <a:rPr lang="en-US" sz="2000" i="1" dirty="0" smtClean="0"/>
              <a:t>N</a:t>
            </a:r>
            <a:r>
              <a:rPr lang="en-US" sz="2000" dirty="0" smtClean="0"/>
              <a:t>) scaling PAW.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Implement </a:t>
            </a:r>
            <a:r>
              <a:rPr lang="en-US" sz="2000" dirty="0" err="1"/>
              <a:t>Grimme</a:t>
            </a:r>
            <a:r>
              <a:rPr lang="en-US" sz="2000" dirty="0"/>
              <a:t> </a:t>
            </a:r>
            <a:r>
              <a:rPr lang="en-US" sz="2000" dirty="0" smtClean="0"/>
              <a:t>van </a:t>
            </a:r>
            <a:r>
              <a:rPr lang="en-US" sz="2000" dirty="0"/>
              <a:t>der </a:t>
            </a:r>
            <a:r>
              <a:rPr lang="en-US" sz="2000" dirty="0" smtClean="0"/>
              <a:t>Waals.</a:t>
            </a:r>
            <a:endParaRPr lang="en-US" sz="2000" dirty="0"/>
          </a:p>
          <a:p>
            <a:r>
              <a:rPr lang="en-US" sz="2000" dirty="0"/>
              <a:t> </a:t>
            </a:r>
            <a:r>
              <a:rPr lang="en-US" sz="2000" dirty="0" smtClean="0"/>
              <a:t>    Derive reduced order HF exch.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Derive selection rule for </a:t>
            </a:r>
            <a:br>
              <a:rPr lang="en-US" sz="2000" dirty="0" smtClean="0"/>
            </a:br>
            <a:r>
              <a:rPr lang="en-US" sz="2000" dirty="0" smtClean="0"/>
              <a:t>parallel tempering with sampled.</a:t>
            </a:r>
            <a:br>
              <a:rPr lang="en-US" sz="2000" dirty="0" smtClean="0"/>
            </a:br>
            <a:r>
              <a:rPr lang="en-US" sz="2000" dirty="0" smtClean="0"/>
              <a:t>potential surfaces – penalty method.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Derive improved CPAIMD via PSM.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Write toy codes and scientific papers.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3810000"/>
            <a:ext cx="5881931" cy="2554545"/>
          </a:xfrm>
          <a:prstGeom prst="rect">
            <a:avLst/>
          </a:prstGeom>
          <a:noFill/>
          <a:ln w="19050">
            <a:solidFill>
              <a:srgbClr val="FF3399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                         </a:t>
            </a:r>
            <a:r>
              <a:rPr lang="en-US" sz="2000" b="1" u="sng" dirty="0" smtClean="0"/>
              <a:t>Joint work:</a:t>
            </a:r>
            <a:r>
              <a:rPr lang="en-US" sz="2000" b="1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Framework new methods.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Implement new methods.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Develop test suite for new methods – </a:t>
            </a:r>
            <a:br>
              <a:rPr lang="en-US" sz="2000" dirty="0" smtClean="0"/>
            </a:br>
            <a:r>
              <a:rPr lang="en-US" sz="2000" dirty="0" smtClean="0"/>
              <a:t>implement in </a:t>
            </a:r>
            <a:r>
              <a:rPr lang="en-US" sz="2000" dirty="0" err="1" smtClean="0"/>
              <a:t>OpenAtom’s</a:t>
            </a:r>
            <a:r>
              <a:rPr lang="en-US" sz="2000" dirty="0" smtClean="0"/>
              <a:t> Jenkins app.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Apply </a:t>
            </a:r>
            <a:r>
              <a:rPr lang="en-US" sz="2000" dirty="0" err="1" smtClean="0"/>
              <a:t>OpenAtom</a:t>
            </a:r>
            <a:r>
              <a:rPr lang="en-US" sz="2000" dirty="0" smtClean="0"/>
              <a:t> to important systems across S&amp;T,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e.g</a:t>
            </a:r>
            <a:r>
              <a:rPr lang="en-US" sz="2000" dirty="0"/>
              <a:t>. Metal </a:t>
            </a:r>
            <a:r>
              <a:rPr lang="en-US" sz="2000" dirty="0" smtClean="0"/>
              <a:t>Organic Framework with Yale &amp; UIUC.</a:t>
            </a:r>
            <a:endParaRPr lang="en-US" sz="2000" dirty="0"/>
          </a:p>
          <a:p>
            <a:r>
              <a:rPr lang="en-US" sz="2000" dirty="0" smtClean="0"/>
              <a:t>     Develop analytics application for discovery.</a:t>
            </a:r>
          </a:p>
        </p:txBody>
      </p:sp>
      <p:sp>
        <p:nvSpPr>
          <p:cNvPr id="7" name="Rectangle 17"/>
          <p:cNvSpPr txBox="1">
            <a:spLocks noChangeArrowheads="1"/>
          </p:cNvSpPr>
          <p:nvPr/>
        </p:nvSpPr>
        <p:spPr>
          <a:xfrm>
            <a:off x="-12856" y="-11935"/>
            <a:ext cx="90678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/>
            <a:r>
              <a:rPr lang="en-US" altLang="en-US" sz="4000" dirty="0" smtClean="0"/>
              <a:t>Progress towards project goals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127" y="3995220"/>
            <a:ext cx="2362200" cy="22879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7863" y="6174871"/>
            <a:ext cx="178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Hero System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43816" y="1266115"/>
            <a:ext cx="152400" cy="152400"/>
          </a:xfrm>
          <a:prstGeom prst="ellipse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43816" y="1876924"/>
            <a:ext cx="152400" cy="152400"/>
          </a:xfrm>
          <a:prstGeom prst="ellipse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32799" y="2487733"/>
            <a:ext cx="152400" cy="152400"/>
          </a:xfrm>
          <a:prstGeom prst="ellipse">
            <a:avLst/>
          </a:prstGeom>
          <a:solidFill>
            <a:srgbClr val="CAEF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3320" y="4848724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00600" y="1273366"/>
            <a:ext cx="152400" cy="152400"/>
          </a:xfrm>
          <a:prstGeom prst="ellipse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00600" y="1547579"/>
            <a:ext cx="152400" cy="152400"/>
          </a:xfrm>
          <a:prstGeom prst="ellipse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00600" y="1868818"/>
            <a:ext cx="152400" cy="152400"/>
          </a:xfrm>
          <a:prstGeom prst="ellipse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00600" y="3095536"/>
            <a:ext cx="152400" cy="152400"/>
          </a:xfrm>
          <a:prstGeom prst="ellipse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23320" y="4243621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23320" y="4536631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23320" y="5459533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32799" y="278659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800600" y="3381408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57200" y="6523052"/>
            <a:ext cx="152400" cy="152400"/>
          </a:xfrm>
          <a:prstGeom prst="ellipse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8060" y="6348892"/>
            <a:ext cx="1874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accomplished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2748627" y="6523052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921845" y="6348891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ngoing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4471840" y="652888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624240" y="636308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763000" y="6467259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</a:t>
            </a:r>
            <a:endParaRPr lang="en-US" sz="1600" dirty="0"/>
          </a:p>
        </p:txBody>
      </p:sp>
      <p:sp>
        <p:nvSpPr>
          <p:cNvPr id="29" name="Oval 28"/>
          <p:cNvSpPr/>
          <p:nvPr/>
        </p:nvSpPr>
        <p:spPr>
          <a:xfrm>
            <a:off x="143816" y="1559125"/>
            <a:ext cx="152400" cy="152400"/>
          </a:xfrm>
          <a:prstGeom prst="ellipse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35553" y="30911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00600" y="2190057"/>
            <a:ext cx="152400" cy="152400"/>
          </a:xfrm>
          <a:prstGeom prst="ellipse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23320" y="6067588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5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04800" y="457200"/>
            <a:ext cx="7772400" cy="1470025"/>
          </a:xfrm>
        </p:spPr>
        <p:txBody>
          <a:bodyPr/>
          <a:lstStyle/>
          <a:p>
            <a:r>
              <a:rPr lang="en-US" dirty="0" err="1" smtClean="0"/>
              <a:t>OpenAtom</a:t>
            </a:r>
            <a:r>
              <a:rPr lang="en-US" dirty="0" smtClean="0"/>
              <a:t> Ground State Software Overview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43000" y="1371600"/>
            <a:ext cx="6400800" cy="1752600"/>
          </a:xfrm>
        </p:spPr>
        <p:txBody>
          <a:bodyPr/>
          <a:lstStyle/>
          <a:p>
            <a:r>
              <a:rPr lang="en-US" dirty="0" smtClean="0"/>
              <a:t>PPL Contributors: Eric Bohm, Nikhil Jain, </a:t>
            </a:r>
            <a:r>
              <a:rPr lang="en-US" dirty="0" err="1" smtClean="0"/>
              <a:t>Prateek</a:t>
            </a:r>
            <a:r>
              <a:rPr lang="en-US" dirty="0" smtClean="0"/>
              <a:t> Jindal, Eric </a:t>
            </a:r>
            <a:r>
              <a:rPr lang="en-US" dirty="0" err="1" smtClean="0"/>
              <a:t>Mikida</a:t>
            </a:r>
            <a:r>
              <a:rPr lang="en-US" dirty="0" smtClean="0"/>
              <a:t>, Michael Robson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749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457172" y="273684"/>
            <a:ext cx="8228763" cy="1144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991" dirty="0" smtClean="0">
                <a:solidFill>
                  <a:prstClr val="black"/>
                </a:solidFill>
                <a:latin typeface="Arial"/>
                <a:ea typeface="+mn-ea"/>
              </a:rPr>
              <a:t>Software Infrastructure</a:t>
            </a:r>
            <a:endParaRPr sz="1633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2" name="TextShape 2"/>
          <p:cNvSpPr txBox="1"/>
          <p:nvPr/>
        </p:nvSpPr>
        <p:spPr>
          <a:xfrm>
            <a:off x="457172" y="1605033"/>
            <a:ext cx="8228763" cy="39770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"/>
            </a:pPr>
            <a:endParaRPr sz="1633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sz="2903" dirty="0" smtClean="0">
                <a:solidFill>
                  <a:prstClr val="black"/>
                </a:solidFill>
                <a:latin typeface="Arial"/>
                <a:ea typeface="+mn-ea"/>
              </a:rPr>
              <a:t>GIT (</a:t>
            </a:r>
            <a:r>
              <a:rPr lang="en-US" sz="2903" dirty="0" err="1">
                <a:solidFill>
                  <a:prstClr val="black"/>
                </a:solidFill>
                <a:latin typeface="Arial"/>
                <a:ea typeface="+mn-ea"/>
              </a:rPr>
              <a:t>G</a:t>
            </a:r>
            <a:r>
              <a:rPr lang="en-US" sz="2903" dirty="0" err="1" smtClean="0">
                <a:solidFill>
                  <a:prstClr val="black"/>
                </a:solidFill>
                <a:latin typeface="Arial"/>
                <a:ea typeface="+mn-ea"/>
              </a:rPr>
              <a:t>errit</a:t>
            </a:r>
            <a:r>
              <a:rPr lang="en-US" sz="2903" dirty="0" smtClean="0">
                <a:solidFill>
                  <a:prstClr val="black"/>
                </a:solidFill>
                <a:latin typeface="Arial"/>
                <a:ea typeface="+mn-ea"/>
              </a:rPr>
              <a:t>) based repository:</a:t>
            </a:r>
          </a:p>
          <a:p>
            <a:pPr marL="914400" lvl="1" indent="-4572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sz="2500" dirty="0" smtClean="0">
                <a:solidFill>
                  <a:prstClr val="black"/>
                </a:solidFill>
                <a:latin typeface="Arial"/>
                <a:ea typeface="+mn-ea"/>
              </a:rPr>
              <a:t>http://</a:t>
            </a:r>
            <a:r>
              <a:rPr lang="en-US" sz="2500" dirty="0" err="1" smtClean="0">
                <a:solidFill>
                  <a:prstClr val="black"/>
                </a:solidFill>
                <a:latin typeface="Arial"/>
                <a:ea typeface="+mn-ea"/>
              </a:rPr>
              <a:t>charm.cs.illinois.edu</a:t>
            </a:r>
            <a:r>
              <a:rPr lang="en-US" sz="2500" dirty="0" smtClean="0">
                <a:solidFill>
                  <a:prstClr val="black"/>
                </a:solidFill>
                <a:latin typeface="Arial"/>
                <a:ea typeface="+mn-ea"/>
              </a:rPr>
              <a:t>/</a:t>
            </a:r>
            <a:r>
              <a:rPr lang="en-US" sz="2500" dirty="0" err="1" smtClean="0">
                <a:solidFill>
                  <a:prstClr val="black"/>
                </a:solidFill>
                <a:latin typeface="Arial"/>
                <a:ea typeface="+mn-ea"/>
              </a:rPr>
              <a:t>gerrit</a:t>
            </a:r>
            <a:r>
              <a:rPr lang="en-US" sz="2500" dirty="0" smtClean="0">
                <a:solidFill>
                  <a:prstClr val="black"/>
                </a:solidFill>
                <a:latin typeface="Arial"/>
                <a:ea typeface="+mn-ea"/>
              </a:rPr>
              <a:t>/</a:t>
            </a:r>
            <a:r>
              <a:rPr lang="en-US" sz="2500" dirty="0" err="1" smtClean="0">
                <a:solidFill>
                  <a:prstClr val="black"/>
                </a:solidFill>
                <a:latin typeface="Arial"/>
                <a:ea typeface="+mn-ea"/>
              </a:rPr>
              <a:t>openatom</a:t>
            </a:r>
            <a:endParaRPr lang="en-US" sz="2500" dirty="0" smtClean="0">
              <a:solidFill>
                <a:prstClr val="black"/>
              </a:solidFill>
              <a:latin typeface="Arial"/>
              <a:ea typeface="+mn-ea"/>
            </a:endParaRPr>
          </a:p>
          <a:p>
            <a:pPr marL="914400" lvl="1" indent="-4572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sz="2500" dirty="0" smtClean="0">
                <a:solidFill>
                  <a:prstClr val="black"/>
                </a:solidFill>
                <a:latin typeface="Arial"/>
                <a:ea typeface="+mn-ea"/>
              </a:rPr>
              <a:t>Or https</a:t>
            </a:r>
            <a:r>
              <a:rPr lang="en-US" sz="2500" dirty="0">
                <a:solidFill>
                  <a:prstClr val="black"/>
                </a:solidFill>
                <a:latin typeface="Arial"/>
                <a:ea typeface="+mn-ea"/>
              </a:rPr>
              <a:t>://github.com/ericbohm/OpenAtom/</a:t>
            </a:r>
            <a:endParaRPr lang="en-US" sz="2500" dirty="0" smtClean="0">
              <a:solidFill>
                <a:prstClr val="black"/>
              </a:solidFill>
              <a:latin typeface="Arial"/>
              <a:ea typeface="+mn-ea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sz="2900" dirty="0" smtClean="0">
                <a:solidFill>
                  <a:prstClr val="black"/>
                </a:solidFill>
                <a:latin typeface="Arial"/>
                <a:ea typeface="+mn-ea"/>
              </a:rPr>
              <a:t>Test system datasets available in </a:t>
            </a:r>
            <a:r>
              <a:rPr lang="en-US" sz="2900" dirty="0" err="1" smtClean="0">
                <a:solidFill>
                  <a:prstClr val="black"/>
                </a:solidFill>
                <a:latin typeface="Arial"/>
                <a:ea typeface="+mn-ea"/>
              </a:rPr>
              <a:t>git</a:t>
            </a:r>
            <a:r>
              <a:rPr lang="en-US" sz="2900" dirty="0" smtClean="0">
                <a:solidFill>
                  <a:prstClr val="black"/>
                </a:solidFill>
                <a:latin typeface="Arial"/>
                <a:ea typeface="+mn-ea"/>
              </a:rPr>
              <a:t> </a:t>
            </a:r>
            <a:endParaRPr lang="en-US" sz="2900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914400" lvl="1" indent="-4572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sz="2500" dirty="0" smtClean="0">
                <a:solidFill>
                  <a:prstClr val="black"/>
                </a:solidFill>
                <a:latin typeface="Arial"/>
                <a:ea typeface="+mn-ea"/>
              </a:rPr>
              <a:t>Make test - Basic </a:t>
            </a:r>
            <a:r>
              <a:rPr lang="en-US" sz="2500" dirty="0">
                <a:solidFill>
                  <a:prstClr val="black"/>
                </a:solidFill>
                <a:latin typeface="Arial"/>
                <a:ea typeface="+mn-ea"/>
              </a:rPr>
              <a:t>feature </a:t>
            </a:r>
            <a:r>
              <a:rPr lang="en-US" sz="2500" dirty="0" smtClean="0">
                <a:solidFill>
                  <a:prstClr val="black"/>
                </a:solidFill>
                <a:latin typeface="Arial"/>
                <a:ea typeface="+mn-ea"/>
              </a:rPr>
              <a:t>verification</a:t>
            </a:r>
            <a:endParaRPr lang="en-US" sz="2500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914400" lvl="1" indent="-4572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sz="2500" dirty="0" smtClean="0">
                <a:solidFill>
                  <a:prstClr val="black"/>
                </a:solidFill>
                <a:latin typeface="Arial"/>
                <a:ea typeface="+mn-ea"/>
              </a:rPr>
              <a:t>Make </a:t>
            </a:r>
            <a:r>
              <a:rPr lang="en-US" sz="2500" dirty="0" err="1" smtClean="0">
                <a:solidFill>
                  <a:prstClr val="black"/>
                </a:solidFill>
                <a:latin typeface="Arial"/>
                <a:ea typeface="+mn-ea"/>
              </a:rPr>
              <a:t>full_test</a:t>
            </a:r>
            <a:r>
              <a:rPr lang="en-US" sz="2500" dirty="0" smtClean="0">
                <a:solidFill>
                  <a:prstClr val="black"/>
                </a:solidFill>
                <a:latin typeface="Arial"/>
                <a:ea typeface="+mn-ea"/>
              </a:rPr>
              <a:t> - Extensive </a:t>
            </a:r>
            <a:r>
              <a:rPr lang="en-US" sz="2500" dirty="0">
                <a:solidFill>
                  <a:prstClr val="black"/>
                </a:solidFill>
                <a:latin typeface="Arial"/>
                <a:ea typeface="+mn-ea"/>
              </a:rPr>
              <a:t>use case </a:t>
            </a:r>
            <a:r>
              <a:rPr lang="en-US" sz="2500" dirty="0" smtClean="0">
                <a:solidFill>
                  <a:prstClr val="black"/>
                </a:solidFill>
                <a:latin typeface="Arial"/>
                <a:ea typeface="+mn-ea"/>
              </a:rPr>
              <a:t>verification</a:t>
            </a:r>
            <a:endParaRPr lang="en-US" sz="2500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sz="2903" i="1" dirty="0" smtClean="0">
                <a:solidFill>
                  <a:prstClr val="black"/>
                </a:solidFill>
                <a:latin typeface="Arial"/>
                <a:ea typeface="+mn-ea"/>
              </a:rPr>
              <a:t>Jenkins </a:t>
            </a:r>
            <a:r>
              <a:rPr lang="en-US" sz="2903" dirty="0" smtClean="0">
                <a:solidFill>
                  <a:prstClr val="black"/>
                </a:solidFill>
                <a:latin typeface="Arial"/>
                <a:ea typeface="+mn-ea"/>
              </a:rPr>
              <a:t>testing</a:t>
            </a:r>
            <a:endParaRPr lang="en-US" sz="1633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914400" lvl="1" indent="-4572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sz="2500" dirty="0" smtClean="0">
                <a:solidFill>
                  <a:prstClr val="black"/>
                </a:solidFill>
                <a:latin typeface="Arial"/>
                <a:ea typeface="+mn-ea"/>
              </a:rPr>
              <a:t>Release </a:t>
            </a:r>
            <a:r>
              <a:rPr lang="en-US" sz="2500" dirty="0">
                <a:solidFill>
                  <a:prstClr val="black"/>
                </a:solidFill>
                <a:latin typeface="Arial"/>
                <a:ea typeface="+mn-ea"/>
              </a:rPr>
              <a:t>branch in nightly Charm++ </a:t>
            </a:r>
            <a:r>
              <a:rPr lang="en-US" sz="2500" dirty="0" smtClean="0">
                <a:solidFill>
                  <a:prstClr val="black"/>
                </a:solidFill>
                <a:latin typeface="Arial"/>
                <a:ea typeface="+mn-ea"/>
              </a:rPr>
              <a:t>testing</a:t>
            </a:r>
            <a:endParaRPr lang="en-US" sz="2500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914400" lvl="1" indent="-4572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sz="2500" dirty="0" smtClean="0">
                <a:solidFill>
                  <a:prstClr val="black"/>
                </a:solidFill>
                <a:latin typeface="Arial"/>
                <a:ea typeface="+mn-ea"/>
              </a:rPr>
              <a:t>Release </a:t>
            </a:r>
            <a:r>
              <a:rPr lang="en-US" sz="2500" dirty="0">
                <a:solidFill>
                  <a:prstClr val="black"/>
                </a:solidFill>
                <a:latin typeface="Arial"/>
                <a:ea typeface="+mn-ea"/>
              </a:rPr>
              <a:t>branch in Charm++ continuous integration testing</a:t>
            </a:r>
            <a:endParaRPr sz="25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194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457172" y="273684"/>
            <a:ext cx="8228763" cy="1144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991">
                <a:solidFill>
                  <a:prstClr val="black"/>
                </a:solidFill>
                <a:latin typeface="Arial"/>
                <a:ea typeface="+mn-ea"/>
              </a:rPr>
              <a:t>Ground State Feature Status</a:t>
            </a:r>
            <a:endParaRPr sz="1633">
              <a:solidFill>
                <a:prstClr val="black"/>
              </a:solidFill>
              <a:latin typeface="Calibri"/>
              <a:ea typeface="+mn-ea"/>
            </a:endParaRPr>
          </a:p>
        </p:txBody>
      </p:sp>
      <p:graphicFrame>
        <p:nvGraphicFramePr>
          <p:cNvPr id="43" name="Table 2"/>
          <p:cNvGraphicFramePr/>
          <p:nvPr>
            <p:extLst>
              <p:ext uri="{D42A27DB-BD31-4B8C-83A1-F6EECF244321}">
                <p14:modId xmlns:p14="http://schemas.microsoft.com/office/powerpoint/2010/main" val="1765578984"/>
              </p:ext>
            </p:extLst>
          </p:nvPr>
        </p:nvGraphicFramePr>
        <p:xfrm>
          <a:off x="464137" y="1497063"/>
          <a:ext cx="8302564" cy="4294136"/>
        </p:xfrm>
        <a:graphic>
          <a:graphicData uri="http://schemas.openxmlformats.org/drawingml/2006/table">
            <a:tbl>
              <a:tblPr/>
              <a:tblGrid>
                <a:gridCol w="2075886"/>
                <a:gridCol w="2075886"/>
                <a:gridCol w="2076212"/>
                <a:gridCol w="2074580"/>
              </a:tblGrid>
              <a:tr h="37298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Feature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Minimization Status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Dynamics Status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Test Integration</a:t>
                      </a:r>
                      <a:endParaRPr sz="1600"/>
                    </a:p>
                  </a:txBody>
                  <a:tcPr marL="82944" marR="82944" marT="41472" marB="41472"/>
                </a:tc>
              </a:tr>
              <a:tr h="372988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CPAIMD Dynamics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NA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Production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Automated</a:t>
                      </a:r>
                      <a:endParaRPr sz="1600"/>
                    </a:p>
                  </a:txBody>
                  <a:tcPr marL="82944" marR="82944" marT="41472" marB="41472"/>
                </a:tc>
              </a:tr>
              <a:tr h="372988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Path Integrals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Production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Production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Automated</a:t>
                      </a:r>
                      <a:endParaRPr sz="1600"/>
                    </a:p>
                  </a:txBody>
                  <a:tcPr marL="82944" marR="82944" marT="41472" marB="41472"/>
                </a:tc>
              </a:tr>
              <a:tr h="652729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K-Points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Production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Needs </a:t>
                      </a:r>
                      <a:r>
                        <a:rPr lang="en-US" sz="1600" dirty="0" smtClean="0">
                          <a:latin typeface="Arial"/>
                        </a:rPr>
                        <a:t>Verification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Manual</a:t>
                      </a:r>
                      <a:endParaRPr sz="1600"/>
                    </a:p>
                  </a:txBody>
                  <a:tcPr marL="82944" marR="82944" marT="41472" marB="41472"/>
                </a:tc>
              </a:tr>
              <a:tr h="372988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Spin Orbitals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Production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Production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Manual</a:t>
                      </a:r>
                      <a:endParaRPr sz="1600" dirty="0"/>
                    </a:p>
                  </a:txBody>
                  <a:tcPr marL="82944" marR="82944" marT="41472" marB="41472"/>
                </a:tc>
              </a:tr>
              <a:tr h="878872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Tempering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Production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Manual</a:t>
                      </a:r>
                      <a:endParaRPr sz="1600" dirty="0"/>
                    </a:p>
                  </a:txBody>
                  <a:tcPr marL="82944" marR="82944" marT="41472" marB="41472"/>
                </a:tc>
              </a:tr>
              <a:tr h="65272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Born Oppenheimer Dynamics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NA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Production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Automated</a:t>
                      </a:r>
                      <a:endParaRPr sz="1600"/>
                    </a:p>
                  </a:txBody>
                  <a:tcPr marL="82944" marR="82944" marT="41472" marB="41472"/>
                </a:tc>
              </a:tr>
              <a:tr h="617854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</a:rPr>
                        <a:t>Band Generation</a:t>
                      </a:r>
                      <a:endParaRPr sz="16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Needs</a:t>
                      </a:r>
                      <a:r>
                        <a:rPr lang="en-US" sz="1600" baseline="0" dirty="0" smtClean="0">
                          <a:latin typeface="Arial"/>
                        </a:rPr>
                        <a:t> Verification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Needs Verification</a:t>
                      </a:r>
                      <a:endParaRPr sz="1600" dirty="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</a:rPr>
                        <a:t>Ma</a:t>
                      </a:r>
                      <a:r>
                        <a:rPr lang="en-US" sz="1600" baseline="0" dirty="0" smtClean="0">
                          <a:latin typeface="Arial"/>
                        </a:rPr>
                        <a:t>nual</a:t>
                      </a:r>
                      <a:endParaRPr sz="1600" dirty="0"/>
                    </a:p>
                  </a:txBody>
                  <a:tcPr marL="82944" marR="82944" marT="41472" marB="41472"/>
                </a:tc>
              </a:tr>
            </a:tbl>
          </a:graphicData>
        </a:graphic>
      </p:graphicFrame>
      <p:pic>
        <p:nvPicPr>
          <p:cNvPr id="44" name="Picture 43"/>
          <p:cNvPicPr/>
          <p:nvPr/>
        </p:nvPicPr>
        <p:blipFill>
          <a:blip r:embed="rId2"/>
          <a:stretch/>
        </p:blipFill>
        <p:spPr>
          <a:xfrm>
            <a:off x="8431878" y="4742450"/>
            <a:ext cx="248832" cy="247526"/>
          </a:xfrm>
          <a:prstGeom prst="rect">
            <a:avLst/>
          </a:prstGeom>
          <a:ln>
            <a:noFill/>
          </a:ln>
        </p:spPr>
      </p:pic>
      <p:pic>
        <p:nvPicPr>
          <p:cNvPr id="46" name="Picture 45"/>
          <p:cNvPicPr/>
          <p:nvPr/>
        </p:nvPicPr>
        <p:blipFill>
          <a:blip r:embed="rId2"/>
          <a:stretch/>
        </p:blipFill>
        <p:spPr>
          <a:xfrm>
            <a:off x="8436778" y="2311213"/>
            <a:ext cx="248832" cy="247526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/>
          <p:nvPr/>
        </p:nvPicPr>
        <p:blipFill>
          <a:blip r:embed="rId2"/>
          <a:stretch/>
        </p:blipFill>
        <p:spPr>
          <a:xfrm>
            <a:off x="8440313" y="1920836"/>
            <a:ext cx="248832" cy="247526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/>
          <p:nvPr/>
        </p:nvPicPr>
        <p:blipFill>
          <a:blip r:embed="rId3"/>
          <a:stretch/>
        </p:blipFill>
        <p:spPr>
          <a:xfrm>
            <a:off x="8440313" y="5376923"/>
            <a:ext cx="273323" cy="276262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/>
          <p:nvPr/>
        </p:nvPicPr>
        <p:blipFill>
          <a:blip r:embed="rId3"/>
          <a:stretch/>
        </p:blipFill>
        <p:spPr>
          <a:xfrm>
            <a:off x="8436531" y="3951402"/>
            <a:ext cx="273323" cy="276262"/>
          </a:xfrm>
          <a:prstGeom prst="rect">
            <a:avLst/>
          </a:prstGeom>
          <a:ln>
            <a:noFill/>
          </a:ln>
        </p:spPr>
      </p:pic>
      <p:pic>
        <p:nvPicPr>
          <p:cNvPr id="50" name="Picture 49"/>
          <p:cNvPicPr/>
          <p:nvPr/>
        </p:nvPicPr>
        <p:blipFill>
          <a:blip r:embed="rId3"/>
          <a:stretch/>
        </p:blipFill>
        <p:spPr>
          <a:xfrm>
            <a:off x="8440313" y="2834599"/>
            <a:ext cx="273323" cy="276262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/>
          <a:stretch/>
        </p:blipFill>
        <p:spPr>
          <a:xfrm>
            <a:off x="8440313" y="3340138"/>
            <a:ext cx="273323" cy="2762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5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OpenAtom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08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03909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Calibri"/>
                <a:ea typeface="+mn-ea"/>
              </a:rPr>
              <a:t>Data Structures and control flow in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  <a:ea typeface="+mn-ea"/>
              </a:rPr>
              <a:t>OpenAtom</a:t>
            </a:r>
            <a:endParaRPr lang="en-US" sz="32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3328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Object Decomposition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objec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25140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4601632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Calibri"/>
                <a:ea typeface="+mn-ea"/>
              </a:rPr>
              <a:t>Showing a subset of object collections</a:t>
            </a:r>
            <a:endParaRPr lang="en-US" sz="3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76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Placement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Nikhil Jain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1099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797675"/>
            <a:ext cx="1066800" cy="365125"/>
          </a:xfrm>
        </p:spPr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563562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Topology aware mapping</a:t>
            </a:r>
            <a:endParaRPr lang="en-US" sz="4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1939925"/>
            <a:ext cx="1917700" cy="238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65325"/>
            <a:ext cx="2082800" cy="2565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1965325"/>
            <a:ext cx="4838700" cy="4914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65325"/>
            <a:ext cx="6388100" cy="4914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74725"/>
            <a:ext cx="7226300" cy="5905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822325"/>
            <a:ext cx="72263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48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Adapting to different systems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Separate the logical operations and machine-specific operations. Example:</a:t>
            </a:r>
          </a:p>
          <a:p>
            <a:pPr lvl="1"/>
            <a:r>
              <a:rPr lang="en-US" dirty="0" smtClean="0"/>
              <a:t>Logical operation: get an ordered list of nodes</a:t>
            </a:r>
          </a:p>
          <a:p>
            <a:pPr lvl="1"/>
            <a:r>
              <a:rPr lang="en-US" dirty="0" smtClean="0"/>
              <a:t>Machine specific: Hilbert curve traversal, blocked traversal, plane-traversal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Density FFTs: require use of full bisection bandwidth – spread throughout the allocation.</a:t>
            </a:r>
          </a:p>
          <a:p>
            <a:endParaRPr lang="en-US" dirty="0" smtClean="0"/>
          </a:p>
          <a:p>
            <a:r>
              <a:rPr lang="en-US" dirty="0" smtClean="0"/>
              <a:t>Matrix-matrix multiplies (pair calculators): place near the </a:t>
            </a:r>
            <a:r>
              <a:rPr lang="en-US" dirty="0" err="1" smtClean="0"/>
              <a:t>GSpace</a:t>
            </a:r>
            <a:r>
              <a:rPr lang="en-US" dirty="0" smtClean="0"/>
              <a:t> planes, but load balance is important.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338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762"/>
            <a:ext cx="82296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utilization without mapping</a:t>
            </a:r>
            <a:br>
              <a:rPr lang="en-US" dirty="0" smtClean="0"/>
            </a:br>
            <a:r>
              <a:rPr lang="en-US" sz="2000" dirty="0" smtClean="0"/>
              <a:t>(barriers introduced for clarity)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666" y="1695900"/>
            <a:ext cx="9605665" cy="5162100"/>
          </a:xfrm>
        </p:spPr>
      </p:pic>
      <p:sp>
        <p:nvSpPr>
          <p:cNvPr id="3" name="TextBox 2"/>
          <p:cNvSpPr txBox="1"/>
          <p:nvPr/>
        </p:nvSpPr>
        <p:spPr>
          <a:xfrm>
            <a:off x="609600" y="11062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  <a:ea typeface="+mn-ea"/>
              </a:rPr>
              <a:t>States: Many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  <a:ea typeface="+mn-ea"/>
              </a:rPr>
              <a:t>G -&gt; R FFTs</a:t>
            </a:r>
            <a:endParaRPr lang="en-US" sz="1800" b="1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1" y="1106269"/>
            <a:ext cx="243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  <a:ea typeface="+mn-ea"/>
              </a:rPr>
              <a:t>Density: G -&gt; R -&gt; G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  <a:ea typeface="+mn-ea"/>
              </a:rPr>
              <a:t>Non-local G-&gt; R -&gt; G</a:t>
            </a:r>
            <a:endParaRPr lang="en-US" sz="1800" b="1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110868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  <a:ea typeface="+mn-ea"/>
              </a:rPr>
              <a:t>Density to States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  <a:ea typeface="+mn-ea"/>
              </a:rPr>
              <a:t>States R-&gt; G</a:t>
            </a:r>
            <a:endParaRPr lang="en-US" sz="1800" b="1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1096178"/>
            <a:ext cx="2362200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  <a:ea typeface="+mn-ea"/>
              </a:rPr>
              <a:t>Force correction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+mn-ea"/>
              </a:rPr>
              <a:t>Ortho-</a:t>
            </a:r>
            <a:r>
              <a:rPr lang="en-US" sz="1800" b="1" dirty="0" err="1">
                <a:solidFill>
                  <a:srgbClr val="FF0000"/>
                </a:solidFill>
                <a:latin typeface="Calibri"/>
                <a:ea typeface="+mn-ea"/>
              </a:rPr>
              <a:t>normalizaton</a:t>
            </a:r>
            <a:endParaRPr lang="en-US" sz="1800" b="1" dirty="0">
              <a:solidFill>
                <a:srgbClr val="FF0000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9414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69144"/>
            <a:ext cx="9144000" cy="1143000"/>
          </a:xfrm>
        </p:spPr>
        <p:txBody>
          <a:bodyPr anchor="t"/>
          <a:lstStyle/>
          <a:p>
            <a:pPr eaLnBrk="1" hangingPunct="1"/>
            <a:r>
              <a:rPr lang="en-US" altLang="en-US" sz="3200" b="1" dirty="0" smtClean="0">
                <a:solidFill>
                  <a:srgbClr val="4210C0"/>
                </a:solidFill>
              </a:rPr>
              <a:t>IBM : A History of Multidisciplinary </a:t>
            </a:r>
            <a:r>
              <a:rPr lang="en-US" altLang="en-US" sz="3200" b="1" dirty="0">
                <a:solidFill>
                  <a:srgbClr val="4210C0"/>
                </a:solidFill>
              </a:rPr>
              <a:t>R</a:t>
            </a:r>
            <a:r>
              <a:rPr lang="en-US" altLang="en-US" sz="3200" b="1" dirty="0" smtClean="0">
                <a:solidFill>
                  <a:srgbClr val="4210C0"/>
                </a:solidFill>
              </a:rPr>
              <a:t>esearch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12" y="533104"/>
            <a:ext cx="2427351" cy="249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305958" y="794980"/>
            <a:ext cx="5838041" cy="63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 </a:t>
            </a:r>
            <a:r>
              <a:rPr lang="en-US" altLang="en-US" sz="1400" dirty="0" err="1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Excimer</a:t>
            </a: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Laser </a:t>
            </a:r>
            <a:r>
              <a:rPr lang="en-US" altLang="en-US" sz="1400" dirty="0" err="1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Surgey</a:t>
            </a: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400" b="1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 Medal of </a:t>
            </a:r>
            <a:r>
              <a:rPr lang="en-US" altLang="en-US" sz="1400" b="1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en-US" altLang="en-US" sz="14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400" dirty="0">
              <a:solidFill>
                <a:srgbClr val="3D0F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 </a:t>
            </a:r>
            <a:r>
              <a:rPr lang="en-US" altLang="en-US" sz="1400" dirty="0" err="1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en-US" altLang="en-US" sz="14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MRI </a:t>
            </a:r>
          </a:p>
          <a:p>
            <a:pPr eaLnBrk="1" hangingPunct="1">
              <a:spcBef>
                <a:spcPct val="50000"/>
              </a:spcBef>
              <a:buFontTx/>
              <a:buAutoNum type="arabicPlain" startAt="2008"/>
            </a:pPr>
            <a:r>
              <a:rPr lang="en-US" altLang="en-US" sz="14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World’s </a:t>
            </a: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US" altLang="en-US" sz="1400" dirty="0" err="1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Petaflop</a:t>
            </a: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Supercomputer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AutoNum type="arabicPlain" startAt="2006"/>
            </a:pPr>
            <a:r>
              <a:rPr lang="en-US" altLang="en-US" sz="14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 Allen: </a:t>
            </a:r>
            <a:r>
              <a:rPr lang="en-US" altLang="en-US" sz="1200" b="1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1200" b="1" baseline="300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1200" b="1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Female Turing Award winner</a:t>
            </a:r>
            <a:r>
              <a:rPr lang="en-US" altLang="en-US" sz="1200" b="1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1</a:t>
            </a:r>
            <a:r>
              <a:rPr lang="en-US" altLang="en-US" sz="1200" b="1" baseline="300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altLang="en-US" sz="1200" b="1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IBM Fellow</a:t>
            </a:r>
          </a:p>
          <a:p>
            <a:pPr eaLnBrk="1" hangingPunct="1">
              <a:spcBef>
                <a:spcPct val="50000"/>
              </a:spcBef>
              <a:buFontTx/>
              <a:buAutoNum type="arabicPlain" startAt="2005"/>
            </a:pPr>
            <a:r>
              <a:rPr lang="en-US" altLang="en-US" sz="14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Architecture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 Blue </a:t>
            </a: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(</a:t>
            </a:r>
            <a:r>
              <a:rPr lang="en-US" altLang="en-US" sz="1400" b="1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Medal of Technology</a:t>
            </a: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 </a:t>
            </a:r>
            <a:r>
              <a:rPr lang="en-US" altLang="en-US" sz="14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Nanotube Transistors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1997 </a:t>
            </a:r>
            <a:r>
              <a:rPr lang="en-US" altLang="en-US" sz="14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Copper </a:t>
            </a: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Interconnect Wiring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1994 </a:t>
            </a: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Silicon Germanium (</a:t>
            </a:r>
            <a:r>
              <a:rPr lang="en-US" altLang="en-US" sz="1400" dirty="0" err="1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SiGe</a:t>
            </a: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1987 	High-Temperature Superconductivity (</a:t>
            </a:r>
            <a:r>
              <a:rPr lang="en-US" altLang="en-US" sz="1400" b="1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Nobel Prize</a:t>
            </a:r>
            <a:r>
              <a:rPr lang="en-US" altLang="en-US" sz="14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400" dirty="0">
              <a:solidFill>
                <a:srgbClr val="3D0F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 	Scanning Tunneling Microscope (</a:t>
            </a:r>
            <a:r>
              <a:rPr lang="en-US" altLang="en-US" sz="1400" b="1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Nobel Prize</a:t>
            </a:r>
            <a:r>
              <a:rPr lang="en-US" altLang="en-US" sz="14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400" dirty="0">
              <a:solidFill>
                <a:srgbClr val="3D0F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 	RISC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1971 	Speech Recognition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 	Relational Database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1967 	Fractals </a:t>
            </a:r>
          </a:p>
          <a:p>
            <a:pPr eaLnBrk="1" hangingPunct="1">
              <a:spcBef>
                <a:spcPct val="50000"/>
              </a:spcBef>
              <a:buFontTx/>
              <a:buAutoNum type="arabicPlain" startAt="1966"/>
            </a:pP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One-Device Memory Cell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1965  FFT (Cooley and </a:t>
            </a:r>
            <a:r>
              <a:rPr lang="en-US" altLang="en-US" sz="1400" dirty="0" err="1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Tukey</a:t>
            </a: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1957 	</a:t>
            </a:r>
            <a:r>
              <a:rPr lang="en-US" altLang="en-US" sz="14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FORTRAN (Program </a:t>
            </a:r>
            <a:r>
              <a:rPr lang="en-US" altLang="en-US" sz="1400" dirty="0" err="1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</a:t>
            </a:r>
            <a:r>
              <a:rPr lang="en-US" altLang="en-US" sz="14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400" dirty="0">
              <a:solidFill>
                <a:srgbClr val="3D0F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lain" startAt="1956"/>
            </a:pPr>
            <a:r>
              <a:rPr lang="en-US" altLang="en-US" sz="14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RAMAC (</a:t>
            </a:r>
            <a:r>
              <a:rPr lang="en-US" altLang="en-US" sz="1400" dirty="0" err="1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</a:t>
            </a:r>
            <a:r>
              <a:rPr lang="en-US" altLang="en-US" sz="1400" dirty="0" smtClean="0">
                <a:solidFill>
                  <a:srgbClr val="3D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w. mag. disk) </a:t>
            </a:r>
            <a:endParaRPr lang="en-US" altLang="en-US" sz="1400" dirty="0">
              <a:solidFill>
                <a:srgbClr val="3D0F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2" name="Picture 6" descr="http://energy.gov/sites/prod/files/styles/imagelink_320/public/Three-pillars-of-science.jpg?itok=gfL3VcW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4129" r="5330" b="2992"/>
          <a:stretch/>
        </p:blipFill>
        <p:spPr bwMode="auto">
          <a:xfrm>
            <a:off x="183630" y="3098653"/>
            <a:ext cx="2610833" cy="261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ile:Watson Jeopard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t="1225" r="8155" b="9227"/>
          <a:stretch/>
        </p:blipFill>
        <p:spPr bwMode="auto">
          <a:xfrm>
            <a:off x="6400800" y="4541349"/>
            <a:ext cx="2362200" cy="143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49765" y="4242324"/>
            <a:ext cx="3294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IBM’s Watson Cognitive Computer</a:t>
            </a:r>
            <a:endParaRPr lang="en-US" sz="1600" b="1" dirty="0"/>
          </a:p>
        </p:txBody>
      </p:sp>
      <p:pic>
        <p:nvPicPr>
          <p:cNvPr id="8" name="Picture 8" descr="http://www.astroman.com.pl/img/magazyn/864/o/Dave_Ferrucc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109" y="6028443"/>
            <a:ext cx="603958" cy="53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39030" y="6517592"/>
            <a:ext cx="2323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D. </a:t>
            </a:r>
            <a:r>
              <a:rPr lang="en-US" sz="1600" dirty="0" err="1" smtClean="0"/>
              <a:t>Ferrucci</a:t>
            </a:r>
            <a:r>
              <a:rPr lang="en-US" sz="1600" dirty="0" smtClean="0"/>
              <a:t>      Wild Duck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12" y="5580506"/>
            <a:ext cx="322043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“Treasure wild ducks” </a:t>
            </a:r>
          </a:p>
          <a:p>
            <a:pPr algn="ctr"/>
            <a:r>
              <a:rPr lang="en-US" b="1" dirty="0"/>
              <a:t> </a:t>
            </a:r>
            <a:r>
              <a:rPr lang="en-US" b="1" dirty="0" smtClean="0"/>
              <a:t>James Watson</a:t>
            </a:r>
            <a:r>
              <a:rPr lang="en-US" b="1" smtClean="0"/>
              <a:t>, Jr</a:t>
            </a:r>
            <a:r>
              <a:rPr lang="en-US" b="1" dirty="0" smtClean="0"/>
              <a:t>.</a:t>
            </a:r>
          </a:p>
          <a:p>
            <a:pPr algn="ctr"/>
            <a:r>
              <a:rPr lang="en-US" sz="1400" b="1" dirty="0" smtClean="0"/>
              <a:t>(from Kierkegaard) </a:t>
            </a:r>
            <a:endParaRPr lang="en-US" sz="1400" b="1" dirty="0"/>
          </a:p>
        </p:txBody>
      </p:sp>
      <p:sp>
        <p:nvSpPr>
          <p:cNvPr id="4" name="Rectangle 3"/>
          <p:cNvSpPr/>
          <p:nvPr/>
        </p:nvSpPr>
        <p:spPr>
          <a:xfrm>
            <a:off x="-20153" y="6517592"/>
            <a:ext cx="34179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www-03.ibm.com/</a:t>
            </a:r>
            <a:r>
              <a:rPr lang="en-US" sz="1400" dirty="0" err="1" smtClean="0"/>
              <a:t>ibm</a:t>
            </a:r>
            <a:r>
              <a:rPr lang="en-US" sz="1400" dirty="0" smtClean="0"/>
              <a:t>/history/ibm100/us/</a:t>
            </a:r>
            <a:r>
              <a:rPr lang="en-US" sz="1400" dirty="0" err="1" smtClean="0"/>
              <a:t>en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915231" y="369784"/>
            <a:ext cx="6289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Exploratory work: </a:t>
            </a:r>
            <a:r>
              <a:rPr lang="en-US" i="1" dirty="0" smtClean="0"/>
              <a:t>Yorktown, </a:t>
            </a:r>
            <a:r>
              <a:rPr lang="en-US" i="1" dirty="0" err="1" smtClean="0"/>
              <a:t>Almaden</a:t>
            </a:r>
            <a:r>
              <a:rPr lang="en-US" i="1" dirty="0" smtClean="0"/>
              <a:t> </a:t>
            </a:r>
            <a:r>
              <a:rPr lang="en-US" i="1" dirty="0"/>
              <a:t>&amp;</a:t>
            </a:r>
            <a:r>
              <a:rPr lang="en-US" i="1" dirty="0" smtClean="0"/>
              <a:t> Zurich</a:t>
            </a:r>
            <a:endParaRPr lang="en-US" i="1" dirty="0"/>
          </a:p>
        </p:txBody>
      </p:sp>
      <p:pic>
        <p:nvPicPr>
          <p:cNvPr id="10242" name="Picture 2" descr="http://www.hautman.com/11DS103dpi5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" t="7694" r="17048" b="10009"/>
          <a:stretch/>
        </p:blipFill>
        <p:spPr bwMode="auto">
          <a:xfrm>
            <a:off x="7850521" y="6029547"/>
            <a:ext cx="71947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982980" y="3857357"/>
            <a:ext cx="1005840" cy="100584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6405" y="4077970"/>
            <a:ext cx="998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B2DFF"/>
                </a:solidFill>
                <a:latin typeface="Century" panose="02040604050505020304" pitchFamily="18" charset="0"/>
              </a:rPr>
              <a:t>Science &amp;</a:t>
            </a:r>
            <a:br>
              <a:rPr lang="en-US" sz="1400" b="1" dirty="0" smtClean="0">
                <a:solidFill>
                  <a:srgbClr val="4B2DFF"/>
                </a:solidFill>
                <a:latin typeface="Century" panose="02040604050505020304" pitchFamily="18" charset="0"/>
              </a:rPr>
            </a:br>
            <a:r>
              <a:rPr lang="en-US" sz="1400" b="1" dirty="0" smtClean="0">
                <a:solidFill>
                  <a:srgbClr val="4B2DFF"/>
                </a:solidFill>
                <a:latin typeface="Century" panose="02040604050505020304" pitchFamily="18" charset="0"/>
              </a:rPr>
              <a:t>Solutions</a:t>
            </a:r>
            <a:endParaRPr lang="en-US" sz="1400" b="1" dirty="0">
              <a:solidFill>
                <a:srgbClr val="4B2DFF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Left-Right Arrow 11"/>
          <p:cNvSpPr/>
          <p:nvPr/>
        </p:nvSpPr>
        <p:spPr bwMode="auto">
          <a:xfrm>
            <a:off x="7309720" y="6198704"/>
            <a:ext cx="492474" cy="196529"/>
          </a:xfrm>
          <a:prstGeom prst="leftRightArrow">
            <a:avLst/>
          </a:prstGeom>
          <a:solidFill>
            <a:srgbClr val="421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11327" y="646725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934375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762"/>
            <a:ext cx="82296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utilization with mapping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666" y="1143000"/>
            <a:ext cx="9641951" cy="5181600"/>
          </a:xfrm>
        </p:spPr>
      </p:pic>
    </p:spTree>
    <p:extLst>
      <p:ext uri="{BB962C8B-B14F-4D97-AF65-F5344CB8AC3E}">
        <p14:creationId xmlns:p14="http://schemas.microsoft.com/office/powerpoint/2010/main" val="376235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b="1" dirty="0" smtClean="0"/>
              <a:t>Impact of mapping on Blue Gene/Q: up to 30% improvement</a:t>
            </a:r>
            <a:endParaRPr lang="en-US" sz="3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8547100" cy="51282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03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Impact of mapping </a:t>
            </a:r>
            <a:r>
              <a:rPr lang="en-US" sz="3600" b="1" smtClean="0"/>
              <a:t>on Blue Waters</a:t>
            </a:r>
            <a:r>
              <a:rPr lang="en-US" sz="3600" b="1" dirty="0" smtClean="0"/>
              <a:t>: up to 32% improvement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559800" cy="513588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770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Charm FFT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Nikhil Jain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067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Optimizing FFTs in the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Charm-FFT implemented to help improve the performance of the density phase.</a:t>
            </a:r>
          </a:p>
          <a:p>
            <a:endParaRPr lang="en-US" dirty="0" smtClean="0"/>
          </a:p>
          <a:p>
            <a:r>
              <a:rPr lang="en-US" b="1" dirty="0" smtClean="0"/>
              <a:t>Features:</a:t>
            </a:r>
          </a:p>
          <a:p>
            <a:pPr lvl="1"/>
            <a:r>
              <a:rPr lang="en-US" dirty="0" smtClean="0"/>
              <a:t>Concurrent FFTs</a:t>
            </a:r>
          </a:p>
          <a:p>
            <a:pPr lvl="1"/>
            <a:r>
              <a:rPr lang="en-US" dirty="0" smtClean="0"/>
              <a:t>2D decomposition</a:t>
            </a:r>
          </a:p>
          <a:p>
            <a:pPr lvl="1"/>
            <a:r>
              <a:rPr lang="en-US" dirty="0"/>
              <a:t>Overlaps with other </a:t>
            </a:r>
            <a:r>
              <a:rPr lang="en-US" dirty="0" smtClean="0"/>
              <a:t>work</a:t>
            </a:r>
            <a:endParaRPr lang="en-US" dirty="0"/>
          </a:p>
          <a:p>
            <a:pPr lvl="1"/>
            <a:r>
              <a:rPr lang="en-US" dirty="0" smtClean="0"/>
              <a:t>Cutoff aware</a:t>
            </a:r>
          </a:p>
          <a:p>
            <a:pPr lvl="1"/>
            <a:r>
              <a:rPr lang="en-US" dirty="0" smtClean="0"/>
              <a:t>Mapped by the application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968" y="2514600"/>
            <a:ext cx="4556832" cy="1531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114800"/>
            <a:ext cx="3309178" cy="186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14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066800"/>
            <a:ext cx="8864600" cy="531876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Simulating 32 molecules of Water on Blue Waters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963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Multi-Instance Methods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Eric Bohm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805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457172" y="273684"/>
            <a:ext cx="8228763" cy="1144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991">
                <a:solidFill>
                  <a:prstClr val="black"/>
                </a:solidFill>
                <a:latin typeface="Arial"/>
                <a:ea typeface="+mn-ea"/>
              </a:rPr>
              <a:t>Multi Instance Methods</a:t>
            </a:r>
            <a:endParaRPr sz="1633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4" name="TextShape 2"/>
          <p:cNvSpPr txBox="1"/>
          <p:nvPr/>
        </p:nvSpPr>
        <p:spPr>
          <a:xfrm>
            <a:off x="381000" y="1605033"/>
            <a:ext cx="8228763" cy="478201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42900" indent="-3429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Retain all existing code with minimal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changes</a:t>
            </a:r>
          </a:p>
          <a:p>
            <a:pPr marL="342900" indent="-3429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 feature available for CP minimization or dynamics automatically available for multi-instance use</a:t>
            </a:r>
          </a:p>
          <a:p>
            <a:pPr marL="342900" indent="-3429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Master Index of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objects</a:t>
            </a:r>
          </a:p>
          <a:p>
            <a:pPr marL="800100" lvl="1" indent="-3429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Uber[</a:t>
            </a:r>
            <a:r>
              <a:rPr lang="en-US" sz="2000" dirty="0" smtClean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temper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][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bead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][</a:t>
            </a:r>
            <a:r>
              <a:rPr lang="en-US" sz="2000" dirty="0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k-point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][</a:t>
            </a:r>
            <a:r>
              <a:rPr lang="en-US" sz="2000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spin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</a:t>
            </a:r>
          </a:p>
          <a:p>
            <a:pPr marL="800100" lvl="1" indent="-3429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Objects in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 instance can be referenced by any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</a:t>
            </a:r>
          </a:p>
          <a:p>
            <a:pPr marL="800100" lvl="1" indent="-3429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simulations with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kinds of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 instance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physics</a:t>
            </a:r>
          </a:p>
          <a:p>
            <a:pPr marL="800100" lvl="1" indent="-3429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Instance Controller</a:t>
            </a:r>
          </a:p>
          <a:p>
            <a:pPr marL="800100" lvl="1" indent="-3429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Temper Controller</a:t>
            </a:r>
          </a:p>
          <a:p>
            <a:pPr marL="1257300" lvl="2" indent="-3429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energies across Tempers and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Beads</a:t>
            </a:r>
          </a:p>
          <a:p>
            <a:pPr marL="1257300" lvl="2" indent="-3429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Switch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Energies and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Temperatures</a:t>
            </a:r>
          </a:p>
          <a:p>
            <a:pPr marL="800100" lvl="1" indent="-3429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Bead Controller</a:t>
            </a:r>
          </a:p>
          <a:p>
            <a:pPr marL="1257300" lvl="2" indent="-342900" defTabSz="457200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177" dirty="0" err="1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Intrapolymer</a:t>
            </a:r>
            <a:r>
              <a:rPr lang="en-US" sz="2177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77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force evaluation and </a:t>
            </a:r>
            <a:r>
              <a:rPr lang="en-US" sz="2177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</a:t>
            </a: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buSzPct val="45000"/>
            </a:pPr>
            <a:r>
              <a:rPr lang="en-US" sz="2177" dirty="0">
                <a:solidFill>
                  <a:prstClr val="black"/>
                </a:solidFill>
                <a:latin typeface="Arial"/>
                <a:ea typeface="+mn-ea"/>
              </a:rPr>
              <a:t>	</a:t>
            </a:r>
            <a:endParaRPr sz="1633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125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 Orbitals (LSDA)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Each Spin shares : atom and energy chares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density from down passed to up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VKS computed for each spin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Returns to standard flow of control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I/O for state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placement for instance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chares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control-flow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38600"/>
            <a:ext cx="3352800" cy="1110615"/>
          </a:xfrm>
          <a:prstGeom prst="rect">
            <a:avLst/>
          </a:prstGeom>
        </p:spPr>
      </p:pic>
      <p:pic>
        <p:nvPicPr>
          <p:cNvPr id="7" name="Content Placeholder 4" descr="control-fl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91" y="1905000"/>
            <a:ext cx="3342409" cy="1110615"/>
          </a:xfrm>
          <a:prstGeom prst="rect">
            <a:avLst/>
          </a:prstGeom>
        </p:spPr>
      </p:pic>
      <p:sp>
        <p:nvSpPr>
          <p:cNvPr id="9" name="Curved Right Arrow 8"/>
          <p:cNvSpPr/>
          <p:nvPr/>
        </p:nvSpPr>
        <p:spPr>
          <a:xfrm rot="10800000">
            <a:off x="8001000" y="2894901"/>
            <a:ext cx="731520" cy="121615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8001000" y="2525700"/>
            <a:ext cx="980209" cy="2037034"/>
          </a:xfrm>
          <a:prstGeom prst="curvedLeftArrow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416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Each k-point shares: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electron density, atoms,  energy chares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density = sum over KP electron states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ave functions outside the first Brillouin zone forces use of complex (e.g., ZGEMM)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Instead of the “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doublepack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 optimization used at 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point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I/O for state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placement for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state instance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chares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648200" y="1600200"/>
          <a:ext cx="4038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507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1981291" y="1568104"/>
            <a:ext cx="728058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Power is limiting progress in the IT world – </a:t>
            </a:r>
            <a:b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CMOS </a:t>
            </a:r>
            <a:r>
              <a:rPr lang="en-US" alt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reached fundamental limits.</a:t>
            </a:r>
          </a:p>
          <a:p>
            <a:pPr>
              <a:buSzPct val="150000"/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Data-centric: communication is expensive. </a:t>
            </a:r>
            <a:b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alt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Dark silicon/on-chip power savings will not deliver enough savings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</a:t>
            </a:r>
            <a:r>
              <a:rPr lang="en-US" alt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Natick – underwater data centers!!!!!!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/>
              <a:t>projectnatick.com)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50000"/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Sensor revolution requires on-board low-power computing to preprocess </a:t>
            </a:r>
            <a:endParaRPr lang="en-US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SzPct val="150000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avoiding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power cost of wireless communication.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3795" y="4722019"/>
            <a:ext cx="643304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14313" indent="-214313"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spectrum is congested and/or contested. </a:t>
            </a:r>
          </a:p>
          <a:p>
            <a:pPr marL="214313" indent="-214313">
              <a:buSzPct val="150000"/>
              <a:buFont typeface="Arial" panose="020B0604020202020204" pitchFamily="34" charset="0"/>
              <a:buChar char="•"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Higher performance electronics for agile radars and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are needed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move forward</a:t>
            </a:r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RF FPGA’s</a:t>
            </a: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89297" y="1175422"/>
            <a:ext cx="32965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Power: A Cause for Concern</a:t>
            </a:r>
            <a:endParaRPr lang="en-US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297" y="-12375"/>
            <a:ext cx="614302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IT today and where is it going? </a:t>
            </a:r>
          </a:p>
          <a:p>
            <a:pPr>
              <a:defRPr/>
            </a:pP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IT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driven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 productivity gains in the last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40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 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we done?</a:t>
            </a:r>
          </a:p>
        </p:txBody>
      </p:sp>
      <p:grpSp>
        <p:nvGrpSpPr>
          <p:cNvPr id="3078" name="Group 7"/>
          <p:cNvGrpSpPr>
            <a:grpSpLocks/>
          </p:cNvGrpSpPr>
          <p:nvPr/>
        </p:nvGrpSpPr>
        <p:grpSpPr bwMode="auto">
          <a:xfrm>
            <a:off x="6821665" y="97"/>
            <a:ext cx="2283218" cy="1943100"/>
            <a:chOff x="9254639" y="368112"/>
            <a:chExt cx="2717800" cy="2336800"/>
          </a:xfrm>
        </p:grpSpPr>
        <p:pic>
          <p:nvPicPr>
            <p:cNvPr id="3082" name="Picture 2" descr="economist_productivity_growt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15"/>
            <a:stretch>
              <a:fillRect/>
            </a:stretch>
          </p:blipFill>
          <p:spPr bwMode="auto">
            <a:xfrm>
              <a:off x="9254639" y="368112"/>
              <a:ext cx="2717800" cy="233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10819277" y="1424025"/>
              <a:ext cx="272112" cy="279400"/>
            </a:xfrm>
            <a:prstGeom prst="ellipse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</p:grpSp>
      <p:pic>
        <p:nvPicPr>
          <p:cNvPr id="3079" name="Picture 7" descr="http://2.bp.blogspot.com/_T-syN1Neuz8/S_pvIHzJ2iI/AAAAAAAAAH0/RrpSpuv7N8w/s1600/C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" y="1648817"/>
            <a:ext cx="2000250" cy="199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9"/>
          <p:cNvSpPr txBox="1">
            <a:spLocks noChangeArrowheads="1"/>
          </p:cNvSpPr>
          <p:nvPr/>
        </p:nvSpPr>
        <p:spPr bwMode="auto">
          <a:xfrm>
            <a:off x="78234" y="4180553"/>
            <a:ext cx="82104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 Communication and Radar: New demands for high performance</a:t>
            </a: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1" name="Picture 6" descr="http://s.eeweb.com/members/jessica_shoemaker/blog/2011/04/19/image2-130322533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7"/>
          <a:stretch>
            <a:fillRect/>
          </a:stretch>
        </p:blipFill>
        <p:spPr bwMode="auto">
          <a:xfrm>
            <a:off x="13097" y="4496991"/>
            <a:ext cx="249912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14904" y="426407"/>
            <a:ext cx="1649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IT continues like</a:t>
            </a:r>
          </a:p>
          <a:p>
            <a:pPr algn="ctr"/>
            <a:r>
              <a:rPr lang="en-US" sz="1600" dirty="0"/>
              <a:t> Electrification??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1000" y="6397595"/>
            <a:ext cx="79688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efficient methodology and implementations required for progress! </a:t>
            </a:r>
            <a:endParaRPr lang="en-US" altLang="en-US" sz="13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77210" y="970580"/>
            <a:ext cx="8066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It’d better!!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11327" y="646725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01359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Integral Beads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Path Integral Bead replica contains independent instances of all phases of CPAIMD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contain k-point and spin ensembles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Intrapolymer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force evaluation 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PIBeadAtoms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Interacts with each Bead instance's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AtomsCompute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Supplements CPAIMD nucleic force integration phase</a:t>
            </a:r>
          </a:p>
          <a:p>
            <a:pPr marL="8001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Computation Parallelized across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NumAtoms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NumBeads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Independent I/O for state and coordinate data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Independent placement for instance chares</a:t>
            </a:r>
          </a:p>
          <a:p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648200" y="1600200"/>
          <a:ext cx="4038600" cy="4267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Oval 11"/>
          <p:cNvSpPr/>
          <p:nvPr/>
        </p:nvSpPr>
        <p:spPr>
          <a:xfrm>
            <a:off x="6019800" y="3124200"/>
            <a:ext cx="1219200" cy="1143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Bead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Ctrl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629400" y="2667000"/>
            <a:ext cx="0" cy="457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162800" y="3124200"/>
            <a:ext cx="381000" cy="2618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5"/>
          </p:cNvCxnSpPr>
          <p:nvPr/>
        </p:nvCxnSpPr>
        <p:spPr>
          <a:xfrm>
            <a:off x="7060452" y="4099812"/>
            <a:ext cx="483348" cy="3122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4"/>
          </p:cNvCxnSpPr>
          <p:nvPr/>
        </p:nvCxnSpPr>
        <p:spPr>
          <a:xfrm flipH="1">
            <a:off x="6606363" y="4267200"/>
            <a:ext cx="23037" cy="60210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715000" y="3954906"/>
            <a:ext cx="381000" cy="3010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715000" y="3238500"/>
            <a:ext cx="381000" cy="2950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360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Integral Performance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4" r="3646"/>
          <a:stretch/>
        </p:blipFill>
        <p:spPr>
          <a:xfrm>
            <a:off x="550068" y="1271587"/>
            <a:ext cx="8043863" cy="45925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21301817">
            <a:off x="1536414" y="2008180"/>
            <a:ext cx="3390516" cy="43373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76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 Instance Challenge: </a:t>
            </a:r>
            <a:br>
              <a:rPr lang="en-US" dirty="0" smtClean="0"/>
            </a:br>
            <a:r>
              <a:rPr lang="en-US" dirty="0" smtClean="0"/>
              <a:t>cross bead interference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81" y="1600200"/>
            <a:ext cx="7798637" cy="41910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307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FFT Interference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509" y="1600200"/>
            <a:ext cx="7718982" cy="4191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234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Scheduling Improvements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81" y="1600200"/>
            <a:ext cx="7798637" cy="41910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36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Contains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independent instances of all phases of CPAIMD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Each temper may contain Beads, K-points, and Spin instances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Temper controller manages random neighbor shuffle to exchange temperatures across temper replicas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I/O for state and coordinate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placement for instance chares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control-fl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55" y="1579978"/>
            <a:ext cx="3228526" cy="956427"/>
          </a:xfrm>
          <a:prstGeom prst="rect">
            <a:avLst/>
          </a:prstGeom>
        </p:spPr>
      </p:pic>
      <p:pic>
        <p:nvPicPr>
          <p:cNvPr id="6" name="Content Placeholder 5" descr="control-flow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20" y="2714160"/>
            <a:ext cx="3231280" cy="888602"/>
          </a:xfrm>
          <a:prstGeom prst="rect">
            <a:avLst/>
          </a:prstGeom>
        </p:spPr>
      </p:pic>
      <p:pic>
        <p:nvPicPr>
          <p:cNvPr id="7" name="Picture 6" descr="control-fl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97" y="4904861"/>
            <a:ext cx="3228526" cy="956427"/>
          </a:xfrm>
          <a:prstGeom prst="rect">
            <a:avLst/>
          </a:prstGeom>
        </p:spPr>
      </p:pic>
      <p:pic>
        <p:nvPicPr>
          <p:cNvPr id="8" name="Picture 7" descr="control-fl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571" y="3754811"/>
            <a:ext cx="3228526" cy="956427"/>
          </a:xfrm>
          <a:prstGeom prst="rect">
            <a:avLst/>
          </a:prstGeom>
        </p:spPr>
      </p:pic>
      <p:sp>
        <p:nvSpPr>
          <p:cNvPr id="9" name="Curved Right Arrow 8"/>
          <p:cNvSpPr/>
          <p:nvPr/>
        </p:nvSpPr>
        <p:spPr>
          <a:xfrm>
            <a:off x="4750624" y="2058191"/>
            <a:ext cx="731520" cy="121615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Curved Right Arrow 10"/>
          <p:cNvSpPr/>
          <p:nvPr/>
        </p:nvSpPr>
        <p:spPr>
          <a:xfrm>
            <a:off x="4750624" y="4083230"/>
            <a:ext cx="731520" cy="121615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885" y="195284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280⁰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8269" y="288455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290⁰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99885" y="404231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300⁰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1297" y="497043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310⁰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05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 Performance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35" r="3710"/>
          <a:stretch/>
        </p:blipFill>
        <p:spPr>
          <a:xfrm>
            <a:off x="381000" y="1143000"/>
            <a:ext cx="8205788" cy="469330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21054394">
            <a:off x="838200" y="2019300"/>
            <a:ext cx="5486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4038600" y="4191000"/>
            <a:ext cx="3276600" cy="381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369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Performance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5" y="1181182"/>
            <a:ext cx="8115300" cy="47138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20831611">
            <a:off x="1532683" y="2382789"/>
            <a:ext cx="4800600" cy="6170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33800" y="4343400"/>
            <a:ext cx="2608167" cy="30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58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GPGPU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Michael Robson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27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for GPUs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 descr="multiBaselineOn1No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800"/>
            <a:ext cx="9144000" cy="369363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410200" y="1752600"/>
            <a:ext cx="914400" cy="3515835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934200" y="1741916"/>
            <a:ext cx="914400" cy="3515835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410200" y="5410200"/>
            <a:ext cx="879667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PC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968933" y="5415475"/>
            <a:ext cx="879667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PC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096000" y="1741916"/>
            <a:ext cx="914400" cy="3515835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02441" y="1752600"/>
            <a:ext cx="914400" cy="3515835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13366" y="5410200"/>
            <a:ext cx="879667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PC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137174" y="5410200"/>
            <a:ext cx="879667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PC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18321" y="1728730"/>
            <a:ext cx="914400" cy="3515835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506960" y="5415475"/>
            <a:ext cx="965526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ORTHO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5" grpId="0"/>
      <p:bldP spid="17" grpId="0"/>
      <p:bldP spid="9" grpId="0" animBg="1"/>
      <p:bldP spid="14" grpId="0" animBg="1"/>
      <p:bldP spid="16" grpId="0"/>
      <p:bldP spid="18" grpId="0"/>
      <p:bldP spid="19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6050793" y="4849779"/>
            <a:ext cx="3243635" cy="2003192"/>
            <a:chOff x="793" y="709"/>
            <a:chExt cx="4037" cy="2812"/>
          </a:xfrm>
        </p:grpSpPr>
        <p:pic>
          <p:nvPicPr>
            <p:cNvPr id="11" name="Picture 49" descr="aSi_solarce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709"/>
              <a:ext cx="3992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50"/>
            <p:cNvSpPr>
              <a:spLocks noChangeArrowheads="1"/>
            </p:cNvSpPr>
            <p:nvPr/>
          </p:nvSpPr>
          <p:spPr bwMode="auto">
            <a:xfrm>
              <a:off x="889" y="1434"/>
              <a:ext cx="948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" name="Rectangle 51"/>
            <p:cNvSpPr>
              <a:spLocks noChangeArrowheads="1"/>
            </p:cNvSpPr>
            <p:nvPr/>
          </p:nvSpPr>
          <p:spPr bwMode="auto">
            <a:xfrm>
              <a:off x="793" y="2966"/>
              <a:ext cx="1083" cy="1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52"/>
            <p:cNvSpPr>
              <a:spLocks noChangeArrowheads="1"/>
            </p:cNvSpPr>
            <p:nvPr/>
          </p:nvSpPr>
          <p:spPr bwMode="auto">
            <a:xfrm>
              <a:off x="3651" y="1434"/>
              <a:ext cx="998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5" name="Rectangle 53"/>
            <p:cNvSpPr>
              <a:spLocks noChangeArrowheads="1"/>
            </p:cNvSpPr>
            <p:nvPr/>
          </p:nvSpPr>
          <p:spPr bwMode="auto">
            <a:xfrm>
              <a:off x="3606" y="2592"/>
              <a:ext cx="1224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54"/>
            <p:cNvSpPr>
              <a:spLocks noChangeArrowheads="1"/>
            </p:cNvSpPr>
            <p:nvPr/>
          </p:nvSpPr>
          <p:spPr bwMode="auto">
            <a:xfrm>
              <a:off x="3470" y="3070"/>
              <a:ext cx="1224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17" name="Picture 16" descr="Hg1testGlenCON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t="38374" r="27207" b="17668"/>
          <a:stretch/>
        </p:blipFill>
        <p:spPr>
          <a:xfrm rot="1125852">
            <a:off x="5971549" y="3497668"/>
            <a:ext cx="3151788" cy="1595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228" y="-48102"/>
            <a:ext cx="88665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b="1" dirty="0" smtClean="0"/>
              <a:t>Philosophy: </a:t>
            </a:r>
            <a:r>
              <a:rPr lang="en-US" sz="3600" dirty="0" smtClean="0"/>
              <a:t>Statistical Sampling of Complex</a:t>
            </a:r>
          </a:p>
          <a:p>
            <a:pPr algn="just"/>
            <a:r>
              <a:rPr lang="en-US" sz="3600" dirty="0" smtClean="0"/>
              <a:t>Environments is Key to Understanding many </a:t>
            </a:r>
            <a:br>
              <a:rPr lang="en-US" sz="3600" dirty="0" smtClean="0"/>
            </a:br>
            <a:r>
              <a:rPr lang="en-US" sz="3600" dirty="0" smtClean="0"/>
              <a:t>Physical Systems across Science and Solutions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62320" y="2017440"/>
            <a:ext cx="683392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Biological function is enabled by fluctuations</a:t>
            </a:r>
            <a:br>
              <a:rPr lang="en-US" dirty="0" smtClean="0"/>
            </a:br>
            <a:r>
              <a:rPr lang="en-US" dirty="0" smtClean="0"/>
              <a:t>in both the environment and the biomolecules.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Pollutant detection requires sampling complex</a:t>
            </a:r>
            <a:br>
              <a:rPr lang="en-US" dirty="0" smtClean="0"/>
            </a:br>
            <a:r>
              <a:rPr lang="en-US" dirty="0" smtClean="0"/>
              <a:t>aqueous systems and then exporting the results to</a:t>
            </a:r>
            <a:br>
              <a:rPr lang="en-US" dirty="0" smtClean="0"/>
            </a:br>
            <a:r>
              <a:rPr lang="en-US" dirty="0" smtClean="0"/>
              <a:t>a GW/GW-BSE app for computation of spectra.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Understanding chemical reactions in dense arrays </a:t>
            </a:r>
          </a:p>
          <a:p>
            <a:pPr algn="just"/>
            <a:r>
              <a:rPr lang="en-US" dirty="0"/>
              <a:t> </a:t>
            </a:r>
            <a:r>
              <a:rPr lang="en-US" dirty="0" smtClean="0"/>
              <a:t>    requires non-trivial sampling</a:t>
            </a:r>
            <a:r>
              <a:rPr lang="en-US" dirty="0"/>
              <a:t> </a:t>
            </a:r>
            <a:r>
              <a:rPr lang="en-US" dirty="0" smtClean="0"/>
              <a:t>of the full system</a:t>
            </a:r>
            <a:br>
              <a:rPr lang="en-US" dirty="0" smtClean="0"/>
            </a:br>
            <a:r>
              <a:rPr lang="en-US" dirty="0" smtClean="0"/>
              <a:t>     due to complex many-body reaction paths.</a:t>
            </a:r>
          </a:p>
        </p:txBody>
      </p: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6477000" y="1812487"/>
            <a:ext cx="2438400" cy="1600840"/>
            <a:chOff x="4221" y="2917"/>
            <a:chExt cx="1394" cy="1067"/>
          </a:xfrm>
        </p:grpSpPr>
        <p:sp>
          <p:nvSpPr>
            <p:cNvPr id="7" name="Rectangle 45"/>
            <p:cNvSpPr>
              <a:spLocks noChangeArrowheads="1"/>
            </p:cNvSpPr>
            <p:nvPr/>
          </p:nvSpPr>
          <p:spPr bwMode="auto">
            <a:xfrm>
              <a:off x="5001" y="2988"/>
              <a:ext cx="358" cy="2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8" name="Rectangle 46"/>
            <p:cNvSpPr>
              <a:spLocks noChangeArrowheads="1"/>
            </p:cNvSpPr>
            <p:nvPr/>
          </p:nvSpPr>
          <p:spPr bwMode="auto">
            <a:xfrm>
              <a:off x="4982" y="3672"/>
              <a:ext cx="438" cy="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pic>
          <p:nvPicPr>
            <p:cNvPr id="9" name="Picture 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5" t="12269" r="15279" b="15588"/>
            <a:stretch/>
          </p:blipFill>
          <p:spPr bwMode="auto">
            <a:xfrm>
              <a:off x="4221" y="2917"/>
              <a:ext cx="1394" cy="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 rot="1203115">
            <a:off x="7226213" y="4817435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6AF00"/>
                </a:solidFill>
                <a:latin typeface="Monotype Corsiva" panose="03010101010201010101" pitchFamily="66" charset="0"/>
              </a:rPr>
              <a:t>Light in</a:t>
            </a:r>
            <a:endParaRPr lang="en-US" dirty="0">
              <a:solidFill>
                <a:srgbClr val="E6A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11327" y="646725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31476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Ortho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 = S</a:t>
            </a:r>
            <a:r>
              <a:rPr lang="en-US" baseline="30000" dirty="0" smtClean="0"/>
              <a:t>-½</a:t>
            </a:r>
            <a:r>
              <a:rPr lang="en-US" dirty="0" smtClean="0"/>
              <a:t>  </a:t>
            </a:r>
          </a:p>
          <a:p>
            <a:r>
              <a:rPr lang="en-US" dirty="0" smtClean="0"/>
              <a:t>Kernel developed by summer intern</a:t>
            </a:r>
          </a:p>
          <a:p>
            <a:r>
              <a:rPr lang="en-US" dirty="0" smtClean="0"/>
              <a:t>Changes from distributed to centralized</a:t>
            </a:r>
          </a:p>
          <a:p>
            <a:r>
              <a:rPr lang="en-US" dirty="0" smtClean="0"/>
              <a:t>Gather pieces of S from PCs</a:t>
            </a:r>
            <a:endParaRPr lang="en-US" dirty="0"/>
          </a:p>
        </p:txBody>
      </p:sp>
      <p:pic>
        <p:nvPicPr>
          <p:cNvPr id="11" name="Content Placeholder 10" descr="Screen Shot 2016-02-22 at 2.01.37 P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" b="4561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0174" y="6069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44196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S -&gt; T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300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for GPUs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Orthonormalization</a:t>
            </a:r>
            <a:r>
              <a:rPr lang="en-US" dirty="0" smtClean="0"/>
              <a:t> (Ortho)</a:t>
            </a:r>
          </a:p>
          <a:p>
            <a:pPr lvl="1"/>
            <a:r>
              <a:rPr lang="en-US" dirty="0" smtClean="0"/>
              <a:t>Inverse Square Root of Matrix</a:t>
            </a:r>
          </a:p>
          <a:p>
            <a:r>
              <a:rPr lang="en-US" dirty="0" smtClean="0"/>
              <a:t>Pair Calculator (PC)</a:t>
            </a:r>
          </a:p>
          <a:p>
            <a:pPr lvl="1"/>
            <a:r>
              <a:rPr lang="en-US" dirty="0" smtClean="0"/>
              <a:t>Matrix Matrix Multiplication</a:t>
            </a:r>
          </a:p>
          <a:p>
            <a:r>
              <a:rPr lang="en-US" dirty="0" smtClean="0"/>
              <a:t>Both make good GPU targets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9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Results for MOF System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/>
          <a:stretch/>
        </p:blipFill>
        <p:spPr>
          <a:xfrm>
            <a:off x="-67628" y="2266257"/>
            <a:ext cx="9210764" cy="825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/>
          <a:stretch/>
        </p:blipFill>
        <p:spPr>
          <a:xfrm>
            <a:off x="-67624" y="3465967"/>
            <a:ext cx="9210761" cy="823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/>
          <a:stretch/>
        </p:blipFill>
        <p:spPr>
          <a:xfrm>
            <a:off x="-68583" y="4674094"/>
            <a:ext cx="9227610" cy="82554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61043" y="2793110"/>
            <a:ext cx="125357" cy="12009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609600" y="8461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1 iteration, 1PE, 64 XK Nodes of Blue Waters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828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1799495"/>
            <a:ext cx="3897634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Centralized Ortho, No CUDA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41467" y="3045671"/>
            <a:ext cx="3897634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Centralized Ortho, CUDA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3769" y="4255362"/>
            <a:ext cx="3897634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Distributed Ortho, No CUDA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00800" y="3886200"/>
            <a:ext cx="2590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8400" y="5099702"/>
            <a:ext cx="2894736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934592" y="2799184"/>
            <a:ext cx="2523608" cy="11948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429250" y="3994059"/>
            <a:ext cx="57150" cy="1216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715000" y="3994059"/>
            <a:ext cx="219592" cy="121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400799" y="5089192"/>
            <a:ext cx="2758227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856166" y="2845046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148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56166" y="4043212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210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56167" y="5253414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174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86400" y="2845046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153 + 1684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486400" y="4043212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198 +  69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86400" y="5253414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75 + 88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0301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2" grpId="0"/>
      <p:bldP spid="24" grpId="0" animBg="1"/>
      <p:bldP spid="25" grpId="0" animBg="1"/>
      <p:bldP spid="30" grpId="0" animBg="1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Results for 256 Water Molecules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/>
          <a:stretch/>
        </p:blipFill>
        <p:spPr>
          <a:xfrm>
            <a:off x="-10107" y="2266257"/>
            <a:ext cx="9153243" cy="825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/>
          <a:stretch/>
        </p:blipFill>
        <p:spPr>
          <a:xfrm>
            <a:off x="7012" y="3465967"/>
            <a:ext cx="9136125" cy="823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/>
          <a:stretch/>
        </p:blipFill>
        <p:spPr>
          <a:xfrm>
            <a:off x="-113" y="4674148"/>
            <a:ext cx="9159140" cy="82543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785021" y="2799184"/>
            <a:ext cx="58488" cy="11948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387689" y="3994059"/>
            <a:ext cx="455821" cy="1212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757964" y="3994059"/>
            <a:ext cx="687138" cy="12256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609600" y="8461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1 </a:t>
            </a:r>
            <a:r>
              <a:rPr lang="en-US" sz="1800" dirty="0" smtClean="0">
                <a:solidFill>
                  <a:prstClr val="black"/>
                </a:solidFill>
              </a:rPr>
              <a:t>iteration, 1 PE, 64 XK Nodes of Blue Waters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828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1799495"/>
            <a:ext cx="3897634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Centralized Ortho, No CUDA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41467" y="3045671"/>
            <a:ext cx="3897634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Centralized Ortho, CUDA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3769" y="4255362"/>
            <a:ext cx="3897634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Distributed Ortho, No CUDA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76800" y="3886200"/>
            <a:ext cx="403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445102" y="2790828"/>
            <a:ext cx="3968840" cy="121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191000" y="5099702"/>
            <a:ext cx="4724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13275" y="2844084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296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13275" y="4042250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312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13276" y="5252452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78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43509" y="2844084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297 + 2781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43509" y="4042250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297 +      105ms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43509" y="5252452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72 + 172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816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2" grpId="0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 Calculator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</a:t>
            </a:r>
            <a:r>
              <a:rPr lang="en-US" dirty="0" smtClean="0"/>
              <a:t>aseline CUBLAS implementation</a:t>
            </a:r>
          </a:p>
          <a:p>
            <a:pPr lvl="1"/>
            <a:r>
              <a:rPr lang="en-US" dirty="0" smtClean="0"/>
              <a:t>Offload forward and backward multiply</a:t>
            </a:r>
          </a:p>
          <a:p>
            <a:pPr lvl="1"/>
            <a:r>
              <a:rPr lang="en-US" dirty="0" smtClean="0"/>
              <a:t>CUDA Streams</a:t>
            </a:r>
          </a:p>
          <a:p>
            <a:pPr lvl="1"/>
            <a:r>
              <a:rPr lang="en-US" dirty="0" smtClean="0"/>
              <a:t>Directly allocate memory</a:t>
            </a:r>
          </a:p>
          <a:p>
            <a:pPr lvl="1"/>
            <a:r>
              <a:rPr lang="en-US" dirty="0" smtClean="0"/>
              <a:t>Synchronize on data move</a:t>
            </a:r>
          </a:p>
          <a:p>
            <a:pPr lvl="1"/>
            <a:r>
              <a:rPr lang="en-US" dirty="0" smtClean="0"/>
              <a:t>Fine because we don’t have other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31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Results for 256 Water Molecules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/>
          <a:stretch/>
        </p:blipFill>
        <p:spPr>
          <a:xfrm>
            <a:off x="0" y="2323299"/>
            <a:ext cx="9143136" cy="820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/>
          <a:stretch/>
        </p:blipFill>
        <p:spPr>
          <a:xfrm>
            <a:off x="0" y="3522186"/>
            <a:ext cx="9143137" cy="820378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609600" y="8461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1</a:t>
            </a:r>
            <a:r>
              <a:rPr lang="en-US" sz="1800" dirty="0" smtClean="0">
                <a:solidFill>
                  <a:prstClr val="black"/>
                </a:solidFill>
              </a:rPr>
              <a:t> iterations, 1 PE, 64 XK Nodes of Blue Waters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828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1799495"/>
            <a:ext cx="3897634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Baseline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41467" y="3045671"/>
            <a:ext cx="3897634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CUBLAS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69010" y="2554220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164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29809" y="4042250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4</a:t>
            </a: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7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1600" y="2554220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205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93060" y="4047627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113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646984" y="2844084"/>
            <a:ext cx="109536" cy="1198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793060" y="2844084"/>
            <a:ext cx="464886" cy="1198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121842" y="2844084"/>
            <a:ext cx="239201" cy="1227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487712" y="2849461"/>
            <a:ext cx="511811" cy="1198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999523" y="2845185"/>
            <a:ext cx="411849" cy="12263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317035" y="2844084"/>
            <a:ext cx="626690" cy="1198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943725" y="2845185"/>
            <a:ext cx="597524" cy="12263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7479218" y="2845185"/>
            <a:ext cx="740424" cy="11970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783660" y="4071539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90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08104" y="4071539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142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04999" y="2554220"/>
            <a:ext cx="792033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163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60231" y="2554220"/>
            <a:ext cx="9906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216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  <a:ea typeface="+mn-ea"/>
              </a:rPr>
              <a:t>ms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/>
          </p:nvPr>
        </p:nvGraphicFramePr>
        <p:xfrm>
          <a:off x="457200" y="4675029"/>
          <a:ext cx="36576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Forward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Speedup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Baseline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327 </a:t>
                      </a:r>
                      <a:r>
                        <a:rPr lang="en-US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CUBLAS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137 </a:t>
                      </a:r>
                      <a:r>
                        <a:rPr lang="en-US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2.39x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/>
          </p:nvPr>
        </p:nvGraphicFramePr>
        <p:xfrm>
          <a:off x="4114800" y="4675029"/>
          <a:ext cx="2438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Backward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Speedup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421 </a:t>
                      </a:r>
                      <a:r>
                        <a:rPr lang="en-US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255 </a:t>
                      </a:r>
                      <a:r>
                        <a:rPr lang="en-US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1.65x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/>
          </p:nvPr>
        </p:nvGraphicFramePr>
        <p:xfrm>
          <a:off x="6553200" y="4675029"/>
          <a:ext cx="2438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 </a:t>
                      </a:r>
                      <a:r>
                        <a:rPr lang="en-US" dirty="0" err="1" smtClean="0"/>
                        <a:t>Iter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Speedup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2.582796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2.346571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1.10x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992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6" grpId="0"/>
      <p:bldP spid="27" grpId="0"/>
      <p:bldP spid="29" grpId="0"/>
      <p:bldP spid="30" grpId="0"/>
      <p:bldP spid="42" grpId="0"/>
      <p:bldP spid="43" grpId="0"/>
      <p:bldP spid="44" grpId="0"/>
      <p:bldP spid="4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State Future 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Test automation and feature verification</a:t>
            </a:r>
          </a:p>
          <a:p>
            <a:r>
              <a:rPr lang="en-US" dirty="0" smtClean="0"/>
              <a:t>Multi-Instance Performance Tuning</a:t>
            </a:r>
          </a:p>
          <a:p>
            <a:r>
              <a:rPr lang="en-US" dirty="0" err="1" smtClean="0"/>
              <a:t>CharmFFT</a:t>
            </a:r>
            <a:r>
              <a:rPr lang="en-US" dirty="0" smtClean="0"/>
              <a:t> integration for State and Non-local</a:t>
            </a:r>
          </a:p>
          <a:p>
            <a:r>
              <a:rPr lang="en-US" dirty="0" smtClean="0"/>
              <a:t>Fast </a:t>
            </a:r>
            <a:r>
              <a:rPr lang="en-US" dirty="0" err="1" smtClean="0"/>
              <a:t>Hartree</a:t>
            </a:r>
            <a:r>
              <a:rPr lang="en-US" dirty="0" smtClean="0"/>
              <a:t> </a:t>
            </a:r>
            <a:r>
              <a:rPr lang="en-US" dirty="0" err="1" smtClean="0"/>
              <a:t>Fock</a:t>
            </a:r>
            <a:endParaRPr lang="en-US" dirty="0" smtClean="0"/>
          </a:p>
          <a:p>
            <a:r>
              <a:rPr lang="en-US" dirty="0" smtClean="0"/>
              <a:t>PAW</a:t>
            </a:r>
          </a:p>
          <a:p>
            <a:r>
              <a:rPr lang="en-US" dirty="0" smtClean="0"/>
              <a:t>GPU</a:t>
            </a:r>
          </a:p>
          <a:p>
            <a:pPr lvl="1"/>
            <a:r>
              <a:rPr lang="en-US" dirty="0" smtClean="0"/>
              <a:t>GPU Manager integration</a:t>
            </a:r>
          </a:p>
          <a:p>
            <a:pPr lvl="1"/>
            <a:r>
              <a:rPr lang="en-US" dirty="0" smtClean="0"/>
              <a:t>Backward path PC</a:t>
            </a:r>
          </a:p>
          <a:p>
            <a:pPr lvl="1"/>
            <a:r>
              <a:rPr lang="en-US" dirty="0" err="1" smtClean="0"/>
              <a:t>CharmFFT</a:t>
            </a:r>
            <a:endParaRPr lang="en-US" dirty="0" smtClean="0"/>
          </a:p>
          <a:p>
            <a:pPr lvl="1"/>
            <a:r>
              <a:rPr lang="en-US" dirty="0" smtClean="0"/>
              <a:t>Communication optimization (</a:t>
            </a:r>
            <a:r>
              <a:rPr lang="en-US" dirty="0" err="1" smtClean="0"/>
              <a:t>NVLink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Auto-tuning controls in 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5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66" y="1837111"/>
            <a:ext cx="8894617" cy="4729943"/>
          </a:xfrm>
        </p:spPr>
        <p:txBody>
          <a:bodyPr/>
          <a:lstStyle/>
          <a:p>
            <a:pPr marL="0" indent="0" algn="ctr">
              <a:buNone/>
            </a:pPr>
            <a:endParaRPr lang="en-US" sz="2200" dirty="0" smtClean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200" b="1" u="sng" dirty="0" smtClean="0">
                <a:solidFill>
                  <a:schemeClr val="accent1">
                    <a:lumMod val="25000"/>
                  </a:schemeClr>
                </a:solidFill>
              </a:rPr>
              <a:t>Subhasish Mandal</a:t>
            </a:r>
            <a:r>
              <a:rPr lang="en-US" sz="2200" b="1" u="sng" baseline="30000" dirty="0" smtClean="0">
                <a:solidFill>
                  <a:schemeClr val="accent1">
                    <a:lumMod val="25000"/>
                  </a:schemeClr>
                </a:solidFill>
              </a:rPr>
              <a:t>1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Minjung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Kim</a:t>
            </a:r>
            <a:r>
              <a:rPr lang="en-US" sz="2200" baseline="30000" dirty="0" smtClean="0">
                <a:solidFill>
                  <a:schemeClr val="accent1">
                    <a:lumMod val="25000"/>
                  </a:schemeClr>
                </a:solidFill>
              </a:rPr>
              <a:t>1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Eric 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Mikida</a:t>
            </a:r>
            <a:r>
              <a:rPr lang="en-US" sz="2200" baseline="30000" dirty="0" smtClean="0">
                <a:solidFill>
                  <a:schemeClr val="accent1">
                    <a:lumMod val="25000"/>
                  </a:schemeClr>
                </a:solidFill>
              </a:rPr>
              <a:t>2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Eric 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Bohm</a:t>
            </a:r>
            <a:r>
              <a:rPr lang="en-US" sz="2200" baseline="30000" dirty="0">
                <a:solidFill>
                  <a:schemeClr val="accent1">
                    <a:lumMod val="25000"/>
                  </a:schemeClr>
                </a:solidFill>
              </a:rPr>
              <a:t>2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sz="2200" dirty="0" err="1" smtClean="0">
                <a:solidFill>
                  <a:schemeClr val="accent1">
                    <a:lumMod val="25000"/>
                  </a:schemeClr>
                </a:solidFill>
              </a:rPr>
              <a:t>Prateek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 Jindal</a:t>
            </a:r>
            <a:r>
              <a:rPr lang="en-US" sz="2200" baseline="30000" dirty="0" smtClean="0">
                <a:solidFill>
                  <a:schemeClr val="accent1">
                    <a:lumMod val="25000"/>
                  </a:schemeClr>
                </a:solidFill>
              </a:rPr>
              <a:t>2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Nikhil 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Jain</a:t>
            </a:r>
            <a:r>
              <a:rPr lang="en-US" sz="2200" baseline="30000" dirty="0">
                <a:solidFill>
                  <a:schemeClr val="accent1">
                    <a:lumMod val="25000"/>
                  </a:schemeClr>
                </a:solidFill>
              </a:rPr>
              <a:t>2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,  </a:t>
            </a:r>
            <a:r>
              <a:rPr lang="en-US" sz="2200" dirty="0" err="1">
                <a:solidFill>
                  <a:schemeClr val="accent1">
                    <a:lumMod val="25000"/>
                  </a:schemeClr>
                </a:solidFill>
              </a:rPr>
              <a:t>Laxmikant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 V. 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Kale</a:t>
            </a:r>
            <a:r>
              <a:rPr lang="en-US" sz="2200" baseline="30000" dirty="0">
                <a:solidFill>
                  <a:schemeClr val="accent1">
                    <a:lumMod val="25000"/>
                  </a:schemeClr>
                </a:solidFill>
              </a:rPr>
              <a:t>2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Glenn 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Martyna</a:t>
            </a:r>
            <a:r>
              <a:rPr lang="en-US" sz="2200" baseline="30000" dirty="0" smtClean="0">
                <a:solidFill>
                  <a:schemeClr val="accent1">
                    <a:lumMod val="25000"/>
                  </a:schemeClr>
                </a:solidFill>
              </a:rPr>
              <a:t>3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, </a:t>
            </a:r>
          </a:p>
          <a:p>
            <a:pPr marL="0" indent="0" algn="ctr">
              <a:buNone/>
            </a:pP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&amp; </a:t>
            </a:r>
            <a:r>
              <a:rPr lang="en-US" sz="2200" dirty="0" err="1" smtClean="0">
                <a:solidFill>
                  <a:schemeClr val="accent1">
                    <a:lumMod val="25000"/>
                  </a:schemeClr>
                </a:solidFill>
              </a:rPr>
              <a:t>Sohrab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 Ismail-Beigi</a:t>
            </a:r>
            <a:r>
              <a:rPr lang="en-US" sz="2200" baseline="30000" dirty="0" smtClean="0">
                <a:solidFill>
                  <a:schemeClr val="accent1">
                    <a:lumMod val="25000"/>
                  </a:schemeClr>
                </a:solidFill>
              </a:rPr>
              <a:t>1</a:t>
            </a:r>
          </a:p>
          <a:p>
            <a:pPr marL="0" indent="0" algn="ctr">
              <a:buNone/>
            </a:pPr>
            <a:endParaRPr lang="en-US" sz="2200" baseline="30000" dirty="0" smtClean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>
              <a:buNone/>
            </a:pPr>
            <a:endParaRPr lang="en-US" sz="2200" baseline="30000" dirty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>
              <a:buNone/>
            </a:pPr>
            <a:endParaRPr lang="en-US" sz="2200" baseline="30000" dirty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>
              <a:buNone/>
            </a:pPr>
            <a:endParaRPr lang="en-US" sz="2200" baseline="30000" dirty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>
              <a:buNone/>
            </a:pPr>
            <a:endParaRPr lang="en-US" sz="2200" baseline="30000" dirty="0" smtClean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>
              <a:buNone/>
            </a:pPr>
            <a:endParaRPr lang="en-US" sz="2200" baseline="30000" dirty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200" b="1" u="sng" baseline="30000" dirty="0" smtClean="0">
                <a:solidFill>
                  <a:schemeClr val="accent1">
                    <a:lumMod val="25000"/>
                  </a:schemeClr>
                </a:solidFill>
              </a:rPr>
              <a:t>1</a:t>
            </a:r>
            <a:r>
              <a:rPr lang="en-US" sz="2200" b="1" u="sng" dirty="0" smtClean="0">
                <a:solidFill>
                  <a:schemeClr val="accent1">
                    <a:lumMod val="25000"/>
                  </a:schemeClr>
                </a:solidFill>
              </a:rPr>
              <a:t>Dept. Of Applied Physics, Yale University</a:t>
            </a:r>
          </a:p>
          <a:p>
            <a:pPr marL="0" indent="0" algn="ctr">
              <a:buNone/>
            </a:pPr>
            <a:r>
              <a:rPr lang="en-US" sz="2200" baseline="30000" dirty="0" smtClean="0">
                <a:solidFill>
                  <a:schemeClr val="accent1">
                    <a:lumMod val="25000"/>
                  </a:schemeClr>
                </a:solidFill>
              </a:rPr>
              <a:t>2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Department 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of Computer Science, University of Illinois at 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</a:rPr>
              <a:t>Urbana–Champaign</a:t>
            </a:r>
          </a:p>
          <a:p>
            <a:pPr marL="0" indent="0" algn="ctr">
              <a:buNone/>
            </a:pPr>
            <a:r>
              <a:rPr lang="en-US" sz="2200" baseline="30000" dirty="0">
                <a:solidFill>
                  <a:schemeClr val="accent1">
                    <a:lumMod val="25000"/>
                  </a:schemeClr>
                </a:solidFill>
              </a:rPr>
              <a:t>3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</a:rPr>
              <a:t>IBM T. J. Watson research Center</a:t>
            </a:r>
          </a:p>
          <a:p>
            <a:pPr marL="0" indent="0" algn="ctr">
              <a:buNone/>
            </a:pP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  <a:p>
            <a:pPr marL="0" indent="0" algn="ctr">
              <a:buNone/>
            </a:pPr>
            <a:endParaRPr lang="en-US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20133" y="-101137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 Towards high scalable GW calculations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 descr="yale-log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91" y="3554206"/>
            <a:ext cx="1412262" cy="1295751"/>
          </a:xfrm>
          <a:prstGeom prst="rect">
            <a:avLst/>
          </a:prstGeom>
        </p:spPr>
      </p:pic>
      <p:pic>
        <p:nvPicPr>
          <p:cNvPr id="7" name="Picture 6" descr="nsf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51" y="5775756"/>
            <a:ext cx="1075763" cy="108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75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20133" y="-101137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 Towards high scalable GW calculations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 descr="nsf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51" y="5775756"/>
            <a:ext cx="1075763" cy="10822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39765" y="1472321"/>
            <a:ext cx="397416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err="1" smtClean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OpenAtom</a:t>
            </a:r>
            <a:r>
              <a:rPr lang="en-US" sz="3400" b="1" dirty="0" smtClean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 + GW</a:t>
            </a:r>
            <a:endParaRPr lang="en-US" sz="3400" b="1" dirty="0">
              <a:solidFill>
                <a:srgbClr val="000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4684" y="5067870"/>
            <a:ext cx="7383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git</a:t>
            </a:r>
            <a:r>
              <a:rPr lang="en-US" sz="20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clone http://</a:t>
            </a:r>
            <a:r>
              <a:rPr lang="en-US" sz="2000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charm.cs.illinois.edu</a:t>
            </a:r>
            <a:r>
              <a:rPr lang="en-US" sz="20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gerrit</a:t>
            </a:r>
            <a:r>
              <a:rPr lang="en-US" sz="20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openatom.git</a:t>
            </a:r>
            <a:endParaRPr lang="en-US" sz="2000" dirty="0" smtClean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  <a:p>
            <a:endParaRPr lang="en-US" sz="2000" dirty="0" smtClean="0">
              <a:solidFill>
                <a:srgbClr val="FFFFFF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8975" y="2372524"/>
            <a:ext cx="36751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University of Illinois</a:t>
            </a:r>
          </a:p>
          <a:p>
            <a:r>
              <a:rPr lang="en-US" sz="3000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IBM Watson Research</a:t>
            </a:r>
          </a:p>
          <a:p>
            <a:r>
              <a:rPr lang="en-US" sz="3000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Yale University  </a:t>
            </a:r>
            <a:endParaRPr lang="en-US" sz="3000" b="1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99092" y="147164"/>
            <a:ext cx="7772400" cy="533400"/>
          </a:xfrm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FF0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Outline</a:t>
            </a:r>
            <a:endParaRPr lang="en-US" sz="34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173375" y="1498434"/>
            <a:ext cx="887133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marL="457200" indent="-457200">
              <a:buFontTx/>
              <a:buAutoNum type="arabicPeriod"/>
            </a:pPr>
            <a:r>
              <a:rPr lang="en-US" sz="2200" dirty="0" smtClean="0">
                <a:solidFill>
                  <a:srgbClr val="000000"/>
                </a:solidFill>
              </a:rPr>
              <a:t>Introduction &amp; Motivation of GW</a:t>
            </a:r>
          </a:p>
          <a:p>
            <a:pPr marL="457200" indent="-457200">
              <a:buFontTx/>
              <a:buAutoNum type="arabicPeriod"/>
            </a:pPr>
            <a:endParaRPr lang="en-US" sz="2200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smtClean="0">
                <a:solidFill>
                  <a:srgbClr val="000000"/>
                </a:solidFill>
              </a:rPr>
              <a:t>Stages of GW calculation</a:t>
            </a:r>
          </a:p>
          <a:p>
            <a:pPr marL="457200" indent="-457200">
              <a:buFontTx/>
              <a:buAutoNum type="arabicPeriod"/>
            </a:pPr>
            <a:endParaRPr lang="en-US" sz="2200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AutoNum type="arabicPeriod"/>
            </a:pPr>
            <a:endParaRPr lang="en-US" sz="2200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en-US" sz="2200" dirty="0" smtClean="0">
                <a:solidFill>
                  <a:srgbClr val="000000"/>
                </a:solidFill>
              </a:rPr>
              <a:t>Static Polarizibility  : Methods &amp; Scaling </a:t>
            </a:r>
          </a:p>
          <a:p>
            <a:pPr marL="457200" indent="-457200">
              <a:buFontTx/>
              <a:buAutoNum type="arabicPeriod"/>
            </a:pPr>
            <a:endParaRPr lang="en-US" sz="2200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AutoNum type="arabicPeriod"/>
            </a:pPr>
            <a:endParaRPr lang="en-US" sz="2200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en-US" sz="2200" dirty="0" smtClean="0">
                <a:solidFill>
                  <a:srgbClr val="000000"/>
                </a:solidFill>
                <a:latin typeface="CMU Serif Roman"/>
                <a:cs typeface="CMU Serif Roman"/>
              </a:rPr>
              <a:t>Computing self-energy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S(w</a:t>
            </a:r>
            <a:r>
              <a:rPr lang="en-US" sz="2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)   </a:t>
            </a:r>
          </a:p>
          <a:p>
            <a:pPr marL="457200" indent="-457200">
              <a:buFontTx/>
              <a:buAutoNum type="arabicPeriod"/>
            </a:pPr>
            <a:endParaRPr lang="en-US" sz="2200" dirty="0" smtClean="0">
              <a:solidFill>
                <a:srgbClr val="000000"/>
              </a:solidFill>
              <a:latin typeface="Symbol" charset="2"/>
              <a:cs typeface="Symbol" charset="2"/>
            </a:endParaRPr>
          </a:p>
          <a:p>
            <a:pPr marL="457200" indent="-457200">
              <a:buFontTx/>
              <a:buAutoNum type="arabicPeriod"/>
            </a:pPr>
            <a:endParaRPr lang="en-US" sz="2200" dirty="0" smtClean="0">
              <a:solidFill>
                <a:srgbClr val="000000"/>
              </a:solidFill>
              <a:latin typeface="Symbol" charset="2"/>
              <a:cs typeface="Symbol" charset="2"/>
            </a:endParaRPr>
          </a:p>
          <a:p>
            <a:pPr marL="457200" indent="-457200">
              <a:buFontTx/>
              <a:buAutoNum type="arabicPeriod"/>
            </a:pPr>
            <a:endParaRPr lang="en-US" sz="2200" dirty="0">
              <a:solidFill>
                <a:srgbClr val="000000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en-US" sz="2200" dirty="0">
                <a:solidFill>
                  <a:srgbClr val="000000"/>
                </a:solidFill>
              </a:rPr>
              <a:t>Summary </a:t>
            </a:r>
          </a:p>
          <a:p>
            <a:r>
              <a:rPr lang="en-US" sz="22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endParaRPr lang="en-US" sz="2200" dirty="0">
              <a:solidFill>
                <a:srgbClr val="000000"/>
              </a:solidFill>
              <a:latin typeface="Symbol" charset="2"/>
              <a:cs typeface="Symbol" charset="2"/>
            </a:endParaRPr>
          </a:p>
          <a:p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/>
            </a:r>
            <a:b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</a:br>
            <a:r>
              <a:rPr lang="en-US" sz="2200" dirty="0" smtClean="0">
                <a:solidFill>
                  <a:srgbClr val="000000"/>
                </a:solidFill>
                <a:latin typeface="CMU Serif Roman"/>
                <a:cs typeface="CMU Serif Roman"/>
              </a:rPr>
              <a:t>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73025" y="-312485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2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/>
          <p:cNvSpPr>
            <a:spLocks noGrp="1" noChangeArrowheads="1"/>
          </p:cNvSpPr>
          <p:nvPr>
            <p:ph type="title"/>
          </p:nvPr>
        </p:nvSpPr>
        <p:spPr>
          <a:xfrm>
            <a:off x="52277" y="75120"/>
            <a:ext cx="9067800" cy="2057400"/>
          </a:xfrm>
        </p:spPr>
        <p:txBody>
          <a:bodyPr/>
          <a:lstStyle/>
          <a:p>
            <a:pPr algn="just" eaLnBrk="1" hangingPunct="1"/>
            <a:r>
              <a:rPr lang="en-US" altLang="en-US" sz="3200" dirty="0" smtClean="0"/>
              <a:t>Simulating materials with atomic detail on the </a:t>
            </a:r>
            <a:r>
              <a:rPr lang="en-US" altLang="en-US" sz="3200" dirty="0"/>
              <a:t>G</a:t>
            </a:r>
            <a:r>
              <a:rPr lang="en-US" altLang="en-US" sz="3200" dirty="0" smtClean="0"/>
              <a:t>round State Born-Oppenheimer Surface: Reaching Long Time Scales via Parallel Software  </a:t>
            </a:r>
            <a:br>
              <a:rPr lang="en-US" altLang="en-US" sz="3200" dirty="0" smtClean="0"/>
            </a:br>
            <a:r>
              <a:rPr lang="en-US" altLang="en-US" sz="3200" dirty="0" smtClean="0"/>
              <a:t>        and Novel Physics Based Methodology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53" y="2314763"/>
            <a:ext cx="9115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 smtClean="0"/>
              <a:t>PI:</a:t>
            </a:r>
            <a:r>
              <a:rPr lang="en-US" altLang="en-US" dirty="0" smtClean="0"/>
              <a:t> Glenn Martyna, IBM TJ Watson Research Center,</a:t>
            </a:r>
          </a:p>
          <a:p>
            <a:r>
              <a:rPr lang="en-US" altLang="en-US" dirty="0"/>
              <a:t> </a:t>
            </a:r>
            <a:r>
              <a:rPr lang="en-US" altLang="en-US" dirty="0" smtClean="0"/>
              <a:t>      Honorary Professor of Physics, University of Edinburgh,</a:t>
            </a:r>
          </a:p>
          <a:p>
            <a:r>
              <a:rPr lang="en-US" altLang="en-US" dirty="0"/>
              <a:t> </a:t>
            </a:r>
            <a:r>
              <a:rPr lang="en-US" altLang="en-US" dirty="0" smtClean="0"/>
              <a:t>      2016 IPAM </a:t>
            </a:r>
            <a:r>
              <a:rPr lang="en-US" altLang="en-US" dirty="0"/>
              <a:t>Senior Fellow </a:t>
            </a:r>
          </a:p>
          <a:p>
            <a:r>
              <a:rPr lang="en-US" b="1" dirty="0" smtClean="0"/>
              <a:t>Postdoc:</a:t>
            </a:r>
            <a:r>
              <a:rPr lang="en-US" dirty="0" smtClean="0"/>
              <a:t> Qi Li, IBM </a:t>
            </a:r>
            <a:r>
              <a:rPr lang="en-US" altLang="en-US" dirty="0" smtClean="0"/>
              <a:t>TJ Watson Research Center</a:t>
            </a:r>
          </a:p>
        </p:txBody>
      </p:sp>
      <p:pic>
        <p:nvPicPr>
          <p:cNvPr id="10" name="Picture 2" descr="h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7971" b="24568"/>
          <a:stretch>
            <a:fillRect/>
          </a:stretch>
        </p:blipFill>
        <p:spPr bwMode="auto">
          <a:xfrm>
            <a:off x="73339" y="4126611"/>
            <a:ext cx="2775375" cy="246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58"/>
          <p:cNvGrpSpPr>
            <a:grpSpLocks/>
          </p:cNvGrpSpPr>
          <p:nvPr/>
        </p:nvGrpSpPr>
        <p:grpSpPr bwMode="auto">
          <a:xfrm>
            <a:off x="3007027" y="4191000"/>
            <a:ext cx="3040870" cy="2398077"/>
            <a:chOff x="4080" y="2784"/>
            <a:chExt cx="1680" cy="1218"/>
          </a:xfrm>
        </p:grpSpPr>
        <p:sp>
          <p:nvSpPr>
            <p:cNvPr id="12" name="Rectangle 45"/>
            <p:cNvSpPr>
              <a:spLocks noChangeArrowheads="1"/>
            </p:cNvSpPr>
            <p:nvPr/>
          </p:nvSpPr>
          <p:spPr bwMode="auto">
            <a:xfrm>
              <a:off x="5001" y="2988"/>
              <a:ext cx="358" cy="2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" name="Rectangle 46"/>
            <p:cNvSpPr>
              <a:spLocks noChangeArrowheads="1"/>
            </p:cNvSpPr>
            <p:nvPr/>
          </p:nvSpPr>
          <p:spPr bwMode="auto">
            <a:xfrm>
              <a:off x="4982" y="3672"/>
              <a:ext cx="438" cy="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pic>
          <p:nvPicPr>
            <p:cNvPr id="15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" t="3229" r="7385" b="14370"/>
            <a:stretch/>
          </p:blipFill>
          <p:spPr bwMode="auto">
            <a:xfrm>
              <a:off x="4080" y="2784"/>
              <a:ext cx="1680" cy="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8780542" y="6496631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</a:t>
            </a:r>
          </a:p>
        </p:txBody>
      </p:sp>
      <p:grpSp>
        <p:nvGrpSpPr>
          <p:cNvPr id="22" name="Group 48"/>
          <p:cNvGrpSpPr>
            <a:grpSpLocks/>
          </p:cNvGrpSpPr>
          <p:nvPr/>
        </p:nvGrpSpPr>
        <p:grpSpPr bwMode="auto">
          <a:xfrm>
            <a:off x="6048815" y="4287215"/>
            <a:ext cx="2871788" cy="2236788"/>
            <a:chOff x="793" y="709"/>
            <a:chExt cx="4037" cy="2812"/>
          </a:xfrm>
        </p:grpSpPr>
        <p:pic>
          <p:nvPicPr>
            <p:cNvPr id="23" name="Picture 49" descr="aSi_solarce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709"/>
              <a:ext cx="3992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50"/>
            <p:cNvSpPr>
              <a:spLocks noChangeArrowheads="1"/>
            </p:cNvSpPr>
            <p:nvPr/>
          </p:nvSpPr>
          <p:spPr bwMode="auto">
            <a:xfrm>
              <a:off x="889" y="1434"/>
              <a:ext cx="948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5" name="Rectangle 51"/>
            <p:cNvSpPr>
              <a:spLocks noChangeArrowheads="1"/>
            </p:cNvSpPr>
            <p:nvPr/>
          </p:nvSpPr>
          <p:spPr bwMode="auto">
            <a:xfrm>
              <a:off x="793" y="2966"/>
              <a:ext cx="1083" cy="1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6" name="Rectangle 52"/>
            <p:cNvSpPr>
              <a:spLocks noChangeArrowheads="1"/>
            </p:cNvSpPr>
            <p:nvPr/>
          </p:nvSpPr>
          <p:spPr bwMode="auto">
            <a:xfrm>
              <a:off x="3651" y="1434"/>
              <a:ext cx="998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7" name="Rectangle 53"/>
            <p:cNvSpPr>
              <a:spLocks noChangeArrowheads="1"/>
            </p:cNvSpPr>
            <p:nvPr/>
          </p:nvSpPr>
          <p:spPr bwMode="auto">
            <a:xfrm>
              <a:off x="3606" y="2592"/>
              <a:ext cx="1224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" name="Rectangle 54"/>
            <p:cNvSpPr>
              <a:spLocks noChangeArrowheads="1"/>
            </p:cNvSpPr>
            <p:nvPr/>
          </p:nvSpPr>
          <p:spPr bwMode="auto">
            <a:xfrm>
              <a:off x="3470" y="3070"/>
              <a:ext cx="1224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931536" y="4115484"/>
            <a:ext cx="10743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6AF00"/>
                </a:solidFill>
                <a:latin typeface="Monotype Corsiva" panose="03010101010201010101" pitchFamily="66" charset="0"/>
              </a:rPr>
              <a:t>Light in</a:t>
            </a:r>
            <a:endParaRPr lang="en-US" dirty="0">
              <a:solidFill>
                <a:srgbClr val="E6A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2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0036" y="134232"/>
            <a:ext cx="7772400" cy="533400"/>
          </a:xfrm>
        </p:spPr>
        <p:txBody>
          <a:bodyPr/>
          <a:lstStyle/>
          <a:p>
            <a:pPr eaLnBrk="1" hangingPunct="1"/>
            <a:r>
              <a:rPr lang="en-US" sz="3000" u="sng" dirty="0" err="1" smtClean="0">
                <a:solidFill>
                  <a:srgbClr val="FF0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GW</a:t>
            </a:r>
            <a:r>
              <a:rPr lang="en-US" sz="3000" u="sng" dirty="0" smtClean="0">
                <a:solidFill>
                  <a:srgbClr val="FF0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-BSE: what is it about?</a:t>
            </a:r>
            <a:endParaRPr lang="en-US" sz="30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0949" name="Text Box 21"/>
          <p:cNvSpPr txBox="1">
            <a:spLocks noChangeArrowheads="1"/>
          </p:cNvSpPr>
          <p:nvPr/>
        </p:nvSpPr>
        <p:spPr bwMode="auto">
          <a:xfrm>
            <a:off x="163775" y="2276942"/>
            <a:ext cx="6686446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r>
              <a:rPr lang="en-US" sz="2200" dirty="0" err="1" smtClean="0">
                <a:solidFill>
                  <a:srgbClr val="000000"/>
                </a:solidFill>
              </a:rPr>
              <a:t>DFT</a:t>
            </a:r>
            <a:r>
              <a:rPr lang="en-US" sz="2200" dirty="0" smtClean="0">
                <a:solidFill>
                  <a:srgbClr val="000000"/>
                </a:solidFill>
              </a:rPr>
              <a:t> is a ground-state theory for electrons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But many processes involve </a:t>
            </a:r>
            <a:r>
              <a:rPr lang="en-US" sz="2200" u="sng" dirty="0" smtClean="0">
                <a:solidFill>
                  <a:srgbClr val="000000"/>
                </a:solidFill>
              </a:rPr>
              <a:t>exciting</a:t>
            </a:r>
            <a:r>
              <a:rPr lang="en-US" sz="2200" dirty="0" smtClean="0">
                <a:solidFill>
                  <a:srgbClr val="000000"/>
                </a:solidFill>
              </a:rPr>
              <a:t> electrons:</a:t>
            </a: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pPr marL="342900" indent="-342900">
              <a:buFontTx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Transport of electrons in a material or across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an interface: dynamically adding an </a:t>
            </a:r>
            <a:r>
              <a:rPr lang="en-US" sz="2200" dirty="0" smtClean="0">
                <a:solidFill>
                  <a:srgbClr val="0000FF"/>
                </a:solidFill>
              </a:rPr>
              <a:t>electron</a:t>
            </a:r>
            <a:r>
              <a:rPr lang="en-US" sz="2200" dirty="0" smtClean="0">
                <a:solidFill>
                  <a:srgbClr val="000000"/>
                </a:solidFill>
              </a:rPr>
              <a:t/>
            </a:r>
            <a:br>
              <a:rPr lang="en-US" sz="2200" dirty="0" smtClean="0">
                <a:solidFill>
                  <a:srgbClr val="000000"/>
                </a:solidFill>
              </a:rPr>
            </a:b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 The </a:t>
            </a:r>
            <a:r>
              <a:rPr lang="en-US" sz="2200" i="1" dirty="0" smtClean="0">
                <a:solidFill>
                  <a:srgbClr val="000000"/>
                </a:solidFill>
                <a:sym typeface="Wingdings"/>
              </a:rPr>
              <a:t>other electrons 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/>
            </a:r>
            <a:br>
              <a:rPr lang="en-US" sz="2200" dirty="0" smtClean="0">
                <a:solidFill>
                  <a:srgbClr val="000000"/>
                </a:solidFill>
                <a:sym typeface="Wingdings"/>
              </a:rPr>
            </a:b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	respond to this and </a:t>
            </a:r>
            <a:r>
              <a:rPr lang="en-US" sz="2200" u="sng" dirty="0" smtClean="0">
                <a:solidFill>
                  <a:srgbClr val="000000"/>
                </a:solidFill>
                <a:sym typeface="Wingdings"/>
              </a:rPr>
              <a:t>modify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/>
            </a:r>
            <a:br>
              <a:rPr lang="en-US" sz="2200" dirty="0" smtClean="0">
                <a:solidFill>
                  <a:srgbClr val="000000"/>
                </a:solidFill>
                <a:sym typeface="Wingdings"/>
              </a:rPr>
            </a:b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	energy of 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added electron</a:t>
            </a:r>
            <a:endParaRPr lang="en-US" sz="2200" dirty="0">
              <a:solidFill>
                <a:srgbClr val="0000FF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7252928" y="1405024"/>
            <a:ext cx="1012826" cy="1941513"/>
            <a:chOff x="7271820" y="943693"/>
            <a:chExt cx="1012826" cy="1941513"/>
          </a:xfrm>
        </p:grpSpPr>
        <p:grpSp>
          <p:nvGrpSpPr>
            <p:cNvPr id="67" name="Group 26"/>
            <p:cNvGrpSpPr>
              <a:grpSpLocks/>
            </p:cNvGrpSpPr>
            <p:nvPr/>
          </p:nvGrpSpPr>
          <p:grpSpPr bwMode="auto">
            <a:xfrm>
              <a:off x="7778233" y="943693"/>
              <a:ext cx="506413" cy="1941513"/>
              <a:chOff x="4512" y="2232"/>
              <a:chExt cx="415" cy="1511"/>
            </a:xfrm>
          </p:grpSpPr>
          <p:sp>
            <p:nvSpPr>
              <p:cNvPr id="74" name="Line 27"/>
              <p:cNvSpPr>
                <a:spLocks noChangeShapeType="1"/>
              </p:cNvSpPr>
              <p:nvPr/>
            </p:nvSpPr>
            <p:spPr bwMode="auto">
              <a:xfrm>
                <a:off x="4512" y="2232"/>
                <a:ext cx="4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" name="Line 28"/>
              <p:cNvSpPr>
                <a:spLocks noChangeShapeType="1"/>
              </p:cNvSpPr>
              <p:nvPr/>
            </p:nvSpPr>
            <p:spPr bwMode="auto">
              <a:xfrm>
                <a:off x="4512" y="2408"/>
                <a:ext cx="4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6" name="Line 29"/>
              <p:cNvSpPr>
                <a:spLocks noChangeShapeType="1"/>
              </p:cNvSpPr>
              <p:nvPr/>
            </p:nvSpPr>
            <p:spPr bwMode="auto">
              <a:xfrm>
                <a:off x="4512" y="2528"/>
                <a:ext cx="4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7" name="Line 30"/>
              <p:cNvSpPr>
                <a:spLocks noChangeShapeType="1"/>
              </p:cNvSpPr>
              <p:nvPr/>
            </p:nvSpPr>
            <p:spPr bwMode="auto">
              <a:xfrm>
                <a:off x="4512" y="2328"/>
                <a:ext cx="4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8" name="Line 31"/>
              <p:cNvSpPr>
                <a:spLocks noChangeShapeType="1"/>
              </p:cNvSpPr>
              <p:nvPr/>
            </p:nvSpPr>
            <p:spPr bwMode="auto">
              <a:xfrm>
                <a:off x="4512" y="2640"/>
                <a:ext cx="4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9" name="Line 32"/>
              <p:cNvSpPr>
                <a:spLocks noChangeShapeType="1"/>
              </p:cNvSpPr>
              <p:nvPr/>
            </p:nvSpPr>
            <p:spPr bwMode="auto">
              <a:xfrm>
                <a:off x="4512" y="2760"/>
                <a:ext cx="4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80" name="Group 35"/>
              <p:cNvGrpSpPr>
                <a:grpSpLocks/>
              </p:cNvGrpSpPr>
              <p:nvPr/>
            </p:nvGrpSpPr>
            <p:grpSpPr bwMode="auto">
              <a:xfrm>
                <a:off x="4512" y="3648"/>
                <a:ext cx="415" cy="95"/>
                <a:chOff x="4512" y="3648"/>
                <a:chExt cx="415" cy="95"/>
              </a:xfrm>
            </p:grpSpPr>
            <p:sp>
              <p:nvSpPr>
                <p:cNvPr id="93" name="Line 36"/>
                <p:cNvSpPr>
                  <a:spLocks noChangeShapeType="1"/>
                </p:cNvSpPr>
                <p:nvPr/>
              </p:nvSpPr>
              <p:spPr bwMode="auto">
                <a:xfrm>
                  <a:off x="4512" y="3696"/>
                  <a:ext cx="41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4" name="Oval 37"/>
                <p:cNvSpPr>
                  <a:spLocks noChangeArrowheads="1"/>
                </p:cNvSpPr>
                <p:nvPr/>
              </p:nvSpPr>
              <p:spPr bwMode="auto">
                <a:xfrm>
                  <a:off x="4608" y="3648"/>
                  <a:ext cx="88" cy="95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5" name="Oval 38"/>
                <p:cNvSpPr>
                  <a:spLocks noChangeArrowheads="1"/>
                </p:cNvSpPr>
                <p:nvPr/>
              </p:nvSpPr>
              <p:spPr bwMode="auto">
                <a:xfrm>
                  <a:off x="4752" y="3648"/>
                  <a:ext cx="88" cy="95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81" name="Group 39"/>
              <p:cNvGrpSpPr>
                <a:grpSpLocks/>
              </p:cNvGrpSpPr>
              <p:nvPr/>
            </p:nvGrpSpPr>
            <p:grpSpPr bwMode="auto">
              <a:xfrm>
                <a:off x="4512" y="3504"/>
                <a:ext cx="415" cy="95"/>
                <a:chOff x="4512" y="3648"/>
                <a:chExt cx="415" cy="95"/>
              </a:xfrm>
            </p:grpSpPr>
            <p:sp>
              <p:nvSpPr>
                <p:cNvPr id="90" name="Line 40"/>
                <p:cNvSpPr>
                  <a:spLocks noChangeShapeType="1"/>
                </p:cNvSpPr>
                <p:nvPr/>
              </p:nvSpPr>
              <p:spPr bwMode="auto">
                <a:xfrm>
                  <a:off x="4512" y="3696"/>
                  <a:ext cx="41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1" name="Oval 41"/>
                <p:cNvSpPr>
                  <a:spLocks noChangeArrowheads="1"/>
                </p:cNvSpPr>
                <p:nvPr/>
              </p:nvSpPr>
              <p:spPr bwMode="auto">
                <a:xfrm>
                  <a:off x="4608" y="3648"/>
                  <a:ext cx="88" cy="95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2" name="Oval 42"/>
                <p:cNvSpPr>
                  <a:spLocks noChangeArrowheads="1"/>
                </p:cNvSpPr>
                <p:nvPr/>
              </p:nvSpPr>
              <p:spPr bwMode="auto">
                <a:xfrm>
                  <a:off x="4752" y="3648"/>
                  <a:ext cx="88" cy="95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82" name="Group 43"/>
              <p:cNvGrpSpPr>
                <a:grpSpLocks/>
              </p:cNvGrpSpPr>
              <p:nvPr/>
            </p:nvGrpSpPr>
            <p:grpSpPr bwMode="auto">
              <a:xfrm>
                <a:off x="4512" y="3360"/>
                <a:ext cx="415" cy="95"/>
                <a:chOff x="4512" y="3648"/>
                <a:chExt cx="415" cy="95"/>
              </a:xfrm>
            </p:grpSpPr>
            <p:sp>
              <p:nvSpPr>
                <p:cNvPr id="87" name="Line 44"/>
                <p:cNvSpPr>
                  <a:spLocks noChangeShapeType="1"/>
                </p:cNvSpPr>
                <p:nvPr/>
              </p:nvSpPr>
              <p:spPr bwMode="auto">
                <a:xfrm>
                  <a:off x="4512" y="3696"/>
                  <a:ext cx="41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8" name="Oval 45"/>
                <p:cNvSpPr>
                  <a:spLocks noChangeArrowheads="1"/>
                </p:cNvSpPr>
                <p:nvPr/>
              </p:nvSpPr>
              <p:spPr bwMode="auto">
                <a:xfrm>
                  <a:off x="4608" y="3648"/>
                  <a:ext cx="88" cy="95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9" name="Oval 46"/>
                <p:cNvSpPr>
                  <a:spLocks noChangeArrowheads="1"/>
                </p:cNvSpPr>
                <p:nvPr/>
              </p:nvSpPr>
              <p:spPr bwMode="auto">
                <a:xfrm>
                  <a:off x="4752" y="3648"/>
                  <a:ext cx="88" cy="95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83" name="Group 47"/>
              <p:cNvGrpSpPr>
                <a:grpSpLocks/>
              </p:cNvGrpSpPr>
              <p:nvPr/>
            </p:nvGrpSpPr>
            <p:grpSpPr bwMode="auto">
              <a:xfrm>
                <a:off x="4512" y="3216"/>
                <a:ext cx="415" cy="95"/>
                <a:chOff x="4512" y="3648"/>
                <a:chExt cx="415" cy="95"/>
              </a:xfrm>
            </p:grpSpPr>
            <p:sp>
              <p:nvSpPr>
                <p:cNvPr id="84" name="Line 48"/>
                <p:cNvSpPr>
                  <a:spLocks noChangeShapeType="1"/>
                </p:cNvSpPr>
                <p:nvPr/>
              </p:nvSpPr>
              <p:spPr bwMode="auto">
                <a:xfrm>
                  <a:off x="4512" y="3696"/>
                  <a:ext cx="41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5" name="Oval 49"/>
                <p:cNvSpPr>
                  <a:spLocks noChangeArrowheads="1"/>
                </p:cNvSpPr>
                <p:nvPr/>
              </p:nvSpPr>
              <p:spPr bwMode="auto">
                <a:xfrm>
                  <a:off x="4608" y="3648"/>
                  <a:ext cx="88" cy="95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6" name="Oval 50"/>
                <p:cNvSpPr>
                  <a:spLocks noChangeArrowheads="1"/>
                </p:cNvSpPr>
                <p:nvPr/>
              </p:nvSpPr>
              <p:spPr bwMode="auto">
                <a:xfrm>
                  <a:off x="4752" y="3648"/>
                  <a:ext cx="88" cy="95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68" name="Group 51"/>
            <p:cNvGrpSpPr>
              <a:grpSpLocks/>
            </p:cNvGrpSpPr>
            <p:nvPr/>
          </p:nvGrpSpPr>
          <p:grpSpPr bwMode="auto">
            <a:xfrm>
              <a:off x="7271820" y="1197690"/>
              <a:ext cx="730250" cy="457699"/>
              <a:chOff x="4236" y="2480"/>
              <a:chExt cx="460" cy="295"/>
            </a:xfrm>
          </p:grpSpPr>
          <p:sp>
            <p:nvSpPr>
              <p:cNvPr id="69" name="Oval 52"/>
              <p:cNvSpPr>
                <a:spLocks noChangeArrowheads="1"/>
              </p:cNvSpPr>
              <p:nvPr/>
            </p:nvSpPr>
            <p:spPr bwMode="auto">
              <a:xfrm>
                <a:off x="4608" y="2592"/>
                <a:ext cx="88" cy="90"/>
              </a:xfrm>
              <a:prstGeom prst="ellipse">
                <a:avLst/>
              </a:prstGeom>
              <a:solidFill>
                <a:srgbClr val="0044F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1" name="Text Box 54"/>
              <p:cNvSpPr txBox="1">
                <a:spLocks noChangeArrowheads="1"/>
              </p:cNvSpPr>
              <p:nvPr/>
            </p:nvSpPr>
            <p:spPr bwMode="auto">
              <a:xfrm>
                <a:off x="4236" y="2480"/>
                <a:ext cx="297" cy="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9pPr>
              </a:lstStyle>
              <a:p>
                <a:r>
                  <a:rPr lang="en-US">
                    <a:solidFill>
                      <a:srgbClr val="0044F3"/>
                    </a:solidFill>
                  </a:rPr>
                  <a:t>e</a:t>
                </a:r>
                <a:r>
                  <a:rPr lang="en-US" baseline="30000">
                    <a:solidFill>
                      <a:srgbClr val="0044F3"/>
                    </a:solidFill>
                  </a:rPr>
                  <a:t>-</a:t>
                </a:r>
                <a:endParaRPr lang="en-US">
                  <a:solidFill>
                    <a:srgbClr val="0044F3"/>
                  </a:solidFill>
                </a:endParaRPr>
              </a:p>
            </p:txBody>
          </p:sp>
        </p:grpSp>
      </p:grpSp>
      <p:cxnSp>
        <p:nvCxnSpPr>
          <p:cNvPr id="4" name="Straight Arrow Connector 3"/>
          <p:cNvCxnSpPr/>
          <p:nvPr/>
        </p:nvCxnSpPr>
        <p:spPr bwMode="auto">
          <a:xfrm flipV="1">
            <a:off x="6620250" y="2081210"/>
            <a:ext cx="717292" cy="8113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" name="Group 4"/>
          <p:cNvGrpSpPr/>
          <p:nvPr/>
        </p:nvGrpSpPr>
        <p:grpSpPr>
          <a:xfrm>
            <a:off x="4379495" y="2276942"/>
            <a:ext cx="4155286" cy="3049037"/>
            <a:chOff x="4379495" y="2276942"/>
            <a:chExt cx="4155286" cy="3049037"/>
          </a:xfrm>
        </p:grpSpPr>
        <p:sp>
          <p:nvSpPr>
            <p:cNvPr id="3" name="Oval 2"/>
            <p:cNvSpPr/>
            <p:nvPr/>
          </p:nvSpPr>
          <p:spPr bwMode="auto">
            <a:xfrm>
              <a:off x="7482235" y="2276942"/>
              <a:ext cx="1052546" cy="1395914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noFill/>
                <a:latin typeface="Lucida Grande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V="1">
              <a:off x="4379495" y="3135087"/>
              <a:ext cx="3125621" cy="21908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TextBox 1"/>
          <p:cNvSpPr txBox="1"/>
          <p:nvPr/>
        </p:nvSpPr>
        <p:spPr>
          <a:xfrm>
            <a:off x="5847312" y="5801867"/>
            <a:ext cx="3269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“</a:t>
            </a:r>
            <a:r>
              <a:rPr lang="en-US" i="1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GW</a:t>
            </a:r>
            <a:r>
              <a:rPr lang="en-US" i="1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” method solves </a:t>
            </a:r>
            <a:br>
              <a:rPr lang="en-US" i="1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</a:br>
            <a:r>
              <a:rPr lang="en-US" i="1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this problem</a:t>
            </a:r>
            <a:endParaRPr lang="en-US" i="1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-246975" y="-157888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5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49" grpId="0" build="p"/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pPr eaLnBrk="1" hangingPunct="1"/>
            <a:r>
              <a:rPr lang="en-US" sz="3200" u="sng" dirty="0" smtClean="0">
                <a:solidFill>
                  <a:srgbClr val="FF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Successes of GW</a:t>
            </a: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Rectangle 1027"/>
          <p:cNvSpPr>
            <a:spLocks noChangeArrowheads="1"/>
          </p:cNvSpPr>
          <p:nvPr/>
        </p:nvSpPr>
        <p:spPr bwMode="auto">
          <a:xfrm>
            <a:off x="4035425" y="571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2" name="Text Box 1028"/>
          <p:cNvSpPr txBox="1">
            <a:spLocks noChangeArrowheads="1"/>
          </p:cNvSpPr>
          <p:nvPr/>
        </p:nvSpPr>
        <p:spPr bwMode="auto">
          <a:xfrm>
            <a:off x="114300" y="990600"/>
            <a:ext cx="891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800" name="Text Box 1056"/>
          <p:cNvSpPr txBox="1">
            <a:spLocks noChangeArrowheads="1"/>
          </p:cNvSpPr>
          <p:nvPr/>
        </p:nvSpPr>
        <p:spPr bwMode="auto">
          <a:xfrm>
            <a:off x="4886713" y="1176635"/>
            <a:ext cx="2672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Energy gaps 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eV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83010" name="Text Box 1058"/>
          <p:cNvSpPr txBox="1">
            <a:spLocks noChangeArrowheads="1"/>
          </p:cNvSpPr>
          <p:nvPr/>
        </p:nvSpPr>
        <p:spPr bwMode="auto">
          <a:xfrm>
            <a:off x="4813688" y="6483350"/>
            <a:ext cx="4173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</a:rPr>
              <a:t>* </a:t>
            </a:r>
            <a:r>
              <a:rPr lang="en-US" sz="1600" dirty="0" err="1">
                <a:solidFill>
                  <a:srgbClr val="000000"/>
                </a:solidFill>
              </a:rPr>
              <a:t>Hybertsen</a:t>
            </a:r>
            <a:r>
              <a:rPr lang="en-US" sz="1600" dirty="0">
                <a:solidFill>
                  <a:srgbClr val="000000"/>
                </a:solidFill>
              </a:rPr>
              <a:t> &amp; Louie, </a:t>
            </a:r>
            <a:r>
              <a:rPr lang="en-US" sz="1600" i="1" dirty="0">
                <a:solidFill>
                  <a:srgbClr val="000000"/>
                </a:solidFill>
              </a:rPr>
              <a:t>Phys. Rev. B</a:t>
            </a:r>
            <a:r>
              <a:rPr lang="en-US" sz="1600" dirty="0">
                <a:solidFill>
                  <a:srgbClr val="000000"/>
                </a:solidFill>
              </a:rPr>
              <a:t> (1986)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253A-DC99-A54D-946D-506104E1BD55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33983" y="-196881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8" name="Picture 71" descr="qp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4" y="1645321"/>
            <a:ext cx="4683328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graphicFrame>
        <p:nvGraphicFramePr>
          <p:cNvPr id="19" name="Group 102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47462732"/>
              </p:ext>
            </p:extLst>
          </p:nvPr>
        </p:nvGraphicFramePr>
        <p:xfrm>
          <a:off x="4933738" y="2667000"/>
          <a:ext cx="4095961" cy="3525252"/>
        </p:xfrm>
        <a:graphic>
          <a:graphicData uri="http://schemas.openxmlformats.org/drawingml/2006/table">
            <a:tbl>
              <a:tblPr/>
              <a:tblGrid>
                <a:gridCol w="884098"/>
                <a:gridCol w="1181510"/>
                <a:gridCol w="1015176"/>
                <a:gridCol w="1015177"/>
              </a:tblGrid>
              <a:tr h="10379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Material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DFT-LDA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Grande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GW*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Expt.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79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Diamond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3.9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5.6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5.48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46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Si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1.17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46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LiCl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9.1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9.4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07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010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453393" y="1064331"/>
            <a:ext cx="869060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prstClr val="black"/>
                </a:solidFill>
                <a:latin typeface="Calibri"/>
              </a:rPr>
              <a:t>GW-BSE is computationally challenging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Huge number of FFTs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Lucida Grande"/>
              </a:rPr>
              <a:t>Huge memory footprints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Lucida Grande"/>
              </a:rPr>
              <a:t>Large and dense matrix multiplications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080841" y="2636675"/>
          <a:ext cx="2268587" cy="2210712"/>
        </p:xfrm>
        <a:graphic>
          <a:graphicData uri="http://schemas.openxmlformats.org/drawingml/2006/table">
            <a:tbl>
              <a:tblPr firstRow="1" bandRow="1"/>
              <a:tblGrid>
                <a:gridCol w="1372086"/>
                <a:gridCol w="896501"/>
              </a:tblGrid>
              <a:tr h="55267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Theoretical scaling</a:t>
                      </a:r>
                      <a:endParaRPr lang="en-US" sz="2000" b="1" dirty="0">
                        <a:solidFill>
                          <a:srgbClr val="1F497D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526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DFT:</a:t>
                      </a:r>
                      <a:endParaRPr lang="en-US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400" dirty="0" smtClean="0"/>
                        <a:t>N</a:t>
                      </a:r>
                      <a:r>
                        <a:rPr lang="en-US" sz="2400" baseline="30000" dirty="0" smtClean="0"/>
                        <a:t>3</a:t>
                      </a:r>
                      <a:endParaRPr lang="en-US" sz="2400" baseline="30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26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GW:</a:t>
                      </a:r>
                      <a:endParaRPr lang="en-US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400" dirty="0" smtClean="0"/>
                        <a:t>N</a:t>
                      </a:r>
                      <a:r>
                        <a:rPr lang="en-US" sz="2400" baseline="30000" dirty="0" smtClean="0"/>
                        <a:t>4</a:t>
                      </a:r>
                      <a:endParaRPr lang="en-US" sz="2400" baseline="30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26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BSE:</a:t>
                      </a:r>
                      <a:endParaRPr lang="en-US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400" dirty="0" smtClean="0"/>
                        <a:t>N</a:t>
                      </a:r>
                      <a:r>
                        <a:rPr lang="en-US" sz="2400" baseline="30000" dirty="0" smtClean="0"/>
                        <a:t>6</a:t>
                      </a:r>
                      <a:endParaRPr lang="en-US" sz="2400" baseline="30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766617"/>
              </p:ext>
            </p:extLst>
          </p:nvPr>
        </p:nvGraphicFramePr>
        <p:xfrm>
          <a:off x="4234032" y="2640434"/>
          <a:ext cx="3883273" cy="2210712"/>
        </p:xfrm>
        <a:graphic>
          <a:graphicData uri="http://schemas.openxmlformats.org/drawingml/2006/table">
            <a:tbl>
              <a:tblPr firstRow="1" bandRow="1"/>
              <a:tblGrid>
                <a:gridCol w="1184009"/>
                <a:gridCol w="2699264"/>
              </a:tblGrid>
              <a:tr h="55267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Ex.</a:t>
                      </a:r>
                      <a:r>
                        <a:rPr lang="en-US" sz="2000" b="1" baseline="0" dirty="0" smtClean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50-75 atoms (</a:t>
                      </a:r>
                      <a:r>
                        <a:rPr lang="en-US" sz="2000" b="1" dirty="0" err="1" smtClean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GaN</a:t>
                      </a:r>
                      <a:r>
                        <a:rPr lang="en-US" sz="2000" b="1" dirty="0" smtClean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)</a:t>
                      </a:r>
                      <a:r>
                        <a:rPr lang="en-US" sz="2000" b="1" baseline="0" dirty="0" smtClean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 </a:t>
                      </a:r>
                      <a:endParaRPr lang="en-US" sz="2000" b="1" dirty="0">
                        <a:solidFill>
                          <a:srgbClr val="1F497D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526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DFT:</a:t>
                      </a:r>
                      <a:endParaRPr lang="en-US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  </a:t>
                      </a:r>
                      <a:r>
                        <a:rPr lang="en-US" sz="2400" dirty="0" err="1" smtClean="0"/>
                        <a:t>cpu</a:t>
                      </a:r>
                      <a:r>
                        <a:rPr lang="en-US" sz="2400" dirty="0" smtClean="0"/>
                        <a:t> x hours</a:t>
                      </a:r>
                      <a:endParaRPr lang="en-US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26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GW:</a:t>
                      </a:r>
                      <a:endParaRPr lang="en-US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91  </a:t>
                      </a:r>
                      <a:r>
                        <a:rPr lang="en-US" sz="2400" dirty="0" err="1" smtClean="0"/>
                        <a:t>cpu</a:t>
                      </a:r>
                      <a:r>
                        <a:rPr lang="en-US" sz="2400" baseline="0" dirty="0" smtClean="0"/>
                        <a:t> x hours</a:t>
                      </a:r>
                      <a:endParaRPr lang="en-US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26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BSE:</a:t>
                      </a:r>
                      <a:endParaRPr lang="en-US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2  </a:t>
                      </a:r>
                      <a:r>
                        <a:rPr lang="en-US" sz="2400" dirty="0" err="1" smtClean="0"/>
                        <a:t>cpu</a:t>
                      </a:r>
                      <a:r>
                        <a:rPr lang="en-US" sz="2400" dirty="0" smtClean="0"/>
                        <a:t> x hours</a:t>
                      </a:r>
                      <a:endParaRPr lang="en-US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4495012" y="3705726"/>
            <a:ext cx="3810075" cy="700230"/>
          </a:xfrm>
          <a:prstGeom prst="rect">
            <a:avLst/>
          </a:prstGeom>
          <a:noFill/>
          <a:ln w="38100" cmpd="sng">
            <a:solidFill>
              <a:srgbClr val="008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931" y="5309067"/>
            <a:ext cx="803115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Goal</a:t>
            </a:r>
            <a:r>
              <a:rPr lang="en-US" b="1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: 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Developing highly scalable GW-BSE software</a:t>
            </a:r>
            <a:r>
              <a:rPr lang="en-US" b="1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</a:t>
            </a:r>
            <a:endParaRPr lang="en-US" b="1" dirty="0" smtClean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to tackle these challenges</a:t>
            </a:r>
          </a:p>
        </p:txBody>
      </p:sp>
      <p:sp>
        <p:nvSpPr>
          <p:cNvPr id="9" name="Rectangle 8"/>
          <p:cNvSpPr/>
          <p:nvPr/>
        </p:nvSpPr>
        <p:spPr>
          <a:xfrm>
            <a:off x="-78878" y="-218532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Motivation (Cont. )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96750" y="6490855"/>
            <a:ext cx="533400" cy="29094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352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98" y="1941069"/>
            <a:ext cx="3828047" cy="4680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2399" y="6490855"/>
            <a:ext cx="429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Zinc oxide nanowire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10067" y="1609714"/>
            <a:ext cx="2284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P3HT polymer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64200" y="2362200"/>
            <a:ext cx="303926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But with available</a:t>
            </a:r>
            <a:b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GW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-BSE methods</a:t>
            </a:r>
          </a:p>
          <a:p>
            <a:endParaRPr lang="en-US" dirty="0" smtClean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it would take </a:t>
            </a:r>
            <a:b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“forever”</a:t>
            </a:r>
          </a:p>
          <a:p>
            <a:endParaRPr lang="en-US" dirty="0" smtClean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i.e. use up all my</a:t>
            </a:r>
            <a:b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     supercomputer </a:t>
            </a:r>
            <a:b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     allocation time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253A-DC99-A54D-946D-506104E1BD55}" type="slidenum">
              <a:rPr lang="en-US" smtClean="0">
                <a:solidFill>
                  <a:srgbClr val="000000"/>
                </a:solidFill>
              </a:rPr>
              <a:pPr/>
              <a:t>63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33983" y="-122204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Motivation (Cont. )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4971" y="1148049"/>
            <a:ext cx="8799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8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Would love to do GW-BSE on this photovoltaic system…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014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0067" y="-123636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GW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 Box 41"/>
          <p:cNvSpPr txBox="1">
            <a:spLocks noChangeArrowheads="1"/>
          </p:cNvSpPr>
          <p:nvPr/>
        </p:nvSpPr>
        <p:spPr bwMode="auto">
          <a:xfrm>
            <a:off x="23993" y="2057309"/>
            <a:ext cx="53723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Dyson 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equation for many-body problem:</a:t>
            </a:r>
            <a:endParaRPr lang="en-US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98628" y="1818218"/>
            <a:ext cx="1636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0099"/>
                </a:solidFill>
                <a:latin typeface="Calibri" charset="0"/>
                <a:ea typeface="Calibri" charset="0"/>
                <a:cs typeface="Calibri" charset="0"/>
              </a:rPr>
              <a:t> self-energy</a:t>
            </a:r>
          </a:p>
          <a:p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159461" y="2641018"/>
            <a:ext cx="1183285" cy="73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5112" y="3466176"/>
            <a:ext cx="2020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GW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Equation: </a:t>
            </a:r>
          </a:p>
          <a:p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4475" y="5989606"/>
            <a:ext cx="5048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Hedin, </a:t>
            </a:r>
            <a:r>
              <a:rPr lang="en-US" sz="16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Phy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Rev, </a:t>
            </a:r>
            <a:r>
              <a:rPr lang="en-US" sz="16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139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1965; </a:t>
            </a:r>
            <a:r>
              <a:rPr lang="en-US" sz="16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Hybertsen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Louie, PRB, </a:t>
            </a:r>
            <a:r>
              <a:rPr lang="en-US" sz="16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34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,1986</a:t>
            </a:r>
            <a:endParaRPr lang="en-US" sz="16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2480" y="4749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215196" y="4036184"/>
                <a:ext cx="7230564" cy="1303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/>
                <a:endParaRPr lang="en-US" sz="3000" b="1" dirty="0">
                  <a:solidFill>
                    <a:srgbClr val="7030A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196" y="4036184"/>
                <a:ext cx="7230564" cy="130324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41413" y="2594029"/>
                <a:ext cx="7402331" cy="7990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/>
                <a:r>
                  <a:rPr lang="en-US" sz="3200" b="1" dirty="0">
                    <a:solidFill>
                      <a:srgbClr val="7030A0"/>
                    </a:solidFill>
                    <a:latin typeface="Lucida Grande" charset="0"/>
                    <a:ea typeface="Calibri" charset="0"/>
                    <a:cs typeface="Calibri" charset="0"/>
                  </a:rPr>
                  <a:t> </a:t>
                </a:r>
                <a14:m/>
                <a:r>
                  <a:rPr lang="en-US" sz="3200" b="1" dirty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=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E</a:t>
                </a:r>
                <a14:m/>
                <a:r>
                  <a:rPr lang="en-US" sz="3200" b="1" dirty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 </a:t>
                </a:r>
                <a:endParaRPr lang="en-US" sz="3200" b="1" dirty="0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413" y="2594029"/>
                <a:ext cx="7402331" cy="799001"/>
              </a:xfrm>
              <a:prstGeom prst="rect">
                <a:avLst/>
              </a:prstGeom>
              <a:blipFill rotWithShape="0">
                <a:blip r:embed="rId3"/>
                <a:stretch>
                  <a:fillRect b="-12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2894" y="1325037"/>
                <a:ext cx="235821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/>
                <a:r>
                  <a:rPr lang="en-US" sz="3000" b="1" dirty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=E</a:t>
                </a:r>
                <a14:m/>
                <a:r>
                  <a:rPr lang="en-US" sz="3000" b="1" dirty="0">
                    <a:solidFill>
                      <a:srgbClr val="7030A0"/>
                    </a:solidFill>
                    <a:latin typeface="Calibri" charset="0"/>
                    <a:ea typeface="Calibri" charset="0"/>
                    <a:cs typeface="Calibri" charset="0"/>
                  </a:rPr>
                  <a:t>  </a:t>
                </a:r>
                <a:endParaRPr lang="en-US" sz="3000" b="1" dirty="0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  <a:p>
                <a:endParaRPr lang="en-US" sz="3000" dirty="0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894" y="1325037"/>
                <a:ext cx="2358210" cy="1015663"/>
              </a:xfrm>
              <a:prstGeom prst="rect">
                <a:avLst/>
              </a:prstGeom>
              <a:blipFill rotWithShape="0">
                <a:blip r:embed="rId4"/>
                <a:stretch>
                  <a:fillRect t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3898" y="1356553"/>
            <a:ext cx="3155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Physicist’s favorite :</a:t>
            </a:r>
            <a:endParaRPr lang="en-US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5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  <p:bldP spid="2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99092" y="147164"/>
            <a:ext cx="7772400" cy="533400"/>
          </a:xfrm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FF0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Stages of GW calculation</a:t>
            </a:r>
            <a:endParaRPr lang="en-US" sz="34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4746" y="643989"/>
            <a:ext cx="8871331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endParaRPr lang="en-US" sz="2200" dirty="0" smtClean="0">
              <a:solidFill>
                <a:srgbClr val="000000"/>
              </a:solidFill>
            </a:endParaRP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Stage 1 : </a:t>
            </a:r>
            <a:r>
              <a:rPr lang="en-US" sz="2200" dirty="0">
                <a:solidFill>
                  <a:srgbClr val="000000"/>
                </a:solidFill>
              </a:rPr>
              <a:t>Run DFT calc. on structure </a:t>
            </a:r>
            <a:r>
              <a:rPr lang="en-US" sz="2200" dirty="0">
                <a:solidFill>
                  <a:srgbClr val="000000"/>
                </a:solidFill>
                <a:sym typeface="Wingdings"/>
              </a:rPr>
              <a:t> output :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 </a:t>
            </a:r>
            <a:r>
              <a:rPr lang="en-US" sz="2200" dirty="0">
                <a:solidFill>
                  <a:srgbClr val="000000"/>
                </a:solidFill>
                <a:sym typeface="Wingdings"/>
              </a:rPr>
              <a:t>and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𝜓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(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r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) </a:t>
            </a:r>
            <a:endParaRPr lang="en-US" sz="2200" dirty="0">
              <a:solidFill>
                <a:srgbClr val="000000"/>
              </a:solidFill>
            </a:endParaRPr>
          </a:p>
          <a:p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Stage 2.1 : compute Polarizability matrix </a:t>
            </a:r>
          </a:p>
          <a:p>
            <a:endParaRPr lang="en-US" sz="2200" i="1" dirty="0" smtClean="0">
              <a:solidFill>
                <a:srgbClr val="0000FF"/>
              </a:solidFill>
              <a:latin typeface="CMU Serif Roman"/>
              <a:cs typeface="CMU Serif Roman"/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Stage </a:t>
            </a:r>
            <a:r>
              <a:rPr lang="en-US" sz="2200" dirty="0" smtClean="0">
                <a:solidFill>
                  <a:srgbClr val="000000"/>
                </a:solidFill>
              </a:rPr>
              <a:t>2.2 </a:t>
            </a:r>
            <a:r>
              <a:rPr lang="en-US" sz="2200" dirty="0">
                <a:solidFill>
                  <a:srgbClr val="000000"/>
                </a:solidFill>
              </a:rPr>
              <a:t>: </a:t>
            </a:r>
            <a:r>
              <a:rPr lang="en-US" sz="2200" dirty="0" smtClean="0">
                <a:solidFill>
                  <a:srgbClr val="000000"/>
                </a:solidFill>
              </a:rPr>
              <a:t>double FFT rows and columns 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i="1" dirty="0" smtClean="0">
                <a:solidFill>
                  <a:srgbClr val="0000FF"/>
                </a:solidFill>
                <a:latin typeface="CMU Serif Roman"/>
                <a:cs typeface="CMU Serif Roman"/>
              </a:rPr>
              <a:t>P(G,G’)</a:t>
            </a:r>
            <a:endParaRPr lang="en-US" sz="2200" dirty="0" smtClean="0">
              <a:solidFill>
                <a:srgbClr val="000000"/>
              </a:solidFill>
            </a:endParaRP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Stage </a:t>
            </a:r>
            <a:r>
              <a:rPr lang="en-US" sz="2200" dirty="0">
                <a:solidFill>
                  <a:srgbClr val="000000"/>
                </a:solidFill>
              </a:rPr>
              <a:t>3</a:t>
            </a:r>
            <a:r>
              <a:rPr lang="en-US" sz="2200" dirty="0" smtClean="0">
                <a:solidFill>
                  <a:srgbClr val="000000"/>
                </a:solidFill>
              </a:rPr>
              <a:t> : compute and invert dielectric screening function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Stage 4 : “</a:t>
            </a:r>
            <a:r>
              <a:rPr lang="en-US" sz="2200" dirty="0" err="1" smtClean="0">
                <a:solidFill>
                  <a:srgbClr val="000000"/>
                </a:solidFill>
              </a:rPr>
              <a:t>plasmon</a:t>
            </a:r>
            <a:r>
              <a:rPr lang="en-US" sz="2200" dirty="0" smtClean="0">
                <a:solidFill>
                  <a:srgbClr val="000000"/>
                </a:solidFill>
              </a:rPr>
              <a:t>-pole” method 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2200" dirty="0" smtClean="0">
                <a:solidFill>
                  <a:srgbClr val="000000"/>
                </a:solidFill>
              </a:rPr>
              <a:t> dynamic screening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Stage 5 : put together </a:t>
            </a:r>
            <a:r>
              <a:rPr lang="en-US" sz="2200" i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, </a:t>
            </a:r>
            <a:r>
              <a:rPr lang="en-US" sz="2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𝜓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(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r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) 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and              self-energy </a:t>
            </a:r>
            <a:r>
              <a:rPr lang="en-US" sz="2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S(w)</a:t>
            </a:r>
            <a:br>
              <a:rPr lang="en-US" sz="2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</a:br>
            <a:endParaRPr lang="en-US" sz="2200" dirty="0" smtClean="0">
              <a:solidFill>
                <a:srgbClr val="000000"/>
              </a:solidFill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0"/>
          <a:stretch/>
        </p:blipFill>
        <p:spPr>
          <a:xfrm>
            <a:off x="6299963" y="1769403"/>
            <a:ext cx="2282951" cy="914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553" y="4171535"/>
            <a:ext cx="3930369" cy="390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535" y="4198831"/>
            <a:ext cx="809494" cy="284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8775" y="5030074"/>
            <a:ext cx="1360633" cy="3914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8830"/>
          <a:stretch/>
        </p:blipFill>
        <p:spPr>
          <a:xfrm>
            <a:off x="4907433" y="5685494"/>
            <a:ext cx="968364" cy="39141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0761" y="-209068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51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99092" y="147164"/>
            <a:ext cx="7772400" cy="533400"/>
          </a:xfrm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FF0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Hardest parts</a:t>
            </a:r>
            <a:endParaRPr lang="en-US" sz="34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4746" y="643100"/>
            <a:ext cx="8871331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Stage 1 : </a:t>
            </a:r>
            <a:r>
              <a:rPr lang="en-US" sz="2200" dirty="0">
                <a:solidFill>
                  <a:srgbClr val="000000"/>
                </a:solidFill>
              </a:rPr>
              <a:t>Run DFT calc. on structure </a:t>
            </a:r>
            <a:r>
              <a:rPr lang="en-US" sz="2200" dirty="0">
                <a:solidFill>
                  <a:srgbClr val="000000"/>
                </a:solidFill>
                <a:sym typeface="Wingdings"/>
              </a:rPr>
              <a:t> output :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 </a:t>
            </a:r>
            <a:r>
              <a:rPr lang="en-US" sz="2200" dirty="0">
                <a:solidFill>
                  <a:srgbClr val="000000"/>
                </a:solidFill>
                <a:sym typeface="Wingdings"/>
              </a:rPr>
              <a:t>and </a:t>
            </a:r>
            <a:r>
              <a:rPr lang="en-US" sz="2200" dirty="0">
                <a:solidFill>
                  <a:srgbClr val="0000FF"/>
                </a:solidFill>
                <a:latin typeface="Symbol" charset="2"/>
                <a:cs typeface="Symbol" charset="2"/>
              </a:rPr>
              <a:t>𝜓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(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r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) </a:t>
            </a:r>
            <a:endParaRPr lang="en-US" sz="2200" dirty="0" smtClean="0">
              <a:solidFill>
                <a:srgbClr val="000000"/>
              </a:solidFill>
            </a:endParaRP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Stage 2.1 : compute Polarizability matrix </a:t>
            </a:r>
            <a:endParaRPr lang="en-US" sz="2200" i="1" dirty="0" smtClean="0">
              <a:solidFill>
                <a:srgbClr val="0000FF"/>
              </a:solidFill>
              <a:latin typeface="CMU Serif Roman"/>
              <a:cs typeface="CMU Serif Roman"/>
            </a:endParaRPr>
          </a:p>
          <a:p>
            <a:endParaRPr lang="en-US" sz="2200" i="1" dirty="0" smtClean="0">
              <a:solidFill>
                <a:srgbClr val="0000FF"/>
              </a:solidFill>
              <a:latin typeface="CMU Serif Roman"/>
              <a:cs typeface="CMU Serif Roman"/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Stage </a:t>
            </a:r>
            <a:r>
              <a:rPr lang="en-US" sz="2200" dirty="0" smtClean="0">
                <a:solidFill>
                  <a:srgbClr val="000000"/>
                </a:solidFill>
              </a:rPr>
              <a:t>2.2 </a:t>
            </a:r>
            <a:r>
              <a:rPr lang="en-US" sz="2200" dirty="0">
                <a:solidFill>
                  <a:srgbClr val="000000"/>
                </a:solidFill>
              </a:rPr>
              <a:t>: </a:t>
            </a:r>
            <a:r>
              <a:rPr lang="en-US" sz="2200" dirty="0" smtClean="0">
                <a:solidFill>
                  <a:srgbClr val="000000"/>
                </a:solidFill>
              </a:rPr>
              <a:t>double FFT rows and columns 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i="1" dirty="0" smtClean="0">
                <a:solidFill>
                  <a:srgbClr val="0000FF"/>
                </a:solidFill>
                <a:latin typeface="CMU Serif Roman"/>
                <a:cs typeface="CMU Serif Roman"/>
              </a:rPr>
              <a:t>P(G,G’)</a:t>
            </a:r>
            <a:endParaRPr lang="en-US" sz="2200" dirty="0" smtClean="0">
              <a:solidFill>
                <a:srgbClr val="000000"/>
              </a:solidFill>
            </a:endParaRP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Stage </a:t>
            </a:r>
            <a:r>
              <a:rPr lang="en-US" sz="2200" dirty="0">
                <a:solidFill>
                  <a:srgbClr val="000000"/>
                </a:solidFill>
              </a:rPr>
              <a:t>3</a:t>
            </a:r>
            <a:r>
              <a:rPr lang="en-US" sz="2200" dirty="0" smtClean="0">
                <a:solidFill>
                  <a:srgbClr val="000000"/>
                </a:solidFill>
              </a:rPr>
              <a:t> : compute and invert dielectric screening function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Stage 4 : “</a:t>
            </a:r>
            <a:r>
              <a:rPr lang="en-US" sz="2200" dirty="0" err="1" smtClean="0">
                <a:solidFill>
                  <a:srgbClr val="000000"/>
                </a:solidFill>
              </a:rPr>
              <a:t>plasmon</a:t>
            </a:r>
            <a:r>
              <a:rPr lang="en-US" sz="2200" dirty="0" smtClean="0">
                <a:solidFill>
                  <a:srgbClr val="000000"/>
                </a:solidFill>
              </a:rPr>
              <a:t>-pole” method 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2200" dirty="0" smtClean="0">
                <a:solidFill>
                  <a:srgbClr val="000000"/>
                </a:solidFill>
              </a:rPr>
              <a:t> dynamic screening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Stage 5 : put together </a:t>
            </a:r>
            <a:r>
              <a:rPr lang="en-US" sz="2200" i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, </a:t>
            </a:r>
            <a:r>
              <a:rPr lang="en-US" sz="2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𝜓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(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r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) 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and              self-energy </a:t>
            </a:r>
            <a:r>
              <a:rPr lang="en-US" sz="2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S(w)</a:t>
            </a:r>
            <a:br>
              <a:rPr lang="en-US" sz="2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</a:br>
            <a:endParaRPr lang="en-US" sz="2200" dirty="0" smtClean="0">
              <a:solidFill>
                <a:srgbClr val="000000"/>
              </a:solidFill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0"/>
          <a:stretch/>
        </p:blipFill>
        <p:spPr>
          <a:xfrm>
            <a:off x="6299963" y="1769403"/>
            <a:ext cx="2282951" cy="914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553" y="4171535"/>
            <a:ext cx="3930369" cy="390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535" y="4198831"/>
            <a:ext cx="809494" cy="284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8775" y="5030074"/>
            <a:ext cx="1360633" cy="3914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8830"/>
          <a:stretch/>
        </p:blipFill>
        <p:spPr>
          <a:xfrm>
            <a:off x="4907433" y="5685494"/>
            <a:ext cx="968364" cy="3914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92914" y="1392019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Most expensive</a:t>
            </a:r>
            <a:endParaRPr lang="en-US" i="1" dirty="0">
              <a:solidFill>
                <a:srgbClr val="FF0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4746" y="1804148"/>
            <a:ext cx="8871331" cy="132442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74725" y="-172914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249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2392802"/>
              </p:ext>
            </p:extLst>
          </p:nvPr>
        </p:nvGraphicFramePr>
        <p:xfrm>
          <a:off x="1650842" y="1445979"/>
          <a:ext cx="5527675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" name="Equation" r:id="rId3" imgW="2527300" imgH="444500" progId="Equation.3">
                  <p:embed/>
                </p:oleObj>
              </mc:Choice>
              <mc:Fallback>
                <p:oleObj name="Equation" r:id="rId3" imgW="2527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0842" y="1445979"/>
                        <a:ext cx="5527675" cy="909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35677" y="4467777"/>
            <a:ext cx="868082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Standard </a:t>
            </a:r>
            <a:r>
              <a:rPr lang="en-US" b="1" u="sng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G-space </a:t>
            </a:r>
            <a:r>
              <a:rPr lang="en-US" b="1" u="sng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approach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: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Directly </a:t>
            </a:r>
            <a:r>
              <a: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compute </a:t>
            </a:r>
            <a:r>
              <a:rPr lang="en-US" i="1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P</a:t>
            </a:r>
            <a:r>
              <a: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 in G 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space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A huge </a:t>
            </a:r>
            <a:r>
              <a: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number of 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FFTs  (</a:t>
            </a:r>
            <a:r>
              <a:rPr lang="en-US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N</a:t>
            </a:r>
            <a:r>
              <a:rPr lang="en-US" baseline="-25000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v</a:t>
            </a:r>
            <a:r>
              <a:rPr lang="en-US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N</a:t>
            </a:r>
            <a:r>
              <a:rPr lang="en-US" baseline="-25000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)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75280" y="1583269"/>
            <a:ext cx="2349500" cy="1259893"/>
            <a:chOff x="3070070" y="3001701"/>
            <a:chExt cx="2349500" cy="1259893"/>
          </a:xfrm>
        </p:grpSpPr>
        <p:sp>
          <p:nvSpPr>
            <p:cNvPr id="12" name="Rectangle 11"/>
            <p:cNvSpPr/>
            <p:nvPr/>
          </p:nvSpPr>
          <p:spPr>
            <a:xfrm>
              <a:off x="3451087" y="3001701"/>
              <a:ext cx="1464855" cy="560346"/>
            </a:xfrm>
            <a:prstGeom prst="rect">
              <a:avLst/>
            </a:prstGeom>
            <a:noFill/>
            <a:ln w="38100" cmpd="sng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3070070" y="3742482"/>
            <a:ext cx="2349500" cy="519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4" name="Equation" r:id="rId5" imgW="1143000" imgH="241300" progId="Equation.3">
                    <p:embed/>
                  </p:oleObj>
                </mc:Choice>
                <mc:Fallback>
                  <p:oleObj name="Equation" r:id="rId5" imgW="1143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070070" y="3742482"/>
                          <a:ext cx="2349500" cy="519112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TextBox 13"/>
          <p:cNvSpPr txBox="1"/>
          <p:nvPr/>
        </p:nvSpPr>
        <p:spPr>
          <a:xfrm>
            <a:off x="5660308" y="4615299"/>
            <a:ext cx="3483692" cy="70788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000" b="1" baseline="-250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000" b="1" dirty="0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: # occupied </a:t>
            </a:r>
            <a:r>
              <a:rPr lang="en-US" sz="20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states</a:t>
            </a:r>
          </a:p>
          <a:p>
            <a:r>
              <a:rPr lang="en-US" sz="2000" b="1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000" b="1" baseline="-2500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: # unoccupied states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5677" y="5903838"/>
            <a:ext cx="8680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R-</a:t>
            </a:r>
            <a:r>
              <a:rPr lang="en-US" b="1" u="sng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space </a:t>
            </a:r>
            <a:r>
              <a:rPr lang="en-US" b="1" u="sng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approach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latin typeface="Lucida Grande" charset="0"/>
                <a:ea typeface="ＭＳ Ｐゴシック" charset="0"/>
                <a:cs typeface="Calibri"/>
              </a:rPr>
              <a:t>Much fewer number of FFTs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80761" y="-209068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599092" y="147164"/>
            <a:ext cx="77724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sz="3400" b="1" kern="0" dirty="0" smtClean="0">
                <a:solidFill>
                  <a:srgbClr val="FF0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Static Polarizability</a:t>
            </a:r>
            <a:endParaRPr lang="en-US" sz="3400" b="1" kern="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96750" y="6490855"/>
            <a:ext cx="533400" cy="29094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12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7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6846" y="1134787"/>
            <a:ext cx="8680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New R-</a:t>
            </a:r>
            <a:r>
              <a:rPr lang="en-US" b="1" u="sng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space </a:t>
            </a:r>
            <a:r>
              <a:rPr lang="en-US" b="1" u="sng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approach:</a:t>
            </a:r>
            <a:endParaRPr lang="en-US" b="1" dirty="0" smtClean="0">
              <a:solidFill>
                <a:srgbClr val="FF0000"/>
              </a:solidFill>
              <a:latin typeface="Lucida Grande" charset="0"/>
              <a:ea typeface="ＭＳ Ｐゴシック" charset="0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8180" y="2971945"/>
            <a:ext cx="1547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mbria Math"/>
              </a:rPr>
              <a:t># FFTs: N</a:t>
            </a:r>
            <a:r>
              <a:rPr lang="en-US" baseline="-25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mbria Math"/>
              </a:rPr>
              <a:t>r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843294"/>
              </p:ext>
            </p:extLst>
          </p:nvPr>
        </p:nvGraphicFramePr>
        <p:xfrm>
          <a:off x="2208369" y="1954230"/>
          <a:ext cx="4714875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name="Equation" r:id="rId3" imgW="2552700" imgH="444500" progId="Equation.3">
                  <p:embed/>
                </p:oleObj>
              </mc:Choice>
              <mc:Fallback>
                <p:oleObj name="Equation" r:id="rId3" imgW="25527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8369" y="1954230"/>
                        <a:ext cx="4714875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83371" y="1614560"/>
            <a:ext cx="7046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1) Calculate static </a:t>
            </a:r>
            <a:r>
              <a:rPr lang="en-US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polarizability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in real space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371" y="2388771"/>
            <a:ext cx="524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2) FFTs for columns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89051" y="3057543"/>
            <a:ext cx="2855913" cy="377825"/>
            <a:chOff x="1289050" y="2767308"/>
            <a:chExt cx="2855913" cy="377825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289050" y="2768895"/>
            <a:ext cx="915988" cy="376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38" name="Equation" r:id="rId5" imgW="469900" imgH="203200" progId="Equation.3">
                    <p:embed/>
                  </p:oleObj>
                </mc:Choice>
                <mc:Fallback>
                  <p:oleObj name="Equation" r:id="rId5" imgW="4699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89050" y="2768895"/>
                          <a:ext cx="915988" cy="376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3154363" y="2767308"/>
            <a:ext cx="990600" cy="376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39" name="Equation" r:id="rId7" imgW="508000" imgH="203200" progId="Equation.3">
                    <p:embed/>
                  </p:oleObj>
                </mc:Choice>
                <mc:Fallback>
                  <p:oleObj name="Equation" r:id="rId7" imgW="5080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54363" y="2767308"/>
                          <a:ext cx="990600" cy="376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TextBox 17"/>
          <p:cNvSpPr txBox="1"/>
          <p:nvPr/>
        </p:nvSpPr>
        <p:spPr>
          <a:xfrm>
            <a:off x="383372" y="3565556"/>
            <a:ext cx="524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3) FFTs for rows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52539" y="4035443"/>
            <a:ext cx="2941637" cy="379412"/>
            <a:chOff x="1252538" y="2765686"/>
            <a:chExt cx="2941637" cy="379412"/>
          </a:xfrm>
        </p:grpSpPr>
        <p:graphicFrame>
          <p:nvGraphicFramePr>
            <p:cNvPr id="21" name="Object 20"/>
            <p:cNvGraphicFramePr>
              <a:graphicFrameLocks noChangeAspect="1"/>
            </p:cNvGraphicFramePr>
            <p:nvPr>
              <p:extLst/>
            </p:nvPr>
          </p:nvGraphicFramePr>
          <p:xfrm>
            <a:off x="1252538" y="2768861"/>
            <a:ext cx="990600" cy="376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0" name="Equation" r:id="rId9" imgW="508000" imgH="203200" progId="Equation.3">
                    <p:embed/>
                  </p:oleObj>
                </mc:Choice>
                <mc:Fallback>
                  <p:oleObj name="Equation" r:id="rId9" imgW="5080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252538" y="2768861"/>
                          <a:ext cx="990600" cy="376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/>
            </p:nvPr>
          </p:nvGraphicFramePr>
          <p:xfrm>
            <a:off x="3105150" y="2765686"/>
            <a:ext cx="1089025" cy="377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1" name="Equation" r:id="rId11" imgW="558800" imgH="203200" progId="Equation.3">
                    <p:embed/>
                  </p:oleObj>
                </mc:Choice>
                <mc:Fallback>
                  <p:oleObj name="Equation" r:id="rId11" imgW="5588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105150" y="2765686"/>
                          <a:ext cx="1089025" cy="377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TextBox 23"/>
          <p:cNvSpPr txBox="1"/>
          <p:nvPr/>
        </p:nvSpPr>
        <p:spPr>
          <a:xfrm>
            <a:off x="4790274" y="3976246"/>
            <a:ext cx="1644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mbria Math"/>
              </a:rPr>
              <a:t># FFTs: N</a:t>
            </a:r>
            <a:r>
              <a:rPr lang="en-US" baseline="-25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mbria Math"/>
              </a:rPr>
              <a:t>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9066" y="3314381"/>
            <a:ext cx="170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mbria Math"/>
              </a:rPr>
              <a:t>N</a:t>
            </a:r>
            <a:r>
              <a:rPr lang="en-US" baseline="-250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mbria Math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mbria Math"/>
              </a:rPr>
              <a:t>: # R grid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3366FF"/>
                </a:solidFill>
                <a:latin typeface="Calibri"/>
                <a:ea typeface="ＭＳ Ｐゴシック" charset="0"/>
                <a:cs typeface="Cambria Math"/>
              </a:rPr>
              <a:t>N</a:t>
            </a:r>
            <a:r>
              <a:rPr lang="en-US" b="1" baseline="-25000" dirty="0" smtClean="0">
                <a:solidFill>
                  <a:srgbClr val="3366FF"/>
                </a:solidFill>
                <a:latin typeface="Calibri"/>
                <a:ea typeface="ＭＳ Ｐゴシック" charset="0"/>
                <a:cs typeface="Cambria Math"/>
              </a:rPr>
              <a:t>r</a:t>
            </a:r>
            <a:r>
              <a:rPr lang="en-US" b="1" dirty="0" smtClean="0">
                <a:solidFill>
                  <a:srgbClr val="3366FF"/>
                </a:solidFill>
                <a:latin typeface="Lucida Grande" charset="0"/>
                <a:ea typeface="ＭＳ Ｐゴシック" charset="0"/>
                <a:cs typeface="Cambria Math"/>
              </a:rPr>
              <a:t> ≈ 4Nc</a:t>
            </a:r>
            <a:endParaRPr lang="en-US" b="1" dirty="0" smtClean="0">
              <a:solidFill>
                <a:srgbClr val="3366FF"/>
              </a:solidFill>
              <a:latin typeface="Calibri"/>
              <a:ea typeface="ＭＳ Ｐゴシック" charset="0"/>
              <a:cs typeface="Cambria Math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423397"/>
              </p:ext>
            </p:extLst>
          </p:nvPr>
        </p:nvGraphicFramePr>
        <p:xfrm>
          <a:off x="611160" y="4662208"/>
          <a:ext cx="501960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201"/>
                <a:gridCol w="1673201"/>
                <a:gridCol w="167320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G-space approach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R-space approach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#FFT</a:t>
                      </a:r>
                      <a:endParaRPr lang="en-US" sz="2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N</a:t>
                      </a:r>
                      <a:r>
                        <a:rPr lang="en-US" sz="2000" baseline="-25000" dirty="0" err="1" smtClean="0"/>
                        <a:t>v</a:t>
                      </a:r>
                      <a:r>
                        <a:rPr lang="en-US" sz="2000" dirty="0" err="1" smtClean="0"/>
                        <a:t>N</a:t>
                      </a:r>
                      <a:r>
                        <a:rPr lang="en-US" sz="2000" baseline="-25000" dirty="0" err="1" smtClean="0"/>
                        <a:t>c</a:t>
                      </a:r>
                      <a:endParaRPr lang="en-US" sz="20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8N</a:t>
                      </a:r>
                      <a:r>
                        <a:rPr lang="en-US" sz="2000" baseline="-25000" dirty="0" smtClean="0"/>
                        <a:t>c</a:t>
                      </a:r>
                      <a:endParaRPr lang="en-US" sz="2000" baseline="-25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err="1" smtClean="0"/>
                        <a:t>N</a:t>
                      </a:r>
                      <a:r>
                        <a:rPr lang="en-US" sz="2000" baseline="-25000" dirty="0" err="1" smtClean="0"/>
                        <a:t>v</a:t>
                      </a:r>
                      <a:r>
                        <a:rPr lang="en-US" sz="2000" baseline="0" dirty="0" smtClean="0"/>
                        <a:t>=500</a:t>
                      </a:r>
                    </a:p>
                    <a:p>
                      <a:pPr algn="ctr"/>
                      <a:r>
                        <a:rPr lang="en-US" sz="2000" baseline="0" dirty="0" err="1" smtClean="0"/>
                        <a:t>N</a:t>
                      </a:r>
                      <a:r>
                        <a:rPr lang="en-US" sz="2000" baseline="-25000" dirty="0" err="1" smtClean="0"/>
                        <a:t>c</a:t>
                      </a:r>
                      <a:r>
                        <a:rPr lang="en-US" sz="2000" baseline="0" dirty="0" smtClean="0"/>
                        <a:t>=1,500</a:t>
                      </a:r>
                      <a:endParaRPr lang="en-US" sz="2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750,000</a:t>
                      </a:r>
                      <a:endParaRPr lang="en-US" sz="2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12,000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900330" y="5814792"/>
            <a:ext cx="2696420" cy="58477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1600" b="1" baseline="-250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: # occupied </a:t>
            </a:r>
            <a:r>
              <a:rPr lang="en-U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states</a:t>
            </a:r>
          </a:p>
          <a:p>
            <a:r>
              <a:rPr lang="en-US" sz="1600" b="1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1600" b="1" baseline="-2500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: # unoccupied states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85974" y="3218677"/>
            <a:ext cx="565008" cy="0"/>
          </a:xfrm>
          <a:prstGeom prst="straightConnector1">
            <a:avLst/>
          </a:prstGeom>
          <a:ln w="50800"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401413" y="4170991"/>
            <a:ext cx="565008" cy="0"/>
          </a:xfrm>
          <a:prstGeom prst="straightConnector1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-196775" y="-231549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599092" y="147164"/>
            <a:ext cx="77724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sz="3400" b="1" kern="0" dirty="0" smtClean="0">
                <a:solidFill>
                  <a:srgbClr val="FF0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Static Polarizability</a:t>
            </a:r>
            <a:endParaRPr lang="en-US" sz="3400" b="1" kern="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96750" y="6490855"/>
            <a:ext cx="533400" cy="29094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13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1826" y="4918750"/>
            <a:ext cx="4775616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Si crystal 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Dense FFT grid: 24×24×24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P and ε</a:t>
            </a:r>
            <a:r>
              <a:rPr lang="en-US" baseline="300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-1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converge at: 12×12×12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116" y="821695"/>
            <a:ext cx="5127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What R grid should we use?:</a:t>
            </a:r>
            <a:endParaRPr lang="en-US" b="1" u="sng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9724" y="1784859"/>
            <a:ext cx="4668588" cy="3292108"/>
            <a:chOff x="1892895" y="1228489"/>
            <a:chExt cx="4668588" cy="3292108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/>
            </p:nvPr>
          </p:nvGraphicFramePr>
          <p:xfrm>
            <a:off x="1892895" y="1228489"/>
            <a:ext cx="4668588" cy="29227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4221238" y="4151265"/>
              <a:ext cx="568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rPr>
                <a:t>N</a:t>
              </a:r>
              <a:endParaRPr lang="en-US" b="1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020951" y="2868656"/>
            <a:ext cx="2128762" cy="2109409"/>
            <a:chOff x="1439329" y="4581861"/>
            <a:chExt cx="2128762" cy="2109409"/>
          </a:xfrm>
        </p:grpSpPr>
        <p:grpSp>
          <p:nvGrpSpPr>
            <p:cNvPr id="57" name="Group 56"/>
            <p:cNvGrpSpPr/>
            <p:nvPr/>
          </p:nvGrpSpPr>
          <p:grpSpPr>
            <a:xfrm>
              <a:off x="1439329" y="4581861"/>
              <a:ext cx="2128762" cy="2109409"/>
              <a:chOff x="6156476" y="3447143"/>
              <a:chExt cx="2128762" cy="2109409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V="1">
                <a:off x="7765143" y="3447146"/>
                <a:ext cx="520095" cy="858759"/>
              </a:xfrm>
              <a:prstGeom prst="line">
                <a:avLst/>
              </a:prstGeom>
              <a:ln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6676572" y="3447143"/>
                <a:ext cx="1596571" cy="2"/>
              </a:xfrm>
              <a:prstGeom prst="line">
                <a:avLst/>
              </a:prstGeom>
              <a:ln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6156476" y="4305903"/>
                <a:ext cx="1596571" cy="2"/>
              </a:xfrm>
              <a:prstGeom prst="line">
                <a:avLst/>
              </a:prstGeom>
              <a:ln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6156476" y="3456018"/>
                <a:ext cx="520096" cy="849887"/>
              </a:xfrm>
              <a:prstGeom prst="line">
                <a:avLst/>
              </a:prstGeom>
              <a:ln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6168572" y="4320799"/>
                <a:ext cx="0" cy="1226881"/>
              </a:xfrm>
              <a:prstGeom prst="line">
                <a:avLst/>
              </a:prstGeom>
              <a:ln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6156476" y="5542418"/>
                <a:ext cx="1596571" cy="2"/>
              </a:xfrm>
              <a:prstGeom prst="line">
                <a:avLst/>
              </a:prstGeom>
              <a:ln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7753047" y="4329671"/>
                <a:ext cx="0" cy="1226881"/>
              </a:xfrm>
              <a:prstGeom prst="line">
                <a:avLst/>
              </a:prstGeom>
              <a:ln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7753048" y="4682899"/>
                <a:ext cx="532190" cy="873653"/>
              </a:xfrm>
              <a:prstGeom prst="line">
                <a:avLst/>
              </a:prstGeom>
              <a:ln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8285238" y="3456017"/>
                <a:ext cx="0" cy="1226881"/>
              </a:xfrm>
              <a:prstGeom prst="line">
                <a:avLst/>
              </a:prstGeom>
              <a:ln>
                <a:solidFill>
                  <a:schemeClr val="tx2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2273900" y="4988262"/>
              <a:ext cx="1015999" cy="1057123"/>
              <a:chOff x="7003142" y="3865639"/>
              <a:chExt cx="1015999" cy="1057123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7245046" y="3865639"/>
                <a:ext cx="774095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7003142" y="3865639"/>
                <a:ext cx="241904" cy="440264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7015236" y="4280866"/>
                <a:ext cx="0" cy="64189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015236" y="4922762"/>
                <a:ext cx="749906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8019141" y="3878701"/>
                <a:ext cx="0" cy="64189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7777237" y="4482498"/>
                <a:ext cx="241904" cy="440264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7010398" y="4320799"/>
                <a:ext cx="774095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7777237" y="3865639"/>
                <a:ext cx="241904" cy="440264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/>
          <p:cNvSpPr txBox="1"/>
          <p:nvPr/>
        </p:nvSpPr>
        <p:spPr>
          <a:xfrm>
            <a:off x="5948381" y="5089276"/>
            <a:ext cx="2515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reduced to 1/8 !!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/>
          </p:nvPr>
        </p:nvGraphicFramePr>
        <p:xfrm>
          <a:off x="2208368" y="1173905"/>
          <a:ext cx="4714875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" name="Equation" r:id="rId5" imgW="2552700" imgH="444500" progId="Equation.3">
                  <p:embed/>
                </p:oleObj>
              </mc:Choice>
              <mc:Fallback>
                <p:oleObj name="Equation" r:id="rId5" imgW="25527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08368" y="1173905"/>
                        <a:ext cx="4714875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96441" y="2328549"/>
            <a:ext cx="212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3D FFT box</a:t>
            </a:r>
            <a:endParaRPr lang="en-US" sz="2000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127360" y="-256609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599092" y="147164"/>
            <a:ext cx="77724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sz="3400" b="1" kern="0" dirty="0" smtClean="0">
                <a:solidFill>
                  <a:srgbClr val="FF0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Static Polarizability</a:t>
            </a:r>
            <a:endParaRPr lang="en-US" sz="3400" b="1" kern="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96750" y="6490855"/>
            <a:ext cx="533400" cy="29094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14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7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1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7971" b="24568"/>
          <a:stretch>
            <a:fillRect/>
          </a:stretch>
        </p:blipFill>
        <p:spPr bwMode="auto">
          <a:xfrm>
            <a:off x="76200" y="1066800"/>
            <a:ext cx="38862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-105890" y="-110090"/>
            <a:ext cx="952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</a:rPr>
              <a:t>Goal : The accurate </a:t>
            </a:r>
            <a:r>
              <a:rPr lang="en-US" altLang="en-US" sz="3000" b="1" dirty="0" smtClean="0">
                <a:latin typeface="Times New Roman" panose="02020603050405020304" pitchFamily="18" charset="0"/>
              </a:rPr>
              <a:t>treatment </a:t>
            </a:r>
            <a:r>
              <a:rPr lang="en-US" altLang="en-US" sz="3000" b="1" dirty="0">
                <a:latin typeface="Times New Roman" panose="02020603050405020304" pitchFamily="18" charset="0"/>
              </a:rPr>
              <a:t>of complex heterogeneous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</a:rPr>
              <a:t>            systems to gain physical insight.</a:t>
            </a:r>
          </a:p>
        </p:txBody>
      </p:sp>
      <p:sp>
        <p:nvSpPr>
          <p:cNvPr id="13316" name="Rectangle 8"/>
          <p:cNvSpPr>
            <a:spLocks noChangeArrowheads="1"/>
          </p:cNvSpPr>
          <p:nvPr/>
        </p:nvSpPr>
        <p:spPr bwMode="auto">
          <a:xfrm>
            <a:off x="6064250" y="3581400"/>
            <a:ext cx="723900" cy="155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7" name="Rectangle 9"/>
          <p:cNvSpPr>
            <a:spLocks noChangeArrowheads="1"/>
          </p:cNvSpPr>
          <p:nvPr/>
        </p:nvSpPr>
        <p:spPr bwMode="auto">
          <a:xfrm>
            <a:off x="6515100" y="3581400"/>
            <a:ext cx="1301750" cy="2587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8" name="Rectangle 11"/>
          <p:cNvSpPr>
            <a:spLocks noChangeArrowheads="1"/>
          </p:cNvSpPr>
          <p:nvPr/>
        </p:nvSpPr>
        <p:spPr bwMode="auto">
          <a:xfrm>
            <a:off x="4827588" y="4238625"/>
            <a:ext cx="795337" cy="31273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9" name="Rectangle 13"/>
          <p:cNvSpPr>
            <a:spLocks noChangeArrowheads="1"/>
          </p:cNvSpPr>
          <p:nvPr/>
        </p:nvSpPr>
        <p:spPr bwMode="auto">
          <a:xfrm>
            <a:off x="6643688" y="3783013"/>
            <a:ext cx="144462" cy="155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20" name="Rectangle 14"/>
          <p:cNvSpPr>
            <a:spLocks noChangeArrowheads="1"/>
          </p:cNvSpPr>
          <p:nvPr/>
        </p:nvSpPr>
        <p:spPr bwMode="auto">
          <a:xfrm>
            <a:off x="6916738" y="3783013"/>
            <a:ext cx="146050" cy="155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21" name="Rectangle 43"/>
          <p:cNvSpPr>
            <a:spLocks noChangeArrowheads="1"/>
          </p:cNvSpPr>
          <p:nvPr/>
        </p:nvSpPr>
        <p:spPr bwMode="auto">
          <a:xfrm>
            <a:off x="6010275" y="4743450"/>
            <a:ext cx="539750" cy="3524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22" name="Rectangle 44"/>
          <p:cNvSpPr>
            <a:spLocks noChangeArrowheads="1"/>
          </p:cNvSpPr>
          <p:nvPr/>
        </p:nvSpPr>
        <p:spPr bwMode="auto">
          <a:xfrm>
            <a:off x="5943600" y="6149975"/>
            <a:ext cx="615950" cy="149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13323" name="Group 48"/>
          <p:cNvGrpSpPr>
            <a:grpSpLocks/>
          </p:cNvGrpSpPr>
          <p:nvPr/>
        </p:nvGrpSpPr>
        <p:grpSpPr bwMode="auto">
          <a:xfrm>
            <a:off x="5280025" y="4480074"/>
            <a:ext cx="2871788" cy="2236788"/>
            <a:chOff x="793" y="709"/>
            <a:chExt cx="4037" cy="2812"/>
          </a:xfrm>
        </p:grpSpPr>
        <p:pic>
          <p:nvPicPr>
            <p:cNvPr id="13332" name="Picture 49" descr="aSi_solar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709"/>
              <a:ext cx="3992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3" name="Rectangle 50"/>
            <p:cNvSpPr>
              <a:spLocks noChangeArrowheads="1"/>
            </p:cNvSpPr>
            <p:nvPr/>
          </p:nvSpPr>
          <p:spPr bwMode="auto">
            <a:xfrm>
              <a:off x="889" y="1434"/>
              <a:ext cx="948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334" name="Rectangle 51"/>
            <p:cNvSpPr>
              <a:spLocks noChangeArrowheads="1"/>
            </p:cNvSpPr>
            <p:nvPr/>
          </p:nvSpPr>
          <p:spPr bwMode="auto">
            <a:xfrm>
              <a:off x="793" y="2966"/>
              <a:ext cx="1083" cy="1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335" name="Rectangle 52"/>
            <p:cNvSpPr>
              <a:spLocks noChangeArrowheads="1"/>
            </p:cNvSpPr>
            <p:nvPr/>
          </p:nvSpPr>
          <p:spPr bwMode="auto">
            <a:xfrm>
              <a:off x="3651" y="1434"/>
              <a:ext cx="998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336" name="Rectangle 53"/>
            <p:cNvSpPr>
              <a:spLocks noChangeArrowheads="1"/>
            </p:cNvSpPr>
            <p:nvPr/>
          </p:nvSpPr>
          <p:spPr bwMode="auto">
            <a:xfrm>
              <a:off x="3606" y="2592"/>
              <a:ext cx="1224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337" name="Rectangle 54"/>
            <p:cNvSpPr>
              <a:spLocks noChangeArrowheads="1"/>
            </p:cNvSpPr>
            <p:nvPr/>
          </p:nvSpPr>
          <p:spPr bwMode="auto">
            <a:xfrm>
              <a:off x="3470" y="3070"/>
              <a:ext cx="1224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133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4" y="4607148"/>
            <a:ext cx="4742743" cy="205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5" name="Group 58"/>
          <p:cNvGrpSpPr>
            <a:grpSpLocks/>
          </p:cNvGrpSpPr>
          <p:nvPr/>
        </p:nvGrpSpPr>
        <p:grpSpPr bwMode="auto">
          <a:xfrm>
            <a:off x="4686697" y="1172530"/>
            <a:ext cx="3913981" cy="2981863"/>
            <a:chOff x="4080" y="2784"/>
            <a:chExt cx="1680" cy="1200"/>
          </a:xfrm>
        </p:grpSpPr>
        <p:sp>
          <p:nvSpPr>
            <p:cNvPr id="13327" name="Rectangle 45"/>
            <p:cNvSpPr>
              <a:spLocks noChangeArrowheads="1"/>
            </p:cNvSpPr>
            <p:nvPr/>
          </p:nvSpPr>
          <p:spPr bwMode="auto">
            <a:xfrm>
              <a:off x="5001" y="2988"/>
              <a:ext cx="358" cy="2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328" name="Rectangle 46"/>
            <p:cNvSpPr>
              <a:spLocks noChangeArrowheads="1"/>
            </p:cNvSpPr>
            <p:nvPr/>
          </p:nvSpPr>
          <p:spPr bwMode="auto">
            <a:xfrm>
              <a:off x="4982" y="3672"/>
              <a:ext cx="438" cy="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pic>
          <p:nvPicPr>
            <p:cNvPr id="13330" name="Picture 1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" t="3229" r="7385" b="15588"/>
            <a:stretch/>
          </p:blipFill>
          <p:spPr bwMode="auto">
            <a:xfrm>
              <a:off x="4080" y="2784"/>
              <a:ext cx="168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6162746" y="4306573"/>
            <a:ext cx="10743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6AF00"/>
                </a:solidFill>
                <a:latin typeface="Monotype Corsiva" panose="03010101010201010101" pitchFamily="66" charset="0"/>
              </a:rPr>
              <a:t>Light in</a:t>
            </a:r>
            <a:endParaRPr lang="en-US" dirty="0">
              <a:solidFill>
                <a:srgbClr val="E6A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11327" y="646725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</a:t>
            </a:r>
          </a:p>
        </p:txBody>
      </p:sp>
      <p:sp>
        <p:nvSpPr>
          <p:cNvPr id="2" name="Oval 1"/>
          <p:cNvSpPr/>
          <p:nvPr/>
        </p:nvSpPr>
        <p:spPr>
          <a:xfrm>
            <a:off x="4516939" y="4643662"/>
            <a:ext cx="310649" cy="309338"/>
          </a:xfrm>
          <a:prstGeom prst="ellipse">
            <a:avLst/>
          </a:prstGeom>
          <a:blipFill dpi="0" rotWithShape="1">
            <a:blip r:embed="rId6">
              <a:alphaModFix amt="96000"/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50800" dir="5400000" algn="ctr" rotWithShape="0">
              <a:schemeClr val="bg2"/>
            </a:outerShdw>
            <a:reflection stA="45000" endPos="0" dist="50800" dir="5400000" sy="-100000" algn="bl" rotWithShape="0"/>
          </a:effectLst>
          <a:scene3d>
            <a:camera prst="orthographicFront"/>
            <a:lightRig rig="two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2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333" y="2166112"/>
            <a:ext cx="7772400" cy="1143000"/>
          </a:xfrm>
        </p:spPr>
        <p:txBody>
          <a:bodyPr/>
          <a:lstStyle/>
          <a:p>
            <a:r>
              <a:rPr lang="en-US" sz="4000" b="1" u="sng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Test system</a:t>
            </a:r>
            <a:endParaRPr lang="en-US" sz="4000" b="1" u="sng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258" y="3008147"/>
            <a:ext cx="8694550" cy="4128823"/>
          </a:xfrm>
          <a:ln>
            <a:noFill/>
          </a:ln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Si bulk </a:t>
            </a:r>
          </a:p>
          <a:p>
            <a:pPr>
              <a:buFont typeface="Wingdings" charset="2"/>
              <a:buChar char="v"/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Total number of atom : 54</a:t>
            </a:r>
          </a:p>
          <a:p>
            <a:pPr>
              <a:buFont typeface="Wingdings" charset="2"/>
              <a:buChar char="v"/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108 occupied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states</a:t>
            </a:r>
          </a:p>
          <a:p>
            <a:pPr>
              <a:buFont typeface="Wingdings" charset="2"/>
              <a:buChar char="v"/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892 unoccupied states</a:t>
            </a:r>
          </a:p>
          <a:p>
            <a:pPr>
              <a:buFont typeface="Wingdings" charset="2"/>
              <a:buChar char="v"/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3 k-points</a:t>
            </a:r>
          </a:p>
          <a:p>
            <a:pPr>
              <a:buFont typeface="Wingdings" charset="2"/>
              <a:buChar char="v"/>
            </a:pP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289,008 total f vectors </a:t>
            </a:r>
          </a:p>
          <a:p>
            <a:pPr>
              <a:buFont typeface="Wingdings" charset="2"/>
              <a:buChar char="v"/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Each state and f vector ~0.5 MB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0174" y="6069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srgbClr val="000000"/>
                </a:solidFill>
              </a:rPr>
              <a:pPr/>
              <a:t>70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123643"/>
              </p:ext>
            </p:extLst>
          </p:nvPr>
        </p:nvGraphicFramePr>
        <p:xfrm>
          <a:off x="1449632" y="1049217"/>
          <a:ext cx="4714875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" name="Equation" r:id="rId3" imgW="2552700" imgH="444500" progId="Equation.3">
                  <p:embed/>
                </p:oleObj>
              </mc:Choice>
              <mc:Fallback>
                <p:oleObj name="Equation" r:id="rId3" imgW="25527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9632" y="1049217"/>
                        <a:ext cx="4714875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21198" y="1644732"/>
                <a:ext cx="2172069" cy="453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/>
                <a:endParaRPr lang="en-US" sz="2800" baseline="-25000" dirty="0">
                  <a:solidFill>
                    <a:srgbClr val="0070C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198" y="1644732"/>
                <a:ext cx="2172069" cy="453137"/>
              </a:xfrm>
              <a:prstGeom prst="rect">
                <a:avLst/>
              </a:prstGeom>
              <a:blipFill rotWithShape="0">
                <a:blip r:embed="rId5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/>
          <p:cNvSpPr/>
          <p:nvPr/>
        </p:nvSpPr>
        <p:spPr bwMode="auto">
          <a:xfrm rot="16200000">
            <a:off x="3238035" y="1179287"/>
            <a:ext cx="207178" cy="930892"/>
          </a:xfrm>
          <a:prstGeom prst="leftBrace">
            <a:avLst>
              <a:gd name="adj1" fmla="val 73039"/>
              <a:gd name="adj2" fmla="val 51920"/>
            </a:avLst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8533" y="-163927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99092" y="147164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sz="3400" b="1" kern="0" smtClean="0">
                <a:solidFill>
                  <a:srgbClr val="FF0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Scaling of Polarizibility </a:t>
            </a:r>
            <a:endParaRPr lang="en-US" sz="3400" b="1" kern="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557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-128045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Performance</a:t>
            </a:r>
            <a:endParaRPr lang="en-US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269" y="6247976"/>
            <a:ext cx="89354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SMP: </a:t>
            </a:r>
            <a:r>
              <a:rPr lang="en-US" sz="1800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shared memory </a:t>
            </a:r>
            <a:r>
              <a:rPr lang="en-US" sz="18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programming: takes advantage of node level </a:t>
            </a:r>
            <a:r>
              <a:rPr lang="en-US" sz="1800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parallelism</a:t>
            </a:r>
            <a:endParaRPr lang="en-US" sz="1800" b="1" dirty="0">
              <a:solidFill>
                <a:srgbClr val="FF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456388"/>
              </p:ext>
            </p:extLst>
          </p:nvPr>
        </p:nvGraphicFramePr>
        <p:xfrm>
          <a:off x="35033" y="1834948"/>
          <a:ext cx="8978805" cy="4326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5740"/>
                <a:gridCol w="2014780"/>
                <a:gridCol w="1968285"/>
              </a:tblGrid>
              <a:tr h="557939">
                <a:tc rowSpan="2"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Calculation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Time (seconds)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/>
                </a:tc>
              </a:tr>
              <a:tr h="8636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SMP, BLAS3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(2D decomposition)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No SMP, BLAS 2</a:t>
                      </a:r>
                      <a:r>
                        <a:rPr lang="en-US" sz="16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7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7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 decomposition</a:t>
                      </a: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86368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Compute f vectors for a single </a:t>
                      </a:r>
                      <a:r>
                        <a:rPr lang="en-US" sz="2400" dirty="0" err="1" smtClean="0"/>
                        <a:t>unocc</a:t>
                      </a:r>
                      <a:r>
                        <a:rPr lang="en-US" sz="2400" dirty="0" smtClean="0"/>
                        <a:t> state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0.005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0.08</a:t>
                      </a:r>
                    </a:p>
                  </a:txBody>
                  <a:tcPr/>
                </a:tc>
              </a:tr>
              <a:tr h="479822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Total</a:t>
                      </a:r>
                      <a:r>
                        <a:rPr lang="en-US" sz="2400" baseline="0" dirty="0" smtClean="0"/>
                        <a:t> for 2,676 sets of f vectors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14.17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378.04</a:t>
                      </a:r>
                      <a:endParaRPr lang="en-US" sz="2400" dirty="0"/>
                    </a:p>
                  </a:txBody>
                  <a:tcPr/>
                </a:tc>
              </a:tr>
              <a:tr h="479822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Total</a:t>
                      </a:r>
                      <a:r>
                        <a:rPr lang="en-US" sz="2400" b="1" baseline="0" dirty="0" smtClean="0"/>
                        <a:t> wall time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105.79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416.22</a:t>
                      </a:r>
                      <a:endParaRPr lang="en-US" sz="2400" b="1" dirty="0"/>
                    </a:p>
                  </a:txBody>
                  <a:tcPr/>
                </a:tc>
              </a:tr>
              <a:tr h="86368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Overhead (</a:t>
                      </a:r>
                      <a:r>
                        <a:rPr lang="en-US" sz="2400" dirty="0" err="1" smtClean="0"/>
                        <a:t>comm</a:t>
                      </a:r>
                      <a:r>
                        <a:rPr lang="en-US" sz="2400" dirty="0" smtClean="0"/>
                        <a:t>, synchronization)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90.50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38.18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srgbClr val="000000"/>
                </a:solidFill>
              </a:rPr>
              <a:pPr/>
              <a:t>71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1869" y="606490"/>
            <a:ext cx="5861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* Results on 1024 nodes of </a:t>
            </a:r>
            <a:r>
              <a:rPr lang="en-US" sz="2000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Vesta</a:t>
            </a:r>
            <a:r>
              <a:rPr lang="en-US" sz="20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, 32 threads per node</a:t>
            </a:r>
            <a:endParaRPr lang="en-US" sz="2000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697005"/>
              </p:ext>
            </p:extLst>
          </p:nvPr>
        </p:nvGraphicFramePr>
        <p:xfrm>
          <a:off x="1527333" y="1066982"/>
          <a:ext cx="4714875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" name="Equation" r:id="rId3" imgW="2552700" imgH="444500" progId="Equation.3">
                  <p:embed/>
                </p:oleObj>
              </mc:Choice>
              <mc:Fallback>
                <p:oleObj name="Equation" r:id="rId3" imgW="25527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7333" y="1066982"/>
                        <a:ext cx="4714875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68506" y="6490855"/>
            <a:ext cx="2283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Eric M, UIUC</a:t>
            </a:r>
            <a:endParaRPr lang="en-US" sz="1600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-153629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636579" y="1247776"/>
                <a:ext cx="21958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/>
                <a:endParaRPr lang="en-US" dirty="0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6579" y="1247776"/>
                <a:ext cx="2195858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 bwMode="auto">
          <a:xfrm>
            <a:off x="5002344" y="2361511"/>
            <a:ext cx="2057341" cy="378518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868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5" grpId="0" animBg="1"/>
      <p:bldP spid="5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0174" y="6069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srgbClr val="000000"/>
                </a:solidFill>
              </a:rPr>
              <a:pPr/>
              <a:t>72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67773" y="-202458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Performance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625357" y="2721012"/>
            <a:ext cx="4014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Total Wall Time (Seconds)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61003" y="1234321"/>
            <a:ext cx="1342618" cy="3670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333530" y="1349525"/>
            <a:ext cx="1342618" cy="3670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5968" y="5702172"/>
            <a:ext cx="282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Number of Nodes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156" y="6374763"/>
            <a:ext cx="4025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32 Threads per node on </a:t>
            </a:r>
            <a:r>
              <a:rPr lang="en-US" sz="2000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Vesta</a:t>
            </a:r>
            <a:r>
              <a:rPr lang="en-US" sz="20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</a:t>
            </a:r>
            <a:endParaRPr lang="en-US" sz="2000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46" y="1167162"/>
            <a:ext cx="6880704" cy="453501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1060174" y="879116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000" b="1" kern="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Computing P-matrix</a:t>
            </a:r>
            <a:endParaRPr lang="en-US" sz="3000" b="1" kern="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74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139046" y="2464338"/>
            <a:ext cx="887133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Stage 5 : Put together </a:t>
            </a:r>
            <a:r>
              <a:rPr lang="en-US" sz="2200" i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, </a:t>
            </a:r>
            <a:r>
              <a:rPr lang="en-US" sz="2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𝜓</a:t>
            </a:r>
            <a:r>
              <a:rPr lang="en-US" sz="2200" i="1" baseline="-25000" dirty="0" err="1">
                <a:solidFill>
                  <a:srgbClr val="0000FF"/>
                </a:solidFill>
                <a:latin typeface="CMU Serif Roman"/>
                <a:cs typeface="CMU Serif Roman"/>
              </a:rPr>
              <a:t>i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(</a:t>
            </a:r>
            <a:r>
              <a:rPr lang="en-US" sz="2200" i="1" dirty="0">
                <a:solidFill>
                  <a:srgbClr val="0000FF"/>
                </a:solidFill>
                <a:latin typeface="CMU Serif Roman"/>
                <a:cs typeface="CMU Serif Roman"/>
              </a:rPr>
              <a:t>r</a:t>
            </a:r>
            <a:r>
              <a:rPr lang="en-US" sz="2200" dirty="0">
                <a:solidFill>
                  <a:srgbClr val="0000FF"/>
                </a:solidFill>
                <a:latin typeface="CMU Serif Roman"/>
                <a:cs typeface="CMU Serif Roman"/>
              </a:rPr>
              <a:t>) 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and              self-energy </a:t>
            </a:r>
            <a:r>
              <a:rPr lang="en-US" sz="2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S(w)</a:t>
            </a:r>
            <a:br>
              <a:rPr lang="en-US" sz="2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</a:br>
            <a:endParaRPr lang="en-US" sz="2200" dirty="0" smtClean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8830"/>
          <a:stretch/>
        </p:blipFill>
        <p:spPr>
          <a:xfrm>
            <a:off x="4977771" y="2822628"/>
            <a:ext cx="968364" cy="39141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73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10067" y="-123636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GW-Self-Energy (</a:t>
            </a:r>
            <a:r>
              <a:rPr lang="en-US" sz="4000" dirty="0">
                <a:solidFill>
                  <a:srgbClr val="0000FF"/>
                </a:solidFill>
                <a:latin typeface="Symbol" charset="2"/>
                <a:ea typeface="ＭＳ Ｐゴシック"/>
                <a:cs typeface="Symbol" charset="2"/>
              </a:rPr>
              <a:t>S</a:t>
            </a:r>
            <a:r>
              <a:rPr lang="en-US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257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0067" y="-123636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GW-Static Self-Energy (COHSEX)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333" y="1033863"/>
            <a:ext cx="80131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Static self-energy approximation: a useful simplification</a:t>
            </a:r>
          </a:p>
          <a:p>
            <a:pPr algn="ctr"/>
            <a:endParaRPr lang="en-US" i="1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algn="ctr"/>
            <a:endParaRPr lang="en-US" i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algn="ctr"/>
            <a:endParaRPr lang="en-US" i="1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algn="ctr"/>
            <a:endParaRPr lang="en-US" i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algn="ctr"/>
            <a:endParaRPr lang="en-US" i="1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algn="ctr"/>
            <a:r>
              <a:rPr lang="en-US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W(</a:t>
            </a:r>
            <a:r>
              <a:rPr lang="en-US" i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r,r’,E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)  W(</a:t>
            </a:r>
            <a:r>
              <a:rPr lang="en-US" i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r,r’,E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=0)=W(</a:t>
            </a:r>
            <a:r>
              <a:rPr lang="en-US" i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r,r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’)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2480" y="4749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74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72381" y="5572452"/>
                <a:ext cx="5553764" cy="5246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/>
                <a:r>
                  <a:rPr lang="en-US" sz="2800" dirty="0" smtClean="0">
                    <a:solidFill>
                      <a:srgbClr val="FF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rPr>
                  <a:t>=</a:t>
                </a:r>
                <a14:m/>
                <a:endParaRPr lang="en-US" sz="2800" dirty="0">
                  <a:solidFill>
                    <a:srgbClr val="FF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381" y="5572452"/>
                <a:ext cx="5553764" cy="524695"/>
              </a:xfrm>
              <a:prstGeom prst="rect">
                <a:avLst/>
              </a:prstGeom>
              <a:blipFill rotWithShape="0">
                <a:blip r:embed="rId5"/>
                <a:stretch>
                  <a:fillRect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679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0067" y="-123636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GW-Static Self-Energy (COHSEX)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333" y="1033863"/>
            <a:ext cx="8013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Static self-energy approximation: a useful simplification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W(</a:t>
            </a:r>
            <a:r>
              <a:rPr lang="en-US" i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r,r’,E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)  W(</a:t>
            </a:r>
            <a:r>
              <a:rPr lang="en-US" i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r,r’,E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=0)=W(</a:t>
            </a:r>
            <a:r>
              <a:rPr lang="en-US" i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r,r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’)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2480" y="4749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59382"/>
              </p:ext>
            </p:extLst>
          </p:nvPr>
        </p:nvGraphicFramePr>
        <p:xfrm>
          <a:off x="637409" y="2376916"/>
          <a:ext cx="7980119" cy="1936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020"/>
                <a:gridCol w="1501010"/>
                <a:gridCol w="1315536"/>
                <a:gridCol w="1173513"/>
                <a:gridCol w="1330020"/>
                <a:gridCol w="1330020"/>
              </a:tblGrid>
              <a:tr h="407657"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Band Gaps (eV)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1339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System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Experiment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DFT-LDA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/>
                        <a:t>COHSEX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Corrected</a:t>
                      </a:r>
                    </a:p>
                    <a:p>
                      <a:r>
                        <a:rPr lang="en-US" b="1" dirty="0" smtClean="0"/>
                        <a:t>COHSEX*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GW(full)</a:t>
                      </a:r>
                      <a:endParaRPr lang="en-US" b="1" dirty="0"/>
                    </a:p>
                  </a:txBody>
                  <a:tcPr/>
                </a:tc>
              </a:tr>
              <a:tr h="407657">
                <a:tc>
                  <a:txBody>
                    <a:bodyPr/>
                    <a:lstStyle/>
                    <a:p>
                      <a:r>
                        <a:rPr lang="en-US" dirty="0" smtClean="0"/>
                        <a:t>Diamond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5.70</a:t>
                      </a:r>
                      <a:endParaRPr lang="en-US" dirty="0"/>
                    </a:p>
                  </a:txBody>
                  <a:tcPr/>
                </a:tc>
              </a:tr>
              <a:tr h="407657">
                <a:tc>
                  <a:txBody>
                    <a:bodyPr/>
                    <a:lstStyle/>
                    <a:p>
                      <a:r>
                        <a:rPr lang="en-US" dirty="0" smtClean="0"/>
                        <a:t>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1.29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423029" y="6592203"/>
            <a:ext cx="3512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*Kang &amp; </a:t>
            </a:r>
            <a:r>
              <a:rPr lang="en-US" sz="16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Hybertsen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Phy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Rev B, </a:t>
            </a:r>
            <a:r>
              <a:rPr lang="en-US" sz="16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82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2010</a:t>
            </a:r>
            <a:endParaRPr lang="en-US" sz="16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75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494868" y="2809086"/>
            <a:ext cx="3750590" cy="14994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624753" y="2816220"/>
            <a:ext cx="2602519" cy="14994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969977" y="2823354"/>
            <a:ext cx="1284574" cy="14994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44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6313" b="204"/>
          <a:stretch/>
        </p:blipFill>
        <p:spPr>
          <a:xfrm>
            <a:off x="0" y="1286876"/>
            <a:ext cx="9144000" cy="9326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10067" y="0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" charset="0"/>
                <a:ea typeface="Century" charset="0"/>
                <a:cs typeface="Century" charset="0"/>
              </a:rPr>
              <a:t>GW-Bare </a:t>
            </a:r>
            <a:r>
              <a:rPr lang="en-US" sz="4000" b="1" dirty="0" smtClean="0">
                <a:solidFill>
                  <a:srgbClr val="FF0000"/>
                </a:solidFill>
                <a:latin typeface="Century" charset="0"/>
                <a:ea typeface="Century" charset="0"/>
                <a:cs typeface="Century" charset="0"/>
              </a:rPr>
              <a:t>Exchange</a:t>
            </a:r>
            <a:endParaRPr lang="en-US" sz="4000" b="1" dirty="0">
              <a:solidFill>
                <a:srgbClr val="FF0000"/>
              </a:solidFill>
              <a:latin typeface="Century" charset="0"/>
              <a:ea typeface="Century" charset="0"/>
              <a:cs typeface="Century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561842" y="1960960"/>
            <a:ext cx="172720" cy="3545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9714" y="2160523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Coulomb 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2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304680"/>
              </p:ext>
            </p:extLst>
          </p:nvPr>
        </p:nvGraphicFramePr>
        <p:xfrm>
          <a:off x="7054917" y="2010279"/>
          <a:ext cx="1531938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3" name="Equation" r:id="rId5" imgW="622300" imgH="228600" progId="Equation.3">
                  <p:embed/>
                </p:oleObj>
              </mc:Choice>
              <mc:Fallback>
                <p:oleObj name="Equation" r:id="rId5" imgW="622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4917" y="2010279"/>
                        <a:ext cx="1531938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3731" y="2479243"/>
            <a:ext cx="3361177" cy="8309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Strategy 1: </a:t>
            </a:r>
          </a:p>
          <a:p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Motivated from P(G,G’) )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4" name="Right Arrow 33"/>
          <p:cNvSpPr/>
          <p:nvPr/>
        </p:nvSpPr>
        <p:spPr>
          <a:xfrm rot="5400000">
            <a:off x="739979" y="4727419"/>
            <a:ext cx="680713" cy="285909"/>
          </a:xfrm>
          <a:prstGeom prst="rightArrow">
            <a:avLst>
              <a:gd name="adj1" fmla="val 35787"/>
              <a:gd name="adj2" fmla="val 11041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25748" y="6427838"/>
            <a:ext cx="2422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Coded and tested</a:t>
            </a:r>
            <a:endParaRPr lang="en-US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66631" y="1364254"/>
            <a:ext cx="1371600" cy="6540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noFill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48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201820"/>
              </p:ext>
            </p:extLst>
          </p:nvPr>
        </p:nvGraphicFramePr>
        <p:xfrm>
          <a:off x="6359043" y="1356039"/>
          <a:ext cx="14081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Equation" r:id="rId7" imgW="571500" imgH="228600" progId="Equation.3">
                  <p:embed/>
                </p:oleObj>
              </mc:Choice>
              <mc:Fallback>
                <p:oleObj name="Equation" r:id="rId7" imgW="571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9043" y="1356039"/>
                        <a:ext cx="14081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 flipV="1">
            <a:off x="6950093" y="1840888"/>
            <a:ext cx="172720" cy="3545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5074582" y="1520251"/>
            <a:ext cx="726842" cy="3842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noFill/>
                <a:latin typeface="Calibri" charset="0"/>
                <a:ea typeface="Calibri" charset="0"/>
                <a:cs typeface="Calibri" charset="0"/>
              </a:rPr>
              <a:t>v</a:t>
            </a:r>
            <a:endParaRPr lang="en-US" sz="1800" dirty="0">
              <a:noFill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0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718407"/>
              </p:ext>
            </p:extLst>
          </p:nvPr>
        </p:nvGraphicFramePr>
        <p:xfrm>
          <a:off x="5074582" y="1397397"/>
          <a:ext cx="7493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Equation" r:id="rId9" imgW="304800" imgH="203200" progId="Equation.3">
                  <p:embed/>
                </p:oleObj>
              </mc:Choice>
              <mc:Fallback>
                <p:oleObj name="Equation" r:id="rId9" imgW="304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4582" y="1397397"/>
                        <a:ext cx="749300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90517" y="3473115"/>
            <a:ext cx="2614486" cy="1121914"/>
            <a:chOff x="4006961" y="3094608"/>
            <a:chExt cx="2614486" cy="1121914"/>
          </a:xfrm>
        </p:grpSpPr>
        <p:graphicFrame>
          <p:nvGraphicFramePr>
            <p:cNvPr id="51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78545917"/>
                </p:ext>
              </p:extLst>
            </p:nvPr>
          </p:nvGraphicFramePr>
          <p:xfrm>
            <a:off x="4006961" y="3094608"/>
            <a:ext cx="2614486" cy="11219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6" name="Equation" r:id="rId11" imgW="1130300" imgH="457200" progId="Equation.3">
                    <p:embed/>
                  </p:oleObj>
                </mc:Choice>
                <mc:Fallback>
                  <p:oleObj name="Equation" r:id="rId11" imgW="11303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6961" y="3094608"/>
                          <a:ext cx="2614486" cy="11219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6085278" y="3516567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‘</a:t>
              </a:r>
              <a:endParaRPr lang="en-US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76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-423540" y="5453943"/>
                <a:ext cx="5578767" cy="1069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/>
                <a:endParaRPr lang="en-US" sz="2500" i="1" dirty="0">
                  <a:solidFill>
                    <a:srgbClr val="0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3540" y="5453943"/>
                <a:ext cx="5578767" cy="1069908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373445" y="4571689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Double FFT</a:t>
            </a:r>
            <a:endParaRPr lang="en-US" dirty="0">
              <a:solidFill>
                <a:srgbClr val="0000FF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H="1">
            <a:off x="4728117" y="3129776"/>
            <a:ext cx="14868" cy="355907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900280" y="3247873"/>
                <a:ext cx="827984" cy="569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/>
                <a:endParaRPr lang="en-US" sz="2800" i="1" dirty="0">
                  <a:solidFill>
                    <a:srgbClr val="0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0280" y="3247873"/>
                <a:ext cx="827984" cy="569387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553777" y="5421106"/>
                <a:ext cx="4795024" cy="1030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/>
                <a:endParaRPr lang="en-US" i="1" dirty="0">
                  <a:solidFill>
                    <a:srgbClr val="0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777" y="5421106"/>
                <a:ext cx="4795024" cy="103079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6728264" y="2775352"/>
            <a:ext cx="1586525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Strategy 2: 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09479" y="6272005"/>
            <a:ext cx="2422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Coded and tested</a:t>
            </a:r>
            <a:endParaRPr lang="en-US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49705" y="5148198"/>
            <a:ext cx="1001508" cy="582398"/>
            <a:chOff x="649705" y="5148198"/>
            <a:chExt cx="1001508" cy="582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6636" y="5148198"/>
                  <a:ext cx="86594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/>
                  <a:endParaRPr lang="en-US" sz="2800" i="1" dirty="0">
                    <a:solidFill>
                      <a:srgbClr val="000000"/>
                    </a:solidFill>
                    <a:latin typeface="Cambria Math" charset="0"/>
                    <a:ea typeface="Cambria Math" charset="0"/>
                    <a:cs typeface="Cambria Math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636" y="5148198"/>
                  <a:ext cx="865943" cy="523220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2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/>
            <p:cNvSpPr/>
            <p:nvPr/>
          </p:nvSpPr>
          <p:spPr bwMode="auto">
            <a:xfrm>
              <a:off x="649705" y="5159415"/>
              <a:ext cx="1001508" cy="571181"/>
            </a:xfrm>
            <a:prstGeom prst="rect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Lucida Grande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32" name="Right Arrow 31"/>
          <p:cNvSpPr/>
          <p:nvPr/>
        </p:nvSpPr>
        <p:spPr>
          <a:xfrm rot="5400000">
            <a:off x="5941539" y="4063794"/>
            <a:ext cx="680713" cy="285909"/>
          </a:xfrm>
          <a:prstGeom prst="rightArrow">
            <a:avLst>
              <a:gd name="adj1" fmla="val 35787"/>
              <a:gd name="adj2" fmla="val 11041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09907" y="3802741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Single FFT</a:t>
            </a:r>
            <a:endParaRPr lang="en-US" dirty="0">
              <a:solidFill>
                <a:srgbClr val="0000FF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859756" y="4459326"/>
                <a:ext cx="827983" cy="620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/>
                <a:endParaRPr lang="en-US" sz="2800" i="1" dirty="0">
                  <a:solidFill>
                    <a:srgbClr val="0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756" y="4459326"/>
                <a:ext cx="827983" cy="620876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060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4" grpId="0" animBg="1"/>
      <p:bldP spid="46" grpId="0"/>
      <p:bldP spid="28" grpId="0"/>
      <p:bldP spid="14" grpId="0"/>
      <p:bldP spid="26" grpId="0"/>
      <p:bldP spid="29" grpId="0"/>
      <p:bldP spid="30" grpId="0" animBg="1"/>
      <p:bldP spid="31" grpId="0"/>
      <p:bldP spid="32" grpId="0" animBg="1"/>
      <p:bldP spid="33" grpId="0"/>
      <p:bldP spid="3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4037" y="1229242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GW In-house code </a:t>
            </a:r>
            <a:endParaRPr lang="en-US" sz="18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266" y="2151269"/>
            <a:ext cx="3994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Real time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required on Si calculation: </a:t>
            </a:r>
          </a:p>
          <a:p>
            <a:r>
              <a:rPr lang="en-US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135.369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sec </a:t>
            </a:r>
            <a:endParaRPr lang="en-US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6894" y="2101935"/>
            <a:ext cx="3936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Real time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required on Si calculation:</a:t>
            </a:r>
          </a:p>
          <a:p>
            <a:r>
              <a:rPr lang="it-IT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2.783 </a:t>
            </a:r>
            <a:r>
              <a:rPr lang="it-IT" sz="2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sec </a:t>
            </a:r>
            <a:endParaRPr lang="en-US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6356" y="2834016"/>
            <a:ext cx="1504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FFT  of vector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6908" y="3001878"/>
            <a:ext cx="220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FFT of rank 2 matrix 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240343" y="1639214"/>
            <a:ext cx="16697" cy="1906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14936" y="3637963"/>
            <a:ext cx="169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Strategy </a:t>
            </a:r>
            <a:r>
              <a:rPr lang="en-US" sz="18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 wins </a:t>
            </a:r>
            <a:endParaRPr lang="en-US" sz="18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10067" y="-81280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"/>
                <a:ea typeface="ＭＳ Ｐゴシック"/>
                <a:cs typeface="Century"/>
              </a:rPr>
              <a:t>GW-Bare Exchange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2690" y="1655618"/>
            <a:ext cx="124008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Strategy 1: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637" y="1603646"/>
            <a:ext cx="124008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Strategy 2: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8980" y="4417450"/>
            <a:ext cx="5835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Screened Exchange:  followed with Strategy 2</a:t>
            </a:r>
            <a:endParaRPr lang="en-US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73473" y="40481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40514" y="5122372"/>
            <a:ext cx="5233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Coulomb-Hole</a:t>
            </a:r>
            <a:r>
              <a:rPr lang="en-US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: followed with Strategy </a:t>
            </a:r>
            <a:r>
              <a:rPr lang="en-US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2 </a:t>
            </a:r>
            <a:endParaRPr lang="en-US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77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5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2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008000"/>
                </a:solidFill>
                <a:latin typeface="Lucida Grande" charset="0"/>
              </a:rPr>
              <a:t>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253A-DC99-A54D-946D-506104E1BD55}" type="slidenum">
              <a:rPr lang="en-US" smtClean="0">
                <a:solidFill>
                  <a:srgbClr val="000000"/>
                </a:solidFill>
              </a:rPr>
              <a:pPr/>
              <a:t>78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24350" y="3826454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u="sng" kern="0" dirty="0" smtClean="0">
                <a:solidFill>
                  <a:srgbClr val="008000"/>
                </a:solidFill>
                <a:latin typeface="Lucida Grande" charset="0"/>
                <a:ea typeface="ＭＳ Ｐゴシック"/>
                <a:cs typeface="ＭＳ Ｐゴシック"/>
              </a:rPr>
              <a:t>Acknowledgement </a:t>
            </a:r>
          </a:p>
          <a:p>
            <a:endParaRPr lang="en-US" kern="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5461" y="637906"/>
            <a:ext cx="931492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rgbClr val="333399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New R-space approach of Polarizibility   </a:t>
            </a:r>
          </a:p>
          <a:p>
            <a:pPr marL="342900" indent="-342900">
              <a:buFont typeface="Wingdings" charset="2"/>
              <a:buChar char="§"/>
            </a:pPr>
            <a:endParaRPr lang="en-US" dirty="0" smtClean="0">
              <a:solidFill>
                <a:srgbClr val="333399">
                  <a:lumMod val="75000"/>
                </a:srgb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rgbClr val="333399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Polarizibility is parallelized with Charm++ &amp; take the advantage of SMP</a:t>
            </a:r>
          </a:p>
          <a:p>
            <a:pPr marL="342900" indent="-342900">
              <a:buFont typeface="Wingdings" charset="2"/>
              <a:buChar char="§"/>
            </a:pPr>
            <a:endParaRPr lang="en-US" dirty="0" smtClean="0">
              <a:solidFill>
                <a:srgbClr val="333399">
                  <a:lumMod val="75000"/>
                </a:srgb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rgbClr val="333399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We </a:t>
            </a:r>
            <a:r>
              <a:rPr lang="en-US" dirty="0">
                <a:solidFill>
                  <a:srgbClr val="333399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have investigated various ways to calculate static self-energy</a:t>
            </a:r>
            <a:r>
              <a:rPr lang="en-US" dirty="0" smtClean="0">
                <a:solidFill>
                  <a:srgbClr val="333399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marL="342900" indent="-342900">
              <a:buFont typeface="Wingdings" charset="2"/>
              <a:buChar char="§"/>
            </a:pPr>
            <a:endParaRPr lang="en-US" dirty="0">
              <a:solidFill>
                <a:srgbClr val="333399">
                  <a:lumMod val="75000"/>
                </a:srgb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rgbClr val="333399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333399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Strategy </a:t>
            </a:r>
            <a:r>
              <a:rPr lang="en-US" dirty="0" smtClean="0">
                <a:solidFill>
                  <a:srgbClr val="333399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1 is effective for P(G,G’) But for COHSEX </a:t>
            </a:r>
            <a:r>
              <a:rPr lang="en-US" dirty="0">
                <a:solidFill>
                  <a:srgbClr val="333399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Strategy </a:t>
            </a:r>
            <a:r>
              <a:rPr lang="en-US" dirty="0" smtClean="0">
                <a:solidFill>
                  <a:srgbClr val="333399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2 wins</a:t>
            </a:r>
          </a:p>
          <a:p>
            <a:endParaRPr lang="en-US" dirty="0" smtClean="0">
              <a:solidFill>
                <a:srgbClr val="333399">
                  <a:lumMod val="75000"/>
                </a:srgbClr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 descr="nsf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71" y="4131254"/>
            <a:ext cx="1075763" cy="10822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485" y="5659858"/>
            <a:ext cx="8457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212224"/>
                </a:solidFill>
                <a:latin typeface="Lato-Regular" charset="0"/>
                <a:ea typeface="ＭＳ Ｐゴシック" charset="0"/>
                <a:cs typeface="ＭＳ Ｐゴシック" charset="0"/>
              </a:rPr>
              <a:t>NCSA  &amp;  </a:t>
            </a:r>
            <a:r>
              <a:rPr lang="en-US" dirty="0" err="1">
                <a:solidFill>
                  <a:srgbClr val="212224"/>
                </a:solidFill>
                <a:latin typeface="Lato-Regular" charset="0"/>
                <a:ea typeface="ＭＳ Ｐゴシック" charset="0"/>
                <a:cs typeface="ＭＳ Ｐゴシック" charset="0"/>
              </a:rPr>
              <a:t>ALCF@Argonne</a:t>
            </a:r>
            <a:r>
              <a:rPr lang="en-US" dirty="0">
                <a:solidFill>
                  <a:srgbClr val="212224"/>
                </a:solidFill>
                <a:latin typeface="Lato-Regular" charset="0"/>
                <a:ea typeface="ＭＳ Ｐゴシック" charset="0"/>
                <a:cs typeface="ＭＳ Ｐゴシック" charset="0"/>
              </a:rPr>
              <a:t> National Laboratory.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18387" y="62484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u="sng" kern="0" dirty="0" smtClean="0">
                <a:solidFill>
                  <a:srgbClr val="008000"/>
                </a:solidFill>
                <a:latin typeface="Lucida Grande" charset="0"/>
                <a:ea typeface="ＭＳ Ｐゴシック"/>
                <a:cs typeface="ＭＳ Ｐゴシック"/>
              </a:rPr>
              <a:t>QUESTION ?</a:t>
            </a:r>
            <a:endParaRPr lang="en-US" kern="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0423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1645632" y="2665179"/>
          <a:ext cx="5527675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" name="Equation" r:id="rId3" imgW="2527300" imgH="444500" progId="Equation.3">
                  <p:embed/>
                </p:oleObj>
              </mc:Choice>
              <mc:Fallback>
                <p:oleObj name="Equation" r:id="rId3" imgW="2527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45632" y="2665179"/>
                        <a:ext cx="5527675" cy="909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0" y="-2319"/>
            <a:ext cx="9144000" cy="584776"/>
          </a:xfrm>
          <a:prstGeom prst="rect">
            <a:avLst/>
          </a:prstGeom>
          <a:solidFill>
            <a:srgbClr val="59595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FFFF00"/>
                </a:solidFill>
                <a:latin typeface="Calibri"/>
              </a:rPr>
              <a:t>Static </a:t>
            </a:r>
            <a:r>
              <a:rPr lang="en-US" sz="3200" b="1" dirty="0" err="1">
                <a:solidFill>
                  <a:srgbClr val="FFFF00"/>
                </a:solidFill>
                <a:latin typeface="Calibri"/>
              </a:rPr>
              <a:t>p</a:t>
            </a:r>
            <a:r>
              <a:rPr lang="en-US" sz="3200" b="1" dirty="0" err="1" smtClean="0">
                <a:solidFill>
                  <a:srgbClr val="FFFF00"/>
                </a:solidFill>
                <a:latin typeface="Calibri"/>
              </a:rPr>
              <a:t>olarizability</a:t>
            </a:r>
            <a:r>
              <a:rPr lang="en-US" sz="3200" b="1" dirty="0" smtClean="0">
                <a:solidFill>
                  <a:srgbClr val="FFFF00"/>
                </a:solidFill>
                <a:latin typeface="Calibri"/>
              </a:rPr>
              <a:t> calculations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235677" y="4467777"/>
            <a:ext cx="868082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Standard </a:t>
            </a:r>
            <a:r>
              <a:rPr lang="en-US" b="1" u="sng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G-space </a:t>
            </a:r>
            <a:r>
              <a:rPr lang="en-US" b="1" u="sng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approach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: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Directly </a:t>
            </a:r>
            <a:r>
              <a: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compute </a:t>
            </a:r>
            <a:r>
              <a:rPr lang="en-US" i="1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P</a:t>
            </a:r>
            <a:r>
              <a: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 in G 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space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A huge </a:t>
            </a:r>
            <a:r>
              <a: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number of 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FFTs  (</a:t>
            </a:r>
            <a:r>
              <a:rPr lang="en-US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N</a:t>
            </a:r>
            <a:r>
              <a:rPr lang="en-US" baseline="-25000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v</a:t>
            </a:r>
            <a:r>
              <a:rPr lang="en-US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N</a:t>
            </a:r>
            <a:r>
              <a:rPr lang="en-US" baseline="-25000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)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70070" y="2802469"/>
            <a:ext cx="2349500" cy="1259893"/>
            <a:chOff x="3070070" y="3001701"/>
            <a:chExt cx="2349500" cy="1259893"/>
          </a:xfrm>
        </p:grpSpPr>
        <p:sp>
          <p:nvSpPr>
            <p:cNvPr id="12" name="Rectangle 11"/>
            <p:cNvSpPr/>
            <p:nvPr/>
          </p:nvSpPr>
          <p:spPr>
            <a:xfrm>
              <a:off x="3451087" y="3001701"/>
              <a:ext cx="1464855" cy="560346"/>
            </a:xfrm>
            <a:prstGeom prst="rect">
              <a:avLst/>
            </a:prstGeom>
            <a:noFill/>
            <a:ln w="38100" cmpd="sng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3070070" y="3742482"/>
            <a:ext cx="2349500" cy="519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8" name="Equation" r:id="rId5" imgW="1143000" imgH="241300" progId="Equation.3">
                    <p:embed/>
                  </p:oleObj>
                </mc:Choice>
                <mc:Fallback>
                  <p:oleObj name="Equation" r:id="rId5" imgW="1143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070070" y="3742482"/>
                          <a:ext cx="2349500" cy="519112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TextBox 13"/>
          <p:cNvSpPr txBox="1"/>
          <p:nvPr/>
        </p:nvSpPr>
        <p:spPr>
          <a:xfrm>
            <a:off x="6011328" y="4886425"/>
            <a:ext cx="2334379" cy="58477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Nv</a:t>
            </a:r>
            <a:r>
              <a:rPr lang="en-US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: # occupied </a:t>
            </a:r>
            <a:r>
              <a:rPr lang="en-U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states</a:t>
            </a:r>
          </a:p>
          <a:p>
            <a:r>
              <a:rPr lang="en-US" sz="1600" b="1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Nc</a:t>
            </a:r>
            <a:r>
              <a:rPr lang="en-U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: # unoccupied states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93913" y="912614"/>
            <a:ext cx="6310765" cy="1379513"/>
            <a:chOff x="2093913" y="912614"/>
            <a:chExt cx="6310765" cy="1379513"/>
          </a:xfrm>
        </p:grpSpPr>
        <p:graphicFrame>
          <p:nvGraphicFramePr>
            <p:cNvPr id="24" name="Object 23"/>
            <p:cNvGraphicFramePr>
              <a:graphicFrameLocks noChangeAspect="1"/>
            </p:cNvGraphicFramePr>
            <p:nvPr>
              <p:extLst/>
            </p:nvPr>
          </p:nvGraphicFramePr>
          <p:xfrm>
            <a:off x="2093913" y="912614"/>
            <a:ext cx="4748212" cy="577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9" name="Equation" r:id="rId7" imgW="2120900" imgH="266700" progId="Equation.3">
                    <p:embed/>
                  </p:oleObj>
                </mc:Choice>
                <mc:Fallback>
                  <p:oleObj name="Equation" r:id="rId7" imgW="2120900" imgH="266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093913" y="912614"/>
                          <a:ext cx="4748212" cy="577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2129172" y="1830462"/>
              <a:ext cx="62755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Lucida Grande" charset="0"/>
                  <a:ea typeface="ＭＳ Ｐゴシック" charset="0"/>
                  <a:cs typeface="ＭＳ Ｐゴシック" charset="0"/>
                </a:rPr>
                <a:t>The most time consuming part</a:t>
              </a:r>
              <a:endParaRPr lang="en-US" dirty="0">
                <a:solidFill>
                  <a:srgbClr val="FF0000"/>
                </a:solidFill>
                <a:latin typeface="Lucida Grande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5242041" y="1431994"/>
              <a:ext cx="163813" cy="498084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235677" y="5903838"/>
            <a:ext cx="8680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R-</a:t>
            </a:r>
            <a:r>
              <a:rPr lang="en-US" b="1" u="sng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space </a:t>
            </a:r>
            <a:r>
              <a:rPr lang="en-US" b="1" u="sng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approach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Calibri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latin typeface="Lucida Grande" charset="0"/>
                <a:ea typeface="ＭＳ Ｐゴシック" charset="0"/>
                <a:cs typeface="Calibri"/>
              </a:rPr>
              <a:t>Much fewer number of FFTs</a:t>
            </a:r>
          </a:p>
        </p:txBody>
      </p:sp>
    </p:spTree>
    <p:extLst>
      <p:ext uri="{BB962C8B-B14F-4D97-AF65-F5344CB8AC3E}">
        <p14:creationId xmlns:p14="http://schemas.microsoft.com/office/powerpoint/2010/main" val="1159784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 txBox="1">
            <a:spLocks noChangeArrowheads="1"/>
          </p:cNvSpPr>
          <p:nvPr/>
        </p:nvSpPr>
        <p:spPr>
          <a:xfrm>
            <a:off x="30785" y="-76200"/>
            <a:ext cx="90678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algn="just" eaLnBrk="1" hangingPunct="1"/>
            <a:r>
              <a:rPr lang="en-US" altLang="en-US" sz="3200" dirty="0" smtClean="0"/>
              <a:t>Where we were at the start of the project from previous </a:t>
            </a:r>
            <a:r>
              <a:rPr lang="en-US" altLang="en-US" sz="3200" dirty="0"/>
              <a:t>c</a:t>
            </a:r>
            <a:r>
              <a:rPr lang="en-US" altLang="en-US" sz="3200" dirty="0" smtClean="0"/>
              <a:t>ollaboration with Kale group:</a:t>
            </a:r>
          </a:p>
          <a:p>
            <a:pPr algn="just" eaLnBrk="1" hangingPunct="1"/>
            <a:endParaRPr lang="en-US" altLang="en-US" sz="3200" dirty="0"/>
          </a:p>
          <a:p>
            <a:pPr algn="just" eaLnBrk="1" hangingPunct="1"/>
            <a:endParaRPr lang="en-US" altLang="en-US" sz="3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-39329" y="914400"/>
            <a:ext cx="9220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err="1" smtClean="0">
                <a:solidFill>
                  <a:srgbClr val="FF0000"/>
                </a:solidFill>
              </a:rPr>
              <a:t>OpenAtom</a:t>
            </a:r>
            <a:endParaRPr lang="en-US" b="1" i="1" u="sng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/>
              <a:t>Charm++ implementation of the Car </a:t>
            </a:r>
            <a:r>
              <a:rPr lang="en-US" dirty="0" err="1" smtClean="0"/>
              <a:t>Parinello</a:t>
            </a:r>
            <a:r>
              <a:rPr lang="en-US" dirty="0" smtClean="0"/>
              <a:t> Ab initio Molecular</a:t>
            </a:r>
          </a:p>
          <a:p>
            <a:pPr algn="ctr"/>
            <a:r>
              <a:rPr lang="en-US" dirty="0" smtClean="0"/>
              <a:t>Dynamics based on KS-DFT within Generalized Gradient Approx.</a:t>
            </a:r>
          </a:p>
          <a:p>
            <a:endParaRPr lang="en-US" dirty="0"/>
          </a:p>
          <a:p>
            <a:r>
              <a:rPr lang="en-US" b="1" dirty="0" smtClean="0"/>
              <a:t>                                            </a:t>
            </a:r>
            <a:r>
              <a:rPr lang="en-US" b="1" i="1" u="sng" dirty="0" smtClean="0"/>
              <a:t>Features include: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Order</a:t>
            </a:r>
            <a:r>
              <a:rPr lang="en-US" i="1" dirty="0" smtClean="0"/>
              <a:t> N</a:t>
            </a:r>
            <a:r>
              <a:rPr lang="en-US" baseline="30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log(</a:t>
            </a:r>
            <a:r>
              <a:rPr lang="en-US" i="1" dirty="0" smtClean="0"/>
              <a:t>N</a:t>
            </a:r>
            <a:r>
              <a:rPr lang="en-US" dirty="0" smtClean="0"/>
              <a:t>) Euler Exponential Spline (EES) method for norm </a:t>
            </a:r>
            <a:br>
              <a:rPr lang="en-US" dirty="0" smtClean="0"/>
            </a:br>
            <a:r>
              <a:rPr lang="en-US" dirty="0" smtClean="0"/>
              <a:t>conserving non-local pseudopotentials.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Order</a:t>
            </a:r>
            <a:r>
              <a:rPr lang="en-US" i="1" dirty="0" smtClean="0"/>
              <a:t> N</a:t>
            </a:r>
            <a:r>
              <a:rPr lang="en-US" dirty="0" smtClean="0"/>
              <a:t> log(</a:t>
            </a:r>
            <a:r>
              <a:rPr lang="en-US" i="1" dirty="0" smtClean="0"/>
              <a:t>N</a:t>
            </a:r>
            <a:r>
              <a:rPr lang="en-US" dirty="0" smtClean="0"/>
              <a:t>) EES method for local pseudopotential and Ewald </a:t>
            </a:r>
            <a:br>
              <a:rPr lang="en-US" dirty="0" smtClean="0"/>
            </a:br>
            <a:r>
              <a:rPr lang="en-US" dirty="0" smtClean="0"/>
              <a:t>interactions.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High parallel scaling on </a:t>
            </a:r>
            <a:r>
              <a:rPr lang="en-US" dirty="0" err="1" smtClean="0"/>
              <a:t>BlueGene</a:t>
            </a:r>
            <a:r>
              <a:rPr lang="en-US" dirty="0" smtClean="0"/>
              <a:t>/L and </a:t>
            </a:r>
            <a:r>
              <a:rPr lang="en-US" dirty="0" err="1" smtClean="0"/>
              <a:t>BlueGene</a:t>
            </a:r>
            <a:r>
              <a:rPr lang="en-US" dirty="0" smtClean="0"/>
              <a:t>/P (10k procs).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Roughed in path Integrals, </a:t>
            </a:r>
            <a:r>
              <a:rPr lang="en-US" dirty="0"/>
              <a:t>k</a:t>
            </a:r>
            <a:r>
              <a:rPr lang="en-US" dirty="0" smtClean="0"/>
              <a:t>-point sampling, LSDA and </a:t>
            </a:r>
            <a:br>
              <a:rPr lang="en-US" dirty="0" smtClean="0"/>
            </a:br>
            <a:r>
              <a:rPr lang="en-US" dirty="0" smtClean="0"/>
              <a:t>parallel tempering sampling.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Parallel 3D-FFTs handwritten by scientists.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Great for main group systems, achieve nanosecond time scales-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             a breakthrough in its day (just a few years ago)!</a:t>
            </a:r>
          </a:p>
          <a:p>
            <a:r>
              <a:rPr lang="en-US" sz="1600" dirty="0"/>
              <a:t>IBM Journal of Research and Development 52 (1.2), </a:t>
            </a:r>
            <a:r>
              <a:rPr lang="en-US" sz="1600" dirty="0" smtClean="0"/>
              <a:t>159-175 (2008).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1327" y="646725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495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0067" y="-123636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GW-Static Self-Energy (COHSEX)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333" y="1033863"/>
            <a:ext cx="8013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Static self-energy approximation: a useful simplification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W(</a:t>
            </a:r>
            <a:r>
              <a:rPr lang="en-US" i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r,r’,E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)  W(</a:t>
            </a:r>
            <a:r>
              <a:rPr lang="en-US" i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r,r’,E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=0)=W(</a:t>
            </a:r>
            <a:r>
              <a:rPr lang="en-US" i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r,r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’)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2480" y="4749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21382" y="3088624"/>
                <a:ext cx="7235058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/>
                <a:endParaRPr lang="en-US" dirty="0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382" y="3088624"/>
                <a:ext cx="7235058" cy="100822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27120" y="4345107"/>
                <a:ext cx="620772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/>
                <a:endParaRPr lang="en-US" dirty="0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120" y="4345107"/>
                <a:ext cx="6207725" cy="69147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715520" y="2032044"/>
                <a:ext cx="5179815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/>
                <a:endParaRPr lang="en-US" dirty="0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520" y="2032044"/>
                <a:ext cx="5179815" cy="100822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80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72381" y="5572452"/>
                <a:ext cx="5553764" cy="5246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/>
                <a:r>
                  <a:rPr lang="en-US" sz="2800" dirty="0" smtClean="0">
                    <a:solidFill>
                      <a:srgbClr val="FF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rPr>
                  <a:t>=</a:t>
                </a:r>
                <a14:m/>
                <a:endParaRPr lang="en-US" sz="2800" dirty="0">
                  <a:solidFill>
                    <a:srgbClr val="FF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381" y="5572452"/>
                <a:ext cx="5553764" cy="524695"/>
              </a:xfrm>
              <a:prstGeom prst="rect">
                <a:avLst/>
              </a:prstGeom>
              <a:blipFill rotWithShape="0">
                <a:blip r:embed="rId5"/>
                <a:stretch>
                  <a:fillRect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735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6" grpId="0"/>
      <p:bldP spid="16" grpId="1"/>
      <p:bldP spid="17" grpId="0"/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6313" b="204"/>
          <a:stretch/>
        </p:blipFill>
        <p:spPr>
          <a:xfrm>
            <a:off x="16734" y="1551983"/>
            <a:ext cx="9144000" cy="9326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10067" y="0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" charset="0"/>
                <a:ea typeface="Century" charset="0"/>
                <a:cs typeface="Century" charset="0"/>
              </a:rPr>
              <a:t>GW-Bare </a:t>
            </a:r>
            <a:r>
              <a:rPr lang="en-US" sz="4000" b="1" dirty="0" smtClean="0">
                <a:solidFill>
                  <a:srgbClr val="FF0000"/>
                </a:solidFill>
                <a:latin typeface="Century" charset="0"/>
                <a:ea typeface="Century" charset="0"/>
                <a:cs typeface="Century" charset="0"/>
              </a:rPr>
              <a:t>Exchange</a:t>
            </a:r>
            <a:endParaRPr lang="en-US" sz="4000" b="1" dirty="0">
              <a:solidFill>
                <a:srgbClr val="FF0000"/>
              </a:solidFill>
              <a:latin typeface="Century" charset="0"/>
              <a:ea typeface="Century" charset="0"/>
              <a:cs typeface="Century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483355" y="2219011"/>
            <a:ext cx="172720" cy="3545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9715" y="236791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Coulomb 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2" name="Object 42"/>
          <p:cNvGraphicFramePr>
            <a:graphicFrameLocks noChangeAspect="1"/>
          </p:cNvGraphicFramePr>
          <p:nvPr>
            <p:extLst/>
          </p:nvPr>
        </p:nvGraphicFramePr>
        <p:xfrm>
          <a:off x="6854373" y="2324786"/>
          <a:ext cx="1531938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" name="Equation" r:id="rId4" imgW="622300" imgH="228600" progId="Equation.3">
                  <p:embed/>
                </p:oleObj>
              </mc:Choice>
              <mc:Fallback>
                <p:oleObj name="Equation" r:id="rId4" imgW="622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373" y="2324786"/>
                        <a:ext cx="1531938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05900" y="2729593"/>
            <a:ext cx="4577087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Strategy 1: Motivated from P(G,G’) 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171870"/>
            <a:ext cx="28705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Sum over l &amp; compute: </a:t>
            </a:r>
            <a:endParaRPr lang="en-US" sz="22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4" name="Right Arrow 33"/>
          <p:cNvSpPr/>
          <p:nvPr/>
        </p:nvSpPr>
        <p:spPr>
          <a:xfrm rot="5400000">
            <a:off x="4248377" y="4346870"/>
            <a:ext cx="680713" cy="285909"/>
          </a:xfrm>
          <a:prstGeom prst="rightArrow">
            <a:avLst>
              <a:gd name="adj1" fmla="val 35787"/>
              <a:gd name="adj2" fmla="val 11041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3142" y="6319520"/>
            <a:ext cx="124008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Strategy 1: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833225" y="6302266"/>
            <a:ext cx="2422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Coded and tested</a:t>
            </a:r>
            <a:endParaRPr lang="en-US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92240" y="1645209"/>
            <a:ext cx="1371600" cy="6540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noFill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48" name="Object 42"/>
          <p:cNvGraphicFramePr>
            <a:graphicFrameLocks noChangeAspect="1"/>
          </p:cNvGraphicFramePr>
          <p:nvPr>
            <p:extLst/>
          </p:nvPr>
        </p:nvGraphicFramePr>
        <p:xfrm>
          <a:off x="6423903" y="1645209"/>
          <a:ext cx="14081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Equation" r:id="rId6" imgW="571500" imgH="228600" progId="Equation.3">
                  <p:embed/>
                </p:oleObj>
              </mc:Choice>
              <mc:Fallback>
                <p:oleObj name="Equation" r:id="rId6" imgW="571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3903" y="1645209"/>
                        <a:ext cx="14081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 flipV="1">
            <a:off x="6955240" y="2130145"/>
            <a:ext cx="172720" cy="3545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5091316" y="1813819"/>
            <a:ext cx="726842" cy="3842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noFill/>
                <a:latin typeface="Calibri" charset="0"/>
                <a:ea typeface="Calibri" charset="0"/>
                <a:cs typeface="Calibri" charset="0"/>
              </a:rPr>
              <a:t>v</a:t>
            </a:r>
            <a:endParaRPr lang="en-US" sz="1800" dirty="0">
              <a:noFill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0" name="Object 42"/>
          <p:cNvGraphicFramePr>
            <a:graphicFrameLocks noChangeAspect="1"/>
          </p:cNvGraphicFramePr>
          <p:nvPr>
            <p:extLst/>
          </p:nvPr>
        </p:nvGraphicFramePr>
        <p:xfrm>
          <a:off x="5055319" y="1736649"/>
          <a:ext cx="7493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Equation" r:id="rId8" imgW="304800" imgH="203200" progId="Equation.3">
                  <p:embed/>
                </p:oleObj>
              </mc:Choice>
              <mc:Fallback>
                <p:oleObj name="Equation" r:id="rId8" imgW="304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5319" y="1736649"/>
                        <a:ext cx="749300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3387200" y="3041800"/>
            <a:ext cx="2614486" cy="1121914"/>
            <a:chOff x="4006961" y="3094608"/>
            <a:chExt cx="2614486" cy="1121914"/>
          </a:xfrm>
        </p:grpSpPr>
        <p:graphicFrame>
          <p:nvGraphicFramePr>
            <p:cNvPr id="51" name="Object 42"/>
            <p:cNvGraphicFramePr>
              <a:graphicFrameLocks noChangeAspect="1"/>
            </p:cNvGraphicFramePr>
            <p:nvPr>
              <p:extLst/>
            </p:nvPr>
          </p:nvGraphicFramePr>
          <p:xfrm>
            <a:off x="4006961" y="3094608"/>
            <a:ext cx="2614486" cy="11219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84" name="Equation" r:id="rId10" imgW="1130300" imgH="457200" progId="Equation.3">
                    <p:embed/>
                  </p:oleObj>
                </mc:Choice>
                <mc:Fallback>
                  <p:oleObj name="Equation" r:id="rId10" imgW="11303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6961" y="3094608"/>
                          <a:ext cx="2614486" cy="11219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6085278" y="3516567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‘</a:t>
              </a:r>
              <a:endPara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81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666746" y="4840661"/>
                <a:ext cx="6129883" cy="624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/>
                <a:endParaRPr lang="en-US" sz="2800" i="1" dirty="0">
                  <a:solidFill>
                    <a:srgbClr val="0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746" y="4840661"/>
                <a:ext cx="6129883" cy="62453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225675" y="5330583"/>
                <a:ext cx="7179339" cy="1265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/>
                <a:endParaRPr lang="en-US" sz="3000" i="1" dirty="0">
                  <a:solidFill>
                    <a:srgbClr val="0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675" y="5330583"/>
                <a:ext cx="7179339" cy="1265411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881843" y="4191140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Double FFT</a:t>
            </a:r>
            <a:endParaRPr lang="en-US" dirty="0">
              <a:solidFill>
                <a:srgbClr val="0000FF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906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/>
      <p:bldP spid="34" grpId="0" animBg="1"/>
      <p:bldP spid="45" grpId="0" animBg="1"/>
      <p:bldP spid="46" grpId="0"/>
      <p:bldP spid="13" grpId="0"/>
      <p:bldP spid="28" grpId="0"/>
      <p:bldP spid="1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013" y="0"/>
            <a:ext cx="9121987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entury" charset="0"/>
                <a:ea typeface="Century" charset="0"/>
                <a:cs typeface="Century" charset="0"/>
              </a:rPr>
              <a:t>GW-Bare Exchange</a:t>
            </a:r>
            <a:endParaRPr lang="en-US" sz="4000" b="1" dirty="0">
              <a:solidFill>
                <a:srgbClr val="FF0000"/>
              </a:solidFill>
              <a:latin typeface="Century" charset="0"/>
              <a:ea typeface="Century" charset="0"/>
              <a:cs typeface="Century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879235" y="1326677"/>
            <a:ext cx="124008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Strategy 2: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4714" y="2803493"/>
            <a:ext cx="431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Compute </a:t>
            </a:r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baseline="-25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(vector) and do FFT:   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1365" y="3766412"/>
            <a:ext cx="4859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Multiply: v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baseline="-25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baseline="-25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’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and take sum over g  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145992" y="5379267"/>
            <a:ext cx="1586525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Strategy 2: 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62005" y="5379267"/>
            <a:ext cx="2422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Coded and tested</a:t>
            </a:r>
            <a:endParaRPr lang="en-US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16313" b="204"/>
          <a:stretch/>
        </p:blipFill>
        <p:spPr>
          <a:xfrm>
            <a:off x="0" y="1696009"/>
            <a:ext cx="9144000" cy="93268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475506" y="1789235"/>
            <a:ext cx="1371600" cy="6540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noFill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25" name="Object 42"/>
          <p:cNvGraphicFramePr>
            <a:graphicFrameLocks noChangeAspect="1"/>
          </p:cNvGraphicFramePr>
          <p:nvPr>
            <p:extLst/>
          </p:nvPr>
        </p:nvGraphicFramePr>
        <p:xfrm>
          <a:off x="6407169" y="1789235"/>
          <a:ext cx="14081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5" name="Equation" r:id="rId4" imgW="571500" imgH="228600" progId="Equation.3">
                  <p:embed/>
                </p:oleObj>
              </mc:Choice>
              <mc:Fallback>
                <p:oleObj name="Equation" r:id="rId4" imgW="571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7169" y="1789235"/>
                        <a:ext cx="14081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5074582" y="1957845"/>
            <a:ext cx="726842" cy="3842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noFill/>
                <a:latin typeface="Calibri" charset="0"/>
                <a:ea typeface="Calibri" charset="0"/>
                <a:cs typeface="Calibri" charset="0"/>
              </a:rPr>
              <a:t>v</a:t>
            </a:r>
            <a:endParaRPr lang="en-US" sz="1800" dirty="0">
              <a:noFill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28" name="Object 42"/>
          <p:cNvGraphicFramePr>
            <a:graphicFrameLocks noChangeAspect="1"/>
          </p:cNvGraphicFramePr>
          <p:nvPr>
            <p:extLst/>
          </p:nvPr>
        </p:nvGraphicFramePr>
        <p:xfrm>
          <a:off x="5038585" y="1880675"/>
          <a:ext cx="7493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Equation" r:id="rId6" imgW="304800" imgH="203200" progId="Equation.3">
                  <p:embed/>
                </p:oleObj>
              </mc:Choice>
              <mc:Fallback>
                <p:oleObj name="Equation" r:id="rId6" imgW="304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8585" y="1880675"/>
                        <a:ext cx="749300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82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98215" y="4035424"/>
                <a:ext cx="7179339" cy="1109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/>
                <a:endParaRPr lang="en-US" sz="2600" i="1" dirty="0">
                  <a:solidFill>
                    <a:srgbClr val="0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215" y="4035424"/>
                <a:ext cx="7179339" cy="110908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291461" y="2529704"/>
                <a:ext cx="4231415" cy="12225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/>
                <a:endParaRPr lang="en-US" sz="2800" i="1" dirty="0">
                  <a:solidFill>
                    <a:srgbClr val="0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461" y="2529704"/>
                <a:ext cx="4231415" cy="122251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7483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52" grpId="0" animBg="1"/>
      <p:bldP spid="53" grpId="0"/>
      <p:bldP spid="16" grpId="0"/>
      <p:bldP spid="1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z="3200" u="sng" dirty="0">
                <a:solidFill>
                  <a:srgbClr val="008000"/>
                </a:solidFill>
                <a:latin typeface="Lucida Grande" charset="0"/>
              </a:rPr>
              <a:t>Density Functional Theory</a:t>
            </a:r>
            <a:endParaRPr lang="en-US" dirty="0"/>
          </a:p>
        </p:txBody>
      </p:sp>
      <p:sp>
        <p:nvSpPr>
          <p:cNvPr id="354307" name="Text Box 3"/>
          <p:cNvSpPr txBox="1">
            <a:spLocks noChangeArrowheads="1"/>
          </p:cNvSpPr>
          <p:nvPr/>
        </p:nvSpPr>
        <p:spPr bwMode="auto">
          <a:xfrm>
            <a:off x="292100" y="749300"/>
            <a:ext cx="85217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For the ground-state of an interacting electron 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system</a:t>
            </a:r>
            <a:b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we solve a Schrodinger-like equation for electrons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4308" name="Text Box 4"/>
          <p:cNvSpPr txBox="1">
            <a:spLocks noChangeArrowheads="1"/>
          </p:cNvSpPr>
          <p:nvPr/>
        </p:nvSpPr>
        <p:spPr bwMode="auto">
          <a:xfrm>
            <a:off x="635000" y="6367463"/>
            <a:ext cx="75819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60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Hohenberg &amp; Kohn, </a:t>
            </a:r>
            <a:r>
              <a:rPr lang="en-US" sz="1600" i="1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Phys. Rev. </a:t>
            </a:r>
            <a:r>
              <a:rPr lang="en-US" sz="160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(1964); Kohn and Sham, </a:t>
            </a:r>
            <a:r>
              <a:rPr lang="en-US" sz="1600" i="1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Phys. Rev.</a:t>
            </a:r>
            <a:r>
              <a:rPr lang="en-US" sz="160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(1965).</a:t>
            </a:r>
          </a:p>
        </p:txBody>
      </p:sp>
      <p:sp>
        <p:nvSpPr>
          <p:cNvPr id="354310" name="Rectangle 6"/>
          <p:cNvSpPr>
            <a:spLocks noChangeArrowheads="1"/>
          </p:cNvSpPr>
          <p:nvPr/>
        </p:nvSpPr>
        <p:spPr bwMode="auto">
          <a:xfrm>
            <a:off x="482600" y="3054350"/>
            <a:ext cx="77498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Approximations needed for </a:t>
            </a:r>
            <a:r>
              <a:rPr lang="en-US" i="1" dirty="0" err="1" smtClean="0">
                <a:solidFill>
                  <a:srgbClr val="0000FF"/>
                </a:solidFill>
                <a:latin typeface="CMU Serif Roman"/>
                <a:ea typeface="ＭＳ Ｐゴシック" charset="0"/>
                <a:cs typeface="CMU Serif Roman"/>
              </a:rPr>
              <a:t>V</a:t>
            </a:r>
            <a:r>
              <a:rPr lang="en-US" i="1" baseline="-25000" dirty="0" err="1" smtClean="0">
                <a:solidFill>
                  <a:srgbClr val="0000FF"/>
                </a:solidFill>
                <a:latin typeface="CMU Serif Roman"/>
                <a:ea typeface="ＭＳ Ｐゴシック" charset="0"/>
                <a:cs typeface="CMU Serif Roman"/>
              </a:rPr>
              <a:t>xc</a:t>
            </a:r>
            <a:r>
              <a:rPr lang="en-US" dirty="0" smtClean="0">
                <a:solidFill>
                  <a:srgbClr val="0000FF"/>
                </a:solidFill>
                <a:latin typeface="CMU Serif Roman"/>
                <a:ea typeface="ＭＳ Ｐゴシック" charset="0"/>
                <a:cs typeface="CMU Serif Roman"/>
              </a:rPr>
              <a:t>(</a:t>
            </a:r>
            <a:r>
              <a:rPr lang="en-US" i="1" dirty="0" smtClean="0">
                <a:solidFill>
                  <a:srgbClr val="0000FF"/>
                </a:solidFill>
                <a:latin typeface="CMU Serif Roman"/>
                <a:ea typeface="ＭＳ Ｐゴシック" charset="0"/>
                <a:cs typeface="CMU Serif Roman"/>
              </a:rPr>
              <a:t>r</a:t>
            </a:r>
            <a:r>
              <a:rPr lang="en-US" dirty="0" smtClean="0">
                <a:solidFill>
                  <a:srgbClr val="0000FF"/>
                </a:solidFill>
                <a:latin typeface="CMU Serif Roman"/>
                <a:ea typeface="ＭＳ Ｐゴシック" charset="0"/>
                <a:cs typeface="CMU Serif Roman"/>
              </a:rPr>
              <a:t>)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: </a:t>
            </a:r>
            <a:r>
              <a:rPr lang="en-US" dirty="0" err="1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LDA</a:t>
            </a:r>
            <a:r>
              <a: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GGA</a:t>
            </a:r>
            <a:r>
              <a: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etc</a:t>
            </a:r>
            <a:r>
              <a: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pic>
        <p:nvPicPr>
          <p:cNvPr id="354311" name="Picture 7" descr="image-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98675"/>
            <a:ext cx="7523163" cy="8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33400" y="4095750"/>
            <a:ext cx="676624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Tempting: use these electron energies </a:t>
            </a:r>
            <a:r>
              <a:rPr lang="en-US" i="1" dirty="0" smtClean="0">
                <a:solidFill>
                  <a:srgbClr val="0000FF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ϵ</a:t>
            </a:r>
            <a:r>
              <a:rPr lang="en-US" i="1" baseline="-25000" dirty="0" smtClean="0">
                <a:solidFill>
                  <a:srgbClr val="0000FF"/>
                </a:solidFill>
                <a:latin typeface="CMU Serif Roman"/>
                <a:ea typeface="ＭＳ Ｐゴシック" charset="0"/>
                <a:cs typeface="CMU Serif Roman"/>
              </a:rPr>
              <a:t>j</a:t>
            </a:r>
          </a:p>
          <a:p>
            <a:r>
              <a:rPr lang="en-US" i="1" baseline="-25000" dirty="0">
                <a:solidFill>
                  <a:srgbClr val="0000FF"/>
                </a:solidFill>
                <a:latin typeface="CMU Serif Roman"/>
                <a:ea typeface="ＭＳ Ｐゴシック" charset="0"/>
                <a:cs typeface="CMU Serif Roman"/>
              </a:rPr>
              <a:t>	</a:t>
            </a:r>
            <a:r>
              <a:rPr lang="en-US" i="1" baseline="-25000" dirty="0" smtClean="0">
                <a:solidFill>
                  <a:srgbClr val="0000FF"/>
                </a:solidFill>
                <a:latin typeface="CMU Serif Roman"/>
                <a:ea typeface="ＭＳ Ｐゴシック" charset="0"/>
                <a:cs typeface="CMU Serif Roman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to describe processes where</a:t>
            </a:r>
          </a:p>
          <a:p>
            <a:r>
              <a: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	electrons change energy</a:t>
            </a:r>
          </a:p>
          <a:p>
            <a:r>
              <a: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	(absorb light, current flow, etc.)  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253A-DC99-A54D-946D-506104E1BD55}" type="slidenum">
              <a:rPr lang="en-US" smtClean="0">
                <a:solidFill>
                  <a:srgbClr val="000000"/>
                </a:solidFill>
              </a:rPr>
              <a:pPr/>
              <a:t>83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6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10" grpId="0"/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094" y="1147393"/>
            <a:ext cx="7772400" cy="1143000"/>
          </a:xfrm>
        </p:spPr>
        <p:txBody>
          <a:bodyPr/>
          <a:lstStyle/>
          <a:p>
            <a:r>
              <a:rPr lang="en-US" sz="38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Step 2 – FFT P to G-Space</a:t>
            </a:r>
            <a:endParaRPr lang="en-US" sz="38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440" y="2332626"/>
            <a:ext cx="7772400" cy="4114800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FFT each row of P locally: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Transpose P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FFT each row locally again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Transpose P again: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Total time: 13.93s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0174" y="6069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srgbClr val="000000"/>
                </a:solidFill>
              </a:rPr>
              <a:pPr/>
              <a:t>84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051227" y="2479411"/>
            <a:ext cx="2855913" cy="379413"/>
            <a:chOff x="1289050" y="2765919"/>
            <a:chExt cx="2855913" cy="379413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1289050" y="2769094"/>
            <a:ext cx="915988" cy="376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29" name="Equation" r:id="rId3" imgW="469900" imgH="203200" progId="Equation.3">
                    <p:embed/>
                  </p:oleObj>
                </mc:Choice>
                <mc:Fallback>
                  <p:oleObj name="Equation" r:id="rId3" imgW="4699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289050" y="2769094"/>
                          <a:ext cx="915988" cy="376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3154363" y="2765919"/>
            <a:ext cx="990600" cy="377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0" name="Equation" r:id="rId5" imgW="508000" imgH="203200" progId="Equation.3">
                    <p:embed/>
                  </p:oleObj>
                </mc:Choice>
                <mc:Fallback>
                  <p:oleObj name="Equation" r:id="rId5" imgW="5080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154363" y="2765919"/>
                          <a:ext cx="990600" cy="377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ight Arrow 9"/>
            <p:cNvSpPr/>
            <p:nvPr/>
          </p:nvSpPr>
          <p:spPr>
            <a:xfrm>
              <a:off x="2336169" y="2815682"/>
              <a:ext cx="658919" cy="28073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27527" y="4311421"/>
            <a:ext cx="2941637" cy="377825"/>
            <a:chOff x="1252538" y="2767968"/>
            <a:chExt cx="2941637" cy="377825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1252538" y="2769556"/>
            <a:ext cx="990600" cy="376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1" name="Equation" r:id="rId7" imgW="508000" imgH="203200" progId="Equation.3">
                    <p:embed/>
                  </p:oleObj>
                </mc:Choice>
                <mc:Fallback>
                  <p:oleObj name="Equation" r:id="rId7" imgW="5080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252538" y="2769556"/>
                          <a:ext cx="990600" cy="376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105150" y="2767968"/>
            <a:ext cx="1089025" cy="376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2" name="Equation" r:id="rId9" imgW="558800" imgH="203200" progId="Equation.3">
                    <p:embed/>
                  </p:oleObj>
                </mc:Choice>
                <mc:Fallback>
                  <p:oleObj name="Equation" r:id="rId9" imgW="5588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105150" y="2767968"/>
                          <a:ext cx="1089025" cy="376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ight Arrow 13"/>
            <p:cNvSpPr/>
            <p:nvPr/>
          </p:nvSpPr>
          <p:spPr>
            <a:xfrm>
              <a:off x="2336169" y="2815682"/>
              <a:ext cx="658919" cy="28073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67773" y="-202458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Performance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7333" y="6450055"/>
            <a:ext cx="5861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* Results on 1024 nodes of </a:t>
            </a:r>
            <a:r>
              <a:rPr lang="en-US" sz="2000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Vesta</a:t>
            </a:r>
            <a:r>
              <a:rPr lang="en-US" sz="20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, 32 threads per node</a:t>
            </a:r>
            <a:endParaRPr lang="en-US" sz="2000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86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4037" y="1229242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GW In-house code </a:t>
            </a:r>
            <a:endParaRPr lang="en-US" sz="18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286" y="2512199"/>
            <a:ext cx="3614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Real time required on Si calculation: </a:t>
            </a:r>
          </a:p>
          <a:p>
            <a:r>
              <a:rPr lang="en-US" sz="18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135.369</a:t>
            </a:r>
            <a:r>
              <a:rPr lang="en-US" sz="18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sec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9935" y="2509488"/>
            <a:ext cx="3561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Real time required on Si calculation:</a:t>
            </a:r>
          </a:p>
          <a:p>
            <a:r>
              <a:rPr lang="it-IT" sz="18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2.783 </a:t>
            </a:r>
            <a:r>
              <a:rPr lang="it-IT" sz="18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sec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9189" y="2151269"/>
            <a:ext cx="1504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FFT  of vector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7168" y="2074440"/>
            <a:ext cx="220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FFT of rank 2 matrix 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240343" y="1639214"/>
            <a:ext cx="16697" cy="1906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14936" y="3637963"/>
            <a:ext cx="169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Strategy </a:t>
            </a:r>
            <a:r>
              <a:rPr lang="en-US" sz="18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 wins </a:t>
            </a:r>
            <a:endParaRPr lang="en-US" sz="18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10067" y="-81280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"/>
                <a:ea typeface="ＭＳ Ｐゴシック"/>
                <a:cs typeface="Century"/>
              </a:rPr>
              <a:t>GW-Bare Exchange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2690" y="1655618"/>
            <a:ext cx="124008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Strategy 1: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637" y="1603646"/>
            <a:ext cx="124008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Strategy 2: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" y="5668517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Summary</a:t>
            </a:r>
            <a:r>
              <a:rPr lang="en-US" sz="1800" b="1" u="sng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endParaRPr lang="en-US" sz="18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44585" y="4280755"/>
            <a:ext cx="2104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Screened Exchange: </a:t>
            </a:r>
            <a:endParaRPr lang="en-US" sz="1800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0158" y="4883498"/>
            <a:ext cx="6610524" cy="1065063"/>
            <a:chOff x="2060158" y="4883498"/>
            <a:chExt cx="6610524" cy="1065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060158" y="4883498"/>
                  <a:ext cx="4231351" cy="9164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/>
                  <a:endParaRPr lang="en-US" sz="1800" b="1" dirty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0158" y="4883498"/>
                  <a:ext cx="4231351" cy="91646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5851256" y="5454708"/>
                  <a:ext cx="2819426" cy="4938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/>
                  <a:r>
                    <a:rPr lang="en-US" sz="1800" dirty="0" smtClean="0">
                      <a:solidFill>
                        <a:srgbClr val="000000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=</a:t>
                  </a:r>
                  <a14:m/>
                  <a:endParaRPr lang="en-US" sz="1800" dirty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256" y="5454708"/>
                  <a:ext cx="2819426" cy="49385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23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1873473" y="4048118"/>
            <a:ext cx="7299012" cy="926688"/>
            <a:chOff x="1873473" y="4048118"/>
            <a:chExt cx="7299012" cy="9266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873473" y="4048118"/>
                  <a:ext cx="3670748" cy="9163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/>
                  <a:endParaRPr lang="en-US" sz="1800" dirty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473" y="4048118"/>
                  <a:ext cx="3670748" cy="91634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5537324" y="4528145"/>
                  <a:ext cx="3635161" cy="4466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/>
                  <a:endParaRPr lang="en-US" sz="1800" dirty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7324" y="4528145"/>
                  <a:ext cx="3635161" cy="44666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75342" b="-890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/>
          <p:cNvSpPr txBox="1"/>
          <p:nvPr/>
        </p:nvSpPr>
        <p:spPr>
          <a:xfrm>
            <a:off x="-44586" y="4981298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Coulomb-Hole: </a:t>
            </a:r>
            <a:endParaRPr lang="en-US" sz="1800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85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8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6" grpId="0"/>
      <p:bldP spid="15" grpId="0" animBg="1"/>
      <p:bldP spid="17" grpId="0" animBg="1"/>
      <p:bldP spid="20" grpId="0"/>
      <p:bldP spid="2" grpId="0"/>
      <p:bldP spid="2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0067" y="-123636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GW-Static Self-Energy (COHSEX)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333" y="1033863"/>
            <a:ext cx="8013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Static self-energy approximation: a useful simplification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W(</a:t>
            </a:r>
            <a:r>
              <a:rPr lang="en-US" i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r,r’,E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)  W(</a:t>
            </a:r>
            <a:r>
              <a:rPr lang="en-US" i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r,r’,E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=0)=W(</a:t>
            </a:r>
            <a:r>
              <a:rPr lang="en-US" i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r,r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’)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2480" y="4749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303391" y="4674039"/>
          <a:ext cx="782495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159"/>
                <a:gridCol w="1471825"/>
                <a:gridCol w="1289957"/>
                <a:gridCol w="1150695"/>
                <a:gridCol w="1304159"/>
                <a:gridCol w="1304159"/>
              </a:tblGrid>
              <a:tr h="0"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Band Gaps (eV)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1889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System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Experiment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DFT-LDA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/>
                        <a:t>COHSEX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Corrected</a:t>
                      </a:r>
                    </a:p>
                    <a:p>
                      <a:r>
                        <a:rPr lang="en-US" b="1" dirty="0" smtClean="0"/>
                        <a:t>COHSEX*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GW(full)</a:t>
                      </a:r>
                      <a:endParaRPr lang="en-US" b="1" dirty="0"/>
                    </a:p>
                  </a:txBody>
                  <a:tcPr/>
                </a:tc>
              </a:tr>
              <a:tr h="318892">
                <a:tc>
                  <a:txBody>
                    <a:bodyPr/>
                    <a:lstStyle/>
                    <a:p>
                      <a:r>
                        <a:rPr lang="en-US" dirty="0" smtClean="0"/>
                        <a:t>Diamond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5.70</a:t>
                      </a:r>
                      <a:endParaRPr lang="en-US" dirty="0"/>
                    </a:p>
                  </a:txBody>
                  <a:tcPr/>
                </a:tc>
              </a:tr>
              <a:tr h="318892">
                <a:tc>
                  <a:txBody>
                    <a:bodyPr/>
                    <a:lstStyle/>
                    <a:p>
                      <a:r>
                        <a:rPr lang="en-US" dirty="0" smtClean="0"/>
                        <a:t>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1.29</a:t>
                      </a:r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98339" y="2402677"/>
                <a:ext cx="7235058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/>
                <a:endParaRPr lang="en-US" dirty="0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39" y="2402677"/>
                <a:ext cx="7235058" cy="100822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8716" y="3132008"/>
                <a:ext cx="620772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/>
                <a:endParaRPr lang="en-US" dirty="0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16" y="3132008"/>
                <a:ext cx="6207725" cy="69147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18716" y="1663456"/>
                <a:ext cx="5179815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/>
                <a:endParaRPr lang="en-US" dirty="0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16" y="1663456"/>
                <a:ext cx="5179815" cy="100822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4423029" y="6592203"/>
            <a:ext cx="3512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*Kang &amp; </a:t>
            </a:r>
            <a:r>
              <a:rPr lang="en-US" sz="16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Hybertsen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Phy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Rev B, </a:t>
            </a:r>
            <a:r>
              <a:rPr lang="en-US" sz="16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82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2010</a:t>
            </a:r>
            <a:endParaRPr lang="en-US" sz="16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86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0064" y="3964369"/>
                <a:ext cx="4785926" cy="4628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/>
                <a:r>
                  <a:rPr lang="en-US" dirty="0" smtClean="0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rPr>
                  <a:t>=</a:t>
                </a:r>
                <a14:m/>
                <a:endParaRPr lang="en-US" dirty="0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64" y="3964369"/>
                <a:ext cx="4785926" cy="462884"/>
              </a:xfrm>
              <a:prstGeom prst="rect">
                <a:avLst/>
              </a:prstGeom>
              <a:blipFill rotWithShape="0">
                <a:blip r:embed="rId5"/>
                <a:stretch>
                  <a:fillRect l="-255" t="-78947" b="-6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25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6" grpId="0"/>
      <p:bldP spid="16" grpId="1"/>
      <p:bldP spid="17" grpId="0"/>
      <p:bldP spid="18" grpId="0"/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99092" y="147164"/>
            <a:ext cx="7772400" cy="533400"/>
          </a:xfrm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rgbClr val="FF0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Scaling of </a:t>
            </a:r>
            <a:r>
              <a:rPr lang="en-US" sz="3400" b="1" dirty="0" err="1" smtClean="0">
                <a:solidFill>
                  <a:srgbClr val="FF0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Polarizibility</a:t>
            </a:r>
            <a:r>
              <a:rPr lang="en-US" sz="3400" b="1" dirty="0" smtClean="0">
                <a:solidFill>
                  <a:srgbClr val="FF0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 </a:t>
            </a:r>
            <a:endParaRPr lang="en-US" sz="34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419777" y="2144957"/>
            <a:ext cx="887133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endParaRPr lang="en-US" sz="2200" dirty="0" smtClean="0">
              <a:solidFill>
                <a:srgbClr val="000000"/>
              </a:solidFill>
            </a:endParaRP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Stage 2.1 : compute Polarizability matrix </a:t>
            </a:r>
            <a:endParaRPr lang="en-US" sz="2200" i="1" dirty="0" smtClean="0">
              <a:solidFill>
                <a:srgbClr val="0000FF"/>
              </a:solidFill>
              <a:latin typeface="CMU Serif Roman"/>
              <a:cs typeface="CMU Serif Roman"/>
            </a:endParaRPr>
          </a:p>
          <a:p>
            <a:endParaRPr lang="en-US" sz="2200" i="1" dirty="0" smtClean="0">
              <a:solidFill>
                <a:srgbClr val="0000FF"/>
              </a:solidFill>
              <a:latin typeface="CMU Serif Roman"/>
              <a:cs typeface="CMU Serif Roman"/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Stage </a:t>
            </a:r>
            <a:r>
              <a:rPr lang="en-US" sz="2200" dirty="0" smtClean="0">
                <a:solidFill>
                  <a:srgbClr val="000000"/>
                </a:solidFill>
              </a:rPr>
              <a:t>2.2 </a:t>
            </a:r>
            <a:r>
              <a:rPr lang="en-US" sz="2200" dirty="0">
                <a:solidFill>
                  <a:srgbClr val="000000"/>
                </a:solidFill>
              </a:rPr>
              <a:t>: </a:t>
            </a:r>
            <a:r>
              <a:rPr lang="en-US" sz="2200" dirty="0" smtClean="0">
                <a:solidFill>
                  <a:srgbClr val="000000"/>
                </a:solidFill>
              </a:rPr>
              <a:t>double FFT rows and columns 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i="1" dirty="0" smtClean="0">
                <a:solidFill>
                  <a:srgbClr val="0000FF"/>
                </a:solidFill>
                <a:latin typeface="CMU Serif Roman"/>
                <a:cs typeface="CMU Serif Roman"/>
              </a:rPr>
              <a:t>P(G,G’)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/>
            </a:r>
            <a:br>
              <a:rPr lang="en-US" sz="2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</a:br>
            <a:endParaRPr lang="en-US" sz="2200" dirty="0" smtClean="0">
              <a:solidFill>
                <a:srgbClr val="000000"/>
              </a:solidFill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0"/>
          <a:stretch/>
        </p:blipFill>
        <p:spPr>
          <a:xfrm>
            <a:off x="6212040" y="2897310"/>
            <a:ext cx="2282951" cy="9144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91354" y="2225695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Most expensive</a:t>
            </a:r>
            <a:endParaRPr lang="en-US" i="1" dirty="0">
              <a:solidFill>
                <a:srgbClr val="FF0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7867" y="2897310"/>
            <a:ext cx="8871331" cy="1481422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87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78535" y="-139223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053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10067" y="0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" charset="0"/>
                <a:ea typeface="Century" charset="0"/>
                <a:cs typeface="Century" charset="0"/>
              </a:rPr>
              <a:t>GW-Bare Exchange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59133" y="1551983"/>
            <a:ext cx="124008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Strategy 1: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7213" y="4482458"/>
            <a:ext cx="124008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Strategy 2: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2" name="Object 42"/>
          <p:cNvGraphicFramePr>
            <a:graphicFrameLocks noChangeAspect="1"/>
          </p:cNvGraphicFramePr>
          <p:nvPr>
            <p:extLst/>
          </p:nvPr>
        </p:nvGraphicFramePr>
        <p:xfrm>
          <a:off x="992188" y="3016250"/>
          <a:ext cx="2630487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" name="Equation" r:id="rId3" imgW="1016000" imgH="254000" progId="Equation.3">
                  <p:embed/>
                </p:oleObj>
              </mc:Choice>
              <mc:Fallback>
                <p:oleObj name="Equation" r:id="rId3" imgW="1016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188" y="3016250"/>
                        <a:ext cx="2630487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2"/>
          <p:cNvGraphicFramePr>
            <a:graphicFrameLocks noChangeAspect="1"/>
          </p:cNvGraphicFramePr>
          <p:nvPr>
            <p:extLst/>
          </p:nvPr>
        </p:nvGraphicFramePr>
        <p:xfrm>
          <a:off x="4969236" y="2203704"/>
          <a:ext cx="332263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Equation" r:id="rId5" imgW="1282700" imgH="304800" progId="Equation.3">
                  <p:embed/>
                </p:oleObj>
              </mc:Choice>
              <mc:Fallback>
                <p:oleObj name="Equation" r:id="rId5" imgW="12827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9236" y="2203704"/>
                        <a:ext cx="3322637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744788" y="4719638"/>
            <a:ext cx="4111625" cy="1035050"/>
            <a:chOff x="2744788" y="4202907"/>
            <a:chExt cx="4111625" cy="1035050"/>
          </a:xfrm>
        </p:grpSpPr>
        <p:graphicFrame>
          <p:nvGraphicFramePr>
            <p:cNvPr id="11" name="Object 42"/>
            <p:cNvGraphicFramePr>
              <a:graphicFrameLocks noChangeAspect="1"/>
            </p:cNvGraphicFramePr>
            <p:nvPr>
              <p:extLst/>
            </p:nvPr>
          </p:nvGraphicFramePr>
          <p:xfrm>
            <a:off x="4489450" y="4444207"/>
            <a:ext cx="2366963" cy="628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5" name="Equation" r:id="rId7" imgW="914400" imgH="228600" progId="Equation.3">
                    <p:embed/>
                  </p:oleObj>
                </mc:Choice>
                <mc:Fallback>
                  <p:oleObj name="Equation" r:id="rId7" imgW="914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9450" y="4444207"/>
                          <a:ext cx="2366963" cy="628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42"/>
            <p:cNvGraphicFramePr>
              <a:graphicFrameLocks noChangeAspect="1"/>
            </p:cNvGraphicFramePr>
            <p:nvPr>
              <p:extLst/>
            </p:nvPr>
          </p:nvGraphicFramePr>
          <p:xfrm>
            <a:off x="2744788" y="4202907"/>
            <a:ext cx="1798637" cy="1035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6" name="Equation" r:id="rId9" imgW="469900" imgH="254000" progId="Equation.3">
                    <p:embed/>
                  </p:oleObj>
                </mc:Choice>
                <mc:Fallback>
                  <p:oleObj name="Equation" r:id="rId9" imgW="4699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4788" y="4202907"/>
                          <a:ext cx="1798637" cy="1035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" name="Object 42"/>
          <p:cNvGraphicFramePr>
            <a:graphicFrameLocks noChangeAspect="1"/>
          </p:cNvGraphicFramePr>
          <p:nvPr>
            <p:extLst/>
          </p:nvPr>
        </p:nvGraphicFramePr>
        <p:xfrm>
          <a:off x="1243013" y="2198688"/>
          <a:ext cx="2532062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Equation" r:id="rId11" imgW="977900" imgH="241300" progId="Equation.3">
                  <p:embed/>
                </p:oleObj>
              </mc:Choice>
              <mc:Fallback>
                <p:oleObj name="Equation" r:id="rId11" imgW="977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3013" y="2198688"/>
                        <a:ext cx="2532062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2"/>
          <p:cNvGraphicFramePr>
            <a:graphicFrameLocks noChangeAspect="1"/>
          </p:cNvGraphicFramePr>
          <p:nvPr>
            <p:extLst/>
          </p:nvPr>
        </p:nvGraphicFramePr>
        <p:xfrm>
          <a:off x="2580958" y="5852160"/>
          <a:ext cx="3901122" cy="844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Equation" r:id="rId13" imgW="1244600" imgH="254000" progId="Equation.3">
                  <p:embed/>
                </p:oleObj>
              </mc:Choice>
              <mc:Fallback>
                <p:oleObj name="Equation" r:id="rId13" imgW="1244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0958" y="5852160"/>
                        <a:ext cx="3901122" cy="8440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578476" y="3217568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1800" b="1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18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# of occupied bands</a:t>
            </a:r>
            <a:endParaRPr lang="en-US" sz="1800" b="1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0958" y="1441317"/>
            <a:ext cx="4962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Computational load (on pen &amp; paper)</a:t>
            </a:r>
            <a:endParaRPr lang="en-US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975" y="2319691"/>
            <a:ext cx="83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Step 1: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7213" y="3119120"/>
            <a:ext cx="83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Step 2: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96614" y="2335454"/>
            <a:ext cx="83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Step 3: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59418" y="5052497"/>
            <a:ext cx="83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Step 1:</a:t>
            </a:r>
            <a:endParaRPr lang="en-US" sz="180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89617" y="5920014"/>
            <a:ext cx="83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Step 2: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9760" y="2448560"/>
            <a:ext cx="203200" cy="25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15208" y="3224110"/>
            <a:ext cx="203200" cy="25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83693" y="2464913"/>
            <a:ext cx="203200" cy="25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14004" y="5165603"/>
            <a:ext cx="203200" cy="25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4790438" y="6102653"/>
            <a:ext cx="71122" cy="319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943083" y="2288695"/>
            <a:ext cx="138049" cy="3228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88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107007" y="2932865"/>
            <a:ext cx="1889607" cy="8243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0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0036" y="37980"/>
            <a:ext cx="7772400" cy="533400"/>
          </a:xfrm>
        </p:spPr>
        <p:txBody>
          <a:bodyPr/>
          <a:lstStyle/>
          <a:p>
            <a:pPr eaLnBrk="1" hangingPunct="1"/>
            <a:r>
              <a:rPr lang="en-US" sz="3000" u="sng" dirty="0" err="1" smtClean="0">
                <a:solidFill>
                  <a:srgbClr val="008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GW</a:t>
            </a:r>
            <a:r>
              <a:rPr lang="en-US" sz="3000" u="sng" dirty="0" smtClean="0">
                <a:solidFill>
                  <a:srgbClr val="008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-BSE: what is it about?</a:t>
            </a:r>
            <a:endParaRPr lang="en-US" sz="3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0949" name="Text Box 21"/>
          <p:cNvSpPr txBox="1">
            <a:spLocks noChangeArrowheads="1"/>
          </p:cNvSpPr>
          <p:nvPr/>
        </p:nvSpPr>
        <p:spPr bwMode="auto">
          <a:xfrm>
            <a:off x="132520" y="632520"/>
            <a:ext cx="8155285" cy="550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r>
              <a:rPr lang="en-US" sz="2200" dirty="0" err="1" smtClean="0">
                <a:solidFill>
                  <a:srgbClr val="000000"/>
                </a:solidFill>
              </a:rPr>
              <a:t>DFT</a:t>
            </a:r>
            <a:r>
              <a:rPr lang="en-US" sz="2200" dirty="0" smtClean="0">
                <a:solidFill>
                  <a:srgbClr val="000000"/>
                </a:solidFill>
              </a:rPr>
              <a:t> is a ground-state theory for electrons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But many processes involve </a:t>
            </a:r>
            <a:r>
              <a:rPr lang="en-US" sz="2200" u="sng" dirty="0" smtClean="0">
                <a:solidFill>
                  <a:srgbClr val="000000"/>
                </a:solidFill>
              </a:rPr>
              <a:t>exciting</a:t>
            </a:r>
            <a:r>
              <a:rPr lang="en-US" sz="2200" dirty="0" smtClean="0">
                <a:solidFill>
                  <a:srgbClr val="000000"/>
                </a:solidFill>
              </a:rPr>
              <a:t> electrons:</a:t>
            </a: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endParaRPr lang="en-US" sz="2200" dirty="0" smtClean="0">
              <a:solidFill>
                <a:srgbClr val="000000"/>
              </a:solidFill>
            </a:endParaRPr>
          </a:p>
          <a:p>
            <a:pPr marL="342900" indent="-342900">
              <a:buFontTx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Transport of electrons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pPr marL="342900" indent="-342900">
              <a:buFontTx/>
              <a:buChar char="•"/>
            </a:pPr>
            <a:endParaRPr lang="en-US" sz="2200" dirty="0" smtClean="0">
              <a:solidFill>
                <a:srgbClr val="000000"/>
              </a:solidFill>
            </a:endParaRPr>
          </a:p>
          <a:p>
            <a:pPr marL="342900" indent="-342900"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Excited </a:t>
            </a:r>
            <a:r>
              <a:rPr lang="en-US" sz="2200" dirty="0" smtClean="0">
                <a:solidFill>
                  <a:srgbClr val="000000"/>
                </a:solidFill>
              </a:rPr>
              <a:t>electrons: optical absorption 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promotes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smtClean="0">
                <a:solidFill>
                  <a:srgbClr val="0000FF"/>
                </a:solidFill>
              </a:rPr>
              <a:t>electron</a:t>
            </a:r>
            <a:r>
              <a:rPr lang="en-US" sz="2200" dirty="0" smtClean="0">
                <a:solidFill>
                  <a:srgbClr val="000000"/>
                </a:solidFill>
              </a:rPr>
              <a:t> to higher energy </a:t>
            </a:r>
          </a:p>
          <a:p>
            <a:pPr marL="342900" indent="-342900">
              <a:buFontTx/>
              <a:buChar char="•"/>
            </a:pP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 The missing electron (</a:t>
            </a:r>
            <a:r>
              <a:rPr lang="en-US" sz="2200" dirty="0" smtClean="0">
                <a:solidFill>
                  <a:srgbClr val="FF0000"/>
                </a:solidFill>
                <a:sym typeface="Wingdings"/>
              </a:rPr>
              <a:t>hole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)</a:t>
            </a:r>
            <a:br>
              <a:rPr lang="en-US" sz="2200" dirty="0" smtClean="0">
                <a:solidFill>
                  <a:srgbClr val="000000"/>
                </a:solidFill>
                <a:sym typeface="Wingdings"/>
              </a:rPr>
            </a:b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	has </a:t>
            </a:r>
            <a:r>
              <a:rPr lang="en-US" sz="2200" dirty="0" smtClean="0">
                <a:solidFill>
                  <a:srgbClr val="FF0000"/>
                </a:solidFill>
                <a:sym typeface="Wingdings"/>
              </a:rPr>
              <a:t>+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 charge, </a:t>
            </a:r>
            <a:r>
              <a:rPr lang="en-US" sz="2200" i="1" dirty="0" smtClean="0">
                <a:solidFill>
                  <a:srgbClr val="000000"/>
                </a:solidFill>
                <a:sym typeface="Wingdings"/>
              </a:rPr>
              <a:t>attracts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electron:</a:t>
            </a:r>
          </a:p>
          <a:p>
            <a:r>
              <a:rPr lang="en-US" sz="2200" dirty="0">
                <a:solidFill>
                  <a:srgbClr val="0000FF"/>
                </a:solidFill>
                <a:sym typeface="Wingdings"/>
              </a:rPr>
              <a:t>	</a:t>
            </a:r>
            <a:r>
              <a:rPr lang="en-US" sz="2200" u="sng" dirty="0" smtClean="0">
                <a:solidFill>
                  <a:srgbClr val="000000"/>
                </a:solidFill>
                <a:sym typeface="Wingdings"/>
              </a:rPr>
              <a:t>modifies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 excitation energy and absorption strength</a:t>
            </a:r>
            <a:endParaRPr lang="en-US" sz="2200" dirty="0" smtClean="0">
              <a:solidFill>
                <a:srgbClr val="000000"/>
              </a:solidFill>
            </a:endParaRPr>
          </a:p>
          <a:p>
            <a:endParaRPr lang="en-US" sz="2200" dirty="0">
              <a:solidFill>
                <a:srgbClr val="000000"/>
              </a:solidFill>
            </a:endParaRPr>
          </a:p>
          <a:p>
            <a:endParaRPr lang="en-US" sz="2200" dirty="0" smtClean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41339" y="2368501"/>
            <a:ext cx="1044576" cy="1941513"/>
            <a:chOff x="7240070" y="943693"/>
            <a:chExt cx="1044576" cy="1941513"/>
          </a:xfrm>
        </p:grpSpPr>
        <p:grpSp>
          <p:nvGrpSpPr>
            <p:cNvPr id="30737" name="Group 26"/>
            <p:cNvGrpSpPr>
              <a:grpSpLocks/>
            </p:cNvGrpSpPr>
            <p:nvPr/>
          </p:nvGrpSpPr>
          <p:grpSpPr bwMode="auto">
            <a:xfrm>
              <a:off x="7778233" y="943693"/>
              <a:ext cx="506413" cy="1941513"/>
              <a:chOff x="4512" y="2232"/>
              <a:chExt cx="415" cy="1511"/>
            </a:xfrm>
          </p:grpSpPr>
          <p:sp>
            <p:nvSpPr>
              <p:cNvPr id="30744" name="Line 27"/>
              <p:cNvSpPr>
                <a:spLocks noChangeShapeType="1"/>
              </p:cNvSpPr>
              <p:nvPr/>
            </p:nvSpPr>
            <p:spPr bwMode="auto">
              <a:xfrm>
                <a:off x="4512" y="2232"/>
                <a:ext cx="4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745" name="Line 28"/>
              <p:cNvSpPr>
                <a:spLocks noChangeShapeType="1"/>
              </p:cNvSpPr>
              <p:nvPr/>
            </p:nvSpPr>
            <p:spPr bwMode="auto">
              <a:xfrm>
                <a:off x="4512" y="2408"/>
                <a:ext cx="4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746" name="Line 29"/>
              <p:cNvSpPr>
                <a:spLocks noChangeShapeType="1"/>
              </p:cNvSpPr>
              <p:nvPr/>
            </p:nvSpPr>
            <p:spPr bwMode="auto">
              <a:xfrm>
                <a:off x="4512" y="2528"/>
                <a:ext cx="4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747" name="Line 30"/>
              <p:cNvSpPr>
                <a:spLocks noChangeShapeType="1"/>
              </p:cNvSpPr>
              <p:nvPr/>
            </p:nvSpPr>
            <p:spPr bwMode="auto">
              <a:xfrm>
                <a:off x="4512" y="2328"/>
                <a:ext cx="4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748" name="Line 31"/>
              <p:cNvSpPr>
                <a:spLocks noChangeShapeType="1"/>
              </p:cNvSpPr>
              <p:nvPr/>
            </p:nvSpPr>
            <p:spPr bwMode="auto">
              <a:xfrm>
                <a:off x="4512" y="2640"/>
                <a:ext cx="4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749" name="Line 32"/>
              <p:cNvSpPr>
                <a:spLocks noChangeShapeType="1"/>
              </p:cNvSpPr>
              <p:nvPr/>
            </p:nvSpPr>
            <p:spPr bwMode="auto">
              <a:xfrm>
                <a:off x="4512" y="2760"/>
                <a:ext cx="4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30752" name="Group 35"/>
              <p:cNvGrpSpPr>
                <a:grpSpLocks/>
              </p:cNvGrpSpPr>
              <p:nvPr/>
            </p:nvGrpSpPr>
            <p:grpSpPr bwMode="auto">
              <a:xfrm>
                <a:off x="4512" y="3648"/>
                <a:ext cx="415" cy="95"/>
                <a:chOff x="4512" y="3648"/>
                <a:chExt cx="415" cy="95"/>
              </a:xfrm>
            </p:grpSpPr>
            <p:sp>
              <p:nvSpPr>
                <p:cNvPr id="30765" name="Line 36"/>
                <p:cNvSpPr>
                  <a:spLocks noChangeShapeType="1"/>
                </p:cNvSpPr>
                <p:nvPr/>
              </p:nvSpPr>
              <p:spPr bwMode="auto">
                <a:xfrm>
                  <a:off x="4512" y="3696"/>
                  <a:ext cx="41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0766" name="Oval 37"/>
                <p:cNvSpPr>
                  <a:spLocks noChangeArrowheads="1"/>
                </p:cNvSpPr>
                <p:nvPr/>
              </p:nvSpPr>
              <p:spPr bwMode="auto">
                <a:xfrm>
                  <a:off x="4608" y="3648"/>
                  <a:ext cx="88" cy="95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0767" name="Oval 38"/>
                <p:cNvSpPr>
                  <a:spLocks noChangeArrowheads="1"/>
                </p:cNvSpPr>
                <p:nvPr/>
              </p:nvSpPr>
              <p:spPr bwMode="auto">
                <a:xfrm>
                  <a:off x="4752" y="3648"/>
                  <a:ext cx="88" cy="95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30753" name="Group 39"/>
              <p:cNvGrpSpPr>
                <a:grpSpLocks/>
              </p:cNvGrpSpPr>
              <p:nvPr/>
            </p:nvGrpSpPr>
            <p:grpSpPr bwMode="auto">
              <a:xfrm>
                <a:off x="4512" y="3504"/>
                <a:ext cx="415" cy="95"/>
                <a:chOff x="4512" y="3648"/>
                <a:chExt cx="415" cy="95"/>
              </a:xfrm>
            </p:grpSpPr>
            <p:sp>
              <p:nvSpPr>
                <p:cNvPr id="30762" name="Line 40"/>
                <p:cNvSpPr>
                  <a:spLocks noChangeShapeType="1"/>
                </p:cNvSpPr>
                <p:nvPr/>
              </p:nvSpPr>
              <p:spPr bwMode="auto">
                <a:xfrm>
                  <a:off x="4512" y="3696"/>
                  <a:ext cx="41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0763" name="Oval 41"/>
                <p:cNvSpPr>
                  <a:spLocks noChangeArrowheads="1"/>
                </p:cNvSpPr>
                <p:nvPr/>
              </p:nvSpPr>
              <p:spPr bwMode="auto">
                <a:xfrm>
                  <a:off x="4608" y="3648"/>
                  <a:ext cx="88" cy="95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0764" name="Oval 42"/>
                <p:cNvSpPr>
                  <a:spLocks noChangeArrowheads="1"/>
                </p:cNvSpPr>
                <p:nvPr/>
              </p:nvSpPr>
              <p:spPr bwMode="auto">
                <a:xfrm>
                  <a:off x="4752" y="3648"/>
                  <a:ext cx="88" cy="95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30754" name="Group 43"/>
              <p:cNvGrpSpPr>
                <a:grpSpLocks/>
              </p:cNvGrpSpPr>
              <p:nvPr/>
            </p:nvGrpSpPr>
            <p:grpSpPr bwMode="auto">
              <a:xfrm>
                <a:off x="4512" y="3360"/>
                <a:ext cx="415" cy="95"/>
                <a:chOff x="4512" y="3648"/>
                <a:chExt cx="415" cy="95"/>
              </a:xfrm>
            </p:grpSpPr>
            <p:sp>
              <p:nvSpPr>
                <p:cNvPr id="30759" name="Line 44"/>
                <p:cNvSpPr>
                  <a:spLocks noChangeShapeType="1"/>
                </p:cNvSpPr>
                <p:nvPr/>
              </p:nvSpPr>
              <p:spPr bwMode="auto">
                <a:xfrm>
                  <a:off x="4512" y="3696"/>
                  <a:ext cx="41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0760" name="Oval 45"/>
                <p:cNvSpPr>
                  <a:spLocks noChangeArrowheads="1"/>
                </p:cNvSpPr>
                <p:nvPr/>
              </p:nvSpPr>
              <p:spPr bwMode="auto">
                <a:xfrm>
                  <a:off x="4608" y="3648"/>
                  <a:ext cx="88" cy="95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0761" name="Oval 46"/>
                <p:cNvSpPr>
                  <a:spLocks noChangeArrowheads="1"/>
                </p:cNvSpPr>
                <p:nvPr/>
              </p:nvSpPr>
              <p:spPr bwMode="auto">
                <a:xfrm>
                  <a:off x="4752" y="3648"/>
                  <a:ext cx="88" cy="95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30755" name="Group 47"/>
              <p:cNvGrpSpPr>
                <a:grpSpLocks/>
              </p:cNvGrpSpPr>
              <p:nvPr/>
            </p:nvGrpSpPr>
            <p:grpSpPr bwMode="auto">
              <a:xfrm>
                <a:off x="4512" y="3216"/>
                <a:ext cx="415" cy="95"/>
                <a:chOff x="4512" y="3648"/>
                <a:chExt cx="415" cy="95"/>
              </a:xfrm>
            </p:grpSpPr>
            <p:sp>
              <p:nvSpPr>
                <p:cNvPr id="30756" name="Line 48"/>
                <p:cNvSpPr>
                  <a:spLocks noChangeShapeType="1"/>
                </p:cNvSpPr>
                <p:nvPr/>
              </p:nvSpPr>
              <p:spPr bwMode="auto">
                <a:xfrm>
                  <a:off x="4512" y="3696"/>
                  <a:ext cx="41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0757" name="Oval 49"/>
                <p:cNvSpPr>
                  <a:spLocks noChangeArrowheads="1"/>
                </p:cNvSpPr>
                <p:nvPr/>
              </p:nvSpPr>
              <p:spPr bwMode="auto">
                <a:xfrm>
                  <a:off x="4608" y="3648"/>
                  <a:ext cx="88" cy="95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0758" name="Oval 50"/>
                <p:cNvSpPr>
                  <a:spLocks noChangeArrowheads="1"/>
                </p:cNvSpPr>
                <p:nvPr/>
              </p:nvSpPr>
              <p:spPr bwMode="auto">
                <a:xfrm>
                  <a:off x="4752" y="3648"/>
                  <a:ext cx="88" cy="95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Lucida Grande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30738" name="Group 51"/>
            <p:cNvGrpSpPr>
              <a:grpSpLocks/>
            </p:cNvGrpSpPr>
            <p:nvPr/>
          </p:nvGrpSpPr>
          <p:grpSpPr bwMode="auto">
            <a:xfrm>
              <a:off x="7240070" y="1197693"/>
              <a:ext cx="762000" cy="1643063"/>
              <a:chOff x="4216" y="2480"/>
              <a:chExt cx="480" cy="1059"/>
            </a:xfrm>
          </p:grpSpPr>
          <p:sp>
            <p:nvSpPr>
              <p:cNvPr id="30739" name="Oval 52"/>
              <p:cNvSpPr>
                <a:spLocks noChangeArrowheads="1"/>
              </p:cNvSpPr>
              <p:nvPr/>
            </p:nvSpPr>
            <p:spPr bwMode="auto">
              <a:xfrm>
                <a:off x="4608" y="2592"/>
                <a:ext cx="88" cy="90"/>
              </a:xfrm>
              <a:prstGeom prst="ellipse">
                <a:avLst/>
              </a:prstGeom>
              <a:solidFill>
                <a:srgbClr val="0044F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740" name="Oval 53"/>
              <p:cNvSpPr>
                <a:spLocks noChangeArrowheads="1"/>
              </p:cNvSpPr>
              <p:nvPr/>
            </p:nvSpPr>
            <p:spPr bwMode="auto">
              <a:xfrm>
                <a:off x="4608" y="3360"/>
                <a:ext cx="88" cy="9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741" name="Text Box 54"/>
              <p:cNvSpPr txBox="1">
                <a:spLocks noChangeArrowheads="1"/>
              </p:cNvSpPr>
              <p:nvPr/>
            </p:nvSpPr>
            <p:spPr bwMode="auto">
              <a:xfrm>
                <a:off x="4236" y="2480"/>
                <a:ext cx="297" cy="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9pPr>
              </a:lstStyle>
              <a:p>
                <a:r>
                  <a:rPr lang="en-US">
                    <a:solidFill>
                      <a:srgbClr val="0044F3"/>
                    </a:solidFill>
                  </a:rPr>
                  <a:t>e</a:t>
                </a:r>
                <a:r>
                  <a:rPr lang="en-US" baseline="30000">
                    <a:solidFill>
                      <a:srgbClr val="0044F3"/>
                    </a:solidFill>
                  </a:rPr>
                  <a:t>-</a:t>
                </a:r>
                <a:endParaRPr lang="en-US">
                  <a:solidFill>
                    <a:srgbClr val="0044F3"/>
                  </a:solidFill>
                </a:endParaRPr>
              </a:p>
            </p:txBody>
          </p:sp>
          <p:sp>
            <p:nvSpPr>
              <p:cNvPr id="30742" name="Text Box 55"/>
              <p:cNvSpPr txBox="1">
                <a:spLocks noChangeArrowheads="1"/>
              </p:cNvSpPr>
              <p:nvPr/>
            </p:nvSpPr>
            <p:spPr bwMode="auto">
              <a:xfrm>
                <a:off x="4216" y="3244"/>
                <a:ext cx="337" cy="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9pPr>
              </a:lstStyle>
              <a:p>
                <a:r>
                  <a:rPr lang="en-US">
                    <a:solidFill>
                      <a:srgbClr val="FF0000"/>
                    </a:solidFill>
                  </a:rPr>
                  <a:t>h</a:t>
                </a:r>
                <a:r>
                  <a:rPr lang="en-US" baseline="30000">
                    <a:solidFill>
                      <a:srgbClr val="FF0000"/>
                    </a:solidFill>
                  </a:rPr>
                  <a:t>+</a:t>
                </a: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0743" name="Freeform 56"/>
              <p:cNvSpPr>
                <a:spLocks/>
              </p:cNvSpPr>
              <p:nvPr/>
            </p:nvSpPr>
            <p:spPr bwMode="auto">
              <a:xfrm>
                <a:off x="4423" y="2656"/>
                <a:ext cx="201" cy="728"/>
              </a:xfrm>
              <a:custGeom>
                <a:avLst/>
                <a:gdLst>
                  <a:gd name="T0" fmla="*/ 185 w 201"/>
                  <a:gd name="T1" fmla="*/ 728 h 728"/>
                  <a:gd name="T2" fmla="*/ 33 w 201"/>
                  <a:gd name="T3" fmla="*/ 592 h 728"/>
                  <a:gd name="T4" fmla="*/ 1 w 201"/>
                  <a:gd name="T5" fmla="*/ 376 h 728"/>
                  <a:gd name="T6" fmla="*/ 33 w 201"/>
                  <a:gd name="T7" fmla="*/ 128 h 728"/>
                  <a:gd name="T8" fmla="*/ 201 w 201"/>
                  <a:gd name="T9" fmla="*/ 0 h 7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1"/>
                  <a:gd name="T16" fmla="*/ 0 h 728"/>
                  <a:gd name="T17" fmla="*/ 201 w 201"/>
                  <a:gd name="T18" fmla="*/ 728 h 7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1" h="728">
                    <a:moveTo>
                      <a:pt x="185" y="728"/>
                    </a:moveTo>
                    <a:cubicBezTo>
                      <a:pt x="160" y="705"/>
                      <a:pt x="64" y="651"/>
                      <a:pt x="33" y="592"/>
                    </a:cubicBezTo>
                    <a:cubicBezTo>
                      <a:pt x="2" y="533"/>
                      <a:pt x="1" y="453"/>
                      <a:pt x="1" y="376"/>
                    </a:cubicBezTo>
                    <a:cubicBezTo>
                      <a:pt x="1" y="299"/>
                      <a:pt x="0" y="191"/>
                      <a:pt x="33" y="128"/>
                    </a:cubicBezTo>
                    <a:cubicBezTo>
                      <a:pt x="66" y="65"/>
                      <a:pt x="166" y="27"/>
                      <a:pt x="201" y="0"/>
                    </a:cubicBezTo>
                  </a:path>
                </a:pathLst>
              </a:cu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cxnSp>
        <p:nvCxnSpPr>
          <p:cNvPr id="34" name="Straight Arrow Connector 33"/>
          <p:cNvCxnSpPr>
            <a:endCxn id="30742" idx="1"/>
          </p:cNvCxnSpPr>
          <p:nvPr/>
        </p:nvCxnSpPr>
        <p:spPr bwMode="auto">
          <a:xfrm flipV="1">
            <a:off x="4313154" y="4036715"/>
            <a:ext cx="2628185" cy="4828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3853319" y="5534169"/>
            <a:ext cx="5290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“BSE” method solves this problem</a:t>
            </a:r>
            <a:endParaRPr lang="en-US" i="1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89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0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Text Box 2"/>
          <p:cNvSpPr txBox="1">
            <a:spLocks noChangeArrowheads="1"/>
          </p:cNvSpPr>
          <p:nvPr/>
        </p:nvSpPr>
        <p:spPr bwMode="auto">
          <a:xfrm>
            <a:off x="77788" y="163513"/>
            <a:ext cx="6515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</a:rPr>
              <a:t>Transparent Conducting Electrodes (TCEs) </a:t>
            </a:r>
          </a:p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</a:rPr>
              <a:t>for thin film amorphous silicon solar cells</a:t>
            </a:r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58750" y="969715"/>
            <a:ext cx="6985000" cy="0"/>
          </a:xfrm>
          <a:prstGeom prst="line">
            <a:avLst/>
          </a:prstGeom>
          <a:noFill/>
          <a:ln w="38100">
            <a:solidFill>
              <a:srgbClr val="96004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06" name="Group 6"/>
          <p:cNvGrpSpPr>
            <a:grpSpLocks/>
          </p:cNvGrpSpPr>
          <p:nvPr/>
        </p:nvGrpSpPr>
        <p:grpSpPr bwMode="auto">
          <a:xfrm>
            <a:off x="1592263" y="1255714"/>
            <a:ext cx="6408737" cy="4464050"/>
            <a:chOff x="793" y="709"/>
            <a:chExt cx="4037" cy="2812"/>
          </a:xfrm>
        </p:grpSpPr>
        <p:pic>
          <p:nvPicPr>
            <p:cNvPr id="25616" name="Picture 7" descr="aSi_solar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709"/>
              <a:ext cx="3992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7" name="Rectangle 8"/>
            <p:cNvSpPr>
              <a:spLocks noChangeArrowheads="1"/>
            </p:cNvSpPr>
            <p:nvPr/>
          </p:nvSpPr>
          <p:spPr bwMode="auto">
            <a:xfrm>
              <a:off x="889" y="1434"/>
              <a:ext cx="948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5618" name="Rectangle 9"/>
            <p:cNvSpPr>
              <a:spLocks noChangeArrowheads="1"/>
            </p:cNvSpPr>
            <p:nvPr/>
          </p:nvSpPr>
          <p:spPr bwMode="auto">
            <a:xfrm>
              <a:off x="793" y="2966"/>
              <a:ext cx="1083" cy="1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5619" name="Rectangle 10"/>
            <p:cNvSpPr>
              <a:spLocks noChangeArrowheads="1"/>
            </p:cNvSpPr>
            <p:nvPr/>
          </p:nvSpPr>
          <p:spPr bwMode="auto">
            <a:xfrm>
              <a:off x="3651" y="1434"/>
              <a:ext cx="998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5620" name="Rectangle 11"/>
            <p:cNvSpPr>
              <a:spLocks noChangeArrowheads="1"/>
            </p:cNvSpPr>
            <p:nvPr/>
          </p:nvSpPr>
          <p:spPr bwMode="auto">
            <a:xfrm>
              <a:off x="3606" y="2592"/>
              <a:ext cx="1224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5621" name="Rectangle 12"/>
            <p:cNvSpPr>
              <a:spLocks noChangeArrowheads="1"/>
            </p:cNvSpPr>
            <p:nvPr/>
          </p:nvSpPr>
          <p:spPr bwMode="auto">
            <a:xfrm>
              <a:off x="3470" y="3070"/>
              <a:ext cx="1224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719885" name="Text Box 13"/>
          <p:cNvSpPr txBox="1">
            <a:spLocks noChangeArrowheads="1"/>
          </p:cNvSpPr>
          <p:nvPr/>
        </p:nvSpPr>
        <p:spPr bwMode="auto">
          <a:xfrm>
            <a:off x="158750" y="1189038"/>
            <a:ext cx="26511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</a:rPr>
              <a:t>Conventional TCEs:</a:t>
            </a:r>
          </a:p>
          <a:p>
            <a:pPr eaLnBrk="1" hangingPunct="1">
              <a:buFontTx/>
              <a:buChar char="•"/>
              <a:defRPr/>
            </a:pPr>
            <a:r>
              <a:rPr lang="en-US" sz="1800">
                <a:latin typeface="Arial" panose="020B0604020202020204" pitchFamily="34" charset="0"/>
                <a:ea typeface="+mn-ea"/>
              </a:rPr>
              <a:t> Indium Tin Oxide (ITO)</a:t>
            </a:r>
          </a:p>
          <a:p>
            <a:pPr eaLnBrk="1" hangingPunct="1">
              <a:buFontTx/>
              <a:buChar char="•"/>
              <a:defRPr/>
            </a:pPr>
            <a:r>
              <a:rPr lang="en-US" sz="1800">
                <a:latin typeface="Arial" panose="020B0604020202020204" pitchFamily="34" charset="0"/>
                <a:ea typeface="+mn-ea"/>
              </a:rPr>
              <a:t> Zinc Oxide (ZnO)</a:t>
            </a:r>
          </a:p>
        </p:txBody>
      </p:sp>
      <p:sp>
        <p:nvSpPr>
          <p:cNvPr id="719886" name="Text Box 14"/>
          <p:cNvSpPr txBox="1">
            <a:spLocks noChangeArrowheads="1"/>
          </p:cNvSpPr>
          <p:nvPr/>
        </p:nvSpPr>
        <p:spPr bwMode="auto">
          <a:xfrm>
            <a:off x="6227763" y="1184275"/>
            <a:ext cx="2244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</a:rPr>
              <a:t>Graphene TCEs:</a:t>
            </a:r>
          </a:p>
          <a:p>
            <a:pPr eaLnBrk="1" hangingPunct="1">
              <a:buFontTx/>
              <a:buChar char="•"/>
              <a:defRPr/>
            </a:pPr>
            <a:r>
              <a:rPr lang="en-US" sz="1800">
                <a:latin typeface="Arial" panose="020B0604020202020204" pitchFamily="34" charset="0"/>
                <a:ea typeface="+mn-ea"/>
              </a:rPr>
              <a:t> 1 – 8 atomic layers</a:t>
            </a:r>
          </a:p>
        </p:txBody>
      </p:sp>
      <p:sp>
        <p:nvSpPr>
          <p:cNvPr id="719887" name="Text Box 15"/>
          <p:cNvSpPr txBox="1">
            <a:spLocks noChangeArrowheads="1"/>
          </p:cNvSpPr>
          <p:nvPr/>
        </p:nvSpPr>
        <p:spPr bwMode="auto">
          <a:xfrm>
            <a:off x="158750" y="2511425"/>
            <a:ext cx="27241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</a:rPr>
              <a:t>Performance:</a:t>
            </a:r>
          </a:p>
          <a:p>
            <a:pPr eaLnBrk="1" hangingPunct="1">
              <a:buFontTx/>
              <a:buChar char="•"/>
              <a:defRPr/>
            </a:pPr>
            <a:r>
              <a:rPr lang="en-US" sz="1800">
                <a:latin typeface="Arial" panose="020B0604020202020204" pitchFamily="34" charset="0"/>
                <a:ea typeface="+mn-ea"/>
              </a:rPr>
              <a:t> Transparency 	    95%</a:t>
            </a:r>
          </a:p>
          <a:p>
            <a:pPr eaLnBrk="1" hangingPunct="1">
              <a:buFontTx/>
              <a:buChar char="•"/>
              <a:defRPr/>
            </a:pPr>
            <a:r>
              <a:rPr lang="en-US" sz="1800">
                <a:latin typeface="Arial" panose="020B0604020202020204" pitchFamily="34" charset="0"/>
                <a:ea typeface="+mn-ea"/>
              </a:rPr>
              <a:t> Sheet resistance   10</a:t>
            </a:r>
            <a:r>
              <a:rPr lang="en-US" sz="1800">
                <a:latin typeface="Symbol" panose="05050102010706020507" pitchFamily="18" charset="2"/>
                <a:ea typeface="+mn-ea"/>
              </a:rPr>
              <a:t>W</a:t>
            </a:r>
          </a:p>
        </p:txBody>
      </p:sp>
      <p:sp>
        <p:nvSpPr>
          <p:cNvPr id="719888" name="Text Box 16"/>
          <p:cNvSpPr txBox="1">
            <a:spLocks noChangeArrowheads="1"/>
          </p:cNvSpPr>
          <p:nvPr/>
        </p:nvSpPr>
        <p:spPr bwMode="auto">
          <a:xfrm>
            <a:off x="152400" y="4037013"/>
            <a:ext cx="183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</a:rPr>
              <a:t>Manufacturing:</a:t>
            </a:r>
            <a:endParaRPr lang="en-US" sz="1800">
              <a:latin typeface="Arial" panose="020B0604020202020204" pitchFamily="34" charset="0"/>
              <a:ea typeface="+mn-ea"/>
            </a:endParaRPr>
          </a:p>
        </p:txBody>
      </p:sp>
      <p:sp>
        <p:nvSpPr>
          <p:cNvPr id="719889" name="Text Box 17"/>
          <p:cNvSpPr txBox="1">
            <a:spLocks noChangeArrowheads="1"/>
          </p:cNvSpPr>
          <p:nvPr/>
        </p:nvSpPr>
        <p:spPr bwMode="auto">
          <a:xfrm>
            <a:off x="6251575" y="2513013"/>
            <a:ext cx="2787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</a:rPr>
              <a:t>Performance:</a:t>
            </a:r>
          </a:p>
          <a:p>
            <a:pPr eaLnBrk="1" hangingPunct="1">
              <a:buFontTx/>
              <a:buChar char="•"/>
              <a:defRPr/>
            </a:pPr>
            <a:r>
              <a:rPr lang="en-US" sz="1800">
                <a:latin typeface="Arial" panose="020B0604020202020204" pitchFamily="34" charset="0"/>
                <a:ea typeface="+mn-ea"/>
              </a:rPr>
              <a:t> Transparency	     85%</a:t>
            </a:r>
          </a:p>
          <a:p>
            <a:pPr eaLnBrk="1" hangingPunct="1">
              <a:buFontTx/>
              <a:buChar char="•"/>
              <a:defRPr/>
            </a:pPr>
            <a:r>
              <a:rPr lang="en-US" sz="1800">
                <a:latin typeface="Arial" panose="020B0604020202020204" pitchFamily="34" charset="0"/>
                <a:ea typeface="+mn-ea"/>
              </a:rPr>
              <a:t> Sheet resistance   100</a:t>
            </a:r>
            <a:r>
              <a:rPr lang="en-US" sz="1800">
                <a:latin typeface="Symbol" panose="05050102010706020507" pitchFamily="18" charset="2"/>
                <a:ea typeface="+mn-ea"/>
              </a:rPr>
              <a:t>W</a:t>
            </a:r>
          </a:p>
        </p:txBody>
      </p:sp>
      <p:sp>
        <p:nvSpPr>
          <p:cNvPr id="719890" name="Text Box 18"/>
          <p:cNvSpPr txBox="1">
            <a:spLocks noChangeArrowheads="1"/>
          </p:cNvSpPr>
          <p:nvPr/>
        </p:nvSpPr>
        <p:spPr bwMode="auto">
          <a:xfrm>
            <a:off x="6245225" y="4038600"/>
            <a:ext cx="27606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</a:rPr>
              <a:t>Manufacturing:</a:t>
            </a:r>
          </a:p>
          <a:p>
            <a:pPr eaLnBrk="1" hangingPunct="1"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</a:rPr>
              <a:t>cm X cm size sheets</a:t>
            </a:r>
          </a:p>
        </p:txBody>
      </p:sp>
      <p:pic>
        <p:nvPicPr>
          <p:cNvPr id="25613" name="Picture 19" descr="TiO2I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618038"/>
            <a:ext cx="2963863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Text Box 20"/>
          <p:cNvSpPr txBox="1">
            <a:spLocks noChangeArrowheads="1"/>
          </p:cNvSpPr>
          <p:nvPr/>
        </p:nvSpPr>
        <p:spPr bwMode="auto">
          <a:xfrm>
            <a:off x="5795963" y="6237288"/>
            <a:ext cx="318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6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Science, 324, p. 1312 (2009).</a:t>
            </a:r>
          </a:p>
        </p:txBody>
      </p:sp>
      <p:pic>
        <p:nvPicPr>
          <p:cNvPr id="25615" name="Picture 21" descr="graphenecoppe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4" r="7591" b="31084"/>
          <a:stretch>
            <a:fillRect/>
          </a:stretch>
        </p:blipFill>
        <p:spPr bwMode="auto">
          <a:xfrm>
            <a:off x="6156325" y="4652963"/>
            <a:ext cx="2808288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73866" y="1080018"/>
            <a:ext cx="137409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Light in</a:t>
            </a:r>
            <a:endParaRPr lang="en-US" sz="32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20984" y="6524625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5484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30" y="163113"/>
            <a:ext cx="8980870" cy="6096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008000"/>
                </a:solidFill>
                <a:latin typeface="Lucida Grande" charset="0"/>
              </a:rPr>
              <a:t>Would love to do GW on this interfacial oxide/semiconductor system…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6206" y="5636136"/>
            <a:ext cx="429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Si interface with SrTiO</a:t>
            </a:r>
            <a:r>
              <a:rPr lang="en-US" baseline="-250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3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13" y="1364256"/>
            <a:ext cx="3467100" cy="420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732" y="1663269"/>
            <a:ext cx="1143000" cy="226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V="1">
            <a:off x="4996537" y="3198877"/>
            <a:ext cx="4700481" cy="11296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56248" y="6194616"/>
            <a:ext cx="2249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Full unit cell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761565" y="1364256"/>
            <a:ext cx="1855694" cy="5452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253A-DC99-A54D-946D-506104E1BD55}" type="slidenum">
              <a:rPr lang="en-US" smtClean="0">
                <a:solidFill>
                  <a:srgbClr val="000000"/>
                </a:solidFill>
              </a:rPr>
              <a:pPr/>
              <a:t>90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9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30" y="163113"/>
            <a:ext cx="8980870" cy="6096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008000"/>
                </a:solidFill>
                <a:latin typeface="Lucida Grande" charset="0"/>
              </a:rPr>
              <a:t>Would love to do GW on this interfacial oxide/semiconductor system…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6206" y="5636136"/>
            <a:ext cx="429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Si interface with SrTiO</a:t>
            </a:r>
            <a:r>
              <a:rPr lang="en-US" baseline="-250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3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13" y="1364256"/>
            <a:ext cx="3467100" cy="420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732" y="1663269"/>
            <a:ext cx="1143000" cy="226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V="1">
            <a:off x="4996537" y="3198877"/>
            <a:ext cx="4700481" cy="11296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56248" y="6194616"/>
            <a:ext cx="2249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Full unit cell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761565" y="1364256"/>
            <a:ext cx="1855694" cy="5452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253A-DC99-A54D-946D-506104E1BD55}" type="slidenum">
              <a:rPr lang="en-US" smtClean="0">
                <a:solidFill>
                  <a:srgbClr val="000000"/>
                </a:solidFill>
              </a:rPr>
              <a:pPr/>
              <a:t>91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10067" y="0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" charset="0"/>
                <a:ea typeface="Century" charset="0"/>
                <a:cs typeface="Century" charset="0"/>
              </a:rPr>
              <a:t>GW-Bare Exchange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88555" y="1889594"/>
            <a:ext cx="124008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Strategy 1: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7213" y="4482458"/>
            <a:ext cx="124008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Strategy 2: 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2" name="Object 42"/>
          <p:cNvGraphicFramePr>
            <a:graphicFrameLocks noChangeAspect="1"/>
          </p:cNvGraphicFramePr>
          <p:nvPr>
            <p:extLst/>
          </p:nvPr>
        </p:nvGraphicFramePr>
        <p:xfrm>
          <a:off x="2824346" y="2288695"/>
          <a:ext cx="2630487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7" name="Equation" r:id="rId3" imgW="1016000" imgH="254000" progId="Equation.3">
                  <p:embed/>
                </p:oleObj>
              </mc:Choice>
              <mc:Fallback>
                <p:oleObj name="Equation" r:id="rId3" imgW="1016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4346" y="2288695"/>
                        <a:ext cx="2630487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2"/>
          <p:cNvGraphicFramePr>
            <a:graphicFrameLocks noChangeAspect="1"/>
          </p:cNvGraphicFramePr>
          <p:nvPr>
            <p:extLst/>
          </p:nvPr>
        </p:nvGraphicFramePr>
        <p:xfrm>
          <a:off x="2875438" y="4472074"/>
          <a:ext cx="3901122" cy="844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Equation" r:id="rId5" imgW="1244600" imgH="254000" progId="Equation.3">
                  <p:embed/>
                </p:oleObj>
              </mc:Choice>
              <mc:Fallback>
                <p:oleObj name="Equation" r:id="rId5" imgW="1244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5438" y="4472074"/>
                        <a:ext cx="3901122" cy="8440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578476" y="3217568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1800" b="1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18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# of occupied bands</a:t>
            </a:r>
            <a:endParaRPr lang="en-US" sz="1800" b="1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7476" y="1330601"/>
            <a:ext cx="595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Biggest Computational </a:t>
            </a:r>
            <a:r>
              <a:rPr lang="en-US" b="1" dirty="0" smtClean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load (on pen &amp; paper)</a:t>
            </a:r>
            <a:endParaRPr lang="en-US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9760" y="2448560"/>
            <a:ext cx="203200" cy="25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15208" y="3224110"/>
            <a:ext cx="203200" cy="25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83693" y="2464913"/>
            <a:ext cx="203200" cy="25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14004" y="5165603"/>
            <a:ext cx="203200" cy="256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4790438" y="6102653"/>
            <a:ext cx="71122" cy="319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943083" y="2288695"/>
            <a:ext cx="138049" cy="3228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9741-D1B2-0044-8A73-572A83C97AB0}" type="slidenum">
              <a:rPr lang="en-US" smtClean="0">
                <a:solidFill>
                  <a:srgbClr val="000000"/>
                </a:solidFill>
              </a:rPr>
              <a:pPr/>
              <a:t>92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939165" y="2205310"/>
            <a:ext cx="678039" cy="8243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0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0174" y="6069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srgbClr val="000000"/>
                </a:solidFill>
              </a:rPr>
              <a:pPr/>
              <a:t>93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67773" y="-202458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Performance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1430523" y="3248671"/>
            <a:ext cx="4014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Total Wall Time (Seconds)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3" y="1047862"/>
            <a:ext cx="9144000" cy="51435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746615" y="481795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000" b="1" kern="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Step 2 – FFT P to G-Space</a:t>
            </a:r>
            <a:endParaRPr lang="en-US" sz="3000" b="1" kern="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147466" y="57353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000" b="1" kern="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Step 1 – P in R-Space</a:t>
            </a:r>
            <a:endParaRPr lang="en-US" sz="3000" b="1" kern="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61003" y="1234321"/>
            <a:ext cx="1342618" cy="3670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333530" y="1349525"/>
            <a:ext cx="1342618" cy="3670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9096" y="1294519"/>
            <a:ext cx="1845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Berkeley GW</a:t>
            </a:r>
            <a:endParaRPr lang="en-US" b="1" kern="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65280" y="1416239"/>
            <a:ext cx="1587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0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OpenAtom</a:t>
            </a:r>
            <a:endParaRPr lang="en-US" b="1" kern="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5581" y="6069496"/>
            <a:ext cx="323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….Work </a:t>
            </a:r>
            <a:r>
              <a: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n progress 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3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83" y="1230610"/>
            <a:ext cx="6487405" cy="4275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0174" y="6069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E1D96-60AF-334E-A2EE-0A4E21EB8E04}" type="slidenum">
              <a:rPr lang="en-US" smtClean="0">
                <a:solidFill>
                  <a:srgbClr val="000000"/>
                </a:solidFill>
              </a:rPr>
              <a:pPr/>
              <a:t>94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67773" y="-202458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Performance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625357" y="2721012"/>
            <a:ext cx="4014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Total Wall Time (Seconds)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85800" y="586732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000" b="1" kern="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Step 2 – FFT P to G-Space</a:t>
            </a:r>
          </a:p>
          <a:p>
            <a:endParaRPr lang="en-US" sz="3000" b="1" kern="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012906" y="65911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000" b="1" kern="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Step 1 – P in R-Space</a:t>
            </a:r>
            <a:endParaRPr lang="en-US" sz="3000" b="1" kern="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61003" y="1234321"/>
            <a:ext cx="1342618" cy="3670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333530" y="1349525"/>
            <a:ext cx="1342618" cy="3670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6385873"/>
            <a:ext cx="323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….Work </a:t>
            </a:r>
            <a:r>
              <a: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n progress 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7442" y="5126130"/>
            <a:ext cx="282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Number of Nodes</a:t>
            </a:r>
            <a:endParaRPr lang="en-US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561" y="5497996"/>
            <a:ext cx="4025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32 Threads per node on </a:t>
            </a:r>
            <a:r>
              <a:rPr lang="en-US" sz="2000" dirty="0" err="1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Vesta</a:t>
            </a:r>
            <a:r>
              <a:rPr lang="en-US" sz="2000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</a:t>
            </a:r>
            <a:endParaRPr lang="en-US" sz="2000" dirty="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06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z="3200" u="sng" dirty="0">
                <a:solidFill>
                  <a:srgbClr val="FF0000"/>
                </a:solidFill>
                <a:latin typeface="Lucida Grande" charset="0"/>
              </a:rPr>
              <a:t>DFT: problems with excitations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8403" name="Rectangle 3"/>
          <p:cNvSpPr>
            <a:spLocks noChangeArrowheads="1"/>
          </p:cNvSpPr>
          <p:nvPr/>
        </p:nvSpPr>
        <p:spPr bwMode="auto">
          <a:xfrm>
            <a:off x="4035425" y="571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04" name="Text Box 4"/>
          <p:cNvSpPr txBox="1">
            <a:spLocks noChangeArrowheads="1"/>
          </p:cNvSpPr>
          <p:nvPr/>
        </p:nvSpPr>
        <p:spPr bwMode="auto">
          <a:xfrm>
            <a:off x="114300" y="990600"/>
            <a:ext cx="891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796340"/>
            <a:ext cx="5041900" cy="390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8406" name="Group 6"/>
          <p:cNvGraphicFramePr>
            <a:graphicFrameLocks noGrp="1"/>
          </p:cNvGraphicFramePr>
          <p:nvPr>
            <p:extLst/>
          </p:nvPr>
        </p:nvGraphicFramePr>
        <p:xfrm>
          <a:off x="2059405" y="1311804"/>
          <a:ext cx="5410200" cy="1536191"/>
        </p:xfrm>
        <a:graphic>
          <a:graphicData uri="http://schemas.openxmlformats.org/drawingml/2006/table">
            <a:tbl>
              <a:tblPr/>
              <a:tblGrid>
                <a:gridCol w="1552575"/>
                <a:gridCol w="1817415"/>
                <a:gridCol w="204021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Material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DFT-LDA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Grande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Expt. [1]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Diamond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3.9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5.48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Si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1.17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LiCl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</a:rPr>
                        <a:t>9.4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428" name="Text Box 28"/>
          <p:cNvSpPr txBox="1">
            <a:spLocks noChangeArrowheads="1"/>
          </p:cNvSpPr>
          <p:nvPr/>
        </p:nvSpPr>
        <p:spPr bwMode="auto">
          <a:xfrm>
            <a:off x="2791136" y="808684"/>
            <a:ext cx="26727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Energy gaps </a:t>
            </a:r>
            <a:r>
              <a: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eV</a:t>
            </a:r>
            <a:r>
              <a: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58429" name="Text Box 29"/>
          <p:cNvSpPr txBox="1">
            <a:spLocks noChangeArrowheads="1"/>
          </p:cNvSpPr>
          <p:nvPr/>
        </p:nvSpPr>
        <p:spPr bwMode="auto">
          <a:xfrm>
            <a:off x="12700" y="6642799"/>
            <a:ext cx="5278244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100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[1] </a:t>
            </a:r>
            <a:r>
              <a:rPr lang="en-US" sz="1100" dirty="0" err="1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Landolt-Bornstien</a:t>
            </a:r>
            <a:r>
              <a:rPr lang="en-US" sz="1100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, vol. III; </a:t>
            </a:r>
            <a:r>
              <a:rPr lang="en-US" sz="1100" dirty="0" err="1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Baldini</a:t>
            </a:r>
            <a:r>
              <a:rPr lang="en-US" sz="1100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sz="1100" dirty="0" err="1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Bosacchi</a:t>
            </a:r>
            <a:r>
              <a:rPr lang="en-US" sz="1100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100" i="1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Phys. Stat. Solidi</a:t>
            </a:r>
            <a:r>
              <a:rPr lang="en-US" sz="1100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 (1970).</a:t>
            </a:r>
          </a:p>
        </p:txBody>
      </p:sp>
      <p:sp>
        <p:nvSpPr>
          <p:cNvPr id="358430" name="Text Box 30"/>
          <p:cNvSpPr txBox="1">
            <a:spLocks noChangeArrowheads="1"/>
          </p:cNvSpPr>
          <p:nvPr/>
        </p:nvSpPr>
        <p:spPr bwMode="auto">
          <a:xfrm>
            <a:off x="5637463" y="6579351"/>
            <a:ext cx="43307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100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[2] </a:t>
            </a:r>
            <a:r>
              <a:rPr lang="en-US" sz="1100" dirty="0" err="1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Aspnes</a:t>
            </a:r>
            <a:r>
              <a:rPr lang="en-US" sz="1100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sz="1100" dirty="0" err="1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Studna</a:t>
            </a:r>
            <a:r>
              <a:rPr lang="en-US" sz="1100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100" i="1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Phys. Rev. B</a:t>
            </a:r>
            <a:r>
              <a:rPr lang="en-US" sz="1100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(1983)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64505" y="3259910"/>
            <a:ext cx="4379495" cy="3071040"/>
            <a:chOff x="4838699" y="2870200"/>
            <a:chExt cx="4334873" cy="3200400"/>
          </a:xfrm>
        </p:grpSpPr>
        <p:pic>
          <p:nvPicPr>
            <p:cNvPr id="2" name="Picture 1" descr="Photo Apr 29, 10 07 45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699" y="3150351"/>
              <a:ext cx="4334873" cy="292024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930900" y="2870200"/>
              <a:ext cx="2420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rPr>
                <a:t>Solar spectrum</a:t>
              </a:r>
              <a:endPara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253A-DC99-A54D-946D-506104E1BD55}" type="slidenum">
              <a:rPr lang="en-US" smtClean="0">
                <a:solidFill>
                  <a:srgbClr val="000000"/>
                </a:solidFill>
              </a:rPr>
              <a:pPr/>
              <a:t>95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20133" y="-261642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0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0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pPr eaLnBrk="1" hangingPunct="1"/>
            <a:r>
              <a:rPr lang="en-US" sz="3200" u="sng">
                <a:solidFill>
                  <a:srgbClr val="008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Green</a:t>
            </a:r>
            <a:r>
              <a:rPr lang="ja-JP" altLang="en-US" sz="3200" u="sng">
                <a:solidFill>
                  <a:srgbClr val="008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3200" u="sng">
                <a:solidFill>
                  <a:srgbClr val="0080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s functions successes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Rectangle 1027"/>
          <p:cNvSpPr>
            <a:spLocks noChangeArrowheads="1"/>
          </p:cNvSpPr>
          <p:nvPr/>
        </p:nvSpPr>
        <p:spPr bwMode="auto">
          <a:xfrm>
            <a:off x="4035425" y="571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2" name="Text Box 1028"/>
          <p:cNvSpPr txBox="1">
            <a:spLocks noChangeArrowheads="1"/>
          </p:cNvSpPr>
          <p:nvPr/>
        </p:nvSpPr>
        <p:spPr bwMode="auto">
          <a:xfrm>
            <a:off x="114300" y="990600"/>
            <a:ext cx="891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382981" name="Group 1029"/>
          <p:cNvGraphicFramePr>
            <a:graphicFrameLocks noGrp="1"/>
          </p:cNvGraphicFramePr>
          <p:nvPr>
            <p:extLst/>
          </p:nvPr>
        </p:nvGraphicFramePr>
        <p:xfrm>
          <a:off x="223002" y="1102313"/>
          <a:ext cx="7092198" cy="1709809"/>
        </p:xfrm>
        <a:graphic>
          <a:graphicData uri="http://schemas.openxmlformats.org/drawingml/2006/table">
            <a:tbl>
              <a:tblPr/>
              <a:tblGrid>
                <a:gridCol w="1530825"/>
                <a:gridCol w="2045796"/>
                <a:gridCol w="1757788"/>
                <a:gridCol w="1757789"/>
              </a:tblGrid>
              <a:tr h="316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Material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DFT-LDA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Grande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GW*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Expt.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Diamond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3.9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5.6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5.48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6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Si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1.17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6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LiCl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9.1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9.4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800" name="Text Box 1056"/>
          <p:cNvSpPr txBox="1">
            <a:spLocks noChangeArrowheads="1"/>
          </p:cNvSpPr>
          <p:nvPr/>
        </p:nvSpPr>
        <p:spPr bwMode="auto">
          <a:xfrm>
            <a:off x="1873250" y="508000"/>
            <a:ext cx="2672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Energy gaps 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eV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83010" name="Text Box 1058"/>
          <p:cNvSpPr txBox="1">
            <a:spLocks noChangeArrowheads="1"/>
          </p:cNvSpPr>
          <p:nvPr/>
        </p:nvSpPr>
        <p:spPr bwMode="auto">
          <a:xfrm>
            <a:off x="4813688" y="6483350"/>
            <a:ext cx="4173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</a:rPr>
              <a:t>* </a:t>
            </a:r>
            <a:r>
              <a:rPr lang="en-US" sz="1600" dirty="0" err="1">
                <a:solidFill>
                  <a:srgbClr val="000000"/>
                </a:solidFill>
              </a:rPr>
              <a:t>Hybertsen</a:t>
            </a:r>
            <a:r>
              <a:rPr lang="en-US" sz="1600" dirty="0">
                <a:solidFill>
                  <a:srgbClr val="000000"/>
                </a:solidFill>
              </a:rPr>
              <a:t> &amp; Louie, </a:t>
            </a:r>
            <a:r>
              <a:rPr lang="en-US" sz="1600" i="1" dirty="0">
                <a:solidFill>
                  <a:srgbClr val="000000"/>
                </a:solidFill>
              </a:rPr>
              <a:t>Phys. Rev. B</a:t>
            </a:r>
            <a:r>
              <a:rPr lang="en-US" sz="1600" dirty="0">
                <a:solidFill>
                  <a:srgbClr val="000000"/>
                </a:solidFill>
              </a:rPr>
              <a:t> (1986)</a:t>
            </a:r>
          </a:p>
        </p:txBody>
      </p:sp>
      <p:sp>
        <p:nvSpPr>
          <p:cNvPr id="32802" name="Rectangle 1059"/>
          <p:cNvSpPr>
            <a:spLocks noChangeArrowheads="1"/>
          </p:cNvSpPr>
          <p:nvPr/>
        </p:nvSpPr>
        <p:spPr bwMode="auto">
          <a:xfrm>
            <a:off x="4724400" y="3124200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3015" name="Picture 10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2963863"/>
            <a:ext cx="4805362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673849" y="4254553"/>
            <a:ext cx="3253535" cy="2171594"/>
            <a:chOff x="4838699" y="2870200"/>
            <a:chExt cx="4334873" cy="3200400"/>
          </a:xfrm>
        </p:grpSpPr>
        <p:pic>
          <p:nvPicPr>
            <p:cNvPr id="14" name="Picture 13" descr="Photo Apr 29, 10 07 45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699" y="3150351"/>
              <a:ext cx="4334873" cy="292024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930900" y="2870200"/>
              <a:ext cx="2420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Lucida Grande" charset="0"/>
                  <a:ea typeface="ＭＳ Ｐゴシック" charset="0"/>
                  <a:cs typeface="ＭＳ Ｐゴシック" charset="0"/>
                </a:rPr>
                <a:t>Solar spectrum</a:t>
              </a:r>
              <a:endParaRPr lang="en-US" dirty="0">
                <a:solidFill>
                  <a:srgbClr val="000000"/>
                </a:solidFill>
                <a:latin typeface="Lucida Grande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253A-DC99-A54D-946D-506104E1BD55}" type="slidenum">
              <a:rPr lang="en-US" smtClean="0">
                <a:solidFill>
                  <a:srgbClr val="000000"/>
                </a:solidFill>
              </a:rPr>
              <a:pPr/>
              <a:t>96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6" name="Picture 71" descr="qp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554" y="1968817"/>
            <a:ext cx="2229145" cy="237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328417" y="-320756"/>
            <a:ext cx="9364133" cy="155198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62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010" grpId="0" autoUpdateAnimBg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40281</TotalTime>
  <Words>6304</Words>
  <Application>Microsoft Macintosh PowerPoint</Application>
  <PresentationFormat>On-screen Show (4:3)</PresentationFormat>
  <Paragraphs>1127</Paragraphs>
  <Slides>96</Slides>
  <Notes>28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96</vt:i4>
      </vt:variant>
    </vt:vector>
  </HeadingPairs>
  <TitlesOfParts>
    <vt:vector size="101" baseType="lpstr">
      <vt:lpstr>Blank Presentation</vt:lpstr>
      <vt:lpstr>Office Theme</vt:lpstr>
      <vt:lpstr>1_Blank Presentation</vt:lpstr>
      <vt:lpstr>Equation</vt:lpstr>
      <vt:lpstr>Microsoft Equation</vt:lpstr>
      <vt:lpstr>OpenAtom: On the fly ab initio molecular dynamics on the ground state surface with instantaneous GW-BSE level spectra</vt:lpstr>
      <vt:lpstr>PowerPoint Presentation</vt:lpstr>
      <vt:lpstr>IBM : A History of Multidisciplinary Research</vt:lpstr>
      <vt:lpstr>PowerPoint Presentation</vt:lpstr>
      <vt:lpstr>PowerPoint Presentation</vt:lpstr>
      <vt:lpstr>Simulating materials with atomic detail on the Ground State Born-Oppenheimer Surface: Reaching Long Time Scales via Parallel Software           and Novel Physics Based Methodology</vt:lpstr>
      <vt:lpstr>PowerPoint Presentation</vt:lpstr>
      <vt:lpstr>PowerPoint Presentation</vt:lpstr>
      <vt:lpstr>PowerPoint Presentation</vt:lpstr>
      <vt:lpstr>PowerPoint Presentation</vt:lpstr>
      <vt:lpstr>6SbCl5 +C84  C842+(2SbCl6-)                       + SbCl3 + 3SbCl5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OpenAtom Ground State Software Overview</vt:lpstr>
      <vt:lpstr>PowerPoint Presentation</vt:lpstr>
      <vt:lpstr>PowerPoint Presentation</vt:lpstr>
      <vt:lpstr>PowerPoint Presentation</vt:lpstr>
      <vt:lpstr>Object Decomposition</vt:lpstr>
      <vt:lpstr>Object Placement </vt:lpstr>
      <vt:lpstr>Topology aware mapping</vt:lpstr>
      <vt:lpstr>Adapting to different systems</vt:lpstr>
      <vt:lpstr>System utilization without mapping (barriers introduced for clarity)</vt:lpstr>
      <vt:lpstr>System utilization with mapping</vt:lpstr>
      <vt:lpstr>Impact of mapping on Blue Gene/Q: up to 30% improvement</vt:lpstr>
      <vt:lpstr>Impact of mapping on Blue Waters: up to 32% improvement</vt:lpstr>
      <vt:lpstr>Charm FFT</vt:lpstr>
      <vt:lpstr>Optimizing FFTs in the density</vt:lpstr>
      <vt:lpstr>Simulating 32 molecules of Water on Blue Waters</vt:lpstr>
      <vt:lpstr>Multi-Instance Methods </vt:lpstr>
      <vt:lpstr>PowerPoint Presentation</vt:lpstr>
      <vt:lpstr>Spin Orbitals (LSDA)</vt:lpstr>
      <vt:lpstr>K-Points</vt:lpstr>
      <vt:lpstr>Path Integral Beads</vt:lpstr>
      <vt:lpstr>Path Integral Performance</vt:lpstr>
      <vt:lpstr>Multi Instance Challenge:  cross bead interference</vt:lpstr>
      <vt:lpstr>Cross FFT Interference</vt:lpstr>
      <vt:lpstr>After Scheduling Improvements</vt:lpstr>
      <vt:lpstr>Tempers</vt:lpstr>
      <vt:lpstr>Temper Performance</vt:lpstr>
      <vt:lpstr>Combined Performance</vt:lpstr>
      <vt:lpstr>GPGPU </vt:lpstr>
      <vt:lpstr>Opportunities for GPUs</vt:lpstr>
      <vt:lpstr>Ortho Integration</vt:lpstr>
      <vt:lpstr>Opportunities for GPUs</vt:lpstr>
      <vt:lpstr>Results for MOF System</vt:lpstr>
      <vt:lpstr>Results for 256 Water Molecules</vt:lpstr>
      <vt:lpstr>Pair Calculator Results</vt:lpstr>
      <vt:lpstr>Results for 256 Water Molecules</vt:lpstr>
      <vt:lpstr>Ground State Future Work </vt:lpstr>
      <vt:lpstr>PowerPoint Presentation</vt:lpstr>
      <vt:lpstr>PowerPoint Presentation</vt:lpstr>
      <vt:lpstr>Outline</vt:lpstr>
      <vt:lpstr>GW-BSE: what is it about?</vt:lpstr>
      <vt:lpstr>Successes of GW</vt:lpstr>
      <vt:lpstr>PowerPoint Presentation</vt:lpstr>
      <vt:lpstr>PowerPoint Presentation</vt:lpstr>
      <vt:lpstr>PowerPoint Presentation</vt:lpstr>
      <vt:lpstr>Stages of GW calculation</vt:lpstr>
      <vt:lpstr>Hardest parts</vt:lpstr>
      <vt:lpstr>PowerPoint Presentation</vt:lpstr>
      <vt:lpstr>PowerPoint Presentation</vt:lpstr>
      <vt:lpstr>PowerPoint Presentation</vt:lpstr>
      <vt:lpstr>Test system</vt:lpstr>
      <vt:lpstr>Performance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Density Functional Theory</vt:lpstr>
      <vt:lpstr>Step 2 – FFT P to G-Space</vt:lpstr>
      <vt:lpstr>PowerPoint Presentation</vt:lpstr>
      <vt:lpstr>PowerPoint Presentation</vt:lpstr>
      <vt:lpstr>Scaling of Polarizibility </vt:lpstr>
      <vt:lpstr>PowerPoint Presentation</vt:lpstr>
      <vt:lpstr>GW-BSE: what is it about?</vt:lpstr>
      <vt:lpstr>Would love to do GW on this interfacial oxide/semiconductor system…</vt:lpstr>
      <vt:lpstr>Would love to do GW on this interfacial oxide/semiconductor system…</vt:lpstr>
      <vt:lpstr>PowerPoint Presentation</vt:lpstr>
      <vt:lpstr> </vt:lpstr>
      <vt:lpstr> </vt:lpstr>
      <vt:lpstr>DFT: problems with excitations</vt:lpstr>
      <vt:lpstr>Green’s functions successes</vt:lpstr>
    </vt:vector>
  </TitlesOfParts>
  <Company>IBM Research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Simulations studies of water, a NMA solute in water and a simple chemical reaction in water</dc:title>
  <dc:creator>Glenn Martyna</dc:creator>
  <cp:lastModifiedBy>Michael Robson</cp:lastModifiedBy>
  <cp:revision>1492</cp:revision>
  <cp:lastPrinted>2016-03-02T02:46:58Z</cp:lastPrinted>
  <dcterms:created xsi:type="dcterms:W3CDTF">2001-04-17T15:12:33Z</dcterms:created>
  <dcterms:modified xsi:type="dcterms:W3CDTF">2016-04-21T18:34:53Z</dcterms:modified>
</cp:coreProperties>
</file>