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24"/>
  </p:notesMasterIdLst>
  <p:handoutMasterIdLst>
    <p:handoutMasterId r:id="rId25"/>
  </p:handoutMasterIdLst>
  <p:sldIdLst>
    <p:sldId id="316" r:id="rId2"/>
    <p:sldId id="432" r:id="rId3"/>
    <p:sldId id="433" r:id="rId4"/>
    <p:sldId id="434" r:id="rId5"/>
    <p:sldId id="435" r:id="rId6"/>
    <p:sldId id="436" r:id="rId7"/>
    <p:sldId id="437" r:id="rId8"/>
    <p:sldId id="449" r:id="rId9"/>
    <p:sldId id="438" r:id="rId10"/>
    <p:sldId id="439" r:id="rId11"/>
    <p:sldId id="440" r:id="rId12"/>
    <p:sldId id="441" r:id="rId13"/>
    <p:sldId id="442" r:id="rId14"/>
    <p:sldId id="445" r:id="rId15"/>
    <p:sldId id="392" r:id="rId16"/>
    <p:sldId id="443" r:id="rId17"/>
    <p:sldId id="444" r:id="rId18"/>
    <p:sldId id="447" r:id="rId19"/>
    <p:sldId id="446" r:id="rId20"/>
    <p:sldId id="448" r:id="rId21"/>
    <p:sldId id="450" r:id="rId22"/>
    <p:sldId id="294" r:id="rId2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CAFF"/>
    <a:srgbClr val="B4DE86"/>
    <a:srgbClr val="003C71"/>
    <a:srgbClr val="0071C5"/>
    <a:srgbClr val="79BFFF"/>
    <a:srgbClr val="001071"/>
    <a:srgbClr val="009FDF"/>
    <a:srgbClr val="92D050"/>
    <a:srgbClr val="008E40"/>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49" autoAdjust="0"/>
    <p:restoredTop sz="84926" autoAdjust="0"/>
  </p:normalViewPr>
  <p:slideViewPr>
    <p:cSldViewPr snapToGrid="0">
      <p:cViewPr varScale="1">
        <p:scale>
          <a:sx n="99" d="100"/>
          <a:sy n="99" d="100"/>
        </p:scale>
        <p:origin x="-84" y="-390"/>
      </p:cViewPr>
      <p:guideLst>
        <p:guide orient="horz" pos="1620"/>
        <p:guide pos="5470"/>
        <p:guide pos="2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6" d="100"/>
        <a:sy n="86" d="100"/>
      </p:scale>
      <p:origin x="0" y="-2880"/>
    </p:cViewPr>
  </p:sorterViewPr>
  <p:notesViewPr>
    <p:cSldViewPr snapToGrid="0" showGuides="1">
      <p:cViewPr varScale="1">
        <p:scale>
          <a:sx n="63" d="100"/>
          <a:sy n="63" d="100"/>
        </p:scale>
        <p:origin x="2285" y="53"/>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Arial" panose="020B0604020202020204" pitchFamily="34" charset="0"/>
              </a:rPr>
              <a:pPr/>
              <a:t>4/19/2016</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ED7FC5FE-6F0D-D34A-8EE6-C95B4F5F4DC8}" type="datetimeFigureOut">
              <a:rPr lang="en-US" smtClean="0"/>
              <a:pPr/>
              <a:t>4/19/2016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panose="020B0604020202020204" pitchFamily="34" charset="0"/>
        <a:ea typeface="+mn-ea"/>
        <a:cs typeface="+mn-cs"/>
      </a:defRPr>
    </a:lvl1pPr>
    <a:lvl2pPr marL="457200" algn="l" defTabSz="457200" rtl="0" eaLnBrk="1" latinLnBrk="0" hangingPunct="1">
      <a:defRPr sz="1200" kern="1200">
        <a:solidFill>
          <a:schemeClr val="tx1"/>
        </a:solidFill>
        <a:latin typeface="Arial" panose="020B0604020202020204" pitchFamily="34" charset="0"/>
        <a:ea typeface="+mn-ea"/>
        <a:cs typeface="+mn-cs"/>
      </a:defRPr>
    </a:lvl2pPr>
    <a:lvl3pPr marL="914400" algn="l" defTabSz="457200" rtl="0" eaLnBrk="1" latinLnBrk="0" hangingPunct="1">
      <a:defRPr sz="1200" kern="1200">
        <a:solidFill>
          <a:schemeClr val="tx1"/>
        </a:solidFill>
        <a:latin typeface="Arial" panose="020B0604020202020204" pitchFamily="34" charset="0"/>
        <a:ea typeface="+mn-ea"/>
        <a:cs typeface="+mn-cs"/>
      </a:defRPr>
    </a:lvl3pPr>
    <a:lvl4pPr marL="1371600" algn="l" defTabSz="457200" rtl="0" eaLnBrk="1" latinLnBrk="0" hangingPunct="1">
      <a:defRPr sz="1200" kern="1200">
        <a:solidFill>
          <a:schemeClr val="tx1"/>
        </a:solidFill>
        <a:latin typeface="Arial" panose="020B0604020202020204" pitchFamily="34" charset="0"/>
        <a:ea typeface="+mn-ea"/>
        <a:cs typeface="+mn-cs"/>
      </a:defRPr>
    </a:lvl4pPr>
    <a:lvl5pPr marL="1828800" algn="l" defTabSz="457200" rtl="0" eaLnBrk="1" latinLnBrk="0" hangingPunct="1">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 PRK can be and</a:t>
            </a:r>
            <a:r>
              <a:rPr lang="en-US" baseline="0" smtClean="0"/>
              <a:t> have been used to study many aspects of parallel systems. The definition of such systems given here could even be extended to schedulers, assembler, network stacks, linkers, libraries, etc. In this talk we will focus on the most prominent </a:t>
            </a:r>
            <a:r>
              <a:rPr lang="en-US" i="1" baseline="0" smtClean="0"/>
              <a:t>software</a:t>
            </a:r>
            <a:r>
              <a:rPr lang="en-US" baseline="0" smtClean="0"/>
              <a:t> components of the system from the application programmer’s point of view.</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a:t>
            </a:fld>
            <a:endParaRPr lang="en-US" dirty="0"/>
          </a:p>
        </p:txBody>
      </p:sp>
    </p:spTree>
    <p:extLst>
      <p:ext uri="{BB962C8B-B14F-4D97-AF65-F5344CB8AC3E}">
        <p14:creationId xmlns:p14="http://schemas.microsoft.com/office/powerpoint/2010/main" val="7935958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a:t>
            </a:r>
            <a:r>
              <a:rPr lang="en-US" baseline="0" smtClean="0"/>
              <a:t> kernel has the same type of dependencies as canonical Gauss-Seidel iterations, the LU-SGS NAS Parallel Benchmark, and SNAP (proxy for PARTISN code, very important to DOE). They are resolved using software pipelining. There are two rules. 1: You may only compute a red array element (corresponding to a red grid point) when the blue elements on the RHS have already been updated. 2: You may not group communications of multiple grid lines together for a </a:t>
            </a:r>
            <a:r>
              <a:rPr lang="en-US" i="1" baseline="0" smtClean="0"/>
              <a:t>valid</a:t>
            </a:r>
            <a:r>
              <a:rPr lang="en-US" baseline="0" smtClean="0"/>
              <a:t> performance result (though you can see what would happen if you did—the result is flagged as </a:t>
            </a:r>
            <a:r>
              <a:rPr lang="en-US" i="1" baseline="0" smtClean="0"/>
              <a:t>cheating</a:t>
            </a:r>
            <a:r>
              <a:rPr lang="en-US" baseline="0" smtClean="0"/>
              <a:t>).</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10</a:t>
            </a:fld>
            <a:endParaRPr lang="en-US" dirty="0"/>
          </a:p>
        </p:txBody>
      </p:sp>
    </p:spTree>
    <p:extLst>
      <p:ext uri="{BB962C8B-B14F-4D97-AF65-F5344CB8AC3E}">
        <p14:creationId xmlns:p14="http://schemas.microsoft.com/office/powerpoint/2010/main" val="248202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 is the prototypical operation for (almost) all explicit</a:t>
            </a:r>
            <a:r>
              <a:rPr lang="en-US" baseline="0" smtClean="0"/>
              <a:t> and many implicit structured-grid-based applications. It uses nearest neighor communication/synchronization only. The radius of the stencil can be changed, which means you can control spatial and temporal locality. Note again the use of the plus signs in a += S(b++), which enable a tight correctness test.</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11</a:t>
            </a:fld>
            <a:endParaRPr lang="en-US" dirty="0"/>
          </a:p>
        </p:txBody>
      </p:sp>
    </p:spTree>
    <p:extLst>
      <p:ext uri="{BB962C8B-B14F-4D97-AF65-F5344CB8AC3E}">
        <p14:creationId xmlns:p14="http://schemas.microsoft.com/office/powerpoint/2010/main" val="2854399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 kernel tests the efficiency of mutual exclusion,</a:t>
            </a:r>
            <a:r>
              <a:rPr lang="en-US" baseline="0" smtClean="0"/>
              <a:t> which has meaning in environments with variables that can be accessed by multiple threads/ranks simultaneously. The idea is that multiple threads update two non-collocated shared variables in a single “transaction” at potentially the same </a:t>
            </a:r>
            <a:r>
              <a:rPr lang="en-US" baseline="0" smtClean="0"/>
              <a:t>time. </a:t>
            </a:r>
            <a:r>
              <a:rPr lang="en-US" baseline="0" smtClean="0"/>
              <a:t>We specify two kinds of compound transactions. In the first (independent) you can actually allow threads to interleave access, which means simple atomic operations can do the trick. In the second (coupled), which can be viewed as a rotation through an angle </a:t>
            </a:r>
            <a:r>
              <a:rPr lang="en-US" baseline="0" smtClean="0">
                <a:latin typeface="Symbol" panose="05050102010706020507" pitchFamily="18" charset="2"/>
              </a:rPr>
              <a:t>alpha</a:t>
            </a:r>
            <a:r>
              <a:rPr lang="en-US" baseline="0" smtClean="0"/>
              <a:t> of the vector (c1,c2), interleaving will invariably lead to errors, so you cannot use simple atomics, and a kind of lock must protect the compound transaction. </a:t>
            </a:r>
          </a:p>
          <a:p>
            <a:r>
              <a:rPr lang="en-US" baseline="0" smtClean="0"/>
              <a:t>In order to reward threads taking turns committing their transaction (fairness) the user can specify an amount of work for threads to do independently after each transaction.</a:t>
            </a:r>
          </a:p>
          <a:p>
            <a:r>
              <a:rPr lang="en-US" baseline="0" smtClean="0"/>
              <a:t>The user can also give private counters to each thread, to simulate very low-contended access. This is the common situation in hot loops with access to shared variables in HPC. You’d see the overhead of using locks that are always available.</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12</a:t>
            </a:fld>
            <a:endParaRPr lang="en-US" dirty="0"/>
          </a:p>
        </p:txBody>
      </p:sp>
    </p:spTree>
    <p:extLst>
      <p:ext uri="{BB962C8B-B14F-4D97-AF65-F5344CB8AC3E}">
        <p14:creationId xmlns:p14="http://schemas.microsoft.com/office/powerpoint/2010/main" val="887372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 idea is that as charged</a:t>
            </a:r>
            <a:r>
              <a:rPr lang="en-US" baseline="0" smtClean="0"/>
              <a:t> particles move through the grid of fixed charges, they need information from different parts of the grid. For a large problem the grid as well as the particles need to be distributed. If you assign a fixed subset of particles to a rank/thread, which can balance the load perfectly, you have to communicate a lot of grid values during each time step. It is usually better to give a part of the grid to each thread/rank, together with all the particles contained in that part. Then you only need to track particles as they cross subdomain boundaries. But with a non-uniform particles distribution that moves as a cloud, a static assignment of a single domain to a rank/thread leads to a severe load imbalance. The problem is how to balance the load dynamically. This can be done by the application writer, or by the runtime. PIC is designed specifically to rate automatic runtime load balancing capabilities. </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13</a:t>
            </a:fld>
            <a:endParaRPr lang="en-US" dirty="0"/>
          </a:p>
        </p:txBody>
      </p:sp>
    </p:spTree>
    <p:extLst>
      <p:ext uri="{BB962C8B-B14F-4D97-AF65-F5344CB8AC3E}">
        <p14:creationId xmlns:p14="http://schemas.microsoft.com/office/powerpoint/2010/main" val="3106090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Here we show results for</a:t>
            </a:r>
            <a:r>
              <a:rPr lang="en-US" baseline="0" smtClean="0"/>
              <a:t> a number of ProgEnvs. The Charm++ problem is a little different from all the others to account for the fact that it uses a communication core per node. We make a few observations: 1. The hybrid models (MPI+X) win at large scale, because they are coarser grain than the “flat” models. 2. ProgEnvs requiring a global barrier between iterations (UPC, MPIRMA) don’t scale well. 3. Charm++ runtime overhead dominates at scale. 4. Grappa too fine-grain.</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15</a:t>
            </a:fld>
            <a:endParaRPr lang="en-US" dirty="0"/>
          </a:p>
        </p:txBody>
      </p:sp>
    </p:spTree>
    <p:extLst>
      <p:ext uri="{BB962C8B-B14F-4D97-AF65-F5344CB8AC3E}">
        <p14:creationId xmlns:p14="http://schemas.microsoft.com/office/powerpoint/2010/main" val="35978399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1. Hybrid</a:t>
            </a:r>
            <a:r>
              <a:rPr lang="en-US" baseline="0" smtClean="0"/>
              <a:t> methods all on par, and the same as flat MPI. </a:t>
            </a:r>
            <a:r>
              <a:rPr lang="en-US" baseline="0" smtClean="0"/>
              <a:t>2. ProgEnvs requiring a global barrier between iterations (UPC, MPIRMA) don’t scale well. 3. Grappa too fine-grain. 4. Charm++ scaling very well for overdecomposition factors of 1 and 4.</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16</a:t>
            </a:fld>
            <a:endParaRPr lang="en-US" dirty="0"/>
          </a:p>
        </p:txBody>
      </p:sp>
    </p:spTree>
    <p:extLst>
      <p:ext uri="{BB962C8B-B14F-4D97-AF65-F5344CB8AC3E}">
        <p14:creationId xmlns:p14="http://schemas.microsoft.com/office/powerpoint/2010/main" val="9510893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1. This is Grappa’s best</a:t>
            </a:r>
            <a:r>
              <a:rPr lang="en-US" baseline="0" smtClean="0"/>
              <a:t> result, because the runtime automatically aggregates small messages. 2. Charm++ suffers due to fine granularity, 3. MPIRMA and UPC again fare poorly due to global barriers. 4. flat MPI, SHMEM and MPISHM essentially the same. 5. MPI + OpenMP fares poorly because of communication serialization within ranks.</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17</a:t>
            </a:fld>
            <a:endParaRPr lang="en-US" dirty="0"/>
          </a:p>
        </p:txBody>
      </p:sp>
    </p:spTree>
    <p:extLst>
      <p:ext uri="{BB962C8B-B14F-4D97-AF65-F5344CB8AC3E}">
        <p14:creationId xmlns:p14="http://schemas.microsoft.com/office/powerpoint/2010/main" val="1159279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Particles</a:t>
            </a:r>
            <a:r>
              <a:rPr lang="en-US" baseline="0" smtClean="0"/>
              <a:t> move to the right as a cloud, reenter on the left. Very non-uniform particle distribution.</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18</a:t>
            </a:fld>
            <a:endParaRPr lang="en-US" dirty="0"/>
          </a:p>
        </p:txBody>
      </p:sp>
    </p:spTree>
    <p:extLst>
      <p:ext uri="{BB962C8B-B14F-4D97-AF65-F5344CB8AC3E}">
        <p14:creationId xmlns:p14="http://schemas.microsoft.com/office/powerpoint/2010/main" val="1948219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Higher</a:t>
            </a:r>
            <a:r>
              <a:rPr lang="en-US" baseline="0" smtClean="0"/>
              <a:t> is worse in this plot. Adaptive MPI doesn’t scale as well as traditional MPI due to very fine granularity. MPI implementation with application level load balancing scales better than without load balancing (1.5X at 384 cores)</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19</a:t>
            </a:fld>
            <a:endParaRPr lang="en-US" dirty="0"/>
          </a:p>
        </p:txBody>
      </p:sp>
    </p:spTree>
    <p:extLst>
      <p:ext uri="{BB962C8B-B14F-4D97-AF65-F5344CB8AC3E}">
        <p14:creationId xmlns:p14="http://schemas.microsoft.com/office/powerpoint/2010/main" val="6955642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With weak scaling</a:t>
            </a:r>
            <a:r>
              <a:rPr lang="en-US" baseline="0" smtClean="0"/>
              <a:t> Adaptive MPI runtime overhead much less significant, and it beats out MPI with app level load balancing. AMPI code as simple as MPI without any load balancing!</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20</a:t>
            </a:fld>
            <a:endParaRPr lang="en-US" dirty="0"/>
          </a:p>
        </p:txBody>
      </p:sp>
    </p:spTree>
    <p:extLst>
      <p:ext uri="{BB962C8B-B14F-4D97-AF65-F5344CB8AC3E}">
        <p14:creationId xmlns:p14="http://schemas.microsoft.com/office/powerpoint/2010/main" val="2408338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I’ll give you the background</a:t>
            </a:r>
            <a:r>
              <a:rPr lang="en-US" baseline="0" smtClean="0"/>
              <a:t> on what went into our decision to create the PRK, the philosophy behind their design, the growing collection of open source reference implementations, the most important kernels for large-scale parallel systems and applications research, and a subset of results obtained with the kernels that we use to compare parallel systems. It is important to recognize, though, that these kernels are </a:t>
            </a:r>
            <a:r>
              <a:rPr lang="en-US" i="1" baseline="0" smtClean="0"/>
              <a:t>not benchmarks</a:t>
            </a:r>
            <a:r>
              <a:rPr lang="en-US" baseline="0" smtClean="0"/>
              <a:t>, as I hope will become clear during this talk.</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2</a:t>
            </a:fld>
            <a:endParaRPr lang="en-US" dirty="0"/>
          </a:p>
        </p:txBody>
      </p:sp>
    </p:spTree>
    <p:extLst>
      <p:ext uri="{BB962C8B-B14F-4D97-AF65-F5344CB8AC3E}">
        <p14:creationId xmlns:p14="http://schemas.microsoft.com/office/powerpoint/2010/main" val="1762549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Many papers have been published</a:t>
            </a:r>
            <a:r>
              <a:rPr lang="en-US" baseline="0" smtClean="0"/>
              <a:t> about performance of important applications on particular systems. But unless your own is from the same field and uses the same methods, it is very difficult to translate performance of one application to that of another. And when the system of interest doesn’t exist yet and I need to use a simulator, which may incur a slowdown of 1M X, I cannot wait for my application to read my HDF5 files and do other prepping before the actual hot loops start. Also, apps and algorithms evolve and I don’t know which will be the most important 10 years from now, so it is tricky to use full apps for future system design. </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3</a:t>
            </a:fld>
            <a:endParaRPr lang="en-US" dirty="0"/>
          </a:p>
        </p:txBody>
      </p:sp>
    </p:spTree>
    <p:extLst>
      <p:ext uri="{BB962C8B-B14F-4D97-AF65-F5344CB8AC3E}">
        <p14:creationId xmlns:p14="http://schemas.microsoft.com/office/powerpoint/2010/main" val="215919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 kernels</a:t>
            </a:r>
            <a:r>
              <a:rPr lang="en-US" baseline="0" smtClean="0"/>
              <a:t> of interest represent those patterns in which parallel applications often spend a lot of time on representative parallel systems—particularly when those patterns involve communication and synchronization. Because we focus on them, this may give a exaggerated, pessimistic view of the systems studied.</a:t>
            </a:r>
          </a:p>
          <a:p>
            <a:r>
              <a:rPr lang="en-US" baseline="0" smtClean="0"/>
              <a:t>The kernels are parameterized, but can still never cover all the possible variations encountered in applications, and also do not fully cover interactions between the multiple patterns occurring within real applications if these kernels operate on the same data structures. So we cannot use the kernels for full application performance projections.</a:t>
            </a:r>
          </a:p>
          <a:p>
            <a:r>
              <a:rPr lang="en-US" baseline="0" smtClean="0"/>
              <a:t>Small implementation details of a single simple pattern may highlight performance differences that would often get washed out between many different kernels occurring in a full application. The PRK are like a microscope!</a:t>
            </a:r>
          </a:p>
          <a:p>
            <a:r>
              <a:rPr lang="en-US" baseline="0" smtClean="0"/>
              <a:t>An important property of a large scale parallel system is robustness, which often involves moving data to non-volatile storage or other locations in the system. We didn’t design the PRK to measure that—though we’re in the process of adding it.</a:t>
            </a:r>
          </a:p>
          <a:p>
            <a:r>
              <a:rPr lang="en-US" baseline="0" smtClean="0"/>
              <a:t>When the PRK were designed, there was really only one large-scale generally accepted parallel programming environment, MPI (sometimes + OpenMP). The productivity and expressiveness of that were well known, so we didn’t design the PRK to test them. But in our implementation efforts we actually found remarkable differences in the ease with which certain patterns can be implemented. Some environments, for example, make it much harder to avoid global synchronizations than others. And some have more difficulty with patterns that are not data parallel than others.</a:t>
            </a:r>
          </a:p>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4</a:t>
            </a:fld>
            <a:endParaRPr lang="en-US" dirty="0"/>
          </a:p>
        </p:txBody>
      </p:sp>
    </p:spTree>
    <p:extLst>
      <p:ext uri="{BB962C8B-B14F-4D97-AF65-F5344CB8AC3E}">
        <p14:creationId xmlns:p14="http://schemas.microsoft.com/office/powerpoint/2010/main" val="256613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 idea is that if even</a:t>
            </a:r>
            <a:r>
              <a:rPr lang="en-US" baseline="0" smtClean="0"/>
              <a:t> just one of the important parallel patterns in your whole app does poorly in a certain environment, you can spare yourself the trouble of painstakingly analyzing the entire app; usually, Amdahl’s Law will cut you down.</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5</a:t>
            </a:fld>
            <a:endParaRPr lang="en-US" dirty="0"/>
          </a:p>
        </p:txBody>
      </p:sp>
    </p:spTree>
    <p:extLst>
      <p:ext uri="{BB962C8B-B14F-4D97-AF65-F5344CB8AC3E}">
        <p14:creationId xmlns:p14="http://schemas.microsoft.com/office/powerpoint/2010/main" val="1528992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We actually also added some</a:t>
            </a:r>
            <a:r>
              <a:rPr lang="en-US" baseline="0" smtClean="0"/>
              <a:t> kernels that do not stress the communication and synchronization aspects of a parallel system to make the suite potentially a one-stop shop. But you don’t have to use these. We at Intel often do, though, as the whole PRK suite provides a convenient performance regression test.</a:t>
            </a:r>
          </a:p>
          <a:p>
            <a:r>
              <a:rPr lang="en-US" baseline="0" smtClean="0"/>
              <a:t>The most important aspect of the PRK are the paper and pencil specifications, which allow many different implementations. </a:t>
            </a:r>
          </a:p>
          <a:p>
            <a:r>
              <a:rPr lang="en-US" baseline="0" smtClean="0"/>
              <a:t>The patterns covered by the kernels are so simple that they (mostly) do not invite gaming or smart algorithmic tricks, and can be understood by anyone with the most elementary knowledge of mathematics and physics. So they have meaning to scientists from any kind of discipline.</a:t>
            </a:r>
          </a:p>
          <a:p>
            <a:r>
              <a:rPr lang="en-US" smtClean="0"/>
              <a:t>Real work=transforming</a:t>
            </a:r>
            <a:r>
              <a:rPr lang="en-US" baseline="0" smtClean="0"/>
              <a:t> data. In the process we often need to move data, and that is usually the biggest performance cost in HPC applications. But that is almost never what we are after. Some suites hammer on, say, the barrier, but just placing 100M barriers in a row does not tell you much. The system may (inadvertently) skip 99% of them, or a </a:t>
            </a:r>
            <a:r>
              <a:rPr lang="en-US" i="1" baseline="0" smtClean="0"/>
              <a:t>really smart </a:t>
            </a:r>
            <a:r>
              <a:rPr lang="en-US" baseline="0" smtClean="0"/>
              <a:t>runtime can remove them as dead code, and you would never know. So we make sure there is some work between those barriers, and if </a:t>
            </a:r>
            <a:r>
              <a:rPr lang="en-US" i="1" baseline="0" smtClean="0"/>
              <a:t>anything</a:t>
            </a:r>
            <a:r>
              <a:rPr lang="en-US" baseline="0" smtClean="0"/>
              <a:t> goes wrong, it shows up in the numerical results. This allows us to check for correctness of the tested pattern. </a:t>
            </a:r>
          </a:p>
          <a:p>
            <a:r>
              <a:rPr lang="en-US" baseline="0" smtClean="0"/>
              <a:t>Because the patterns are so simple, they can always be </a:t>
            </a:r>
            <a:r>
              <a:rPr lang="en-US" i="1" baseline="0" smtClean="0"/>
              <a:t>specified</a:t>
            </a:r>
            <a:r>
              <a:rPr lang="en-US" baseline="0" smtClean="0"/>
              <a:t> in less than half a page of prose, and their </a:t>
            </a:r>
            <a:r>
              <a:rPr lang="en-US" i="1" baseline="0" smtClean="0"/>
              <a:t>serial reference implementations </a:t>
            </a:r>
            <a:r>
              <a:rPr lang="en-US" baseline="0" smtClean="0"/>
              <a:t>are very short, which makes porting to other programming environments quite simple—unless there are pathologies in the target environment!</a:t>
            </a:r>
          </a:p>
          <a:p>
            <a:r>
              <a:rPr lang="en-US" baseline="0" smtClean="0"/>
              <a:t>An important aspect of the PRK project is the provision of Performance Expectations, which are simple, parameterized performance models that function as sanity checks on the performance. The parameters contain both workload-specific and (hardware) system parameters.</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6</a:t>
            </a:fld>
            <a:endParaRPr lang="en-US" dirty="0"/>
          </a:p>
        </p:txBody>
      </p:sp>
    </p:spTree>
    <p:extLst>
      <p:ext uri="{BB962C8B-B14F-4D97-AF65-F5344CB8AC3E}">
        <p14:creationId xmlns:p14="http://schemas.microsoft.com/office/powerpoint/2010/main" val="3256079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We </a:t>
            </a:r>
            <a:r>
              <a:rPr lang="en-US" baseline="0" smtClean="0"/>
              <a:t>provide serial reference implementations of all the kernels, and also, with the help of the HPC community, a growing collection of parallel implementations of the most important kernels. These need to be portable, so no system-specific or extreme tuning—though you can always do that yourself, of course, and publish about it! </a:t>
            </a:r>
          </a:p>
          <a:p>
            <a:r>
              <a:rPr lang="en-US" baseline="0" smtClean="0"/>
              <a:t>We already have relatively conventional parallel implementations in OpenMP, MPI with and one- and two-sided communications, MPI with MPI 3 shared memory, MPI with (local) OpenMP, Adaptive MPI and Fine-grain MPI (sources mostly conventional, but runtimes quite unconventional!). And then there are the more disruptive environments in blue, those in green already exist in some form but haven’t been vetted and incorporated yet. Those in red are forthcoming, stay tuned!</a:t>
            </a:r>
          </a:p>
          <a:p>
            <a:r>
              <a:rPr lang="en-US" baseline="0" smtClean="0"/>
              <a:t>Here’s an important point: the kernels do not have a particular size, and some other properties are kept variable as well, including some important parallel algorithmic variations (e.g. local barrier versus point-to-point synchronizations for hybrid implementations). This allows you to learn many different things from just one kernel. The PRK aren’t benchmarks! Though you could use them as such when you freeze all the parameters.</a:t>
            </a:r>
          </a:p>
          <a:p>
            <a:r>
              <a:rPr lang="en-US" baseline="0" smtClean="0"/>
              <a:t>Because the problem parameters (including problem size) aren’t fixed, we cannot supply input files; all data must be synthesized. That is a great convenience: no GB of data to lug around, quick initialization, known problem data characteristics.</a:t>
            </a:r>
          </a:p>
          <a:p>
            <a:r>
              <a:rPr lang="en-US" baseline="0" smtClean="0"/>
              <a:t>The most difficult PRK requirement to satisfy is the verification test. Because we cannot precompute all possible solutions and store them, we need to have analytical solutions that are sensitive to </a:t>
            </a:r>
            <a:r>
              <a:rPr lang="en-US" i="1" baseline="0" smtClean="0"/>
              <a:t>anything that can go wrong</a:t>
            </a:r>
            <a:r>
              <a:rPr lang="en-US" baseline="0" smtClean="0"/>
              <a:t>. So no convergence (may stop prematurely without effect on solution), no exponential growth (blowup), no independent iterations that overwrite earlier result, etc. Also do not want verification to affect behavior of pattern of interest, or take inordinate amounts of time and memory. Much harder than you may think. The use is mostly to help with debugging during porting, though it also tries to keep potential cheaters honest.</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7</a:t>
            </a:fld>
            <a:endParaRPr lang="en-US" dirty="0"/>
          </a:p>
        </p:txBody>
      </p:sp>
    </p:spTree>
    <p:extLst>
      <p:ext uri="{BB962C8B-B14F-4D97-AF65-F5344CB8AC3E}">
        <p14:creationId xmlns:p14="http://schemas.microsoft.com/office/powerpoint/2010/main" val="4267983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Let’s now focus on the most important subset of the PRK that we and our</a:t>
            </a:r>
            <a:r>
              <a:rPr lang="en-US" baseline="0" smtClean="0"/>
              <a:t> collaborators use to evaluate ProgEnvs and machines. Some of these are contained in some form in benchmark suites. We picked them because they have broad coverage of execution, communication, synchronization, and load balancing patterns in real applications.</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8</a:t>
            </a:fld>
            <a:endParaRPr lang="en-US" dirty="0"/>
          </a:p>
        </p:txBody>
      </p:sp>
    </p:spTree>
    <p:extLst>
      <p:ext uri="{BB962C8B-B14F-4D97-AF65-F5344CB8AC3E}">
        <p14:creationId xmlns:p14="http://schemas.microsoft.com/office/powerpoint/2010/main" val="3756291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a:t>
            </a:r>
            <a:r>
              <a:rPr lang="en-US" baseline="0" smtClean="0"/>
              <a:t> kernel proxies a global rearrangement of data. In the picture we show whole matrix columns owned by individual (MPI) ranks, but you could also consider these threads in OpenMP, OpenSHMEM or UPC, chares in Charm++, cores in Grappa, etc. In the transpose operation we flip the matrix on its side, which, on a distributed memory system, involves both a global transpose to move chunks of data between coherence domains (often nodes) and a local transpose to flip column segments onto rows. This pattern is very common in multi-dimensional FFTs. Note the particulars of A </a:t>
            </a:r>
            <a:r>
              <a:rPr lang="en-US" sz="4000" b="1" baseline="0" smtClean="0">
                <a:solidFill>
                  <a:srgbClr val="FF0000"/>
                </a:solidFill>
              </a:rPr>
              <a:t>+</a:t>
            </a:r>
            <a:r>
              <a:rPr lang="en-US" baseline="0" smtClean="0"/>
              <a:t>= (B</a:t>
            </a:r>
            <a:r>
              <a:rPr lang="en-US" b="1" baseline="0" smtClean="0"/>
              <a:t>++</a:t>
            </a:r>
            <a:r>
              <a:rPr lang="en-US" baseline="0" smtClean="0"/>
              <a:t>)</a:t>
            </a:r>
            <a:r>
              <a:rPr lang="en-US" baseline="30000" smtClean="0"/>
              <a:t>T</a:t>
            </a:r>
            <a:r>
              <a:rPr lang="en-US" baseline="0" smtClean="0"/>
              <a:t>. The first + ensures that if anything goes wrong in one iteration, its error piles into the result matrix. The second ++ ensures that the “input” matrix changes with each iteration, so that you cannot keep a communicated tile of the matrix in place and never move it again; you cannot skip the intended communication.</a:t>
            </a:r>
          </a:p>
          <a:p>
            <a:r>
              <a:rPr lang="en-US" baseline="0" smtClean="0"/>
              <a:t>The Ptrans kernel in HPCC is called coarse grain, but in transpose with strong scaling (fixed problem size) the size of communicated tiles shrinks with the </a:t>
            </a:r>
            <a:r>
              <a:rPr lang="en-US" b="1" baseline="0" smtClean="0"/>
              <a:t>square</a:t>
            </a:r>
            <a:r>
              <a:rPr lang="en-US" baseline="0" smtClean="0"/>
              <a:t> of the number of ranks, so the kernel ranges from very coarse grain to very fine grain.</a:t>
            </a:r>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9</a:t>
            </a:fld>
            <a:endParaRPr lang="en-US" dirty="0"/>
          </a:p>
        </p:txBody>
      </p:sp>
    </p:spTree>
    <p:extLst>
      <p:ext uri="{BB962C8B-B14F-4D97-AF65-F5344CB8AC3E}">
        <p14:creationId xmlns:p14="http://schemas.microsoft.com/office/powerpoint/2010/main" val="37610999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smtClean="0"/>
              <a:t>50pt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smtClean="0"/>
              <a:t>Insert photo here. Drag picture to placeholder or click icon to add.</a:t>
            </a:r>
            <a:endParaRPr lang="en-US" dirty="0"/>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4000" b="0" cap="none" spc="0" baseline="0">
                <a:solidFill>
                  <a:schemeClr val="tx2">
                    <a:alpha val="90000"/>
                  </a:schemeClr>
                </a:solidFill>
                <a:latin typeface="+mj-lt"/>
                <a:cs typeface="Arial" panose="020B0604020202020204" pitchFamily="34" charset="0"/>
              </a:defRPr>
            </a:lvl1pPr>
          </a:lstStyle>
          <a:p>
            <a:r>
              <a:rPr lang="en-US" dirty="0" smtClean="0"/>
              <a:t>40pt Intel Clear Pro</a:t>
            </a:r>
            <a:br>
              <a:rPr lang="en-US" dirty="0" smtClean="0"/>
            </a:br>
            <a:r>
              <a:rPr lang="en-US" dirty="0" smtClean="0"/>
              <a:t>white section break</a:t>
            </a:r>
            <a:endParaRPr lang="en-US" dirty="0"/>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4000" b="0" cap="none" spc="0" baseline="0">
                <a:solidFill>
                  <a:schemeClr val="bg1">
                    <a:alpha val="90000"/>
                  </a:schemeClr>
                </a:solidFill>
                <a:latin typeface="+mj-lt"/>
                <a:cs typeface="Arial" panose="020B0604020202020204" pitchFamily="34" charset="0"/>
              </a:defRPr>
            </a:lvl1pPr>
          </a:lstStyle>
          <a:p>
            <a:r>
              <a:rPr lang="en-US" dirty="0" smtClean="0"/>
              <a:t>40pt Intel Clear Pro</a:t>
            </a:r>
            <a:br>
              <a:rPr lang="en-US" dirty="0" smtClean="0"/>
            </a:br>
            <a:r>
              <a:rPr lang="en-US" dirty="0" smtClean="0"/>
              <a:t>blue section break</a:t>
            </a:r>
            <a:endParaRPr lang="en-US" dirty="0"/>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Arial" panose="020B0604020202020204" pitchFamily="34" charset="0"/>
                <a:ea typeface="Intel Clear"/>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40pt Intel Clear Light Body.</a:t>
            </a:r>
            <a:br>
              <a:rPr lang="en-US" dirty="0" smtClean="0"/>
            </a:br>
            <a:r>
              <a:rPr lang="en-US" dirty="0" smtClean="0"/>
              <a:t>For content that is not a section, but has a big idea in text only.</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Arial" panose="020B0604020202020204" pitchFamily="34" charset="0"/>
                <a:ea typeface="Intel Clear" panose="020B0604020203020204" pitchFamily="34" charset="0"/>
                <a:cs typeface="Arial" panose="020B0604020202020204" pitchFamily="34" charset="0"/>
              </a:defRPr>
            </a:lvl1pPr>
          </a:lstStyle>
          <a:p>
            <a:r>
              <a:rPr lang="en-US" dirty="0" smtClean="0"/>
              <a:t>40pt Intel Clear Heading</a:t>
            </a:r>
            <a:endParaRPr lang="en-US" dirty="0"/>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4000" b="0" cap="none" spc="0" baseline="0">
                <a:solidFill>
                  <a:schemeClr val="bg1">
                    <a:alpha val="90000"/>
                  </a:schemeClr>
                </a:solidFill>
                <a:latin typeface="+mj-lt"/>
                <a:cs typeface="Arial" panose="020B0604020202020204" pitchFamily="34" charset="0"/>
              </a:defRPr>
            </a:lvl1pPr>
          </a:lstStyle>
          <a:p>
            <a:r>
              <a:rPr lang="en-US" dirty="0" smtClean="0"/>
              <a:t>40pt Intel Clear Pro blue section</a:t>
            </a:r>
            <a:endParaRPr lang="en-US" dirty="0"/>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smtClean="0"/>
              <a:t>Insert photo here. Drag picture to placeholder or click icon to add.</a:t>
            </a:r>
            <a:endParaRPr lang="en-US" dirty="0"/>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5" name="Picture 4" descr="int_experience_hrz_wht_rgb_30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8779" y="1874822"/>
            <a:ext cx="3646443" cy="1514490"/>
          </a:xfrm>
          <a:prstGeom prst="rect">
            <a:avLst/>
          </a:prstGeom>
        </p:spPr>
      </p:pic>
    </p:spTree>
    <p:extLst>
      <p:ext uri="{BB962C8B-B14F-4D97-AF65-F5344CB8AC3E}">
        <p14:creationId xmlns:p14="http://schemas.microsoft.com/office/powerpoint/2010/main" val="1474831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5613" y="310130"/>
            <a:ext cx="8229600" cy="516038"/>
          </a:xfrm>
        </p:spPr>
        <p:txBody>
          <a:bodyPr/>
          <a:lstStyle/>
          <a:p>
            <a:r>
              <a:rPr lang="en-US" smtClean="0"/>
              <a:t>Click to edit Master title style</a:t>
            </a:r>
            <a:endParaRPr lang="en-US"/>
          </a:p>
        </p:txBody>
      </p:sp>
      <p:sp>
        <p:nvSpPr>
          <p:cNvPr id="3" name="Content Placeholder 2"/>
          <p:cNvSpPr>
            <a:spLocks noGrp="1"/>
          </p:cNvSpPr>
          <p:nvPr>
            <p:ph idx="1"/>
          </p:nvPr>
        </p:nvSpPr>
        <p:spPr>
          <a:xfrm>
            <a:off x="455613" y="954505"/>
            <a:ext cx="8228012" cy="367464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D6F0DCAE-855F-45FE-BFBC-101601278722}" type="datetimeFigureOut">
              <a:rPr lang="en-US" smtClean="0"/>
              <a:t>4/19/2016</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343317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smtClean="0"/>
              <a:t>50pt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5" name="Picture 4" descr="int_experience_hrz_wht_rgb_1500.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60693" y="389228"/>
            <a:ext cx="2121766" cy="887284"/>
          </a:xfrm>
          <a:prstGeom prst="rect">
            <a:avLst/>
          </a:prstGeom>
        </p:spPr>
      </p:pic>
    </p:spTree>
    <p:extLst>
      <p:ext uri="{BB962C8B-B14F-4D97-AF65-F5344CB8AC3E}">
        <p14:creationId xmlns:p14="http://schemas.microsoft.com/office/powerpoint/2010/main" val="2404006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smtClean="0"/>
              <a:t>50pt Intel Clear pro Title</a:t>
            </a:r>
            <a:br>
              <a:rPr lang="en-US" dirty="0" smtClean="0"/>
            </a:br>
            <a:r>
              <a:rPr lang="en-US" dirty="0" smtClean="0"/>
              <a:t>with image</a:t>
            </a:r>
            <a:endParaRPr lang="en-US" dirty="0"/>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smtClean="0"/>
              <a:t>18pt Intel Clear body text</a:t>
            </a:r>
          </a:p>
          <a:p>
            <a:pPr lvl="1"/>
            <a:r>
              <a:rPr lang="en-US" dirty="0" smtClean="0"/>
              <a:t>18pt Intel Clear bullet one</a:t>
            </a:r>
          </a:p>
          <a:p>
            <a:pPr lvl="2"/>
            <a:r>
              <a:rPr lang="en-US" dirty="0" smtClean="0"/>
              <a:t>16pt Intel Clear sub-bullet</a:t>
            </a:r>
          </a:p>
          <a:p>
            <a:pPr lvl="3"/>
            <a:r>
              <a:rPr lang="en-US" dirty="0" smtClean="0"/>
              <a:t>14pt Intel Clear fourth level</a:t>
            </a:r>
          </a:p>
          <a:p>
            <a:pPr lvl="4"/>
            <a:r>
              <a:rPr lang="en-US" dirty="0" smtClean="0"/>
              <a:t>12pt Intel Clear fifth level</a:t>
            </a:r>
            <a:endParaRPr lang="en-US" dirty="0"/>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Arial" panose="020B0604020202020204" pitchFamily="34" charset="0"/>
              </a:defRPr>
            </a:lvl1pPr>
            <a:lvl2pPr marL="417513" indent="-225425">
              <a:buFont typeface="Intel Clear" pitchFamily="34" charset="0"/>
              <a:buChar char="–"/>
              <a:defRPr sz="1200" baseline="0">
                <a:latin typeface="+mn-lt"/>
                <a:cs typeface="Arial" panose="020B0604020202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smtClean="0"/>
              <a:t>“36pt Intel Clear Bold Text”</a:t>
            </a:r>
          </a:p>
          <a:p>
            <a:pPr lvl="1"/>
            <a:r>
              <a:rPr lang="en-US" dirty="0" err="1" smtClean="0"/>
              <a:t>12pt</a:t>
            </a:r>
            <a:r>
              <a:rPr lang="en-US" dirty="0" smtClean="0"/>
              <a:t> Attribution</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atin typeface="+mj-lt"/>
              </a:defRPr>
            </a:lvl1pPr>
          </a:lstStyle>
          <a:p>
            <a:r>
              <a:rPr lang="en-US" dirty="0" smtClean="0"/>
              <a:t>Insert photo here. Drag picture to placeholder or click icon to add.</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smtClean="0">
              <a:solidFill>
                <a:schemeClr val="tx2"/>
              </a:solidFill>
              <a:cs typeface="Arial" panose="020B0604020202020204" pitchFamily="34" charset="0"/>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smtClean="0"/>
              <a:t>28pt Intel Clear Headline</a:t>
            </a:r>
            <a:endParaRPr lang="en-US" dirty="0"/>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smtClean="0"/>
              <a:t>28pt Intel Clear Headline</a:t>
            </a:r>
            <a:endParaRPr lang="en-US" dirty="0"/>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smtClean="0"/>
              <a:t>18pt Intel Clear body text</a:t>
            </a:r>
          </a:p>
          <a:p>
            <a:pPr lvl="1"/>
            <a:r>
              <a:rPr lang="en-US" dirty="0" smtClean="0"/>
              <a:t>16pt Intel Clear bullet one</a:t>
            </a:r>
          </a:p>
          <a:p>
            <a:pPr lvl="2"/>
            <a:r>
              <a:rPr lang="en-US" dirty="0" smtClean="0"/>
              <a:t>16pt Intel Clear sub-bullet</a:t>
            </a:r>
          </a:p>
          <a:p>
            <a:pPr lvl="3"/>
            <a:r>
              <a:rPr lang="en-US" dirty="0" err="1" smtClean="0"/>
              <a:t>14pt</a:t>
            </a:r>
            <a:r>
              <a:rPr lang="en-US" dirty="0" smtClean="0"/>
              <a:t> Intel Clear fourth level</a:t>
            </a:r>
          </a:p>
          <a:p>
            <a:pPr lvl="4"/>
            <a:r>
              <a:rPr lang="en-US" dirty="0" err="1" smtClean="0"/>
              <a:t>14pt</a:t>
            </a:r>
            <a:r>
              <a:rPr lang="en-US" dirty="0" smtClean="0"/>
              <a:t> Intel Clear fifth level</a:t>
            </a:r>
            <a:endParaRPr lang="en-US" dirty="0"/>
          </a:p>
        </p:txBody>
      </p:sp>
      <p:sp>
        <p:nvSpPr>
          <p:cNvPr id="6" name="Slide Number Placeholder 5"/>
          <p:cNvSpPr>
            <a:spLocks noGrp="1"/>
          </p:cNvSpPr>
          <p:nvPr>
            <p:ph type="sldNum" sz="quarter" idx="4"/>
          </p:nvPr>
        </p:nvSpPr>
        <p:spPr>
          <a:xfrm>
            <a:off x="6872352" y="4824387"/>
            <a:ext cx="2133600" cy="273844"/>
          </a:xfrm>
          <a:prstGeom prst="rect">
            <a:avLst/>
          </a:prstGeom>
        </p:spPr>
        <p:txBody>
          <a:bodyPr vert="horz" lIns="0" tIns="0" rIns="0" bIns="0" rtlCol="0" anchor="ctr"/>
          <a:lstStyle>
            <a:lvl1pPr algn="r">
              <a:defRPr sz="800">
                <a:solidFill>
                  <a:schemeClr val="bg1"/>
                </a:solidFill>
                <a:latin typeface="+mn-lt"/>
                <a:cs typeface="Arial" panose="020B0604020202020204" pitchFamily="34" charset="0"/>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 id="2147483687"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457200" rtl="0" eaLnBrk="1" latinLnBrk="0" hangingPunct="1">
        <a:lnSpc>
          <a:spcPct val="100000"/>
        </a:lnSpc>
        <a:spcBef>
          <a:spcPct val="0"/>
        </a:spcBef>
        <a:buNone/>
        <a:defRPr sz="2800" b="0" i="0" kern="1200" spc="0" baseline="0">
          <a:solidFill>
            <a:schemeClr val="tx2"/>
          </a:solidFill>
          <a:latin typeface="+mj-lt"/>
          <a:ea typeface="Intel Clear"/>
          <a:cs typeface="Arial" panose="020B0604020202020204" pitchFamily="34" charset="0"/>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Arial" panose="020B0604020202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Arial" panose="020B0604020202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Arial" panose="020B0604020202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Arial" panose="020B0604020202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hyperlink" Target="https://github.com/ParRes/Kernels" TargetMode="Externa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108" y="1597593"/>
            <a:ext cx="8128800" cy="1400341"/>
          </a:xfrm>
        </p:spPr>
        <p:txBody>
          <a:bodyPr/>
          <a:lstStyle/>
          <a:p>
            <a:r>
              <a:rPr lang="en-US" sz="4400"/>
              <a:t>The Parallel Research Kernels;</a:t>
            </a:r>
            <a:br>
              <a:rPr lang="en-US" sz="4400"/>
            </a:br>
            <a:r>
              <a:rPr lang="en-US" sz="4400"/>
              <a:t>an Objective Tool for Parallel System* Research</a:t>
            </a:r>
          </a:p>
        </p:txBody>
      </p:sp>
      <p:sp>
        <p:nvSpPr>
          <p:cNvPr id="3" name="Subtitle 2"/>
          <p:cNvSpPr>
            <a:spLocks noGrp="1"/>
          </p:cNvSpPr>
          <p:nvPr>
            <p:ph type="subTitle" idx="1"/>
          </p:nvPr>
        </p:nvSpPr>
        <p:spPr>
          <a:xfrm>
            <a:off x="1835059" y="3217255"/>
            <a:ext cx="5534787" cy="1209466"/>
          </a:xfrm>
        </p:spPr>
        <p:txBody>
          <a:bodyPr>
            <a:noAutofit/>
          </a:bodyPr>
          <a:lstStyle/>
          <a:p>
            <a:pPr>
              <a:spcBef>
                <a:spcPts val="600"/>
              </a:spcBef>
            </a:pPr>
            <a:r>
              <a:rPr lang="en-US" sz="1800"/>
              <a:t>Maria </a:t>
            </a:r>
            <a:r>
              <a:rPr lang="en-US" sz="1800" smtClean="0"/>
              <a:t>Garzaran, Rob </a:t>
            </a:r>
            <a:r>
              <a:rPr lang="en-US" sz="1800"/>
              <a:t>Van der </a:t>
            </a:r>
            <a:r>
              <a:rPr lang="en-US" sz="1800" smtClean="0"/>
              <a:t>Wijngaart, Tim Mattson</a:t>
            </a:r>
            <a:endParaRPr lang="en-US" sz="1800"/>
          </a:p>
          <a:p>
            <a:pPr>
              <a:spcBef>
                <a:spcPts val="600"/>
              </a:spcBef>
            </a:pPr>
            <a:r>
              <a:rPr lang="en-US" sz="1800"/>
              <a:t>Intel Corporation </a:t>
            </a:r>
            <a:endParaRPr lang="en-US" sz="1800" smtClean="0"/>
          </a:p>
          <a:p>
            <a:pPr>
              <a:spcBef>
                <a:spcPts val="600"/>
              </a:spcBef>
            </a:pPr>
            <a:r>
              <a:rPr lang="en-US" sz="1800" smtClean="0"/>
              <a:t>https</a:t>
            </a:r>
            <a:r>
              <a:rPr lang="en-US" sz="1800"/>
              <a:t>://github.com/ParRes/Kernels</a:t>
            </a:r>
          </a:p>
        </p:txBody>
      </p:sp>
      <p:sp>
        <p:nvSpPr>
          <p:cNvPr id="4" name="Rectangle 3"/>
          <p:cNvSpPr/>
          <p:nvPr/>
        </p:nvSpPr>
        <p:spPr>
          <a:xfrm>
            <a:off x="790484" y="4348014"/>
            <a:ext cx="7977499" cy="646331"/>
          </a:xfrm>
          <a:prstGeom prst="rect">
            <a:avLst/>
          </a:prstGeom>
        </p:spPr>
        <p:txBody>
          <a:bodyPr wrap="square">
            <a:spAutoFit/>
          </a:bodyPr>
          <a:lstStyle/>
          <a:p>
            <a:r>
              <a:rPr lang="en-US" i="1">
                <a:solidFill>
                  <a:schemeClr val="bg1"/>
                </a:solidFill>
              </a:rPr>
              <a:t>*Parallel system=hardware system + OS + </a:t>
            </a:r>
            <a:r>
              <a:rPr lang="en-US" b="1" i="1" u="sng">
                <a:solidFill>
                  <a:schemeClr val="bg1"/>
                </a:solidFill>
              </a:rPr>
              <a:t>parallel programming environment</a:t>
            </a:r>
            <a:r>
              <a:rPr lang="en-US" i="1">
                <a:solidFill>
                  <a:schemeClr val="bg1"/>
                </a:solidFill>
              </a:rPr>
              <a:t> </a:t>
            </a:r>
            <a:r>
              <a:rPr lang="en-US" i="1" smtClean="0">
                <a:solidFill>
                  <a:schemeClr val="bg1"/>
                </a:solidFill>
              </a:rPr>
              <a:t> (ProgEnv: programming </a:t>
            </a:r>
            <a:r>
              <a:rPr lang="en-US" i="1">
                <a:solidFill>
                  <a:schemeClr val="bg1"/>
                </a:solidFill>
              </a:rPr>
              <a:t>model + API + </a:t>
            </a:r>
            <a:r>
              <a:rPr lang="en-US" i="1" smtClean="0">
                <a:solidFill>
                  <a:schemeClr val="bg1"/>
                </a:solidFill>
              </a:rPr>
              <a:t>compiler + runtime</a:t>
            </a:r>
            <a:r>
              <a:rPr lang="en-US" i="1">
                <a:solidFill>
                  <a:schemeClr val="bg1"/>
                </a:solidFill>
              </a:rPr>
              <a:t>)</a:t>
            </a:r>
          </a:p>
        </p:txBody>
      </p:sp>
    </p:spTree>
    <p:extLst>
      <p:ext uri="{BB962C8B-B14F-4D97-AF65-F5344CB8AC3E}">
        <p14:creationId xmlns:p14="http://schemas.microsoft.com/office/powerpoint/2010/main" val="262785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0071C5"/>
                </a:solidFill>
              </a:rPr>
              <a:t>Point-to-point synchronization (</a:t>
            </a:r>
            <a:r>
              <a:rPr lang="en-US" i="1">
                <a:solidFill>
                  <a:srgbClr val="0071C5"/>
                </a:solidFill>
              </a:rPr>
              <a:t>synch_p2p</a:t>
            </a:r>
            <a:r>
              <a:rPr lang="en-US">
                <a:solidFill>
                  <a:srgbClr val="0071C5"/>
                </a:solidFill>
              </a:rPr>
              <a:t>)</a:t>
            </a:r>
            <a:br>
              <a:rPr lang="en-US">
                <a:solidFill>
                  <a:srgbClr val="0071C5"/>
                </a:solidFill>
              </a:rPr>
            </a:br>
            <a:endParaRPr lang="en-US"/>
          </a:p>
        </p:txBody>
      </p:sp>
      <p:sp>
        <p:nvSpPr>
          <p:cNvPr id="3" name="Content Placeholder 2"/>
          <p:cNvSpPr>
            <a:spLocks noGrp="1"/>
          </p:cNvSpPr>
          <p:nvPr>
            <p:ph idx="1"/>
          </p:nvPr>
        </p:nvSpPr>
        <p:spPr>
          <a:xfrm>
            <a:off x="455612" y="954505"/>
            <a:ext cx="8204294" cy="3674645"/>
          </a:xfrm>
        </p:spPr>
        <p:txBody>
          <a:bodyPr/>
          <a:lstStyle/>
          <a:p>
            <a:pPr marL="284163" indent="-284163"/>
            <a:r>
              <a:rPr lang="en-US" smtClean="0"/>
              <a:t>Operation: 	</a:t>
            </a:r>
            <a:r>
              <a:rPr lang="en-US" smtClean="0">
                <a:solidFill>
                  <a:srgbClr val="FF0000"/>
                </a:solidFill>
              </a:rPr>
              <a:t>A(i,j</a:t>
            </a:r>
            <a:r>
              <a:rPr lang="en-US">
                <a:solidFill>
                  <a:srgbClr val="FF0000"/>
                </a:solidFill>
              </a:rPr>
              <a:t>) </a:t>
            </a:r>
            <a:r>
              <a:rPr lang="en-US" smtClean="0">
                <a:solidFill>
                  <a:srgbClr val="FF0000"/>
                </a:solidFill>
              </a:rPr>
              <a:t>   </a:t>
            </a:r>
            <a:r>
              <a:rPr lang="en-US" smtClean="0"/>
              <a:t>= </a:t>
            </a:r>
            <a:r>
              <a:rPr lang="en-US">
                <a:solidFill>
                  <a:srgbClr val="002060"/>
                </a:solidFill>
              </a:rPr>
              <a:t>A(i-1,j) + A(i,j-1) – A(i-1,j-1)</a:t>
            </a:r>
            <a:br>
              <a:rPr lang="en-US">
                <a:solidFill>
                  <a:srgbClr val="002060"/>
                </a:solidFill>
              </a:rPr>
            </a:br>
            <a:r>
              <a:rPr lang="en-US" smtClean="0">
                <a:solidFill>
                  <a:srgbClr val="002060"/>
                </a:solidFill>
              </a:rPr>
              <a:t>			</a:t>
            </a:r>
            <a:r>
              <a:rPr lang="en-US" smtClean="0">
                <a:solidFill>
                  <a:srgbClr val="FF0000"/>
                </a:solidFill>
              </a:rPr>
              <a:t>A(0,0</a:t>
            </a:r>
            <a:r>
              <a:rPr lang="en-US">
                <a:solidFill>
                  <a:srgbClr val="FF0000"/>
                </a:solidFill>
              </a:rPr>
              <a:t>)</a:t>
            </a:r>
            <a:r>
              <a:rPr lang="en-US">
                <a:solidFill>
                  <a:srgbClr val="002060"/>
                </a:solidFill>
              </a:rPr>
              <a:t> = -A(m-1,n-1) </a:t>
            </a:r>
            <a:r>
              <a:rPr lang="en-US" smtClean="0">
                <a:solidFill>
                  <a:srgbClr val="002060"/>
                </a:solidFill>
              </a:rPr>
              <a:t> [to couple successive sweeps over the grid]</a:t>
            </a:r>
            <a:endParaRPr lang="en-US">
              <a:solidFill>
                <a:srgbClr val="002060"/>
              </a:solidFill>
            </a:endParaRPr>
          </a:p>
          <a:p>
            <a:pPr marL="284163" indent="-284163"/>
            <a:r>
              <a:rPr lang="en-US" smtClean="0"/>
              <a:t>Proxy for: pipelined </a:t>
            </a:r>
            <a:r>
              <a:rPr lang="en-US"/>
              <a:t>solution of problem with non-trivial 2-way dependencies </a:t>
            </a:r>
          </a:p>
          <a:p>
            <a:endParaRPr lang="en-US"/>
          </a:p>
        </p:txBody>
      </p:sp>
      <p:sp>
        <p:nvSpPr>
          <p:cNvPr id="4" name="Slide Number Placeholder 3"/>
          <p:cNvSpPr>
            <a:spLocks noGrp="1"/>
          </p:cNvSpPr>
          <p:nvPr>
            <p:ph type="sldNum" sz="quarter" idx="12"/>
          </p:nvPr>
        </p:nvSpPr>
        <p:spPr/>
        <p:txBody>
          <a:bodyPr/>
          <a:lstStyle/>
          <a:p>
            <a:endParaRPr lang="en-US"/>
          </a:p>
        </p:txBody>
      </p:sp>
      <p:grpSp>
        <p:nvGrpSpPr>
          <p:cNvPr id="5" name="Group 4"/>
          <p:cNvGrpSpPr/>
          <p:nvPr/>
        </p:nvGrpSpPr>
        <p:grpSpPr>
          <a:xfrm>
            <a:off x="7348178" y="3047912"/>
            <a:ext cx="1143000" cy="914400"/>
            <a:chOff x="5791200" y="1143000"/>
            <a:chExt cx="1143000" cy="914400"/>
          </a:xfrm>
        </p:grpSpPr>
        <p:sp>
          <p:nvSpPr>
            <p:cNvPr id="6" name="Line 44"/>
            <p:cNvSpPr>
              <a:spLocks noChangeShapeType="1"/>
            </p:cNvSpPr>
            <p:nvPr/>
          </p:nvSpPr>
          <p:spPr bwMode="auto">
            <a:xfrm>
              <a:off x="5791200" y="1828800"/>
              <a:ext cx="1143000" cy="0"/>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7" name="Line 37"/>
            <p:cNvSpPr>
              <a:spLocks noChangeShapeType="1"/>
            </p:cNvSpPr>
            <p:nvPr/>
          </p:nvSpPr>
          <p:spPr bwMode="auto">
            <a:xfrm flipV="1">
              <a:off x="6096000" y="1143000"/>
              <a:ext cx="0" cy="914400"/>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8" name="Line 38"/>
            <p:cNvSpPr>
              <a:spLocks noChangeShapeType="1"/>
            </p:cNvSpPr>
            <p:nvPr/>
          </p:nvSpPr>
          <p:spPr bwMode="auto">
            <a:xfrm flipV="1">
              <a:off x="6629400" y="1143000"/>
              <a:ext cx="0" cy="914400"/>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9" name="Line 39"/>
            <p:cNvSpPr>
              <a:spLocks noChangeShapeType="1"/>
            </p:cNvSpPr>
            <p:nvPr/>
          </p:nvSpPr>
          <p:spPr bwMode="auto">
            <a:xfrm>
              <a:off x="5791200" y="1371600"/>
              <a:ext cx="1143000" cy="0"/>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10" name="Oval 40"/>
            <p:cNvSpPr>
              <a:spLocks noChangeArrowheads="1"/>
            </p:cNvSpPr>
            <p:nvPr/>
          </p:nvSpPr>
          <p:spPr bwMode="auto">
            <a:xfrm>
              <a:off x="6019800" y="12954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solidFill>
                  <a:srgbClr val="000000"/>
                </a:solidFill>
              </a:endParaRPr>
            </a:p>
          </p:txBody>
        </p:sp>
        <p:sp>
          <p:nvSpPr>
            <p:cNvPr id="11" name="Oval 41"/>
            <p:cNvSpPr>
              <a:spLocks noChangeArrowheads="1"/>
            </p:cNvSpPr>
            <p:nvPr/>
          </p:nvSpPr>
          <p:spPr bwMode="auto">
            <a:xfrm>
              <a:off x="6019800" y="17526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solidFill>
                  <a:srgbClr val="000000"/>
                </a:solidFill>
              </a:endParaRPr>
            </a:p>
          </p:txBody>
        </p:sp>
        <p:sp>
          <p:nvSpPr>
            <p:cNvPr id="12" name="Oval 42"/>
            <p:cNvSpPr>
              <a:spLocks noChangeArrowheads="1"/>
            </p:cNvSpPr>
            <p:nvPr/>
          </p:nvSpPr>
          <p:spPr bwMode="auto">
            <a:xfrm>
              <a:off x="6553200" y="1295400"/>
              <a:ext cx="152400" cy="152400"/>
            </a:xfrm>
            <a:prstGeom prst="ellipse">
              <a:avLst/>
            </a:prstGeom>
            <a:solidFill>
              <a:srgbClr val="FD2727"/>
            </a:solidFill>
            <a:ln w="9525">
              <a:solidFill>
                <a:schemeClr val="tx1"/>
              </a:solidFill>
              <a:round/>
              <a:headEnd/>
              <a:tailEnd/>
            </a:ln>
            <a:effectLst/>
          </p:spPr>
          <p:txBody>
            <a:bodyPr wrap="none" anchor="ctr"/>
            <a:lstStyle/>
            <a:p>
              <a:endParaRPr lang="en-US">
                <a:solidFill>
                  <a:srgbClr val="000000"/>
                </a:solidFill>
              </a:endParaRPr>
            </a:p>
          </p:txBody>
        </p:sp>
        <p:sp>
          <p:nvSpPr>
            <p:cNvPr id="13" name="Oval 43"/>
            <p:cNvSpPr>
              <a:spLocks noChangeArrowheads="1"/>
            </p:cNvSpPr>
            <p:nvPr/>
          </p:nvSpPr>
          <p:spPr bwMode="auto">
            <a:xfrm>
              <a:off x="6553200" y="17526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solidFill>
                  <a:srgbClr val="000000"/>
                </a:solidFill>
              </a:endParaRPr>
            </a:p>
          </p:txBody>
        </p:sp>
      </p:grpSp>
      <p:sp>
        <p:nvSpPr>
          <p:cNvPr id="14" name="Rectangle 4"/>
          <p:cNvSpPr>
            <a:spLocks noChangeArrowheads="1"/>
          </p:cNvSpPr>
          <p:nvPr/>
        </p:nvSpPr>
        <p:spPr bwMode="auto">
          <a:xfrm>
            <a:off x="740746" y="2365049"/>
            <a:ext cx="5596330" cy="1975326"/>
          </a:xfrm>
          <a:prstGeom prst="rect">
            <a:avLst/>
          </a:prstGeom>
          <a:noFill/>
          <a:ln w="9525">
            <a:solidFill>
              <a:schemeClr val="tx1"/>
            </a:solidFill>
            <a:miter lim="800000"/>
            <a:headEnd/>
            <a:tailEnd/>
          </a:ln>
          <a:effectLst/>
        </p:spPr>
        <p:txBody>
          <a:bodyPr wrap="none" anchor="ctr"/>
          <a:lstStyle/>
          <a:p>
            <a:endParaRPr lang="en-US">
              <a:solidFill>
                <a:srgbClr val="000000"/>
              </a:solidFill>
            </a:endParaRPr>
          </a:p>
        </p:txBody>
      </p:sp>
      <p:sp>
        <p:nvSpPr>
          <p:cNvPr id="15" name="Line 5"/>
          <p:cNvSpPr>
            <a:spLocks noChangeShapeType="1"/>
          </p:cNvSpPr>
          <p:nvPr/>
        </p:nvSpPr>
        <p:spPr bwMode="auto">
          <a:xfrm>
            <a:off x="2139828" y="2365049"/>
            <a:ext cx="0" cy="1975326"/>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16" name="Line 6"/>
          <p:cNvSpPr>
            <a:spLocks noChangeShapeType="1"/>
          </p:cNvSpPr>
          <p:nvPr/>
        </p:nvSpPr>
        <p:spPr bwMode="auto">
          <a:xfrm>
            <a:off x="3538911" y="2365049"/>
            <a:ext cx="0" cy="1975326"/>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17" name="Line 7"/>
          <p:cNvSpPr>
            <a:spLocks noChangeShapeType="1"/>
          </p:cNvSpPr>
          <p:nvPr/>
        </p:nvSpPr>
        <p:spPr bwMode="auto">
          <a:xfrm>
            <a:off x="4937993" y="2365049"/>
            <a:ext cx="0" cy="1975326"/>
          </a:xfrm>
          <a:prstGeom prst="line">
            <a:avLst/>
          </a:prstGeom>
          <a:noFill/>
          <a:ln w="9525">
            <a:solidFill>
              <a:schemeClr val="tx1"/>
            </a:solidFill>
            <a:round/>
            <a:headEnd/>
            <a:tailEnd/>
          </a:ln>
          <a:effectLst/>
        </p:spPr>
        <p:txBody>
          <a:bodyPr/>
          <a:lstStyle/>
          <a:p>
            <a:endParaRPr lang="en-US">
              <a:solidFill>
                <a:srgbClr val="000000"/>
              </a:solidFill>
            </a:endParaRPr>
          </a:p>
        </p:txBody>
      </p:sp>
      <p:sp>
        <p:nvSpPr>
          <p:cNvPr id="18" name="Text Box 8"/>
          <p:cNvSpPr txBox="1">
            <a:spLocks noChangeArrowheads="1"/>
          </p:cNvSpPr>
          <p:nvPr/>
        </p:nvSpPr>
        <p:spPr bwMode="auto">
          <a:xfrm>
            <a:off x="973926" y="2365049"/>
            <a:ext cx="925435" cy="365626"/>
          </a:xfrm>
          <a:prstGeom prst="rect">
            <a:avLst/>
          </a:prstGeom>
          <a:noFill/>
          <a:ln w="9525">
            <a:noFill/>
            <a:miter lim="800000"/>
            <a:headEnd/>
            <a:tailEnd/>
          </a:ln>
          <a:effectLst/>
        </p:spPr>
        <p:txBody>
          <a:bodyPr wrap="none">
            <a:spAutoFit/>
          </a:bodyPr>
          <a:lstStyle/>
          <a:p>
            <a:r>
              <a:rPr lang="en-US" i="0">
                <a:solidFill>
                  <a:srgbClr val="000000"/>
                </a:solidFill>
              </a:rPr>
              <a:t>Thread 0</a:t>
            </a:r>
          </a:p>
        </p:txBody>
      </p:sp>
      <p:sp>
        <p:nvSpPr>
          <p:cNvPr id="19" name="Text Box 9"/>
          <p:cNvSpPr txBox="1">
            <a:spLocks noChangeArrowheads="1"/>
          </p:cNvSpPr>
          <p:nvPr/>
        </p:nvSpPr>
        <p:spPr bwMode="auto">
          <a:xfrm>
            <a:off x="2373009" y="2365049"/>
            <a:ext cx="925435" cy="365626"/>
          </a:xfrm>
          <a:prstGeom prst="rect">
            <a:avLst/>
          </a:prstGeom>
          <a:noFill/>
          <a:ln w="9525">
            <a:noFill/>
            <a:miter lim="800000"/>
            <a:headEnd/>
            <a:tailEnd/>
          </a:ln>
          <a:effectLst/>
        </p:spPr>
        <p:txBody>
          <a:bodyPr wrap="none">
            <a:spAutoFit/>
          </a:bodyPr>
          <a:lstStyle/>
          <a:p>
            <a:r>
              <a:rPr lang="en-US" i="0">
                <a:solidFill>
                  <a:srgbClr val="000000"/>
                </a:solidFill>
              </a:rPr>
              <a:t>Thread 1</a:t>
            </a:r>
          </a:p>
        </p:txBody>
      </p:sp>
      <p:sp>
        <p:nvSpPr>
          <p:cNvPr id="20" name="Text Box 10"/>
          <p:cNvSpPr txBox="1">
            <a:spLocks noChangeArrowheads="1"/>
          </p:cNvSpPr>
          <p:nvPr/>
        </p:nvSpPr>
        <p:spPr bwMode="auto">
          <a:xfrm>
            <a:off x="3772091" y="2365049"/>
            <a:ext cx="925435" cy="365626"/>
          </a:xfrm>
          <a:prstGeom prst="rect">
            <a:avLst/>
          </a:prstGeom>
          <a:noFill/>
          <a:ln w="9525">
            <a:noFill/>
            <a:miter lim="800000"/>
            <a:headEnd/>
            <a:tailEnd/>
          </a:ln>
          <a:effectLst/>
        </p:spPr>
        <p:txBody>
          <a:bodyPr wrap="none">
            <a:spAutoFit/>
          </a:bodyPr>
          <a:lstStyle/>
          <a:p>
            <a:r>
              <a:rPr lang="en-US" i="0">
                <a:solidFill>
                  <a:srgbClr val="000000"/>
                </a:solidFill>
              </a:rPr>
              <a:t>Thread 2</a:t>
            </a:r>
          </a:p>
        </p:txBody>
      </p:sp>
      <p:sp>
        <p:nvSpPr>
          <p:cNvPr id="21" name="Text Box 11"/>
          <p:cNvSpPr txBox="1">
            <a:spLocks noChangeArrowheads="1"/>
          </p:cNvSpPr>
          <p:nvPr/>
        </p:nvSpPr>
        <p:spPr bwMode="auto">
          <a:xfrm>
            <a:off x="5171174" y="2365049"/>
            <a:ext cx="925435" cy="365626"/>
          </a:xfrm>
          <a:prstGeom prst="rect">
            <a:avLst/>
          </a:prstGeom>
          <a:noFill/>
          <a:ln w="9525">
            <a:noFill/>
            <a:miter lim="800000"/>
            <a:headEnd/>
            <a:tailEnd/>
          </a:ln>
          <a:effectLst/>
        </p:spPr>
        <p:txBody>
          <a:bodyPr wrap="none">
            <a:spAutoFit/>
          </a:bodyPr>
          <a:lstStyle/>
          <a:p>
            <a:r>
              <a:rPr lang="en-US" i="0">
                <a:solidFill>
                  <a:srgbClr val="000000"/>
                </a:solidFill>
              </a:rPr>
              <a:t>Thread 3</a:t>
            </a:r>
          </a:p>
        </p:txBody>
      </p:sp>
      <p:grpSp>
        <p:nvGrpSpPr>
          <p:cNvPr id="22" name="Group 23"/>
          <p:cNvGrpSpPr>
            <a:grpSpLocks/>
          </p:cNvGrpSpPr>
          <p:nvPr/>
        </p:nvGrpSpPr>
        <p:grpSpPr bwMode="auto">
          <a:xfrm>
            <a:off x="799041" y="3808557"/>
            <a:ext cx="2681575" cy="303897"/>
            <a:chOff x="576" y="1392"/>
            <a:chExt cx="2208" cy="192"/>
          </a:xfrm>
        </p:grpSpPr>
        <p:sp>
          <p:nvSpPr>
            <p:cNvPr id="23" name="Line 24"/>
            <p:cNvSpPr>
              <a:spLocks noChangeShapeType="1"/>
            </p:cNvSpPr>
            <p:nvPr/>
          </p:nvSpPr>
          <p:spPr bwMode="auto">
            <a:xfrm>
              <a:off x="576" y="1392"/>
              <a:ext cx="1056" cy="0"/>
            </a:xfrm>
            <a:prstGeom prst="line">
              <a:avLst/>
            </a:prstGeom>
            <a:noFill/>
            <a:ln w="28575">
              <a:solidFill>
                <a:srgbClr val="33CC33"/>
              </a:solidFill>
              <a:round/>
              <a:headEnd/>
              <a:tailEnd/>
            </a:ln>
            <a:effectLst/>
          </p:spPr>
          <p:txBody>
            <a:bodyPr/>
            <a:lstStyle/>
            <a:p>
              <a:endParaRPr lang="en-US">
                <a:solidFill>
                  <a:srgbClr val="000000"/>
                </a:solidFill>
              </a:endParaRPr>
            </a:p>
          </p:txBody>
        </p:sp>
        <p:sp>
          <p:nvSpPr>
            <p:cNvPr id="24" name="Line 25"/>
            <p:cNvSpPr>
              <a:spLocks noChangeShapeType="1"/>
            </p:cNvSpPr>
            <p:nvPr/>
          </p:nvSpPr>
          <p:spPr bwMode="auto">
            <a:xfrm>
              <a:off x="1728" y="1584"/>
              <a:ext cx="1056" cy="0"/>
            </a:xfrm>
            <a:prstGeom prst="line">
              <a:avLst/>
            </a:prstGeom>
            <a:noFill/>
            <a:ln w="28575">
              <a:solidFill>
                <a:srgbClr val="33CC33"/>
              </a:solidFill>
              <a:round/>
              <a:headEnd/>
              <a:tailEnd/>
            </a:ln>
            <a:effectLst/>
          </p:spPr>
          <p:txBody>
            <a:bodyPr/>
            <a:lstStyle/>
            <a:p>
              <a:endParaRPr lang="en-US">
                <a:solidFill>
                  <a:srgbClr val="000000"/>
                </a:solidFill>
              </a:endParaRPr>
            </a:p>
          </p:txBody>
        </p:sp>
      </p:grpSp>
      <p:grpSp>
        <p:nvGrpSpPr>
          <p:cNvPr id="25" name="Group 26"/>
          <p:cNvGrpSpPr>
            <a:grpSpLocks/>
          </p:cNvGrpSpPr>
          <p:nvPr/>
        </p:nvGrpSpPr>
        <p:grpSpPr bwMode="auto">
          <a:xfrm>
            <a:off x="799041" y="3504660"/>
            <a:ext cx="4080657" cy="607792"/>
            <a:chOff x="624" y="2112"/>
            <a:chExt cx="3360" cy="384"/>
          </a:xfrm>
        </p:grpSpPr>
        <p:sp>
          <p:nvSpPr>
            <p:cNvPr id="26" name="Line 27"/>
            <p:cNvSpPr>
              <a:spLocks noChangeShapeType="1"/>
            </p:cNvSpPr>
            <p:nvPr/>
          </p:nvSpPr>
          <p:spPr bwMode="auto">
            <a:xfrm>
              <a:off x="624" y="2112"/>
              <a:ext cx="1056" cy="0"/>
            </a:xfrm>
            <a:prstGeom prst="line">
              <a:avLst/>
            </a:prstGeom>
            <a:noFill/>
            <a:ln w="28575">
              <a:solidFill>
                <a:srgbClr val="C00000"/>
              </a:solidFill>
              <a:round/>
              <a:headEnd/>
              <a:tailEnd/>
            </a:ln>
            <a:effectLst/>
          </p:spPr>
          <p:txBody>
            <a:bodyPr/>
            <a:lstStyle/>
            <a:p>
              <a:endParaRPr lang="en-US">
                <a:solidFill>
                  <a:srgbClr val="000000"/>
                </a:solidFill>
              </a:endParaRPr>
            </a:p>
          </p:txBody>
        </p:sp>
        <p:sp>
          <p:nvSpPr>
            <p:cNvPr id="27" name="Line 28"/>
            <p:cNvSpPr>
              <a:spLocks noChangeShapeType="1"/>
            </p:cNvSpPr>
            <p:nvPr/>
          </p:nvSpPr>
          <p:spPr bwMode="auto">
            <a:xfrm>
              <a:off x="1776" y="2304"/>
              <a:ext cx="1056" cy="0"/>
            </a:xfrm>
            <a:prstGeom prst="line">
              <a:avLst/>
            </a:prstGeom>
            <a:noFill/>
            <a:ln w="28575">
              <a:solidFill>
                <a:srgbClr val="C00000"/>
              </a:solidFill>
              <a:round/>
              <a:headEnd/>
              <a:tailEnd/>
            </a:ln>
            <a:effectLst/>
          </p:spPr>
          <p:txBody>
            <a:bodyPr/>
            <a:lstStyle/>
            <a:p>
              <a:endParaRPr lang="en-US">
                <a:solidFill>
                  <a:srgbClr val="000000"/>
                </a:solidFill>
              </a:endParaRPr>
            </a:p>
          </p:txBody>
        </p:sp>
        <p:sp>
          <p:nvSpPr>
            <p:cNvPr id="28" name="Line 29"/>
            <p:cNvSpPr>
              <a:spLocks noChangeShapeType="1"/>
            </p:cNvSpPr>
            <p:nvPr/>
          </p:nvSpPr>
          <p:spPr bwMode="auto">
            <a:xfrm>
              <a:off x="2928" y="2496"/>
              <a:ext cx="1056" cy="0"/>
            </a:xfrm>
            <a:prstGeom prst="line">
              <a:avLst/>
            </a:prstGeom>
            <a:noFill/>
            <a:ln w="28575">
              <a:solidFill>
                <a:srgbClr val="C00000"/>
              </a:solidFill>
              <a:round/>
              <a:headEnd/>
              <a:tailEnd/>
            </a:ln>
            <a:effectLst/>
          </p:spPr>
          <p:txBody>
            <a:bodyPr/>
            <a:lstStyle/>
            <a:p>
              <a:endParaRPr lang="en-US">
                <a:solidFill>
                  <a:srgbClr val="000000"/>
                </a:solidFill>
              </a:endParaRPr>
            </a:p>
          </p:txBody>
        </p:sp>
      </p:grpSp>
      <p:grpSp>
        <p:nvGrpSpPr>
          <p:cNvPr id="29" name="Group 30"/>
          <p:cNvGrpSpPr>
            <a:grpSpLocks/>
          </p:cNvGrpSpPr>
          <p:nvPr/>
        </p:nvGrpSpPr>
        <p:grpSpPr bwMode="auto">
          <a:xfrm>
            <a:off x="799041" y="3200764"/>
            <a:ext cx="5479740" cy="911689"/>
            <a:chOff x="624" y="2832"/>
            <a:chExt cx="4512" cy="576"/>
          </a:xfrm>
        </p:grpSpPr>
        <p:sp>
          <p:nvSpPr>
            <p:cNvPr id="30" name="Line 31"/>
            <p:cNvSpPr>
              <a:spLocks noChangeShapeType="1"/>
            </p:cNvSpPr>
            <p:nvPr/>
          </p:nvSpPr>
          <p:spPr bwMode="auto">
            <a:xfrm>
              <a:off x="624" y="2832"/>
              <a:ext cx="1056" cy="0"/>
            </a:xfrm>
            <a:prstGeom prst="line">
              <a:avLst/>
            </a:prstGeom>
            <a:noFill/>
            <a:ln w="28575">
              <a:solidFill>
                <a:schemeClr val="accent1"/>
              </a:solidFill>
              <a:round/>
              <a:headEnd/>
              <a:tailEnd/>
            </a:ln>
            <a:effectLst/>
          </p:spPr>
          <p:txBody>
            <a:bodyPr/>
            <a:lstStyle/>
            <a:p>
              <a:endParaRPr lang="en-US">
                <a:solidFill>
                  <a:srgbClr val="000000"/>
                </a:solidFill>
              </a:endParaRPr>
            </a:p>
          </p:txBody>
        </p:sp>
        <p:sp>
          <p:nvSpPr>
            <p:cNvPr id="31" name="Line 32"/>
            <p:cNvSpPr>
              <a:spLocks noChangeShapeType="1"/>
            </p:cNvSpPr>
            <p:nvPr/>
          </p:nvSpPr>
          <p:spPr bwMode="auto">
            <a:xfrm>
              <a:off x="4080" y="3408"/>
              <a:ext cx="1056" cy="0"/>
            </a:xfrm>
            <a:prstGeom prst="line">
              <a:avLst/>
            </a:prstGeom>
            <a:noFill/>
            <a:ln w="28575">
              <a:solidFill>
                <a:schemeClr val="accent1"/>
              </a:solidFill>
              <a:round/>
              <a:headEnd/>
              <a:tailEnd/>
            </a:ln>
            <a:effectLst/>
          </p:spPr>
          <p:txBody>
            <a:bodyPr/>
            <a:lstStyle/>
            <a:p>
              <a:endParaRPr lang="en-US">
                <a:solidFill>
                  <a:srgbClr val="000000"/>
                </a:solidFill>
              </a:endParaRPr>
            </a:p>
          </p:txBody>
        </p:sp>
        <p:sp>
          <p:nvSpPr>
            <p:cNvPr id="32" name="Line 33"/>
            <p:cNvSpPr>
              <a:spLocks noChangeShapeType="1"/>
            </p:cNvSpPr>
            <p:nvPr/>
          </p:nvSpPr>
          <p:spPr bwMode="auto">
            <a:xfrm>
              <a:off x="2928" y="3216"/>
              <a:ext cx="1056" cy="0"/>
            </a:xfrm>
            <a:prstGeom prst="line">
              <a:avLst/>
            </a:prstGeom>
            <a:noFill/>
            <a:ln w="28575">
              <a:solidFill>
                <a:schemeClr val="accent1"/>
              </a:solidFill>
              <a:round/>
              <a:headEnd/>
              <a:tailEnd/>
            </a:ln>
            <a:effectLst/>
          </p:spPr>
          <p:txBody>
            <a:bodyPr/>
            <a:lstStyle/>
            <a:p>
              <a:endParaRPr lang="en-US">
                <a:solidFill>
                  <a:srgbClr val="000000"/>
                </a:solidFill>
              </a:endParaRPr>
            </a:p>
          </p:txBody>
        </p:sp>
        <p:sp>
          <p:nvSpPr>
            <p:cNvPr id="33" name="Line 34"/>
            <p:cNvSpPr>
              <a:spLocks noChangeShapeType="1"/>
            </p:cNvSpPr>
            <p:nvPr/>
          </p:nvSpPr>
          <p:spPr bwMode="auto">
            <a:xfrm>
              <a:off x="1776" y="3024"/>
              <a:ext cx="1056" cy="0"/>
            </a:xfrm>
            <a:prstGeom prst="line">
              <a:avLst/>
            </a:prstGeom>
            <a:noFill/>
            <a:ln w="28575">
              <a:solidFill>
                <a:schemeClr val="accent1"/>
              </a:solidFill>
              <a:round/>
              <a:headEnd/>
              <a:tailEnd/>
            </a:ln>
            <a:effectLst/>
          </p:spPr>
          <p:txBody>
            <a:bodyPr/>
            <a:lstStyle/>
            <a:p>
              <a:endParaRPr lang="en-US">
                <a:solidFill>
                  <a:srgbClr val="000000"/>
                </a:solidFill>
              </a:endParaRPr>
            </a:p>
          </p:txBody>
        </p:sp>
      </p:grpSp>
      <p:cxnSp>
        <p:nvCxnSpPr>
          <p:cNvPr id="34" name="Straight Arrow Connector 33"/>
          <p:cNvCxnSpPr/>
          <p:nvPr/>
        </p:nvCxnSpPr>
        <p:spPr>
          <a:xfrm flipV="1">
            <a:off x="503565" y="3585032"/>
            <a:ext cx="0" cy="569026"/>
          </a:xfrm>
          <a:prstGeom prst="straightConnector1">
            <a:avLst/>
          </a:prstGeom>
          <a:ln w="28575">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flipV="1">
            <a:off x="1307480" y="4229840"/>
            <a:ext cx="0" cy="566734"/>
          </a:xfrm>
          <a:prstGeom prst="straightConnector1">
            <a:avLst/>
          </a:prstGeom>
          <a:ln w="28575">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59532" y="4119922"/>
            <a:ext cx="240772" cy="369332"/>
          </a:xfrm>
          <a:prstGeom prst="rect">
            <a:avLst/>
          </a:prstGeom>
          <a:noFill/>
        </p:spPr>
        <p:txBody>
          <a:bodyPr wrap="none" rtlCol="0">
            <a:spAutoFit/>
          </a:bodyPr>
          <a:lstStyle/>
          <a:p>
            <a:r>
              <a:rPr lang="en-US" i="0" smtClean="0">
                <a:solidFill>
                  <a:srgbClr val="000000"/>
                </a:solidFill>
              </a:rPr>
              <a:t>j</a:t>
            </a:r>
            <a:endParaRPr lang="en-US" i="0">
              <a:solidFill>
                <a:srgbClr val="000000"/>
              </a:solidFill>
            </a:endParaRPr>
          </a:p>
        </p:txBody>
      </p:sp>
      <p:sp>
        <p:nvSpPr>
          <p:cNvPr id="37" name="TextBox 36"/>
          <p:cNvSpPr txBox="1"/>
          <p:nvPr/>
        </p:nvSpPr>
        <p:spPr>
          <a:xfrm>
            <a:off x="791580" y="4299942"/>
            <a:ext cx="240772" cy="369332"/>
          </a:xfrm>
          <a:prstGeom prst="rect">
            <a:avLst/>
          </a:prstGeom>
          <a:noFill/>
        </p:spPr>
        <p:txBody>
          <a:bodyPr wrap="none" rtlCol="0">
            <a:spAutoFit/>
          </a:bodyPr>
          <a:lstStyle/>
          <a:p>
            <a:r>
              <a:rPr lang="en-US" i="0" smtClean="0">
                <a:solidFill>
                  <a:srgbClr val="000000"/>
                </a:solidFill>
              </a:rPr>
              <a:t>i</a:t>
            </a:r>
            <a:endParaRPr lang="en-US" i="0">
              <a:solidFill>
                <a:srgbClr val="000000"/>
              </a:solidFill>
            </a:endParaRPr>
          </a:p>
        </p:txBody>
      </p:sp>
      <p:grpSp>
        <p:nvGrpSpPr>
          <p:cNvPr id="38" name="Group 37"/>
          <p:cNvGrpSpPr/>
          <p:nvPr/>
        </p:nvGrpSpPr>
        <p:grpSpPr>
          <a:xfrm>
            <a:off x="810650" y="4058953"/>
            <a:ext cx="1282755" cy="107001"/>
            <a:chOff x="990600" y="5903603"/>
            <a:chExt cx="1676743" cy="139302"/>
          </a:xfrm>
        </p:grpSpPr>
        <p:sp>
          <p:nvSpPr>
            <p:cNvPr id="39" name="Line 35"/>
            <p:cNvSpPr>
              <a:spLocks noChangeShapeType="1"/>
            </p:cNvSpPr>
            <p:nvPr/>
          </p:nvSpPr>
          <p:spPr bwMode="auto">
            <a:xfrm>
              <a:off x="990600" y="5973254"/>
              <a:ext cx="1676400" cy="0"/>
            </a:xfrm>
            <a:prstGeom prst="line">
              <a:avLst/>
            </a:prstGeom>
            <a:noFill/>
            <a:ln w="28575">
              <a:solidFill>
                <a:srgbClr val="D99815"/>
              </a:solidFill>
              <a:round/>
              <a:headEnd/>
              <a:tailEnd/>
            </a:ln>
            <a:effectLst/>
          </p:spPr>
          <p:txBody>
            <a:bodyPr/>
            <a:lstStyle/>
            <a:p>
              <a:endParaRPr lang="en-US">
                <a:solidFill>
                  <a:srgbClr val="000000"/>
                </a:solidFill>
              </a:endParaRPr>
            </a:p>
          </p:txBody>
        </p:sp>
        <p:grpSp>
          <p:nvGrpSpPr>
            <p:cNvPr id="40" name="Group 39"/>
            <p:cNvGrpSpPr/>
            <p:nvPr/>
          </p:nvGrpSpPr>
          <p:grpSpPr>
            <a:xfrm>
              <a:off x="990600" y="5903603"/>
              <a:ext cx="76200" cy="139302"/>
              <a:chOff x="228600" y="5516617"/>
              <a:chExt cx="76200" cy="139302"/>
            </a:xfrm>
          </p:grpSpPr>
          <p:cxnSp>
            <p:nvCxnSpPr>
              <p:cNvPr id="71" name="Straight Connector 70"/>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1" name="Group 40"/>
            <p:cNvGrpSpPr/>
            <p:nvPr/>
          </p:nvGrpSpPr>
          <p:grpSpPr>
            <a:xfrm>
              <a:off x="1162605" y="5903603"/>
              <a:ext cx="76200" cy="139302"/>
              <a:chOff x="228600" y="5516617"/>
              <a:chExt cx="76200" cy="139302"/>
            </a:xfrm>
          </p:grpSpPr>
          <p:cxnSp>
            <p:nvCxnSpPr>
              <p:cNvPr id="69" name="Straight Connector 68"/>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a:off x="1814003" y="5903603"/>
              <a:ext cx="76200" cy="139302"/>
              <a:chOff x="228600" y="5516617"/>
              <a:chExt cx="76200" cy="139302"/>
            </a:xfrm>
          </p:grpSpPr>
          <p:cxnSp>
            <p:nvCxnSpPr>
              <p:cNvPr id="67" name="Straight Connector 66"/>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3" name="Group 42"/>
            <p:cNvGrpSpPr/>
            <p:nvPr/>
          </p:nvGrpSpPr>
          <p:grpSpPr>
            <a:xfrm>
              <a:off x="1333500" y="5903603"/>
              <a:ext cx="76200" cy="139302"/>
              <a:chOff x="228600" y="5516617"/>
              <a:chExt cx="76200" cy="139302"/>
            </a:xfrm>
          </p:grpSpPr>
          <p:cxnSp>
            <p:nvCxnSpPr>
              <p:cNvPr id="65" name="Straight Connector 64"/>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4" name="Group 43"/>
            <p:cNvGrpSpPr/>
            <p:nvPr/>
          </p:nvGrpSpPr>
          <p:grpSpPr>
            <a:xfrm>
              <a:off x="1486640" y="5903603"/>
              <a:ext cx="76200" cy="139302"/>
              <a:chOff x="228600" y="5516617"/>
              <a:chExt cx="76200" cy="139302"/>
            </a:xfrm>
          </p:grpSpPr>
          <p:cxnSp>
            <p:nvCxnSpPr>
              <p:cNvPr id="63" name="Straight Connector 62"/>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1650877" y="5903603"/>
              <a:ext cx="76200" cy="139302"/>
              <a:chOff x="228600" y="5516617"/>
              <a:chExt cx="76200" cy="139302"/>
            </a:xfrm>
          </p:grpSpPr>
          <p:cxnSp>
            <p:nvCxnSpPr>
              <p:cNvPr id="61" name="Straight Connector 60"/>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6" name="Group 45"/>
            <p:cNvGrpSpPr/>
            <p:nvPr/>
          </p:nvGrpSpPr>
          <p:grpSpPr>
            <a:xfrm>
              <a:off x="1990320" y="5903603"/>
              <a:ext cx="76200" cy="139302"/>
              <a:chOff x="228600" y="5516617"/>
              <a:chExt cx="76200" cy="139302"/>
            </a:xfrm>
          </p:grpSpPr>
          <p:cxnSp>
            <p:nvCxnSpPr>
              <p:cNvPr id="59" name="Straight Connector 58"/>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2143956" y="5903603"/>
              <a:ext cx="76200" cy="139302"/>
              <a:chOff x="228600" y="5516617"/>
              <a:chExt cx="76200" cy="139302"/>
            </a:xfrm>
          </p:grpSpPr>
          <p:cxnSp>
            <p:nvCxnSpPr>
              <p:cNvPr id="57" name="Straight Connector 56"/>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a:off x="2302616" y="5903603"/>
              <a:ext cx="76200" cy="139302"/>
              <a:chOff x="228600" y="5516617"/>
              <a:chExt cx="76200" cy="139302"/>
            </a:xfrm>
          </p:grpSpPr>
          <p:cxnSp>
            <p:nvCxnSpPr>
              <p:cNvPr id="55" name="Straight Connector 54"/>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2439482" y="5903603"/>
              <a:ext cx="76200" cy="139302"/>
              <a:chOff x="228600" y="5516617"/>
              <a:chExt cx="76200" cy="139302"/>
            </a:xfrm>
          </p:grpSpPr>
          <p:cxnSp>
            <p:nvCxnSpPr>
              <p:cNvPr id="53" name="Straight Connector 52"/>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nvGrpSpPr>
            <p:cNvPr id="50" name="Group 49"/>
            <p:cNvGrpSpPr/>
            <p:nvPr/>
          </p:nvGrpSpPr>
          <p:grpSpPr>
            <a:xfrm>
              <a:off x="2591143" y="5903603"/>
              <a:ext cx="76200" cy="139302"/>
              <a:chOff x="228600" y="5516617"/>
              <a:chExt cx="76200" cy="139302"/>
            </a:xfrm>
          </p:grpSpPr>
          <p:cxnSp>
            <p:nvCxnSpPr>
              <p:cNvPr id="51" name="Straight Connector 50"/>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grpSp>
      <p:grpSp>
        <p:nvGrpSpPr>
          <p:cNvPr id="117" name="Group 116"/>
          <p:cNvGrpSpPr/>
          <p:nvPr/>
        </p:nvGrpSpPr>
        <p:grpSpPr>
          <a:xfrm>
            <a:off x="2172146" y="4058951"/>
            <a:ext cx="58295" cy="107001"/>
            <a:chOff x="228600" y="5516617"/>
            <a:chExt cx="76200" cy="139302"/>
          </a:xfrm>
        </p:grpSpPr>
        <p:cxnSp>
          <p:nvCxnSpPr>
            <p:cNvPr id="118" name="Straight Connector 117"/>
            <p:cNvCxnSpPr/>
            <p:nvPr/>
          </p:nvCxnSpPr>
          <p:spPr>
            <a:xfrm flipH="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flipV="1">
              <a:off x="228600" y="5516617"/>
              <a:ext cx="76200" cy="139302"/>
            </a:xfrm>
            <a:prstGeom prst="line">
              <a:avLst/>
            </a:prstGeom>
            <a:ln w="28575">
              <a:solidFill>
                <a:srgbClr val="DFA25F"/>
              </a:solidFill>
            </a:ln>
          </p:spPr>
          <p:style>
            <a:lnRef idx="1">
              <a:schemeClr val="accent1"/>
            </a:lnRef>
            <a:fillRef idx="0">
              <a:schemeClr val="accent1"/>
            </a:fillRef>
            <a:effectRef idx="0">
              <a:schemeClr val="accent1"/>
            </a:effectRef>
            <a:fontRef idx="minor">
              <a:schemeClr val="tx1"/>
            </a:fontRef>
          </p:style>
        </p:cxnSp>
      </p:grpSp>
      <p:sp>
        <p:nvSpPr>
          <p:cNvPr id="76" name="TextBox 75"/>
          <p:cNvSpPr txBox="1"/>
          <p:nvPr/>
        </p:nvSpPr>
        <p:spPr>
          <a:xfrm>
            <a:off x="6734134" y="2088502"/>
            <a:ext cx="2371088" cy="553998"/>
          </a:xfrm>
          <a:prstGeom prst="rect">
            <a:avLst/>
          </a:prstGeom>
          <a:solidFill>
            <a:schemeClr val="bg2">
              <a:lumMod val="60000"/>
              <a:lumOff val="40000"/>
            </a:schemeClr>
          </a:solidFill>
          <a:ln>
            <a:solidFill>
              <a:schemeClr val="tx1"/>
            </a:solidFill>
          </a:ln>
        </p:spPr>
        <p:txBody>
          <a:bodyPr vert="horz" wrap="square" lIns="91440" tIns="0" rIns="91440" bIns="0" rtlCol="0">
            <a:spAutoFit/>
          </a:bodyPr>
          <a:lstStyle/>
          <a:p>
            <a:r>
              <a:rPr lang="en-US" smtClean="0">
                <a:solidFill>
                  <a:srgbClr val="003C71"/>
                </a:solidFill>
              </a:rPr>
              <a:t>Granularity very fine, no data parallelism</a:t>
            </a:r>
            <a:endParaRPr lang="en-US" dirty="0" err="1" smtClean="0">
              <a:solidFill>
                <a:srgbClr val="003C71"/>
              </a:solidFill>
            </a:endParaRPr>
          </a:p>
        </p:txBody>
      </p:sp>
      <p:sp>
        <p:nvSpPr>
          <p:cNvPr id="73" name="Right Brace 72"/>
          <p:cNvSpPr/>
          <p:nvPr/>
        </p:nvSpPr>
        <p:spPr>
          <a:xfrm rot="16200000">
            <a:off x="3476690" y="-561544"/>
            <a:ext cx="133688" cy="5587084"/>
          </a:xfrm>
          <a:prstGeom prst="rightBrac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8" name="TextBox 77"/>
          <p:cNvSpPr txBox="1"/>
          <p:nvPr/>
        </p:nvSpPr>
        <p:spPr>
          <a:xfrm>
            <a:off x="3349409" y="1868766"/>
            <a:ext cx="388248" cy="369332"/>
          </a:xfrm>
          <a:prstGeom prst="rect">
            <a:avLst/>
          </a:prstGeom>
          <a:noFill/>
        </p:spPr>
        <p:txBody>
          <a:bodyPr wrap="none" rtlCol="0">
            <a:spAutoFit/>
          </a:bodyPr>
          <a:lstStyle/>
          <a:p>
            <a:r>
              <a:rPr lang="en-US">
                <a:solidFill>
                  <a:srgbClr val="000000"/>
                </a:solidFill>
              </a:rPr>
              <a:t>m</a:t>
            </a:r>
            <a:endParaRPr lang="en-US" i="0">
              <a:solidFill>
                <a:srgbClr val="000000"/>
              </a:solidFill>
            </a:endParaRPr>
          </a:p>
        </p:txBody>
      </p:sp>
      <p:sp>
        <p:nvSpPr>
          <p:cNvPr id="74" name="Right Brace 73"/>
          <p:cNvSpPr/>
          <p:nvPr/>
        </p:nvSpPr>
        <p:spPr>
          <a:xfrm>
            <a:off x="6408204" y="2363538"/>
            <a:ext cx="202576" cy="1974874"/>
          </a:xfrm>
          <a:prstGeom prst="rightBrace">
            <a:avLst/>
          </a:prstGeom>
          <a:ln w="9525">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6660232" y="3183818"/>
            <a:ext cx="320922" cy="369332"/>
          </a:xfrm>
          <a:prstGeom prst="rect">
            <a:avLst/>
          </a:prstGeom>
          <a:noFill/>
        </p:spPr>
        <p:txBody>
          <a:bodyPr wrap="none" rtlCol="0">
            <a:spAutoFit/>
          </a:bodyPr>
          <a:lstStyle/>
          <a:p>
            <a:r>
              <a:rPr lang="en-US" smtClean="0">
                <a:solidFill>
                  <a:srgbClr val="000000"/>
                </a:solidFill>
              </a:rPr>
              <a:t>n</a:t>
            </a:r>
            <a:endParaRPr lang="en-US" i="0">
              <a:solidFill>
                <a:srgbClr val="000000"/>
              </a:solidFill>
            </a:endParaRPr>
          </a:p>
        </p:txBody>
      </p:sp>
    </p:spTree>
    <p:extLst>
      <p:ext uri="{BB962C8B-B14F-4D97-AF65-F5344CB8AC3E}">
        <p14:creationId xmlns:p14="http://schemas.microsoft.com/office/powerpoint/2010/main" val="372264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 parallel stencil (stencil)</a:t>
            </a:r>
            <a:br>
              <a:rPr lang="en-US"/>
            </a:br>
            <a:endParaRPr lang="en-US"/>
          </a:p>
        </p:txBody>
      </p:sp>
      <p:sp>
        <p:nvSpPr>
          <p:cNvPr id="3" name="Content Placeholder 2"/>
          <p:cNvSpPr>
            <a:spLocks noGrp="1"/>
          </p:cNvSpPr>
          <p:nvPr>
            <p:ph idx="1"/>
          </p:nvPr>
        </p:nvSpPr>
        <p:spPr/>
        <p:txBody>
          <a:bodyPr/>
          <a:lstStyle/>
          <a:p>
            <a:r>
              <a:rPr lang="en-US" smtClean="0"/>
              <a:t>Operation: For </a:t>
            </a:r>
            <a:r>
              <a:rPr lang="en-US"/>
              <a:t>all points in 2D grid, compute a += S(b++), where S is a stencil operation (box or star-shaped), a and b are scalar grid variables (2D arrays</a:t>
            </a:r>
            <a:r>
              <a:rPr lang="en-US" smtClean="0"/>
              <a:t>)</a:t>
            </a:r>
          </a:p>
          <a:p>
            <a:r>
              <a:rPr lang="en-US" smtClean="0"/>
              <a:t>Proxy for: multi-dimensional array operations with spatial locality</a:t>
            </a:r>
            <a:endParaRPr lang="en-US"/>
          </a:p>
        </p:txBody>
      </p:sp>
      <p:grpSp>
        <p:nvGrpSpPr>
          <p:cNvPr id="76" name="Group 38"/>
          <p:cNvGrpSpPr>
            <a:grpSpLocks/>
          </p:cNvGrpSpPr>
          <p:nvPr/>
        </p:nvGrpSpPr>
        <p:grpSpPr bwMode="auto">
          <a:xfrm>
            <a:off x="780574" y="2327406"/>
            <a:ext cx="2133600" cy="1981200"/>
            <a:chOff x="1824" y="2928"/>
            <a:chExt cx="1344" cy="1248"/>
          </a:xfrm>
        </p:grpSpPr>
        <p:sp>
          <p:nvSpPr>
            <p:cNvPr id="83" name="Line 13"/>
            <p:cNvSpPr>
              <a:spLocks noChangeShapeType="1"/>
            </p:cNvSpPr>
            <p:nvPr/>
          </p:nvSpPr>
          <p:spPr bwMode="auto">
            <a:xfrm flipV="1">
              <a:off x="2496" y="3552"/>
              <a:ext cx="0" cy="576"/>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96" name="Line 29"/>
            <p:cNvSpPr>
              <a:spLocks noChangeShapeType="1"/>
            </p:cNvSpPr>
            <p:nvPr/>
          </p:nvSpPr>
          <p:spPr bwMode="auto">
            <a:xfrm flipV="1">
              <a:off x="2496" y="2976"/>
              <a:ext cx="0" cy="576"/>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90" name="Line 22"/>
            <p:cNvSpPr>
              <a:spLocks noChangeShapeType="1"/>
            </p:cNvSpPr>
            <p:nvPr/>
          </p:nvSpPr>
          <p:spPr bwMode="auto">
            <a:xfrm flipV="1">
              <a:off x="2496" y="3120"/>
              <a:ext cx="0" cy="576"/>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95" name="Line 28"/>
            <p:cNvSpPr>
              <a:spLocks noChangeShapeType="1"/>
            </p:cNvSpPr>
            <p:nvPr/>
          </p:nvSpPr>
          <p:spPr bwMode="auto">
            <a:xfrm>
              <a:off x="2304" y="3552"/>
              <a:ext cx="816" cy="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77" name="Line 6"/>
            <p:cNvSpPr>
              <a:spLocks noChangeShapeType="1"/>
            </p:cNvSpPr>
            <p:nvPr/>
          </p:nvSpPr>
          <p:spPr bwMode="auto">
            <a:xfrm flipV="1">
              <a:off x="2496" y="3408"/>
              <a:ext cx="0" cy="576"/>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78" name="Line 7"/>
            <p:cNvSpPr>
              <a:spLocks noChangeShapeType="1"/>
            </p:cNvSpPr>
            <p:nvPr/>
          </p:nvSpPr>
          <p:spPr bwMode="auto">
            <a:xfrm>
              <a:off x="1968" y="3552"/>
              <a:ext cx="720" cy="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79" name="Oval 78"/>
            <p:cNvSpPr>
              <a:spLocks noChangeArrowheads="1"/>
            </p:cNvSpPr>
            <p:nvPr/>
          </p:nvSpPr>
          <p:spPr bwMode="auto">
            <a:xfrm>
              <a:off x="2112"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0" name="Oval 79"/>
            <p:cNvSpPr>
              <a:spLocks noChangeArrowheads="1"/>
            </p:cNvSpPr>
            <p:nvPr/>
          </p:nvSpPr>
          <p:spPr bwMode="auto">
            <a:xfrm>
              <a:off x="2448" y="4080"/>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1" name="Oval 80"/>
            <p:cNvSpPr>
              <a:spLocks noChangeArrowheads="1"/>
            </p:cNvSpPr>
            <p:nvPr/>
          </p:nvSpPr>
          <p:spPr bwMode="auto">
            <a:xfrm>
              <a:off x="2448" y="3504"/>
              <a:ext cx="96" cy="96"/>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2" name="Oval 81"/>
            <p:cNvSpPr>
              <a:spLocks noChangeArrowheads="1"/>
            </p:cNvSpPr>
            <p:nvPr/>
          </p:nvSpPr>
          <p:spPr bwMode="auto">
            <a:xfrm>
              <a:off x="2448" y="3792"/>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4" name="Line 15"/>
            <p:cNvSpPr>
              <a:spLocks noChangeShapeType="1"/>
            </p:cNvSpPr>
            <p:nvPr/>
          </p:nvSpPr>
          <p:spPr bwMode="auto">
            <a:xfrm>
              <a:off x="2304" y="3552"/>
              <a:ext cx="720" cy="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85" name="Oval 16"/>
            <p:cNvSpPr>
              <a:spLocks noChangeArrowheads="1"/>
            </p:cNvSpPr>
            <p:nvPr/>
          </p:nvSpPr>
          <p:spPr bwMode="auto">
            <a:xfrm>
              <a:off x="2448"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6" name="Oval 17"/>
            <p:cNvSpPr>
              <a:spLocks noChangeArrowheads="1"/>
            </p:cNvSpPr>
            <p:nvPr/>
          </p:nvSpPr>
          <p:spPr bwMode="auto">
            <a:xfrm>
              <a:off x="2448" y="3792"/>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7" name="Oval 18"/>
            <p:cNvSpPr>
              <a:spLocks noChangeArrowheads="1"/>
            </p:cNvSpPr>
            <p:nvPr/>
          </p:nvSpPr>
          <p:spPr bwMode="auto">
            <a:xfrm>
              <a:off x="2784" y="3504"/>
              <a:ext cx="96" cy="96"/>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8" name="Oval 19"/>
            <p:cNvSpPr>
              <a:spLocks noChangeArrowheads="1"/>
            </p:cNvSpPr>
            <p:nvPr/>
          </p:nvSpPr>
          <p:spPr bwMode="auto">
            <a:xfrm>
              <a:off x="3072"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89" name="Line 20"/>
            <p:cNvSpPr>
              <a:spLocks noChangeShapeType="1"/>
            </p:cNvSpPr>
            <p:nvPr/>
          </p:nvSpPr>
          <p:spPr bwMode="auto">
            <a:xfrm>
              <a:off x="1872" y="3552"/>
              <a:ext cx="720" cy="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91" name="Oval 24"/>
            <p:cNvSpPr>
              <a:spLocks noChangeArrowheads="1"/>
            </p:cNvSpPr>
            <p:nvPr/>
          </p:nvSpPr>
          <p:spPr bwMode="auto">
            <a:xfrm>
              <a:off x="2448" y="2928"/>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2" name="Oval 25"/>
            <p:cNvSpPr>
              <a:spLocks noChangeArrowheads="1"/>
            </p:cNvSpPr>
            <p:nvPr/>
          </p:nvSpPr>
          <p:spPr bwMode="auto">
            <a:xfrm>
              <a:off x="2112"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3" name="Oval 26"/>
            <p:cNvSpPr>
              <a:spLocks noChangeArrowheads="1"/>
            </p:cNvSpPr>
            <p:nvPr/>
          </p:nvSpPr>
          <p:spPr bwMode="auto">
            <a:xfrm>
              <a:off x="2448" y="3216"/>
              <a:ext cx="96" cy="96"/>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4" name="Oval 27"/>
            <p:cNvSpPr>
              <a:spLocks noChangeArrowheads="1"/>
            </p:cNvSpPr>
            <p:nvPr/>
          </p:nvSpPr>
          <p:spPr bwMode="auto">
            <a:xfrm>
              <a:off x="2448"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7" name="Oval 32"/>
            <p:cNvSpPr>
              <a:spLocks noChangeArrowheads="1"/>
            </p:cNvSpPr>
            <p:nvPr/>
          </p:nvSpPr>
          <p:spPr bwMode="auto">
            <a:xfrm>
              <a:off x="2448" y="3216"/>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8" name="Oval 33"/>
            <p:cNvSpPr>
              <a:spLocks noChangeArrowheads="1"/>
            </p:cNvSpPr>
            <p:nvPr/>
          </p:nvSpPr>
          <p:spPr bwMode="auto">
            <a:xfrm>
              <a:off x="2448"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99" name="Oval 35"/>
            <p:cNvSpPr>
              <a:spLocks noChangeArrowheads="1"/>
            </p:cNvSpPr>
            <p:nvPr/>
          </p:nvSpPr>
          <p:spPr bwMode="auto">
            <a:xfrm>
              <a:off x="2784"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00" name="Oval 36"/>
            <p:cNvSpPr>
              <a:spLocks noChangeArrowheads="1"/>
            </p:cNvSpPr>
            <p:nvPr/>
          </p:nvSpPr>
          <p:spPr bwMode="auto">
            <a:xfrm>
              <a:off x="1824" y="3504"/>
              <a:ext cx="96" cy="96"/>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nvGrpSpPr>
          <p:cNvPr id="101" name="Group 100"/>
          <p:cNvGrpSpPr/>
          <p:nvPr/>
        </p:nvGrpSpPr>
        <p:grpSpPr>
          <a:xfrm>
            <a:off x="3582824" y="2335203"/>
            <a:ext cx="1066800" cy="1066800"/>
            <a:chOff x="5410200" y="5181600"/>
            <a:chExt cx="1066800" cy="1066800"/>
          </a:xfrm>
        </p:grpSpPr>
        <p:sp>
          <p:nvSpPr>
            <p:cNvPr id="104" name="Line 22"/>
            <p:cNvSpPr>
              <a:spLocks noChangeShapeType="1"/>
            </p:cNvSpPr>
            <p:nvPr/>
          </p:nvSpPr>
          <p:spPr bwMode="auto">
            <a:xfrm rot="5400000" flipV="1">
              <a:off x="5943600" y="48006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105" name="Line 22"/>
            <p:cNvSpPr>
              <a:spLocks noChangeShapeType="1"/>
            </p:cNvSpPr>
            <p:nvPr/>
          </p:nvSpPr>
          <p:spPr bwMode="auto">
            <a:xfrm rot="5400000" flipV="1">
              <a:off x="5943600" y="52578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106" name="Line 22"/>
            <p:cNvSpPr>
              <a:spLocks noChangeShapeType="1"/>
            </p:cNvSpPr>
            <p:nvPr/>
          </p:nvSpPr>
          <p:spPr bwMode="auto">
            <a:xfrm rot="5400000" flipV="1">
              <a:off x="5943600" y="57150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grpSp>
          <p:nvGrpSpPr>
            <p:cNvPr id="102" name="Group 101"/>
            <p:cNvGrpSpPr/>
            <p:nvPr/>
          </p:nvGrpSpPr>
          <p:grpSpPr>
            <a:xfrm>
              <a:off x="5867400" y="5181600"/>
              <a:ext cx="152400" cy="1066800"/>
              <a:chOff x="5638800" y="5334000"/>
              <a:chExt cx="152400" cy="1066800"/>
            </a:xfrm>
          </p:grpSpPr>
          <p:sp>
            <p:nvSpPr>
              <p:cNvPr id="134" name="Line 22"/>
              <p:cNvSpPr>
                <a:spLocks noChangeShapeType="1"/>
              </p:cNvSpPr>
              <p:nvPr/>
            </p:nvSpPr>
            <p:spPr bwMode="auto">
              <a:xfrm flipV="1">
                <a:off x="5715000" y="54102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130" name="Oval 10"/>
              <p:cNvSpPr>
                <a:spLocks noChangeArrowheads="1"/>
              </p:cNvSpPr>
              <p:nvPr/>
            </p:nvSpPr>
            <p:spPr bwMode="auto">
              <a:xfrm>
                <a:off x="5638800" y="57912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1" name="Oval 11"/>
              <p:cNvSpPr>
                <a:spLocks noChangeArrowheads="1"/>
              </p:cNvSpPr>
              <p:nvPr/>
            </p:nvSpPr>
            <p:spPr bwMode="auto">
              <a:xfrm>
                <a:off x="5638800" y="62484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2" name="Oval 16"/>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3" name="Oval 17"/>
              <p:cNvSpPr>
                <a:spLocks noChangeArrowheads="1"/>
              </p:cNvSpPr>
              <p:nvPr/>
            </p:nvSpPr>
            <p:spPr bwMode="auto">
              <a:xfrm>
                <a:off x="5638800" y="62484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5" name="Oval 26"/>
              <p:cNvSpPr>
                <a:spLocks noChangeArrowheads="1"/>
              </p:cNvSpPr>
              <p:nvPr/>
            </p:nvSpPr>
            <p:spPr bwMode="auto">
              <a:xfrm>
                <a:off x="5638800" y="53340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6" name="Oval 27"/>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7" name="Oval 32"/>
              <p:cNvSpPr>
                <a:spLocks noChangeArrowheads="1"/>
              </p:cNvSpPr>
              <p:nvPr/>
            </p:nvSpPr>
            <p:spPr bwMode="auto">
              <a:xfrm>
                <a:off x="5638800" y="5334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8" name="Oval 33"/>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nvGrpSpPr>
            <p:cNvPr id="103" name="Group 102"/>
            <p:cNvGrpSpPr/>
            <p:nvPr/>
          </p:nvGrpSpPr>
          <p:grpSpPr>
            <a:xfrm>
              <a:off x="5410200" y="5181600"/>
              <a:ext cx="1066800" cy="1066800"/>
              <a:chOff x="5410200" y="5181600"/>
              <a:chExt cx="1066800" cy="1066800"/>
            </a:xfrm>
          </p:grpSpPr>
          <p:grpSp>
            <p:nvGrpSpPr>
              <p:cNvPr id="107" name="Group 106"/>
              <p:cNvGrpSpPr/>
              <p:nvPr/>
            </p:nvGrpSpPr>
            <p:grpSpPr>
              <a:xfrm>
                <a:off x="5410200" y="5181600"/>
                <a:ext cx="152400" cy="1066800"/>
                <a:chOff x="5486400" y="5181600"/>
                <a:chExt cx="152400" cy="1066800"/>
              </a:xfrm>
            </p:grpSpPr>
            <p:sp>
              <p:nvSpPr>
                <p:cNvPr id="125" name="Line 22"/>
                <p:cNvSpPr>
                  <a:spLocks noChangeShapeType="1"/>
                </p:cNvSpPr>
                <p:nvPr/>
              </p:nvSpPr>
              <p:spPr bwMode="auto">
                <a:xfrm flipV="1">
                  <a:off x="5562600" y="52578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121" name="Oval 10"/>
                <p:cNvSpPr>
                  <a:spLocks noChangeArrowheads="1"/>
                </p:cNvSpPr>
                <p:nvPr/>
              </p:nvSpPr>
              <p:spPr bwMode="auto">
                <a:xfrm>
                  <a:off x="5486400" y="56388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2" name="Oval 11"/>
                <p:cNvSpPr>
                  <a:spLocks noChangeArrowheads="1"/>
                </p:cNvSpPr>
                <p:nvPr/>
              </p:nvSpPr>
              <p:spPr bwMode="auto">
                <a:xfrm>
                  <a:off x="54864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3" name="Oval 16"/>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4" name="Oval 17"/>
                <p:cNvSpPr>
                  <a:spLocks noChangeArrowheads="1"/>
                </p:cNvSpPr>
                <p:nvPr/>
              </p:nvSpPr>
              <p:spPr bwMode="auto">
                <a:xfrm>
                  <a:off x="54864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6" name="Oval 26"/>
                <p:cNvSpPr>
                  <a:spLocks noChangeArrowheads="1"/>
                </p:cNvSpPr>
                <p:nvPr/>
              </p:nvSpPr>
              <p:spPr bwMode="auto">
                <a:xfrm>
                  <a:off x="5486400" y="51816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7" name="Oval 27"/>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8" name="Oval 32"/>
                <p:cNvSpPr>
                  <a:spLocks noChangeArrowheads="1"/>
                </p:cNvSpPr>
                <p:nvPr/>
              </p:nvSpPr>
              <p:spPr bwMode="auto">
                <a:xfrm>
                  <a:off x="5486400" y="51816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9" name="Oval 33"/>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nvGrpSpPr>
              <p:cNvPr id="108" name="Group 107"/>
              <p:cNvGrpSpPr/>
              <p:nvPr/>
            </p:nvGrpSpPr>
            <p:grpSpPr>
              <a:xfrm>
                <a:off x="6324600" y="5181600"/>
                <a:ext cx="152400" cy="1066800"/>
                <a:chOff x="6324600" y="5181600"/>
                <a:chExt cx="152400" cy="1066800"/>
              </a:xfrm>
            </p:grpSpPr>
            <p:sp>
              <p:nvSpPr>
                <p:cNvPr id="113" name="Line 22"/>
                <p:cNvSpPr>
                  <a:spLocks noChangeShapeType="1"/>
                </p:cNvSpPr>
                <p:nvPr/>
              </p:nvSpPr>
              <p:spPr bwMode="auto">
                <a:xfrm flipV="1">
                  <a:off x="6400800" y="5257800"/>
                  <a:ext cx="0" cy="914400"/>
                </a:xfrm>
                <a:prstGeom prst="line">
                  <a:avLst/>
                </a:prstGeom>
                <a:noFill/>
                <a:ln w="9525">
                  <a:solidFill>
                    <a:schemeClr val="tx1">
                      <a:lumMod val="50000"/>
                    </a:schemeClr>
                  </a:solidFill>
                  <a:round/>
                  <a:headEnd/>
                  <a:tailEnd/>
                </a:ln>
                <a:effectLst/>
              </p:spPr>
              <p:txBody>
                <a:bodyPr/>
                <a:lstStyle/>
                <a:p>
                  <a:endParaRPr lang="en-US">
                    <a:solidFill>
                      <a:srgbClr val="000000"/>
                    </a:solidFill>
                  </a:endParaRPr>
                </a:p>
              </p:txBody>
            </p:sp>
            <p:sp>
              <p:nvSpPr>
                <p:cNvPr id="109" name="Oval 10"/>
                <p:cNvSpPr>
                  <a:spLocks noChangeArrowheads="1"/>
                </p:cNvSpPr>
                <p:nvPr/>
              </p:nvSpPr>
              <p:spPr bwMode="auto">
                <a:xfrm>
                  <a:off x="6324600" y="56388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0" name="Oval 11"/>
                <p:cNvSpPr>
                  <a:spLocks noChangeArrowheads="1"/>
                </p:cNvSpPr>
                <p:nvPr/>
              </p:nvSpPr>
              <p:spPr bwMode="auto">
                <a:xfrm>
                  <a:off x="63246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1" name="Oval 16"/>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2" name="Oval 17"/>
                <p:cNvSpPr>
                  <a:spLocks noChangeArrowheads="1"/>
                </p:cNvSpPr>
                <p:nvPr/>
              </p:nvSpPr>
              <p:spPr bwMode="auto">
                <a:xfrm>
                  <a:off x="63246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4" name="Oval 26"/>
                <p:cNvSpPr>
                  <a:spLocks noChangeArrowheads="1"/>
                </p:cNvSpPr>
                <p:nvPr/>
              </p:nvSpPr>
              <p:spPr bwMode="auto">
                <a:xfrm>
                  <a:off x="6324600" y="51816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5" name="Oval 27"/>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16" name="Oval 32"/>
                <p:cNvSpPr>
                  <a:spLocks noChangeArrowheads="1"/>
                </p:cNvSpPr>
                <p:nvPr/>
              </p:nvSpPr>
              <p:spPr bwMode="auto">
                <a:xfrm>
                  <a:off x="6324600" y="51816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20" name="Oval 33"/>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grpSp>
      <p:sp>
        <p:nvSpPr>
          <p:cNvPr id="139" name="TextBox 138"/>
          <p:cNvSpPr txBox="1"/>
          <p:nvPr/>
        </p:nvSpPr>
        <p:spPr>
          <a:xfrm>
            <a:off x="482167" y="3646902"/>
            <a:ext cx="1289007" cy="523220"/>
          </a:xfrm>
          <a:prstGeom prst="rect">
            <a:avLst/>
          </a:prstGeom>
          <a:noFill/>
        </p:spPr>
        <p:txBody>
          <a:bodyPr wrap="none" rtlCol="0">
            <a:spAutoFit/>
          </a:bodyPr>
          <a:lstStyle/>
          <a:p>
            <a:r>
              <a:rPr lang="en-US" sz="1400" i="0" dirty="0" smtClean="0">
                <a:solidFill>
                  <a:srgbClr val="000000"/>
                </a:solidFill>
              </a:rPr>
              <a:t>Star-shaped</a:t>
            </a:r>
          </a:p>
          <a:p>
            <a:r>
              <a:rPr lang="en-US" sz="1400" i="0" dirty="0" smtClean="0">
                <a:solidFill>
                  <a:srgbClr val="000000"/>
                </a:solidFill>
              </a:rPr>
              <a:t>stencil</a:t>
            </a:r>
            <a:endParaRPr lang="en-US" sz="1400" i="0" dirty="0">
              <a:solidFill>
                <a:srgbClr val="000000"/>
              </a:solidFill>
            </a:endParaRPr>
          </a:p>
        </p:txBody>
      </p:sp>
      <p:sp>
        <p:nvSpPr>
          <p:cNvPr id="140" name="TextBox 139"/>
          <p:cNvSpPr txBox="1"/>
          <p:nvPr/>
        </p:nvSpPr>
        <p:spPr>
          <a:xfrm>
            <a:off x="3582824" y="3709287"/>
            <a:ext cx="1156086" cy="523220"/>
          </a:xfrm>
          <a:prstGeom prst="rect">
            <a:avLst/>
          </a:prstGeom>
          <a:noFill/>
        </p:spPr>
        <p:txBody>
          <a:bodyPr wrap="none" rtlCol="0">
            <a:spAutoFit/>
          </a:bodyPr>
          <a:lstStyle/>
          <a:p>
            <a:r>
              <a:rPr lang="en-US" sz="1400" i="0" smtClean="0">
                <a:solidFill>
                  <a:srgbClr val="000000"/>
                </a:solidFill>
              </a:rPr>
              <a:t>Box-shaped</a:t>
            </a:r>
            <a:endParaRPr lang="en-US" sz="1400" i="0" dirty="0" smtClean="0">
              <a:solidFill>
                <a:srgbClr val="000000"/>
              </a:solidFill>
            </a:endParaRPr>
          </a:p>
          <a:p>
            <a:r>
              <a:rPr lang="en-US" sz="1400" i="0" dirty="0" smtClean="0">
                <a:solidFill>
                  <a:srgbClr val="000000"/>
                </a:solidFill>
              </a:rPr>
              <a:t>stencil</a:t>
            </a:r>
            <a:endParaRPr lang="en-US" sz="1400" i="0" dirty="0">
              <a:solidFill>
                <a:srgbClr val="000000"/>
              </a:solidFill>
            </a:endParaRPr>
          </a:p>
        </p:txBody>
      </p:sp>
      <p:sp>
        <p:nvSpPr>
          <p:cNvPr id="66" name="TextBox 65"/>
          <p:cNvSpPr txBox="1"/>
          <p:nvPr/>
        </p:nvSpPr>
        <p:spPr>
          <a:xfrm>
            <a:off x="5316532" y="2479203"/>
            <a:ext cx="2930159" cy="830997"/>
          </a:xfrm>
          <a:prstGeom prst="rect">
            <a:avLst/>
          </a:prstGeom>
          <a:solidFill>
            <a:schemeClr val="bg2">
              <a:lumMod val="60000"/>
              <a:lumOff val="40000"/>
            </a:schemeClr>
          </a:solidFill>
          <a:ln>
            <a:solidFill>
              <a:schemeClr val="tx1"/>
            </a:solidFill>
          </a:ln>
        </p:spPr>
        <p:txBody>
          <a:bodyPr vert="horz" wrap="square" lIns="91440" tIns="0" rIns="91440" bIns="0" rtlCol="0">
            <a:spAutoFit/>
          </a:bodyPr>
          <a:lstStyle/>
          <a:p>
            <a:r>
              <a:rPr lang="en-US" smtClean="0">
                <a:solidFill>
                  <a:srgbClr val="003C71"/>
                </a:solidFill>
              </a:rPr>
              <a:t>Granularity medium, reuse factor depends on radius of stencil  (tunable)</a:t>
            </a:r>
            <a:endParaRPr lang="en-US" dirty="0" err="1" smtClean="0">
              <a:solidFill>
                <a:srgbClr val="003C71"/>
              </a:solidFill>
            </a:endParaRPr>
          </a:p>
        </p:txBody>
      </p:sp>
    </p:spTree>
    <p:extLst>
      <p:ext uri="{BB962C8B-B14F-4D97-AF65-F5344CB8AC3E}">
        <p14:creationId xmlns:p14="http://schemas.microsoft.com/office/powerpoint/2010/main" val="93340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Reference counting (refcount)</a:t>
            </a:r>
          </a:p>
        </p:txBody>
      </p:sp>
      <p:sp>
        <p:nvSpPr>
          <p:cNvPr id="3" name="Content Placeholder 2"/>
          <p:cNvSpPr>
            <a:spLocks noGrp="1"/>
          </p:cNvSpPr>
          <p:nvPr>
            <p:ph idx="1"/>
          </p:nvPr>
        </p:nvSpPr>
        <p:spPr/>
        <p:txBody>
          <a:bodyPr/>
          <a:lstStyle/>
          <a:p>
            <a:r>
              <a:rPr lang="en-US" smtClean="0"/>
              <a:t>Operation: Update pair(s) of reference “counters” (c</a:t>
            </a:r>
            <a:r>
              <a:rPr lang="en-US" baseline="-25000" smtClean="0"/>
              <a:t>1</a:t>
            </a:r>
            <a:r>
              <a:rPr lang="en-US" smtClean="0"/>
              <a:t>,c</a:t>
            </a:r>
            <a:r>
              <a:rPr lang="en-US" baseline="-25000" smtClean="0"/>
              <a:t>2</a:t>
            </a:r>
            <a:r>
              <a:rPr lang="en-US" smtClean="0"/>
              <a:t>) in tandem</a:t>
            </a:r>
          </a:p>
          <a:p>
            <a:r>
              <a:rPr lang="en-US"/>
              <a:t>	I</a:t>
            </a:r>
            <a:r>
              <a:rPr lang="en-US" smtClean="0"/>
              <a:t>ndependent</a:t>
            </a:r>
            <a:r>
              <a:rPr lang="en-US"/>
              <a:t>: </a:t>
            </a:r>
            <a:r>
              <a:rPr lang="en-US" smtClean="0"/>
              <a:t>(</a:t>
            </a:r>
            <a:r>
              <a:rPr lang="en-US"/>
              <a:t>c1 c2</a:t>
            </a:r>
            <a:r>
              <a:rPr lang="en-US" smtClean="0"/>
              <a:t>)′ </a:t>
            </a:r>
            <a:r>
              <a:rPr lang="en-US"/>
              <a:t>= (c1 c2</a:t>
            </a:r>
            <a:r>
              <a:rPr lang="en-US" smtClean="0"/>
              <a:t>)++</a:t>
            </a:r>
            <a:endParaRPr lang="en-US"/>
          </a:p>
          <a:p>
            <a:r>
              <a:rPr lang="en-US"/>
              <a:t>	C</a:t>
            </a:r>
            <a:r>
              <a:rPr lang="en-US" smtClean="0"/>
              <a:t>oupled</a:t>
            </a:r>
            <a:r>
              <a:rPr lang="en-US"/>
              <a:t>: </a:t>
            </a:r>
            <a:r>
              <a:rPr lang="en-US" smtClean="0"/>
              <a:t>(</a:t>
            </a:r>
            <a:r>
              <a:rPr lang="en-US"/>
              <a:t>c1 c2</a:t>
            </a:r>
            <a:r>
              <a:rPr lang="en-US" smtClean="0"/>
              <a:t>)′ </a:t>
            </a:r>
            <a:r>
              <a:rPr lang="en-US"/>
              <a:t>= </a:t>
            </a:r>
            <a:r>
              <a:rPr lang="en-US" smtClean="0"/>
              <a:t>R(</a:t>
            </a:r>
            <a:r>
              <a:rPr lang="en-US" smtClean="0">
                <a:latin typeface="Symbol" panose="05050102010706020507" pitchFamily="18" charset="2"/>
              </a:rPr>
              <a:t>a</a:t>
            </a:r>
            <a:r>
              <a:rPr lang="en-US" smtClean="0"/>
              <a:t>) </a:t>
            </a:r>
            <a:r>
              <a:rPr lang="en-US"/>
              <a:t>(c1 c2)</a:t>
            </a:r>
          </a:p>
          <a:p>
            <a:r>
              <a:rPr lang="en-US"/>
              <a:t>Proxy for: mutual exclusion, high and low contention, simple and compound</a:t>
            </a:r>
          </a:p>
          <a:p>
            <a:endParaRPr lang="en-US"/>
          </a:p>
        </p:txBody>
      </p:sp>
      <p:grpSp>
        <p:nvGrpSpPr>
          <p:cNvPr id="11" name="Group 10"/>
          <p:cNvGrpSpPr/>
          <p:nvPr/>
        </p:nvGrpSpPr>
        <p:grpSpPr>
          <a:xfrm>
            <a:off x="4746210" y="1358775"/>
            <a:ext cx="1125248" cy="786934"/>
            <a:chOff x="2512385" y="3465589"/>
            <a:chExt cx="1125248" cy="786934"/>
          </a:xfrm>
        </p:grpSpPr>
        <p:cxnSp>
          <p:nvCxnSpPr>
            <p:cNvPr id="5" name="Straight Arrow Connector 4"/>
            <p:cNvCxnSpPr/>
            <p:nvPr/>
          </p:nvCxnSpPr>
          <p:spPr>
            <a:xfrm flipV="1">
              <a:off x="2603592" y="3932394"/>
              <a:ext cx="1034041" cy="25638"/>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rot="19440000" flipV="1">
              <a:off x="2512385" y="3630945"/>
              <a:ext cx="1034041" cy="25638"/>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sp>
          <p:nvSpPr>
            <p:cNvPr id="7" name="Arc 6"/>
            <p:cNvSpPr/>
            <p:nvPr/>
          </p:nvSpPr>
          <p:spPr>
            <a:xfrm rot="1241656">
              <a:off x="2712145" y="3601940"/>
              <a:ext cx="521293" cy="497583"/>
            </a:xfrm>
            <a:prstGeom prst="arc">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2926648" y="3588700"/>
              <a:ext cx="193964" cy="369332"/>
            </a:xfrm>
            <a:prstGeom prst="rect">
              <a:avLst/>
            </a:prstGeom>
            <a:noFill/>
          </p:spPr>
          <p:txBody>
            <a:bodyPr vert="horz" wrap="none" lIns="0" tIns="0" rIns="0" bIns="0" rtlCol="0">
              <a:spAutoFit/>
            </a:bodyPr>
            <a:lstStyle/>
            <a:p>
              <a:r>
                <a:rPr lang="en-US" sz="2400" b="1" smtClean="0">
                  <a:solidFill>
                    <a:srgbClr val="003C71"/>
                  </a:solidFill>
                  <a:latin typeface="Symbol" panose="05050102010706020507" pitchFamily="18" charset="2"/>
                </a:rPr>
                <a:t>a</a:t>
              </a:r>
              <a:endParaRPr lang="en-US" sz="2400" b="1" dirty="0" err="1" smtClean="0">
                <a:solidFill>
                  <a:srgbClr val="003C71"/>
                </a:solidFill>
                <a:latin typeface="Symbol" panose="05050102010706020507" pitchFamily="18" charset="2"/>
              </a:endParaRPr>
            </a:p>
          </p:txBody>
        </p:sp>
        <p:sp>
          <p:nvSpPr>
            <p:cNvPr id="9" name="TextBox 8"/>
            <p:cNvSpPr txBox="1"/>
            <p:nvPr/>
          </p:nvSpPr>
          <p:spPr>
            <a:xfrm>
              <a:off x="2731883" y="4006302"/>
              <a:ext cx="777457" cy="246221"/>
            </a:xfrm>
            <a:prstGeom prst="rect">
              <a:avLst/>
            </a:prstGeom>
            <a:noFill/>
          </p:spPr>
          <p:txBody>
            <a:bodyPr vert="horz" wrap="none" lIns="0" tIns="0" rIns="0" bIns="0" rtlCol="0">
              <a:spAutoFit/>
            </a:bodyPr>
            <a:lstStyle/>
            <a:p>
              <a:r>
                <a:rPr lang="en-US" sz="1600" b="1" smtClean="0">
                  <a:solidFill>
                    <a:srgbClr val="003C71"/>
                  </a:solidFill>
                </a:rPr>
                <a:t>C = (1,0)</a:t>
              </a:r>
              <a:endParaRPr lang="en-US" sz="1600" b="1" dirty="0" err="1" smtClean="0">
                <a:solidFill>
                  <a:srgbClr val="003C71"/>
                </a:solidFill>
              </a:endParaRPr>
            </a:p>
          </p:txBody>
        </p:sp>
        <p:sp>
          <p:nvSpPr>
            <p:cNvPr id="10" name="TextBox 9"/>
            <p:cNvSpPr txBox="1"/>
            <p:nvPr/>
          </p:nvSpPr>
          <p:spPr>
            <a:xfrm>
              <a:off x="2777225" y="3465589"/>
              <a:ext cx="195566" cy="246221"/>
            </a:xfrm>
            <a:prstGeom prst="rect">
              <a:avLst/>
            </a:prstGeom>
            <a:noFill/>
          </p:spPr>
          <p:txBody>
            <a:bodyPr vert="horz" wrap="none" lIns="0" tIns="0" rIns="0" bIns="0" rtlCol="0">
              <a:spAutoFit/>
            </a:bodyPr>
            <a:lstStyle/>
            <a:p>
              <a:r>
                <a:rPr lang="en-US" sz="1600" b="1" smtClean="0">
                  <a:solidFill>
                    <a:srgbClr val="003C71"/>
                  </a:solidFill>
                </a:rPr>
                <a:t>C′</a:t>
              </a:r>
              <a:endParaRPr lang="en-US" sz="1600" b="1" dirty="0" err="1" smtClean="0">
                <a:solidFill>
                  <a:srgbClr val="003C71"/>
                </a:solidFill>
              </a:endParaRPr>
            </a:p>
          </p:txBody>
        </p:sp>
      </p:grpSp>
      <p:sp>
        <p:nvSpPr>
          <p:cNvPr id="12" name="TextBox 11"/>
          <p:cNvSpPr txBox="1"/>
          <p:nvPr/>
        </p:nvSpPr>
        <p:spPr>
          <a:xfrm>
            <a:off x="2180957" y="2887776"/>
            <a:ext cx="4365122" cy="1384995"/>
          </a:xfrm>
          <a:prstGeom prst="rect">
            <a:avLst/>
          </a:prstGeom>
          <a:solidFill>
            <a:schemeClr val="bg2">
              <a:lumMod val="60000"/>
              <a:lumOff val="40000"/>
            </a:schemeClr>
          </a:solidFill>
          <a:ln>
            <a:solidFill>
              <a:schemeClr val="tx1"/>
            </a:solidFill>
          </a:ln>
        </p:spPr>
        <p:txBody>
          <a:bodyPr vert="horz" wrap="square" lIns="91440" tIns="0" rIns="91440" bIns="0" rtlCol="0">
            <a:spAutoFit/>
          </a:bodyPr>
          <a:lstStyle/>
          <a:p>
            <a:pPr marL="285750" indent="-285750">
              <a:buFont typeface="Arial" panose="020B0604020202020204" pitchFamily="34" charset="0"/>
              <a:buChar char="•"/>
            </a:pPr>
            <a:r>
              <a:rPr lang="en-US" smtClean="0">
                <a:solidFill>
                  <a:srgbClr val="003C71"/>
                </a:solidFill>
              </a:rPr>
              <a:t>Counters can be integer (independent only) or floating point</a:t>
            </a:r>
          </a:p>
          <a:p>
            <a:pPr marL="285750" indent="-285750">
              <a:buFont typeface="Arial" panose="020B0604020202020204" pitchFamily="34" charset="0"/>
              <a:buChar char="•"/>
            </a:pPr>
            <a:r>
              <a:rPr lang="en-US" smtClean="0">
                <a:solidFill>
                  <a:srgbClr val="003C71"/>
                </a:solidFill>
              </a:rPr>
              <a:t>Mutex can be atomic, lock, or none</a:t>
            </a:r>
          </a:p>
          <a:p>
            <a:pPr marL="285750" indent="-285750">
              <a:buFont typeface="Arial" panose="020B0604020202020204" pitchFamily="34" charset="0"/>
              <a:buChar char="•"/>
            </a:pPr>
            <a:r>
              <a:rPr lang="en-US" smtClean="0">
                <a:solidFill>
                  <a:srgbClr val="003C71"/>
                </a:solidFill>
              </a:rPr>
              <a:t>Counter update can be overlapped with independent work (tunable)</a:t>
            </a:r>
            <a:endParaRPr lang="en-US" dirty="0" err="1" smtClean="0">
              <a:solidFill>
                <a:srgbClr val="003C71"/>
              </a:solidFill>
            </a:endParaRPr>
          </a:p>
        </p:txBody>
      </p:sp>
    </p:spTree>
    <p:extLst>
      <p:ext uri="{BB962C8B-B14F-4D97-AF65-F5344CB8AC3E}">
        <p14:creationId xmlns:p14="http://schemas.microsoft.com/office/powerpoint/2010/main" val="150106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p:nvPr/>
        </p:nvCxnSpPr>
        <p:spPr>
          <a:xfrm flipV="1">
            <a:off x="5328084" y="3157997"/>
            <a:ext cx="608526" cy="133834"/>
          </a:xfrm>
          <a:prstGeom prst="straightConnector1">
            <a:avLst/>
          </a:prstGeom>
          <a:ln>
            <a:solidFill>
              <a:schemeClr val="tx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7" idx="1"/>
          </p:cNvCxnSpPr>
          <p:nvPr/>
        </p:nvCxnSpPr>
        <p:spPr>
          <a:xfrm flipH="1" flipV="1">
            <a:off x="5093293" y="2843308"/>
            <a:ext cx="201989" cy="407025"/>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38" idx="2"/>
          </p:cNvCxnSpPr>
          <p:nvPr/>
        </p:nvCxnSpPr>
        <p:spPr>
          <a:xfrm flipH="1" flipV="1">
            <a:off x="5349668" y="3351905"/>
            <a:ext cx="513968" cy="254421"/>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a:stCxn id="7" idx="7"/>
          </p:cNvCxnSpPr>
          <p:nvPr/>
        </p:nvCxnSpPr>
        <p:spPr>
          <a:xfrm flipV="1">
            <a:off x="5404052" y="2792196"/>
            <a:ext cx="532558" cy="458137"/>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7" idx="3"/>
          </p:cNvCxnSpPr>
          <p:nvPr/>
        </p:nvCxnSpPr>
        <p:spPr>
          <a:xfrm flipV="1">
            <a:off x="5094792" y="3347018"/>
            <a:ext cx="200490" cy="15517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Particle In Cell (PIC)</a:t>
            </a:r>
          </a:p>
        </p:txBody>
      </p:sp>
      <p:sp>
        <p:nvSpPr>
          <p:cNvPr id="3" name="Content Placeholder 2"/>
          <p:cNvSpPr>
            <a:spLocks noGrp="1"/>
          </p:cNvSpPr>
          <p:nvPr>
            <p:ph idx="1"/>
          </p:nvPr>
        </p:nvSpPr>
        <p:spPr/>
        <p:txBody>
          <a:bodyPr/>
          <a:lstStyle/>
          <a:p>
            <a:r>
              <a:rPr lang="en-US" smtClean="0"/>
              <a:t>Operation: Advance cloud of charged particles (   ) through grid of static charges  (       ), using only local electrostatic forces: physics: F= </a:t>
            </a:r>
            <a:r>
              <a:rPr lang="en-US" smtClean="0">
                <a:latin typeface="Symbol" panose="05050102010706020507" pitchFamily="18" charset="2"/>
              </a:rPr>
              <a:t>Sg</a:t>
            </a:r>
            <a:r>
              <a:rPr lang="en-US" smtClean="0"/>
              <a:t>*Q</a:t>
            </a:r>
            <a:r>
              <a:rPr lang="en-US" baseline="-25000" smtClean="0"/>
              <a:t>p</a:t>
            </a:r>
            <a:r>
              <a:rPr lang="en-US" smtClean="0"/>
              <a:t>*Q</a:t>
            </a:r>
            <a:r>
              <a:rPr lang="en-US" baseline="-25000" smtClean="0"/>
              <a:t>g</a:t>
            </a:r>
            <a:r>
              <a:rPr lang="en-US" smtClean="0"/>
              <a:t>/r</a:t>
            </a:r>
            <a:r>
              <a:rPr lang="en-US" baseline="30000" smtClean="0"/>
              <a:t>2 </a:t>
            </a:r>
            <a:r>
              <a:rPr lang="en-US" smtClean="0"/>
              <a:t>= m*a</a:t>
            </a:r>
          </a:p>
          <a:p>
            <a:r>
              <a:rPr lang="en-US" smtClean="0"/>
              <a:t>Proxy for: workloads requiring dynamic load balancing due to evolving interdependent data structures </a:t>
            </a:r>
            <a:endParaRPr lang="en-US"/>
          </a:p>
        </p:txBody>
      </p:sp>
      <p:grpSp>
        <p:nvGrpSpPr>
          <p:cNvPr id="4" name="Group 3"/>
          <p:cNvGrpSpPr/>
          <p:nvPr/>
        </p:nvGrpSpPr>
        <p:grpSpPr>
          <a:xfrm>
            <a:off x="4819829" y="2538101"/>
            <a:ext cx="2435550" cy="2136449"/>
            <a:chOff x="5410200" y="5181600"/>
            <a:chExt cx="1066800" cy="1066800"/>
          </a:xfrm>
        </p:grpSpPr>
        <p:grpSp>
          <p:nvGrpSpPr>
            <p:cNvPr id="5" name="Group 4"/>
            <p:cNvGrpSpPr/>
            <p:nvPr/>
          </p:nvGrpSpPr>
          <p:grpSpPr>
            <a:xfrm>
              <a:off x="5867400" y="5181600"/>
              <a:ext cx="152400" cy="1066800"/>
              <a:chOff x="5638800" y="5334000"/>
              <a:chExt cx="152400" cy="1066800"/>
            </a:xfrm>
          </p:grpSpPr>
          <p:sp>
            <p:nvSpPr>
              <p:cNvPr id="30" name="Oval 10"/>
              <p:cNvSpPr>
                <a:spLocks noChangeArrowheads="1"/>
              </p:cNvSpPr>
              <p:nvPr/>
            </p:nvSpPr>
            <p:spPr bwMode="auto">
              <a:xfrm>
                <a:off x="5638800" y="57912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1" name="Oval 11"/>
              <p:cNvSpPr>
                <a:spLocks noChangeArrowheads="1"/>
              </p:cNvSpPr>
              <p:nvPr/>
            </p:nvSpPr>
            <p:spPr bwMode="auto">
              <a:xfrm>
                <a:off x="5638800" y="62484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2" name="Oval 16"/>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3" name="Oval 17"/>
              <p:cNvSpPr>
                <a:spLocks noChangeArrowheads="1"/>
              </p:cNvSpPr>
              <p:nvPr/>
            </p:nvSpPr>
            <p:spPr bwMode="auto">
              <a:xfrm>
                <a:off x="5638800" y="62484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5" name="Oval 26"/>
              <p:cNvSpPr>
                <a:spLocks noChangeArrowheads="1"/>
              </p:cNvSpPr>
              <p:nvPr/>
            </p:nvSpPr>
            <p:spPr bwMode="auto">
              <a:xfrm>
                <a:off x="5638800" y="53340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6" name="Oval 27"/>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7" name="Oval 32"/>
              <p:cNvSpPr>
                <a:spLocks noChangeArrowheads="1"/>
              </p:cNvSpPr>
              <p:nvPr/>
            </p:nvSpPr>
            <p:spPr bwMode="auto">
              <a:xfrm>
                <a:off x="5638800" y="5334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38" name="Oval 33"/>
              <p:cNvSpPr>
                <a:spLocks noChangeArrowheads="1"/>
              </p:cNvSpPr>
              <p:nvPr/>
            </p:nvSpPr>
            <p:spPr bwMode="auto">
              <a:xfrm>
                <a:off x="5638800" y="57912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nvGrpSpPr>
            <p:cNvPr id="6" name="Group 5"/>
            <p:cNvGrpSpPr/>
            <p:nvPr/>
          </p:nvGrpSpPr>
          <p:grpSpPr>
            <a:xfrm>
              <a:off x="5410200" y="5181600"/>
              <a:ext cx="1066800" cy="1066800"/>
              <a:chOff x="5410200" y="5181600"/>
              <a:chExt cx="1066800" cy="1066800"/>
            </a:xfrm>
          </p:grpSpPr>
          <p:grpSp>
            <p:nvGrpSpPr>
              <p:cNvPr id="10" name="Group 9"/>
              <p:cNvGrpSpPr/>
              <p:nvPr/>
            </p:nvGrpSpPr>
            <p:grpSpPr>
              <a:xfrm>
                <a:off x="5410200" y="5181600"/>
                <a:ext cx="152400" cy="1066800"/>
                <a:chOff x="5486400" y="5181600"/>
                <a:chExt cx="152400" cy="1066800"/>
              </a:xfrm>
            </p:grpSpPr>
            <p:sp>
              <p:nvSpPr>
                <p:cNvPr id="21" name="Oval 10"/>
                <p:cNvSpPr>
                  <a:spLocks noChangeArrowheads="1"/>
                </p:cNvSpPr>
                <p:nvPr/>
              </p:nvSpPr>
              <p:spPr bwMode="auto">
                <a:xfrm>
                  <a:off x="5486400" y="56388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2" name="Oval 11"/>
                <p:cNvSpPr>
                  <a:spLocks noChangeArrowheads="1"/>
                </p:cNvSpPr>
                <p:nvPr/>
              </p:nvSpPr>
              <p:spPr bwMode="auto">
                <a:xfrm>
                  <a:off x="54864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3" name="Oval 16"/>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4" name="Oval 17"/>
                <p:cNvSpPr>
                  <a:spLocks noChangeArrowheads="1"/>
                </p:cNvSpPr>
                <p:nvPr/>
              </p:nvSpPr>
              <p:spPr bwMode="auto">
                <a:xfrm>
                  <a:off x="54864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6" name="Oval 26"/>
                <p:cNvSpPr>
                  <a:spLocks noChangeArrowheads="1"/>
                </p:cNvSpPr>
                <p:nvPr/>
              </p:nvSpPr>
              <p:spPr bwMode="auto">
                <a:xfrm>
                  <a:off x="5486400" y="51816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7" name="Oval 27"/>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8" name="Oval 32"/>
                <p:cNvSpPr>
                  <a:spLocks noChangeArrowheads="1"/>
                </p:cNvSpPr>
                <p:nvPr/>
              </p:nvSpPr>
              <p:spPr bwMode="auto">
                <a:xfrm>
                  <a:off x="5486400" y="51816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9" name="Oval 33"/>
                <p:cNvSpPr>
                  <a:spLocks noChangeArrowheads="1"/>
                </p:cNvSpPr>
                <p:nvPr/>
              </p:nvSpPr>
              <p:spPr bwMode="auto">
                <a:xfrm>
                  <a:off x="54864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nvGrpSpPr>
              <p:cNvPr id="11" name="Group 10"/>
              <p:cNvGrpSpPr/>
              <p:nvPr/>
            </p:nvGrpSpPr>
            <p:grpSpPr>
              <a:xfrm>
                <a:off x="6324600" y="5181600"/>
                <a:ext cx="152400" cy="1066800"/>
                <a:chOff x="6324600" y="5181600"/>
                <a:chExt cx="152400" cy="1066800"/>
              </a:xfrm>
            </p:grpSpPr>
            <p:sp>
              <p:nvSpPr>
                <p:cNvPr id="12" name="Oval 10"/>
                <p:cNvSpPr>
                  <a:spLocks noChangeArrowheads="1"/>
                </p:cNvSpPr>
                <p:nvPr/>
              </p:nvSpPr>
              <p:spPr bwMode="auto">
                <a:xfrm>
                  <a:off x="6324600" y="56388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3" name="Oval 11"/>
                <p:cNvSpPr>
                  <a:spLocks noChangeArrowheads="1"/>
                </p:cNvSpPr>
                <p:nvPr/>
              </p:nvSpPr>
              <p:spPr bwMode="auto">
                <a:xfrm>
                  <a:off x="63246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4" name="Oval 16"/>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5" name="Oval 17"/>
                <p:cNvSpPr>
                  <a:spLocks noChangeArrowheads="1"/>
                </p:cNvSpPr>
                <p:nvPr/>
              </p:nvSpPr>
              <p:spPr bwMode="auto">
                <a:xfrm>
                  <a:off x="6324600" y="60960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7" name="Oval 26"/>
                <p:cNvSpPr>
                  <a:spLocks noChangeArrowheads="1"/>
                </p:cNvSpPr>
                <p:nvPr/>
              </p:nvSpPr>
              <p:spPr bwMode="auto">
                <a:xfrm>
                  <a:off x="6324600" y="5181600"/>
                  <a:ext cx="152400" cy="152400"/>
                </a:xfrm>
                <a:prstGeom prst="ellipse">
                  <a:avLst/>
                </a:prstGeom>
                <a:solidFill>
                  <a:srgbClr val="FD2727"/>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8" name="Oval 27"/>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19" name="Oval 32"/>
                <p:cNvSpPr>
                  <a:spLocks noChangeArrowheads="1"/>
                </p:cNvSpPr>
                <p:nvPr/>
              </p:nvSpPr>
              <p:spPr bwMode="auto">
                <a:xfrm>
                  <a:off x="6324600" y="51816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20" name="Oval 33"/>
                <p:cNvSpPr>
                  <a:spLocks noChangeArrowheads="1"/>
                </p:cNvSpPr>
                <p:nvPr/>
              </p:nvSpPr>
              <p:spPr bwMode="auto">
                <a:xfrm>
                  <a:off x="6324600" y="5638800"/>
                  <a:ext cx="152400" cy="152400"/>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grpSp>
        </p:grpSp>
      </p:grpSp>
      <p:sp>
        <p:nvSpPr>
          <p:cNvPr id="7" name="Oval 6"/>
          <p:cNvSpPr/>
          <p:nvPr/>
        </p:nvSpPr>
        <p:spPr>
          <a:xfrm>
            <a:off x="5272755" y="3230309"/>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a:off x="5364088" y="1023578"/>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17"/>
          <p:cNvSpPr>
            <a:spLocks noChangeArrowheads="1"/>
          </p:cNvSpPr>
          <p:nvPr/>
        </p:nvSpPr>
        <p:spPr bwMode="auto">
          <a:xfrm>
            <a:off x="535071" y="1204016"/>
            <a:ext cx="347936" cy="305207"/>
          </a:xfrm>
          <a:prstGeom prst="ellipse">
            <a:avLst/>
          </a:prstGeom>
          <a:solidFill>
            <a:schemeClr val="accent1"/>
          </a:solidFill>
          <a:ln w="9525">
            <a:solidFill>
              <a:schemeClr val="tx1">
                <a:lumMod val="50000"/>
              </a:schemeClr>
            </a:solidFill>
            <a:round/>
            <a:headEnd/>
            <a:tailEnd/>
          </a:ln>
          <a:effectLst/>
        </p:spPr>
        <p:txBody>
          <a:bodyPr wrap="none" anchor="ctr"/>
          <a:lstStyle/>
          <a:p>
            <a:endParaRPr lang="en-US">
              <a:solidFill>
                <a:srgbClr val="000000"/>
              </a:solidFill>
            </a:endParaRPr>
          </a:p>
        </p:txBody>
      </p:sp>
      <p:sp>
        <p:nvSpPr>
          <p:cNvPr id="44" name="Oval 43"/>
          <p:cNvSpPr/>
          <p:nvPr/>
        </p:nvSpPr>
        <p:spPr>
          <a:xfrm>
            <a:off x="5683085" y="4259868"/>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5300979" y="3777238"/>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5167765" y="4060675"/>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6753619" y="3136303"/>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Oval 47"/>
          <p:cNvSpPr/>
          <p:nvPr/>
        </p:nvSpPr>
        <p:spPr>
          <a:xfrm>
            <a:off x="5396930" y="4395180"/>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5399517" y="2774941"/>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5772816" y="3862694"/>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Oval 50"/>
          <p:cNvSpPr/>
          <p:nvPr/>
        </p:nvSpPr>
        <p:spPr>
          <a:xfrm>
            <a:off x="6491955" y="4449509"/>
            <a:ext cx="153824" cy="136733"/>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TextBox 78"/>
          <p:cNvSpPr txBox="1"/>
          <p:nvPr/>
        </p:nvSpPr>
        <p:spPr>
          <a:xfrm>
            <a:off x="539475" y="2605765"/>
            <a:ext cx="3665056" cy="830997"/>
          </a:xfrm>
          <a:prstGeom prst="rect">
            <a:avLst/>
          </a:prstGeom>
          <a:solidFill>
            <a:schemeClr val="bg2">
              <a:lumMod val="60000"/>
              <a:lumOff val="40000"/>
            </a:schemeClr>
          </a:solidFill>
          <a:ln>
            <a:solidFill>
              <a:schemeClr val="tx1"/>
            </a:solidFill>
          </a:ln>
        </p:spPr>
        <p:txBody>
          <a:bodyPr vert="horz" wrap="square" lIns="91440" tIns="0" rIns="91440" bIns="0" rtlCol="0">
            <a:spAutoFit/>
          </a:bodyPr>
          <a:lstStyle/>
          <a:p>
            <a:r>
              <a:rPr lang="en-US" smtClean="0">
                <a:solidFill>
                  <a:srgbClr val="003C71"/>
                </a:solidFill>
              </a:rPr>
              <a:t>Allows comparison of ProgEnvs that support automatic dynamic load balancing</a:t>
            </a:r>
            <a:endParaRPr lang="en-US" dirty="0" err="1" smtClean="0">
              <a:solidFill>
                <a:srgbClr val="003C71"/>
              </a:solidFill>
            </a:endParaRPr>
          </a:p>
        </p:txBody>
      </p:sp>
      <p:sp>
        <p:nvSpPr>
          <p:cNvPr id="8" name="TextBox 7"/>
          <p:cNvSpPr txBox="1"/>
          <p:nvPr/>
        </p:nvSpPr>
        <p:spPr>
          <a:xfrm>
            <a:off x="5936610" y="3021264"/>
            <a:ext cx="139462" cy="307777"/>
          </a:xfrm>
          <a:prstGeom prst="rect">
            <a:avLst/>
          </a:prstGeom>
          <a:noFill/>
        </p:spPr>
        <p:txBody>
          <a:bodyPr vert="horz" wrap="none" lIns="0" tIns="0" rIns="0" bIns="0" rtlCol="0">
            <a:spAutoFit/>
          </a:bodyPr>
          <a:lstStyle/>
          <a:p>
            <a:r>
              <a:rPr lang="en-US" sz="2000" smtClean="0">
                <a:solidFill>
                  <a:srgbClr val="003C71"/>
                </a:solidFill>
              </a:rPr>
              <a:t>F</a:t>
            </a:r>
            <a:endParaRPr lang="en-US" sz="2000" dirty="0" err="1" smtClean="0">
              <a:solidFill>
                <a:srgbClr val="003C71"/>
              </a:solidFill>
            </a:endParaRPr>
          </a:p>
        </p:txBody>
      </p:sp>
    </p:spTree>
    <p:extLst>
      <p:ext uri="{BB962C8B-B14F-4D97-AF65-F5344CB8AC3E}">
        <p14:creationId xmlns:p14="http://schemas.microsoft.com/office/powerpoint/2010/main" val="233548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Results</a:t>
            </a:r>
            <a:endParaRPr lang="en-US"/>
          </a:p>
        </p:txBody>
      </p:sp>
      <p:sp>
        <p:nvSpPr>
          <p:cNvPr id="3" name="Content Placeholder 2"/>
          <p:cNvSpPr>
            <a:spLocks noGrp="1"/>
          </p:cNvSpPr>
          <p:nvPr>
            <p:ph idx="1"/>
          </p:nvPr>
        </p:nvSpPr>
        <p:spPr/>
        <p:txBody>
          <a:bodyPr/>
          <a:lstStyle/>
          <a:p>
            <a:r>
              <a:rPr lang="en-US" smtClean="0"/>
              <a:t>Obtained on </a:t>
            </a:r>
            <a:r>
              <a:rPr lang="en-US"/>
              <a:t>NERSC Cray XC30 (Edison</a:t>
            </a:r>
            <a:r>
              <a:rPr lang="en-US" smtClean="0"/>
              <a:t>)</a:t>
            </a:r>
          </a:p>
          <a:p>
            <a:pPr marL="285750" indent="-285750">
              <a:buFont typeface="Arial" panose="020B0604020202020204" pitchFamily="34" charset="0"/>
              <a:buChar char="•"/>
            </a:pPr>
            <a:r>
              <a:rPr lang="en-US"/>
              <a:t>two 12-core </a:t>
            </a:r>
            <a:r>
              <a:rPr lang="en-US" smtClean="0"/>
              <a:t>Intel® Xeon® E5-2695 </a:t>
            </a:r>
            <a:r>
              <a:rPr lang="en-US"/>
              <a:t>processors per node </a:t>
            </a:r>
            <a:endParaRPr lang="en-US" smtClean="0"/>
          </a:p>
          <a:p>
            <a:pPr marL="285750" indent="-285750">
              <a:buFont typeface="Arial" panose="020B0604020202020204" pitchFamily="34" charset="0"/>
              <a:buChar char="•"/>
            </a:pPr>
            <a:r>
              <a:rPr lang="en-US" smtClean="0"/>
              <a:t>Aries interconnect </a:t>
            </a:r>
            <a:r>
              <a:rPr lang="en-US"/>
              <a:t>in a </a:t>
            </a:r>
            <a:r>
              <a:rPr lang="en-US" smtClean="0"/>
              <a:t>Dragonfly </a:t>
            </a:r>
            <a:r>
              <a:rPr lang="en-US"/>
              <a:t>topology. </a:t>
            </a:r>
            <a:endParaRPr lang="en-US" smtClean="0"/>
          </a:p>
          <a:p>
            <a:pPr marL="285750" indent="-285750">
              <a:buFont typeface="Arial" panose="020B0604020202020204" pitchFamily="34" charset="0"/>
              <a:buChar char="•"/>
            </a:pPr>
            <a:r>
              <a:rPr lang="en-US" smtClean="0"/>
              <a:t>Intel </a:t>
            </a:r>
            <a:r>
              <a:rPr lang="en-US"/>
              <a:t>15.0.1.133 C/C++ </a:t>
            </a:r>
            <a:r>
              <a:rPr lang="en-US" smtClean="0"/>
              <a:t>compiler for </a:t>
            </a:r>
            <a:r>
              <a:rPr lang="en-US"/>
              <a:t>all codes, except </a:t>
            </a:r>
            <a:r>
              <a:rPr lang="en-US" smtClean="0"/>
              <a:t>Cray </a:t>
            </a:r>
            <a:r>
              <a:rPr lang="en-US"/>
              <a:t>Compiler Environment (CCE) 8.4.0.219 </a:t>
            </a:r>
            <a:r>
              <a:rPr lang="en-US" smtClean="0"/>
              <a:t>for </a:t>
            </a:r>
            <a:r>
              <a:rPr lang="en-US"/>
              <a:t>Cray UPC, and GCC 4.9.2 was used for Grappa. Berkeley UPC </a:t>
            </a:r>
            <a:r>
              <a:rPr lang="en-US" smtClean="0"/>
              <a:t>compiler 2.20.2 </a:t>
            </a:r>
            <a:r>
              <a:rPr lang="en-US"/>
              <a:t>was used with the same Intel C/C++ compiler. System library </a:t>
            </a:r>
            <a:r>
              <a:rPr lang="en-US" smtClean="0"/>
              <a:t>versions Cray </a:t>
            </a:r>
            <a:r>
              <a:rPr lang="en-US"/>
              <a:t>MPT (MPI and SHMEM) 7.2.1, uGNI 6.0, and DMAPP </a:t>
            </a:r>
            <a:r>
              <a:rPr lang="en-US" smtClean="0"/>
              <a:t>7.0.1</a:t>
            </a:r>
            <a:endParaRPr lang="en-US"/>
          </a:p>
        </p:txBody>
      </p:sp>
      <p:sp>
        <p:nvSpPr>
          <p:cNvPr id="4" name="Slide Number Placeholder 3"/>
          <p:cNvSpPr>
            <a:spLocks noGrp="1"/>
          </p:cNvSpPr>
          <p:nvPr>
            <p:ph type="sldNum" sz="quarter" idx="12"/>
          </p:nvPr>
        </p:nvSpPr>
        <p:spPr/>
        <p:txBody>
          <a:bodyPr/>
          <a:lstStyle/>
          <a:p>
            <a:endParaRPr lang="en-US"/>
          </a:p>
        </p:txBody>
      </p:sp>
      <p:sp>
        <p:nvSpPr>
          <p:cNvPr id="5" name="TextBox 2"/>
          <p:cNvSpPr txBox="1"/>
          <p:nvPr/>
        </p:nvSpPr>
        <p:spPr>
          <a:xfrm>
            <a:off x="406502" y="3802153"/>
            <a:ext cx="8091714" cy="923330"/>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solidFill>
                  <a:schemeClr val="tx2"/>
                </a:solidFill>
                <a:latin typeface="Verdana" pitchFamily="34" charset="0"/>
                <a:ea typeface="Verdana" pitchFamily="34" charset="0"/>
                <a:cs typeface="Verdana" pitchFamily="34" charset="0"/>
              </a:rPr>
              <a:t>Software and workloads used in performance tests may have been optimized for performance only on Intel </a:t>
            </a:r>
            <a:r>
              <a:rPr lang="en-US" sz="1000" smtClean="0">
                <a:solidFill>
                  <a:schemeClr val="tx2"/>
                </a:solidFill>
                <a:latin typeface="Verdana" pitchFamily="34" charset="0"/>
                <a:ea typeface="Verdana" pitchFamily="34" charset="0"/>
                <a:cs typeface="Verdana" pitchFamily="34" charset="0"/>
              </a:rPr>
              <a:t>microprocessors. Performance </a:t>
            </a:r>
            <a:r>
              <a:rPr lang="en-US" sz="1000" dirty="0">
                <a:solidFill>
                  <a:schemeClr val="tx2"/>
                </a:solidFill>
                <a:latin typeface="Verdana" pitchFamily="34" charset="0"/>
                <a:ea typeface="Verdana" pitchFamily="34" charset="0"/>
                <a:cs typeface="Verdana" pitchFamily="34" charset="0"/>
              </a:rPr>
              <a:t>tests, such as </a:t>
            </a:r>
            <a:r>
              <a:rPr lang="en-US" sz="1000" dirty="0" err="1">
                <a:solidFill>
                  <a:schemeClr val="tx2"/>
                </a:solidFill>
                <a:latin typeface="Verdana" pitchFamily="34" charset="0"/>
                <a:ea typeface="Verdana" pitchFamily="34" charset="0"/>
                <a:cs typeface="Verdana" pitchFamily="34" charset="0"/>
              </a:rPr>
              <a:t>SYSmark</a:t>
            </a:r>
            <a:r>
              <a:rPr lang="en-US" sz="1000" dirty="0">
                <a:solidFill>
                  <a:schemeClr val="tx2"/>
                </a:solidFill>
                <a:latin typeface="Verdana" pitchFamily="34" charset="0"/>
                <a:ea typeface="Verdana" pitchFamily="34" charset="0"/>
                <a:cs typeface="Verdana" pitchFamily="34" charset="0"/>
              </a:rPr>
              <a:t> and </a:t>
            </a:r>
            <a:r>
              <a:rPr lang="en-US" sz="1000" dirty="0" err="1">
                <a:solidFill>
                  <a:schemeClr val="tx2"/>
                </a:solidFill>
                <a:latin typeface="Verdana" pitchFamily="34" charset="0"/>
                <a:ea typeface="Verdana" pitchFamily="34" charset="0"/>
                <a:cs typeface="Verdana" pitchFamily="34" charset="0"/>
              </a:rPr>
              <a:t>MobileMark</a:t>
            </a:r>
            <a:r>
              <a:rPr lang="en-US" sz="1000" dirty="0">
                <a:solidFill>
                  <a:schemeClr val="tx2"/>
                </a:solidFill>
                <a:latin typeface="Verdana" pitchFamily="34" charset="0"/>
                <a:ea typeface="Verdana" pitchFamily="34" charset="0"/>
                <a:cs typeface="Verdana" pitchFamily="34" charset="0"/>
              </a:rPr>
              <a:t>,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a:t>
            </a:r>
            <a:r>
              <a:rPr lang="en-US" sz="1000" dirty="0" smtClean="0">
                <a:solidFill>
                  <a:schemeClr val="tx2"/>
                </a:solidFill>
                <a:latin typeface="Verdana" pitchFamily="34" charset="0"/>
                <a:ea typeface="Verdana" pitchFamily="34" charset="0"/>
                <a:cs typeface="Verdana" pitchFamily="34" charset="0"/>
              </a:rPr>
              <a:t>products.</a:t>
            </a:r>
            <a:endParaRPr lang="en-US" sz="1000" dirty="0">
              <a:solidFill>
                <a:schemeClr val="tx2"/>
              </a:solidFill>
              <a:latin typeface="Verdana" pitchFamily="34" charset="0"/>
              <a:ea typeface="Verdana" pitchFamily="34" charset="0"/>
              <a:cs typeface="Verdana" pitchFamily="34" charset="0"/>
            </a:endParaRPr>
          </a:p>
          <a:p>
            <a:r>
              <a:rPr lang="en-US" sz="1000" dirty="0" smtClean="0">
                <a:solidFill>
                  <a:schemeClr val="tx2"/>
                </a:solidFill>
                <a:latin typeface="Verdana" pitchFamily="34" charset="0"/>
                <a:ea typeface="Verdana" pitchFamily="34" charset="0"/>
                <a:cs typeface="Verdana" pitchFamily="34" charset="0"/>
              </a:rPr>
              <a:t>For </a:t>
            </a:r>
            <a:r>
              <a:rPr lang="en-US" sz="1000" dirty="0">
                <a:solidFill>
                  <a:schemeClr val="tx2"/>
                </a:solidFill>
                <a:latin typeface="Verdana" pitchFamily="34" charset="0"/>
                <a:ea typeface="Verdana" pitchFamily="34" charset="0"/>
                <a:cs typeface="Verdana" pitchFamily="34" charset="0"/>
              </a:rPr>
              <a:t>more complete information visit http://www.intel.com/</a:t>
            </a:r>
            <a:r>
              <a:rPr lang="en-US" sz="1000" dirty="0" smtClean="0">
                <a:solidFill>
                  <a:schemeClr val="tx2"/>
                </a:solidFill>
                <a:latin typeface="Verdana" pitchFamily="34" charset="0"/>
                <a:ea typeface="Verdana" pitchFamily="34" charset="0"/>
                <a:cs typeface="Verdana" pitchFamily="34" charset="0"/>
              </a:rPr>
              <a:t>performance</a:t>
            </a:r>
            <a:endParaRPr lang="en-US" sz="1000" dirty="0">
              <a:solidFill>
                <a:schemeClr val="tx2"/>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15792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50" y="952500"/>
            <a:ext cx="8801100" cy="3238500"/>
          </a:xfrm>
          <a:prstGeom prst="rect">
            <a:avLst/>
          </a:prstGeom>
        </p:spPr>
      </p:pic>
      <p:sp>
        <p:nvSpPr>
          <p:cNvPr id="8" name="TextBox 7"/>
          <p:cNvSpPr txBox="1"/>
          <p:nvPr/>
        </p:nvSpPr>
        <p:spPr>
          <a:xfrm>
            <a:off x="4570412" y="946984"/>
            <a:ext cx="1922321" cy="830997"/>
          </a:xfrm>
          <a:prstGeom prst="rect">
            <a:avLst/>
          </a:prstGeom>
          <a:solidFill>
            <a:schemeClr val="bg1"/>
          </a:solidFill>
          <a:ln>
            <a:solidFill>
              <a:schemeClr val="tx1"/>
            </a:solidFill>
          </a:ln>
        </p:spPr>
        <p:txBody>
          <a:bodyPr wrap="none" rtlCol="0">
            <a:spAutoFit/>
          </a:bodyPr>
          <a:lstStyle/>
          <a:p>
            <a:r>
              <a:rPr lang="en-US" sz="1600" smtClean="0"/>
              <a:t>MPI+X based</a:t>
            </a:r>
            <a:br>
              <a:rPr lang="en-US" sz="1600" smtClean="0"/>
            </a:br>
            <a:r>
              <a:rPr lang="en-US" sz="1600" smtClean="0"/>
              <a:t>models win</a:t>
            </a:r>
          </a:p>
          <a:p>
            <a:r>
              <a:rPr lang="en-US" sz="1600" smtClean="0"/>
              <a:t>(X=OpenMP/MPI3)</a:t>
            </a:r>
            <a:endParaRPr lang="en-US" sz="1600"/>
          </a:p>
        </p:txBody>
      </p:sp>
      <p:sp>
        <p:nvSpPr>
          <p:cNvPr id="7" name="Rounded Rectangle 6"/>
          <p:cNvSpPr/>
          <p:nvPr/>
        </p:nvSpPr>
        <p:spPr bwMode="auto">
          <a:xfrm>
            <a:off x="6542843" y="1127466"/>
            <a:ext cx="2521258" cy="1188720"/>
          </a:xfrm>
          <a:prstGeom prst="roundRect">
            <a:avLst/>
          </a:prstGeom>
          <a:noFill/>
          <a:ln w="38100" cap="flat" cmpd="sng" algn="ctr">
            <a:solidFill>
              <a:srgbClr val="00206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80000"/>
              </a:lnSpc>
              <a:spcBef>
                <a:spcPct val="50000"/>
              </a:spcBef>
              <a:spcAft>
                <a:spcPct val="0"/>
              </a:spcAft>
              <a:buClrTx/>
              <a:buSzTx/>
              <a:buFontTx/>
              <a:buNone/>
              <a:tabLst/>
            </a:pPr>
            <a:endParaRPr kumimoji="0" lang="en-US" sz="2000" b="0" i="0" u="none" strike="noStrike" cap="none" normalizeH="0" baseline="0" smtClean="0">
              <a:ln>
                <a:noFill/>
              </a:ln>
              <a:solidFill>
                <a:schemeClr val="tx1"/>
              </a:solidFill>
              <a:effectLst/>
              <a:latin typeface="Verdana" pitchFamily="96" charset="0"/>
            </a:endParaRPr>
          </a:p>
        </p:txBody>
      </p:sp>
      <p:sp>
        <p:nvSpPr>
          <p:cNvPr id="9" name="Title 1"/>
          <p:cNvSpPr>
            <a:spLocks noGrp="1"/>
          </p:cNvSpPr>
          <p:nvPr>
            <p:ph type="title"/>
          </p:nvPr>
        </p:nvSpPr>
        <p:spPr>
          <a:xfrm>
            <a:off x="455613" y="310130"/>
            <a:ext cx="8229600" cy="516038"/>
          </a:xfrm>
        </p:spPr>
        <p:txBody>
          <a:bodyPr/>
          <a:lstStyle/>
          <a:p>
            <a:r>
              <a:rPr lang="en-US" smtClean="0">
                <a:latin typeface="Intel Clear" panose="020B0604020203020204" pitchFamily="34" charset="0"/>
              </a:rPr>
              <a:t>Transpose, strong scaled (49152x49152*)</a:t>
            </a:r>
            <a:endParaRPr lang="en-US" b="0" dirty="0">
              <a:latin typeface="Intel Clear" panose="020B0604020203020204" pitchFamily="34" charset="0"/>
            </a:endParaRPr>
          </a:p>
        </p:txBody>
      </p:sp>
      <p:sp>
        <p:nvSpPr>
          <p:cNvPr id="10" name="TextBox 9"/>
          <p:cNvSpPr txBox="1"/>
          <p:nvPr/>
        </p:nvSpPr>
        <p:spPr>
          <a:xfrm>
            <a:off x="2880310" y="4137584"/>
            <a:ext cx="3214341" cy="369332"/>
          </a:xfrm>
          <a:prstGeom prst="rect">
            <a:avLst/>
          </a:prstGeom>
          <a:noFill/>
        </p:spPr>
        <p:txBody>
          <a:bodyPr wrap="none" rtlCol="0">
            <a:spAutoFit/>
          </a:bodyPr>
          <a:lstStyle/>
          <a:p>
            <a:pPr algn="ctr"/>
            <a:r>
              <a:rPr lang="en-US" smtClean="0"/>
              <a:t>Aggregate performance MB/s</a:t>
            </a:r>
            <a:endParaRPr lang="en-US"/>
          </a:p>
        </p:txBody>
      </p:sp>
      <p:sp>
        <p:nvSpPr>
          <p:cNvPr id="11" name="TextBox 10"/>
          <p:cNvSpPr txBox="1"/>
          <p:nvPr/>
        </p:nvSpPr>
        <p:spPr>
          <a:xfrm>
            <a:off x="165975" y="4871922"/>
            <a:ext cx="2212144" cy="215444"/>
          </a:xfrm>
          <a:prstGeom prst="rect">
            <a:avLst/>
          </a:prstGeom>
          <a:noFill/>
        </p:spPr>
        <p:txBody>
          <a:bodyPr vert="horz" wrap="none" lIns="0" tIns="0" rIns="0" bIns="0" rtlCol="0">
            <a:spAutoFit/>
          </a:bodyPr>
          <a:lstStyle/>
          <a:p>
            <a:r>
              <a:rPr lang="en-US" sz="1400">
                <a:solidFill>
                  <a:schemeClr val="bg1"/>
                </a:solidFill>
              </a:rPr>
              <a:t>* Charm++: </a:t>
            </a:r>
            <a:r>
              <a:rPr lang="en-US" sz="1400" smtClean="0">
                <a:solidFill>
                  <a:schemeClr val="bg1"/>
                </a:solidFill>
              </a:rPr>
              <a:t>(47104x47104)</a:t>
            </a:r>
            <a:endParaRPr lang="en-US" sz="1400" dirty="0" err="1" smtClean="0">
              <a:solidFill>
                <a:schemeClr val="bg1"/>
              </a:solidFill>
            </a:endParaRPr>
          </a:p>
        </p:txBody>
      </p:sp>
    </p:spTree>
    <p:extLst>
      <p:ext uri="{BB962C8B-B14F-4D97-AF65-F5344CB8AC3E}">
        <p14:creationId xmlns:p14="http://schemas.microsoft.com/office/powerpoint/2010/main" val="3377614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latin typeface="Intel Clear" panose="020B0604020203020204" pitchFamily="34" charset="0"/>
              </a:rPr>
              <a:t>Stencil</a:t>
            </a:r>
            <a:r>
              <a:rPr lang="en-US">
                <a:latin typeface="Intel Clear" panose="020B0604020203020204" pitchFamily="34" charset="0"/>
              </a:rPr>
              <a:t>, </a:t>
            </a:r>
            <a:r>
              <a:rPr lang="en-US" smtClean="0">
                <a:latin typeface="Intel Clear" panose="020B0604020203020204" pitchFamily="34" charset="0"/>
              </a:rPr>
              <a:t>radius=4, strong </a:t>
            </a:r>
            <a:r>
              <a:rPr lang="en-US">
                <a:latin typeface="Intel Clear" panose="020B0604020203020204" pitchFamily="34" charset="0"/>
              </a:rPr>
              <a:t>scaled (49152x49152*)</a:t>
            </a:r>
            <a:endParaRPr lang="en-US" sz="2800" b="0">
              <a:latin typeface="Intel Clear" panose="020B0604020203020204"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375" y="933450"/>
            <a:ext cx="8477250" cy="3276600"/>
          </a:xfrm>
          <a:prstGeom prst="rect">
            <a:avLst/>
          </a:prstGeom>
        </p:spPr>
      </p:pic>
      <p:sp>
        <p:nvSpPr>
          <p:cNvPr id="5" name="TextBox 4"/>
          <p:cNvSpPr txBox="1"/>
          <p:nvPr/>
        </p:nvSpPr>
        <p:spPr>
          <a:xfrm>
            <a:off x="756345" y="4137584"/>
            <a:ext cx="7462299" cy="369332"/>
          </a:xfrm>
          <a:prstGeom prst="rect">
            <a:avLst/>
          </a:prstGeom>
          <a:noFill/>
        </p:spPr>
        <p:txBody>
          <a:bodyPr wrap="none" rtlCol="0">
            <a:spAutoFit/>
          </a:bodyPr>
          <a:lstStyle/>
          <a:p>
            <a:pPr algn="ctr"/>
            <a:r>
              <a:rPr lang="en-US" smtClean="0"/>
              <a:t>Normalized performance (Mflops/#nodes)/Mflops_single_node_MPI1</a:t>
            </a:r>
            <a:endParaRPr lang="en-US"/>
          </a:p>
        </p:txBody>
      </p:sp>
      <p:sp>
        <p:nvSpPr>
          <p:cNvPr id="7" name="TextBox 6"/>
          <p:cNvSpPr txBox="1"/>
          <p:nvPr/>
        </p:nvSpPr>
        <p:spPr>
          <a:xfrm>
            <a:off x="165975" y="4871922"/>
            <a:ext cx="2212144" cy="215444"/>
          </a:xfrm>
          <a:prstGeom prst="rect">
            <a:avLst/>
          </a:prstGeom>
          <a:noFill/>
        </p:spPr>
        <p:txBody>
          <a:bodyPr vert="horz" wrap="none" lIns="0" tIns="0" rIns="0" bIns="0" rtlCol="0">
            <a:spAutoFit/>
          </a:bodyPr>
          <a:lstStyle/>
          <a:p>
            <a:r>
              <a:rPr lang="en-US" sz="1400">
                <a:solidFill>
                  <a:schemeClr val="bg1"/>
                </a:solidFill>
              </a:rPr>
              <a:t>* Charm++: </a:t>
            </a:r>
            <a:r>
              <a:rPr lang="en-US" sz="1400" smtClean="0">
                <a:solidFill>
                  <a:schemeClr val="bg1"/>
                </a:solidFill>
              </a:rPr>
              <a:t>(47104x47104)</a:t>
            </a:r>
            <a:endParaRPr lang="en-US" sz="1400" dirty="0" err="1" smtClean="0">
              <a:solidFill>
                <a:schemeClr val="bg1"/>
              </a:solidFill>
            </a:endParaRPr>
          </a:p>
        </p:txBody>
      </p:sp>
    </p:spTree>
    <p:extLst>
      <p:ext uri="{BB962C8B-B14F-4D97-AF65-F5344CB8AC3E}">
        <p14:creationId xmlns:p14="http://schemas.microsoft.com/office/powerpoint/2010/main" val="2141723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Intel Clear" panose="020B0604020203020204" pitchFamily="34" charset="0"/>
              </a:rPr>
              <a:t>Synch_p2p</a:t>
            </a:r>
            <a:r>
              <a:rPr lang="en-US">
                <a:latin typeface="Intel Clear" panose="020B0604020203020204" pitchFamily="34" charset="0"/>
              </a:rPr>
              <a:t>, strong scaled (49152x49152*)</a:t>
            </a:r>
            <a:endParaRPr lang="en-US" sz="2800" b="0">
              <a:latin typeface="Intel Clear" panose="020B0604020203020204" pitchFamily="34" charset="0"/>
            </a:endParaRPr>
          </a:p>
        </p:txBody>
      </p:sp>
      <p:sp>
        <p:nvSpPr>
          <p:cNvPr id="6" name="TextBox 5"/>
          <p:cNvSpPr txBox="1"/>
          <p:nvPr/>
        </p:nvSpPr>
        <p:spPr>
          <a:xfrm>
            <a:off x="2749670" y="4137584"/>
            <a:ext cx="3475631" cy="369332"/>
          </a:xfrm>
          <a:prstGeom prst="rect">
            <a:avLst/>
          </a:prstGeom>
          <a:noFill/>
        </p:spPr>
        <p:txBody>
          <a:bodyPr wrap="none" rtlCol="0">
            <a:spAutoFit/>
          </a:bodyPr>
          <a:lstStyle/>
          <a:p>
            <a:pPr algn="ctr"/>
            <a:r>
              <a:rPr lang="en-US" smtClean="0"/>
              <a:t>Aggregate performance MFlops</a:t>
            </a: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887" y="933450"/>
            <a:ext cx="8658225" cy="3276600"/>
          </a:xfrm>
          <a:prstGeom prst="rect">
            <a:avLst/>
          </a:prstGeom>
        </p:spPr>
      </p:pic>
      <p:sp>
        <p:nvSpPr>
          <p:cNvPr id="3" name="TextBox 2"/>
          <p:cNvSpPr txBox="1"/>
          <p:nvPr/>
        </p:nvSpPr>
        <p:spPr>
          <a:xfrm>
            <a:off x="165975" y="4871922"/>
            <a:ext cx="2212144" cy="215444"/>
          </a:xfrm>
          <a:prstGeom prst="rect">
            <a:avLst/>
          </a:prstGeom>
          <a:noFill/>
        </p:spPr>
        <p:txBody>
          <a:bodyPr vert="horz" wrap="none" lIns="0" tIns="0" rIns="0" bIns="0" rtlCol="0">
            <a:spAutoFit/>
          </a:bodyPr>
          <a:lstStyle/>
          <a:p>
            <a:r>
              <a:rPr lang="en-US" sz="1400">
                <a:solidFill>
                  <a:schemeClr val="bg1"/>
                </a:solidFill>
              </a:rPr>
              <a:t>* Charm++: </a:t>
            </a:r>
            <a:r>
              <a:rPr lang="en-US" sz="1400" smtClean="0">
                <a:solidFill>
                  <a:schemeClr val="bg1"/>
                </a:solidFill>
              </a:rPr>
              <a:t>(47104x47104)</a:t>
            </a:r>
            <a:endParaRPr lang="en-US" sz="1400" dirty="0" err="1" smtClean="0">
              <a:solidFill>
                <a:schemeClr val="bg1"/>
              </a:solidFill>
            </a:endParaRPr>
          </a:p>
        </p:txBody>
      </p:sp>
    </p:spTree>
    <p:extLst>
      <p:ext uri="{BB962C8B-B14F-4D97-AF65-F5344CB8AC3E}">
        <p14:creationId xmlns:p14="http://schemas.microsoft.com/office/powerpoint/2010/main" val="2516045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PIC experiments</a:t>
            </a:r>
            <a:endParaRPr lang="en-US"/>
          </a:p>
        </p:txBody>
      </p:sp>
      <p:sp>
        <p:nvSpPr>
          <p:cNvPr id="3" name="Content Placeholder 2"/>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US" smtClean="0"/>
              <a:t>Grid of static charges of alternating sign, depending on column</a:t>
            </a:r>
          </a:p>
          <a:p>
            <a:pPr marL="285750" indent="-285750">
              <a:buFont typeface="Arial" panose="020B0604020202020204" pitchFamily="34" charset="0"/>
              <a:buChar char="•"/>
            </a:pPr>
            <a:r>
              <a:rPr lang="en-US" smtClean="0"/>
              <a:t>Exponentionally decreasing particle distribution, r=0.999</a:t>
            </a:r>
          </a:p>
          <a:p>
            <a:pPr marL="285750" indent="-285750">
              <a:buFont typeface="Arial" panose="020B0604020202020204" pitchFamily="34" charset="0"/>
              <a:buChar char="•"/>
            </a:pPr>
            <a:r>
              <a:rPr lang="en-US" smtClean="0"/>
              <a:t>Particles initially at rest</a:t>
            </a:r>
          </a:p>
          <a:p>
            <a:pPr marL="285750" indent="-285750">
              <a:buFont typeface="Arial" panose="020B0604020202020204" pitchFamily="34" charset="0"/>
              <a:buChar char="•"/>
            </a:pPr>
            <a:r>
              <a:rPr lang="en-US" smtClean="0"/>
              <a:t>Doubly periodic boundary conditions</a:t>
            </a:r>
          </a:p>
          <a:p>
            <a:pPr marL="285750" indent="-285750">
              <a:buFont typeface="Arial" panose="020B0604020202020204" pitchFamily="34" charset="0"/>
              <a:buChar char="•"/>
            </a:pPr>
            <a:r>
              <a:rPr lang="en-US" smtClean="0"/>
              <a:t>Domain decompositions: 2D</a:t>
            </a:r>
          </a:p>
          <a:p>
            <a:pPr marL="285750" indent="-285750">
              <a:buFont typeface="Arial" panose="020B0604020202020204" pitchFamily="34" charset="0"/>
              <a:buChar char="•"/>
            </a:pPr>
            <a:r>
              <a:rPr lang="en-US"/>
              <a:t>I</a:t>
            </a:r>
            <a:r>
              <a:rPr lang="en-US" smtClean="0"/>
              <a:t>f applicable: overdecomposition, load balancing frequency, threshold optimal for each case</a:t>
            </a:r>
          </a:p>
          <a:p>
            <a:pPr marL="285750" indent="-285750">
              <a:buFont typeface="Arial" panose="020B0604020202020204" pitchFamily="34" charset="0"/>
              <a:buChar char="•"/>
            </a:pPr>
            <a:r>
              <a:rPr lang="en-US" smtClean="0"/>
              <a:t>Methods:</a:t>
            </a:r>
          </a:p>
          <a:p>
            <a:pPr marL="511175" lvl="1" indent="-285750">
              <a:buFont typeface="Intel Clear" panose="020B0604020203020204" pitchFamily="34" charset="0"/>
              <a:buChar char="−"/>
            </a:pPr>
            <a:r>
              <a:rPr lang="en-US" smtClean="0"/>
              <a:t>MPI-2d: MPI </a:t>
            </a:r>
            <a:r>
              <a:rPr lang="en-US" smtClean="0"/>
              <a:t>without load balancing</a:t>
            </a:r>
          </a:p>
          <a:p>
            <a:pPr marL="511175" lvl="1" indent="-285750">
              <a:buFont typeface="Intel Clear" panose="020B0604020203020204" pitchFamily="34" charset="0"/>
              <a:buChar char="−"/>
            </a:pPr>
            <a:r>
              <a:rPr lang="en-US" smtClean="0"/>
              <a:t>MPI-2d-LB</a:t>
            </a:r>
            <a:r>
              <a:rPr lang="en-US" smtClean="0"/>
              <a:t>: MPI with 1D diffusion-based load balancing</a:t>
            </a:r>
          </a:p>
          <a:p>
            <a:pPr marL="511175" lvl="1" indent="-285750">
              <a:buFont typeface="Intel Clear" panose="020B0604020203020204" pitchFamily="34" charset="0"/>
              <a:buChar char="−"/>
            </a:pPr>
            <a:r>
              <a:rPr lang="en-US" smtClean="0"/>
              <a:t>AMPI: Adaptive MPI, using PUP, greedy load balancer</a:t>
            </a:r>
            <a:endParaRPr lang="en-US"/>
          </a:p>
        </p:txBody>
      </p:sp>
      <p:sp>
        <p:nvSpPr>
          <p:cNvPr id="4" name="Slide Number Placeholder 3"/>
          <p:cNvSpPr>
            <a:spLocks noGrp="1"/>
          </p:cNvSpPr>
          <p:nvPr>
            <p:ph type="sldNum" sz="quarter" idx="12"/>
          </p:nvPr>
        </p:nvSpPr>
        <p:spPr/>
        <p:txBody>
          <a:bodyPr/>
          <a:lstStyle/>
          <a:p>
            <a:endParaRPr lang="en-US"/>
          </a:p>
        </p:txBody>
      </p:sp>
      <p:grpSp>
        <p:nvGrpSpPr>
          <p:cNvPr id="9" name="Group 8"/>
          <p:cNvGrpSpPr/>
          <p:nvPr/>
        </p:nvGrpSpPr>
        <p:grpSpPr>
          <a:xfrm>
            <a:off x="7161196" y="1212783"/>
            <a:ext cx="1568918" cy="1434164"/>
            <a:chOff x="7161196" y="1212783"/>
            <a:chExt cx="1568918" cy="1434164"/>
          </a:xfrm>
        </p:grpSpPr>
        <p:sp>
          <p:nvSpPr>
            <p:cNvPr id="5" name="Rectangle 4"/>
            <p:cNvSpPr/>
            <p:nvPr/>
          </p:nvSpPr>
          <p:spPr>
            <a:xfrm>
              <a:off x="7161196" y="1212783"/>
              <a:ext cx="1559292" cy="143416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7170821" y="1212783"/>
              <a:ext cx="1559293" cy="1366788"/>
            </a:xfrm>
            <a:custGeom>
              <a:avLst/>
              <a:gdLst>
                <a:gd name="connsiteX0" fmla="*/ 0 w 1559293"/>
                <a:gd name="connsiteY0" fmla="*/ 0 h 1366788"/>
                <a:gd name="connsiteX1" fmla="*/ 529390 w 1559293"/>
                <a:gd name="connsiteY1" fmla="*/ 1049154 h 1366788"/>
                <a:gd name="connsiteX2" fmla="*/ 1559293 w 1559293"/>
                <a:gd name="connsiteY2" fmla="*/ 1366788 h 1366788"/>
              </a:gdLst>
              <a:ahLst/>
              <a:cxnLst>
                <a:cxn ang="0">
                  <a:pos x="connsiteX0" y="connsiteY0"/>
                </a:cxn>
                <a:cxn ang="0">
                  <a:pos x="connsiteX1" y="connsiteY1"/>
                </a:cxn>
                <a:cxn ang="0">
                  <a:pos x="connsiteX2" y="connsiteY2"/>
                </a:cxn>
              </a:cxnLst>
              <a:rect l="l" t="t" r="r" b="b"/>
              <a:pathLst>
                <a:path w="1559293" h="1366788">
                  <a:moveTo>
                    <a:pt x="0" y="0"/>
                  </a:moveTo>
                  <a:cubicBezTo>
                    <a:pt x="134754" y="410678"/>
                    <a:pt x="269508" y="821356"/>
                    <a:pt x="529390" y="1049154"/>
                  </a:cubicBezTo>
                  <a:cubicBezTo>
                    <a:pt x="789272" y="1276952"/>
                    <a:pt x="1387643" y="1313849"/>
                    <a:pt x="1559293" y="1366788"/>
                  </a:cubicBezTo>
                </a:path>
              </a:pathLst>
            </a:custGeom>
            <a:noFill/>
            <a:ln w="1905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642459" y="1578543"/>
              <a:ext cx="514564" cy="338554"/>
            </a:xfrm>
            <a:prstGeom prst="rect">
              <a:avLst/>
            </a:prstGeom>
            <a:noFill/>
          </p:spPr>
          <p:txBody>
            <a:bodyPr vert="horz" wrap="none" lIns="0" tIns="0" rIns="0" bIns="0" rtlCol="0">
              <a:spAutoFit/>
            </a:bodyPr>
            <a:lstStyle/>
            <a:p>
              <a:r>
                <a:rPr lang="en-US" sz="1100" smtClean="0">
                  <a:solidFill>
                    <a:srgbClr val="003C71"/>
                  </a:solidFill>
                </a:rPr>
                <a:t>Particle </a:t>
              </a:r>
            </a:p>
            <a:p>
              <a:r>
                <a:rPr lang="en-US" sz="1100" smtClean="0">
                  <a:solidFill>
                    <a:srgbClr val="003C71"/>
                  </a:solidFill>
                </a:rPr>
                <a:t>density</a:t>
              </a:r>
              <a:endParaRPr lang="en-US" sz="1100" dirty="0" err="1" smtClean="0">
                <a:solidFill>
                  <a:srgbClr val="003C71"/>
                </a:solidFill>
              </a:endParaRPr>
            </a:p>
          </p:txBody>
        </p:sp>
      </p:grpSp>
    </p:spTree>
    <p:extLst>
      <p:ext uri="{BB962C8B-B14F-4D97-AF65-F5344CB8AC3E}">
        <p14:creationId xmlns:p14="http://schemas.microsoft.com/office/powerpoint/2010/main" val="3534081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310130"/>
            <a:ext cx="8329464" cy="516038"/>
          </a:xfrm>
        </p:spPr>
        <p:txBody>
          <a:bodyPr/>
          <a:lstStyle/>
          <a:p>
            <a:r>
              <a:rPr lang="en-US" smtClean="0"/>
              <a:t>PIC: 3Kx3K grid, 600K particles, 6K steps</a:t>
            </a:r>
            <a:endParaRPr lang="en-US"/>
          </a:p>
        </p:txBody>
      </p:sp>
      <p:sp>
        <p:nvSpPr>
          <p:cNvPr id="4" name="Slide Number Placeholder 3"/>
          <p:cNvSpPr>
            <a:spLocks noGrp="1"/>
          </p:cNvSpPr>
          <p:nvPr>
            <p:ph type="sldNum" sz="quarter" idx="12"/>
          </p:nvPr>
        </p:nvSpPr>
        <p:spPr/>
        <p:txBody>
          <a:bodyPr/>
          <a:lstStyle/>
          <a:p>
            <a:endParaRPr lang="en-US"/>
          </a:p>
        </p:txBody>
      </p:sp>
      <p:pic>
        <p:nvPicPr>
          <p:cNvPr id="5" name="Picture 4" descr="dist_strong.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8850" y="918749"/>
            <a:ext cx="5004877" cy="3711003"/>
          </a:xfrm>
          <a:prstGeom prst="rect">
            <a:avLst/>
          </a:prstGeom>
        </p:spPr>
      </p:pic>
      <p:sp>
        <p:nvSpPr>
          <p:cNvPr id="6" name="TextBox 5"/>
          <p:cNvSpPr txBox="1"/>
          <p:nvPr/>
        </p:nvSpPr>
        <p:spPr>
          <a:xfrm>
            <a:off x="7024643" y="1999716"/>
            <a:ext cx="1196161" cy="738664"/>
          </a:xfrm>
          <a:prstGeom prst="rect">
            <a:avLst/>
          </a:prstGeom>
          <a:solidFill>
            <a:schemeClr val="bg2">
              <a:lumMod val="60000"/>
              <a:lumOff val="40000"/>
            </a:schemeClr>
          </a:solidFill>
          <a:ln>
            <a:solidFill>
              <a:schemeClr val="tx1"/>
            </a:solidFill>
          </a:ln>
        </p:spPr>
        <p:txBody>
          <a:bodyPr vert="horz" wrap="none" lIns="91440" tIns="0" rIns="91440" bIns="0" rtlCol="0">
            <a:spAutoFit/>
          </a:bodyPr>
          <a:lstStyle/>
          <a:p>
            <a:r>
              <a:rPr lang="en-US" sz="2400" smtClean="0">
                <a:solidFill>
                  <a:srgbClr val="003C71"/>
                </a:solidFill>
              </a:rPr>
              <a:t>Strong </a:t>
            </a:r>
            <a:br>
              <a:rPr lang="en-US" sz="2400" smtClean="0">
                <a:solidFill>
                  <a:srgbClr val="003C71"/>
                </a:solidFill>
              </a:rPr>
            </a:br>
            <a:r>
              <a:rPr lang="en-US" sz="2400" smtClean="0">
                <a:solidFill>
                  <a:srgbClr val="003C71"/>
                </a:solidFill>
              </a:rPr>
              <a:t>scaling</a:t>
            </a:r>
            <a:endParaRPr lang="en-US" sz="2400" dirty="0" err="1" smtClean="0">
              <a:solidFill>
                <a:srgbClr val="003C71"/>
              </a:solidFill>
            </a:endParaRPr>
          </a:p>
        </p:txBody>
      </p:sp>
    </p:spTree>
    <p:extLst>
      <p:ext uri="{BB962C8B-B14F-4D97-AF65-F5344CB8AC3E}">
        <p14:creationId xmlns:p14="http://schemas.microsoft.com/office/powerpoint/2010/main" val="1865698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a:t>Parallel Research Kernels </a:t>
            </a:r>
            <a:r>
              <a:rPr lang="en-US" smtClean="0"/>
              <a:t>(PRK) motivation</a:t>
            </a:r>
            <a:endParaRPr lang="en-US"/>
          </a:p>
          <a:p>
            <a:pPr marL="285750" indent="-285750">
              <a:buFont typeface="Arial" panose="020B0604020202020204" pitchFamily="34" charset="0"/>
              <a:buChar char="•"/>
            </a:pPr>
            <a:r>
              <a:rPr lang="en-US" smtClean="0"/>
              <a:t>Philosophy</a:t>
            </a:r>
          </a:p>
          <a:p>
            <a:pPr marL="285750" indent="-285750">
              <a:buFont typeface="Arial" panose="020B0604020202020204" pitchFamily="34" charset="0"/>
              <a:buChar char="•"/>
            </a:pPr>
            <a:r>
              <a:rPr lang="en-US" smtClean="0"/>
              <a:t>Reference implementations</a:t>
            </a:r>
            <a:endParaRPr lang="en-US"/>
          </a:p>
          <a:p>
            <a:pPr marL="285750" indent="-285750">
              <a:buFont typeface="Arial" panose="020B0604020202020204" pitchFamily="34" charset="0"/>
              <a:buChar char="•"/>
            </a:pPr>
            <a:r>
              <a:rPr lang="en-US" smtClean="0"/>
              <a:t>PRKs </a:t>
            </a:r>
            <a:r>
              <a:rPr lang="en-US"/>
              <a:t>you should care about</a:t>
            </a:r>
          </a:p>
          <a:p>
            <a:pPr marL="285750" indent="-285750">
              <a:buFont typeface="Arial" panose="020B0604020202020204" pitchFamily="34" charset="0"/>
              <a:buChar char="•"/>
            </a:pPr>
            <a:r>
              <a:rPr lang="en-US" smtClean="0"/>
              <a:t>Results</a:t>
            </a:r>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1261491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310130"/>
            <a:ext cx="8329464" cy="516038"/>
          </a:xfrm>
        </p:spPr>
        <p:txBody>
          <a:bodyPr/>
          <a:lstStyle/>
          <a:p>
            <a:r>
              <a:rPr lang="en-US" smtClean="0"/>
              <a:t>PIC: 12Kx12K grid, 200K particles/node, 6K steps</a:t>
            </a:r>
            <a:endParaRPr lang="en-US"/>
          </a:p>
        </p:txBody>
      </p:sp>
      <p:sp>
        <p:nvSpPr>
          <p:cNvPr id="4" name="Slide Number Placeholder 3"/>
          <p:cNvSpPr>
            <a:spLocks noGrp="1"/>
          </p:cNvSpPr>
          <p:nvPr>
            <p:ph type="sldNum" sz="quarter" idx="12"/>
          </p:nvPr>
        </p:nvSpPr>
        <p:spPr/>
        <p:txBody>
          <a:bodyPr/>
          <a:lstStyle/>
          <a:p>
            <a:endParaRPr lang="en-US"/>
          </a:p>
        </p:txBody>
      </p:sp>
      <p:sp>
        <p:nvSpPr>
          <p:cNvPr id="6" name="TextBox 5"/>
          <p:cNvSpPr txBox="1"/>
          <p:nvPr/>
        </p:nvSpPr>
        <p:spPr>
          <a:xfrm>
            <a:off x="7024643" y="1999716"/>
            <a:ext cx="1369286" cy="1477328"/>
          </a:xfrm>
          <a:prstGeom prst="rect">
            <a:avLst/>
          </a:prstGeom>
          <a:solidFill>
            <a:schemeClr val="bg2">
              <a:lumMod val="60000"/>
              <a:lumOff val="40000"/>
            </a:schemeClr>
          </a:solidFill>
          <a:ln>
            <a:solidFill>
              <a:schemeClr val="tx1"/>
            </a:solidFill>
          </a:ln>
        </p:spPr>
        <p:txBody>
          <a:bodyPr vert="horz" wrap="none" lIns="91440" tIns="0" rIns="91440" bIns="0" rtlCol="0">
            <a:spAutoFit/>
          </a:bodyPr>
          <a:lstStyle/>
          <a:p>
            <a:r>
              <a:rPr lang="en-US" sz="2400" smtClean="0">
                <a:solidFill>
                  <a:srgbClr val="003C71"/>
                </a:solidFill>
              </a:rPr>
              <a:t>Weak </a:t>
            </a:r>
            <a:br>
              <a:rPr lang="en-US" sz="2400" smtClean="0">
                <a:solidFill>
                  <a:srgbClr val="003C71"/>
                </a:solidFill>
              </a:rPr>
            </a:br>
            <a:r>
              <a:rPr lang="en-US" sz="2400" smtClean="0">
                <a:solidFill>
                  <a:srgbClr val="003C71"/>
                </a:solidFill>
              </a:rPr>
              <a:t>scaling/</a:t>
            </a:r>
          </a:p>
          <a:p>
            <a:r>
              <a:rPr lang="en-US" sz="2400" smtClean="0">
                <a:solidFill>
                  <a:srgbClr val="003C71"/>
                </a:solidFill>
              </a:rPr>
              <a:t>particles</a:t>
            </a:r>
          </a:p>
          <a:p>
            <a:r>
              <a:rPr lang="en-US" sz="2400" smtClean="0">
                <a:solidFill>
                  <a:srgbClr val="003C71"/>
                </a:solidFill>
              </a:rPr>
              <a:t>only</a:t>
            </a:r>
            <a:endParaRPr lang="en-US" sz="2400" dirty="0" err="1" smtClean="0">
              <a:solidFill>
                <a:srgbClr val="003C7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2922" y="876429"/>
            <a:ext cx="5201651" cy="3757587"/>
          </a:xfrm>
          <a:prstGeom prst="rect">
            <a:avLst/>
          </a:prstGeom>
        </p:spPr>
      </p:pic>
    </p:spTree>
    <p:extLst>
      <p:ext uri="{BB962C8B-B14F-4D97-AF65-F5344CB8AC3E}">
        <p14:creationId xmlns:p14="http://schemas.microsoft.com/office/powerpoint/2010/main" val="666266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mtClean="0"/>
              <a:t>PRK can be used to compare different aspects of parallel programming environments</a:t>
            </a:r>
          </a:p>
          <a:p>
            <a:pPr marL="285750" indent="-285750">
              <a:buFont typeface="Arial" panose="020B0604020202020204" pitchFamily="34" charset="0"/>
              <a:buChar char="•"/>
            </a:pPr>
            <a:r>
              <a:rPr lang="en-US"/>
              <a:t>Growing set of reference implementations available: </a:t>
            </a:r>
            <a:r>
              <a:rPr lang="en-US">
                <a:hlinkClick r:id="rId2"/>
              </a:rPr>
              <a:t>https</a:t>
            </a:r>
            <a:r>
              <a:rPr lang="en-US">
                <a:hlinkClick r:id="rId2"/>
              </a:rPr>
              <a:t>://</a:t>
            </a:r>
            <a:r>
              <a:rPr lang="en-US" smtClean="0">
                <a:hlinkClick r:id="rId2"/>
              </a:rPr>
              <a:t>github.com/ParRes/Kernels</a:t>
            </a:r>
            <a:endParaRPr lang="en-US" smtClean="0"/>
          </a:p>
          <a:p>
            <a:pPr marL="285750" indent="-285750">
              <a:buFont typeface="Arial" panose="020B0604020202020204" pitchFamily="34" charset="0"/>
              <a:buChar char="•"/>
            </a:pPr>
            <a:r>
              <a:rPr lang="en-US" smtClean="0"/>
              <a:t>Join the PRK community to contribute or review implementations!</a:t>
            </a:r>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2931785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152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PRK Motivation</a:t>
            </a:r>
            <a:endParaRPr lang="en-US"/>
          </a:p>
        </p:txBody>
      </p:sp>
      <p:sp>
        <p:nvSpPr>
          <p:cNvPr id="3" name="Content Placeholder 2"/>
          <p:cNvSpPr>
            <a:spLocks noGrp="1"/>
          </p:cNvSpPr>
          <p:nvPr>
            <p:ph idx="1"/>
          </p:nvPr>
        </p:nvSpPr>
        <p:spPr/>
        <p:txBody>
          <a:bodyPr>
            <a:normAutofit/>
          </a:bodyPr>
          <a:lstStyle/>
          <a:p>
            <a:r>
              <a:rPr lang="en-US" smtClean="0"/>
              <a:t>Observations</a:t>
            </a:r>
          </a:p>
          <a:p>
            <a:pPr marL="285750" indent="-285750">
              <a:buFont typeface="Arial" panose="020B0604020202020204" pitchFamily="34" charset="0"/>
              <a:buChar char="•"/>
            </a:pPr>
            <a:r>
              <a:rPr lang="en-US"/>
              <a:t>Performance of full app </a:t>
            </a:r>
            <a:r>
              <a:rPr lang="en-US" smtClean="0"/>
              <a:t>is mixture </a:t>
            </a:r>
            <a:r>
              <a:rPr lang="en-US"/>
              <a:t>of multiple effects/interactions: hard to apply learnings to other apps</a:t>
            </a:r>
          </a:p>
          <a:p>
            <a:pPr marL="285750" indent="-285750">
              <a:buFont typeface="Arial" panose="020B0604020202020204" pitchFamily="34" charset="0"/>
              <a:buChar char="•"/>
            </a:pPr>
            <a:r>
              <a:rPr lang="en-US" smtClean="0"/>
              <a:t>Hard </a:t>
            </a:r>
            <a:r>
              <a:rPr lang="en-US"/>
              <a:t>to obtain useful data of full app on </a:t>
            </a:r>
            <a:r>
              <a:rPr lang="en-US" smtClean="0"/>
              <a:t>simulator (1 s * 1M</a:t>
            </a:r>
            <a:r>
              <a:rPr lang="en-US">
                <a:sym typeface="Symbol"/>
              </a:rPr>
              <a:t> </a:t>
            </a:r>
            <a:r>
              <a:rPr lang="en-US" smtClean="0">
                <a:sym typeface="Symbol"/>
              </a:rPr>
              <a:t>= 11.6 days)</a:t>
            </a:r>
            <a:endParaRPr lang="en-US"/>
          </a:p>
          <a:p>
            <a:pPr marL="285750" indent="-285750">
              <a:buFont typeface="Arial" panose="020B0604020202020204" pitchFamily="34" charset="0"/>
              <a:buChar char="•"/>
            </a:pPr>
            <a:r>
              <a:rPr lang="en-US" smtClean="0"/>
              <a:t>Can’t </a:t>
            </a:r>
            <a:r>
              <a:rPr lang="en-US"/>
              <a:t>predict which apps (or languages, or </a:t>
            </a:r>
            <a:r>
              <a:rPr lang="en-US" smtClean="0"/>
              <a:t>ProgEnvs) </a:t>
            </a:r>
            <a:r>
              <a:rPr lang="en-US"/>
              <a:t>important in 10 years</a:t>
            </a:r>
          </a:p>
          <a:p>
            <a:pPr marL="285750" indent="-285750">
              <a:buFont typeface="Arial" panose="020B0604020202020204" pitchFamily="34" charset="0"/>
              <a:buChar char="•"/>
            </a:pPr>
            <a:r>
              <a:rPr lang="en-US" b="1" smtClean="0"/>
              <a:t>But</a:t>
            </a:r>
            <a:r>
              <a:rPr lang="en-US" b="1"/>
              <a:t>: </a:t>
            </a:r>
            <a:r>
              <a:rPr lang="en-US"/>
              <a:t>Can predict which fundamental parallel constructs/patterns will </a:t>
            </a:r>
            <a:r>
              <a:rPr lang="en-US" smtClean="0"/>
              <a:t>matter</a:t>
            </a:r>
            <a:endParaRPr lang="en-US"/>
          </a:p>
          <a:p>
            <a:r>
              <a:rPr lang="en-US" smtClean="0"/>
              <a:t>Proposal: provide </a:t>
            </a:r>
            <a:r>
              <a:rPr lang="en-US"/>
              <a:t>something </a:t>
            </a:r>
            <a:r>
              <a:rPr lang="en-US" smtClean="0"/>
              <a:t>simpler </a:t>
            </a:r>
          </a:p>
          <a:p>
            <a:pPr marL="285750" indent="-285750">
              <a:buFont typeface="Arial" panose="020B0604020202020204" pitchFamily="34" charset="0"/>
              <a:buChar char="•"/>
            </a:pPr>
            <a:r>
              <a:rPr lang="en-US" smtClean="0"/>
              <a:t>Generic parallel-specific app patterns</a:t>
            </a:r>
            <a:r>
              <a:rPr lang="en-US"/>
              <a:t>, i.e. </a:t>
            </a:r>
            <a:r>
              <a:rPr lang="en-US" b="1" smtClean="0"/>
              <a:t>parallel kernels</a:t>
            </a:r>
          </a:p>
          <a:p>
            <a:pPr marL="285750" indent="-285750">
              <a:buFont typeface="Arial" panose="020B0604020202020204" pitchFamily="34" charset="0"/>
              <a:buChar char="•"/>
            </a:pPr>
            <a:r>
              <a:rPr lang="en-US" smtClean="0"/>
              <a:t>Each kernel contains only one pattern</a:t>
            </a:r>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1267554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PRK </a:t>
            </a:r>
            <a:r>
              <a:rPr lang="en-US" smtClean="0"/>
              <a:t>Motivation, cont’d</a:t>
            </a:r>
            <a:endParaRPr lang="en-US"/>
          </a:p>
        </p:txBody>
      </p:sp>
      <p:sp>
        <p:nvSpPr>
          <p:cNvPr id="3" name="Content Placeholder 2"/>
          <p:cNvSpPr>
            <a:spLocks noGrp="1"/>
          </p:cNvSpPr>
          <p:nvPr>
            <p:ph idx="1"/>
          </p:nvPr>
        </p:nvSpPr>
        <p:spPr/>
        <p:txBody>
          <a:bodyPr>
            <a:normAutofit lnSpcReduction="10000"/>
          </a:bodyPr>
          <a:lstStyle/>
          <a:p>
            <a:r>
              <a:rPr lang="en-US"/>
              <a:t>Limitations:</a:t>
            </a:r>
          </a:p>
          <a:p>
            <a:pPr marL="285750" indent="-285750">
              <a:buFont typeface="Arial" panose="020B0604020202020204" pitchFamily="34" charset="0"/>
              <a:buChar char="•"/>
            </a:pPr>
            <a:r>
              <a:rPr lang="en-US"/>
              <a:t>Focused  (mostly) on </a:t>
            </a:r>
            <a:r>
              <a:rPr lang="en-US" smtClean="0"/>
              <a:t>features </a:t>
            </a:r>
            <a:r>
              <a:rPr lang="en-US"/>
              <a:t>stressed by </a:t>
            </a:r>
            <a:r>
              <a:rPr lang="en-US" b="1"/>
              <a:t>parallel</a:t>
            </a:r>
            <a:r>
              <a:rPr lang="en-US"/>
              <a:t> parts of  </a:t>
            </a:r>
            <a:r>
              <a:rPr lang="en-US" smtClean="0"/>
              <a:t>application</a:t>
            </a:r>
            <a:endParaRPr lang="en-US"/>
          </a:p>
          <a:p>
            <a:pPr marL="285750" indent="-285750">
              <a:buFont typeface="Arial" panose="020B0604020202020204" pitchFamily="34" charset="0"/>
              <a:buChar char="•"/>
            </a:pPr>
            <a:r>
              <a:rPr lang="en-US"/>
              <a:t>Emphasize parallel overhead, so may </a:t>
            </a:r>
            <a:r>
              <a:rPr lang="en-US" b="1"/>
              <a:t>exaggerate</a:t>
            </a:r>
            <a:r>
              <a:rPr lang="en-US"/>
              <a:t> parallelization impact</a:t>
            </a:r>
          </a:p>
          <a:p>
            <a:pPr marL="285750" indent="-285750">
              <a:buFont typeface="Arial" panose="020B0604020202020204" pitchFamily="34" charset="0"/>
              <a:buChar char="•"/>
            </a:pPr>
            <a:r>
              <a:rPr lang="en-US" smtClean="0"/>
              <a:t>Not </a:t>
            </a:r>
            <a:r>
              <a:rPr lang="en-US"/>
              <a:t>designed for </a:t>
            </a:r>
            <a:r>
              <a:rPr lang="en-US" smtClean="0"/>
              <a:t>full application </a:t>
            </a:r>
            <a:r>
              <a:rPr lang="en-US"/>
              <a:t>performance </a:t>
            </a:r>
            <a:r>
              <a:rPr lang="en-US" b="1"/>
              <a:t>projections</a:t>
            </a:r>
          </a:p>
          <a:p>
            <a:pPr marL="285750" indent="-285750">
              <a:buFont typeface="Arial" panose="020B0604020202020204" pitchFamily="34" charset="0"/>
              <a:buChar char="•"/>
            </a:pPr>
            <a:r>
              <a:rPr lang="en-US" smtClean="0"/>
              <a:t>Single data structure, one or two hot loops: small </a:t>
            </a:r>
            <a:r>
              <a:rPr lang="en-US" b="1"/>
              <a:t>data </a:t>
            </a:r>
            <a:r>
              <a:rPr lang="en-US" b="1" smtClean="0"/>
              <a:t>layout</a:t>
            </a:r>
            <a:r>
              <a:rPr lang="en-US" smtClean="0"/>
              <a:t>/alignment details may dominate performance</a:t>
            </a:r>
          </a:p>
          <a:p>
            <a:pPr marL="285750" indent="-285750">
              <a:buFont typeface="Arial" panose="020B0604020202020204" pitchFamily="34" charset="0"/>
              <a:buChar char="•"/>
            </a:pPr>
            <a:r>
              <a:rPr lang="en-US"/>
              <a:t>Not designed to measure </a:t>
            </a:r>
            <a:r>
              <a:rPr lang="en-US" b="1" smtClean="0"/>
              <a:t>robustness</a:t>
            </a:r>
            <a:r>
              <a:rPr lang="en-US" smtClean="0"/>
              <a:t>: fault tolerance, I/O </a:t>
            </a:r>
            <a:r>
              <a:rPr lang="en-US"/>
              <a:t>performance</a:t>
            </a:r>
          </a:p>
          <a:p>
            <a:pPr marL="285750" indent="-285750">
              <a:buFont typeface="Arial" panose="020B0604020202020204" pitchFamily="34" charset="0"/>
              <a:buChar char="•"/>
            </a:pPr>
            <a:r>
              <a:rPr lang="en-US" smtClean="0"/>
              <a:t>Not designed to measure ProgEnv </a:t>
            </a:r>
            <a:r>
              <a:rPr lang="en-US" b="1" smtClean="0"/>
              <a:t>productivity</a:t>
            </a:r>
            <a:r>
              <a:rPr lang="en-US" smtClean="0"/>
              <a:t>, due to kernel simplicity</a:t>
            </a:r>
          </a:p>
          <a:p>
            <a:pPr marL="285750" indent="-285750">
              <a:buFont typeface="Arial" panose="020B0604020202020204" pitchFamily="34" charset="0"/>
              <a:buChar char="•"/>
            </a:pPr>
            <a:r>
              <a:rPr lang="en-US" smtClean="0"/>
              <a:t>Not designed to measure ProgEnv </a:t>
            </a:r>
            <a:r>
              <a:rPr lang="en-US" b="1" smtClean="0"/>
              <a:t>expressiveness</a:t>
            </a:r>
            <a:r>
              <a:rPr lang="en-US" smtClean="0"/>
              <a:t>; that battle had been fought … we thought </a:t>
            </a:r>
          </a:p>
          <a:p>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1747204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PRK </a:t>
            </a:r>
            <a:r>
              <a:rPr lang="en-US" smtClean="0"/>
              <a:t>Philosophy</a:t>
            </a:r>
            <a:endParaRPr lang="en-US"/>
          </a:p>
        </p:txBody>
      </p:sp>
      <p:sp>
        <p:nvSpPr>
          <p:cNvPr id="3" name="Content Placeholder 2"/>
          <p:cNvSpPr>
            <a:spLocks noGrp="1"/>
          </p:cNvSpPr>
          <p:nvPr>
            <p:ph idx="1"/>
          </p:nvPr>
        </p:nvSpPr>
        <p:spPr/>
        <p:txBody>
          <a:bodyPr>
            <a:normAutofit lnSpcReduction="10000"/>
          </a:bodyPr>
          <a:lstStyle/>
          <a:p>
            <a:r>
              <a:rPr lang="en-US" smtClean="0"/>
              <a:t>Useage </a:t>
            </a:r>
            <a:r>
              <a:rPr lang="en-US"/>
              <a:t>model</a:t>
            </a:r>
          </a:p>
          <a:p>
            <a:pPr marL="285750" indent="-285750">
              <a:buFont typeface="Arial" panose="020B0604020202020204" pitchFamily="34" charset="0"/>
              <a:buChar char="•"/>
            </a:pPr>
            <a:r>
              <a:rPr lang="en-US"/>
              <a:t>Analyze app, map patterns to kernels, </a:t>
            </a:r>
            <a:r>
              <a:rPr lang="en-US" smtClean="0"/>
              <a:t>study performance of </a:t>
            </a:r>
            <a:r>
              <a:rPr lang="en-US"/>
              <a:t>kernels</a:t>
            </a:r>
          </a:p>
          <a:p>
            <a:pPr marL="285750" indent="-285750">
              <a:buFont typeface="Arial" panose="020B0604020202020204" pitchFamily="34" charset="0"/>
              <a:buChar char="•"/>
            </a:pPr>
            <a:r>
              <a:rPr lang="en-US"/>
              <a:t>If system </a:t>
            </a:r>
            <a:r>
              <a:rPr lang="en-US" b="1"/>
              <a:t>does well </a:t>
            </a:r>
            <a:r>
              <a:rPr lang="en-US"/>
              <a:t>on </a:t>
            </a:r>
            <a:r>
              <a:rPr lang="en-US" b="1"/>
              <a:t>all</a:t>
            </a:r>
            <a:r>
              <a:rPr lang="en-US"/>
              <a:t> relevant kernels, move to mini-app or actual </a:t>
            </a:r>
            <a:r>
              <a:rPr lang="en-US" smtClean="0"/>
              <a:t>application (method of </a:t>
            </a:r>
            <a:r>
              <a:rPr lang="en-US" b="1" smtClean="0"/>
              <a:t>elimination</a:t>
            </a:r>
            <a:r>
              <a:rPr lang="en-US" smtClean="0"/>
              <a:t>)</a:t>
            </a:r>
          </a:p>
          <a:p>
            <a:pPr marL="285750" indent="-285750">
              <a:buFont typeface="Arial" panose="020B0604020202020204" pitchFamily="34" charset="0"/>
              <a:buChar char="•"/>
            </a:pPr>
            <a:r>
              <a:rPr lang="en-US" smtClean="0"/>
              <a:t>Example parallel application analysis: </a:t>
            </a:r>
          </a:p>
          <a:p>
            <a:pPr marL="568325" lvl="1" indent="-342900">
              <a:buFont typeface="+mj-lt"/>
              <a:buAutoNum type="arabicPeriod"/>
            </a:pPr>
            <a:r>
              <a:rPr lang="en-US" smtClean="0"/>
              <a:t>read lists of data</a:t>
            </a:r>
          </a:p>
          <a:p>
            <a:pPr marL="568325" lvl="1" indent="-342900">
              <a:buFont typeface="+mj-lt"/>
              <a:buAutoNum type="arabicPeriod"/>
            </a:pPr>
            <a:r>
              <a:rPr lang="en-US"/>
              <a:t>d</a:t>
            </a:r>
            <a:r>
              <a:rPr lang="en-US" smtClean="0"/>
              <a:t>o local sort into buckets</a:t>
            </a:r>
          </a:p>
          <a:p>
            <a:pPr marL="568325" lvl="1" indent="-342900">
              <a:buFont typeface="+mj-lt"/>
              <a:buAutoNum type="arabicPeriod"/>
            </a:pPr>
            <a:r>
              <a:rPr lang="en-US" smtClean="0"/>
              <a:t>send one bucket each to all other nodes</a:t>
            </a:r>
          </a:p>
          <a:p>
            <a:pPr marL="568325" lvl="1" indent="-342900">
              <a:buFont typeface="+mj-lt"/>
              <a:buAutoNum type="arabicPeriod"/>
            </a:pPr>
            <a:r>
              <a:rPr lang="en-US" smtClean="0"/>
              <a:t>merge incoming buckets</a:t>
            </a:r>
          </a:p>
          <a:p>
            <a:pPr marL="342900" indent="-342900">
              <a:buFont typeface="Arial" panose="020B0604020202020204" pitchFamily="34" charset="0"/>
              <a:buChar char="•"/>
            </a:pPr>
            <a:r>
              <a:rPr lang="en-US" smtClean="0"/>
              <a:t>Useful PRKs: 1: Nstream, 2: Sparse or Random, 3: Transpose, 4: Nstream</a:t>
            </a:r>
            <a:endParaRPr lang="en-US"/>
          </a:p>
          <a:p>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2360979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PRK Philosophy</a:t>
            </a:r>
            <a:endParaRPr lang="en-US"/>
          </a:p>
        </p:txBody>
      </p:sp>
      <p:sp>
        <p:nvSpPr>
          <p:cNvPr id="3" name="Content Placeholder 2"/>
          <p:cNvSpPr>
            <a:spLocks noGrp="1"/>
          </p:cNvSpPr>
          <p:nvPr>
            <p:ph idx="1"/>
          </p:nvPr>
        </p:nvSpPr>
        <p:spPr/>
        <p:txBody>
          <a:bodyPr>
            <a:normAutofit/>
          </a:bodyPr>
          <a:lstStyle/>
          <a:p>
            <a:pPr marL="285750" indent="-285750">
              <a:buFont typeface="Arial" panose="020B0604020202020204" pitchFamily="34" charset="0"/>
              <a:buChar char="•"/>
            </a:pPr>
            <a:r>
              <a:rPr lang="en-US"/>
              <a:t>B</a:t>
            </a:r>
            <a:r>
              <a:rPr lang="en-US" smtClean="0"/>
              <a:t>road range </a:t>
            </a:r>
            <a:r>
              <a:rPr lang="en-US"/>
              <a:t>of </a:t>
            </a:r>
            <a:r>
              <a:rPr lang="en-US" b="1" smtClean="0"/>
              <a:t>important patterns </a:t>
            </a:r>
            <a:r>
              <a:rPr lang="en-US"/>
              <a:t>found in real </a:t>
            </a:r>
            <a:r>
              <a:rPr lang="en-US" smtClean="0"/>
              <a:t>parallel applications</a:t>
            </a:r>
            <a:endParaRPr lang="en-US"/>
          </a:p>
          <a:p>
            <a:pPr marL="285750" indent="-285750">
              <a:buFont typeface="Arial" panose="020B0604020202020204" pitchFamily="34" charset="0"/>
              <a:buChar char="•"/>
            </a:pPr>
            <a:r>
              <a:rPr lang="en-US" smtClean="0"/>
              <a:t>Reasonably self-contained for </a:t>
            </a:r>
            <a:r>
              <a:rPr lang="en-US" b="1" smtClean="0"/>
              <a:t>all of HPC</a:t>
            </a:r>
          </a:p>
          <a:p>
            <a:pPr marL="285750" indent="-285750">
              <a:buFont typeface="Arial" panose="020B0604020202020204" pitchFamily="34" charset="0"/>
              <a:buChar char="•"/>
            </a:pPr>
            <a:r>
              <a:rPr lang="en-US"/>
              <a:t>Paper-and-pencil </a:t>
            </a:r>
            <a:r>
              <a:rPr lang="en-US" b="1" smtClean="0"/>
              <a:t>specifications</a:t>
            </a:r>
            <a:endParaRPr lang="en-US" b="1"/>
          </a:p>
          <a:p>
            <a:pPr marL="285750" indent="-285750">
              <a:buFont typeface="Arial" panose="020B0604020202020204" pitchFamily="34" charset="0"/>
              <a:buChar char="•"/>
            </a:pPr>
            <a:r>
              <a:rPr lang="en-US" b="1" smtClean="0"/>
              <a:t>Simple</a:t>
            </a:r>
            <a:r>
              <a:rPr lang="en-US"/>
              <a:t>,</a:t>
            </a:r>
            <a:r>
              <a:rPr lang="en-US" smtClean="0"/>
              <a:t> understood by non-domain scientists (not </a:t>
            </a:r>
            <a:r>
              <a:rPr lang="en-US" i="1" smtClean="0"/>
              <a:t>algorithms,</a:t>
            </a:r>
            <a:r>
              <a:rPr lang="en-US" smtClean="0"/>
              <a:t> but </a:t>
            </a:r>
            <a:r>
              <a:rPr lang="en-US" i="1" smtClean="0"/>
              <a:t>patterns</a:t>
            </a:r>
            <a:r>
              <a:rPr lang="en-US" smtClean="0"/>
              <a:t>!)</a:t>
            </a:r>
          </a:p>
          <a:p>
            <a:pPr marL="285750" indent="-285750">
              <a:buFont typeface="Arial" panose="020B0604020202020204" pitchFamily="34" charset="0"/>
              <a:buChar char="•"/>
            </a:pPr>
            <a:r>
              <a:rPr lang="en-US" smtClean="0"/>
              <a:t>Each </a:t>
            </a:r>
            <a:r>
              <a:rPr lang="en-US"/>
              <a:t>kernel does some real </a:t>
            </a:r>
            <a:r>
              <a:rPr lang="en-US" smtClean="0"/>
              <a:t>work. </a:t>
            </a:r>
            <a:r>
              <a:rPr lang="en-US"/>
              <a:t>Corollaries:</a:t>
            </a:r>
          </a:p>
          <a:p>
            <a:pPr marL="511175" lvl="1" indent="-285750">
              <a:buFont typeface="Intel Clear" panose="020B0604020203020204" pitchFamily="34" charset="0"/>
              <a:buChar char="−"/>
            </a:pPr>
            <a:r>
              <a:rPr lang="en-US"/>
              <a:t>Uniform performance metric = work/time</a:t>
            </a:r>
          </a:p>
          <a:p>
            <a:pPr marL="511175" lvl="1" indent="-285750">
              <a:buFont typeface="Intel Clear" panose="020B0604020203020204" pitchFamily="34" charset="0"/>
              <a:buChar char="−"/>
            </a:pPr>
            <a:r>
              <a:rPr lang="en-US"/>
              <a:t>Work can be tested for correctness</a:t>
            </a:r>
          </a:p>
          <a:p>
            <a:pPr marL="285750" indent="-285750">
              <a:buFont typeface="Arial" panose="020B0604020202020204" pitchFamily="34" charset="0"/>
              <a:buChar char="•"/>
            </a:pPr>
            <a:r>
              <a:rPr lang="en-US"/>
              <a:t>Compact reference codes </a:t>
            </a:r>
            <a:r>
              <a:rPr lang="en-US" i="1"/>
              <a:t>O</a:t>
            </a:r>
            <a:r>
              <a:rPr lang="en-US"/>
              <a:t>(1-3 pages): easy porting to new ProgEnv</a:t>
            </a:r>
          </a:p>
          <a:p>
            <a:pPr marL="285750" indent="-285750">
              <a:buFont typeface="Arial" panose="020B0604020202020204" pitchFamily="34" charset="0"/>
              <a:buChar char="•"/>
            </a:pPr>
            <a:r>
              <a:rPr lang="en-US" smtClean="0"/>
              <a:t>Performance </a:t>
            </a:r>
            <a:r>
              <a:rPr lang="en-US"/>
              <a:t>expectations (simplified performance models</a:t>
            </a:r>
            <a:r>
              <a:rPr lang="en-US" smtClean="0"/>
              <a:t>)</a:t>
            </a:r>
            <a:endParaRPr lang="en-US"/>
          </a:p>
          <a:p>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434319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Reference implementations</a:t>
            </a:r>
            <a:endParaRPr lang="en-US"/>
          </a:p>
        </p:txBody>
      </p:sp>
      <p:sp>
        <p:nvSpPr>
          <p:cNvPr id="3" name="Content Placeholder 2"/>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mtClean="0"/>
              <a:t>Portable</a:t>
            </a:r>
            <a:r>
              <a:rPr lang="en-US"/>
              <a:t>:</a:t>
            </a:r>
          </a:p>
          <a:p>
            <a:pPr marL="511175" lvl="1" indent="-285750">
              <a:buFont typeface="Intel Clear" panose="020B0604020203020204" pitchFamily="34" charset="0"/>
              <a:buChar char="−"/>
            </a:pPr>
            <a:r>
              <a:rPr lang="en-US"/>
              <a:t>plain C/Fortran serial reference </a:t>
            </a:r>
            <a:r>
              <a:rPr lang="en-US" smtClean="0"/>
              <a:t>implementations, no excessive tuning</a:t>
            </a:r>
            <a:endParaRPr lang="en-US"/>
          </a:p>
          <a:p>
            <a:pPr marL="511175" lvl="1" indent="-285750">
              <a:buFont typeface="Intel Clear" panose="020B0604020203020204" pitchFamily="34" charset="0"/>
              <a:buChar char="−"/>
            </a:pPr>
            <a:r>
              <a:rPr lang="en-US"/>
              <a:t>no assembly/intrinsics/ libraries (except MKL’s DGEMM, optional)</a:t>
            </a:r>
          </a:p>
          <a:p>
            <a:pPr marL="285750" indent="-285750">
              <a:buFont typeface="Arial" panose="020B0604020202020204" pitchFamily="34" charset="0"/>
              <a:buChar char="•"/>
            </a:pPr>
            <a:r>
              <a:rPr lang="en-US" smtClean="0"/>
              <a:t>Multiple </a:t>
            </a:r>
            <a:r>
              <a:rPr lang="en-US"/>
              <a:t>parallel versions:</a:t>
            </a:r>
          </a:p>
          <a:p>
            <a:pPr marL="511175" lvl="1" indent="-285750">
              <a:buFont typeface="Intel Clear" panose="020B0604020203020204" pitchFamily="34" charset="0"/>
              <a:buChar char="−"/>
            </a:pPr>
            <a:r>
              <a:rPr lang="en-US" smtClean="0"/>
              <a:t>“Traditional”: OpenMP, MPI</a:t>
            </a:r>
            <a:r>
              <a:rPr lang="en-US"/>
              <a:t>: one- and two-sided </a:t>
            </a:r>
            <a:r>
              <a:rPr lang="en-US" smtClean="0"/>
              <a:t>+ hybrid (OpenMP, MPI3 SHM), AMPI, FG-MPI</a:t>
            </a:r>
            <a:endParaRPr lang="en-US"/>
          </a:p>
          <a:p>
            <a:pPr marL="511175" lvl="1" indent="-285750">
              <a:buFont typeface="Intel Clear" panose="020B0604020203020204" pitchFamily="34" charset="0"/>
              <a:buChar char="−"/>
            </a:pPr>
            <a:r>
              <a:rPr lang="en-US" smtClean="0"/>
              <a:t>Disruptive: </a:t>
            </a:r>
            <a:r>
              <a:rPr lang="en-US"/>
              <a:t>Charm++, Grappa, UPC, </a:t>
            </a:r>
            <a:r>
              <a:rPr lang="en-US" smtClean="0"/>
              <a:t>OpenSHMEM, CAF, </a:t>
            </a:r>
            <a:r>
              <a:rPr lang="en-US">
                <a:solidFill>
                  <a:srgbClr val="00B050"/>
                </a:solidFill>
              </a:rPr>
              <a:t>Legion</a:t>
            </a:r>
            <a:r>
              <a:rPr lang="en-US" smtClean="0">
                <a:solidFill>
                  <a:srgbClr val="00B050"/>
                </a:solidFill>
              </a:rPr>
              <a:t>, HPX</a:t>
            </a:r>
            <a:r>
              <a:rPr lang="en-US">
                <a:solidFill>
                  <a:srgbClr val="00B050"/>
                </a:solidFill>
              </a:rPr>
              <a:t>, </a:t>
            </a:r>
            <a:r>
              <a:rPr lang="en-US" smtClean="0">
                <a:solidFill>
                  <a:srgbClr val="00B050"/>
                </a:solidFill>
              </a:rPr>
              <a:t>OCR</a:t>
            </a:r>
            <a:r>
              <a:rPr lang="en-US" smtClean="0">
                <a:solidFill>
                  <a:srgbClr val="FF0000"/>
                </a:solidFill>
              </a:rPr>
              <a:t>, Chapel, HClib, …</a:t>
            </a:r>
            <a:endParaRPr lang="en-US">
              <a:solidFill>
                <a:srgbClr val="FF0000"/>
              </a:solidFill>
            </a:endParaRPr>
          </a:p>
          <a:p>
            <a:pPr marL="285750" indent="-285750">
              <a:buFont typeface="Arial" panose="020B0604020202020204" pitchFamily="34" charset="0"/>
              <a:buChar char="•"/>
            </a:pPr>
            <a:r>
              <a:rPr lang="en-US" smtClean="0"/>
              <a:t>Parameterized</a:t>
            </a:r>
            <a:r>
              <a:rPr lang="en-US"/>
              <a:t>: problem size, </a:t>
            </a:r>
            <a:r>
              <a:rPr lang="en-US" smtClean="0"/>
              <a:t>#iterations</a:t>
            </a:r>
            <a:r>
              <a:rPr lang="en-US"/>
              <a:t>, </a:t>
            </a:r>
            <a:r>
              <a:rPr lang="en-US" smtClean="0"/>
              <a:t>algorithmic choices</a:t>
            </a:r>
            <a:endParaRPr lang="en-US"/>
          </a:p>
          <a:p>
            <a:pPr marL="285750" indent="-285750">
              <a:buFont typeface="Arial" panose="020B0604020202020204" pitchFamily="34" charset="0"/>
              <a:buChar char="•"/>
            </a:pPr>
            <a:r>
              <a:rPr lang="en-US" smtClean="0"/>
              <a:t>No </a:t>
            </a:r>
            <a:r>
              <a:rPr lang="en-US"/>
              <a:t>input files; all </a:t>
            </a:r>
            <a:r>
              <a:rPr lang="en-US" smtClean="0"/>
              <a:t>initialization </a:t>
            </a:r>
            <a:r>
              <a:rPr lang="en-US"/>
              <a:t>data synthesized</a:t>
            </a:r>
          </a:p>
          <a:p>
            <a:pPr marL="285750" indent="-285750">
              <a:buFont typeface="Arial" panose="020B0604020202020204" pitchFamily="34" charset="0"/>
              <a:buChar char="•"/>
            </a:pPr>
            <a:r>
              <a:rPr lang="en-US" smtClean="0"/>
              <a:t>Automatic </a:t>
            </a:r>
            <a:r>
              <a:rPr lang="en-US"/>
              <a:t>verification </a:t>
            </a:r>
            <a:r>
              <a:rPr lang="en-US" smtClean="0"/>
              <a:t>test</a:t>
            </a:r>
          </a:p>
          <a:p>
            <a:pPr marL="511175" lvl="1" indent="-285750">
              <a:buFont typeface="Intel Clear" panose="020B0604020203020204" pitchFamily="34" charset="0"/>
              <a:buChar char="−"/>
            </a:pPr>
            <a:r>
              <a:rPr lang="en-US" smtClean="0"/>
              <a:t>keeps users honest</a:t>
            </a:r>
          </a:p>
          <a:p>
            <a:pPr marL="511175" lvl="1" indent="-285750">
              <a:buFont typeface="Intel Clear" panose="020B0604020203020204" pitchFamily="34" charset="0"/>
              <a:buChar char="−"/>
            </a:pPr>
            <a:r>
              <a:rPr lang="en-US" smtClean="0"/>
              <a:t>facilitates </a:t>
            </a:r>
            <a:r>
              <a:rPr lang="en-US"/>
              <a:t>porting/debugging</a:t>
            </a:r>
          </a:p>
          <a:p>
            <a:endParaRPr lang="en-US"/>
          </a:p>
        </p:txBody>
      </p:sp>
      <p:sp>
        <p:nvSpPr>
          <p:cNvPr id="4" name="Slide Number Placeholder 3"/>
          <p:cNvSpPr>
            <a:spLocks noGrp="1"/>
          </p:cNvSpPr>
          <p:nvPr>
            <p:ph type="sldNum" sz="quarter" idx="12"/>
          </p:nvPr>
        </p:nvSpPr>
        <p:spPr/>
        <p:txBody>
          <a:bodyPr/>
          <a:lstStyle/>
          <a:p>
            <a:endParaRPr lang="en-US"/>
          </a:p>
        </p:txBody>
      </p:sp>
      <p:sp>
        <p:nvSpPr>
          <p:cNvPr id="5" name="TextBox 4"/>
          <p:cNvSpPr txBox="1"/>
          <p:nvPr/>
        </p:nvSpPr>
        <p:spPr>
          <a:xfrm>
            <a:off x="268940" y="4885394"/>
            <a:ext cx="3885679" cy="169277"/>
          </a:xfrm>
          <a:prstGeom prst="rect">
            <a:avLst/>
          </a:prstGeom>
          <a:noFill/>
        </p:spPr>
        <p:txBody>
          <a:bodyPr vert="horz" wrap="none" lIns="0" tIns="0" rIns="0" bIns="0" rtlCol="0">
            <a:spAutoFit/>
          </a:bodyPr>
          <a:lstStyle/>
          <a:p>
            <a:r>
              <a:rPr lang="en-US" sz="1100" smtClean="0">
                <a:solidFill>
                  <a:schemeClr val="bg1"/>
                </a:solidFill>
              </a:rPr>
              <a:t>CAF=Fortran with </a:t>
            </a:r>
            <a:r>
              <a:rPr lang="en-US" sz="1100" smtClean="0">
                <a:solidFill>
                  <a:schemeClr val="bg1"/>
                </a:solidFill>
              </a:rPr>
              <a:t>co-arrays, OCR=Open Community Runtime</a:t>
            </a:r>
            <a:endParaRPr lang="en-US" sz="1100" dirty="0" err="1" smtClean="0">
              <a:solidFill>
                <a:schemeClr val="bg1"/>
              </a:solidFill>
            </a:endParaRPr>
          </a:p>
        </p:txBody>
      </p:sp>
    </p:spTree>
    <p:extLst>
      <p:ext uri="{BB962C8B-B14F-4D97-AF65-F5344CB8AC3E}">
        <p14:creationId xmlns:p14="http://schemas.microsoft.com/office/powerpoint/2010/main" val="3006656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PRKs you should care about</a:t>
            </a:r>
            <a:endParaRPr lang="en-US"/>
          </a:p>
        </p:txBody>
      </p:sp>
      <p:sp>
        <p:nvSpPr>
          <p:cNvPr id="3" name="Content Placeholder 2"/>
          <p:cNvSpPr>
            <a:spLocks noGrp="1"/>
          </p:cNvSpPr>
          <p:nvPr>
            <p:ph idx="1"/>
          </p:nvPr>
        </p:nvSpPr>
        <p:spPr/>
        <p:txBody>
          <a:bodyPr/>
          <a:lstStyle/>
          <a:p>
            <a:r>
              <a:rPr lang="en-US" smtClean="0"/>
              <a:t>Because they:</a:t>
            </a:r>
          </a:p>
          <a:p>
            <a:pPr marL="285750" indent="-285750">
              <a:buFont typeface="Arial" panose="020B0604020202020204" pitchFamily="34" charset="0"/>
              <a:buChar char="•"/>
            </a:pPr>
            <a:r>
              <a:rPr lang="en-US" smtClean="0"/>
              <a:t>Exhibit a range of granularities</a:t>
            </a:r>
          </a:p>
          <a:p>
            <a:pPr marL="285750" indent="-285750">
              <a:buFont typeface="Arial" panose="020B0604020202020204" pitchFamily="34" charset="0"/>
              <a:buChar char="•"/>
            </a:pPr>
            <a:r>
              <a:rPr lang="en-US" smtClean="0"/>
              <a:t>Feature drastically different communication patterns </a:t>
            </a:r>
          </a:p>
          <a:p>
            <a:pPr marL="285750" indent="-285750">
              <a:buFont typeface="Arial" panose="020B0604020202020204" pitchFamily="34" charset="0"/>
              <a:buChar char="•"/>
            </a:pPr>
            <a:r>
              <a:rPr lang="en-US" smtClean="0"/>
              <a:t>Proxy very important patterns in HPC</a:t>
            </a:r>
          </a:p>
          <a:p>
            <a:pPr marL="285750" indent="-285750">
              <a:buFont typeface="Arial" panose="020B0604020202020204" pitchFamily="34" charset="0"/>
              <a:buChar char="•"/>
            </a:pPr>
            <a:r>
              <a:rPr lang="en-US" smtClean="0"/>
              <a:t>Contain both data parallel and non-data-parallel patterns</a:t>
            </a:r>
          </a:p>
          <a:p>
            <a:pPr marL="285750" indent="-285750">
              <a:buFont typeface="Arial" panose="020B0604020202020204" pitchFamily="34" charset="0"/>
              <a:buChar char="•"/>
            </a:pPr>
            <a:r>
              <a:rPr lang="en-US" smtClean="0"/>
              <a:t>Allow assessment of ProgEnv load balancing capabilities at modest scale</a:t>
            </a:r>
            <a:endParaRPr lang="en-US"/>
          </a:p>
        </p:txBody>
      </p:sp>
      <p:sp>
        <p:nvSpPr>
          <p:cNvPr id="4" name="Slide Number Placeholder 3"/>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36379836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Dense matrix transposition (transpose)</a:t>
            </a:r>
            <a:br>
              <a:rPr lang="en-US"/>
            </a:br>
            <a:endParaRPr lang="en-US"/>
          </a:p>
        </p:txBody>
      </p:sp>
      <p:sp>
        <p:nvSpPr>
          <p:cNvPr id="3" name="Content Placeholder 2"/>
          <p:cNvSpPr>
            <a:spLocks noGrp="1"/>
          </p:cNvSpPr>
          <p:nvPr>
            <p:ph idx="1"/>
          </p:nvPr>
        </p:nvSpPr>
        <p:spPr>
          <a:xfrm>
            <a:off x="455613" y="954505"/>
            <a:ext cx="4671864" cy="3674645"/>
          </a:xfrm>
        </p:spPr>
        <p:txBody>
          <a:bodyPr/>
          <a:lstStyle/>
          <a:p>
            <a:r>
              <a:rPr lang="en-US" smtClean="0"/>
              <a:t>Operation: A </a:t>
            </a:r>
            <a:r>
              <a:rPr lang="en-US"/>
              <a:t>+= (B++)</a:t>
            </a:r>
            <a:r>
              <a:rPr lang="en-US" baseline="30000"/>
              <a:t>T</a:t>
            </a:r>
            <a:r>
              <a:rPr lang="en-US"/>
              <a:t>, A and B distributed identically, </a:t>
            </a:r>
            <a:r>
              <a:rPr lang="en-US" smtClean="0"/>
              <a:t> </a:t>
            </a:r>
            <a:r>
              <a:rPr lang="en-US"/>
              <a:t>whole columns, </a:t>
            </a:r>
            <a:r>
              <a:rPr lang="en-US" smtClean="0"/>
              <a:t>column-major </a:t>
            </a:r>
            <a:r>
              <a:rPr lang="en-US"/>
              <a:t>storage </a:t>
            </a:r>
            <a:r>
              <a:rPr lang="en-US" smtClean="0"/>
              <a:t>format</a:t>
            </a:r>
          </a:p>
          <a:p>
            <a:r>
              <a:rPr lang="en-US" smtClean="0"/>
              <a:t>Proxy for: global data redistribution (cf FFT)</a:t>
            </a:r>
            <a:endParaRPr lang="en-US"/>
          </a:p>
          <a:p>
            <a:endParaRPr lang="en-US"/>
          </a:p>
        </p:txBody>
      </p:sp>
      <p:sp>
        <p:nvSpPr>
          <p:cNvPr id="4" name="Slide Number Placeholder 3"/>
          <p:cNvSpPr>
            <a:spLocks noGrp="1"/>
          </p:cNvSpPr>
          <p:nvPr>
            <p:ph type="sldNum" sz="quarter" idx="12"/>
          </p:nvPr>
        </p:nvSpPr>
        <p:spPr/>
        <p:txBody>
          <a:bodyPr/>
          <a:lstStyle/>
          <a:p>
            <a:endParaRPr lang="en-US"/>
          </a:p>
        </p:txBody>
      </p:sp>
      <p:grpSp>
        <p:nvGrpSpPr>
          <p:cNvPr id="70" name="Group 69"/>
          <p:cNvGrpSpPr/>
          <p:nvPr/>
        </p:nvGrpSpPr>
        <p:grpSpPr>
          <a:xfrm>
            <a:off x="966302" y="2212301"/>
            <a:ext cx="7167520" cy="2297952"/>
            <a:chOff x="1044988" y="1967322"/>
            <a:chExt cx="7541380" cy="2705377"/>
          </a:xfrm>
        </p:grpSpPr>
        <p:sp>
          <p:nvSpPr>
            <p:cNvPr id="5" name="Rectangle 4"/>
            <p:cNvSpPr/>
            <p:nvPr/>
          </p:nvSpPr>
          <p:spPr>
            <a:xfrm>
              <a:off x="1654588" y="2675439"/>
              <a:ext cx="457200" cy="4572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197388" y="2675439"/>
              <a:ext cx="457200" cy="457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111788" y="2675439"/>
              <a:ext cx="457200" cy="4572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76386" y="2675439"/>
              <a:ext cx="457200" cy="457200"/>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p:nvGrpSpPr>
          <p:grpSpPr>
            <a:xfrm>
              <a:off x="1044988" y="2661337"/>
              <a:ext cx="2114366" cy="2011362"/>
              <a:chOff x="1569900" y="3932238"/>
              <a:chExt cx="2114366" cy="2133600"/>
            </a:xfrm>
          </p:grpSpPr>
          <p:sp>
            <p:nvSpPr>
              <p:cNvPr id="10" name="Left Bracket 9"/>
              <p:cNvSpPr/>
              <p:nvPr/>
            </p:nvSpPr>
            <p:spPr>
              <a:xfrm>
                <a:off x="1569900" y="3932238"/>
                <a:ext cx="152400" cy="21336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1" name="Straight Connector 10"/>
              <p:cNvCxnSpPr/>
              <p:nvPr/>
            </p:nvCxnSpPr>
            <p:spPr>
              <a:xfrm>
                <a:off x="1798500" y="3960443"/>
                <a:ext cx="0" cy="207719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170100" y="3960443"/>
                <a:ext cx="0" cy="2077190"/>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322500" y="3960443"/>
                <a:ext cx="0" cy="2077190"/>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474900" y="3960443"/>
                <a:ext cx="0" cy="2077190"/>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950900" y="3960443"/>
                <a:ext cx="0" cy="207719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103300" y="3960443"/>
                <a:ext cx="0" cy="207719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55700" y="3960443"/>
                <a:ext cx="0" cy="207719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408100" y="3960443"/>
                <a:ext cx="0" cy="207719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560500" y="3960443"/>
                <a:ext cx="0" cy="207719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712900" y="3960443"/>
                <a:ext cx="0" cy="2077190"/>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865300" y="3960443"/>
                <a:ext cx="0" cy="2077190"/>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017700" y="3960443"/>
                <a:ext cx="0" cy="2077190"/>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sp>
            <p:nvSpPr>
              <p:cNvPr id="23" name="Left Bracket 22"/>
              <p:cNvSpPr/>
              <p:nvPr/>
            </p:nvSpPr>
            <p:spPr>
              <a:xfrm flipH="1">
                <a:off x="3531866" y="3932238"/>
                <a:ext cx="152400" cy="21336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4" name="Right Arrow 23"/>
            <p:cNvSpPr/>
            <p:nvPr/>
          </p:nvSpPr>
          <p:spPr>
            <a:xfrm>
              <a:off x="3555032" y="3445947"/>
              <a:ext cx="609600" cy="56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273588" y="2329827"/>
              <a:ext cx="301686" cy="369332"/>
            </a:xfrm>
            <a:prstGeom prst="rect">
              <a:avLst/>
            </a:prstGeom>
            <a:noFill/>
          </p:spPr>
          <p:txBody>
            <a:bodyPr wrap="none" rtlCol="0">
              <a:spAutoFit/>
            </a:bodyPr>
            <a:lstStyle/>
            <a:p>
              <a:r>
                <a:rPr lang="en-US" smtClean="0"/>
                <a:t>0</a:t>
              </a:r>
              <a:endParaRPr lang="en-US"/>
            </a:p>
          </p:txBody>
        </p:sp>
        <p:sp>
          <p:nvSpPr>
            <p:cNvPr id="26" name="TextBox 25"/>
            <p:cNvSpPr txBox="1"/>
            <p:nvPr/>
          </p:nvSpPr>
          <p:spPr>
            <a:xfrm>
              <a:off x="1734674" y="2329827"/>
              <a:ext cx="301686" cy="369332"/>
            </a:xfrm>
            <a:prstGeom prst="rect">
              <a:avLst/>
            </a:prstGeom>
            <a:noFill/>
          </p:spPr>
          <p:txBody>
            <a:bodyPr wrap="none" rtlCol="0">
              <a:spAutoFit/>
            </a:bodyPr>
            <a:lstStyle/>
            <a:p>
              <a:r>
                <a:rPr lang="en-US" smtClean="0"/>
                <a:t>1</a:t>
              </a:r>
              <a:endParaRPr lang="en-US"/>
            </a:p>
          </p:txBody>
        </p:sp>
        <p:sp>
          <p:nvSpPr>
            <p:cNvPr id="27" name="TextBox 26"/>
            <p:cNvSpPr txBox="1"/>
            <p:nvPr/>
          </p:nvSpPr>
          <p:spPr>
            <a:xfrm>
              <a:off x="2187988" y="2329827"/>
              <a:ext cx="301686" cy="369332"/>
            </a:xfrm>
            <a:prstGeom prst="rect">
              <a:avLst/>
            </a:prstGeom>
            <a:noFill/>
          </p:spPr>
          <p:txBody>
            <a:bodyPr wrap="none" rtlCol="0">
              <a:spAutoFit/>
            </a:bodyPr>
            <a:lstStyle/>
            <a:p>
              <a:r>
                <a:rPr lang="en-US" smtClean="0"/>
                <a:t>2</a:t>
              </a:r>
              <a:endParaRPr lang="en-US"/>
            </a:p>
          </p:txBody>
        </p:sp>
        <p:sp>
          <p:nvSpPr>
            <p:cNvPr id="28" name="TextBox 27"/>
            <p:cNvSpPr txBox="1"/>
            <p:nvPr/>
          </p:nvSpPr>
          <p:spPr>
            <a:xfrm>
              <a:off x="2654143" y="2329827"/>
              <a:ext cx="301686" cy="369332"/>
            </a:xfrm>
            <a:prstGeom prst="rect">
              <a:avLst/>
            </a:prstGeom>
            <a:noFill/>
          </p:spPr>
          <p:txBody>
            <a:bodyPr wrap="none" rtlCol="0">
              <a:spAutoFit/>
            </a:bodyPr>
            <a:lstStyle/>
            <a:p>
              <a:r>
                <a:rPr lang="en-US" smtClean="0"/>
                <a:t>3</a:t>
              </a:r>
              <a:endParaRPr lang="en-US"/>
            </a:p>
          </p:txBody>
        </p:sp>
        <p:sp>
          <p:nvSpPr>
            <p:cNvPr id="29" name="TextBox 28"/>
            <p:cNvSpPr txBox="1"/>
            <p:nvPr/>
          </p:nvSpPr>
          <p:spPr>
            <a:xfrm>
              <a:off x="1730788" y="2005415"/>
              <a:ext cx="684355" cy="369332"/>
            </a:xfrm>
            <a:prstGeom prst="rect">
              <a:avLst/>
            </a:prstGeom>
            <a:noFill/>
          </p:spPr>
          <p:txBody>
            <a:bodyPr wrap="none" rtlCol="0">
              <a:spAutoFit/>
            </a:bodyPr>
            <a:lstStyle/>
            <a:p>
              <a:r>
                <a:rPr lang="en-US" smtClean="0"/>
                <a:t>ranks</a:t>
              </a:r>
              <a:endParaRPr lang="en-US"/>
            </a:p>
          </p:txBody>
        </p:sp>
        <p:grpSp>
          <p:nvGrpSpPr>
            <p:cNvPr id="30" name="Group 29"/>
            <p:cNvGrpSpPr/>
            <p:nvPr/>
          </p:nvGrpSpPr>
          <p:grpSpPr>
            <a:xfrm rot="5400000">
              <a:off x="3967189" y="3394052"/>
              <a:ext cx="1836198" cy="457200"/>
              <a:chOff x="5181600" y="3946340"/>
              <a:chExt cx="1836198" cy="457200"/>
            </a:xfrm>
          </p:grpSpPr>
          <p:sp>
            <p:nvSpPr>
              <p:cNvPr id="31" name="Rectangle 30"/>
              <p:cNvSpPr/>
              <p:nvPr/>
            </p:nvSpPr>
            <p:spPr>
              <a:xfrm>
                <a:off x="5638800" y="3946340"/>
                <a:ext cx="457200" cy="4572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181600" y="3946340"/>
                <a:ext cx="457200" cy="457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096000" y="3946340"/>
                <a:ext cx="457200" cy="4572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6560598" y="3946340"/>
                <a:ext cx="457200" cy="457200"/>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Left Bracket 34"/>
            <p:cNvSpPr/>
            <p:nvPr/>
          </p:nvSpPr>
          <p:spPr>
            <a:xfrm>
              <a:off x="4504288" y="2661337"/>
              <a:ext cx="152400" cy="2011362"/>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6" name="Straight Connector 35"/>
            <p:cNvCxnSpPr/>
            <p:nvPr/>
          </p:nvCxnSpPr>
          <p:spPr>
            <a:xfrm>
              <a:off x="4732888" y="2687926"/>
              <a:ext cx="0" cy="1958184"/>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6104488" y="2687926"/>
              <a:ext cx="0" cy="1958184"/>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256888" y="2687926"/>
              <a:ext cx="0" cy="1958184"/>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6409288" y="2687926"/>
              <a:ext cx="0" cy="1958184"/>
            </a:xfrm>
            <a:prstGeom prst="line">
              <a:avLst/>
            </a:prstGeom>
            <a:ln w="19050">
              <a:solidFill>
                <a:srgbClr val="FF9900"/>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4885288" y="2687926"/>
              <a:ext cx="0" cy="1958184"/>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037688" y="2687926"/>
              <a:ext cx="0" cy="1958184"/>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5190088" y="2687926"/>
              <a:ext cx="0" cy="1958184"/>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342488" y="2687926"/>
              <a:ext cx="0" cy="1958184"/>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494888" y="2687926"/>
              <a:ext cx="0" cy="1958184"/>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5647288" y="2687926"/>
              <a:ext cx="0" cy="1958184"/>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799688" y="2687926"/>
              <a:ext cx="0" cy="1958184"/>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952088" y="2687926"/>
              <a:ext cx="0" cy="1958184"/>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sp>
          <p:nvSpPr>
            <p:cNvPr id="48" name="Left Bracket 47"/>
            <p:cNvSpPr/>
            <p:nvPr/>
          </p:nvSpPr>
          <p:spPr>
            <a:xfrm flipH="1">
              <a:off x="6466254" y="2661337"/>
              <a:ext cx="152400" cy="2011362"/>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TextBox 48"/>
            <p:cNvSpPr txBox="1"/>
            <p:nvPr/>
          </p:nvSpPr>
          <p:spPr>
            <a:xfrm>
              <a:off x="4732888" y="2329827"/>
              <a:ext cx="301686" cy="369332"/>
            </a:xfrm>
            <a:prstGeom prst="rect">
              <a:avLst/>
            </a:prstGeom>
            <a:noFill/>
          </p:spPr>
          <p:txBody>
            <a:bodyPr wrap="none" rtlCol="0">
              <a:spAutoFit/>
            </a:bodyPr>
            <a:lstStyle/>
            <a:p>
              <a:r>
                <a:rPr lang="en-US" smtClean="0"/>
                <a:t>0</a:t>
              </a:r>
              <a:endParaRPr lang="en-US"/>
            </a:p>
          </p:txBody>
        </p:sp>
        <p:sp>
          <p:nvSpPr>
            <p:cNvPr id="50" name="TextBox 49"/>
            <p:cNvSpPr txBox="1"/>
            <p:nvPr/>
          </p:nvSpPr>
          <p:spPr>
            <a:xfrm>
              <a:off x="5193974" y="2329827"/>
              <a:ext cx="301686" cy="369332"/>
            </a:xfrm>
            <a:prstGeom prst="rect">
              <a:avLst/>
            </a:prstGeom>
            <a:noFill/>
          </p:spPr>
          <p:txBody>
            <a:bodyPr wrap="none" rtlCol="0">
              <a:spAutoFit/>
            </a:bodyPr>
            <a:lstStyle/>
            <a:p>
              <a:r>
                <a:rPr lang="en-US" smtClean="0"/>
                <a:t>1</a:t>
              </a:r>
              <a:endParaRPr lang="en-US"/>
            </a:p>
          </p:txBody>
        </p:sp>
        <p:sp>
          <p:nvSpPr>
            <p:cNvPr id="51" name="TextBox 50"/>
            <p:cNvSpPr txBox="1"/>
            <p:nvPr/>
          </p:nvSpPr>
          <p:spPr>
            <a:xfrm>
              <a:off x="5647288" y="2329827"/>
              <a:ext cx="301686" cy="369332"/>
            </a:xfrm>
            <a:prstGeom prst="rect">
              <a:avLst/>
            </a:prstGeom>
            <a:noFill/>
          </p:spPr>
          <p:txBody>
            <a:bodyPr wrap="none" rtlCol="0">
              <a:spAutoFit/>
            </a:bodyPr>
            <a:lstStyle/>
            <a:p>
              <a:r>
                <a:rPr lang="en-US" smtClean="0"/>
                <a:t>2</a:t>
              </a:r>
              <a:endParaRPr lang="en-US"/>
            </a:p>
          </p:txBody>
        </p:sp>
        <p:sp>
          <p:nvSpPr>
            <p:cNvPr id="52" name="TextBox 51"/>
            <p:cNvSpPr txBox="1"/>
            <p:nvPr/>
          </p:nvSpPr>
          <p:spPr>
            <a:xfrm>
              <a:off x="6113443" y="2329827"/>
              <a:ext cx="301686" cy="369332"/>
            </a:xfrm>
            <a:prstGeom prst="rect">
              <a:avLst/>
            </a:prstGeom>
            <a:noFill/>
          </p:spPr>
          <p:txBody>
            <a:bodyPr wrap="none" rtlCol="0">
              <a:spAutoFit/>
            </a:bodyPr>
            <a:lstStyle/>
            <a:p>
              <a:r>
                <a:rPr lang="en-US" smtClean="0"/>
                <a:t>3</a:t>
              </a:r>
              <a:endParaRPr lang="en-US"/>
            </a:p>
          </p:txBody>
        </p:sp>
        <p:sp>
          <p:nvSpPr>
            <p:cNvPr id="53" name="TextBox 52"/>
            <p:cNvSpPr txBox="1"/>
            <p:nvPr/>
          </p:nvSpPr>
          <p:spPr>
            <a:xfrm>
              <a:off x="5244875" y="1967322"/>
              <a:ext cx="684355" cy="369332"/>
            </a:xfrm>
            <a:prstGeom prst="rect">
              <a:avLst/>
            </a:prstGeom>
            <a:noFill/>
          </p:spPr>
          <p:txBody>
            <a:bodyPr wrap="none" rtlCol="0">
              <a:spAutoFit/>
            </a:bodyPr>
            <a:lstStyle/>
            <a:p>
              <a:r>
                <a:rPr lang="en-US" smtClean="0"/>
                <a:t>ranks</a:t>
              </a:r>
              <a:endParaRPr lang="en-US"/>
            </a:p>
          </p:txBody>
        </p:sp>
        <p:cxnSp>
          <p:nvCxnSpPr>
            <p:cNvPr id="54" name="Straight Arrow Connector 53"/>
            <p:cNvCxnSpPr/>
            <p:nvPr/>
          </p:nvCxnSpPr>
          <p:spPr>
            <a:xfrm flipH="1">
              <a:off x="1425990" y="2911436"/>
              <a:ext cx="452978" cy="478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1426374" y="2912438"/>
              <a:ext cx="918286" cy="9351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1425990" y="2933153"/>
              <a:ext cx="1378996" cy="14347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3305802" y="2737821"/>
              <a:ext cx="1108060" cy="646331"/>
            </a:xfrm>
            <a:prstGeom prst="rect">
              <a:avLst/>
            </a:prstGeom>
            <a:noFill/>
          </p:spPr>
          <p:txBody>
            <a:bodyPr wrap="none" rtlCol="0">
              <a:spAutoFit/>
            </a:bodyPr>
            <a:lstStyle/>
            <a:p>
              <a:pPr algn="ctr"/>
              <a:r>
                <a:rPr lang="en-US" smtClean="0"/>
                <a:t>Global</a:t>
              </a:r>
            </a:p>
            <a:p>
              <a:pPr algn="ctr"/>
              <a:r>
                <a:rPr lang="en-US" smtClean="0"/>
                <a:t>transpose</a:t>
              </a:r>
              <a:endParaRPr lang="en-US"/>
            </a:p>
          </p:txBody>
        </p:sp>
        <p:grpSp>
          <p:nvGrpSpPr>
            <p:cNvPr id="58" name="Group 57"/>
            <p:cNvGrpSpPr/>
            <p:nvPr/>
          </p:nvGrpSpPr>
          <p:grpSpPr>
            <a:xfrm>
              <a:off x="6999654" y="2710772"/>
              <a:ext cx="457200" cy="457200"/>
              <a:chOff x="7086600" y="4058157"/>
              <a:chExt cx="457200" cy="457200"/>
            </a:xfrm>
          </p:grpSpPr>
          <p:sp>
            <p:nvSpPr>
              <p:cNvPr id="59" name="Rectangle 58"/>
              <p:cNvSpPr/>
              <p:nvPr/>
            </p:nvSpPr>
            <p:spPr>
              <a:xfrm rot="5400000">
                <a:off x="7086600" y="4058157"/>
                <a:ext cx="457200" cy="457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p:cNvCxnSpPr/>
              <p:nvPr/>
            </p:nvCxnSpPr>
            <p:spPr>
              <a:xfrm>
                <a:off x="71628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3152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4676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grpSp>
          <p:nvGrpSpPr>
            <p:cNvPr id="63" name="Group 62"/>
            <p:cNvGrpSpPr/>
            <p:nvPr/>
          </p:nvGrpSpPr>
          <p:grpSpPr>
            <a:xfrm rot="16200000">
              <a:off x="7021108" y="4024251"/>
              <a:ext cx="457200" cy="457200"/>
              <a:chOff x="7086600" y="4058157"/>
              <a:chExt cx="457200" cy="457200"/>
            </a:xfrm>
          </p:grpSpPr>
          <p:sp>
            <p:nvSpPr>
              <p:cNvPr id="64" name="Rectangle 63"/>
              <p:cNvSpPr/>
              <p:nvPr/>
            </p:nvSpPr>
            <p:spPr>
              <a:xfrm rot="5400000">
                <a:off x="7086600" y="4058157"/>
                <a:ext cx="457200" cy="457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p:cNvCxnSpPr/>
              <p:nvPr/>
            </p:nvCxnSpPr>
            <p:spPr>
              <a:xfrm>
                <a:off x="71628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73152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467600" y="4058157"/>
                <a:ext cx="0" cy="457200"/>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68" name="Down Arrow 67"/>
            <p:cNvSpPr/>
            <p:nvPr/>
          </p:nvSpPr>
          <p:spPr>
            <a:xfrm>
              <a:off x="7152054" y="3378537"/>
              <a:ext cx="152400" cy="4675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7478308" y="3289150"/>
              <a:ext cx="1108060" cy="646331"/>
            </a:xfrm>
            <a:prstGeom prst="rect">
              <a:avLst/>
            </a:prstGeom>
            <a:noFill/>
          </p:spPr>
          <p:txBody>
            <a:bodyPr wrap="none" rtlCol="0">
              <a:spAutoFit/>
            </a:bodyPr>
            <a:lstStyle/>
            <a:p>
              <a:pPr algn="ctr"/>
              <a:r>
                <a:rPr lang="en-US" smtClean="0"/>
                <a:t>Local</a:t>
              </a:r>
            </a:p>
            <a:p>
              <a:pPr algn="ctr"/>
              <a:r>
                <a:rPr lang="en-US" smtClean="0"/>
                <a:t>transpose</a:t>
              </a:r>
              <a:endParaRPr lang="en-US"/>
            </a:p>
          </p:txBody>
        </p:sp>
      </p:grpSp>
      <p:sp>
        <p:nvSpPr>
          <p:cNvPr id="72" name="TextBox 71"/>
          <p:cNvSpPr txBox="1"/>
          <p:nvPr/>
        </p:nvSpPr>
        <p:spPr>
          <a:xfrm>
            <a:off x="5248166" y="1076068"/>
            <a:ext cx="3665056" cy="830997"/>
          </a:xfrm>
          <a:prstGeom prst="rect">
            <a:avLst/>
          </a:prstGeom>
          <a:solidFill>
            <a:schemeClr val="bg2">
              <a:lumMod val="60000"/>
              <a:lumOff val="40000"/>
            </a:schemeClr>
          </a:solidFill>
          <a:ln>
            <a:solidFill>
              <a:schemeClr val="tx1"/>
            </a:solidFill>
          </a:ln>
        </p:spPr>
        <p:txBody>
          <a:bodyPr vert="horz" wrap="square" lIns="91440" tIns="0" rIns="91440" bIns="0" rtlCol="0">
            <a:spAutoFit/>
          </a:bodyPr>
          <a:lstStyle/>
          <a:p>
            <a:r>
              <a:rPr lang="en-US" smtClean="0">
                <a:solidFill>
                  <a:srgbClr val="003C71"/>
                </a:solidFill>
              </a:rPr>
              <a:t>Granularity from very coarse to very fine, especially with strong scaling</a:t>
            </a:r>
            <a:endParaRPr lang="en-US" dirty="0" err="1" smtClean="0">
              <a:solidFill>
                <a:srgbClr val="003C71"/>
              </a:solidFill>
            </a:endParaRPr>
          </a:p>
        </p:txBody>
      </p:sp>
    </p:spTree>
    <p:extLst>
      <p:ext uri="{BB962C8B-B14F-4D97-AF65-F5344CB8AC3E}">
        <p14:creationId xmlns:p14="http://schemas.microsoft.com/office/powerpoint/2010/main" val="251245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Lst>
  </p:timing>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3665</Words>
  <Application>Microsoft Office PowerPoint</Application>
  <PresentationFormat>On-screen Show (16:9)</PresentationFormat>
  <Paragraphs>218</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Int_PPT Template_ClearPro_16x9</vt:lpstr>
      <vt:lpstr>The Parallel Research Kernels; an Objective Tool for Parallel System* Research</vt:lpstr>
      <vt:lpstr>Agenda</vt:lpstr>
      <vt:lpstr>PRK Motivation</vt:lpstr>
      <vt:lpstr>PRK Motivation, cont’d</vt:lpstr>
      <vt:lpstr>PRK Philosophy</vt:lpstr>
      <vt:lpstr>PRK Philosophy</vt:lpstr>
      <vt:lpstr>Reference implementations</vt:lpstr>
      <vt:lpstr>PRKs you should care about</vt:lpstr>
      <vt:lpstr>Dense matrix transposition (transpose) </vt:lpstr>
      <vt:lpstr>Point-to-point synchronization (synch_p2p) </vt:lpstr>
      <vt:lpstr>Data parallel stencil (stencil) </vt:lpstr>
      <vt:lpstr>Reference counting (refcount)</vt:lpstr>
      <vt:lpstr>Particle In Cell (PIC)</vt:lpstr>
      <vt:lpstr>Results</vt:lpstr>
      <vt:lpstr>Transpose, strong scaled (49152x49152*)</vt:lpstr>
      <vt:lpstr>Stencil, radius=4, strong scaled (49152x49152*)</vt:lpstr>
      <vt:lpstr>Synch_p2p, strong scaled (49152x49152*)</vt:lpstr>
      <vt:lpstr>PIC experiments</vt:lpstr>
      <vt:lpstr>PIC: 3Kx3K grid, 600K particles, 6K steps</vt:lpstr>
      <vt:lpstr>PIC: 12Kx12K grid, 200K particles/node, 6K steps</vt:lpstr>
      <vt:lpstr>Summary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2015-05-06T16:36:39Z</dcterms:created>
  <dcterms:modified xsi:type="dcterms:W3CDTF">2016-04-19T22:00:03Z</dcterms:modified>
</cp:coreProperties>
</file>