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59" r:id="rId3"/>
    <p:sldId id="269" r:id="rId4"/>
    <p:sldId id="271" r:id="rId5"/>
    <p:sldId id="272" r:id="rId6"/>
    <p:sldId id="274" r:id="rId7"/>
    <p:sldId id="275" r:id="rId8"/>
    <p:sldId id="270" r:id="rId9"/>
    <p:sldId id="277" r:id="rId10"/>
    <p:sldId id="276" r:id="rId11"/>
    <p:sldId id="278" r:id="rId12"/>
    <p:sldId id="282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10"/>
    <p:restoredTop sz="87324"/>
  </p:normalViewPr>
  <p:slideViewPr>
    <p:cSldViewPr snapToObjects="1">
      <p:cViewPr>
        <p:scale>
          <a:sx n="110" d="100"/>
          <a:sy n="110" d="100"/>
        </p:scale>
        <p:origin x="992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13" d="100"/>
          <a:sy n="113" d="100"/>
        </p:scale>
        <p:origin x="-40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B5E9EF9-0F47-1148-8100-492CBE0C6F68}" type="datetime1">
              <a:rPr lang="en-US" altLang="en-US"/>
              <a:pPr/>
              <a:t>4/19/16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4BE95F4-AFBB-6744-A3B2-685D66D68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361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006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83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525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06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8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42E85D9-27DD-AB49-9244-91761407BEBD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6356350"/>
            <a:ext cx="1066800" cy="365125"/>
          </a:xfrm>
        </p:spPr>
        <p:txBody>
          <a:bodyPr/>
          <a:lstStyle>
            <a:lvl1pPr>
              <a:defRPr/>
            </a:lvl1pPr>
          </a:lstStyle>
          <a:p>
            <a:fld id="{CDEADC57-D3E1-C745-A525-176EC58EF2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71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05F4B0-70D5-024E-B64C-299591283E92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CFFF6-9C56-714E-8D90-8B1BA2C545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251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2FEB0D5F-FDEB-EA43-BC3B-0C88C8F015EE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67864210-EA1C-D841-923F-3A5D8C1EDD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011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Adobe Garamond Pro Bold"/>
                <a:cs typeface="Adobe Garamond Pro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Adobe Garamond Pro"/>
                <a:cs typeface="Adobe Garamond Pro"/>
              </a:defRPr>
            </a:lvl1pPr>
            <a:lvl2pPr>
              <a:defRPr b="0" i="0">
                <a:latin typeface="Adobe Garamond Pro"/>
                <a:cs typeface="Adobe Garamond Pro"/>
              </a:defRPr>
            </a:lvl2pPr>
            <a:lvl3pPr>
              <a:defRPr b="0" i="0">
                <a:latin typeface="Adobe Garamond Pro"/>
                <a:cs typeface="Adobe Garamond Pro"/>
              </a:defRPr>
            </a:lvl3pPr>
            <a:lvl4pPr>
              <a:defRPr b="0" i="0">
                <a:latin typeface="Adobe Garamond Pro"/>
                <a:cs typeface="Adobe Garamond Pro"/>
              </a:defRPr>
            </a:lvl4pPr>
            <a:lvl5pPr>
              <a:defRPr b="0" i="0">
                <a:latin typeface="Adobe Garamond Pro"/>
                <a:cs typeface="Adobe Garamon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386FF907-AAF2-D841-BC71-AA3717AD7D5D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3D7D3ABF-9154-8242-AE36-46F9FD6635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813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EAD557E8-2CE3-4D4C-A0A0-FB57E04F973C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3A454140-453E-5B4D-A8C1-38FFB22E3B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402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567F1C5D-3435-5D44-9FCF-E2425CC59D1B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FBF3CE6D-7EC2-7C4D-9CB7-ECD146E678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586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7EC6CF00-C93C-C94C-AD94-00001E1A75E1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76FB79E7-9887-8841-8074-06AA5D930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13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A3444E16-ACB7-5B4E-95E0-88DCFA56B0F0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4C28DB6F-3F90-B24E-8472-AD4691A0EC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092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AC913806-7D6A-E74E-BB0C-D0A0A054A1B5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752ECD97-2B4E-B449-8515-294DF3042F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7136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54343B98-EA6B-0441-AF64-CDD519EE622D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D90E1D59-4EF2-9146-B64F-3D70532352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93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9C4C4053-6D2E-4A45-99BA-D6A45947BE2F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2CE1F85F-4A92-0F47-BB0A-20E3662BE8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83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CD623E-780E-2E4C-B002-0D7A1B4D13DF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7D8E8-C212-A941-8577-147744C569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236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6907D789-0C95-2A4D-BD76-1BDCC0A658CC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3BB5FEF4-1297-7145-8D7E-C17F94DC4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0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D1ECE299-DB2D-2648-9E92-E5BEB0A0A6FF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fld id="{CA9B07F3-B3B0-A54B-B34F-511A801DF3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01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1BDD7F-F194-6D4D-BC7C-170FD55C3380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7412A-23E3-F045-9943-573C6F57BA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45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9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9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24B7DF-8D53-644D-A764-716A175B1761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C1D4B-78A6-4A49-88A4-AEEA4ECD2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01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532EB-2AE2-7D46-9237-52CE783B6C61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0BABC-2944-444B-ACBA-AC6D5CA55F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13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17AE4D-1681-C540-9FE1-28FCBAD349F3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6D2EE-A9A5-6A4C-996D-1D799FB13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58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518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35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AA8E97-7917-944E-8449-6408417DD338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8B20E-282F-7B49-9CD4-A7576CDC56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5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1EAFC1-4C6A-4247-ACB5-CE15F5BF8208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2DCB1-7B97-FA48-A861-6F01821E1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1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F4F4B2-60D6-1342-880B-19755DE6DA3B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01619-ECC6-8048-9D6C-576F928019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8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5F7548E0-5146-3444-B8B9-BB26062C44D8}" type="datetime1">
              <a:rPr lang="en-US" altLang="en-US" smtClean="0"/>
              <a:t>4/19/16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114D6C1D-654E-B142-AB65-C6C899AA86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eorgia"/>
          <a:ea typeface="ＭＳ Ｐゴシック" charset="-128"/>
          <a:cs typeface="Georgia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eorgia"/>
          <a:ea typeface="ＭＳ Ｐゴシック" charset="-128"/>
          <a:cs typeface="Georgi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eorgia"/>
          <a:ea typeface="ＭＳ Ｐゴシック" charset="-128"/>
          <a:cs typeface="Georgi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eorgia"/>
          <a:ea typeface="ＭＳ Ｐゴシック" charset="-128"/>
          <a:cs typeface="Georgi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eorgia"/>
          <a:ea typeface="ＭＳ Ｐゴシック" charset="-128"/>
          <a:cs typeface="Georgi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eorgia"/>
          <a:ea typeface="ＭＳ Ｐゴシック" charset="-128"/>
          <a:cs typeface="Georg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5" descr="281 gradient w mark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29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634F4DE-3896-B543-9CBB-2A0FDA6BD494}" type="datetime1">
              <a:rPr lang="en-US" smtClean="0"/>
              <a:t>4/19/16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Georgia" charset="0"/>
            </a:endParaRPr>
          </a:p>
        </p:txBody>
      </p:sp>
      <p:pic>
        <p:nvPicPr>
          <p:cNvPr id="25603" name="Picture 8" descr="hallene power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Box 18"/>
          <p:cNvSpPr txBox="1">
            <a:spLocks noChangeArrowheads="1"/>
          </p:cNvSpPr>
          <p:nvPr/>
        </p:nvSpPr>
        <p:spPr bwMode="auto">
          <a:xfrm>
            <a:off x="471055" y="274638"/>
            <a:ext cx="80772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altLang="en-US" sz="4400" dirty="0" smtClean="0">
                <a:latin typeface="Adobe Garamond Pro Bold" charset="0"/>
              </a:rPr>
              <a:t>Accelerating Large Charm++ Messages using RDMA</a:t>
            </a:r>
            <a:endParaRPr lang="en-US" altLang="en-US" sz="4400" dirty="0">
              <a:latin typeface="Adobe Garamond Pro Bold" charset="0"/>
            </a:endParaRPr>
          </a:p>
        </p:txBody>
      </p:sp>
      <p:sp>
        <p:nvSpPr>
          <p:cNvPr id="25605" name="TextBox 19"/>
          <p:cNvSpPr txBox="1">
            <a:spLocks noChangeArrowheads="1"/>
          </p:cNvSpPr>
          <p:nvPr/>
        </p:nvSpPr>
        <p:spPr bwMode="auto">
          <a:xfrm>
            <a:off x="152400" y="2583171"/>
            <a:ext cx="3429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altLang="en-US" sz="2400" dirty="0">
                <a:latin typeface="Adobe Garamond Pro" charset="0"/>
              </a:rPr>
              <a:t>Nitin Bhat</a:t>
            </a:r>
          </a:p>
          <a:p>
            <a:r>
              <a:rPr lang="en-US" altLang="en-US" sz="2400" dirty="0">
                <a:latin typeface="Adobe Garamond Pro" charset="0"/>
              </a:rPr>
              <a:t>Master’s Student</a:t>
            </a:r>
          </a:p>
          <a:p>
            <a:r>
              <a:rPr lang="en-US" altLang="en-US" sz="2400" dirty="0">
                <a:latin typeface="Adobe Garamond Pro" charset="0"/>
              </a:rPr>
              <a:t>Parallel Programming Lab</a:t>
            </a:r>
          </a:p>
          <a:p>
            <a:r>
              <a:rPr lang="en-US" altLang="en-US" sz="2400" dirty="0">
                <a:latin typeface="Adobe Garamond Pro" charset="0"/>
              </a:rPr>
              <a:t>UIUC</a:t>
            </a:r>
          </a:p>
          <a:p>
            <a:endParaRPr lang="en-US" altLang="en-US" sz="2400" dirty="0">
              <a:latin typeface="Adobe Garamond Pro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BABC-2944-444B-ACBA-AC6D5CA55F57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514600" y="1805326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Nitin Bhat, Vipul Harsh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1" y="240688"/>
            <a:ext cx="6172200" cy="745679"/>
          </a:xfrm>
        </p:spPr>
        <p:txBody>
          <a:bodyPr/>
          <a:lstStyle/>
          <a:p>
            <a:r>
              <a:rPr lang="en-US" sz="3200" dirty="0" smtClean="0"/>
              <a:t>No Copy </a:t>
            </a:r>
            <a:r>
              <a:rPr lang="en-US" sz="3200" dirty="0" smtClean="0"/>
              <a:t>One-sided </a:t>
            </a:r>
            <a:r>
              <a:rPr lang="en-US" sz="3200" dirty="0" smtClean="0"/>
              <a:t>API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5" name="TextBox 54"/>
          <p:cNvSpPr txBox="1"/>
          <p:nvPr/>
        </p:nvSpPr>
        <p:spPr>
          <a:xfrm>
            <a:off x="15240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Node 0 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3246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Node 1 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69209" y="1482511"/>
            <a:ext cx="4305300" cy="990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s-IS" sz="1600" dirty="0" smtClean="0">
                <a:solidFill>
                  <a:schemeClr val="tx1"/>
                </a:solidFill>
              </a:rPr>
              <a:t>	</a:t>
            </a:r>
            <a:r>
              <a:rPr lang="is-IS" sz="1600" b="1" dirty="0" smtClean="0">
                <a:solidFill>
                  <a:schemeClr val="tx1"/>
                </a:solidFill>
              </a:rPr>
              <a:t>Charm++</a:t>
            </a:r>
            <a:r>
              <a:rPr lang="is-IS" sz="11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is-IS" sz="1100" b="1" dirty="0" smtClean="0">
                <a:solidFill>
                  <a:schemeClr val="tx1"/>
                </a:solidFill>
              </a:rPr>
              <a:t>......</a:t>
            </a:r>
          </a:p>
          <a:p>
            <a:r>
              <a:rPr lang="en-US" sz="1300" b="1" dirty="0" smtClean="0">
                <a:solidFill>
                  <a:schemeClr val="tx1"/>
                </a:solidFill>
              </a:rPr>
              <a:t>C</a:t>
            </a:r>
            <a:r>
              <a:rPr lang="is-IS" sz="1300" b="1" dirty="0" smtClean="0">
                <a:solidFill>
                  <a:schemeClr val="tx1"/>
                </a:solidFill>
              </a:rPr>
              <a:t>ell_Proxy [n]. </a:t>
            </a:r>
            <a:r>
              <a:rPr lang="en-US" sz="1300" b="1" dirty="0" err="1">
                <a:solidFill>
                  <a:schemeClr val="tx1"/>
                </a:solidFill>
              </a:rPr>
              <a:t>r</a:t>
            </a:r>
            <a:r>
              <a:rPr lang="en-US" sz="1300" b="1" dirty="0" err="1" smtClean="0">
                <a:solidFill>
                  <a:schemeClr val="tx1"/>
                </a:solidFill>
              </a:rPr>
              <a:t>ecv_force</a:t>
            </a:r>
            <a:r>
              <a:rPr lang="is-IS" sz="1300" b="1" dirty="0" smtClean="0">
                <a:solidFill>
                  <a:schemeClr val="tx1"/>
                </a:solidFill>
              </a:rPr>
              <a:t> </a:t>
            </a:r>
            <a:r>
              <a:rPr lang="is-IS" sz="1300" b="1" dirty="0" smtClean="0">
                <a:solidFill>
                  <a:schemeClr val="tx1"/>
                </a:solidFill>
              </a:rPr>
              <a:t>(RDMA(forces, Cb), </a:t>
            </a:r>
            <a:r>
              <a:rPr lang="is-IS" sz="1300" b="1" dirty="0" smtClean="0">
                <a:solidFill>
                  <a:schemeClr val="tx1"/>
                </a:solidFill>
              </a:rPr>
              <a:t>size, value); </a:t>
            </a:r>
          </a:p>
          <a:p>
            <a:r>
              <a:rPr lang="is-IS" sz="1100" dirty="0" smtClean="0">
                <a:solidFill>
                  <a:schemeClr val="tx1"/>
                </a:solidFill>
              </a:rPr>
              <a:t>....... </a:t>
            </a:r>
          </a:p>
          <a:p>
            <a:endParaRPr lang="is-IS" sz="1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is-IS" dirty="0" smtClean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4743451" y="1461257"/>
            <a:ext cx="4095750" cy="12258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Charm++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void </a:t>
            </a:r>
            <a:r>
              <a:rPr lang="en-US" sz="1400" b="1" dirty="0" err="1" smtClean="0">
                <a:solidFill>
                  <a:schemeClr val="tx1"/>
                </a:solidFill>
              </a:rPr>
              <a:t>recv_force</a:t>
            </a:r>
            <a:r>
              <a:rPr lang="en-US" sz="1400" b="1" dirty="0" smtClean="0">
                <a:solidFill>
                  <a:schemeClr val="tx1"/>
                </a:solidFill>
              </a:rPr>
              <a:t> ( double * forces, </a:t>
            </a:r>
            <a:r>
              <a:rPr lang="en-US" sz="1400" b="1" dirty="0" err="1" smtClean="0">
                <a:solidFill>
                  <a:schemeClr val="tx1"/>
                </a:solidFill>
              </a:rPr>
              <a:t>int</a:t>
            </a:r>
            <a:r>
              <a:rPr lang="en-US" sz="1400" b="1" dirty="0" smtClean="0">
                <a:solidFill>
                  <a:schemeClr val="tx1"/>
                </a:solidFill>
              </a:rPr>
              <a:t> size, </a:t>
            </a:r>
            <a:r>
              <a:rPr lang="en-US" sz="1400" b="1" dirty="0" err="1" smtClean="0">
                <a:solidFill>
                  <a:schemeClr val="tx1"/>
                </a:solidFill>
              </a:rPr>
              <a:t>int</a:t>
            </a:r>
            <a:r>
              <a:rPr lang="en-US" sz="1400" b="1" dirty="0" smtClean="0">
                <a:solidFill>
                  <a:schemeClr val="tx1"/>
                </a:solidFill>
              </a:rPr>
              <a:t> value) {</a:t>
            </a: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}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495800" y="1219200"/>
            <a:ext cx="0" cy="53197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/>
          <p:cNvSpPr/>
          <p:nvPr/>
        </p:nvSpPr>
        <p:spPr>
          <a:xfrm>
            <a:off x="332994" y="5688631"/>
            <a:ext cx="3657600" cy="8163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LRTS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884803" y="5643098"/>
            <a:ext cx="3813046" cy="8163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LRTS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ight Arrow 99"/>
          <p:cNvSpPr/>
          <p:nvPr/>
        </p:nvSpPr>
        <p:spPr>
          <a:xfrm>
            <a:off x="3971925" y="6072135"/>
            <a:ext cx="1047750" cy="228600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1294715" y="3207965"/>
            <a:ext cx="806195" cy="36432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99362" y="2496563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2380488" y="3004541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83" name="Rectangle 82"/>
          <p:cNvSpPr/>
          <p:nvPr/>
        </p:nvSpPr>
        <p:spPr>
          <a:xfrm>
            <a:off x="3429000" y="2306063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530389" y="3380069"/>
            <a:ext cx="1927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Marshalling of non </a:t>
            </a:r>
            <a:r>
              <a:rPr lang="en-US" sz="1200" dirty="0" err="1" smtClean="0"/>
              <a:t>Rdma</a:t>
            </a:r>
            <a:r>
              <a:rPr lang="en-US" sz="1200" dirty="0" smtClean="0"/>
              <a:t> Parameters with metadata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5437000" y="3095063"/>
            <a:ext cx="322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Un-marshalling of Parameters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91357" y="5664769"/>
            <a:ext cx="1923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Allocate Memory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19775" y="6034101"/>
            <a:ext cx="1890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Perform Get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92493" y="4021236"/>
            <a:ext cx="3163612" cy="388583"/>
            <a:chOff x="292493" y="4021236"/>
            <a:chExt cx="3163612" cy="388583"/>
          </a:xfrm>
        </p:grpSpPr>
        <p:sp>
          <p:nvSpPr>
            <p:cNvPr id="106" name="Rectangle 105"/>
            <p:cNvSpPr/>
            <p:nvPr/>
          </p:nvSpPr>
          <p:spPr>
            <a:xfrm>
              <a:off x="292494" y="4028819"/>
              <a:ext cx="2919718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2493" y="4029572"/>
              <a:ext cx="806195" cy="36432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Header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552145" y="4028819"/>
              <a:ext cx="90396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metadata</a:t>
              </a:r>
              <a:endParaRPr lang="en-US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321477" y="4021236"/>
              <a:ext cx="53340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size</a:t>
              </a:r>
              <a:endParaRPr lang="en-US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55600" y="4028819"/>
              <a:ext cx="68580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value</a:t>
              </a:r>
              <a:endParaRPr lang="en-US" sz="14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093870" y="4024652"/>
              <a:ext cx="21334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cxnSp>
        <p:nvCxnSpPr>
          <p:cNvPr id="13" name="Straight Arrow Connector 12"/>
          <p:cNvCxnSpPr/>
          <p:nvPr/>
        </p:nvCxnSpPr>
        <p:spPr>
          <a:xfrm flipH="1" flipV="1">
            <a:off x="1093870" y="2877563"/>
            <a:ext cx="1505693" cy="11436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5029201" y="3511100"/>
            <a:ext cx="806195" cy="36432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250009" y="3510347"/>
            <a:ext cx="90396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metadata</a:t>
            </a:r>
            <a:endParaRPr lang="en-US" sz="1400" dirty="0"/>
          </a:p>
        </p:txBody>
      </p:sp>
      <p:sp>
        <p:nvSpPr>
          <p:cNvPr id="44" name="Rectangle 43"/>
          <p:cNvSpPr/>
          <p:nvPr/>
        </p:nvSpPr>
        <p:spPr>
          <a:xfrm>
            <a:off x="6058185" y="3502764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6592308" y="3510347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46" name="Rectangle 45"/>
          <p:cNvSpPr/>
          <p:nvPr/>
        </p:nvSpPr>
        <p:spPr>
          <a:xfrm>
            <a:off x="5830578" y="3506180"/>
            <a:ext cx="21334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cxnSp>
        <p:nvCxnSpPr>
          <p:cNvPr id="16" name="Curved Connector 15"/>
          <p:cNvCxnSpPr>
            <a:stCxn id="9" idx="1"/>
          </p:cNvCxnSpPr>
          <p:nvPr/>
        </p:nvCxnSpPr>
        <p:spPr>
          <a:xfrm rot="10800000" flipH="1" flipV="1">
            <a:off x="5819774" y="6218767"/>
            <a:ext cx="10803" cy="184666"/>
          </a:xfrm>
          <a:prstGeom prst="curvedConnector4">
            <a:avLst>
              <a:gd name="adj1" fmla="val -53804832"/>
              <a:gd name="adj2" fmla="val -1887543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6" idx="2"/>
          </p:cNvCxnSpPr>
          <p:nvPr/>
        </p:nvCxnSpPr>
        <p:spPr>
          <a:xfrm>
            <a:off x="5937248" y="3887180"/>
            <a:ext cx="1987552" cy="5226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7515042" y="4441345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010400" y="2057400"/>
            <a:ext cx="504642" cy="23839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1321477" y="6244129"/>
            <a:ext cx="5270108" cy="2406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06250" y="6306031"/>
            <a:ext cx="58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ack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332994" y="2496563"/>
            <a:ext cx="117978" cy="36898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-99169" y="2930966"/>
            <a:ext cx="11036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Callback</a:t>
            </a:r>
            <a:endParaRPr lang="en-US" sz="1200" dirty="0"/>
          </a:p>
        </p:txBody>
      </p:sp>
      <p:sp>
        <p:nvSpPr>
          <p:cNvPr id="57" name="Rectangle 56"/>
          <p:cNvSpPr/>
          <p:nvPr/>
        </p:nvSpPr>
        <p:spPr>
          <a:xfrm>
            <a:off x="3432034" y="2306063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60" name="Rectangle 59"/>
          <p:cNvSpPr/>
          <p:nvPr/>
        </p:nvSpPr>
        <p:spPr>
          <a:xfrm>
            <a:off x="2393196" y="3004741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61" name="Rectangle 60"/>
          <p:cNvSpPr/>
          <p:nvPr/>
        </p:nvSpPr>
        <p:spPr>
          <a:xfrm>
            <a:off x="6583139" y="3513804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64" name="Rectangle 63"/>
          <p:cNvSpPr/>
          <p:nvPr/>
        </p:nvSpPr>
        <p:spPr>
          <a:xfrm>
            <a:off x="6035472" y="3506144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739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repeatCount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26 0.00046 -0.00452 0.00115 -0.00677 0.00162 C -0.01111 0.00254 -0.01563 0.00254 -0.02014 0.00347 C -0.02188 0.0037 -0.03004 0.00602 -0.03212 0.00694 C -0.0382 0.00972 -0.03768 0.01041 -0.04271 0.01227 C -0.04636 0.01365 -0.05 0.01435 -0.05347 0.01597 C -0.05903 0.01828 -0.06493 0.02153 -0.07066 0.02291 C -0.07709 0.02477 -0.08281 0.02546 -0.08941 0.02662 C -0.09896 0.03078 -0.09514 0.02801 -0.10139 0.03356 L -0.10938 0.04953 C -0.11025 0.05139 -0.11198 0.05278 -0.11198 0.05486 L -0.11198 0.06041 " pathEditMode="relative" ptsTypes="AAAAAAAAAAAA">
                                      <p:cBhvr>
                                        <p:cTn id="1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3.7037E-7 C 0.01892 0.01134 0.01944 0.02292 0.01666 0.03426 C 0.0158 0.03819 0.01128 0.04167 0.00902 0.04537 C 0.00816 0.04792 0.00677 0.05023 0.0059 0.05255 C 0.00468 0.05579 0.00468 0.0588 0.00243 0.06157 C -0.00035 0.06505 -0.01997 0.08009 -0.02327 0.08194 L -0.02986 0.0875 C -0.03264 0.08912 -0.03438 0.0912 -0.03716 0.09282 L -0.04792 0.09838 C -0.05452 0.1081 -0.04792 0.1 -0.06268 0.11111 C -0.06615 0.11412 -0.06893 0.11759 -0.07344 0.12037 C -0.07969 0.12431 -0.08907 0.12708 -0.09497 0.13125 C -0.10747 0.14074 -0.09584 0.1331 -0.1165 0.14213 C -0.11997 0.14375 -0.12361 0.14583 -0.12726 0.14745 C -0.13438 0.15023 -0.1415 0.15255 -0.14879 0.15509 L -0.15955 0.1588 L -0.17032 0.16227 L -0.18108 0.16597 C -0.18316 0.16759 -0.18542 0.17014 -0.18854 0.17153 C -0.19532 0.17431 -0.21007 0.17847 -0.21007 0.1787 L -0.22396 0.19005 " pathEditMode="relative" rAng="0" ptsTypes="AAAAAAAAAAAAAAAAAAAAA">
                                      <p:cBhvr>
                                        <p:cTn id="1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0" y="949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C -0.00816 0.00857 -0.00365 0.00347 -0.01354 0.01343 C -0.01493 0.01482 -0.01598 0.0169 -0.01754 0.01736 C -0.02049 0.01898 -0.02344 0.01922 -0.0257 0.0213 L -0.03386 0.0294 C -0.04323 0.05 -0.03802 0.03426 -0.0408 0.06713 C -0.0408 0.06898 -0.04289 0.07917 -0.04341 0.08148 C -0.0467 0.09074 -0.04618 0.08357 -0.04618 0.09167 " pathEditMode="relative" rAng="0" ptsTypes="AAAAAAAA">
                                      <p:cBhvr>
                                        <p:cTn id="1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9" y="458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49 -0.02384 C 0.01615 0.01065 0.01528 0.04491 0.01528 0.07917 C 0.01528 0.09815 0.01528 0.11736 0.01649 0.13611 C 0.01667 0.13866 0.0184 0.14074 0.01962 0.1426 C 0.02604 0.15672 0.02101 0.14746 0.02969 0.15579 C 0.0382 0.16343 0.03854 0.16968 0.05035 0.17547 C 0.05174 0.17639 0.05347 0.17662 0.05469 0.17778 C 0.06597 0.18635 0.05243 0.17894 0.06354 0.18426 C 0.08472 0.20811 0.05816 0.17963 0.07396 0.19306 C 0.08837 0.20533 0.06945 0.19445 0.08837 0.20394 C 0.09045 0.20625 0.09219 0.2088 0.09427 0.21042 C 0.09566 0.21158 0.0974 0.21181 0.09879 0.21273 C 0.10087 0.21389 0.10278 0.21551 0.10469 0.21713 C 0.10712 0.21922 0.10938 0.22199 0.11198 0.22361 C 0.11632 0.22639 0.12083 0.22755 0.12517 0.2301 C 0.13299 0.23496 0.14063 0.23982 0.14861 0.24329 C 0.15261 0.24491 0.1566 0.24584 0.16042 0.24792 C 0.17327 0.25417 0.16771 0.25486 0.1809 0.25857 C 0.18785 0.26065 0.19462 0.26181 0.20156 0.2632 L 0.21198 0.26528 C 0.2158 0.26598 0.21979 0.26667 0.22361 0.2676 C 0.22899 0.26875 0.2342 0.27061 0.23976 0.27176 C 0.24514 0.27292 0.25052 0.27315 0.2559 0.27408 C 0.25938 0.27454 0.26267 0.27547 0.26615 0.27639 C 0.27743 0.27547 0.28872 0.27547 0.29983 0.27408 C 0.30139 0.27385 0.30278 0.27176 0.30417 0.27176 C 0.31511 0.27176 0.32587 0.27315 0.33646 0.27408 C 0.33802 0.27547 0.33976 0.27662 0.34097 0.27824 C 0.3441 0.28264 0.35 0.29167 0.35 0.29213 C 0.35764 0.29098 0.36563 0.29051 0.37327 0.28936 C 0.37847 0.28866 0.38177 0.28519 0.38663 0.28287 C 0.38854 0.28172 0.39045 0.28172 0.39236 0.28056 C 0.39445 0.2794 0.39618 0.27709 0.39827 0.27639 C 0.41163 0.26968 0.40608 0.27431 0.41441 0.26968 C 0.41927 0.2669 0.42448 0.26436 0.42899 0.26088 C 0.4309 0.25949 0.43316 0.25811 0.43507 0.25672 C 0.43646 0.25533 0.43785 0.25324 0.43941 0.25209 C 0.4408 0.25116 0.44219 0.2507 0.44375 0.25 C 0.45417 0.23473 0.44271 0.24954 0.45261 0.24121 C 0.45972 0.23496 0.45781 0.23496 0.46285 0.22593 C 0.46424 0.22361 0.46615 0.22199 0.46736 0.21922 C 0.4691 0.21528 0.47031 0.21088 0.4717 0.20625 C 0.47222 0.20394 0.4724 0.20162 0.47327 0.19977 C 0.47431 0.19653 0.47622 0.19398 0.47761 0.19074 C 0.47969 0.18588 0.48316 0.17686 0.4849 0.17107 C 0.48733 0.16227 0.48577 0.16297 0.48767 0.15139 C 0.48993 0.13889 0.48993 0.14028 0.49375 0.13172 C 0.49427 0.12871 0.49445 0.12593 0.49514 0.12292 C 0.49583 0.12037 0.49757 0.11898 0.49809 0.11644 C 0.49948 0.11065 0.49913 0.10417 0.50104 0.09885 C 0.50208 0.09584 0.50313 0.09306 0.50399 0.09028 C 0.50452 0.08797 0.50504 0.08565 0.50556 0.08357 C 0.5059 0.08056 0.50642 0.07755 0.50695 0.07477 C 0.50799 0.06505 0.50833 0.05579 0.5099 0.0463 C 0.51007 0.04398 0.51094 0.04213 0.51129 0.03982 C 0.51233 0.03403 0.51354 0.02801 0.51424 0.02246 C 0.51528 0.01505 0.51597 0.00764 0.51719 0.00047 C 0.52066 -0.02014 0.52014 -0.01134 0.52014 -0.02569 " pathEditMode="relative" rAng="0" ptsTypes="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22" y="1569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07 -3.33333E-6 C -0.0507 0.08033 -0.04757 0.16111 -0.03455 0.2419 C -0.03455 0.24561 0.01041 0.29398 0.01666 0.29977 C 0.02344 0.3051 0.03958 0.31551 0.03958 0.31598 " pathEditMode="relative" rAng="0" ptsTypes="AAAA">
                                      <p:cBhvr>
                                        <p:cTn id="4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1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79 0.025 C -0.05053 0.02546 -0.05608 0.02708 -0.05816 0.02847 C -0.05955 0.0294 -0.06685 0.03657 -0.06737 0.03727 C -0.06893 0.03935 -0.0698 0.04236 -0.07136 0.04444 C -0.07292 0.04653 -0.075 0.04791 -0.07674 0.04977 C -0.07813 0.05139 -0.07935 0.05347 -0.08073 0.05509 C -0.08195 0.05648 -0.08369 0.05717 -0.08473 0.05856 C -0.08629 0.06065 -0.08768 0.06319 -0.08872 0.06574 C -0.0908 0.07037 -0.09254 0.07754 -0.09549 0.08171 C -0.09791 0.08565 -0.10139 0.08819 -0.10348 0.09236 C -0.10435 0.09421 -0.10539 0.09583 -0.10608 0.09768 C -0.10678 0.09954 -0.10678 0.10139 -0.10747 0.10301 C -0.10851 0.10579 -0.11025 0.10787 -0.11146 0.11018 C -0.11806 0.12361 -0.11303 0.11435 -0.11806 0.12616 C -0.11893 0.12801 -0.1198 0.12986 -0.12066 0.13148 C -0.12032 0.1375 -0.11997 0.14352 -0.11945 0.1493 C -0.1191 0.15231 -0.11823 0.15532 -0.11806 0.15833 C -0.11563 0.19838 -0.11962 0.18055 -0.11546 0.19745 C -0.11494 0.20741 -0.11476 0.21759 -0.11407 0.22754 C -0.11389 0.2294 -0.1132 0.23102 -0.11268 0.23287 C -0.11233 0.23518 -0.11181 0.23773 -0.11146 0.24004 C -0.11094 0.24282 -0.1099 0.25416 -0.10869 0.25787 C -0.10816 0.25972 -0.10747 0.26204 -0.10608 0.26319 C -0.10365 0.26504 -0.09809 0.26666 -0.09809 0.2669 C -0.09722 0.26852 -0.09653 0.2706 -0.09549 0.27199 C -0.09289 0.27546 -0.09063 0.27592 -0.08733 0.27731 C -0.08211 0.28333 -0.07691 0.28958 -0.07136 0.29514 C -0.06962 0.29699 -0.06771 0.29861 -0.06615 0.30046 C -0.06372 0.30324 -0.06146 0.30625 -0.05938 0.30949 C -0.05746 0.31227 -0.05625 0.31574 -0.054 0.31829 C -0.05296 0.31944 -0.05138 0.31921 -0.05 0.32014 C -0.04862 0.32106 -0.0474 0.32245 -0.04601 0.32361 C -0.04513 0.32546 -0.04462 0.32754 -0.04341 0.32893 C -0.04236 0.33009 -0.04046 0.3294 -0.03941 0.33079 C -0.03716 0.33379 -0.03663 0.33889 -0.03403 0.34143 C -0.02743 0.34791 -0.03056 0.34514 -0.02466 0.35023 C -0.02379 0.35208 -0.02327 0.35416 -0.02205 0.35555 C -0.02101 0.35671 -0.01928 0.35648 -0.01806 0.35741 C -0.01667 0.35833 -0.01546 0.35995 -0.01407 0.36088 C -0.00937 0.36435 -0.0092 0.36435 -0.00468 0.3662 C 0.00157 0.37454 -0.00329 0.36898 0.00329 0.37523 C 0.004 0.37592 0.01094 0.3831 0.01268 0.38403 C 0.01511 0.38565 0.01823 0.38565 0.02066 0.38773 C 0.02188 0.38889 0.0231 0.39028 0.02466 0.3912 C 0.02622 0.39213 0.02813 0.39236 0.02987 0.39305 C 0.03438 0.39421 0.03889 0.39537 0.04323 0.39653 C 0.05435 0.39954 0.04775 0.39791 0.0632 0.4 C 0.07396 0.4037 0.06789 0.40208 0.08594 0.4037 C 0.1158 0.40625 0.11685 0.40579 0.15382 0.40717 C 0.1724 0.41018 0.16285 0.40856 0.18994 0.41435 C 0.19271 0.41481 0.19532 0.41481 0.19792 0.41597 C 0.20244 0.41805 0.20226 0.41805 0.2073 0.41967 C 0.20955 0.42037 0.21181 0.4206 0.21389 0.42129 C 0.21667 0.42245 0.22188 0.425 0.22188 0.42523 C 0.23178 0.4243 0.2415 0.42407 0.25122 0.42315 C 0.254 0.42291 0.2566 0.42129 0.25938 0.42129 C 0.26563 0.42176 0.27171 0.42384 0.27796 0.425 L 0.28872 0.42685 C 0.29931 0.42592 0.30903 0.42616 0.31928 0.42315 C 0.32066 0.42268 0.32205 0.42199 0.32327 0.42129 C 0.33073 0.41157 0.32379 0.41782 0.33803 0.41782 C 0.37344 0.41782 0.43021 0.41574 0.46858 0.41435 C 0.4731 0.41366 0.47761 0.41319 0.48195 0.4125 C 0.48473 0.41204 0.48716 0.41111 0.48994 0.41065 C 0.49393 0.40995 0.49792 0.40949 0.50174 0.40903 C 0.50764 0.40694 0.53073 0.39861 0.53924 0.39467 C 0.56754 0.38217 0.55313 0.38611 0.56997 0.38217 C 0.57223 0.38102 0.57431 0.37963 0.57674 0.3787 C 0.579 0.37778 0.58751 0.37546 0.59132 0.37338 C 0.59393 0.37199 0.59844 0.36875 0.6007 0.3662 C 0.60521 0.36111 0.60504 0.35879 0.61007 0.35555 C 0.6191 0.34954 0.60816 0.35949 0.61928 0.35023 C 0.62119 0.34861 0.62275 0.34629 0.62466 0.34491 C 0.62674 0.34329 0.62917 0.34282 0.63126 0.34143 C 0.63334 0.34004 0.63473 0.3375 0.63664 0.33611 C 0.64011 0.33333 0.64376 0.33125 0.6474 0.32893 C 0.64914 0.32778 0.65105 0.32685 0.65261 0.32546 L 0.66337 0.31643 C 0.66563 0.31458 0.66997 0.31111 0.66997 0.31134 C 0.67379 0.3037 0.67466 0.30046 0.67935 0.29514 C 0.68056 0.29375 0.68195 0.29282 0.68334 0.29166 L 0.68872 0.28102 C 0.6908 0.27685 0.69098 0.27384 0.69532 0.27384 C 0.69636 0.27384 0.69705 0.275 0.6981 0.27569 " pathEditMode="relative" rAng="0" ptsTypes="AAAAAAAAAAAAAAAAAAAAAAAAAAAAAAAAAAAAAAAAAAAAAAAAAAAAAAAAAAAAAAAAAAAAAAAAAAAAAAAAAAAA">
                                      <p:cBhvr>
                                        <p:cTn id="5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50" y="200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47 -0.02268 0.00608 -0.04537 0.01059 -0.06759 C 0.01198 -0.07453 0.01476 -0.08078 0.01719 -0.08727 C 0.025 -0.10648 0.03733 -0.13541 0.0493 -0.15115 C 0.05555 -0.15949 0.06302 -0.1662 0.07066 -0.17245 C 0.08489 -0.18426 0.1026 -0.19051 0.11875 -0.1956 C 0.12396 -0.19722 0.12934 -0.19745 0.13472 -0.19907 C 0.13889 -0.20046 0.1434 -0.20231 0.1467 -0.20625 C 0.14948 -0.20949 0.1526 -0.21273 0.15469 -0.21689 C 0.15555 -0.21875 0.1559 -0.22314 0.15729 -0.22222 C 0.15903 -0.22106 0.15729 -0.21736 0.15729 -0.21504 " pathEditMode="relative" ptsTypes="AAAAAAAAAAA">
                                      <p:cBhvr>
                                        <p:cTn id="8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87 -0.01551 0.00139 -0.03102 0.00261 -0.0463 C 0.00278 -0.04931 0.00313 -0.05232 0.00399 -0.05533 C 0.00469 -0.05811 0.00764 -0.06505 0.0092 -0.0676 C 0.01042 -0.06968 0.01215 -0.07107 0.0132 -0.07292 C 0.01441 -0.07524 0.01458 -0.07801 0.01597 -0.0801 C 0.01754 -0.08264 0.02344 -0.08588 0.02517 -0.08727 C 0.02708 -0.08889 0.02882 -0.09075 0.03056 -0.0926 C 0.03195 -0.09422 0.03316 -0.0963 0.03455 -0.09792 C 0.03889 -0.10278 0.0434 -0.10741 0.04792 -0.11204 C 0.04965 -0.11389 0.05139 -0.11575 0.0533 -0.11737 L 0.05729 -0.12107 C 0.05816 -0.12269 0.05868 -0.125 0.0599 -0.12639 C 0.06233 -0.12917 0.06597 -0.1301 0.06788 -0.13357 C 0.07517 -0.1463 0.06823 -0.13542 0.07726 -0.14584 C 0.07917 -0.14815 0.08056 -0.15093 0.08247 -0.15301 C 0.0842 -0.15463 0.08611 -0.15533 0.08785 -0.15649 C 0.09063 -0.1588 0.09583 -0.16366 0.09583 -0.16366 C 0.1007 -0.17338 0.09583 -0.16528 0.10261 -0.17269 C 0.10764 -0.17825 0.10556 -0.17848 0.11181 -0.18334 C 0.11302 -0.18426 0.11458 -0.1845 0.1158 -0.18496 C 0.11701 -0.18635 0.12326 -0.1926 0.12517 -0.19399 C 0.12639 -0.19468 0.12795 -0.19468 0.12917 -0.19561 C 0.13594 -0.2007 0.13576 -0.20093 0.13993 -0.20625 " pathEditMode="relative" ptsTypes="AAAAAAAAAAAAAAAAAAAAAAAA">
                                      <p:cBhvr>
                                        <p:cTn id="8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2" grpId="0" animBg="1"/>
      <p:bldP spid="84" grpId="0" animBg="1"/>
      <p:bldP spid="83" grpId="0" animBg="1"/>
      <p:bldP spid="5" grpId="0"/>
      <p:bldP spid="53" grpId="0"/>
      <p:bldP spid="8" grpId="0"/>
      <p:bldP spid="9" grpId="0"/>
      <p:bldP spid="42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54" grpId="1" animBg="1"/>
      <p:bldP spid="7" grpId="0"/>
      <p:bldP spid="31" grpId="0"/>
      <p:bldP spid="61" grpId="0" animBg="1"/>
      <p:bldP spid="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441"/>
            <a:ext cx="8229600" cy="1143000"/>
          </a:xfrm>
        </p:spPr>
        <p:txBody>
          <a:bodyPr/>
          <a:lstStyle/>
          <a:p>
            <a:r>
              <a:rPr lang="en-US" sz="3200" dirty="0"/>
              <a:t>Results on </a:t>
            </a:r>
            <a:r>
              <a:rPr lang="en-US" sz="3200" dirty="0" err="1"/>
              <a:t>Bluegene</a:t>
            </a:r>
            <a:r>
              <a:rPr lang="en-US" sz="3200" dirty="0"/>
              <a:t>/Q Vesta – </a:t>
            </a:r>
            <a:r>
              <a:rPr lang="en-US" sz="3200" dirty="0" err="1"/>
              <a:t>Pingpong</a:t>
            </a:r>
            <a:r>
              <a:rPr lang="en-US" sz="3200" dirty="0"/>
              <a:t>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41315"/>
            <a:ext cx="5257800" cy="424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8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Performance Improvement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522008"/>
            <a:ext cx="6858000" cy="5143500"/>
          </a:xfrm>
          <a:prstGeom prst="rect">
            <a:avLst/>
          </a:prstGeom>
        </p:spPr>
      </p:pic>
      <p:sp>
        <p:nvSpPr>
          <p:cNvPr id="9" name="Left Brace 8"/>
          <p:cNvSpPr/>
          <p:nvPr/>
        </p:nvSpPr>
        <p:spPr>
          <a:xfrm>
            <a:off x="7391400" y="2209800"/>
            <a:ext cx="304800" cy="838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498095"/>
            <a:ext cx="10253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1.3x speedup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6616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Conclusions and Future </a:t>
            </a:r>
            <a:r>
              <a:rPr lang="en-US" sz="3200" dirty="0" smtClean="0"/>
              <a:t>Work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Saving copy for large messages in RDMA supported networks improves performance</a:t>
            </a:r>
          </a:p>
          <a:p>
            <a:endParaRPr lang="en-US" sz="2400" dirty="0" smtClean="0"/>
          </a:p>
          <a:p>
            <a:r>
              <a:rPr lang="en-US" sz="2400" dirty="0" smtClean="0"/>
              <a:t>On </a:t>
            </a:r>
            <a:r>
              <a:rPr lang="en-US" sz="2400" dirty="0" smtClean="0"/>
              <a:t>the receiver side, the user can pre-allocate a buffer and post a </a:t>
            </a:r>
            <a:r>
              <a:rPr lang="en-US" sz="2400" dirty="0" smtClean="0"/>
              <a:t>receive.</a:t>
            </a:r>
          </a:p>
          <a:p>
            <a:r>
              <a:rPr lang="en-US" sz="2400" dirty="0" smtClean="0"/>
              <a:t>Persistent RDMA </a:t>
            </a:r>
            <a:endParaRPr lang="en-US" sz="2400" dirty="0" smtClean="0"/>
          </a:p>
          <a:p>
            <a:r>
              <a:rPr lang="en-US" sz="2400" dirty="0" smtClean="0"/>
              <a:t>Use cases in :</a:t>
            </a:r>
          </a:p>
          <a:p>
            <a:pPr lvl="1"/>
            <a:r>
              <a:rPr lang="en-US" sz="2400" dirty="0" smtClean="0"/>
              <a:t>Charm++ with a posted receive</a:t>
            </a:r>
          </a:p>
          <a:p>
            <a:pPr lvl="1"/>
            <a:r>
              <a:rPr lang="en-US" sz="2400" dirty="0" smtClean="0"/>
              <a:t>Charm++ </a:t>
            </a:r>
            <a:r>
              <a:rPr lang="en-US" sz="2400" dirty="0" err="1" smtClean="0"/>
              <a:t>sdag</a:t>
            </a:r>
            <a:r>
              <a:rPr lang="en-US" sz="2400" dirty="0" smtClean="0"/>
              <a:t> when clause</a:t>
            </a:r>
          </a:p>
          <a:p>
            <a:pPr lvl="1"/>
            <a:r>
              <a:rPr lang="en-US" sz="2400" dirty="0" smtClean="0"/>
              <a:t>AMPI non blocking receive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34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3200"/>
            <a:ext cx="6117336" cy="914400"/>
          </a:xfrm>
        </p:spPr>
        <p:txBody>
          <a:bodyPr/>
          <a:lstStyle/>
          <a:p>
            <a:r>
              <a:rPr lang="en-US" sz="3200" dirty="0" smtClean="0"/>
              <a:t>Questions</a:t>
            </a:r>
            <a:r>
              <a:rPr lang="en-US" sz="3200" dirty="0" smtClean="0"/>
              <a:t>?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32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Motivation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Major bottleneck in HPC Applications – Communication </a:t>
            </a:r>
          </a:p>
          <a:p>
            <a:endParaRPr lang="en-US" sz="2400" dirty="0" smtClean="0"/>
          </a:p>
          <a:p>
            <a:r>
              <a:rPr lang="en-US" sz="2400" dirty="0" smtClean="0"/>
              <a:t>Strategies to address communication bottlenecks</a:t>
            </a:r>
          </a:p>
          <a:p>
            <a:pPr lvl="1"/>
            <a:r>
              <a:rPr lang="en-US" sz="2400" dirty="0" smtClean="0"/>
              <a:t>Overlap communication and computation</a:t>
            </a:r>
          </a:p>
          <a:p>
            <a:pPr lvl="1"/>
            <a:r>
              <a:rPr lang="en-US" sz="2400" dirty="0" smtClean="0"/>
              <a:t>Topology aware </a:t>
            </a:r>
            <a:r>
              <a:rPr lang="en-US" sz="2400" dirty="0" smtClean="0"/>
              <a:t>mapping</a:t>
            </a:r>
          </a:p>
          <a:p>
            <a:pPr lvl="1"/>
            <a:r>
              <a:rPr lang="en-US" sz="2400" b="1" dirty="0" smtClean="0"/>
              <a:t>Reduce </a:t>
            </a:r>
            <a:r>
              <a:rPr lang="en-US" sz="2400" b="1" dirty="0" smtClean="0"/>
              <a:t>message sending times</a:t>
            </a:r>
          </a:p>
          <a:p>
            <a:pPr lvl="2"/>
            <a:r>
              <a:rPr lang="en-US" b="1" dirty="0" smtClean="0"/>
              <a:t>Avoiding copying for large messages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49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73" y="183220"/>
            <a:ext cx="8229600" cy="797738"/>
          </a:xfrm>
        </p:spPr>
        <p:txBody>
          <a:bodyPr/>
          <a:lstStyle/>
          <a:p>
            <a:r>
              <a:rPr lang="en-US" sz="3200" dirty="0" smtClean="0"/>
              <a:t>Charm++ Programming Model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747" y="1460525"/>
            <a:ext cx="8229600" cy="1371600"/>
          </a:xfrm>
        </p:spPr>
        <p:txBody>
          <a:bodyPr/>
          <a:lstStyle/>
          <a:p>
            <a:r>
              <a:rPr lang="en-US" sz="2400" dirty="0" smtClean="0"/>
              <a:t>Asynchronous Message </a:t>
            </a:r>
            <a:r>
              <a:rPr lang="en-US" sz="2400" dirty="0"/>
              <a:t>D</a:t>
            </a:r>
            <a:r>
              <a:rPr lang="en-US" sz="2400" dirty="0" smtClean="0"/>
              <a:t>riven Execution</a:t>
            </a:r>
          </a:p>
          <a:p>
            <a:r>
              <a:rPr lang="en-US" sz="2400" dirty="0"/>
              <a:t>Naturally </a:t>
            </a:r>
            <a:r>
              <a:rPr lang="en-US" sz="2400" dirty="0" smtClean="0"/>
              <a:t>One-sided 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1584960" y="3658844"/>
            <a:ext cx="1988127" cy="15621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91200" y="3565934"/>
            <a:ext cx="2101905" cy="159436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97106" y="525320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 0 on Node 0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71373" y="5227647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PE 0 on Node 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614182" y="3854663"/>
            <a:ext cx="609600" cy="5334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12726" y="4540542"/>
            <a:ext cx="609600" cy="5334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3" idx="3"/>
            <a:endCxn id="14" idx="1"/>
          </p:cNvCxnSpPr>
          <p:nvPr/>
        </p:nvCxnSpPr>
        <p:spPr>
          <a:xfrm>
            <a:off x="3223782" y="4121363"/>
            <a:ext cx="3088944" cy="6858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5800" y="3267549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atin typeface="+mn-lt"/>
                <a:ea typeface="Courier New" charset="0"/>
                <a:cs typeface="Courier New" charset="0"/>
              </a:rPr>
              <a:t>Cell_Proxy</a:t>
            </a:r>
            <a:r>
              <a:rPr lang="en-US" sz="1600" b="1" dirty="0" smtClean="0">
                <a:latin typeface="+mn-lt"/>
                <a:ea typeface="Courier New" charset="0"/>
                <a:cs typeface="Courier New" charset="0"/>
              </a:rPr>
              <a:t>[8].</a:t>
            </a:r>
            <a:r>
              <a:rPr lang="en-US" sz="1600" b="1" dirty="0" err="1" smtClean="0">
                <a:latin typeface="+mn-lt"/>
                <a:ea typeface="Courier New" charset="0"/>
                <a:cs typeface="Courier New" charset="0"/>
              </a:rPr>
              <a:t>recv_forces</a:t>
            </a:r>
            <a:r>
              <a:rPr lang="en-US" sz="1600" b="1" dirty="0" smtClean="0">
                <a:latin typeface="+mn-lt"/>
                <a:ea typeface="Courier New" charset="0"/>
                <a:cs typeface="Courier New" charset="0"/>
              </a:rPr>
              <a:t>(forces, </a:t>
            </a:r>
            <a:r>
              <a:rPr lang="en-US" sz="1600" b="1" dirty="0" smtClean="0">
                <a:latin typeface="+mn-lt"/>
                <a:ea typeface="Courier New" charset="0"/>
                <a:cs typeface="Courier New" charset="0"/>
              </a:rPr>
              <a:t>1000000, </a:t>
            </a:r>
            <a:r>
              <a:rPr lang="en-US" sz="1600" b="1" dirty="0" smtClean="0">
                <a:latin typeface="+mn-lt"/>
                <a:ea typeface="Courier New" charset="0"/>
                <a:cs typeface="Courier New" charset="0"/>
              </a:rPr>
              <a:t>4.0);</a:t>
            </a:r>
            <a:endParaRPr lang="en-US" sz="1600" b="1" dirty="0">
              <a:latin typeface="+mn-lt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1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1"/>
            <a:ext cx="6400800" cy="228094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Module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forcecalculations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{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…...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array [1D] Cell {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forces( ) ;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void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(double forces [size],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value);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}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….....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66160" y="24384"/>
            <a:ext cx="2819400" cy="295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forcecalculations.ci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68255" y="3404249"/>
            <a:ext cx="6400800" cy="99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void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(double * forces,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value){ </a:t>
            </a:r>
          </a:p>
          <a:p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….</a:t>
            </a:r>
          </a:p>
          <a:p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48200" y="3222358"/>
            <a:ext cx="2590800" cy="2598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68255" y="5410200"/>
            <a:ext cx="4742145" cy="9264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 smtClean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600" dirty="0" err="1" smtClean="0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Cell_Proxy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[n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].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(forces,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1000000,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4.0);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71800" y="5354826"/>
            <a:ext cx="2667000" cy="282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81300" y="241364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Charm Interface File - Declarations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48200" y="4394849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C++ Code File – Entry method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84348" y="633665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C++ Code File – Call 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4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553" y="363156"/>
            <a:ext cx="5791200" cy="441542"/>
          </a:xfrm>
        </p:spPr>
        <p:txBody>
          <a:bodyPr/>
          <a:lstStyle/>
          <a:p>
            <a:r>
              <a:rPr lang="en-US" sz="3200" dirty="0" smtClean="0"/>
              <a:t>What happens under the hood?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5" name="TextBox 54"/>
          <p:cNvSpPr txBox="1"/>
          <p:nvPr/>
        </p:nvSpPr>
        <p:spPr>
          <a:xfrm>
            <a:off x="15240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Node 0 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3246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Node 1 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190500" y="1447800"/>
            <a:ext cx="3924300" cy="990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s-IS" sz="1600" dirty="0" smtClean="0">
                <a:solidFill>
                  <a:schemeClr val="tx1"/>
                </a:solidFill>
              </a:rPr>
              <a:t>	</a:t>
            </a:r>
            <a:r>
              <a:rPr lang="is-IS" sz="1600" b="1" dirty="0" smtClean="0">
                <a:solidFill>
                  <a:schemeClr val="tx1"/>
                </a:solidFill>
              </a:rPr>
              <a:t>Charm++</a:t>
            </a:r>
            <a:r>
              <a:rPr lang="is-IS" sz="11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is-IS" sz="1100" b="1" dirty="0" smtClean="0">
                <a:solidFill>
                  <a:schemeClr val="tx1"/>
                </a:solidFill>
              </a:rPr>
              <a:t>......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C</a:t>
            </a:r>
            <a:r>
              <a:rPr lang="is-IS" sz="1400" b="1" dirty="0" smtClean="0">
                <a:solidFill>
                  <a:schemeClr val="tx1"/>
                </a:solidFill>
              </a:rPr>
              <a:t>ell_Proxy [n]. </a:t>
            </a:r>
            <a:r>
              <a:rPr lang="en-US" sz="1400" b="1" dirty="0" err="1">
                <a:solidFill>
                  <a:schemeClr val="tx1"/>
                </a:solidFill>
              </a:rPr>
              <a:t>r</a:t>
            </a:r>
            <a:r>
              <a:rPr lang="en-US" sz="1400" b="1" dirty="0" err="1" smtClean="0">
                <a:solidFill>
                  <a:schemeClr val="tx1"/>
                </a:solidFill>
              </a:rPr>
              <a:t>ecv_force</a:t>
            </a:r>
            <a:r>
              <a:rPr lang="is-IS" sz="1400" b="1" dirty="0" smtClean="0">
                <a:solidFill>
                  <a:schemeClr val="tx1"/>
                </a:solidFill>
              </a:rPr>
              <a:t> (forces, size, value); </a:t>
            </a:r>
          </a:p>
          <a:p>
            <a:r>
              <a:rPr lang="is-IS" sz="1100" dirty="0" smtClean="0">
                <a:solidFill>
                  <a:schemeClr val="tx1"/>
                </a:solidFill>
              </a:rPr>
              <a:t>....... </a:t>
            </a:r>
          </a:p>
          <a:p>
            <a:endParaRPr lang="is-IS" sz="1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is-IS" dirty="0" smtClean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4743451" y="1461257"/>
            <a:ext cx="4095750" cy="12258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Charm++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void </a:t>
            </a:r>
            <a:r>
              <a:rPr lang="en-US" sz="1400" b="1" dirty="0" err="1" smtClean="0">
                <a:solidFill>
                  <a:schemeClr val="tx1"/>
                </a:solidFill>
              </a:rPr>
              <a:t>recv_force</a:t>
            </a:r>
            <a:r>
              <a:rPr lang="en-US" sz="1400" b="1" dirty="0" smtClean="0">
                <a:solidFill>
                  <a:schemeClr val="tx1"/>
                </a:solidFill>
              </a:rPr>
              <a:t> ( double * forces, </a:t>
            </a:r>
            <a:r>
              <a:rPr lang="en-US" sz="1400" b="1" dirty="0" err="1" smtClean="0">
                <a:solidFill>
                  <a:schemeClr val="tx1"/>
                </a:solidFill>
              </a:rPr>
              <a:t>int</a:t>
            </a:r>
            <a:r>
              <a:rPr lang="en-US" sz="1400" b="1" dirty="0" smtClean="0">
                <a:solidFill>
                  <a:schemeClr val="tx1"/>
                </a:solidFill>
              </a:rPr>
              <a:t> size, </a:t>
            </a:r>
            <a:r>
              <a:rPr lang="en-US" sz="1400" b="1" dirty="0" err="1" smtClean="0">
                <a:solidFill>
                  <a:schemeClr val="tx1"/>
                </a:solidFill>
              </a:rPr>
              <a:t>int</a:t>
            </a:r>
            <a:r>
              <a:rPr lang="en-US" sz="1400" b="1" dirty="0" smtClean="0">
                <a:solidFill>
                  <a:schemeClr val="tx1"/>
                </a:solidFill>
              </a:rPr>
              <a:t> value) {</a:t>
            </a: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}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495800" y="762000"/>
            <a:ext cx="0" cy="577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/>
          <p:cNvSpPr/>
          <p:nvPr/>
        </p:nvSpPr>
        <p:spPr>
          <a:xfrm>
            <a:off x="332994" y="5688631"/>
            <a:ext cx="3657600" cy="8163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LRTS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884803" y="5643098"/>
            <a:ext cx="3813046" cy="8163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LRTS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ight Arrow 99"/>
          <p:cNvSpPr/>
          <p:nvPr/>
        </p:nvSpPr>
        <p:spPr>
          <a:xfrm>
            <a:off x="3971925" y="6072135"/>
            <a:ext cx="1047750" cy="228600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1294715" y="3207965"/>
            <a:ext cx="806195" cy="36432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99362" y="2496563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2915678" y="2988886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83" name="Rectangle 82"/>
          <p:cNvSpPr/>
          <p:nvPr/>
        </p:nvSpPr>
        <p:spPr>
          <a:xfrm>
            <a:off x="3429000" y="2306063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grpSp>
        <p:nvGrpSpPr>
          <p:cNvPr id="3" name="Group 2"/>
          <p:cNvGrpSpPr/>
          <p:nvPr/>
        </p:nvGrpSpPr>
        <p:grpSpPr>
          <a:xfrm>
            <a:off x="292493" y="4019793"/>
            <a:ext cx="3616833" cy="390026"/>
            <a:chOff x="304800" y="3738527"/>
            <a:chExt cx="3616833" cy="390026"/>
          </a:xfrm>
        </p:grpSpPr>
        <p:sp>
          <p:nvSpPr>
            <p:cNvPr id="106" name="Rectangle 105"/>
            <p:cNvSpPr/>
            <p:nvPr/>
          </p:nvSpPr>
          <p:spPr>
            <a:xfrm>
              <a:off x="304800" y="3747553"/>
              <a:ext cx="3616833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4800" y="3748306"/>
              <a:ext cx="806195" cy="36432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Header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04899" y="3746066"/>
              <a:ext cx="1600201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forces</a:t>
              </a:r>
              <a:endParaRPr lang="en-US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02433" y="3739970"/>
              <a:ext cx="53340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size</a:t>
              </a:r>
              <a:endParaRPr lang="en-US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35833" y="3738527"/>
              <a:ext cx="68580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value</a:t>
              </a:r>
              <a:endParaRPr lang="en-US" sz="1400" dirty="0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5591135" y="3829293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48" name="Rectangle 47"/>
          <p:cNvSpPr/>
          <p:nvPr/>
        </p:nvSpPr>
        <p:spPr>
          <a:xfrm>
            <a:off x="4784788" y="3823577"/>
            <a:ext cx="806195" cy="39148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192211" y="3823577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51" name="Rectangle 50"/>
          <p:cNvSpPr/>
          <p:nvPr/>
        </p:nvSpPr>
        <p:spPr>
          <a:xfrm>
            <a:off x="7725611" y="3823577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-34444" y="2856220"/>
            <a:ext cx="2385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Marshalling of Parameters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413630" y="3067796"/>
            <a:ext cx="322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Un-marshalling of Parameters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662670" y="2024646"/>
            <a:ext cx="1281095" cy="17989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995626" y="2499016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3421847" y="2306063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40" name="Rectangle 39"/>
          <p:cNvSpPr/>
          <p:nvPr/>
        </p:nvSpPr>
        <p:spPr>
          <a:xfrm>
            <a:off x="2924879" y="2990985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41" name="Rectangle 40"/>
          <p:cNvSpPr/>
          <p:nvPr/>
        </p:nvSpPr>
        <p:spPr>
          <a:xfrm>
            <a:off x="1305488" y="3207965"/>
            <a:ext cx="806195" cy="36432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172609" y="3813530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7706009" y="3808099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7862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repeatCount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26 0.00046 -0.00452 0.00115 -0.00677 0.00162 C -0.01111 0.00254 -0.01563 0.00254 -0.02014 0.00347 C -0.02188 0.0037 -0.03004 0.00602 -0.03212 0.00694 C -0.0382 0.00972 -0.03768 0.01041 -0.04271 0.01227 C -0.04636 0.01365 -0.05 0.01435 -0.05347 0.01597 C -0.05903 0.01828 -0.06493 0.02153 -0.07066 0.02291 C -0.07709 0.02477 -0.08281 0.02546 -0.08941 0.02662 C -0.09896 0.03078 -0.09514 0.02801 -0.10139 0.03356 L -0.10938 0.04953 C -0.11025 0.05139 -0.11198 0.05278 -0.11198 0.05486 L -0.11198 0.06041 " pathEditMode="relative" ptsTypes="AAAAAAAAAAAA">
                                      <p:cBhvr>
                                        <p:cTn id="1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0.0206 C 0.0066 0.025 0.00678 0.03449 0.00729 0.03842 L 0.00834 0.04745 C 0.00851 0.04907 0.00886 0.05023 0.00903 0.05208 C 0.00938 0.06018 0.00886 0.05278 0.00973 0.06111 C 0.01112 0.0743 0.00955 0.06065 0.01077 0.07153 C 0.01094 0.07361 0.01112 0.07546 0.01112 0.07778 C 0.01198 0.10116 0.01129 0.11342 0.01112 0.14537 C 0.01112 0.14745 0.01094 0.14954 0.01077 0.15139 C 0.01042 0.1581 0.0106 0.15416 0.01025 0.16204 C 0.01025 0.16227 0.01025 0.16296 0.01025 0.16366 " pathEditMode="relative" rAng="0" ptsTypes="AAAAAAAAAAA">
                                      <p:cBhvr>
                                        <p:cTn id="1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715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2 0.00556 C 0.01493 0.01667 0.0151 0.02801 0.01406 0.03912 C 0.01371 0.04306 0.01198 0.04653 0.01111 0.05 C 0.01076 0.05255 0.01024 0.05486 0.00989 0.05718 C 0.00937 0.06019 0.00937 0.06319 0.0085 0.06597 C 0.00746 0.06921 -0.00018 0.08403 -0.00139 0.08588 L -0.004 0.0912 C -0.00504 0.09282 -0.00573 0.09491 -0.00677 0.09653 L -0.01094 0.10185 C -0.01354 0.11134 -0.01094 0.10347 -0.01667 0.11435 C -0.01806 0.11736 -0.0191 0.1206 -0.02084 0.12338 C -0.02327 0.12732 -0.02691 0.12986 -0.02917 0.13403 C -0.03403 0.14329 -0.02952 0.13588 -0.0375 0.14468 C -0.03889 0.1463 -0.04028 0.14838 -0.04167 0.15 C -0.04445 0.15255 -0.04723 0.15486 -0.05 0.15741 L -0.05417 0.16088 L -0.05834 0.16435 L -0.0625 0.16806 C -0.06337 0.16968 -0.06424 0.17199 -0.06545 0.17338 C -0.06806 0.17616 -0.07379 0.18032 -0.07379 0.18056 L -0.07917 0.19144 " pathEditMode="relative" rAng="0" ptsTypes="AAAAAAAAAAAAAAAAAAAAA">
                                      <p:cBhvr>
                                        <p:cTn id="1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40" y="928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89 0.00995 C -0.00208 0.01782 -0.00642 0.01342 0.0033 0.02222 C 0.00469 0.02361 0.00573 0.02523 0.0073 0.02592 C 0.01007 0.02708 0.01302 0.02731 0.01528 0.0294 L 0.02327 0.03657 C 0.03247 0.05486 0.02743 0.04097 0.03004 0.07037 C 0.03004 0.07199 0.03195 0.08102 0.03264 0.08287 C 0.03577 0.0912 0.03525 0.08495 0.03525 0.0919 " pathEditMode="relative" rAng="0" ptsTypes="AAAAAAAA">
                                      <p:cBhvr>
                                        <p:cTn id="1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409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repeatCount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4676 C -0.00226 0.04885 -0.00347 0.05648 -0.00452 0.05903 C -0.00521 0.06111 -0.00643 0.0625 -0.00712 0.06436 C -0.00781 0.06621 -0.00781 0.06806 -0.00851 0.06968 C -0.01007 0.07361 -0.01285 0.07639 -0.01389 0.08056 C -0.01476 0.08403 -0.01597 0.0875 -0.0165 0.09121 C -0.01806 0.10186 -0.01719 0.09723 -0.0191 0.10533 C -0.02066 0.1676 -0.02153 0.17014 -0.0191 0.23704 C -0.01893 0.24306 -0.01372 0.24792 -0.0125 0.25301 C -0.01059 0.26065 -0.01007 0.26412 -0.00712 0.27084 C -0.00556 0.27431 -0.00452 0.27894 -0.00191 0.28148 C -0.00052 0.28264 0.00087 0.28357 0.00208 0.28496 C 0.00364 0.28658 0.00451 0.28912 0.00607 0.29028 C 0.00868 0.29213 0.01146 0.2926 0.01423 0.29375 L 0.01823 0.29561 C 0.01944 0.2963 0.021 0.2963 0.02222 0.29746 C 0.02344 0.29861 0.02465 0.3 0.02621 0.30093 C 0.02864 0.30255 0.03177 0.30255 0.0342 0.30463 C 0.03541 0.30579 0.03663 0.30718 0.03819 0.30811 C 0.04566 0.3125 0.05399 0.31366 0.06215 0.31528 C 0.06927 0.31459 0.07673 0.31621 0.0835 0.31343 C 0.08524 0.31273 0.08368 0.30834 0.08489 0.30625 C 0.09149 0.29422 0.09114 0.29514 0.09809 0.29213 C 0.10087 0.29329 0.10347 0.29468 0.10607 0.29561 C 0.10833 0.29653 0.11059 0.29653 0.11284 0.29746 C 0.12361 0.30162 0.11545 0.29977 0.12482 0.30463 C 0.14305 0.31389 0.13073 0.30718 0.14219 0.31158 C 0.14479 0.31273 0.14757 0.31412 0.15017 0.31528 C 0.15156 0.31574 0.15278 0.31667 0.15416 0.3169 C 0.16597 0.32014 0.1559 0.3176 0.17014 0.32061 C 0.17274 0.32107 0.17552 0.32176 0.17812 0.32223 C 0.18437 0.32361 0.19062 0.32454 0.19687 0.32593 C 0.19948 0.32639 0.20225 0.32686 0.20486 0.32755 C 0.21128 0.32963 0.20694 0.33033 0.21545 0.33125 C 0.22569 0.33218 0.23594 0.33241 0.24618 0.33311 L 0.35139 0.33125 C 0.35781 0.33102 0.35816 0.32894 0.36354 0.32593 C 0.37118 0.32153 0.36371 0.32732 0.37153 0.32061 C 0.37656 0.31019 0.37118 0.31945 0.37812 0.31158 C 0.38003 0.30949 0.38159 0.30672 0.3835 0.30463 C 0.38732 0.3 0.38889 0.29931 0.39288 0.29561 C 0.40173 0.28704 0.39444 0.29283 0.40607 0.28496 C 0.40694 0.28195 0.40781 0.27894 0.40885 0.27616 C 0.40955 0.27408 0.41041 0.27246 0.41146 0.27084 C 0.41493 0.26482 0.41771 0.25764 0.42205 0.25301 C 0.43229 0.24213 0.42673 0.24861 0.43819 0.23334 L 0.4434 0.22639 C 0.44479 0.22454 0.44583 0.22246 0.44739 0.22084 L 0.45538 0.21389 C 0.4559 0.21204 0.45607 0.20996 0.45677 0.20857 C 0.45781 0.20648 0.45955 0.2051 0.46076 0.20324 C 0.46232 0.20093 0.46354 0.19861 0.46475 0.19607 C 0.4658 0.19375 0.46649 0.19121 0.46753 0.18889 C 0.47031 0.18241 0.47066 0.18426 0.47274 0.17639 C 0.47344 0.17431 0.47361 0.17176 0.47413 0.16945 C 0.47482 0.16644 0.47604 0.16343 0.47673 0.16042 C 0.47795 0.15672 0.47882 0.15209 0.47951 0.14792 C 0.48003 0.14445 0.48021 0.14098 0.48073 0.13727 C 0.48159 0.13264 0.4835 0.12315 0.4835 0.12338 C 0.48437 0.11181 0.48524 0.1007 0.48611 0.08936 C 0.48906 0.04838 0.48871 0.06459 0.48871 0.04144 " pathEditMode="relative" rAng="0" ptsTypes="AAAAAAAAAAAAAAAAAAAAAAAAAAAAAAAAAAAAAAAAAAAAAAAAAAAAAAAAAAAAA">
                                      <p:cBhvr>
                                        <p:cTn id="2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1405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73 -0.11019 -0.00225 -0.09792 0 -0.2294 C 0.00035 -0.24676 0.00052 -0.24051 0.00261 -0.2507 C 0.00313 -0.25301 0.00348 -0.25556 0.004 -0.25787 C 0.00417 -0.25834 0.004 -0.25672 0.004 -0.25602 " pathEditMode="relative" ptsTypes="AAAAA">
                                      <p:cBhvr>
                                        <p:cTn id="4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35 -0.00717 -0.00069 -0.01435 -0.00139 -0.02152 C -0.00208 -0.02916 -0.00312 -0.0368 -0.00399 -0.04467 C -0.00503 -0.05463 -0.0059 -0.06481 -0.0066 -0.07477 C -0.00972 -0.11319 -0.0092 -0.10787 -0.01059 -0.14421 C -0.01024 -0.18032 -0.01059 -0.21666 -0.00937 -0.25277 C -0.0092 -0.25486 -0.00555 -0.26782 -0.00399 -0.27037 C -0.00191 -0.27361 0.00139 -0.27453 0.00399 -0.27569 C 0.01024 -0.27314 0.00799 -0.27592 0.00799 -0.26504 " pathEditMode="relative" ptsTypes="AAAAAAAAA">
                                      <p:cBhvr>
                                        <p:cTn id="4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2" grpId="0" animBg="1"/>
      <p:bldP spid="84" grpId="0" animBg="1"/>
      <p:bldP spid="83" grpId="0" animBg="1"/>
      <p:bldP spid="47" grpId="1" animBg="1"/>
      <p:bldP spid="48" grpId="0" animBg="1"/>
      <p:bldP spid="50" grpId="0" animBg="1"/>
      <p:bldP spid="50" grpId="1" animBg="1"/>
      <p:bldP spid="51" grpId="0" animBg="1"/>
      <p:bldP spid="51" grpId="1" animBg="1"/>
      <p:bldP spid="5" grpId="0"/>
      <p:bldP spid="53" grpId="0"/>
      <p:bldP spid="43" grpId="1" animBg="1"/>
      <p:bldP spid="4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1" y="240688"/>
            <a:ext cx="6172200" cy="745679"/>
          </a:xfrm>
        </p:spPr>
        <p:txBody>
          <a:bodyPr/>
          <a:lstStyle/>
          <a:p>
            <a:r>
              <a:rPr lang="en-US" sz="3200" dirty="0" smtClean="0"/>
              <a:t>In </a:t>
            </a:r>
            <a:r>
              <a:rPr lang="en-US" sz="3200" dirty="0" err="1" smtClean="0"/>
              <a:t>Rdma</a:t>
            </a:r>
            <a:r>
              <a:rPr lang="en-US" sz="3200" dirty="0" smtClean="0"/>
              <a:t> enabled networks for large messages: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5" name="TextBox 54"/>
          <p:cNvSpPr txBox="1"/>
          <p:nvPr/>
        </p:nvSpPr>
        <p:spPr>
          <a:xfrm>
            <a:off x="15240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Node 0 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3246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Node 1 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190500" y="1447800"/>
            <a:ext cx="3924300" cy="990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s-IS" sz="1600" dirty="0" smtClean="0">
                <a:solidFill>
                  <a:schemeClr val="tx1"/>
                </a:solidFill>
              </a:rPr>
              <a:t>	</a:t>
            </a:r>
            <a:r>
              <a:rPr lang="is-IS" sz="1600" b="1" dirty="0" smtClean="0">
                <a:solidFill>
                  <a:schemeClr val="tx1"/>
                </a:solidFill>
              </a:rPr>
              <a:t>Charm++</a:t>
            </a:r>
            <a:r>
              <a:rPr lang="is-IS" sz="11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is-IS" sz="1100" b="1" dirty="0" smtClean="0">
                <a:solidFill>
                  <a:schemeClr val="tx1"/>
                </a:solidFill>
              </a:rPr>
              <a:t>......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C</a:t>
            </a:r>
            <a:r>
              <a:rPr lang="is-IS" sz="1400" b="1" dirty="0" smtClean="0">
                <a:solidFill>
                  <a:schemeClr val="tx1"/>
                </a:solidFill>
              </a:rPr>
              <a:t>ell_Proxy [n]. </a:t>
            </a:r>
            <a:r>
              <a:rPr lang="en-US" sz="1400" b="1" dirty="0" err="1">
                <a:solidFill>
                  <a:schemeClr val="tx1"/>
                </a:solidFill>
              </a:rPr>
              <a:t>r</a:t>
            </a:r>
            <a:r>
              <a:rPr lang="en-US" sz="1400" b="1" dirty="0" err="1" smtClean="0">
                <a:solidFill>
                  <a:schemeClr val="tx1"/>
                </a:solidFill>
              </a:rPr>
              <a:t>ecv_force</a:t>
            </a:r>
            <a:r>
              <a:rPr lang="is-IS" sz="1400" b="1" dirty="0" smtClean="0">
                <a:solidFill>
                  <a:schemeClr val="tx1"/>
                </a:solidFill>
              </a:rPr>
              <a:t> (forces, size, value); </a:t>
            </a:r>
          </a:p>
          <a:p>
            <a:r>
              <a:rPr lang="is-IS" sz="1100" dirty="0" smtClean="0">
                <a:solidFill>
                  <a:schemeClr val="tx1"/>
                </a:solidFill>
              </a:rPr>
              <a:t>....... </a:t>
            </a:r>
          </a:p>
          <a:p>
            <a:endParaRPr lang="is-IS" sz="1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is-IS" dirty="0" smtClean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4743451" y="1461257"/>
            <a:ext cx="4095750" cy="12258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Charm++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void </a:t>
            </a:r>
            <a:r>
              <a:rPr lang="en-US" sz="1400" b="1" dirty="0" err="1" smtClean="0">
                <a:solidFill>
                  <a:schemeClr val="tx1"/>
                </a:solidFill>
              </a:rPr>
              <a:t>recv_force</a:t>
            </a:r>
            <a:r>
              <a:rPr lang="en-US" sz="1400" b="1" dirty="0" smtClean="0">
                <a:solidFill>
                  <a:schemeClr val="tx1"/>
                </a:solidFill>
              </a:rPr>
              <a:t> ( double * forces, </a:t>
            </a:r>
            <a:r>
              <a:rPr lang="en-US" sz="1400" b="1" dirty="0" err="1" smtClean="0">
                <a:solidFill>
                  <a:schemeClr val="tx1"/>
                </a:solidFill>
              </a:rPr>
              <a:t>int</a:t>
            </a:r>
            <a:r>
              <a:rPr lang="en-US" sz="1400" b="1" dirty="0" smtClean="0">
                <a:solidFill>
                  <a:schemeClr val="tx1"/>
                </a:solidFill>
              </a:rPr>
              <a:t> size, </a:t>
            </a:r>
            <a:r>
              <a:rPr lang="en-US" sz="1400" b="1" dirty="0" err="1" smtClean="0">
                <a:solidFill>
                  <a:schemeClr val="tx1"/>
                </a:solidFill>
              </a:rPr>
              <a:t>int</a:t>
            </a:r>
            <a:r>
              <a:rPr lang="en-US" sz="1400" b="1" dirty="0" smtClean="0">
                <a:solidFill>
                  <a:schemeClr val="tx1"/>
                </a:solidFill>
              </a:rPr>
              <a:t> value) {</a:t>
            </a: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}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495800" y="1219200"/>
            <a:ext cx="0" cy="53197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/>
          <p:cNvSpPr/>
          <p:nvPr/>
        </p:nvSpPr>
        <p:spPr>
          <a:xfrm>
            <a:off x="332994" y="5688631"/>
            <a:ext cx="3657600" cy="8163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LRTS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884803" y="5643098"/>
            <a:ext cx="3813046" cy="8163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LRTS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ight Arrow 99"/>
          <p:cNvSpPr/>
          <p:nvPr/>
        </p:nvSpPr>
        <p:spPr>
          <a:xfrm>
            <a:off x="3971925" y="6072135"/>
            <a:ext cx="1047750" cy="228600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1294715" y="3207965"/>
            <a:ext cx="806195" cy="36432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99362" y="2496563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2915678" y="2988886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83" name="Rectangle 82"/>
          <p:cNvSpPr/>
          <p:nvPr/>
        </p:nvSpPr>
        <p:spPr>
          <a:xfrm>
            <a:off x="3429000" y="2306063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grpSp>
        <p:nvGrpSpPr>
          <p:cNvPr id="3" name="Group 2"/>
          <p:cNvGrpSpPr/>
          <p:nvPr/>
        </p:nvGrpSpPr>
        <p:grpSpPr>
          <a:xfrm>
            <a:off x="292493" y="4019793"/>
            <a:ext cx="3616833" cy="390026"/>
            <a:chOff x="304800" y="3738527"/>
            <a:chExt cx="3616833" cy="390026"/>
          </a:xfrm>
        </p:grpSpPr>
        <p:sp>
          <p:nvSpPr>
            <p:cNvPr id="106" name="Rectangle 105"/>
            <p:cNvSpPr/>
            <p:nvPr/>
          </p:nvSpPr>
          <p:spPr>
            <a:xfrm>
              <a:off x="304800" y="3747553"/>
              <a:ext cx="3616833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4800" y="3748306"/>
              <a:ext cx="806195" cy="364328"/>
            </a:xfrm>
            <a:prstGeom prst="rect">
              <a:avLst/>
            </a:prstGeom>
            <a:solidFill>
              <a:schemeClr val="accent4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Header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04899" y="3746066"/>
              <a:ext cx="1600201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forces</a:t>
              </a:r>
              <a:endParaRPr lang="en-US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02433" y="3739970"/>
              <a:ext cx="53340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size</a:t>
              </a:r>
              <a:endParaRPr lang="en-US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35833" y="3738527"/>
              <a:ext cx="685800" cy="381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value</a:t>
              </a:r>
              <a:endParaRPr lang="en-US" sz="1400" dirty="0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5591135" y="3829293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48" name="Rectangle 47"/>
          <p:cNvSpPr/>
          <p:nvPr/>
        </p:nvSpPr>
        <p:spPr>
          <a:xfrm>
            <a:off x="4784788" y="3823577"/>
            <a:ext cx="806195" cy="39148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Header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192211" y="3823577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51" name="Rectangle 50"/>
          <p:cNvSpPr/>
          <p:nvPr/>
        </p:nvSpPr>
        <p:spPr>
          <a:xfrm>
            <a:off x="7725611" y="3823577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-58266" y="2891267"/>
            <a:ext cx="1754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Marshalling </a:t>
            </a:r>
            <a:r>
              <a:rPr lang="en-US" smtClean="0"/>
              <a:t>of </a:t>
            </a:r>
            <a:endParaRPr lang="en-US" smtClean="0"/>
          </a:p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413630" y="3067796"/>
            <a:ext cx="322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Un-marshalling of Parameters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0302" y="4510827"/>
            <a:ext cx="885866" cy="2255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metadata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67682" y="5911148"/>
            <a:ext cx="1923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Allocate Memory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85800" y="6290714"/>
            <a:ext cx="1890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Perform Get</a:t>
            </a:r>
            <a:endParaRPr lang="en-US" dirty="0"/>
          </a:p>
        </p:txBody>
      </p:sp>
      <p:cxnSp>
        <p:nvCxnSpPr>
          <p:cNvPr id="11" name="Curved Connector 10"/>
          <p:cNvCxnSpPr>
            <a:stCxn id="8" idx="1"/>
            <a:endCxn id="90" idx="2"/>
          </p:cNvCxnSpPr>
          <p:nvPr/>
        </p:nvCxnSpPr>
        <p:spPr>
          <a:xfrm rot="10800000" flipH="1" flipV="1">
            <a:off x="6667682" y="6095813"/>
            <a:ext cx="123644" cy="363651"/>
          </a:xfrm>
          <a:prstGeom prst="curvedConnector4">
            <a:avLst>
              <a:gd name="adj1" fmla="val -5324544"/>
              <a:gd name="adj2" fmla="val -49426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715000" y="1981200"/>
            <a:ext cx="1219200" cy="18423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99362" y="2489734"/>
            <a:ext cx="1600201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forces</a:t>
            </a:r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3414368" y="2302350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38" name="Rectangle 37"/>
          <p:cNvSpPr/>
          <p:nvPr/>
        </p:nvSpPr>
        <p:spPr>
          <a:xfrm>
            <a:off x="2915678" y="2988924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7182647" y="3825095"/>
            <a:ext cx="533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size</a:t>
            </a:r>
            <a:endParaRPr lang="en-US" sz="1400" dirty="0"/>
          </a:p>
        </p:txBody>
      </p:sp>
      <p:sp>
        <p:nvSpPr>
          <p:cNvPr id="40" name="Rectangle 39"/>
          <p:cNvSpPr/>
          <p:nvPr/>
        </p:nvSpPr>
        <p:spPr>
          <a:xfrm>
            <a:off x="7724736" y="3810000"/>
            <a:ext cx="6858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value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3740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repeatCount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26 0.00046 -0.00452 0.00115 -0.00677 0.00162 C -0.01111 0.00254 -0.01563 0.00254 -0.02014 0.00347 C -0.02188 0.0037 -0.03004 0.00602 -0.03212 0.00694 C -0.0382 0.00972 -0.03768 0.01041 -0.04271 0.01227 C -0.04636 0.01365 -0.05 0.01435 -0.05347 0.01597 C -0.05903 0.01828 -0.06493 0.02153 -0.07066 0.02291 C -0.07709 0.02477 -0.08281 0.02546 -0.08941 0.02662 C -0.09896 0.03078 -0.09514 0.02801 -0.10139 0.03356 L -0.10938 0.04953 C -0.11025 0.05139 -0.11198 0.05278 -0.11198 0.05486 L -0.11198 0.06041 " pathEditMode="relative" ptsTypes="AAAAAAAAAAAA">
                                      <p:cBhvr>
                                        <p:cTn id="1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0.0206 C 0.0066 0.025 0.00678 0.03449 0.00729 0.03842 L 0.00834 0.04745 C 0.00851 0.04907 0.00886 0.05023 0.00903 0.05208 C 0.00938 0.06018 0.00886 0.05278 0.00973 0.06111 C 0.01112 0.0743 0.00955 0.06065 0.01077 0.07153 C 0.01094 0.07361 0.01112 0.07546 0.01112 0.07778 C 0.01198 0.10116 0.01129 0.11342 0.01112 0.14537 C 0.01112 0.14745 0.01094 0.14954 0.01077 0.15139 C 0.01042 0.1581 0.0106 0.15416 0.01025 0.16204 C 0.01025 0.16227 0.01025 0.16296 0.01025 0.16366 " pathEditMode="relative" rAng="0" ptsTypes="AAAAAAAAAAA">
                                      <p:cBhvr>
                                        <p:cTn id="1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715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2 0.00556 C 0.01493 0.01667 0.0151 0.02801 0.01406 0.03912 C 0.01371 0.04306 0.01198 0.04653 0.01111 0.05 C 0.01076 0.05255 0.01024 0.05486 0.00989 0.05718 C 0.00937 0.06019 0.00937 0.06319 0.0085 0.06597 C 0.00746 0.06921 -0.00018 0.08403 -0.00139 0.08588 L -0.004 0.0912 C -0.00504 0.09282 -0.00573 0.09491 -0.00677 0.09653 L -0.01094 0.10185 C -0.01354 0.11134 -0.01094 0.10347 -0.01667 0.11435 C -0.01806 0.11736 -0.0191 0.1206 -0.02084 0.12338 C -0.02327 0.12732 -0.02691 0.12986 -0.02917 0.13403 C -0.03403 0.14329 -0.02952 0.13588 -0.0375 0.14468 C -0.03889 0.1463 -0.04028 0.14838 -0.04167 0.15 C -0.04445 0.15255 -0.04723 0.15486 -0.05 0.15741 L -0.05417 0.16088 L -0.05834 0.16435 L -0.0625 0.16806 C -0.06337 0.16968 -0.06424 0.17199 -0.06545 0.17338 C -0.06806 0.17616 -0.07379 0.18032 -0.07379 0.18056 L -0.07917 0.19144 " pathEditMode="relative" rAng="0" ptsTypes="AAAAAAAAAAAAAAAAAAAAA">
                                      <p:cBhvr>
                                        <p:cTn id="1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40" y="928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89 0.00995 C -0.00208 0.01782 -0.00642 0.01342 0.0033 0.02222 C 0.00469 0.02361 0.00573 0.02523 0.0073 0.02592 C 0.01007 0.02708 0.01302 0.02731 0.01528 0.0294 L 0.02327 0.03657 C 0.03247 0.05486 0.02743 0.04097 0.03004 0.07037 C 0.03004 0.07199 0.03195 0.08102 0.03264 0.08287 C 0.03577 0.0912 0.03525 0.08495 0.03525 0.0919 " pathEditMode="relative" rAng="0" ptsTypes="AAAAAAAA">
                                      <p:cBhvr>
                                        <p:cTn id="1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409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0.02107 C 0.00295 0.02338 0.0026 0.0257 0.00208 0.02801 C 0.00139 0.03172 -0.00052 0.03866 -0.00052 0.03866 C -0.00104 0.04468 -0.00313 0.07338 -0.00313 0.07778 C -0.00313 0.08681 -0.00278 0.09561 -0.00191 0.10463 C -0.00157 0.10834 0.00017 0.11158 0.00086 0.11528 C 0.00121 0.11737 0.00243 0.125 0.00347 0.12755 C 0.00468 0.13079 0.00625 0.13334 0.00746 0.13658 C 0.00816 0.1382 0.00798 0.14028 0.00885 0.1419 C 0.00989 0.14399 0.01163 0.14537 0.01284 0.14723 C 0.01389 0.14885 0.01423 0.15116 0.01545 0.15255 C 0.01788 0.15533 0.02118 0.15672 0.02343 0.15973 C 0.02656 0.16389 0.03125 0.17061 0.03541 0.17199 L 0.0408 0.17385 C 0.04218 0.1757 0.04323 0.17778 0.04479 0.17917 C 0.04739 0.18195 0.05086 0.18287 0.05277 0.18635 C 0.05416 0.18866 0.05503 0.19144 0.05677 0.19352 C 0.05781 0.19468 0.05955 0.19445 0.06076 0.19514 C 0.06215 0.19607 0.06336 0.19792 0.06475 0.19885 C 0.06597 0.19954 0.06753 0.19977 0.06875 0.20047 C 0.07066 0.20162 0.07222 0.20301 0.07413 0.20417 C 0.07673 0.20556 0.07968 0.20556 0.08211 0.20764 C 0.08732 0.21227 0.08455 0.21065 0.0901 0.21297 L 0.13802 0.21112 C 0.13993 0.21088 0.13784 0.2051 0.13941 0.20417 C 0.1408 0.20324 0.14201 0.20672 0.1434 0.20764 C 0.146 0.20926 0.14878 0.20996 0.15139 0.21112 L 0.15538 0.21297 C 0.15677 0.21366 0.15798 0.21436 0.15937 0.21482 C 0.16875 0.21737 0.16389 0.21598 0.17413 0.21829 C 0.17586 0.21783 0.17777 0.2176 0.17951 0.21667 C 0.1809 0.21574 0.18177 0.2132 0.1835 0.21297 C 0.18836 0.2125 0.19323 0.21412 0.19809 0.21482 C 0.2184 0.22014 0.19652 0.21482 0.2434 0.21829 C 0.24652 0.21852 0.24965 0.21945 0.25277 0.22014 C 0.26597 0.22246 0.26232 0.22153 0.27673 0.22362 C 0.28073 0.22431 0.28472 0.22524 0.28871 0.22547 C 0.30069 0.22639 0.31267 0.22662 0.32482 0.22732 C 0.3368 0.22848 0.34861 0.2301 0.36076 0.23079 L 0.42343 0.23426 C 0.42517 0.23542 0.42673 0.23727 0.42882 0.23797 C 0.44357 0.24237 0.48576 0.23797 0.48732 0.23797 C 0.50955 0.23843 0.53177 0.23959 0.55399 0.23959 C 0.5585 0.23959 0.56319 0.23982 0.56736 0.23797 C 0.56892 0.23727 0.56875 0.23403 0.57014 0.23264 C 0.5743 0.22778 0.57968 0.22824 0.58472 0.22732 C 0.58923 0.22477 0.5934 0.2213 0.59809 0.22014 C 0.60034 0.21945 0.6026 0.21899 0.60468 0.21829 C 0.6151 0.21482 0.60069 0.21806 0.61545 0.21482 C 0.6243 0.21274 0.62639 0.21343 0.63541 0.20949 C 0.63802 0.20834 0.64097 0.20787 0.6434 0.20579 C 0.646 0.20348 0.64826 0.20024 0.65139 0.19885 C 0.65694 0.1963 0.65416 0.19815 0.65937 0.19352 C 0.65989 0.19167 0.65989 0.18959 0.66076 0.1882 C 0.66284 0.18403 0.6651 0.18172 0.66875 0.18102 C 0.67048 0.18056 0.67222 0.18102 0.67413 0.18102 " pathEditMode="relative" ptsTypes="AAAAAAAAAAAAAAAAAAAAAAAAAAAAAAAAAAAAAAAAAAAAAAAAAAAAAAAA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-0.00301 C -0.01823 0.00139 -0.00347 -0.00324 -0.03229 0.00023 C -0.0342 0.00047 -0.03646 0.00116 -0.03872 0.00209 C -0.03941 0.00255 -0.04653 0.00672 -0.04844 0.00741 C -0.05191 0.00811 -0.05521 0.00834 -0.05851 0.00903 C -0.06025 0.00949 -0.06181 0.01042 -0.06354 0.01088 C -0.07014 0.01297 -0.07118 0.01297 -0.07865 0.01412 L -0.08976 0.01945 L -0.09341 0.02107 C -0.09479 0.02199 -0.09601 0.02269 -0.09722 0.02315 L -0.1033 0.02477 C -0.10938 0.03033 -0.10591 0.02778 -0.11459 0.03172 L -0.11841 0.03357 C -0.12101 0.03727 -0.1224 0.03959 -0.12587 0.04236 C -0.12709 0.04329 -0.12847 0.04329 -0.12969 0.04422 C -0.13091 0.04491 -0.13195 0.04653 -0.13351 0.04746 C -0.13577 0.04908 -0.13854 0.04908 -0.14097 0.05116 C -0.14323 0.05324 -0.14636 0.05486 -0.14827 0.05787 C -0.15087 0.06158 -0.15382 0.06436 -0.15591 0.06829 C -0.15938 0.07547 -0.15729 0.07223 -0.16198 0.07871 C -0.16493 0.09398 -0.16684 0.09931 -0.16337 0.11713 C -0.16268 0.12061 -0.16007 0.12223 -0.15834 0.12431 C -0.15278 0.13102 -0.15469 0.12871 -0.14827 0.13125 C -0.14722 0.13172 -0.14601 0.13264 -0.14462 0.13287 C -0.14254 0.1338 -0.14045 0.1338 -0.1382 0.13473 C -0.13629 0.13565 -0.1342 0.13704 -0.13212 0.1382 C -0.12969 0.13959 -0.12709 0.14074 -0.12466 0.1419 C -0.12344 0.14236 -0.12222 0.14329 -0.12084 0.14375 C -0.10886 0.14769 -0.11424 0.14607 -0.10469 0.14885 C -0.10243 0.15047 -0.1007 0.15255 -0.09844 0.15394 C -0.09653 0.15486 -0.09427 0.15486 -0.09219 0.15556 C -0.08924 0.15672 -0.08646 0.15857 -0.08351 0.15949 C -0.08056 0.15996 -0.07778 0.16042 -0.07483 0.16088 C -0.06268 0.16366 -0.07153 0.16158 -0.06216 0.16459 C -0.06025 0.16528 -0.05799 0.16551 -0.05608 0.16621 C -0.05382 0.1669 -0.05191 0.16898 -0.04983 0.16968 C -0.04497 0.1713 -0.03941 0.17084 -0.03472 0.17315 C -0.01841 0.18102 -0.03629 0.17315 -0.01997 0.17848 C 0.01111 0.18843 -0.03091 0.1757 -0.00365 0.18542 C 0.00069 0.18681 0.00868 0.18773 0.0125 0.18889 C 0.03437 0.19491 0.00885 0.19074 0.0401 0.19398 C 0.06094 0.19908 0.05833 0.19908 0.09496 0.19398 C 0.09687 0.19375 0.09739 0.19051 0.09861 0.18889 L 0.10989 0.19398 C 0.11406 0.19607 0.11545 0.19653 0.11996 0.19931 C 0.12153 0.20047 0.12326 0.20186 0.12482 0.20301 C 0.12725 0.20417 0.1342 0.20718 0.1375 0.20811 C 0.14062 0.2088 0.14409 0.20903 0.14739 0.20973 C 0.14913 0.21019 0.15069 0.21135 0.15225 0.21158 C 0.15677 0.2125 0.16146 0.21273 0.16614 0.2132 C 0.16927 0.21366 0.17274 0.21436 0.17604 0.21482 C 0.18194 0.21574 0.18767 0.21598 0.19357 0.2169 C 0.1967 0.21736 0.20034 0.21852 0.20347 0.21875 C 0.21962 0.21968 0.23594 0.21991 0.25225 0.22037 C 0.27639 0.23287 0.25781 0.225 0.30712 0.22732 C 0.33837 0.22871 0.32951 0.22871 0.35694 0.23056 L 0.38316 0.23241 L 0.42066 0.23635 C 0.42725 0.23542 0.4342 0.23658 0.44062 0.23426 C 0.44409 0.23311 0.45191 0.22408 0.45555 0.22037 C 0.45677 0.21922 0.45833 0.21852 0.4592 0.2169 C 0.46111 0.21389 0.46232 0.21065 0.46423 0.20811 C 0.46736 0.20417 0.47205 0.20255 0.4743 0.19792 C 0.47621 0.19352 0.4783 0.18889 0.48055 0.18542 C 0.48784 0.17361 0.4835 0.18357 0.48784 0.1713 C 0.48837 0.15973 0.48871 0.1294 0.49045 0.11366 C 0.49062 0.11204 0.49132 0.11042 0.49166 0.10857 C 0.49323 0.10162 0.49479 0.09468 0.49531 0.08773 C 0.496 0.08195 0.49705 0.07107 0.49809 0.06505 C 0.49844 0.06273 0.49896 0.06019 0.49948 0.05787 C 0.49896 0.04236 0.49878 0.02662 0.49809 0.01088 C 0.49791 0.00718 0.49722 0.00394 0.4967 0.00023 C 0.49618 -0.0037 0.496 -0.00787 0.49531 -0.0118 C 0.49462 -0.01852 0.49479 -0.01805 0.49305 -0.01527 " pathEditMode="relative" rAng="0" ptsTypes="AAAAAAAAAAAAAAAAAAAAAAAAAAAAAAAAAAAAAAAAAAAAAAAAAAAAAAAAAAAAAAAAAAAAAAAAAA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88" y="1125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73 -0.11019 -0.00225 -0.09792 0 -0.2294 C 0.00035 -0.24676 0.00052 -0.24051 0.00261 -0.2507 C 0.00313 -0.25301 0.00348 -0.25556 0.004 -0.25787 C 0.00417 -0.25834 0.004 -0.25672 0.004 -0.25602 " pathEditMode="relative" ptsTypes="AAAAA">
                                      <p:cBhvr>
                                        <p:cTn id="6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35 -0.00717 -0.00069 -0.01435 -0.00139 -0.02152 C -0.00208 -0.02916 -0.00312 -0.0368 -0.00399 -0.04467 C -0.00503 -0.05463 -0.0059 -0.06481 -0.0066 -0.07477 C -0.00972 -0.11319 -0.0092 -0.10787 -0.01059 -0.14421 C -0.01024 -0.18032 -0.01059 -0.21666 -0.00937 -0.25277 C -0.0092 -0.25486 -0.00555 -0.26782 -0.00399 -0.27037 C -0.00191 -0.27361 0.00139 -0.27453 0.00399 -0.27569 C 0.01024 -0.27314 0.00799 -0.27592 0.00799 -0.26504 " pathEditMode="relative" ptsTypes="AAAAAAAAA">
                                      <p:cBhvr>
                                        <p:cTn id="6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2" grpId="0" animBg="1"/>
      <p:bldP spid="84" grpId="0" animBg="1"/>
      <p:bldP spid="83" grpId="0" animBg="1"/>
      <p:bldP spid="47" grpId="1" animBg="1"/>
      <p:bldP spid="48" grpId="0" animBg="1"/>
      <p:bldP spid="50" grpId="0" animBg="1"/>
      <p:bldP spid="50" grpId="1" animBg="1"/>
      <p:bldP spid="51" grpId="0" animBg="1"/>
      <p:bldP spid="51" grpId="1" animBg="1"/>
      <p:bldP spid="5" grpId="0"/>
      <p:bldP spid="53" grpId="0"/>
      <p:bldP spid="7" grpId="0" animBg="1"/>
      <p:bldP spid="7" grpId="1" animBg="1"/>
      <p:bldP spid="8" grpId="0"/>
      <p:bldP spid="9" grpId="0"/>
      <p:bldP spid="39" grpId="1" animBg="1"/>
      <p:bldP spid="4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accelerate </a:t>
            </a:r>
            <a:r>
              <a:rPr lang="en-US" dirty="0" smtClean="0"/>
              <a:t>large messages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Avoid sender side copy of a large messages</a:t>
            </a:r>
          </a:p>
          <a:p>
            <a:pPr lvl="1"/>
            <a:r>
              <a:rPr lang="en-US" dirty="0" smtClean="0"/>
              <a:t>Small parameters will be marshalled into contiguous memory and sent. </a:t>
            </a:r>
          </a:p>
          <a:p>
            <a:pPr lvl="1"/>
            <a:r>
              <a:rPr lang="en-US" dirty="0" smtClean="0"/>
              <a:t>Large arrays will be sent through </a:t>
            </a:r>
            <a:r>
              <a:rPr lang="en-US" dirty="0" err="1" smtClean="0"/>
              <a:t>Rdma</a:t>
            </a:r>
            <a:r>
              <a:rPr lang="en-US" dirty="0"/>
              <a:t> </a:t>
            </a:r>
            <a:r>
              <a:rPr lang="en-US" dirty="0" smtClean="0"/>
              <a:t>Get Operations. 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02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2133600" y="723240"/>
            <a:ext cx="6400800" cy="228094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Module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forcecalculations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{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…...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array [1D] Cell {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forces( ) ;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void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(double forces [size],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value);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}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….....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47360" y="595223"/>
            <a:ext cx="2819400" cy="295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forcecalculations.ci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9110" y="200338"/>
            <a:ext cx="247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Regular Charm++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1760220" y="4019369"/>
            <a:ext cx="7078980" cy="228094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Module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forcecalculations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{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…...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array [1D] Cell {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forces( ) ;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void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(</a:t>
            </a:r>
            <a:r>
              <a:rPr lang="en-US" sz="1600" b="1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Rdma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double forces [size],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value);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}</a:t>
            </a: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….....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52160" y="3891352"/>
            <a:ext cx="2819400" cy="295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forcecalculations.ci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0000" y="3522020"/>
            <a:ext cx="2293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 copy </a:t>
            </a:r>
            <a:r>
              <a:rPr lang="en-US" b="1" dirty="0" err="1" smtClean="0"/>
              <a:t>Rdma</a:t>
            </a:r>
            <a:r>
              <a:rPr lang="en-US" b="1" dirty="0" smtClean="0"/>
              <a:t> API</a:t>
            </a:r>
            <a:endParaRPr lang="en-US" b="1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429000" y="5486400"/>
            <a:ext cx="1143000" cy="990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116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/>
      <p:bldP spid="17" grpId="0" animBg="1"/>
      <p:bldP spid="18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1981200" y="3844636"/>
            <a:ext cx="6096000" cy="1295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 smtClean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600" dirty="0" smtClean="0">
                <a:solidFill>
                  <a:schemeClr val="tx1"/>
                </a:solidFill>
              </a:rPr>
              <a:t>Callback Cb = new Callback(CkIndex_Cell::completed, cellArrayID); </a:t>
            </a:r>
          </a:p>
          <a:p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Cell_Proxy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[98].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 </a:t>
            </a:r>
            <a:r>
              <a:rPr lang="en-US" sz="1600" b="1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RDMA(forces, </a:t>
            </a:r>
            <a:r>
              <a:rPr lang="en-US" sz="1600" b="1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Cb</a:t>
            </a:r>
            <a:r>
              <a:rPr lang="en-US" sz="1600" b="1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)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1000000,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4.0);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03945" y="3789262"/>
            <a:ext cx="2667000" cy="282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03945" y="5251192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C++ Code File – Call site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32545" y="500978"/>
            <a:ext cx="247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Regular Charm++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3179878"/>
            <a:ext cx="2293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 copy </a:t>
            </a:r>
            <a:r>
              <a:rPr lang="en-US" b="1" dirty="0" err="1" smtClean="0"/>
              <a:t>Rdma</a:t>
            </a:r>
            <a:r>
              <a:rPr lang="en-US" b="1" dirty="0" smtClean="0"/>
              <a:t> API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124200" y="1106334"/>
            <a:ext cx="4572000" cy="9264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 smtClean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Cell_Proxy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[98].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(forces,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1000000,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4.0);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27745" y="1050960"/>
            <a:ext cx="2667000" cy="282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4990" y="2056432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C++ Code File – Call site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827745" y="5029200"/>
            <a:ext cx="1049055" cy="1066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78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10" grpId="0"/>
      <p:bldP spid="11" grpId="0" animBg="1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2866</TotalTime>
  <Words>509</Words>
  <Application>Microsoft Macintosh PowerPoint</Application>
  <PresentationFormat>On-screen Show (4:3)</PresentationFormat>
  <Paragraphs>217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Adobe Garamond Pro</vt:lpstr>
      <vt:lpstr>Adobe Garamond Pro Bold</vt:lpstr>
      <vt:lpstr>Calibri</vt:lpstr>
      <vt:lpstr>Courier New</vt:lpstr>
      <vt:lpstr>Georgia</vt:lpstr>
      <vt:lpstr>ＭＳ Ｐゴシック</vt:lpstr>
      <vt:lpstr>Arial</vt:lpstr>
      <vt:lpstr>Office Theme</vt:lpstr>
      <vt:lpstr>1_Office Theme</vt:lpstr>
      <vt:lpstr>PowerPoint Presentation</vt:lpstr>
      <vt:lpstr>Motivation</vt:lpstr>
      <vt:lpstr>Charm++ Programming Model</vt:lpstr>
      <vt:lpstr>PowerPoint Presentation</vt:lpstr>
      <vt:lpstr>What happens under the hood? </vt:lpstr>
      <vt:lpstr>In Rdma enabled networks for large messages: </vt:lpstr>
      <vt:lpstr>How to accelerate large messages?</vt:lpstr>
      <vt:lpstr>PowerPoint Presentation</vt:lpstr>
      <vt:lpstr>PowerPoint Presentation</vt:lpstr>
      <vt:lpstr>No Copy One-sided API</vt:lpstr>
      <vt:lpstr>Results on Bluegene/Q Vesta – Pingpong Benchmark</vt:lpstr>
      <vt:lpstr>Performance Improvement</vt:lpstr>
      <vt:lpstr>Conclusions and Future Work</vt:lpstr>
      <vt:lpstr>Questions? </vt:lpstr>
    </vt:vector>
  </TitlesOfParts>
  <Company>University of Illinois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Claire Napier</dc:creator>
  <cp:lastModifiedBy>Bhat, Nitin Kundapur</cp:lastModifiedBy>
  <cp:revision>85</cp:revision>
  <dcterms:created xsi:type="dcterms:W3CDTF">2009-11-23T20:32:37Z</dcterms:created>
  <dcterms:modified xsi:type="dcterms:W3CDTF">2016-04-20T21:49:02Z</dcterms:modified>
</cp:coreProperties>
</file>