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4" r:id="rId3"/>
    <p:sldId id="267" r:id="rId4"/>
    <p:sldId id="305" r:id="rId5"/>
    <p:sldId id="294" r:id="rId6"/>
    <p:sldId id="261" r:id="rId7"/>
    <p:sldId id="292" r:id="rId8"/>
    <p:sldId id="293" r:id="rId9"/>
    <p:sldId id="277" r:id="rId10"/>
    <p:sldId id="300" r:id="rId11"/>
    <p:sldId id="262" r:id="rId12"/>
    <p:sldId id="273" r:id="rId13"/>
    <p:sldId id="318" r:id="rId14"/>
    <p:sldId id="306" r:id="rId15"/>
    <p:sldId id="295" r:id="rId16"/>
    <p:sldId id="296" r:id="rId17"/>
    <p:sldId id="289" r:id="rId18"/>
    <p:sldId id="302" r:id="rId19"/>
    <p:sldId id="298" r:id="rId20"/>
    <p:sldId id="265" r:id="rId21"/>
    <p:sldId id="287" r:id="rId22"/>
    <p:sldId id="288" r:id="rId23"/>
    <p:sldId id="307" r:id="rId24"/>
    <p:sldId id="309" r:id="rId25"/>
    <p:sldId id="310" r:id="rId26"/>
    <p:sldId id="316" r:id="rId27"/>
    <p:sldId id="311" r:id="rId28"/>
    <p:sldId id="312" r:id="rId29"/>
    <p:sldId id="313" r:id="rId30"/>
    <p:sldId id="314" r:id="rId31"/>
    <p:sldId id="315" r:id="rId32"/>
    <p:sldId id="269" r:id="rId33"/>
    <p:sldId id="258" r:id="rId34"/>
    <p:sldId id="301" r:id="rId35"/>
    <p:sldId id="308" r:id="rId36"/>
    <p:sldId id="264" r:id="rId37"/>
    <p:sldId id="272" r:id="rId38"/>
    <p:sldId id="285" r:id="rId39"/>
    <p:sldId id="276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585" autoAdjust="0"/>
  </p:normalViewPr>
  <p:slideViewPr>
    <p:cSldViewPr snapToGrid="0" snapToObjects="1">
      <p:cViewPr varScale="1">
        <p:scale>
          <a:sx n="137" d="100"/>
          <a:sy n="137" d="100"/>
        </p:scale>
        <p:origin x="-1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iu:Documents:benchmarks:namd_bench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iu:Documents:benchmarks:namd_benchmark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aiu:Documents:benchmarks:namd_benchmar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Speedup</a:t>
            </a:r>
            <a:r>
              <a:rPr lang="en-US" baseline="0" dirty="0" smtClean="0"/>
              <a:t> vs. NAMD 2.11</a:t>
            </a:r>
            <a:endParaRPr lang="en-US" dirty="0"/>
          </a:p>
        </c:rich>
      </c:tx>
      <c:layout>
        <c:manualLayout>
          <c:xMode val="edge"/>
          <c:yMode val="edge"/>
          <c:x val="0.140943064809207"/>
          <c:y val="0.02325581395348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13217410323709"/>
          <c:y val="0.12037037037037"/>
          <c:w val="0.882567147856518"/>
          <c:h val="0.65580271216098"/>
        </c:manualLayout>
      </c:layout>
      <c:barChart>
        <c:barDir val="col"/>
        <c:grouping val="clustered"/>
        <c:varyColors val="0"/>
        <c:ser>
          <c:idx val="0"/>
          <c:order val="0"/>
          <c:tx>
            <c:v>DHFR (24K atoms)</c:v>
          </c:tx>
          <c:invertIfNegative val="0"/>
          <c:cat>
            <c:numRef>
              <c:f>benchmarks!$F$19:$F$22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cat>
          <c:val>
            <c:numRef>
              <c:f>benchmarks!$K$3:$K$5</c:f>
              <c:numCache>
                <c:formatCode>General</c:formatCode>
                <c:ptCount val="3"/>
                <c:pt idx="0">
                  <c:v>1.39315090334147</c:v>
                </c:pt>
                <c:pt idx="1">
                  <c:v>1.572708316995613</c:v>
                </c:pt>
                <c:pt idx="2">
                  <c:v>1.486961228417479</c:v>
                </c:pt>
              </c:numCache>
            </c:numRef>
          </c:val>
        </c:ser>
        <c:ser>
          <c:idx val="1"/>
          <c:order val="1"/>
          <c:tx>
            <c:v>ApoA1 (92K atoms)</c:v>
          </c:tx>
          <c:invertIfNegative val="0"/>
          <c:cat>
            <c:numRef>
              <c:f>benchmarks!$F$19:$F$22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cat>
          <c:val>
            <c:numRef>
              <c:f>benchmarks!$K$19:$K$22</c:f>
              <c:numCache>
                <c:formatCode>General</c:formatCode>
                <c:ptCount val="4"/>
                <c:pt idx="0">
                  <c:v>1.299989652426186</c:v>
                </c:pt>
                <c:pt idx="1">
                  <c:v>1.329408517945035</c:v>
                </c:pt>
                <c:pt idx="2">
                  <c:v>1.331866323081394</c:v>
                </c:pt>
                <c:pt idx="3">
                  <c:v>1.386678894466937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9881672"/>
        <c:axId val="-2078060808"/>
      </c:barChart>
      <c:catAx>
        <c:axId val="-2089881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Titan nodes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8060808"/>
        <c:crosses val="autoZero"/>
        <c:auto val="1"/>
        <c:lblAlgn val="ctr"/>
        <c:lblOffset val="100"/>
        <c:noMultiLvlLbl val="0"/>
      </c:catAx>
      <c:valAx>
        <c:axId val="-2078060808"/>
        <c:scaling>
          <c:orientation val="minMax"/>
          <c:max val="1.6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9881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268221280032"/>
          <c:y val="0.0207513719875925"/>
          <c:w val="0.255123561477892"/>
          <c:h val="0.18595290172061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13217410323709"/>
          <c:y val="0.12037037037037"/>
          <c:w val="0.882567147856518"/>
          <c:h val="0.655802712160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benchmarks!$H$69</c:f>
              <c:strCache>
                <c:ptCount val="1"/>
                <c:pt idx="0">
                  <c:v>5.7M atoms</c:v>
                </c:pt>
              </c:strCache>
            </c:strRef>
          </c:tx>
          <c:invertIfNegative val="0"/>
          <c:cat>
            <c:numRef>
              <c:f>benchmarks!$F$55:$F$57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</c:numCache>
            </c:numRef>
          </c:cat>
          <c:val>
            <c:numRef>
              <c:f>benchmarks!$K$71:$K$73</c:f>
              <c:numCache>
                <c:formatCode>General</c:formatCode>
                <c:ptCount val="3"/>
                <c:pt idx="0">
                  <c:v>1.32623503549451</c:v>
                </c:pt>
                <c:pt idx="1">
                  <c:v>1.252262915777124</c:v>
                </c:pt>
                <c:pt idx="2">
                  <c:v>1.173504902594579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163784"/>
        <c:axId val="-2090020616"/>
      </c:barChart>
      <c:catAx>
        <c:axId val="-2078163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Titan nodes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020616"/>
        <c:crosses val="autoZero"/>
        <c:auto val="1"/>
        <c:lblAlgn val="ctr"/>
        <c:lblOffset val="100"/>
        <c:noMultiLvlLbl val="0"/>
      </c:catAx>
      <c:valAx>
        <c:axId val="-2090020616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163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13217410323709"/>
          <c:y val="0.12037037037037"/>
          <c:w val="0.882567147856518"/>
          <c:h val="0.65580271216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benchmarks!$H$53</c:f>
              <c:strCache>
                <c:ptCount val="1"/>
                <c:pt idx="0">
                  <c:v>13K atoms</c:v>
                </c:pt>
              </c:strCache>
            </c:strRef>
          </c:tx>
          <c:invertIfNegative val="0"/>
          <c:cat>
            <c:numRef>
              <c:f>benchmarks!$F$55:$F$57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</c:numCache>
            </c:numRef>
          </c:cat>
          <c:val>
            <c:numRef>
              <c:f>benchmarks!$K$55:$K$57</c:f>
              <c:numCache>
                <c:formatCode>General</c:formatCode>
                <c:ptCount val="3"/>
                <c:pt idx="0">
                  <c:v>2.833015218414325</c:v>
                </c:pt>
                <c:pt idx="1">
                  <c:v>3.32671957427022</c:v>
                </c:pt>
                <c:pt idx="2">
                  <c:v>3.61568023147344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980344"/>
        <c:axId val="2120242824"/>
      </c:barChart>
      <c:catAx>
        <c:axId val="-2088980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Titan nodes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242824"/>
        <c:crosses val="autoZero"/>
        <c:auto val="1"/>
        <c:lblAlgn val="ctr"/>
        <c:lblOffset val="100"/>
        <c:noMultiLvlLbl val="0"/>
      </c:catAx>
      <c:valAx>
        <c:axId val="2120242824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8980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CF999-3CA1-1645-AA3A-BBA5A61DC0A8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2889-41FD-B94B-BF00-3AC65916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EDC26-CA76-C542-A220-1ABBAB5654E3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D948-E61D-6540-843D-06ABEE44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</a:p>
          <a:p>
            <a:r>
              <a:rPr lang="en-US" dirty="0" smtClean="0"/>
              <a:t>GPU-enabled Applications</a:t>
            </a:r>
          </a:p>
          <a:p>
            <a:r>
              <a:rPr lang="en-US" dirty="0" smtClean="0"/>
              <a:t>Future Work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(Brief) Accelerator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Collaborator,</a:t>
            </a:r>
            <a:r>
              <a:rPr lang="en-US" baseline="0" dirty="0" smtClean="0"/>
              <a:t> Tim Haines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Extend this to Xeon 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registers per core</a:t>
            </a:r>
          </a:p>
          <a:p>
            <a:r>
              <a:rPr lang="en-US" dirty="0" smtClean="0"/>
              <a:t>Make the stats</a:t>
            </a:r>
            <a:r>
              <a:rPr lang="en-US" baseline="0" dirty="0" smtClean="0"/>
              <a:t> similar?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Mmic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61 Pentium cores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 GB memory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 bandwidth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Z peak </a:t>
            </a:r>
            <a:r>
              <a:rPr lang="en-US" baseline="0" dirty="0" err="1" smtClean="0"/>
              <a:t>perfomance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Dihydrofolate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baseline="0" dirty="0" smtClean="0"/>
              <a:t> (DHFR)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D948-E61D-6540-843D-06ABEE44C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09EAE-D661-4A75-A0C2-94BA61989D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EDF9-3AC2-1542-AC2D-32AD690152EB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37" y="6241178"/>
            <a:ext cx="1549163" cy="452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5D40-9F0F-2F49-ADEE-B1D92521B25C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6DDD-7CB5-B34B-BFF5-B243E77700F6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/>
          <a:p>
            <a:fld id="{3DDBADE8-5EFF-874D-B954-8DD8C32D7B87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l-logo-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2" y="5855105"/>
            <a:ext cx="396468" cy="46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0256-578A-424B-9640-E26B264DC19F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C68B-33D9-A341-883A-A5A0BFA8E97D}" type="datetime1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l-logo-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2" y="5855105"/>
            <a:ext cx="396468" cy="46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9A6-2179-0E4A-9F71-0FB18EB4D10C}" type="datetime1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pl-logo-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2" y="5855105"/>
            <a:ext cx="396468" cy="46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87B6-F48F-9945-889D-F9CDF70AEDB8}" type="datetime1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ppl-logo-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2" y="5855105"/>
            <a:ext cx="396468" cy="46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862F-F67A-3F44-B527-7C68769B00AB}" type="datetime1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pl-logo-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2" y="5855105"/>
            <a:ext cx="396468" cy="462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E744-04B6-3B46-9EC8-51314203661D}" type="datetime1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005FF-3F7E-B447-AA83-0ADB9B333AF5}" type="datetime1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0869-AFC5-274B-AADF-3BF5540409DA}" type="datetime1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1D96-60AF-334E-A2EE-0A4E21EB8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arm.cs.illinois.edu/gerrit/%23/c/802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harm.cs.illinois.edu/gerrit/%23/c/824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arm.cs.illinois.edu/gerrit/%23/c/1104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arm.cs.illinois.edu/manuals/html/libraries/7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/>
              <a:t>Task Execution Frameworks in Charm++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Michael Robson</a:t>
            </a:r>
          </a:p>
          <a:p>
            <a:r>
              <a:rPr lang="en-US" sz="1600" dirty="0" smtClean="0"/>
              <a:t>Parallel Programming Lab</a:t>
            </a:r>
          </a:p>
          <a:p>
            <a:r>
              <a:rPr lang="en-US" sz="1600" dirty="0" smtClean="0"/>
              <a:t>Charm Workshop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87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nodeGPU</a:t>
            </a:r>
            <a:r>
              <a:rPr lang="en-US" dirty="0" smtClean="0"/>
              <a:t>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“Node-level” version of GPU Manager</a:t>
            </a:r>
          </a:p>
          <a:p>
            <a:r>
              <a:rPr lang="en-US" dirty="0" smtClean="0"/>
              <a:t>One centralized </a:t>
            </a:r>
            <a:r>
              <a:rPr lang="en-US" dirty="0"/>
              <a:t>q</a:t>
            </a:r>
            <a:r>
              <a:rPr lang="en-US" dirty="0" smtClean="0"/>
              <a:t>ueue per GPU </a:t>
            </a:r>
          </a:p>
          <a:p>
            <a:r>
              <a:rPr lang="en-US" dirty="0" smtClean="0"/>
              <a:t>Enable GPU applications to run (well) in SMP mode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://charm.cs.illinois.edu/gerrit/#/c/802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or branch: </a:t>
            </a:r>
            <a:r>
              <a:rPr lang="en-US" dirty="0" err="1" smtClean="0"/>
              <a:t>mprobson</a:t>
            </a:r>
            <a:r>
              <a:rPr lang="en-US" dirty="0" smtClean="0"/>
              <a:t>/</a:t>
            </a:r>
            <a:r>
              <a:rPr lang="en-US" dirty="0" err="1" smtClean="0"/>
              <a:t>nodeGPU_ff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nodeGPU</a:t>
            </a:r>
            <a:r>
              <a:rPr lang="en-US" dirty="0" smtClean="0"/>
              <a:t> Manager Improved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</a:t>
            </a:r>
            <a:r>
              <a:rPr lang="en-US" dirty="0" err="1" smtClean="0"/>
              <a:t>globals</a:t>
            </a:r>
            <a:r>
              <a:rPr lang="en-US" dirty="0" smtClean="0"/>
              <a:t> with functions</a:t>
            </a:r>
          </a:p>
          <a:p>
            <a:r>
              <a:rPr lang="en-US" dirty="0" smtClean="0"/>
              <a:t>Register kernel launching functions</a:t>
            </a:r>
            <a:endParaRPr lang="en-US" dirty="0"/>
          </a:p>
          <a:p>
            <a:r>
              <a:rPr lang="en-US" dirty="0" smtClean="0"/>
              <a:t>Convenience functions for marking buffers</a:t>
            </a:r>
          </a:p>
          <a:p>
            <a:r>
              <a:rPr lang="en-US" dirty="0" smtClean="0"/>
              <a:t>Build with or without CUDA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API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enqueue</a:t>
            </a:r>
            <a:r>
              <a:rPr lang="en-US" dirty="0" smtClean="0"/>
              <a:t>(</a:t>
            </a:r>
            <a:r>
              <a:rPr lang="en-US" dirty="0" err="1" smtClean="0"/>
              <a:t>wrQueue</a:t>
            </a:r>
            <a:r>
              <a:rPr lang="en-US" dirty="0" smtClean="0"/>
              <a:t>, </a:t>
            </a:r>
            <a:r>
              <a:rPr lang="en-US" dirty="0" err="1" smtClean="0"/>
              <a:t>wr</a:t>
            </a:r>
            <a:r>
              <a:rPr lang="en-US" dirty="0" smtClean="0"/>
              <a:t>); -&gt; </a:t>
            </a:r>
            <a:r>
              <a:rPr lang="en-US" dirty="0" err="1" smtClean="0"/>
              <a:t>enqueue</a:t>
            </a:r>
            <a:r>
              <a:rPr lang="en-US" dirty="0" smtClean="0"/>
              <a:t> (</a:t>
            </a:r>
            <a:r>
              <a:rPr lang="en-US" dirty="0" err="1" smtClean="0"/>
              <a:t>wr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kernel&lt;&lt;…, </a:t>
            </a:r>
            <a:r>
              <a:rPr lang="en-US" dirty="0" err="1" smtClean="0"/>
              <a:t>kernel_stream</a:t>
            </a:r>
            <a:r>
              <a:rPr lang="en-US" dirty="0" smtClean="0"/>
              <a:t>&gt;&gt; -&gt;</a:t>
            </a:r>
          </a:p>
          <a:p>
            <a:r>
              <a:rPr lang="en-US" dirty="0"/>
              <a:t>kernel&lt;&lt;…, </a:t>
            </a:r>
            <a:r>
              <a:rPr lang="en-US" dirty="0" err="1"/>
              <a:t>getKernelStream</a:t>
            </a:r>
            <a:r>
              <a:rPr lang="en-US" dirty="0"/>
              <a:t>()&gt;</a:t>
            </a:r>
            <a:r>
              <a:rPr lang="en-US" dirty="0" smtClean="0"/>
              <a:t>&gt;</a:t>
            </a:r>
          </a:p>
          <a:p>
            <a:r>
              <a:rPr lang="en-US" dirty="0" err="1"/>
              <a:t>dataInfo</a:t>
            </a:r>
            <a:r>
              <a:rPr lang="en-US" dirty="0"/>
              <a:t> *info = new </a:t>
            </a:r>
            <a:r>
              <a:rPr lang="en-US" dirty="0" err="1" smtClean="0"/>
              <a:t>dataInfo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info</a:t>
            </a:r>
            <a:r>
              <a:rPr lang="en-US" dirty="0"/>
              <a:t>-&gt;</a:t>
            </a:r>
            <a:r>
              <a:rPr lang="en-US" dirty="0" err="1"/>
              <a:t>hostBuffer</a:t>
            </a:r>
            <a:r>
              <a:rPr lang="en-US" dirty="0"/>
              <a:t> = </a:t>
            </a:r>
            <a:r>
              <a:rPr lang="en-US" dirty="0" err="1"/>
              <a:t>hapi_poolMalloc</a:t>
            </a:r>
            <a:r>
              <a:rPr lang="en-US" dirty="0"/>
              <a:t>(size); </a:t>
            </a:r>
          </a:p>
          <a:p>
            <a:pPr lvl="1"/>
            <a:r>
              <a:rPr lang="en-US" dirty="0"/>
              <a:t>info-&gt;size = size;</a:t>
            </a:r>
          </a:p>
          <a:p>
            <a:pPr lvl="1"/>
            <a:r>
              <a:rPr lang="en-US" dirty="0" err="1"/>
              <a:t>memcpy</a:t>
            </a:r>
            <a:r>
              <a:rPr lang="en-US" dirty="0"/>
              <a:t>(info-&gt;</a:t>
            </a:r>
            <a:r>
              <a:rPr lang="en-US" dirty="0" err="1"/>
              <a:t>hostBuffer</a:t>
            </a:r>
            <a:r>
              <a:rPr lang="en-US" dirty="0"/>
              <a:t>, </a:t>
            </a:r>
            <a:r>
              <a:rPr lang="en-US" dirty="0" smtClean="0"/>
              <a:t>data, </a:t>
            </a:r>
            <a:r>
              <a:rPr lang="en-US" dirty="0"/>
              <a:t>size); </a:t>
            </a:r>
          </a:p>
          <a:p>
            <a:pPr lvl="1"/>
            <a:r>
              <a:rPr lang="en-US" dirty="0" smtClean="0"/>
              <a:t>info-&gt;</a:t>
            </a:r>
            <a:r>
              <a:rPr lang="en-US" dirty="0" err="1" smtClean="0"/>
              <a:t>bufferID</a:t>
            </a:r>
            <a:r>
              <a:rPr lang="en-US" dirty="0" smtClean="0"/>
              <a:t> = -1; </a:t>
            </a:r>
          </a:p>
          <a:p>
            <a:pPr lvl="1"/>
            <a:r>
              <a:rPr lang="en-US" dirty="0" smtClean="0"/>
              <a:t>info</a:t>
            </a:r>
            <a:r>
              <a:rPr lang="en-US" dirty="0"/>
              <a:t>-&gt;</a:t>
            </a:r>
            <a:r>
              <a:rPr lang="en-US" dirty="0" err="1"/>
              <a:t>transferToDevice</a:t>
            </a:r>
            <a:r>
              <a:rPr lang="en-US" dirty="0"/>
              <a:t> = YES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info</a:t>
            </a:r>
            <a:r>
              <a:rPr lang="en-US" dirty="0"/>
              <a:t>-&gt;</a:t>
            </a:r>
            <a:r>
              <a:rPr lang="en-US" dirty="0" err="1"/>
              <a:t>transferFromDevice</a:t>
            </a:r>
            <a:r>
              <a:rPr lang="en-US" dirty="0"/>
              <a:t> = NO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info</a:t>
            </a:r>
            <a:r>
              <a:rPr lang="en-US" dirty="0"/>
              <a:t>-&gt;</a:t>
            </a:r>
            <a:r>
              <a:rPr lang="en-US" dirty="0" err="1"/>
              <a:t>freeBuffer</a:t>
            </a:r>
            <a:r>
              <a:rPr lang="en-US" dirty="0"/>
              <a:t> = YES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initBuffer</a:t>
            </a:r>
            <a:r>
              <a:rPr lang="en-US" dirty="0" smtClean="0"/>
              <a:t>(info, </a:t>
            </a:r>
            <a:r>
              <a:rPr lang="en-US" dirty="0" err="1" smtClean="0"/>
              <a:t>siez</a:t>
            </a:r>
            <a:r>
              <a:rPr lang="en-US" dirty="0" smtClean="0"/>
              <a:t>, data, true, false, true)</a:t>
            </a:r>
            <a:r>
              <a:rPr lang="en-US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  <a:endParaRPr lang="en-US" dirty="0"/>
          </a:p>
        </p:txBody>
      </p:sp>
      <p:pic>
        <p:nvPicPr>
          <p:cNvPr id="10" name="Content Placeholder 9" descr="Screen Shot 2016-04-15 at 1.11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6" r="-24716"/>
          <a:stretch>
            <a:fillRect/>
          </a:stretch>
        </p:blipFill>
        <p:spPr>
          <a:xfrm>
            <a:off x="-284659" y="1417638"/>
            <a:ext cx="9697834" cy="4938712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64512" y="4241506"/>
            <a:ext cx="1832993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0775" y="5292530"/>
            <a:ext cx="1117517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2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the runtime systems (RTS) to choose to execute on the host or device</a:t>
            </a:r>
          </a:p>
          <a:p>
            <a:r>
              <a:rPr lang="en-US" dirty="0" smtClean="0"/>
              <a:t>RTS can proactively move needed data</a:t>
            </a:r>
          </a:p>
          <a:p>
            <a:r>
              <a:rPr lang="en-US" dirty="0" smtClean="0"/>
              <a:t>RTS can map to various platforms</a:t>
            </a:r>
          </a:p>
          <a:p>
            <a:r>
              <a:rPr lang="en-US" dirty="0"/>
              <a:t>Originally targeted at cell processor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Builds on top of GPU manager</a:t>
            </a:r>
          </a:p>
          <a:p>
            <a:r>
              <a:rPr lang="en-US" dirty="0" smtClean="0"/>
              <a:t>Annotate charm entry methods</a:t>
            </a:r>
          </a:p>
          <a:p>
            <a:r>
              <a:rPr lang="en-US" dirty="0"/>
              <a:t>Mark data as </a:t>
            </a:r>
            <a:r>
              <a:rPr lang="en-US" dirty="0" smtClean="0"/>
              <a:t>read, write, persistent,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Automatically generate accelerated </a:t>
            </a:r>
            <a:r>
              <a:rPr lang="en-US" dirty="0" smtClean="0"/>
              <a:t>code</a:t>
            </a:r>
          </a:p>
          <a:p>
            <a:r>
              <a:rPr lang="en-US" dirty="0"/>
              <a:t>Batch fine grained kernel </a:t>
            </a:r>
            <a:r>
              <a:rPr lang="en-US" dirty="0" smtClean="0"/>
              <a:t>launches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https://charm.cs.illinois.edu/gerrit/#/c/824/</a:t>
            </a:r>
            <a:r>
              <a:rPr lang="en-US" dirty="0"/>
              <a:t> and branch: </a:t>
            </a:r>
            <a:r>
              <a:rPr lang="en-US" dirty="0" err="1"/>
              <a:t>mprobson</a:t>
            </a:r>
            <a:r>
              <a:rPr lang="en-US" dirty="0"/>
              <a:t>/</a:t>
            </a:r>
            <a:r>
              <a:rPr lang="en-US" dirty="0" err="1"/>
              <a:t>accel</a:t>
            </a:r>
            <a:r>
              <a:rPr lang="en-US" dirty="0"/>
              <a:t>-doc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6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 Example</a:t>
            </a:r>
            <a:endParaRPr lang="en-US" dirty="0"/>
          </a:p>
        </p:txBody>
      </p:sp>
      <p:pic>
        <p:nvPicPr>
          <p:cNvPr id="4" name="Content Placeholder 3" descr="Screen Shot 2016-04-15 at 1.13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1" r="-34261"/>
          <a:stretch>
            <a:fillRect/>
          </a:stretch>
        </p:blipFill>
        <p:spPr>
          <a:xfrm>
            <a:off x="-644070" y="1417637"/>
            <a:ext cx="10414807" cy="53038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Screen Shot 2016-04-16 at 5.2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accel</a:t>
            </a:r>
            <a:r>
              <a:rPr lang="en-US" dirty="0" smtClean="0"/>
              <a:t>] Framework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modifiers:</a:t>
            </a:r>
          </a:p>
          <a:p>
            <a:pPr lvl="1"/>
            <a:r>
              <a:rPr lang="en-US" dirty="0" smtClean="0"/>
              <a:t>read-only, write-only, read-write</a:t>
            </a:r>
          </a:p>
          <a:p>
            <a:pPr lvl="1"/>
            <a:r>
              <a:rPr lang="en-US" dirty="0" smtClean="0"/>
              <a:t>shared – one copy per batch</a:t>
            </a:r>
          </a:p>
          <a:p>
            <a:pPr lvl="1"/>
            <a:r>
              <a:rPr lang="en-US" dirty="0" smtClean="0"/>
              <a:t>persist – resident in device memory</a:t>
            </a:r>
          </a:p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triggered – one invocation per </a:t>
            </a:r>
            <a:r>
              <a:rPr lang="en-US" dirty="0" err="1" smtClean="0"/>
              <a:t>chare</a:t>
            </a:r>
            <a:r>
              <a:rPr lang="en-US" dirty="0" smtClean="0"/>
              <a:t> in array</a:t>
            </a:r>
          </a:p>
          <a:p>
            <a:pPr lvl="1"/>
            <a:r>
              <a:rPr lang="en-US" dirty="0" err="1" smtClean="0"/>
              <a:t>splittable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 – AEM does part of work</a:t>
            </a:r>
          </a:p>
          <a:p>
            <a:pPr lvl="1"/>
            <a:r>
              <a:rPr lang="en-US" dirty="0" err="1" smtClean="0"/>
              <a:t>threadsPerBlock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 – specify block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  <a:endParaRPr lang="en-US" dirty="0"/>
          </a:p>
        </p:txBody>
      </p:sp>
      <p:pic>
        <p:nvPicPr>
          <p:cNvPr id="10" name="Content Placeholder 9" descr="Screen Shot 2016-04-15 at 1.11.5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6" r="-24716"/>
          <a:stretch>
            <a:fillRect/>
          </a:stretch>
        </p:blipFill>
        <p:spPr>
          <a:xfrm>
            <a:off x="-284659" y="1417638"/>
            <a:ext cx="9697834" cy="4938712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64512" y="4241506"/>
            <a:ext cx="1832993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0775" y="5292530"/>
            <a:ext cx="1117517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775" y="5835066"/>
            <a:ext cx="1117517" cy="45383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11224" y="4133671"/>
            <a:ext cx="3845692" cy="86267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41628" y="3411410"/>
            <a:ext cx="2579120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users to write platform specific accelerator code</a:t>
            </a:r>
          </a:p>
          <a:p>
            <a:r>
              <a:rPr lang="en-US" dirty="0" smtClean="0"/>
              <a:t>Either as two separate, equivalent kernels</a:t>
            </a:r>
          </a:p>
          <a:p>
            <a:r>
              <a:rPr lang="en-US" dirty="0" smtClean="0"/>
              <a:t>Or machine specific sections/tweaks</a:t>
            </a:r>
            <a:endParaRPr lang="en-US" dirty="0"/>
          </a:p>
          <a:p>
            <a:r>
              <a:rPr lang="en-US" dirty="0" smtClean="0"/>
              <a:t>Automatically generate multiple kernels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https://charm.cs.illinois.edu/gerrit/#/c/1104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$version Target Specific </a:t>
            </a:r>
            <a:endParaRPr lang="en-US" dirty="0"/>
          </a:p>
        </p:txBody>
      </p:sp>
      <p:pic>
        <p:nvPicPr>
          <p:cNvPr id="4" name="Content Placeholder 3" descr="Screen Shot 2016-04-15 at 12.54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10" r="-1631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$version Two Implementations</a:t>
            </a:r>
            <a:endParaRPr lang="en-US" dirty="0"/>
          </a:p>
        </p:txBody>
      </p:sp>
      <p:pic>
        <p:nvPicPr>
          <p:cNvPr id="4" name="Content Placeholder 3" descr="Screen Shot 2016-04-15 at 12.55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65" r="-1096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  <a:endParaRPr lang="en-US" dirty="0"/>
          </a:p>
        </p:txBody>
      </p:sp>
      <p:pic>
        <p:nvPicPr>
          <p:cNvPr id="10" name="Content Placeholder 9" descr="Screen Shot 2016-04-15 at 1.11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6" r="-24716"/>
          <a:stretch>
            <a:fillRect/>
          </a:stretch>
        </p:blipFill>
        <p:spPr>
          <a:xfrm>
            <a:off x="-284659" y="1417638"/>
            <a:ext cx="9697834" cy="4938712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64512" y="4241506"/>
            <a:ext cx="1832993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41628" y="3411410"/>
            <a:ext cx="2579120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NAMD GPU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4472"/>
            <a:ext cx="8458200" cy="5366260"/>
          </a:xfrm>
        </p:spPr>
        <p:txBody>
          <a:bodyPr/>
          <a:lstStyle/>
          <a:p>
            <a:r>
              <a:rPr lang="en-US" dirty="0" smtClean="0"/>
              <a:t>NAMD GPU code is about 5x faster than the CPU code</a:t>
            </a:r>
          </a:p>
          <a:p>
            <a:pPr lvl="1"/>
            <a:r>
              <a:rPr lang="en-US" dirty="0" smtClean="0"/>
              <a:t>CPU version is becoming somewhat obsolete</a:t>
            </a:r>
          </a:p>
          <a:p>
            <a:r>
              <a:rPr lang="en-US" dirty="0" smtClean="0"/>
              <a:t>General requirements</a:t>
            </a:r>
          </a:p>
          <a:p>
            <a:pPr lvl="1"/>
            <a:r>
              <a:rPr lang="en-US" dirty="0" smtClean="0"/>
              <a:t>Keep data on device as much as possible</a:t>
            </a:r>
          </a:p>
          <a:p>
            <a:pPr lvl="1"/>
            <a:r>
              <a:rPr lang="en-US" dirty="0" smtClean="0"/>
              <a:t>Use pinned host memory</a:t>
            </a:r>
          </a:p>
          <a:p>
            <a:pPr lvl="1"/>
            <a:r>
              <a:rPr lang="en-US" dirty="0" smtClean="0"/>
              <a:t>Hide CUDA kernel launch latency</a:t>
            </a:r>
          </a:p>
          <a:p>
            <a:pPr lvl="2"/>
            <a:r>
              <a:rPr lang="en-US" dirty="0" smtClean="0"/>
              <a:t>Merge all computation into few kernels</a:t>
            </a:r>
          </a:p>
          <a:p>
            <a:pPr lvl="2"/>
            <a:r>
              <a:rPr lang="en-US" dirty="0" smtClean="0"/>
              <a:t>Avoid unnecessary </a:t>
            </a:r>
            <a:r>
              <a:rPr lang="en-US" dirty="0" err="1" smtClean="0"/>
              <a:t>cudaStreamSynchronize</a:t>
            </a:r>
            <a:r>
              <a:rPr lang="en-US" dirty="0" smtClean="0"/>
              <a:t>()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69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NAMD GPU Performance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5465" y="5530598"/>
            <a:ext cx="6061177" cy="52120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Explicit solvent: 30% - 57% faster simulations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96394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0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NAMD GPU Performance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3081281"/>
              </p:ext>
            </p:extLst>
          </p:nvPr>
        </p:nvGraphicFramePr>
        <p:xfrm>
          <a:off x="457200" y="16002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1317444"/>
              </p:ext>
            </p:extLst>
          </p:nvPr>
        </p:nvGraphicFramePr>
        <p:xfrm>
          <a:off x="4648200" y="16002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535465" y="5530598"/>
            <a:ext cx="6221347" cy="521203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GB implicit </a:t>
            </a:r>
            <a:r>
              <a:rPr lang="en-US" dirty="0" smtClean="0"/>
              <a:t>solvent: Up </a:t>
            </a:r>
            <a:r>
              <a:rPr lang="en-US" dirty="0"/>
              <a:t>to 3.5x faster simulations</a:t>
            </a:r>
          </a:p>
        </p:txBody>
      </p:sp>
    </p:spTree>
    <p:extLst>
      <p:ext uri="{BB962C8B-B14F-4D97-AF65-F5344CB8AC3E}">
        <p14:creationId xmlns:p14="http://schemas.microsoft.com/office/powerpoint/2010/main" val="17480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NAMD PME computation – case for direct GPU-GPU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4472"/>
            <a:ext cx="8458200" cy="5168728"/>
          </a:xfrm>
        </p:spPr>
        <p:txBody>
          <a:bodyPr/>
          <a:lstStyle/>
          <a:p>
            <a:r>
              <a:rPr lang="en-US" dirty="0" smtClean="0"/>
              <a:t>Particle Mesh </a:t>
            </a:r>
            <a:r>
              <a:rPr lang="en-US" dirty="0" err="1" smtClean="0"/>
              <a:t>Ewald</a:t>
            </a:r>
            <a:r>
              <a:rPr lang="en-US" dirty="0" smtClean="0"/>
              <a:t> (PME) reciprocal computation requires a 3D FFT, which in turn requires repeated communications between GPUs</a:t>
            </a:r>
          </a:p>
          <a:p>
            <a:r>
              <a:rPr lang="en-US" dirty="0" smtClean="0"/>
              <a:t>Communication is the bottleneck</a:t>
            </a:r>
          </a:p>
          <a:p>
            <a:r>
              <a:rPr lang="en-US" dirty="0" smtClean="0"/>
              <a:t>In the current implementation, we must handle intra- and inter-node cases separately</a:t>
            </a:r>
          </a:p>
        </p:txBody>
      </p:sp>
    </p:spTree>
    <p:extLst>
      <p:ext uri="{BB962C8B-B14F-4D97-AF65-F5344CB8AC3E}">
        <p14:creationId xmlns:p14="http://schemas.microsoft.com/office/powerpoint/2010/main" val="115862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Intra-node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075538"/>
            <a:ext cx="8458200" cy="686517"/>
          </a:xfrm>
        </p:spPr>
        <p:txBody>
          <a:bodyPr>
            <a:normAutofit/>
          </a:bodyPr>
          <a:lstStyle/>
          <a:p>
            <a:r>
              <a:rPr lang="en-US" dirty="0" smtClean="0"/>
              <a:t>Sending 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923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transposeDataOnGPU</a:t>
            </a:r>
            <a:r>
              <a:rPr lang="en-US" dirty="0" smtClean="0"/>
              <a:t>(</a:t>
            </a:r>
            <a:r>
              <a:rPr lang="en-US" dirty="0" err="1" smtClean="0"/>
              <a:t>d_data</a:t>
            </a:r>
            <a:r>
              <a:rPr lang="en-US" dirty="0" smtClean="0"/>
              <a:t>, stream);                         </a:t>
            </a:r>
            <a:r>
              <a:rPr lang="en-US" dirty="0" smtClean="0">
                <a:solidFill>
                  <a:srgbClr val="4F81BD"/>
                </a:solidFill>
              </a:rPr>
              <a:t>// Transpose data locally</a:t>
            </a:r>
          </a:p>
          <a:p>
            <a:r>
              <a:rPr lang="en-US" dirty="0" err="1" smtClean="0"/>
              <a:t>copyDataToPeerDevice</a:t>
            </a:r>
            <a:r>
              <a:rPr lang="en-US" dirty="0" smtClean="0"/>
              <a:t>(</a:t>
            </a:r>
            <a:r>
              <a:rPr lang="en-US" dirty="0" err="1" smtClean="0"/>
              <a:t>destGPU</a:t>
            </a:r>
            <a:r>
              <a:rPr lang="en-US" dirty="0" smtClean="0"/>
              <a:t>, </a:t>
            </a:r>
            <a:r>
              <a:rPr lang="en-US" dirty="0" err="1" smtClean="0"/>
              <a:t>d_data</a:t>
            </a:r>
            <a:r>
              <a:rPr lang="en-US" dirty="0" smtClean="0"/>
              <a:t>, stream);     </a:t>
            </a:r>
            <a:r>
              <a:rPr lang="en-US" dirty="0" smtClean="0">
                <a:solidFill>
                  <a:srgbClr val="4F81BD"/>
                </a:solidFill>
              </a:rPr>
              <a:t>// Copy data to GPU on same node</a:t>
            </a:r>
          </a:p>
          <a:p>
            <a:r>
              <a:rPr lang="en-US" dirty="0" err="1" smtClean="0"/>
              <a:t>cudaStreamSynchronize</a:t>
            </a:r>
            <a:r>
              <a:rPr lang="en-US" dirty="0" smtClean="0"/>
              <a:t>(stream);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Wait for CUDA stream to finish</a:t>
            </a:r>
          </a:p>
          <a:p>
            <a:endParaRPr lang="en-US" dirty="0" smtClean="0"/>
          </a:p>
          <a:p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 = new (0) </a:t>
            </a:r>
            <a:r>
              <a:rPr lang="en-US" dirty="0" err="1" smtClean="0"/>
              <a:t>PmeMsg</a:t>
            </a:r>
            <a:r>
              <a:rPr lang="en-US" dirty="0" smtClean="0"/>
              <a:t>();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Allocate empty message</a:t>
            </a:r>
          </a:p>
          <a:p>
            <a:r>
              <a:rPr lang="en-US" dirty="0" err="1" smtClean="0"/>
              <a:t>pmePencil.recvData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);           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Send message to PE that has “</a:t>
            </a:r>
            <a:r>
              <a:rPr lang="en-US" dirty="0" err="1" smtClean="0">
                <a:solidFill>
                  <a:srgbClr val="4F81BD"/>
                </a:solidFill>
              </a:rPr>
              <a:t>destGPU</a:t>
            </a:r>
            <a:r>
              <a:rPr lang="en-US" dirty="0" smtClean="0">
                <a:solidFill>
                  <a:srgbClr val="4F81BD"/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6563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recvData</a:t>
            </a:r>
            <a:r>
              <a:rPr lang="en-US" dirty="0" smtClean="0"/>
              <a:t>(</a:t>
            </a:r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) {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Receiving empty message lets PE </a:t>
            </a:r>
          </a:p>
          <a:p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                                                                                          // know its GPU now has the data in “</a:t>
            </a:r>
            <a:r>
              <a:rPr lang="en-US" dirty="0" err="1" smtClean="0">
                <a:solidFill>
                  <a:srgbClr val="4F81BD"/>
                </a:solidFill>
              </a:rPr>
              <a:t>d_data</a:t>
            </a:r>
            <a:r>
              <a:rPr lang="en-US" dirty="0" smtClean="0">
                <a:solidFill>
                  <a:srgbClr val="4F81BD"/>
                </a:solidFill>
              </a:rPr>
              <a:t>”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fftWork</a:t>
            </a:r>
            <a:r>
              <a:rPr lang="en-US" dirty="0" smtClean="0"/>
              <a:t>(</a:t>
            </a:r>
            <a:r>
              <a:rPr lang="en-US" dirty="0" err="1" smtClean="0"/>
              <a:t>d_data</a:t>
            </a:r>
            <a:r>
              <a:rPr lang="en-US" dirty="0" smtClean="0"/>
              <a:t>, stream);        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Perform work on data</a:t>
            </a:r>
          </a:p>
          <a:p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is-IS" dirty="0" smtClean="0">
                <a:solidFill>
                  <a:srgbClr val="000000"/>
                </a:solidFill>
              </a:rPr>
              <a:t>…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0114" y="3379117"/>
            <a:ext cx="8458200" cy="68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Receiving PE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10176" y="5542962"/>
            <a:ext cx="7318138" cy="1230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Requires lots of tedious work from the user</a:t>
            </a:r>
          </a:p>
          <a:p>
            <a:r>
              <a:rPr lang="en-US" dirty="0" smtClean="0"/>
              <a:t>Error prone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1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Inter-node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075538"/>
            <a:ext cx="8458200" cy="686517"/>
          </a:xfrm>
        </p:spPr>
        <p:txBody>
          <a:bodyPr>
            <a:normAutofit/>
          </a:bodyPr>
          <a:lstStyle/>
          <a:p>
            <a:r>
              <a:rPr lang="en-US" dirty="0" smtClean="0"/>
              <a:t>Sending 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923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transposeDataOnGPU</a:t>
            </a:r>
            <a:r>
              <a:rPr lang="en-US" dirty="0" smtClean="0"/>
              <a:t>(</a:t>
            </a:r>
            <a:r>
              <a:rPr lang="en-US" dirty="0" err="1" smtClean="0"/>
              <a:t>d_data</a:t>
            </a:r>
            <a:r>
              <a:rPr lang="en-US" dirty="0" smtClean="0"/>
              <a:t>, stream);                         </a:t>
            </a:r>
            <a:r>
              <a:rPr lang="en-US" dirty="0" smtClean="0">
                <a:solidFill>
                  <a:srgbClr val="4F81BD"/>
                </a:solidFill>
              </a:rPr>
              <a:t>// Transpose data locally</a:t>
            </a:r>
          </a:p>
          <a:p>
            <a:endParaRPr lang="en-US" dirty="0" smtClean="0"/>
          </a:p>
          <a:p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 = new (</a:t>
            </a:r>
            <a:r>
              <a:rPr lang="en-US" dirty="0" err="1" smtClean="0"/>
              <a:t>dataSize</a:t>
            </a:r>
            <a:r>
              <a:rPr lang="en-US" dirty="0" smtClean="0"/>
              <a:t>) </a:t>
            </a:r>
            <a:r>
              <a:rPr lang="en-US" dirty="0" err="1" smtClean="0"/>
              <a:t>PmeMsg</a:t>
            </a:r>
            <a:r>
              <a:rPr lang="en-US" dirty="0" smtClean="0"/>
              <a:t>();                  </a:t>
            </a:r>
            <a:r>
              <a:rPr lang="en-US" dirty="0" smtClean="0">
                <a:solidFill>
                  <a:srgbClr val="4F81BD"/>
                </a:solidFill>
              </a:rPr>
              <a:t>// Create message</a:t>
            </a:r>
          </a:p>
          <a:p>
            <a:r>
              <a:rPr lang="en-US" dirty="0" err="1" smtClean="0"/>
              <a:t>copyDataToHost</a:t>
            </a:r>
            <a:r>
              <a:rPr lang="en-US" dirty="0" smtClean="0"/>
              <a:t>(</a:t>
            </a:r>
            <a:r>
              <a:rPr lang="en-US" dirty="0" err="1" smtClean="0"/>
              <a:t>d_data</a:t>
            </a:r>
            <a:r>
              <a:rPr lang="en-US" dirty="0" smtClean="0"/>
              <a:t>, </a:t>
            </a:r>
            <a:r>
              <a:rPr lang="en-US" dirty="0" err="1" smtClean="0"/>
              <a:t>msg</a:t>
            </a:r>
            <a:r>
              <a:rPr lang="en-US" dirty="0" smtClean="0"/>
              <a:t>-&gt;data, stream);             </a:t>
            </a:r>
            <a:r>
              <a:rPr lang="en-US" dirty="0" smtClean="0">
                <a:solidFill>
                  <a:srgbClr val="4F81BD"/>
                </a:solidFill>
              </a:rPr>
              <a:t>// Copy data to host</a:t>
            </a:r>
          </a:p>
          <a:p>
            <a:r>
              <a:rPr lang="en-US" dirty="0" err="1" smtClean="0"/>
              <a:t>cudaStreamSynchronize</a:t>
            </a:r>
            <a:r>
              <a:rPr lang="en-US" dirty="0" smtClean="0"/>
              <a:t>(stream);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Wait for CUDA stream to finish</a:t>
            </a:r>
          </a:p>
          <a:p>
            <a:r>
              <a:rPr lang="en-US" dirty="0" err="1" smtClean="0"/>
              <a:t>pmePencil.recvData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);           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Send data to PE on different 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82985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recvData</a:t>
            </a:r>
            <a:r>
              <a:rPr lang="en-US" dirty="0" smtClean="0"/>
              <a:t>(</a:t>
            </a:r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) {                                     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copyDataToDevice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-&gt;data, </a:t>
            </a:r>
            <a:r>
              <a:rPr lang="en-US" dirty="0" err="1" smtClean="0"/>
              <a:t>d_data</a:t>
            </a:r>
            <a:r>
              <a:rPr lang="en-US" dirty="0" smtClean="0"/>
              <a:t>, stream);       </a:t>
            </a:r>
            <a:r>
              <a:rPr lang="en-US" dirty="0" smtClean="0">
                <a:solidFill>
                  <a:srgbClr val="4F81BD"/>
                </a:solidFill>
              </a:rPr>
              <a:t>// Copy data to device buffer </a:t>
            </a:r>
            <a:r>
              <a:rPr lang="en-US" dirty="0" err="1" smtClean="0">
                <a:solidFill>
                  <a:srgbClr val="4F81BD"/>
                </a:solidFill>
              </a:rPr>
              <a:t>d_data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cudaStreamSynchronize</a:t>
            </a:r>
            <a:r>
              <a:rPr lang="en-US" dirty="0" smtClean="0"/>
              <a:t>(stream);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Wait for CUDA stream to finish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fftWork</a:t>
            </a:r>
            <a:r>
              <a:rPr lang="en-US" dirty="0" smtClean="0"/>
              <a:t>(</a:t>
            </a:r>
            <a:r>
              <a:rPr lang="en-US" dirty="0" err="1" smtClean="0"/>
              <a:t>d_data</a:t>
            </a:r>
            <a:r>
              <a:rPr lang="en-US" dirty="0" smtClean="0"/>
              <a:t>, stream);           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Perform work on data</a:t>
            </a:r>
          </a:p>
          <a:p>
            <a:r>
              <a:rPr lang="is-IS" dirty="0" smtClean="0">
                <a:solidFill>
                  <a:srgbClr val="4F81BD"/>
                </a:solidFill>
              </a:rPr>
              <a:t>  </a:t>
            </a:r>
            <a:r>
              <a:rPr lang="is-IS" dirty="0" smtClean="0"/>
              <a:t>….</a:t>
            </a:r>
            <a:endParaRPr lang="en-US" dirty="0" smtClean="0"/>
          </a:p>
          <a:p>
            <a:r>
              <a:rPr lang="en-US" dirty="0" smtClean="0"/>
              <a:t>}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0114" y="3396468"/>
            <a:ext cx="8458200" cy="68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Receiving PE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1617" y="5654181"/>
            <a:ext cx="7306697" cy="109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Stalls PE at </a:t>
            </a:r>
            <a:r>
              <a:rPr lang="en-US" dirty="0" err="1" smtClean="0"/>
              <a:t>cudaStreamSynchronize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Host buffer is non-pinned, slow </a:t>
            </a:r>
            <a:r>
              <a:rPr lang="en-US" dirty="0" err="1" smtClean="0"/>
              <a:t>memcopy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NVIDIA GPUs</a:t>
            </a:r>
          </a:p>
          <a:p>
            <a:pPr lvl="1"/>
            <a:r>
              <a:rPr lang="en-US" dirty="0" smtClean="0"/>
              <a:t>Programmed with CUDA</a:t>
            </a:r>
          </a:p>
          <a:p>
            <a:pPr lvl="1"/>
            <a:r>
              <a:rPr lang="en-US" dirty="0" smtClean="0"/>
              <a:t>1,000s of threads</a:t>
            </a:r>
          </a:p>
          <a:p>
            <a:pPr lvl="1"/>
            <a:r>
              <a:rPr lang="en-US" dirty="0" smtClean="0"/>
              <a:t>100s GB/s bandwidth</a:t>
            </a:r>
          </a:p>
          <a:p>
            <a:pPr lvl="1"/>
            <a:r>
              <a:rPr lang="en-US" dirty="0" smtClean="0"/>
              <a:t>~16 GB of memory</a:t>
            </a:r>
          </a:p>
          <a:p>
            <a:pPr lvl="1"/>
            <a:r>
              <a:rPr lang="en-US" dirty="0" smtClean="0"/>
              <a:t>~300 GFLOPS Double Precision</a:t>
            </a:r>
          </a:p>
        </p:txBody>
      </p:sp>
      <p:pic>
        <p:nvPicPr>
          <p:cNvPr id="6" name="Content Placeholder 5" descr="8bcb2fe48fb33f053107c3493a9373a5-970-8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32" b="-15032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could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075538"/>
            <a:ext cx="8458200" cy="686517"/>
          </a:xfrm>
        </p:spPr>
        <p:txBody>
          <a:bodyPr>
            <a:normAutofit/>
          </a:bodyPr>
          <a:lstStyle/>
          <a:p>
            <a:r>
              <a:rPr lang="en-US" dirty="0" smtClean="0"/>
              <a:t>Sending 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92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 = new (</a:t>
            </a:r>
            <a:r>
              <a:rPr lang="en-US" dirty="0" err="1" smtClean="0"/>
              <a:t>dataSize</a:t>
            </a:r>
            <a:r>
              <a:rPr lang="en-US" dirty="0" smtClean="0"/>
              <a:t>) </a:t>
            </a:r>
            <a:r>
              <a:rPr lang="en-US" dirty="0" err="1" smtClean="0"/>
              <a:t>PmeMsg</a:t>
            </a:r>
            <a:r>
              <a:rPr lang="en-US" dirty="0" smtClean="0"/>
              <a:t>();                     </a:t>
            </a:r>
            <a:r>
              <a:rPr lang="en-US" dirty="0" smtClean="0">
                <a:solidFill>
                  <a:srgbClr val="4F81BD"/>
                </a:solidFill>
              </a:rPr>
              <a:t>// Create message, </a:t>
            </a:r>
            <a:r>
              <a:rPr lang="en-US" b="1" dirty="0" smtClean="0">
                <a:solidFill>
                  <a:srgbClr val="4F81BD"/>
                </a:solidFill>
              </a:rPr>
              <a:t>data on device</a:t>
            </a:r>
          </a:p>
          <a:p>
            <a:r>
              <a:rPr lang="en-US" dirty="0" err="1" smtClean="0"/>
              <a:t>transposeDataOnGPU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-&gt;data, stream);                     </a:t>
            </a:r>
            <a:r>
              <a:rPr lang="en-US" dirty="0" smtClean="0">
                <a:solidFill>
                  <a:srgbClr val="4F81BD"/>
                </a:solidFill>
              </a:rPr>
              <a:t>// Transpose data locally</a:t>
            </a:r>
          </a:p>
          <a:p>
            <a:r>
              <a:rPr lang="en-US" dirty="0" err="1" smtClean="0"/>
              <a:t>pmePencil.recvData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, </a:t>
            </a:r>
            <a:r>
              <a:rPr lang="en-US" b="1" dirty="0" smtClean="0"/>
              <a:t>stream</a:t>
            </a:r>
            <a:r>
              <a:rPr lang="en-US" dirty="0" smtClean="0"/>
              <a:t>);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Send data using CUDA stream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060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recvData</a:t>
            </a:r>
            <a:r>
              <a:rPr lang="en-US" dirty="0" smtClean="0"/>
              <a:t>(</a:t>
            </a:r>
            <a:r>
              <a:rPr lang="en-US" dirty="0" err="1" smtClean="0"/>
              <a:t>PmeMsg</a:t>
            </a:r>
            <a:r>
              <a:rPr lang="en-US" dirty="0" smtClean="0"/>
              <a:t>* </a:t>
            </a:r>
            <a:r>
              <a:rPr lang="en-US" dirty="0" err="1" smtClean="0"/>
              <a:t>msg</a:t>
            </a:r>
            <a:r>
              <a:rPr lang="en-US" dirty="0" smtClean="0"/>
              <a:t>) {                                     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fftWork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-&gt;data, stream);                                      </a:t>
            </a:r>
            <a:r>
              <a:rPr lang="en-US" dirty="0" smtClean="0">
                <a:solidFill>
                  <a:srgbClr val="4F81BD"/>
                </a:solidFill>
              </a:rPr>
              <a:t>// Perform work on data</a:t>
            </a:r>
          </a:p>
          <a:p>
            <a:r>
              <a:rPr lang="en-US" dirty="0" smtClean="0"/>
              <a:t> 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}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0114" y="2819559"/>
            <a:ext cx="8458200" cy="68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Receiving PE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1616" y="4894201"/>
            <a:ext cx="7306697" cy="184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Details hidden from user</a:t>
            </a:r>
          </a:p>
          <a:p>
            <a:r>
              <a:rPr lang="en-US" dirty="0" smtClean="0"/>
              <a:t>Works seamlessly on any node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message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1122"/>
            <a:ext cx="8458200" cy="8123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idle nodes high message latency observed</a:t>
            </a:r>
          </a:p>
        </p:txBody>
      </p:sp>
      <p:pic>
        <p:nvPicPr>
          <p:cNvPr id="4" name="Picture 3" descr="late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913"/>
            <a:ext cx="9144000" cy="43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Cosmological N-body simulations</a:t>
            </a:r>
          </a:p>
          <a:p>
            <a:r>
              <a:rPr lang="en-US" dirty="0" smtClean="0"/>
              <a:t>Leverages </a:t>
            </a:r>
            <a:r>
              <a:rPr lang="en-US" dirty="0" err="1" smtClean="0"/>
              <a:t>nodeGPU</a:t>
            </a:r>
            <a:r>
              <a:rPr lang="en-US" dirty="0" smtClean="0"/>
              <a:t> and GPU Manager</a:t>
            </a:r>
          </a:p>
          <a:p>
            <a:r>
              <a:rPr lang="en-US" dirty="0" smtClean="0"/>
              <a:t>Offloads gravity kernels</a:t>
            </a:r>
          </a:p>
          <a:p>
            <a:r>
              <a:rPr lang="en-US" dirty="0" smtClean="0"/>
              <a:t>Active work in optimization</a:t>
            </a:r>
            <a:endParaRPr lang="en-US" dirty="0"/>
          </a:p>
        </p:txBody>
      </p:sp>
      <p:pic>
        <p:nvPicPr>
          <p:cNvPr id="5" name="Content Placeholder 4" descr="Screen Shot 2016-04-15 at 1.16.50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2218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ChaNGa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 descr="timings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89" r="-20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7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ChaNGa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5" name="Content Placeholder 4" descr="changa_gpu_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88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  <a:endParaRPr lang="en-US" dirty="0"/>
          </a:p>
        </p:txBody>
      </p:sp>
      <p:pic>
        <p:nvPicPr>
          <p:cNvPr id="10" name="Content Placeholder 9" descr="Screen Shot 2016-04-15 at 1.11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6" r="-24716"/>
          <a:stretch>
            <a:fillRect/>
          </a:stretch>
        </p:blipFill>
        <p:spPr>
          <a:xfrm>
            <a:off x="-284659" y="1417638"/>
            <a:ext cx="9697834" cy="4938712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11224" y="4133671"/>
            <a:ext cx="3845692" cy="86267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41628" y="3411410"/>
            <a:ext cx="2579120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overlap useful work between CPU and GPU</a:t>
            </a:r>
          </a:p>
          <a:p>
            <a:r>
              <a:rPr lang="en-US" dirty="0" smtClean="0"/>
              <a:t>Based on various parameters:</a:t>
            </a:r>
          </a:p>
          <a:p>
            <a:pPr lvl="1"/>
            <a:r>
              <a:rPr lang="en-US" dirty="0" smtClean="0"/>
              <a:t>Idle time, latency, load</a:t>
            </a:r>
          </a:p>
          <a:p>
            <a:r>
              <a:rPr lang="en-US" dirty="0" smtClean="0"/>
              <a:t>Exists in </a:t>
            </a:r>
            <a:r>
              <a:rPr lang="en-US" dirty="0" err="1" smtClean="0"/>
              <a:t>accel</a:t>
            </a:r>
            <a:r>
              <a:rPr lang="en-US" dirty="0" smtClean="0"/>
              <a:t> branch currently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 descr="Screen Shot 2016-04-15 at 1.09.1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66" b="15710"/>
          <a:stretch/>
        </p:blipFill>
        <p:spPr>
          <a:xfrm>
            <a:off x="5367197" y="1600201"/>
            <a:ext cx="2593080" cy="2126094"/>
          </a:xfrm>
          <a:prstGeom prst="rect">
            <a:avLst/>
          </a:prstGeom>
        </p:spPr>
      </p:pic>
      <p:pic>
        <p:nvPicPr>
          <p:cNvPr id="10" name="Picture 9" descr="Screen Shot 2016-04-15 at 1.09.1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b="18155"/>
          <a:stretch/>
        </p:blipFill>
        <p:spPr>
          <a:xfrm>
            <a:off x="4648200" y="3802993"/>
            <a:ext cx="4031219" cy="20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8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like today’s </a:t>
            </a:r>
            <a:r>
              <a:rPr lang="en-US" dirty="0" err="1" smtClean="0"/>
              <a:t>comm</a:t>
            </a:r>
            <a:r>
              <a:rPr lang="en-US" dirty="0" smtClean="0"/>
              <a:t>-thread</a:t>
            </a:r>
          </a:p>
          <a:p>
            <a:r>
              <a:rPr lang="en-US" dirty="0" smtClean="0"/>
              <a:t>Spawn threads per-node equal to GPUs</a:t>
            </a:r>
          </a:p>
          <a:p>
            <a:r>
              <a:rPr lang="en-US" dirty="0" smtClean="0"/>
              <a:t>Part of a larger threads project</a:t>
            </a:r>
          </a:p>
          <a:p>
            <a:pPr lvl="1"/>
            <a:r>
              <a:rPr lang="en-US" dirty="0" err="1" smtClean="0"/>
              <a:t>Comm</a:t>
            </a:r>
            <a:r>
              <a:rPr lang="en-US" dirty="0" smtClean="0"/>
              <a:t> threads</a:t>
            </a:r>
          </a:p>
          <a:p>
            <a:pPr lvl="1"/>
            <a:r>
              <a:rPr lang="en-US" dirty="0" smtClean="0"/>
              <a:t>GPU threads</a:t>
            </a:r>
          </a:p>
          <a:p>
            <a:pPr lvl="1"/>
            <a:r>
              <a:rPr lang="en-US" dirty="0" smtClean="0"/>
              <a:t>Drone threads</a:t>
            </a:r>
          </a:p>
          <a:p>
            <a:pPr lvl="1"/>
            <a:r>
              <a:rPr lang="en-US" dirty="0" smtClean="0"/>
              <a:t>Worker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Robson</a:t>
            </a:r>
          </a:p>
          <a:p>
            <a:r>
              <a:rPr lang="en-US" dirty="0" err="1" smtClean="0"/>
              <a:t>mprobson@illinois.edu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Overview</a:t>
            </a:r>
            <a:endParaRPr lang="en-US" dirty="0"/>
          </a:p>
        </p:txBody>
      </p:sp>
      <p:pic>
        <p:nvPicPr>
          <p:cNvPr id="5" name="Content Placeholder 4" descr="intel.web.256.144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53" b="-4355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 Xeon </a:t>
            </a:r>
            <a:r>
              <a:rPr lang="en-US" dirty="0" smtClean="0"/>
              <a:t>Phi</a:t>
            </a:r>
          </a:p>
          <a:p>
            <a:pPr lvl="1"/>
            <a:r>
              <a:rPr lang="en-US" dirty="0" smtClean="0"/>
              <a:t>Programmed using   </a:t>
            </a:r>
            <a:r>
              <a:rPr lang="en-US" dirty="0" err="1" smtClean="0"/>
              <a:t>icc</a:t>
            </a:r>
            <a:r>
              <a:rPr lang="en-US" dirty="0" smtClean="0"/>
              <a:t> -</a:t>
            </a:r>
            <a:r>
              <a:rPr lang="en-US" dirty="0" err="1" smtClean="0"/>
              <a:t>mmic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~60 modified Pentiums</a:t>
            </a:r>
          </a:p>
          <a:p>
            <a:pPr lvl="1"/>
            <a:r>
              <a:rPr lang="en-US" dirty="0" smtClean="0"/>
              <a:t>4 hardware threads </a:t>
            </a:r>
            <a:endParaRPr lang="en-US" dirty="0"/>
          </a:p>
          <a:p>
            <a:pPr lvl="1"/>
            <a:r>
              <a:rPr lang="en-US" dirty="0" smtClean="0"/>
              <a:t>512</a:t>
            </a:r>
            <a:r>
              <a:rPr lang="en-US" dirty="0"/>
              <a:t>-bit </a:t>
            </a:r>
            <a:r>
              <a:rPr lang="en-US" dirty="0" smtClean="0"/>
              <a:t>vectors</a:t>
            </a:r>
            <a:endParaRPr lang="en-US" dirty="0"/>
          </a:p>
          <a:p>
            <a:pPr lvl="1"/>
            <a:r>
              <a:rPr lang="en-US" dirty="0" smtClean="0"/>
              <a:t>~300 GB</a:t>
            </a:r>
            <a:r>
              <a:rPr lang="en-US" dirty="0"/>
              <a:t>/S </a:t>
            </a:r>
            <a:r>
              <a:rPr lang="en-US" dirty="0" smtClean="0"/>
              <a:t>bandwidth</a:t>
            </a:r>
            <a:endParaRPr lang="en-US" dirty="0"/>
          </a:p>
          <a:p>
            <a:pPr lvl="1"/>
            <a:r>
              <a:rPr lang="en-US" dirty="0" smtClean="0"/>
              <a:t>~ 1 TFLOPS (Double Precision)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GPU Frameworks</a:t>
            </a:r>
            <a:endParaRPr lang="en-US" dirty="0"/>
          </a:p>
        </p:txBody>
      </p:sp>
      <p:pic>
        <p:nvPicPr>
          <p:cNvPr id="10" name="Content Placeholder 9" descr="Screen Shot 2016-04-15 at 1.11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16" r="-24716"/>
          <a:stretch>
            <a:fillRect/>
          </a:stretch>
        </p:blipFill>
        <p:spPr>
          <a:xfrm>
            <a:off x="-284659" y="1417638"/>
            <a:ext cx="9697834" cy="4938712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0775" y="5292530"/>
            <a:ext cx="1117517" cy="3354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775" y="5835066"/>
            <a:ext cx="1117517" cy="45383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Get Xeon Phi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Build two (almost) identical versions of </a:t>
            </a:r>
            <a:r>
              <a:rPr lang="en-US" dirty="0" smtClean="0"/>
              <a:t>charm</a:t>
            </a:r>
          </a:p>
          <a:p>
            <a:pPr lvl="1"/>
            <a:r>
              <a:rPr lang="en-US" dirty="0" smtClean="0"/>
              <a:t>Regular and </a:t>
            </a:r>
            <a:r>
              <a:rPr lang="en-US" dirty="0" err="1" smtClean="0"/>
              <a:t>passsing</a:t>
            </a:r>
            <a:r>
              <a:rPr lang="en-US" dirty="0" smtClean="0"/>
              <a:t> -</a:t>
            </a:r>
            <a:r>
              <a:rPr lang="en-US" dirty="0" err="1" smtClean="0"/>
              <a:t>mmic</a:t>
            </a:r>
            <a:r>
              <a:rPr lang="en-US" dirty="0" smtClean="0"/>
              <a:t> option</a:t>
            </a:r>
          </a:p>
          <a:p>
            <a:r>
              <a:rPr lang="en-US" dirty="0" smtClean="0"/>
              <a:t>Modify </a:t>
            </a:r>
            <a:r>
              <a:rPr lang="en-US" dirty="0" err="1"/>
              <a:t>makefile</a:t>
            </a:r>
            <a:r>
              <a:rPr lang="en-US" dirty="0"/>
              <a:t> to build two binaries, </a:t>
            </a:r>
            <a:r>
              <a:rPr lang="en-US" dirty="0" err="1"/>
              <a:t>mic</a:t>
            </a:r>
            <a:r>
              <a:rPr lang="en-US" dirty="0"/>
              <a:t> ending in .</a:t>
            </a:r>
            <a:r>
              <a:rPr lang="en-US" dirty="0" err="1" smtClean="0"/>
              <a:t>mic</a:t>
            </a:r>
            <a:endParaRPr lang="en-US" dirty="0" smtClean="0"/>
          </a:p>
          <a:p>
            <a:r>
              <a:rPr lang="en-US" dirty="0" smtClean="0"/>
              <a:t>Properly </a:t>
            </a:r>
            <a:r>
              <a:rPr lang="en-US" dirty="0"/>
              <a:t>configure </a:t>
            </a:r>
            <a:r>
              <a:rPr lang="en-US" dirty="0" err="1"/>
              <a:t>nodelist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++</a:t>
            </a:r>
            <a:r>
              <a:rPr lang="en-US" dirty="0" err="1"/>
              <a:t>cpus</a:t>
            </a:r>
            <a:r>
              <a:rPr lang="en-US" dirty="0"/>
              <a:t> aka </a:t>
            </a:r>
            <a:r>
              <a:rPr lang="en-US" dirty="0" err="1" smtClean="0"/>
              <a:t>nodesize</a:t>
            </a:r>
            <a:endParaRPr lang="en-US" dirty="0"/>
          </a:p>
          <a:p>
            <a:pPr lvl="1"/>
            <a:r>
              <a:rPr lang="en-US" dirty="0" smtClean="0"/>
              <a:t>repeated </a:t>
            </a:r>
            <a:r>
              <a:rPr lang="en-US" dirty="0"/>
              <a:t>for each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+</a:t>
            </a:r>
            <a:r>
              <a:rPr lang="en-US" dirty="0"/>
              <a:t>+</a:t>
            </a:r>
            <a:r>
              <a:rPr lang="en-US" dirty="0" err="1"/>
              <a:t>ext</a:t>
            </a:r>
            <a:r>
              <a:rPr lang="en-US" dirty="0"/>
              <a:t> .</a:t>
            </a:r>
            <a:r>
              <a:rPr lang="en-US" dirty="0" err="1"/>
              <a:t>mic</a:t>
            </a:r>
            <a:r>
              <a:rPr lang="en-US" dirty="0"/>
              <a:t> </a:t>
            </a:r>
          </a:p>
          <a:p>
            <a:r>
              <a:rPr lang="en-US" dirty="0"/>
              <a:t>On Stampede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+</a:t>
            </a:r>
            <a:r>
              <a:rPr lang="en-US" dirty="0"/>
              <a:t>+</a:t>
            </a:r>
            <a:r>
              <a:rPr lang="en-US" dirty="0" err="1"/>
              <a:t>usehostname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-</a:t>
            </a:r>
            <a:r>
              <a:rPr lang="en-US" dirty="0" smtClean="0"/>
              <a:t>br0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mic0 </a:t>
            </a:r>
          </a:p>
          <a:p>
            <a:r>
              <a:rPr lang="en-US" dirty="0"/>
              <a:t>Run! </a:t>
            </a:r>
            <a:r>
              <a:rPr lang="en-US" dirty="0" smtClean="0"/>
              <a:t>branch: </a:t>
            </a:r>
            <a:r>
              <a:rPr lang="en-US" dirty="0" err="1" smtClean="0"/>
              <a:t>mprobson</a:t>
            </a:r>
            <a:r>
              <a:rPr lang="en-US" dirty="0" smtClean="0"/>
              <a:t>/</a:t>
            </a:r>
            <a:r>
              <a:rPr lang="en-US" dirty="0" err="1" smtClean="0"/>
              <a:t>mic</a:t>
            </a:r>
            <a:r>
              <a:rPr lang="en-US" dirty="0" smtClean="0"/>
              <a:t>-fix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Offload and Management Library</a:t>
            </a:r>
          </a:p>
          <a:p>
            <a:r>
              <a:rPr lang="en-US" dirty="0" smtClean="0"/>
              <a:t>Advantages: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Automatic task management and synch.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Overlap data transfer and kernel invocation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Simplified workflow via callbacks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Reduce overhead via centralized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queue of GPU requests per process </a:t>
            </a:r>
          </a:p>
          <a:p>
            <a:r>
              <a:rPr lang="en-US" dirty="0" smtClean="0"/>
              <a:t>Utilize pinned memory pools</a:t>
            </a:r>
          </a:p>
          <a:p>
            <a:r>
              <a:rPr lang="en-US" dirty="0" smtClean="0"/>
              <a:t>Integrated in mainline</a:t>
            </a:r>
          </a:p>
          <a:p>
            <a:r>
              <a:rPr lang="en-US" dirty="0" smtClean="0"/>
              <a:t>Visualization in projections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://charm.cs.illinois.edu/manuals/html/libraries/7.</a:t>
            </a:r>
            <a:r>
              <a:rPr lang="en-US" dirty="0" smtClean="0">
                <a:hlinkClick r:id="rId2"/>
              </a:rPr>
              <a:t>html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Content Placeholder 16" descr="GPU_Manager_Example_wKe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37296" r="25343" b="22520"/>
          <a:stretch/>
        </p:blipFill>
        <p:spPr>
          <a:xfrm>
            <a:off x="457200" y="1803889"/>
            <a:ext cx="8225896" cy="3767581"/>
          </a:xfrm>
          <a:prstGeom prst="rect">
            <a:avLst/>
          </a:prstGeom>
        </p:spPr>
      </p:pic>
      <p:pic>
        <p:nvPicPr>
          <p:cNvPr id="14" name="Picture 13" descr="Screen Shot 2016-04-16 at 3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303" b="43918"/>
          <a:stretch/>
        </p:blipFill>
        <p:spPr>
          <a:xfrm>
            <a:off x="2572431" y="1803889"/>
            <a:ext cx="1225339" cy="2042222"/>
          </a:xfrm>
          <a:prstGeom prst="rect">
            <a:avLst/>
          </a:prstGeom>
        </p:spPr>
      </p:pic>
      <p:pic>
        <p:nvPicPr>
          <p:cNvPr id="15" name="Picture 14" descr="Screen Shot 2016-04-16 at 3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303" b="43918"/>
          <a:stretch/>
        </p:blipFill>
        <p:spPr>
          <a:xfrm>
            <a:off x="3769080" y="1803889"/>
            <a:ext cx="1873663" cy="2042222"/>
          </a:xfrm>
          <a:prstGeom prst="rect">
            <a:avLst/>
          </a:prstGeom>
        </p:spPr>
      </p:pic>
      <p:pic>
        <p:nvPicPr>
          <p:cNvPr id="17" name="Picture 16" descr="Screen Shot 2016-04-16 at 3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303" b="43918"/>
          <a:stretch/>
        </p:blipFill>
        <p:spPr>
          <a:xfrm>
            <a:off x="5606659" y="1803889"/>
            <a:ext cx="1497687" cy="2042222"/>
          </a:xfrm>
          <a:prstGeom prst="rect">
            <a:avLst/>
          </a:prstGeom>
        </p:spPr>
      </p:pic>
      <p:pic>
        <p:nvPicPr>
          <p:cNvPr id="18" name="Picture 17" descr="Screen Shot 2016-04-16 at 3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303" b="43918"/>
          <a:stretch/>
        </p:blipFill>
        <p:spPr>
          <a:xfrm>
            <a:off x="7064472" y="1803889"/>
            <a:ext cx="1618624" cy="2042222"/>
          </a:xfrm>
          <a:prstGeom prst="rect">
            <a:avLst/>
          </a:prstGeom>
        </p:spPr>
      </p:pic>
      <p:pic>
        <p:nvPicPr>
          <p:cNvPr id="19" name="Picture 18" descr="Screen Shot 2016-04-16 at 3.44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303" b="43918"/>
          <a:stretch/>
        </p:blipFill>
        <p:spPr>
          <a:xfrm>
            <a:off x="1545466" y="1803889"/>
            <a:ext cx="1179366" cy="20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Content Placeholder 16" descr="GPU_Manager_Example_wKe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37296" r="25343" b="22520"/>
          <a:stretch/>
        </p:blipFill>
        <p:spPr>
          <a:xfrm>
            <a:off x="457200" y="1803889"/>
            <a:ext cx="8225896" cy="37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GPU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charm with </a:t>
            </a:r>
            <a:r>
              <a:rPr lang="en-US" dirty="0" err="1" smtClean="0">
                <a:latin typeface="Courier"/>
                <a:cs typeface="Courier"/>
              </a:rPr>
              <a:t>cuda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Create </a:t>
            </a:r>
            <a:r>
              <a:rPr lang="en-US" dirty="0"/>
              <a:t>and </a:t>
            </a:r>
            <a:r>
              <a:rPr lang="en-US" dirty="0" err="1"/>
              <a:t>enqueue</a:t>
            </a:r>
            <a:r>
              <a:rPr lang="en-US" dirty="0"/>
              <a:t> a work request</a:t>
            </a:r>
          </a:p>
          <a:p>
            <a:pPr lvl="1"/>
            <a:r>
              <a:rPr lang="en-US" dirty="0" smtClean="0"/>
              <a:t>Mark/pass buffers</a:t>
            </a:r>
          </a:p>
          <a:p>
            <a:pPr lvl="1"/>
            <a:r>
              <a:rPr lang="en-US" dirty="0" smtClean="0"/>
              <a:t>Give a callback to resume work</a:t>
            </a:r>
          </a:p>
          <a:p>
            <a:r>
              <a:rPr lang="en-US" dirty="0"/>
              <a:t>Write kernel launch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60694"/>
          <a:stretch/>
        </p:blipFill>
        <p:spPr>
          <a:xfrm>
            <a:off x="4906666" y="1719113"/>
            <a:ext cx="3544843" cy="1704712"/>
          </a:xfrm>
          <a:prstGeom prst="rect">
            <a:avLst/>
          </a:prstGeom>
        </p:spPr>
      </p:pic>
      <p:pic>
        <p:nvPicPr>
          <p:cNvPr id="14" name="Picture 13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4" t="37538" r="45983" b="21468"/>
          <a:stretch/>
        </p:blipFill>
        <p:spPr>
          <a:xfrm>
            <a:off x="6135305" y="3384140"/>
            <a:ext cx="1128461" cy="698825"/>
          </a:xfrm>
          <a:prstGeom prst="rect">
            <a:avLst/>
          </a:prstGeom>
        </p:spPr>
      </p:pic>
      <p:pic>
        <p:nvPicPr>
          <p:cNvPr id="15" name="Picture 14" descr="Screen Shot 2016-04-15 at 1.11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0" r="1045"/>
          <a:stretch/>
        </p:blipFill>
        <p:spPr>
          <a:xfrm>
            <a:off x="4648200" y="4066697"/>
            <a:ext cx="4047745" cy="17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ellin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foellinger.thmx</Template>
  <TotalTime>7190</TotalTime>
  <Words>1393</Words>
  <Application>Microsoft Macintosh PowerPoint</Application>
  <PresentationFormat>On-screen Show (4:3)</PresentationFormat>
  <Paragraphs>269</Paragraphs>
  <Slides>40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foellinger</vt:lpstr>
      <vt:lpstr>Heterogeneous Task Execution Frameworks in Charm++</vt:lpstr>
      <vt:lpstr>Charm++ GPU Frameworks</vt:lpstr>
      <vt:lpstr>Accelerator Overview</vt:lpstr>
      <vt:lpstr>Charm++ GPU Frameworks</vt:lpstr>
      <vt:lpstr>GPU Manager</vt:lpstr>
      <vt:lpstr>GPU Manager</vt:lpstr>
      <vt:lpstr>GPU Manager</vt:lpstr>
      <vt:lpstr>GPU Manager</vt:lpstr>
      <vt:lpstr>Using GPU Manager</vt:lpstr>
      <vt:lpstr>PowerPoint Presentation</vt:lpstr>
      <vt:lpstr>nodeGPU Manager</vt:lpstr>
      <vt:lpstr>nodeGPU Manager Improved API</vt:lpstr>
      <vt:lpstr>Improved API Example</vt:lpstr>
      <vt:lpstr>Charm++ GPU Frameworks</vt:lpstr>
      <vt:lpstr>[accel] Framework</vt:lpstr>
      <vt:lpstr>[accel] Framework</vt:lpstr>
      <vt:lpstr>[accel] Framework Example</vt:lpstr>
      <vt:lpstr>[accel] Framework Example</vt:lpstr>
      <vt:lpstr>[accel] Framework Usage</vt:lpstr>
      <vt:lpstr>$version</vt:lpstr>
      <vt:lpstr>$version Target Specific </vt:lpstr>
      <vt:lpstr>$version Two Implementations</vt:lpstr>
      <vt:lpstr>Charm++ GPU Frameworks</vt:lpstr>
      <vt:lpstr>NAMD GPU Acceleration</vt:lpstr>
      <vt:lpstr>NAMD GPU Performance</vt:lpstr>
      <vt:lpstr>NAMD GPU Performance</vt:lpstr>
      <vt:lpstr>NAMD PME computation – case for direct GPU-GPU communication</vt:lpstr>
      <vt:lpstr>Intra-node</vt:lpstr>
      <vt:lpstr>Inter-node</vt:lpstr>
      <vt:lpstr>How it could be</vt:lpstr>
      <vt:lpstr>High message latency</vt:lpstr>
      <vt:lpstr>ChaNGa</vt:lpstr>
      <vt:lpstr>ChaNGa Performance</vt:lpstr>
      <vt:lpstr>ChaNGa Performance</vt:lpstr>
      <vt:lpstr>Charm++ GPU Frameworks</vt:lpstr>
      <vt:lpstr>Heterogeneous Load Balancing</vt:lpstr>
      <vt:lpstr>GPU Thread</vt:lpstr>
      <vt:lpstr>Questions?</vt:lpstr>
      <vt:lpstr>Accelerator Overview</vt:lpstr>
      <vt:lpstr>Steps to Get Xeon Phi Working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Accelerators in Charm++</dc:title>
  <dc:creator>Michael Robson</dc:creator>
  <cp:lastModifiedBy>Michael Robson</cp:lastModifiedBy>
  <cp:revision>204</cp:revision>
  <dcterms:created xsi:type="dcterms:W3CDTF">2016-04-14T21:04:25Z</dcterms:created>
  <dcterms:modified xsi:type="dcterms:W3CDTF">2016-04-19T21:53:33Z</dcterms:modified>
</cp:coreProperties>
</file>