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D2A"/>
    <a:srgbClr val="FFC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2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FF20-C983-3B4F-BB54-435444FD14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2781-5E46-9A46-AF5A-C6372CF8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FF20-C983-3B4F-BB54-435444FD14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2781-5E46-9A46-AF5A-C6372CF8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2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FF20-C983-3B4F-BB54-435444FD14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2781-5E46-9A46-AF5A-C6372CF8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FF20-C983-3B4F-BB54-435444FD14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2781-5E46-9A46-AF5A-C6372CF8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FF20-C983-3B4F-BB54-435444FD14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2781-5E46-9A46-AF5A-C6372CF8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4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FF20-C983-3B4F-BB54-435444FD14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2781-5E46-9A46-AF5A-C6372CF8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FF20-C983-3B4F-BB54-435444FD14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2781-5E46-9A46-AF5A-C6372CF8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8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FF20-C983-3B4F-BB54-435444FD14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2781-5E46-9A46-AF5A-C6372CF8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FF20-C983-3B4F-BB54-435444FD14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2781-5E46-9A46-AF5A-C6372CF8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FF20-C983-3B4F-BB54-435444FD14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2781-5E46-9A46-AF5A-C6372CF8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3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FF20-C983-3B4F-BB54-435444FD14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2781-5E46-9A46-AF5A-C6372CF8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9FF20-C983-3B4F-BB54-435444FD14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2781-5E46-9A46-AF5A-C6372CF8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6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implicit specification of </a:t>
            </a:r>
            <a:br>
              <a:rPr lang="en-US" dirty="0" smtClean="0"/>
            </a:br>
            <a:r>
              <a:rPr lang="en-US" i="1" dirty="0" smtClean="0"/>
              <a:t>“The Real Solution for Exascale”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Laxmikant</a:t>
            </a:r>
            <a:r>
              <a:rPr lang="en-US" dirty="0" smtClean="0"/>
              <a:t> (</a:t>
            </a:r>
            <a:r>
              <a:rPr lang="en-US" dirty="0"/>
              <a:t>S</a:t>
            </a:r>
            <a:r>
              <a:rPr lang="en-US" dirty="0" smtClean="0"/>
              <a:t>anjay) Kale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 up development: </a:t>
            </a:r>
          </a:p>
          <a:p>
            <a:pPr lvl="1"/>
            <a:r>
              <a:rPr lang="en-US" dirty="0" smtClean="0"/>
              <a:t>always helping some applications to some extent</a:t>
            </a:r>
          </a:p>
          <a:p>
            <a:pPr lvl="1"/>
            <a:r>
              <a:rPr lang="en-US" dirty="0" smtClean="0"/>
              <a:t>Slowly accrete useful abstractions</a:t>
            </a:r>
          </a:p>
          <a:p>
            <a:pPr lvl="1"/>
            <a:r>
              <a:rPr lang="en-US" dirty="0" smtClean="0"/>
              <a:t>Make elegance-enhancing consolidation passes over your abstractions periodically</a:t>
            </a:r>
          </a:p>
          <a:p>
            <a:pPr lvl="1"/>
            <a:r>
              <a:rPr lang="en-US" dirty="0" smtClean="0"/>
              <a:t>If you are smart, try to do some middle-out design of abstractions</a:t>
            </a:r>
          </a:p>
          <a:p>
            <a:pPr lvl="2"/>
            <a:r>
              <a:rPr lang="en-US" dirty="0" smtClean="0"/>
              <a:t>At least as explorations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35677" cy="575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“solutions”?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2282"/>
            <a:ext cx="5828040" cy="496388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narrow point of the hour-glass: </a:t>
            </a:r>
          </a:p>
          <a:p>
            <a:pPr lvl="1"/>
            <a:r>
              <a:rPr lang="en-US" dirty="0" smtClean="0"/>
              <a:t>Message-driven scheduler, communication abstractions</a:t>
            </a:r>
          </a:p>
          <a:p>
            <a:r>
              <a:rPr lang="en-US" dirty="0" smtClean="0"/>
              <a:t>Adaptive RTS </a:t>
            </a:r>
          </a:p>
          <a:p>
            <a:pPr lvl="1"/>
            <a:r>
              <a:rPr lang="en-US" dirty="0" smtClean="0"/>
              <a:t>with a Charm++ like API as the common layer for interoperability </a:t>
            </a:r>
          </a:p>
          <a:p>
            <a:r>
              <a:rPr lang="en-US" dirty="0" smtClean="0"/>
              <a:t>Higher-level constructs: </a:t>
            </a:r>
          </a:p>
          <a:p>
            <a:pPr lvl="1"/>
            <a:r>
              <a:rPr lang="en-US" dirty="0" smtClean="0"/>
              <a:t>Communication-pattern specific mini-languages</a:t>
            </a:r>
          </a:p>
          <a:p>
            <a:pPr lvl="1"/>
            <a:r>
              <a:rPr lang="en-US" dirty="0" smtClean="0"/>
              <a:t>Other languages</a:t>
            </a:r>
          </a:p>
          <a:p>
            <a:pPr lvl="1"/>
            <a:r>
              <a:rPr lang="en-US" dirty="0" smtClean="0"/>
              <a:t>DSLs</a:t>
            </a:r>
          </a:p>
          <a:p>
            <a:pPr lvl="1"/>
            <a:r>
              <a:rPr lang="en-US" dirty="0" smtClean="0"/>
              <a:t>Frameworks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rapezoid 3"/>
          <p:cNvSpPr/>
          <p:nvPr/>
        </p:nvSpPr>
        <p:spPr bwMode="auto">
          <a:xfrm>
            <a:off x="7175002" y="4038727"/>
            <a:ext cx="1554956" cy="1439063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" name="Trapezoid 4"/>
          <p:cNvSpPr/>
          <p:nvPr/>
        </p:nvSpPr>
        <p:spPr bwMode="auto">
          <a:xfrm flipV="1">
            <a:off x="7175002" y="2572085"/>
            <a:ext cx="1617874" cy="1466642"/>
          </a:xfrm>
          <a:prstGeom prst="trapezoid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5880000" scaled="0"/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6" name="Trapezoid 5"/>
          <p:cNvSpPr/>
          <p:nvPr/>
        </p:nvSpPr>
        <p:spPr bwMode="auto">
          <a:xfrm>
            <a:off x="7032436" y="5477790"/>
            <a:ext cx="527684" cy="910828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7" name="Trapezoid 6"/>
          <p:cNvSpPr/>
          <p:nvPr/>
        </p:nvSpPr>
        <p:spPr bwMode="auto">
          <a:xfrm>
            <a:off x="8199817" y="5477790"/>
            <a:ext cx="487093" cy="573484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8" name="Trapezoid 7"/>
          <p:cNvSpPr/>
          <p:nvPr/>
        </p:nvSpPr>
        <p:spPr bwMode="auto">
          <a:xfrm>
            <a:off x="7661561" y="5477790"/>
            <a:ext cx="284137" cy="371078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036" y="3185513"/>
            <a:ext cx="140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Adaptive </a:t>
            </a:r>
            <a:r>
              <a:rPr lang="en-US" dirty="0" smtClean="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RTS</a:t>
            </a:r>
            <a:endParaRPr lang="en-US" dirty="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7525" y="1883327"/>
            <a:ext cx="212595" cy="688758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33103" y="1883327"/>
            <a:ext cx="212595" cy="688758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63412" y="1843748"/>
            <a:ext cx="212595" cy="688758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80281" y="1851040"/>
            <a:ext cx="212595" cy="688758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85525" y="1693083"/>
            <a:ext cx="471023" cy="190244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interoperable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Charm++, AMPI</a:t>
            </a:r>
          </a:p>
          <a:p>
            <a:r>
              <a:rPr lang="en-US" dirty="0" smtClean="0"/>
              <a:t>MSA (Multiphase Shared Arrays)</a:t>
            </a:r>
          </a:p>
          <a:p>
            <a:r>
              <a:rPr lang="en-US" dirty="0" smtClean="0"/>
              <a:t>Charisma (global control flow)</a:t>
            </a:r>
          </a:p>
          <a:p>
            <a:r>
              <a:rPr lang="en-US" dirty="0" err="1" smtClean="0"/>
              <a:t>Divcon</a:t>
            </a:r>
            <a:endParaRPr lang="en-US" dirty="0" smtClean="0"/>
          </a:p>
          <a:p>
            <a:r>
              <a:rPr lang="en-US" dirty="0" err="1" smtClean="0"/>
              <a:t>Treelib</a:t>
            </a:r>
            <a:endParaRPr lang="en-US" dirty="0" smtClean="0"/>
          </a:p>
          <a:p>
            <a:r>
              <a:rPr lang="en-US" dirty="0" err="1" smtClean="0"/>
              <a:t>Charj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6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Support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Needed, but in a low-brow way</a:t>
            </a:r>
          </a:p>
          <a:p>
            <a:pPr lvl="1"/>
            <a:r>
              <a:rPr lang="en-US" dirty="0" smtClean="0"/>
              <a:t>Not for auto-parallelization</a:t>
            </a:r>
          </a:p>
          <a:p>
            <a:r>
              <a:rPr lang="en-US" dirty="0" smtClean="0"/>
              <a:t>A basic compiler infrastructure</a:t>
            </a:r>
          </a:p>
          <a:p>
            <a:pPr lvl="1"/>
            <a:r>
              <a:rPr lang="en-US" dirty="0" smtClean="0"/>
              <a:t>Easy to extend</a:t>
            </a:r>
          </a:p>
          <a:p>
            <a:pPr lvl="1"/>
            <a:r>
              <a:rPr lang="en-US" dirty="0" smtClean="0"/>
              <a:t>Allows code restructuring</a:t>
            </a:r>
          </a:p>
          <a:p>
            <a:pPr lvl="1"/>
            <a:r>
              <a:rPr lang="en-US" dirty="0" smtClean="0"/>
              <a:t>Supports syntax that improves productivity</a:t>
            </a:r>
          </a:p>
          <a:p>
            <a:pPr lvl="1"/>
            <a:r>
              <a:rPr lang="en-US" dirty="0" smtClean="0"/>
              <a:t>Basic, well-understood analyses</a:t>
            </a:r>
          </a:p>
          <a:p>
            <a:pPr lvl="2"/>
            <a:r>
              <a:rPr lang="en-US" dirty="0" smtClean="0"/>
              <a:t>E.g. live-variables analysis for </a:t>
            </a:r>
            <a:r>
              <a:rPr lang="en-US" dirty="0" err="1" smtClean="0"/>
              <a:t>checkpointing</a:t>
            </a:r>
            <a:endParaRPr lang="en-US" dirty="0"/>
          </a:p>
          <a:p>
            <a:pPr lvl="1"/>
            <a:r>
              <a:rPr lang="en-US" b="1" u="sng" dirty="0" smtClean="0"/>
              <a:t>Inserting Control-points </a:t>
            </a:r>
            <a:r>
              <a:rPr lang="en-US" b="1" dirty="0" smtClean="0"/>
              <a:t>to provide knobs to RTS</a:t>
            </a:r>
            <a:endParaRPr lang="en-US" b="1" dirty="0"/>
          </a:p>
          <a:p>
            <a:r>
              <a:rPr lang="en-US" dirty="0" smtClean="0"/>
              <a:t>Rose</a:t>
            </a:r>
            <a:r>
              <a:rPr lang="en-US" dirty="0" smtClean="0"/>
              <a:t>? LLVM/Clang? </a:t>
            </a:r>
            <a:r>
              <a:rPr lang="en-US" dirty="0" smtClean="0"/>
              <a:t>Home-grown infrastructure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8C63C-F8C7-AF42-BB21-72E8C7ABA452}" type="datetime1">
              <a:rPr lang="en-US" smtClean="0"/>
              <a:t>4/20/16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2070-0839-D241-8BD4-89EC2A0CC335}" type="datetime1">
              <a:rPr lang="en-US" smtClean="0"/>
              <a:t>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Workshop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CEFD-0207-4DFB-9E14-D3CC9531F3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458200" cy="1200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Once we absorb the “shock” of exascale issues, and start designing programming models (r/evolutionary): </a:t>
            </a:r>
          </a:p>
          <a:p>
            <a:r>
              <a:rPr lang="en-US" b="1" i="1" u="sng" dirty="0" smtClean="0"/>
              <a:t>Interoperability</a:t>
            </a:r>
            <a:r>
              <a:rPr lang="en-US" b="1" dirty="0" smtClean="0"/>
              <a:t> allows faster evolution of programming models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477631"/>
            <a:ext cx="761459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Evolution doesn’t lead to a single winner species, but to a stable and effective ecosystem.</a:t>
            </a:r>
          </a:p>
          <a:p>
            <a:endParaRPr lang="en-US" sz="2800" dirty="0" smtClean="0"/>
          </a:p>
          <a:p>
            <a:r>
              <a:rPr lang="en-US" sz="2800" dirty="0" smtClean="0"/>
              <a:t>Similarly, we will get to a collection of viable programming models that co-exists well together.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200472"/>
            <a:ext cx="84582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Contexts of different application use-cases, and different individual insights will lead to a fruitful exploration of design space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81000"/>
            <a:ext cx="58674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Revolution = Shock to an evolving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Abstractions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E1B12-3EB8-E24C-B7E1-1CB2EAB9519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" y="1178719"/>
            <a:ext cx="8358188" cy="5566553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 bwMode="auto">
          <a:xfrm>
            <a:off x="4572000" y="3961995"/>
            <a:ext cx="1660922" cy="2089547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6" name="Trapezoid 5"/>
          <p:cNvSpPr/>
          <p:nvPr/>
        </p:nvSpPr>
        <p:spPr bwMode="auto">
          <a:xfrm flipV="1">
            <a:off x="4572000" y="1779569"/>
            <a:ext cx="1660922" cy="2144749"/>
          </a:xfrm>
          <a:prstGeom prst="trapezoid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5880000" scaled="0"/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8859" y="1237611"/>
            <a:ext cx="270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Applications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93477" y="5892581"/>
            <a:ext cx="270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Machines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71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89297" y="0"/>
            <a:ext cx="932259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Catering to heterogeneous architectures: doable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8605-1F6E-E24F-998C-87A5F22DB101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285750" y="6215063"/>
            <a:ext cx="4929188" cy="53578"/>
          </a:xfrm>
          <a:prstGeom prst="line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297" y="1232297"/>
            <a:ext cx="9322594" cy="6215063"/>
          </a:xfrm>
          <a:prstGeom prst="rect">
            <a:avLst/>
          </a:prstGeom>
        </p:spPr>
      </p:pic>
      <p:sp>
        <p:nvSpPr>
          <p:cNvPr id="13" name="Trapezoid 12"/>
          <p:cNvSpPr/>
          <p:nvPr/>
        </p:nvSpPr>
        <p:spPr bwMode="auto">
          <a:xfrm>
            <a:off x="5965031" y="3321844"/>
            <a:ext cx="1607344" cy="1607344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4" name="Trapezoid 13"/>
          <p:cNvSpPr/>
          <p:nvPr/>
        </p:nvSpPr>
        <p:spPr bwMode="auto">
          <a:xfrm flipV="1">
            <a:off x="5965031" y="1821657"/>
            <a:ext cx="1607344" cy="1500188"/>
          </a:xfrm>
          <a:prstGeom prst="trapezoid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5880000" scaled="0"/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6" name="Trapezoid 15"/>
          <p:cNvSpPr/>
          <p:nvPr/>
        </p:nvSpPr>
        <p:spPr bwMode="auto">
          <a:xfrm>
            <a:off x="5804297" y="4929188"/>
            <a:ext cx="696516" cy="1446609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7" name="Trapezoid 16"/>
          <p:cNvSpPr/>
          <p:nvPr/>
        </p:nvSpPr>
        <p:spPr bwMode="auto">
          <a:xfrm>
            <a:off x="7090172" y="4929188"/>
            <a:ext cx="642938" cy="910828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8" name="Trapezoid 17"/>
          <p:cNvSpPr/>
          <p:nvPr/>
        </p:nvSpPr>
        <p:spPr bwMode="auto">
          <a:xfrm>
            <a:off x="6554391" y="4929188"/>
            <a:ext cx="375047" cy="589359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questions: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E1B12-3EB8-E24C-B7E1-1CB2EAB951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rapezoid 3"/>
          <p:cNvSpPr/>
          <p:nvPr/>
        </p:nvSpPr>
        <p:spPr bwMode="auto">
          <a:xfrm>
            <a:off x="1035844" y="4286250"/>
            <a:ext cx="1660922" cy="2089547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" name="Trapezoid 4"/>
          <p:cNvSpPr/>
          <p:nvPr/>
        </p:nvSpPr>
        <p:spPr bwMode="auto">
          <a:xfrm flipV="1">
            <a:off x="1035844" y="2141502"/>
            <a:ext cx="1660922" cy="2144749"/>
          </a:xfrm>
          <a:prstGeom prst="trapezoid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5880000" scaled="0"/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8906" y="1958661"/>
            <a:ext cx="6037694" cy="1726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3600" dirty="0" smtClean="0"/>
              <a:t>Which abstractions to develop?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 smtClean="0"/>
              <a:t>How to go about doing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05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questions: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E1B12-3EB8-E24C-B7E1-1CB2EAB9519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rapezoid 3"/>
          <p:cNvSpPr/>
          <p:nvPr/>
        </p:nvSpPr>
        <p:spPr bwMode="auto">
          <a:xfrm>
            <a:off x="1035844" y="4286250"/>
            <a:ext cx="1660922" cy="2089547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" name="Trapezoid 4"/>
          <p:cNvSpPr/>
          <p:nvPr/>
        </p:nvSpPr>
        <p:spPr bwMode="auto">
          <a:xfrm flipV="1">
            <a:off x="1035844" y="2141502"/>
            <a:ext cx="1660922" cy="2144749"/>
          </a:xfrm>
          <a:prstGeom prst="trapezoid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5880000" scaled="0"/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8906" y="1958661"/>
            <a:ext cx="6037694" cy="2280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3600" dirty="0" smtClean="0"/>
              <a:t>Which abstractions to develop?</a:t>
            </a:r>
          </a:p>
          <a:p>
            <a:pPr algn="l"/>
            <a:r>
              <a:rPr lang="en-US" sz="3600" dirty="0" smtClean="0"/>
              <a:t>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Driven by multiple apps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sz="3600" dirty="0" smtClean="0"/>
              <a:t>How to go about doing it?</a:t>
            </a:r>
          </a:p>
          <a:p>
            <a:pPr algn="l"/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en-US" sz="3600" b="1" dirty="0" smtClean="0">
                <a:solidFill>
                  <a:srgbClr val="17375E"/>
                </a:solidFill>
              </a:rPr>
              <a:t>Bottom up</a:t>
            </a:r>
            <a:endParaRPr lang="en-US" sz="36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625" y="-65869"/>
            <a:ext cx="9395571" cy="732503"/>
          </a:xfrm>
        </p:spPr>
        <p:txBody>
          <a:bodyPr>
            <a:noAutofit/>
          </a:bodyPr>
          <a:lstStyle/>
          <a:p>
            <a:r>
              <a:rPr lang="en-US" sz="3600" dirty="0" smtClean="0"/>
              <a:t>Abstractions must be driven by application needs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E1B12-3EB8-E24C-B7E1-1CB2EAB9519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rapezoid 3"/>
          <p:cNvSpPr/>
          <p:nvPr/>
        </p:nvSpPr>
        <p:spPr bwMode="auto">
          <a:xfrm>
            <a:off x="1078892" y="4286250"/>
            <a:ext cx="1554956" cy="1439063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" name="Trapezoid 4"/>
          <p:cNvSpPr/>
          <p:nvPr/>
        </p:nvSpPr>
        <p:spPr bwMode="auto">
          <a:xfrm flipV="1">
            <a:off x="1078892" y="2819608"/>
            <a:ext cx="1617874" cy="1466642"/>
          </a:xfrm>
          <a:prstGeom prst="trapezoid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5880000" scaled="0"/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1" name="Trapezoid 10"/>
          <p:cNvSpPr/>
          <p:nvPr/>
        </p:nvSpPr>
        <p:spPr bwMode="auto">
          <a:xfrm>
            <a:off x="936326" y="5725313"/>
            <a:ext cx="527684" cy="910828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2" name="Trapezoid 11"/>
          <p:cNvSpPr/>
          <p:nvPr/>
        </p:nvSpPr>
        <p:spPr bwMode="auto">
          <a:xfrm>
            <a:off x="2103707" y="5725313"/>
            <a:ext cx="487093" cy="573484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3" name="Trapezoid 12"/>
          <p:cNvSpPr/>
          <p:nvPr/>
        </p:nvSpPr>
        <p:spPr bwMode="auto">
          <a:xfrm>
            <a:off x="1565451" y="5725313"/>
            <a:ext cx="284137" cy="371078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85" y="569779"/>
            <a:ext cx="875266" cy="8077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451" y="438132"/>
            <a:ext cx="616238" cy="939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62" y="1377519"/>
            <a:ext cx="621692" cy="14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625" y="-65869"/>
            <a:ext cx="9395571" cy="732503"/>
          </a:xfrm>
        </p:spPr>
        <p:txBody>
          <a:bodyPr>
            <a:noAutofit/>
          </a:bodyPr>
          <a:lstStyle/>
          <a:p>
            <a:r>
              <a:rPr lang="en-US" sz="3600" dirty="0" smtClean="0"/>
              <a:t>Abstractions must be driven by application needs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E1B12-3EB8-E24C-B7E1-1CB2EAB9519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rapezoid 3"/>
          <p:cNvSpPr/>
          <p:nvPr/>
        </p:nvSpPr>
        <p:spPr bwMode="auto">
          <a:xfrm>
            <a:off x="1078892" y="4286250"/>
            <a:ext cx="1554956" cy="1439063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5" name="Trapezoid 4"/>
          <p:cNvSpPr/>
          <p:nvPr/>
        </p:nvSpPr>
        <p:spPr bwMode="auto">
          <a:xfrm flipV="1">
            <a:off x="1078892" y="2819608"/>
            <a:ext cx="1617874" cy="1466642"/>
          </a:xfrm>
          <a:prstGeom prst="trapezoid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5880000" scaled="0"/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1" name="Trapezoid 10"/>
          <p:cNvSpPr/>
          <p:nvPr/>
        </p:nvSpPr>
        <p:spPr bwMode="auto">
          <a:xfrm>
            <a:off x="936326" y="5725313"/>
            <a:ext cx="527684" cy="910828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2" name="Trapezoid 11"/>
          <p:cNvSpPr/>
          <p:nvPr/>
        </p:nvSpPr>
        <p:spPr bwMode="auto">
          <a:xfrm>
            <a:off x="2103707" y="5725313"/>
            <a:ext cx="487093" cy="573484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3" name="Trapezoid 12"/>
          <p:cNvSpPr/>
          <p:nvPr/>
        </p:nvSpPr>
        <p:spPr bwMode="auto">
          <a:xfrm>
            <a:off x="1565451" y="5725313"/>
            <a:ext cx="284137" cy="371078"/>
          </a:xfrm>
          <a:prstGeom prst="trapezoid">
            <a:avLst/>
          </a:prstGeom>
          <a:solidFill>
            <a:srgbClr val="0000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spcCol="0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85" y="569779"/>
            <a:ext cx="875266" cy="8077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451" y="438132"/>
            <a:ext cx="616238" cy="9393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4010" y="2281517"/>
            <a:ext cx="385578" cy="538092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8892" y="2130851"/>
            <a:ext cx="212595" cy="688758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4" idx="0"/>
          </p:cNvCxnSpPr>
          <p:nvPr/>
        </p:nvCxnSpPr>
        <p:spPr>
          <a:xfrm flipH="1" flipV="1">
            <a:off x="1078892" y="1377519"/>
            <a:ext cx="106298" cy="753332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</p:cNvCxnSpPr>
          <p:nvPr/>
        </p:nvCxnSpPr>
        <p:spPr>
          <a:xfrm flipH="1" flipV="1">
            <a:off x="1337590" y="1377519"/>
            <a:ext cx="319209" cy="90399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830114" y="1377519"/>
            <a:ext cx="1" cy="90399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834"/>
          </a:xfrm>
        </p:spPr>
        <p:txBody>
          <a:bodyPr/>
          <a:lstStyle/>
          <a:p>
            <a:r>
              <a:rPr lang="en-US" dirty="0" smtClean="0"/>
              <a:t>What not to do: Platonic Beauty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948896" y="2367610"/>
            <a:ext cx="2410776" cy="914759"/>
          </a:xfrm>
          <a:prstGeom prst="can">
            <a:avLst/>
          </a:prstGeom>
          <a:gradFill flip="none" rotWithShape="1">
            <a:gsLst>
              <a:gs pos="52000">
                <a:srgbClr val="FFCA41">
                  <a:alpha val="99000"/>
                </a:srgbClr>
              </a:gs>
              <a:gs pos="100000">
                <a:srgbClr val="FFFFFF">
                  <a:alpha val="9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2241" y="1108472"/>
            <a:ext cx="1097764" cy="365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865218"/>
            <a:ext cx="1856715" cy="408951"/>
          </a:xfrm>
          <a:prstGeom prst="rect">
            <a:avLst/>
          </a:prstGeom>
          <a:solidFill>
            <a:srgbClr val="5C2D2A">
              <a:alpha val="9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not to do: pie in the sky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4129" y="1614281"/>
            <a:ext cx="72753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I.e. A solution that connects to </a:t>
            </a:r>
            <a:r>
              <a:rPr lang="en-US" sz="2400" dirty="0" err="1" smtClean="0"/>
              <a:t>th</a:t>
            </a:r>
            <a:r>
              <a:rPr lang="en-US" sz="2400" dirty="0" smtClean="0"/>
              <a:t> application, but no realistic reason to believe that it can be implemented: E.g. parallelizing compilers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1079" y="3939940"/>
            <a:ext cx="7318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 guiding principle: No Magic, …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094" y="5004908"/>
            <a:ext cx="7318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least,  </a:t>
            </a:r>
            <a:r>
              <a:rPr lang="en-US" sz="2400" dirty="0"/>
              <a:t>No </a:t>
            </a:r>
            <a:r>
              <a:rPr lang="en-US" sz="2400" dirty="0" smtClean="0"/>
              <a:t>Magic until you have learned the trick</a:t>
            </a:r>
          </a:p>
        </p:txBody>
      </p:sp>
    </p:spTree>
    <p:extLst>
      <p:ext uri="{BB962C8B-B14F-4D97-AF65-F5344CB8AC3E}">
        <p14:creationId xmlns:p14="http://schemas.microsoft.com/office/powerpoint/2010/main" val="21585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388</Words>
  <Application>Microsoft Macintosh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Helvetica Neue Light</vt:lpstr>
      <vt:lpstr>ヒラギノ角ゴ ProN W3</vt:lpstr>
      <vt:lpstr>Arial</vt:lpstr>
      <vt:lpstr>Office Theme</vt:lpstr>
      <vt:lpstr>An implicit specification of  “The Real Solution for Exascale”</vt:lpstr>
      <vt:lpstr>Building Abstractions</vt:lpstr>
      <vt:lpstr>Catering to heterogeneous architectures: doable</vt:lpstr>
      <vt:lpstr>Main questions: </vt:lpstr>
      <vt:lpstr>Main questions: </vt:lpstr>
      <vt:lpstr>Abstractions must be driven by application needs</vt:lpstr>
      <vt:lpstr>Abstractions must be driven by application needs</vt:lpstr>
      <vt:lpstr>What not to do: Platonic Beauty</vt:lpstr>
      <vt:lpstr>What not to do: pie in the sky</vt:lpstr>
      <vt:lpstr>PowerPoint Presentation</vt:lpstr>
      <vt:lpstr>My “solutions”?</vt:lpstr>
      <vt:lpstr>Our interoperable suite</vt:lpstr>
      <vt:lpstr>Compiler Support</vt:lpstr>
      <vt:lpstr>PowerPoint Presentation</vt:lpstr>
    </vt:vector>
  </TitlesOfParts>
  <Company>University of Illinois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Kale</dc:creator>
  <cp:lastModifiedBy>Kale, Laxmikant V</cp:lastModifiedBy>
  <cp:revision>17</cp:revision>
  <dcterms:created xsi:type="dcterms:W3CDTF">2012-08-15T19:16:59Z</dcterms:created>
  <dcterms:modified xsi:type="dcterms:W3CDTF">2016-04-20T18:35:05Z</dcterms:modified>
</cp:coreProperties>
</file>