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8"/>
  </p:notesMasterIdLst>
  <p:sldIdLst>
    <p:sldId id="257" r:id="rId2"/>
    <p:sldId id="315" r:id="rId3"/>
    <p:sldId id="316" r:id="rId4"/>
    <p:sldId id="31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314" r:id="rId17"/>
    <p:sldId id="325" r:id="rId18"/>
    <p:sldId id="327" r:id="rId19"/>
    <p:sldId id="319" r:id="rId20"/>
    <p:sldId id="320" r:id="rId21"/>
    <p:sldId id="322" r:id="rId22"/>
    <p:sldId id="323" r:id="rId23"/>
    <p:sldId id="324" r:id="rId24"/>
    <p:sldId id="321" r:id="rId25"/>
    <p:sldId id="328" r:id="rId26"/>
    <p:sldId id="330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30"/>
    <p:restoredTop sz="94643"/>
  </p:normalViewPr>
  <p:slideViewPr>
    <p:cSldViewPr snapToGrid="0" snapToObjects="1">
      <p:cViewPr varScale="1">
        <p:scale>
          <a:sx n="159" d="100"/>
          <a:sy n="159" d="100"/>
        </p:scale>
        <p:origin x="109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5" d="100"/>
        <a:sy n="9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0F8DF-60D7-EC4B-A57B-A0DD06C573DC}" type="datetimeFigureOut">
              <a:rPr lang="en-US" smtClean="0"/>
              <a:t>4/16/17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9BD3A-AE92-B446-AE91-903589853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984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E62B86-45F4-4C1B-BB2D-2E1880191CEB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 smtClean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5534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3A42D-7FD8-6D45-A3F3-8E1559F366C1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7697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Certain member functions of certain </a:t>
            </a:r>
            <a:r>
              <a:rPr lang="en-US" dirty="0" smtClean="0"/>
              <a:t>classes are globally visible</a:t>
            </a:r>
          </a:p>
          <a:p>
            <a:r>
              <a:rPr lang="en-US" sz="1200" dirty="0" smtClean="0"/>
              <a:t>Invocation of a member function may lead to communication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3A42D-7FD8-6D45-A3F3-8E1559F366C1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9872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3A42D-7FD8-6D45-A3F3-8E1559F366C1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7697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3A42D-7FD8-6D45-A3F3-8E1559F366C1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7697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3A42D-7FD8-6D45-A3F3-8E1559F366C1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5888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04B643-C74C-455E-AFCB-1138D85C2B9E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15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9779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9BD3A-AE92-B446-AE91-90358985340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924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Shape 68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85" name="Shape 68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2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927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FD3A-640E-1A45-B563-49C7610A960F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4/16/17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2017 CHARM++ WORKSHOP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8449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26F7F-2C31-E644-A1DE-CF2EE6621B2A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4/16/17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2017 CHARM++ WORKSHOP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5736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1F60-1921-9A42-8773-B670AA235555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4/16/17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2017 CHARM++ WORKSHOP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0294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gradFill flip="none" rotWithShape="1">
          <a:gsLst>
            <a:gs pos="0">
              <a:srgbClr val="ACBDC7"/>
            </a:gs>
            <a:gs pos="100000">
              <a:srgbClr val="FFFF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/>
          </p:cNvSpPr>
          <p:nvPr>
            <p:ph type="title"/>
          </p:nvPr>
        </p:nvSpPr>
        <p:spPr>
          <a:xfrm>
            <a:off x="250031" y="178593"/>
            <a:ext cx="8643938" cy="17145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69" name="Shape 169"/>
          <p:cNvSpPr>
            <a:spLocks noGrp="1"/>
          </p:cNvSpPr>
          <p:nvPr>
            <p:ph type="body" idx="1"/>
          </p:nvPr>
        </p:nvSpPr>
        <p:spPr>
          <a:xfrm>
            <a:off x="250031" y="1919883"/>
            <a:ext cx="8643938" cy="4429125"/>
          </a:xfrm>
          <a:prstGeom prst="rect">
            <a:avLst/>
          </a:prstGeom>
        </p:spPr>
        <p:txBody>
          <a:bodyPr/>
          <a:lstStyle>
            <a:lvl1pPr marL="493445" indent="-493445" defTabSz="577618">
              <a:lnSpc>
                <a:spcPct val="120000"/>
              </a:lnSpc>
              <a:spcBef>
                <a:spcPts val="3234"/>
              </a:spcBef>
              <a:defRPr sz="4359"/>
            </a:lvl1pPr>
            <a:lvl2pPr marL="859549" indent="-493445" defTabSz="577618">
              <a:lnSpc>
                <a:spcPct val="120000"/>
              </a:lnSpc>
              <a:spcBef>
                <a:spcPts val="3234"/>
              </a:spcBef>
              <a:defRPr sz="4359"/>
            </a:lvl2pPr>
            <a:lvl3pPr marL="1225652" indent="-493444" defTabSz="577618">
              <a:lnSpc>
                <a:spcPct val="120000"/>
              </a:lnSpc>
              <a:spcBef>
                <a:spcPts val="3234"/>
              </a:spcBef>
              <a:defRPr sz="4359"/>
            </a:lvl3pPr>
            <a:lvl4pPr marL="1591757" indent="-493444" defTabSz="577618">
              <a:lnSpc>
                <a:spcPct val="120000"/>
              </a:lnSpc>
              <a:spcBef>
                <a:spcPts val="3234"/>
              </a:spcBef>
              <a:defRPr sz="4359"/>
            </a:lvl4pPr>
            <a:lvl5pPr marL="1957861" indent="-493444" defTabSz="577618">
              <a:lnSpc>
                <a:spcPct val="120000"/>
              </a:lnSpc>
              <a:spcBef>
                <a:spcPts val="3234"/>
              </a:spcBef>
              <a:defRPr sz="435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0" name="Shape 170"/>
          <p:cNvSpPr>
            <a:spLocks noGrp="1"/>
          </p:cNvSpPr>
          <p:nvPr>
            <p:ph type="sldNum" sz="quarter" idx="2"/>
          </p:nvPr>
        </p:nvSpPr>
        <p:spPr>
          <a:xfrm>
            <a:off x="4455914" y="6518672"/>
            <a:ext cx="223242" cy="2321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25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257800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7547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522" y="1110884"/>
            <a:ext cx="8403412" cy="509314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993" y="6356350"/>
            <a:ext cx="1973483" cy="365125"/>
          </a:xfrm>
        </p:spPr>
        <p:txBody>
          <a:bodyPr/>
          <a:lstStyle/>
          <a:p>
            <a:fld id="{A3AA085E-FBEE-5443-8E17-E7038B2C32A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4/16/17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2017 CHARM++ WORKSHOP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95325" y="6356350"/>
            <a:ext cx="2133600" cy="365125"/>
          </a:xfrm>
        </p:spPr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" y="6204029"/>
            <a:ext cx="609600" cy="635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350" y="6289875"/>
            <a:ext cx="4445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694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1D2D3-91D8-A44A-B1AA-E0C764951D8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4/16/17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2017 CHARM++ WORKSHOP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4084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A7479-8DCE-6B4A-BADB-30313880B46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4/16/17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2017 CHARM++ WORKSHOP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9530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71D07-686A-864A-885E-05EE33B79D9A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4/16/17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2017 CHARM++ WORKSHOP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9136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9A97B-84EB-FC47-ACED-0A77B2B3D33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4/16/17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2017 CHARM++ WORKSHOP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9711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65E01-33B0-6044-AB0C-0D6ED00BA35A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4/16/17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2017 CHARM++ WORKSHOP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2746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40C73-DBA4-5549-AB0E-F0E6EB441F3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4/16/17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2017 CHARM++ WORKSHOP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7825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3815A-5285-7C44-A2FB-BE5BBF6A446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4/16/17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2017 CHARM++ WORKSHOP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5776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2FBE8-85C1-C146-A85C-A805534D05F0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4/16/17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2017 CHARM++ WORKSHOP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5188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48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harm.cs.uiuc.edu/" TargetMode="External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png"/><Relationship Id="rId12" Type="http://schemas.openxmlformats.org/officeDocument/2006/relationships/image" Target="../media/image20.png"/><Relationship Id="rId13" Type="http://schemas.openxmlformats.org/officeDocument/2006/relationships/image" Target="../media/image21.png"/><Relationship Id="rId14" Type="http://schemas.openxmlformats.org/officeDocument/2006/relationships/image" Target="../media/image22.png"/><Relationship Id="rId15" Type="http://schemas.openxmlformats.org/officeDocument/2006/relationships/image" Target="../media/image23.png"/><Relationship Id="rId16" Type="http://schemas.openxmlformats.org/officeDocument/2006/relationships/image" Target="../media/image24.png"/><Relationship Id="rId17" Type="http://schemas.openxmlformats.org/officeDocument/2006/relationships/image" Target="../media/image25.png"/><Relationship Id="rId18" Type="http://schemas.openxmlformats.org/officeDocument/2006/relationships/image" Target="../media/image26.png"/><Relationship Id="rId19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52400"/>
            <a:ext cx="8382000" cy="3581399"/>
          </a:xfrm>
        </p:spPr>
        <p:txBody>
          <a:bodyPr>
            <a:normAutofit/>
          </a:bodyPr>
          <a:lstStyle/>
          <a:p>
            <a:r>
              <a:rPr lang="en-US" b="1" dirty="0"/>
              <a:t>Welcome to the </a:t>
            </a:r>
            <a:br>
              <a:rPr lang="en-US" b="1" dirty="0"/>
            </a:br>
            <a:r>
              <a:rPr lang="en-US" b="1" dirty="0"/>
              <a:t>2017 Charm++ Workshop!</a:t>
            </a:r>
            <a:endParaRPr lang="en-US" b="1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5100" dirty="0" smtClean="0"/>
              <a:t>Laxmikant (Sanjay) Kale</a:t>
            </a:r>
          </a:p>
          <a:p>
            <a:r>
              <a:rPr lang="en-US" dirty="0" smtClean="0">
                <a:hlinkClick r:id="rId3"/>
              </a:rPr>
              <a:t>http://charm.cs.illinois.edu</a:t>
            </a:r>
            <a:endParaRPr lang="en-US" dirty="0" smtClean="0"/>
          </a:p>
          <a:p>
            <a:r>
              <a:rPr lang="en-US" dirty="0" smtClean="0"/>
              <a:t>Parallel Programming Laboratory</a:t>
            </a:r>
          </a:p>
          <a:p>
            <a:r>
              <a:rPr lang="en-US" dirty="0" smtClean="0"/>
              <a:t>Department of Computer Science</a:t>
            </a:r>
          </a:p>
          <a:p>
            <a:r>
              <a:rPr lang="en-US" dirty="0" smtClean="0"/>
              <a:t>University of Illinois at Urbana Champaign</a:t>
            </a:r>
          </a:p>
        </p:txBody>
      </p:sp>
      <p:pic>
        <p:nvPicPr>
          <p:cNvPr id="18436" name="Picture 6" descr="ppl-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5813425"/>
            <a:ext cx="288925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7" descr="full_mark_horz_b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5867400"/>
            <a:ext cx="41338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2017 CHARM++ WORKSHOP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895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/>
        </p:nvGrpSpPr>
        <p:grpSpPr>
          <a:xfrm>
            <a:off x="1570343" y="15390"/>
            <a:ext cx="5773609" cy="6706085"/>
            <a:chOff x="1570343" y="15390"/>
            <a:chExt cx="5773609" cy="6706085"/>
          </a:xfrm>
        </p:grpSpPr>
        <p:sp>
          <p:nvSpPr>
            <p:cNvPr id="253" name="Rectangle 252"/>
            <p:cNvSpPr/>
            <p:nvPr/>
          </p:nvSpPr>
          <p:spPr>
            <a:xfrm>
              <a:off x="1570343" y="144901"/>
              <a:ext cx="5773609" cy="65765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5" name="TextBox 254"/>
            <p:cNvSpPr txBox="1"/>
            <p:nvPr/>
          </p:nvSpPr>
          <p:spPr>
            <a:xfrm>
              <a:off x="3311334" y="15390"/>
              <a:ext cx="2291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prstClr val="black"/>
                  </a:solidFill>
                  <a:latin typeface="Calibri"/>
                </a:rPr>
                <a:t>Parallel Address Space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533899" y="3549649"/>
            <a:ext cx="2556934" cy="3012018"/>
            <a:chOff x="4533899" y="3549649"/>
            <a:chExt cx="2556934" cy="3012018"/>
          </a:xfrm>
        </p:grpSpPr>
        <p:sp>
          <p:nvSpPr>
            <p:cNvPr id="6" name="Rectangle 5"/>
            <p:cNvSpPr/>
            <p:nvPr/>
          </p:nvSpPr>
          <p:spPr>
            <a:xfrm>
              <a:off x="4533899" y="3549649"/>
              <a:ext cx="2556934" cy="301201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4967582" y="5157947"/>
              <a:ext cx="17504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prstClr val="black"/>
                  </a:solidFill>
                  <a:latin typeface="Calibri"/>
                </a:rPr>
                <a:t>Processor 3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820333" y="3549649"/>
            <a:ext cx="2561166" cy="3012018"/>
            <a:chOff x="1820333" y="3549649"/>
            <a:chExt cx="2561166" cy="3012018"/>
          </a:xfrm>
        </p:grpSpPr>
        <p:sp>
          <p:nvSpPr>
            <p:cNvPr id="5" name="Rectangle 4"/>
            <p:cNvSpPr/>
            <p:nvPr/>
          </p:nvSpPr>
          <p:spPr>
            <a:xfrm>
              <a:off x="1820333" y="3549649"/>
              <a:ext cx="2561166" cy="301201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91291" y="5157947"/>
              <a:ext cx="17504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prstClr val="black"/>
                  </a:solidFill>
                  <a:latin typeface="Calibri"/>
                </a:rPr>
                <a:t>Processor 2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533899" y="338666"/>
            <a:ext cx="2556934" cy="3016250"/>
            <a:chOff x="4533899" y="338666"/>
            <a:chExt cx="2556934" cy="3016250"/>
          </a:xfrm>
        </p:grpSpPr>
        <p:sp>
          <p:nvSpPr>
            <p:cNvPr id="4" name="Rectangle 3"/>
            <p:cNvSpPr/>
            <p:nvPr/>
          </p:nvSpPr>
          <p:spPr>
            <a:xfrm>
              <a:off x="4533899" y="338666"/>
              <a:ext cx="2556934" cy="301625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4967582" y="1872223"/>
              <a:ext cx="17504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prstClr val="black"/>
                  </a:solidFill>
                  <a:latin typeface="Calibri"/>
                </a:rPr>
                <a:t>Processor 1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820333" y="359832"/>
            <a:ext cx="2561166" cy="3016251"/>
            <a:chOff x="1820333" y="359832"/>
            <a:chExt cx="2561166" cy="3016251"/>
          </a:xfrm>
        </p:grpSpPr>
        <p:sp>
          <p:nvSpPr>
            <p:cNvPr id="3" name="Rectangle 2"/>
            <p:cNvSpPr/>
            <p:nvPr/>
          </p:nvSpPr>
          <p:spPr>
            <a:xfrm>
              <a:off x="1820333" y="359832"/>
              <a:ext cx="2561166" cy="301625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2184400" y="1973509"/>
              <a:ext cx="17504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prstClr val="black"/>
                  </a:solidFill>
                  <a:latin typeface="Calibri"/>
                </a:rPr>
                <a:t>Processor 0</a:t>
              </a: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2248958" y="3829196"/>
            <a:ext cx="232833" cy="224367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977091" y="3987946"/>
            <a:ext cx="232833" cy="22436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460624" y="4212313"/>
            <a:ext cx="232833" cy="224367"/>
          </a:xfrm>
          <a:prstGeom prst="roundRect">
            <a:avLst/>
          </a:prstGeom>
          <a:solidFill>
            <a:srgbClr val="FF008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093507" y="4498062"/>
            <a:ext cx="232833" cy="22436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808941" y="4100129"/>
            <a:ext cx="232833" cy="224367"/>
          </a:xfrm>
          <a:prstGeom prst="roundRect">
            <a:avLst/>
          </a:prstGeom>
          <a:solidFill>
            <a:srgbClr val="FF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2266341" y="5622993"/>
            <a:ext cx="1775433" cy="937528"/>
            <a:chOff x="2266341" y="5622993"/>
            <a:chExt cx="1775433" cy="937528"/>
          </a:xfrm>
        </p:grpSpPr>
        <p:sp>
          <p:nvSpPr>
            <p:cNvPr id="19" name="Oval 18"/>
            <p:cNvSpPr/>
            <p:nvPr/>
          </p:nvSpPr>
          <p:spPr>
            <a:xfrm>
              <a:off x="2386541" y="5622993"/>
              <a:ext cx="1555750" cy="42870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291291" y="5622993"/>
              <a:ext cx="17504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Scheduler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2311134" y="6187767"/>
              <a:ext cx="1619275" cy="126533"/>
              <a:chOff x="2163208" y="2961822"/>
              <a:chExt cx="1781582" cy="173398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2189308" y="2961822"/>
                <a:ext cx="1755482" cy="173398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3826207" y="2961822"/>
                <a:ext cx="118583" cy="173398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707624" y="2961822"/>
                <a:ext cx="118583" cy="17339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3589041" y="2961822"/>
                <a:ext cx="118583" cy="173398"/>
              </a:xfrm>
              <a:prstGeom prst="rect">
                <a:avLst/>
              </a:prstGeom>
              <a:solidFill>
                <a:srgbClr val="FF008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3470458" y="2961822"/>
                <a:ext cx="118583" cy="17339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3350022" y="2961822"/>
                <a:ext cx="118583" cy="173398"/>
              </a:xfrm>
              <a:prstGeom prst="rect">
                <a:avLst/>
              </a:prstGeom>
              <a:solidFill>
                <a:srgbClr val="FF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3231439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3112856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994273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875690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757107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638524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2523614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405348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2284912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163208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2266341" y="6314300"/>
              <a:ext cx="165433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prstClr val="black"/>
                  </a:solidFill>
                  <a:latin typeface="Calibri"/>
                </a:rPr>
                <a:t>Message Queue</a:t>
              </a:r>
            </a:p>
          </p:txBody>
        </p:sp>
      </p:grpSp>
      <p:sp>
        <p:nvSpPr>
          <p:cNvPr id="133" name="Rounded Rectangle 132"/>
          <p:cNvSpPr/>
          <p:nvPr/>
        </p:nvSpPr>
        <p:spPr>
          <a:xfrm>
            <a:off x="4925249" y="543472"/>
            <a:ext cx="232833" cy="224367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5" name="Rounded Rectangle 134"/>
          <p:cNvSpPr/>
          <p:nvPr/>
        </p:nvSpPr>
        <p:spPr>
          <a:xfrm>
            <a:off x="5653382" y="702222"/>
            <a:ext cx="232833" cy="22436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7" name="Rounded Rectangle 136"/>
          <p:cNvSpPr/>
          <p:nvPr/>
        </p:nvSpPr>
        <p:spPr>
          <a:xfrm>
            <a:off x="4967582" y="1324522"/>
            <a:ext cx="232833" cy="22436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8" name="Rounded Rectangle 137"/>
          <p:cNvSpPr/>
          <p:nvPr/>
        </p:nvSpPr>
        <p:spPr>
          <a:xfrm>
            <a:off x="5769798" y="1212338"/>
            <a:ext cx="232833" cy="22436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291291" y="384722"/>
            <a:ext cx="4426774" cy="4509158"/>
            <a:chOff x="2291291" y="384722"/>
            <a:chExt cx="4426774" cy="4509158"/>
          </a:xfrm>
        </p:grpSpPr>
        <p:sp>
          <p:nvSpPr>
            <p:cNvPr id="9" name="Rounded Rectangle 8"/>
            <p:cNvSpPr/>
            <p:nvPr/>
          </p:nvSpPr>
          <p:spPr>
            <a:xfrm>
              <a:off x="3576108" y="3670446"/>
              <a:ext cx="232833" cy="224367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291291" y="4610246"/>
              <a:ext cx="232833" cy="224367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3808941" y="4669513"/>
              <a:ext cx="232833" cy="224367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4" name="Rounded Rectangle 133"/>
            <p:cNvSpPr/>
            <p:nvPr/>
          </p:nvSpPr>
          <p:spPr>
            <a:xfrm>
              <a:off x="6252399" y="384722"/>
              <a:ext cx="232833" cy="224367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6" name="Rounded Rectangle 135"/>
            <p:cNvSpPr/>
            <p:nvPr/>
          </p:nvSpPr>
          <p:spPr>
            <a:xfrm>
              <a:off x="5136915" y="926589"/>
              <a:ext cx="232833" cy="224367"/>
            </a:xfrm>
            <a:prstGeom prst="roundRect">
              <a:avLst/>
            </a:prstGeom>
            <a:solidFill>
              <a:srgbClr val="FF008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9" name="Rounded Rectangle 138"/>
            <p:cNvSpPr/>
            <p:nvPr/>
          </p:nvSpPr>
          <p:spPr>
            <a:xfrm>
              <a:off x="6485232" y="814405"/>
              <a:ext cx="232833" cy="224367"/>
            </a:xfrm>
            <a:prstGeom prst="roundRect">
              <a:avLst/>
            </a:prstGeom>
            <a:solidFill>
              <a:srgbClr val="FF8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40" name="Rounded Rectangle 139"/>
          <p:cNvSpPr/>
          <p:nvPr/>
        </p:nvSpPr>
        <p:spPr>
          <a:xfrm>
            <a:off x="6485232" y="1383789"/>
            <a:ext cx="232833" cy="224367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942632" y="2337269"/>
            <a:ext cx="1775433" cy="937528"/>
            <a:chOff x="4942632" y="2337269"/>
            <a:chExt cx="1775433" cy="937528"/>
          </a:xfrm>
        </p:grpSpPr>
        <p:sp>
          <p:nvSpPr>
            <p:cNvPr id="142" name="Oval 141"/>
            <p:cNvSpPr/>
            <p:nvPr/>
          </p:nvSpPr>
          <p:spPr>
            <a:xfrm>
              <a:off x="5062832" y="2337269"/>
              <a:ext cx="1555750" cy="42870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4967582" y="2337269"/>
              <a:ext cx="1750483" cy="691307"/>
              <a:chOff x="4967582" y="2337269"/>
              <a:chExt cx="1750483" cy="691307"/>
            </a:xfrm>
          </p:grpSpPr>
          <p:sp>
            <p:nvSpPr>
              <p:cNvPr id="143" name="TextBox 142"/>
              <p:cNvSpPr txBox="1"/>
              <p:nvPr/>
            </p:nvSpPr>
            <p:spPr>
              <a:xfrm>
                <a:off x="4967582" y="2337269"/>
                <a:ext cx="175048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prstClr val="black"/>
                    </a:solidFill>
                    <a:latin typeface="Calibri"/>
                  </a:rPr>
                  <a:t>Scheduler</a:t>
                </a:r>
                <a:endParaRPr lang="en-US" dirty="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144" name="Group 143"/>
              <p:cNvGrpSpPr/>
              <p:nvPr/>
            </p:nvGrpSpPr>
            <p:grpSpPr>
              <a:xfrm>
                <a:off x="4987425" y="2902043"/>
                <a:ext cx="1619275" cy="126533"/>
                <a:chOff x="2163208" y="2961822"/>
                <a:chExt cx="1781582" cy="173398"/>
              </a:xfrm>
            </p:grpSpPr>
            <p:sp>
              <p:nvSpPr>
                <p:cNvPr id="146" name="Rectangle 145"/>
                <p:cNvSpPr/>
                <p:nvPr/>
              </p:nvSpPr>
              <p:spPr>
                <a:xfrm>
                  <a:off x="2189308" y="2961822"/>
                  <a:ext cx="1755482" cy="173398"/>
                </a:xfrm>
                <a:prstGeom prst="rect">
                  <a:avLst/>
                </a:prstGeom>
                <a:solidFill>
                  <a:srgbClr val="FFFFF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47" name="Rectangle 146"/>
                <p:cNvSpPr/>
                <p:nvPr/>
              </p:nvSpPr>
              <p:spPr>
                <a:xfrm>
                  <a:off x="3826207" y="2961822"/>
                  <a:ext cx="118583" cy="173398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48" name="Rectangle 147"/>
                <p:cNvSpPr/>
                <p:nvPr/>
              </p:nvSpPr>
              <p:spPr>
                <a:xfrm>
                  <a:off x="3707624" y="2961822"/>
                  <a:ext cx="118583" cy="173398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49" name="Rectangle 148"/>
                <p:cNvSpPr/>
                <p:nvPr/>
              </p:nvSpPr>
              <p:spPr>
                <a:xfrm>
                  <a:off x="3589041" y="2961822"/>
                  <a:ext cx="118583" cy="173398"/>
                </a:xfrm>
                <a:prstGeom prst="rect">
                  <a:avLst/>
                </a:prstGeom>
                <a:solidFill>
                  <a:srgbClr val="FF008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>
                <a:xfrm>
                  <a:off x="3470458" y="2961822"/>
                  <a:ext cx="118583" cy="173398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51" name="Rectangle 150"/>
                <p:cNvSpPr/>
                <p:nvPr/>
              </p:nvSpPr>
              <p:spPr>
                <a:xfrm>
                  <a:off x="3350022" y="2961822"/>
                  <a:ext cx="118583" cy="173398"/>
                </a:xfrm>
                <a:prstGeom prst="rect">
                  <a:avLst/>
                </a:prstGeom>
                <a:solidFill>
                  <a:srgbClr val="FF8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52" name="Rectangle 151"/>
                <p:cNvSpPr/>
                <p:nvPr/>
              </p:nvSpPr>
              <p:spPr>
                <a:xfrm>
                  <a:off x="3231439" y="2961822"/>
                  <a:ext cx="118583" cy="173398"/>
                </a:xfrm>
                <a:prstGeom prst="rect">
                  <a:avLst/>
                </a:prstGeom>
                <a:solidFill>
                  <a:srgbClr val="FFFFF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53" name="Rectangle 152"/>
                <p:cNvSpPr/>
                <p:nvPr/>
              </p:nvSpPr>
              <p:spPr>
                <a:xfrm>
                  <a:off x="3112856" y="2961822"/>
                  <a:ext cx="118583" cy="173398"/>
                </a:xfrm>
                <a:prstGeom prst="rect">
                  <a:avLst/>
                </a:prstGeom>
                <a:solidFill>
                  <a:srgbClr val="FFFFF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54" name="Rectangle 153"/>
                <p:cNvSpPr/>
                <p:nvPr/>
              </p:nvSpPr>
              <p:spPr>
                <a:xfrm>
                  <a:off x="2994273" y="2961822"/>
                  <a:ext cx="118583" cy="173398"/>
                </a:xfrm>
                <a:prstGeom prst="rect">
                  <a:avLst/>
                </a:prstGeom>
                <a:solidFill>
                  <a:srgbClr val="FFFFF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55" name="Rectangle 154"/>
                <p:cNvSpPr/>
                <p:nvPr/>
              </p:nvSpPr>
              <p:spPr>
                <a:xfrm>
                  <a:off x="2875690" y="2961822"/>
                  <a:ext cx="118583" cy="173398"/>
                </a:xfrm>
                <a:prstGeom prst="rect">
                  <a:avLst/>
                </a:prstGeom>
                <a:solidFill>
                  <a:srgbClr val="FFFFF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56" name="Rectangle 155"/>
                <p:cNvSpPr/>
                <p:nvPr/>
              </p:nvSpPr>
              <p:spPr>
                <a:xfrm>
                  <a:off x="2757107" y="2961822"/>
                  <a:ext cx="118583" cy="173398"/>
                </a:xfrm>
                <a:prstGeom prst="rect">
                  <a:avLst/>
                </a:prstGeom>
                <a:solidFill>
                  <a:srgbClr val="FFFFF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57" name="Rectangle 156"/>
                <p:cNvSpPr/>
                <p:nvPr/>
              </p:nvSpPr>
              <p:spPr>
                <a:xfrm>
                  <a:off x="2638524" y="2961822"/>
                  <a:ext cx="118583" cy="173398"/>
                </a:xfrm>
                <a:prstGeom prst="rect">
                  <a:avLst/>
                </a:prstGeom>
                <a:solidFill>
                  <a:srgbClr val="FFFFF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58" name="Rectangle 157"/>
                <p:cNvSpPr/>
                <p:nvPr/>
              </p:nvSpPr>
              <p:spPr>
                <a:xfrm>
                  <a:off x="2523614" y="2961822"/>
                  <a:ext cx="118583" cy="173398"/>
                </a:xfrm>
                <a:prstGeom prst="rect">
                  <a:avLst/>
                </a:prstGeom>
                <a:solidFill>
                  <a:srgbClr val="FFFFF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59" name="Rectangle 158"/>
                <p:cNvSpPr/>
                <p:nvPr/>
              </p:nvSpPr>
              <p:spPr>
                <a:xfrm>
                  <a:off x="2405348" y="2961822"/>
                  <a:ext cx="118583" cy="173398"/>
                </a:xfrm>
                <a:prstGeom prst="rect">
                  <a:avLst/>
                </a:prstGeom>
                <a:solidFill>
                  <a:srgbClr val="FFFFF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60" name="Rectangle 159"/>
                <p:cNvSpPr/>
                <p:nvPr/>
              </p:nvSpPr>
              <p:spPr>
                <a:xfrm>
                  <a:off x="2284912" y="2961822"/>
                  <a:ext cx="118583" cy="173398"/>
                </a:xfrm>
                <a:prstGeom prst="rect">
                  <a:avLst/>
                </a:prstGeom>
                <a:solidFill>
                  <a:srgbClr val="FFFFF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61" name="Rectangle 160"/>
                <p:cNvSpPr/>
                <p:nvPr/>
              </p:nvSpPr>
              <p:spPr>
                <a:xfrm>
                  <a:off x="2163208" y="2961822"/>
                  <a:ext cx="118583" cy="173398"/>
                </a:xfrm>
                <a:prstGeom prst="rect">
                  <a:avLst/>
                </a:prstGeom>
                <a:solidFill>
                  <a:srgbClr val="FFFFF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</p:grpSp>
        <p:sp>
          <p:nvSpPr>
            <p:cNvPr id="145" name="TextBox 144"/>
            <p:cNvSpPr txBox="1"/>
            <p:nvPr/>
          </p:nvSpPr>
          <p:spPr>
            <a:xfrm>
              <a:off x="4942632" y="3028576"/>
              <a:ext cx="165433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prstClr val="black"/>
                  </a:solidFill>
                  <a:latin typeface="Calibri"/>
                </a:rPr>
                <a:t>Message Queue</a:t>
              </a:r>
            </a:p>
          </p:txBody>
        </p:sp>
      </p:grpSp>
      <p:sp>
        <p:nvSpPr>
          <p:cNvPr id="163" name="Rounded Rectangle 162"/>
          <p:cNvSpPr/>
          <p:nvPr/>
        </p:nvSpPr>
        <p:spPr>
          <a:xfrm>
            <a:off x="2142067" y="644758"/>
            <a:ext cx="232833" cy="224367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4" name="Rounded Rectangle 163"/>
          <p:cNvSpPr/>
          <p:nvPr/>
        </p:nvSpPr>
        <p:spPr>
          <a:xfrm>
            <a:off x="3469217" y="486008"/>
            <a:ext cx="232833" cy="224367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5" name="Rounded Rectangle 164"/>
          <p:cNvSpPr/>
          <p:nvPr/>
        </p:nvSpPr>
        <p:spPr>
          <a:xfrm>
            <a:off x="2870200" y="803508"/>
            <a:ext cx="232833" cy="22436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6" name="Rounded Rectangle 165"/>
          <p:cNvSpPr/>
          <p:nvPr/>
        </p:nvSpPr>
        <p:spPr>
          <a:xfrm>
            <a:off x="2353733" y="1027875"/>
            <a:ext cx="232833" cy="224367"/>
          </a:xfrm>
          <a:prstGeom prst="roundRect">
            <a:avLst/>
          </a:prstGeom>
          <a:solidFill>
            <a:srgbClr val="FF008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7" name="Rounded Rectangle 166"/>
          <p:cNvSpPr/>
          <p:nvPr/>
        </p:nvSpPr>
        <p:spPr>
          <a:xfrm>
            <a:off x="2184400" y="1425808"/>
            <a:ext cx="232833" cy="22436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8" name="Rounded Rectangle 167"/>
          <p:cNvSpPr/>
          <p:nvPr/>
        </p:nvSpPr>
        <p:spPr>
          <a:xfrm>
            <a:off x="2986616" y="1313624"/>
            <a:ext cx="232833" cy="22436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9" name="Rounded Rectangle 168"/>
          <p:cNvSpPr/>
          <p:nvPr/>
        </p:nvSpPr>
        <p:spPr>
          <a:xfrm>
            <a:off x="3702050" y="915691"/>
            <a:ext cx="232833" cy="224367"/>
          </a:xfrm>
          <a:prstGeom prst="roundRect">
            <a:avLst/>
          </a:prstGeom>
          <a:solidFill>
            <a:srgbClr val="FF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0" name="Rounded Rectangle 169"/>
          <p:cNvSpPr/>
          <p:nvPr/>
        </p:nvSpPr>
        <p:spPr>
          <a:xfrm>
            <a:off x="3702050" y="1485075"/>
            <a:ext cx="232833" cy="224367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2159450" y="2438555"/>
            <a:ext cx="1775433" cy="937528"/>
            <a:chOff x="2159450" y="2438555"/>
            <a:chExt cx="1775433" cy="937528"/>
          </a:xfrm>
        </p:grpSpPr>
        <p:sp>
          <p:nvSpPr>
            <p:cNvPr id="172" name="Oval 171"/>
            <p:cNvSpPr/>
            <p:nvPr/>
          </p:nvSpPr>
          <p:spPr>
            <a:xfrm>
              <a:off x="2279650" y="2438555"/>
              <a:ext cx="1555750" cy="42870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2184400" y="2438555"/>
              <a:ext cx="17504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Scheduler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174" name="Group 173"/>
            <p:cNvGrpSpPr/>
            <p:nvPr/>
          </p:nvGrpSpPr>
          <p:grpSpPr>
            <a:xfrm>
              <a:off x="2204243" y="3003329"/>
              <a:ext cx="1619275" cy="126533"/>
              <a:chOff x="2163208" y="2961822"/>
              <a:chExt cx="1781582" cy="173398"/>
            </a:xfrm>
          </p:grpSpPr>
          <p:sp>
            <p:nvSpPr>
              <p:cNvPr id="176" name="Rectangle 175"/>
              <p:cNvSpPr/>
              <p:nvPr/>
            </p:nvSpPr>
            <p:spPr>
              <a:xfrm>
                <a:off x="2189308" y="2961822"/>
                <a:ext cx="1755482" cy="173398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7" name="Rectangle 176"/>
              <p:cNvSpPr/>
              <p:nvPr/>
            </p:nvSpPr>
            <p:spPr>
              <a:xfrm>
                <a:off x="3826207" y="2961822"/>
                <a:ext cx="118583" cy="173398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8" name="Rectangle 177"/>
              <p:cNvSpPr/>
              <p:nvPr/>
            </p:nvSpPr>
            <p:spPr>
              <a:xfrm>
                <a:off x="3707624" y="2961822"/>
                <a:ext cx="118583" cy="17339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9" name="Rectangle 178"/>
              <p:cNvSpPr/>
              <p:nvPr/>
            </p:nvSpPr>
            <p:spPr>
              <a:xfrm>
                <a:off x="3589041" y="2961822"/>
                <a:ext cx="118583" cy="173398"/>
              </a:xfrm>
              <a:prstGeom prst="rect">
                <a:avLst/>
              </a:prstGeom>
              <a:solidFill>
                <a:srgbClr val="FF008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0" name="Rectangle 179"/>
              <p:cNvSpPr/>
              <p:nvPr/>
            </p:nvSpPr>
            <p:spPr>
              <a:xfrm>
                <a:off x="3470458" y="2961822"/>
                <a:ext cx="118583" cy="17339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1" name="Rectangle 180"/>
              <p:cNvSpPr/>
              <p:nvPr/>
            </p:nvSpPr>
            <p:spPr>
              <a:xfrm>
                <a:off x="3350022" y="2961822"/>
                <a:ext cx="118583" cy="173398"/>
              </a:xfrm>
              <a:prstGeom prst="rect">
                <a:avLst/>
              </a:prstGeom>
              <a:solidFill>
                <a:srgbClr val="FF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2" name="Rectangle 181"/>
              <p:cNvSpPr/>
              <p:nvPr/>
            </p:nvSpPr>
            <p:spPr>
              <a:xfrm>
                <a:off x="3231439" y="2961822"/>
                <a:ext cx="118583" cy="173398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3" name="Rectangle 182"/>
              <p:cNvSpPr/>
              <p:nvPr/>
            </p:nvSpPr>
            <p:spPr>
              <a:xfrm>
                <a:off x="3112856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4" name="Rectangle 183"/>
              <p:cNvSpPr/>
              <p:nvPr/>
            </p:nvSpPr>
            <p:spPr>
              <a:xfrm>
                <a:off x="2994273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5" name="Rectangle 184"/>
              <p:cNvSpPr/>
              <p:nvPr/>
            </p:nvSpPr>
            <p:spPr>
              <a:xfrm>
                <a:off x="2875690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6" name="Rectangle 185"/>
              <p:cNvSpPr/>
              <p:nvPr/>
            </p:nvSpPr>
            <p:spPr>
              <a:xfrm>
                <a:off x="2757107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7" name="Rectangle 186"/>
              <p:cNvSpPr/>
              <p:nvPr/>
            </p:nvSpPr>
            <p:spPr>
              <a:xfrm>
                <a:off x="2638524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2523614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9" name="Rectangle 188"/>
              <p:cNvSpPr/>
              <p:nvPr/>
            </p:nvSpPr>
            <p:spPr>
              <a:xfrm>
                <a:off x="2405348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90" name="Rectangle 189"/>
              <p:cNvSpPr/>
              <p:nvPr/>
            </p:nvSpPr>
            <p:spPr>
              <a:xfrm>
                <a:off x="2284912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2163208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175" name="TextBox 174"/>
            <p:cNvSpPr txBox="1"/>
            <p:nvPr/>
          </p:nvSpPr>
          <p:spPr>
            <a:xfrm>
              <a:off x="2159450" y="3129862"/>
              <a:ext cx="165433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prstClr val="black"/>
                  </a:solidFill>
                  <a:latin typeface="Calibri"/>
                </a:rPr>
                <a:t>Message Queue</a:t>
              </a:r>
            </a:p>
          </p:txBody>
        </p:sp>
      </p:grpSp>
      <p:sp>
        <p:nvSpPr>
          <p:cNvPr id="193" name="Rounded Rectangle 192"/>
          <p:cNvSpPr/>
          <p:nvPr/>
        </p:nvSpPr>
        <p:spPr>
          <a:xfrm>
            <a:off x="4925249" y="3829196"/>
            <a:ext cx="232833" cy="224367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4" name="Rounded Rectangle 193"/>
          <p:cNvSpPr/>
          <p:nvPr/>
        </p:nvSpPr>
        <p:spPr>
          <a:xfrm>
            <a:off x="6252399" y="3670446"/>
            <a:ext cx="232833" cy="224367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5" name="Rounded Rectangle 194"/>
          <p:cNvSpPr/>
          <p:nvPr/>
        </p:nvSpPr>
        <p:spPr>
          <a:xfrm>
            <a:off x="5653382" y="3987946"/>
            <a:ext cx="232833" cy="22436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6" name="Rounded Rectangle 195"/>
          <p:cNvSpPr/>
          <p:nvPr/>
        </p:nvSpPr>
        <p:spPr>
          <a:xfrm>
            <a:off x="5136915" y="4212313"/>
            <a:ext cx="232833" cy="224367"/>
          </a:xfrm>
          <a:prstGeom prst="roundRect">
            <a:avLst/>
          </a:prstGeom>
          <a:solidFill>
            <a:srgbClr val="FF008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7" name="Rounded Rectangle 196"/>
          <p:cNvSpPr/>
          <p:nvPr/>
        </p:nvSpPr>
        <p:spPr>
          <a:xfrm>
            <a:off x="4967582" y="4610246"/>
            <a:ext cx="232833" cy="22436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8" name="Rounded Rectangle 197"/>
          <p:cNvSpPr/>
          <p:nvPr/>
        </p:nvSpPr>
        <p:spPr>
          <a:xfrm>
            <a:off x="5769798" y="4498062"/>
            <a:ext cx="232833" cy="22436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9" name="Rounded Rectangle 198"/>
          <p:cNvSpPr/>
          <p:nvPr/>
        </p:nvSpPr>
        <p:spPr>
          <a:xfrm>
            <a:off x="6485232" y="4100129"/>
            <a:ext cx="232833" cy="224367"/>
          </a:xfrm>
          <a:prstGeom prst="roundRect">
            <a:avLst/>
          </a:prstGeom>
          <a:solidFill>
            <a:srgbClr val="FF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0" name="Rounded Rectangle 199"/>
          <p:cNvSpPr/>
          <p:nvPr/>
        </p:nvSpPr>
        <p:spPr>
          <a:xfrm>
            <a:off x="6485232" y="4669513"/>
            <a:ext cx="232833" cy="224367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4942632" y="5622993"/>
            <a:ext cx="1775433" cy="937528"/>
            <a:chOff x="4942632" y="5622993"/>
            <a:chExt cx="1775433" cy="937528"/>
          </a:xfrm>
        </p:grpSpPr>
        <p:grpSp>
          <p:nvGrpSpPr>
            <p:cNvPr id="204" name="Group 203"/>
            <p:cNvGrpSpPr/>
            <p:nvPr/>
          </p:nvGrpSpPr>
          <p:grpSpPr>
            <a:xfrm>
              <a:off x="4987425" y="6187767"/>
              <a:ext cx="1619275" cy="126533"/>
              <a:chOff x="2163208" y="2961822"/>
              <a:chExt cx="1781582" cy="173398"/>
            </a:xfrm>
          </p:grpSpPr>
          <p:sp>
            <p:nvSpPr>
              <p:cNvPr id="206" name="Rectangle 205"/>
              <p:cNvSpPr/>
              <p:nvPr/>
            </p:nvSpPr>
            <p:spPr>
              <a:xfrm>
                <a:off x="2189308" y="2961822"/>
                <a:ext cx="1755482" cy="173398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07" name="Rectangle 206"/>
              <p:cNvSpPr/>
              <p:nvPr/>
            </p:nvSpPr>
            <p:spPr>
              <a:xfrm>
                <a:off x="3826207" y="2961822"/>
                <a:ext cx="118583" cy="173398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08" name="Rectangle 207"/>
              <p:cNvSpPr/>
              <p:nvPr/>
            </p:nvSpPr>
            <p:spPr>
              <a:xfrm>
                <a:off x="3707624" y="2961822"/>
                <a:ext cx="118583" cy="17339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09" name="Rectangle 208"/>
              <p:cNvSpPr/>
              <p:nvPr/>
            </p:nvSpPr>
            <p:spPr>
              <a:xfrm>
                <a:off x="3589041" y="2961822"/>
                <a:ext cx="118583" cy="173398"/>
              </a:xfrm>
              <a:prstGeom prst="rect">
                <a:avLst/>
              </a:prstGeom>
              <a:solidFill>
                <a:srgbClr val="FF008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10" name="Rectangle 209"/>
              <p:cNvSpPr/>
              <p:nvPr/>
            </p:nvSpPr>
            <p:spPr>
              <a:xfrm>
                <a:off x="3470458" y="2961822"/>
                <a:ext cx="118583" cy="17339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11" name="Rectangle 210"/>
              <p:cNvSpPr/>
              <p:nvPr/>
            </p:nvSpPr>
            <p:spPr>
              <a:xfrm>
                <a:off x="3350022" y="2961822"/>
                <a:ext cx="118583" cy="173398"/>
              </a:xfrm>
              <a:prstGeom prst="rect">
                <a:avLst/>
              </a:prstGeom>
              <a:solidFill>
                <a:srgbClr val="FF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12" name="Rectangle 211"/>
              <p:cNvSpPr/>
              <p:nvPr/>
            </p:nvSpPr>
            <p:spPr>
              <a:xfrm>
                <a:off x="3231439" y="2961822"/>
                <a:ext cx="118583" cy="173398"/>
              </a:xfrm>
              <a:prstGeom prst="rect">
                <a:avLst/>
              </a:prstGeom>
              <a:solidFill>
                <a:srgbClr val="D7E4B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13" name="Rectangle 212"/>
              <p:cNvSpPr/>
              <p:nvPr/>
            </p:nvSpPr>
            <p:spPr>
              <a:xfrm>
                <a:off x="3112856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14" name="Rectangle 213"/>
              <p:cNvSpPr/>
              <p:nvPr/>
            </p:nvSpPr>
            <p:spPr>
              <a:xfrm>
                <a:off x="2994273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15" name="Rectangle 214"/>
              <p:cNvSpPr/>
              <p:nvPr/>
            </p:nvSpPr>
            <p:spPr>
              <a:xfrm>
                <a:off x="2875690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16" name="Rectangle 215"/>
              <p:cNvSpPr/>
              <p:nvPr/>
            </p:nvSpPr>
            <p:spPr>
              <a:xfrm>
                <a:off x="2757107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17" name="Rectangle 216"/>
              <p:cNvSpPr/>
              <p:nvPr/>
            </p:nvSpPr>
            <p:spPr>
              <a:xfrm>
                <a:off x="2638524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18" name="Rectangle 217"/>
              <p:cNvSpPr/>
              <p:nvPr/>
            </p:nvSpPr>
            <p:spPr>
              <a:xfrm>
                <a:off x="2523614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19" name="Rectangle 218"/>
              <p:cNvSpPr/>
              <p:nvPr/>
            </p:nvSpPr>
            <p:spPr>
              <a:xfrm>
                <a:off x="2405348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20" name="Rectangle 219"/>
              <p:cNvSpPr/>
              <p:nvPr/>
            </p:nvSpPr>
            <p:spPr>
              <a:xfrm>
                <a:off x="2284912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21" name="Rectangle 220"/>
              <p:cNvSpPr/>
              <p:nvPr/>
            </p:nvSpPr>
            <p:spPr>
              <a:xfrm>
                <a:off x="2163208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202" name="Oval 201"/>
            <p:cNvSpPr/>
            <p:nvPr/>
          </p:nvSpPr>
          <p:spPr>
            <a:xfrm>
              <a:off x="5062832" y="5622993"/>
              <a:ext cx="1555750" cy="42870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4967582" y="5622993"/>
              <a:ext cx="17504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Scheduler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4942632" y="6314300"/>
              <a:ext cx="165433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prstClr val="black"/>
                  </a:solidFill>
                  <a:latin typeface="Calibri"/>
                </a:rPr>
                <a:t>Message Queue</a:t>
              </a:r>
            </a:p>
          </p:txBody>
        </p:sp>
      </p:grp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457200" y="612546"/>
            <a:ext cx="998009" cy="1330112"/>
            <a:chOff x="447672" y="559178"/>
            <a:chExt cx="998009" cy="1330112"/>
          </a:xfrm>
        </p:grpSpPr>
        <p:sp>
          <p:nvSpPr>
            <p:cNvPr id="222" name="Rounded Rectangle 221"/>
            <p:cNvSpPr/>
            <p:nvPr/>
          </p:nvSpPr>
          <p:spPr>
            <a:xfrm>
              <a:off x="457200" y="710375"/>
              <a:ext cx="232833" cy="224367"/>
            </a:xfrm>
            <a:prstGeom prst="round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3" name="Rounded Rectangle 222"/>
            <p:cNvSpPr/>
            <p:nvPr/>
          </p:nvSpPr>
          <p:spPr>
            <a:xfrm>
              <a:off x="1096432" y="559178"/>
              <a:ext cx="232833" cy="224367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4" name="Rounded Rectangle 223"/>
            <p:cNvSpPr/>
            <p:nvPr/>
          </p:nvSpPr>
          <p:spPr>
            <a:xfrm>
              <a:off x="573616" y="1104157"/>
              <a:ext cx="232833" cy="224367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5" name="Rounded Rectangle 224"/>
            <p:cNvSpPr/>
            <p:nvPr/>
          </p:nvSpPr>
          <p:spPr>
            <a:xfrm>
              <a:off x="1212848" y="1664923"/>
              <a:ext cx="232833" cy="224367"/>
            </a:xfrm>
            <a:prstGeom prst="round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6" name="Rounded Rectangle 225"/>
            <p:cNvSpPr/>
            <p:nvPr/>
          </p:nvSpPr>
          <p:spPr>
            <a:xfrm>
              <a:off x="1034157" y="1280313"/>
              <a:ext cx="232833" cy="224367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7" name="Rounded Rectangle 226"/>
            <p:cNvSpPr/>
            <p:nvPr/>
          </p:nvSpPr>
          <p:spPr>
            <a:xfrm>
              <a:off x="447672" y="1485075"/>
              <a:ext cx="232833" cy="224367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28" name="Group 227"/>
          <p:cNvGrpSpPr/>
          <p:nvPr/>
        </p:nvGrpSpPr>
        <p:grpSpPr>
          <a:xfrm>
            <a:off x="7688791" y="547282"/>
            <a:ext cx="998009" cy="1330112"/>
            <a:chOff x="447672" y="559178"/>
            <a:chExt cx="998009" cy="1330112"/>
          </a:xfrm>
        </p:grpSpPr>
        <p:sp>
          <p:nvSpPr>
            <p:cNvPr id="229" name="Rounded Rectangle 228"/>
            <p:cNvSpPr/>
            <p:nvPr/>
          </p:nvSpPr>
          <p:spPr>
            <a:xfrm>
              <a:off x="457200" y="710375"/>
              <a:ext cx="232833" cy="224367"/>
            </a:xfrm>
            <a:prstGeom prst="round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0" name="Rounded Rectangle 229"/>
            <p:cNvSpPr/>
            <p:nvPr/>
          </p:nvSpPr>
          <p:spPr>
            <a:xfrm>
              <a:off x="1096432" y="559178"/>
              <a:ext cx="232833" cy="224367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1" name="Rounded Rectangle 230"/>
            <p:cNvSpPr/>
            <p:nvPr/>
          </p:nvSpPr>
          <p:spPr>
            <a:xfrm>
              <a:off x="573616" y="1104157"/>
              <a:ext cx="232833" cy="224367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2" name="Rounded Rectangle 231"/>
            <p:cNvSpPr/>
            <p:nvPr/>
          </p:nvSpPr>
          <p:spPr>
            <a:xfrm>
              <a:off x="1212848" y="1664923"/>
              <a:ext cx="232833" cy="224367"/>
            </a:xfrm>
            <a:prstGeom prst="round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3" name="Rounded Rectangle 232"/>
            <p:cNvSpPr/>
            <p:nvPr/>
          </p:nvSpPr>
          <p:spPr>
            <a:xfrm>
              <a:off x="1034157" y="1280313"/>
              <a:ext cx="232833" cy="224367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4" name="Rounded Rectangle 233"/>
            <p:cNvSpPr/>
            <p:nvPr/>
          </p:nvSpPr>
          <p:spPr>
            <a:xfrm>
              <a:off x="447672" y="1485075"/>
              <a:ext cx="232833" cy="224367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35" name="Group 234"/>
          <p:cNvGrpSpPr/>
          <p:nvPr/>
        </p:nvGrpSpPr>
        <p:grpSpPr>
          <a:xfrm>
            <a:off x="544680" y="3774736"/>
            <a:ext cx="998009" cy="1330112"/>
            <a:chOff x="447672" y="559178"/>
            <a:chExt cx="998009" cy="1330112"/>
          </a:xfrm>
        </p:grpSpPr>
        <p:sp>
          <p:nvSpPr>
            <p:cNvPr id="236" name="Rounded Rectangle 235"/>
            <p:cNvSpPr/>
            <p:nvPr/>
          </p:nvSpPr>
          <p:spPr>
            <a:xfrm>
              <a:off x="457200" y="710375"/>
              <a:ext cx="232833" cy="224367"/>
            </a:xfrm>
            <a:prstGeom prst="round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7" name="Rounded Rectangle 236"/>
            <p:cNvSpPr/>
            <p:nvPr/>
          </p:nvSpPr>
          <p:spPr>
            <a:xfrm>
              <a:off x="1096432" y="559178"/>
              <a:ext cx="232833" cy="224367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8" name="Rounded Rectangle 237"/>
            <p:cNvSpPr/>
            <p:nvPr/>
          </p:nvSpPr>
          <p:spPr>
            <a:xfrm>
              <a:off x="573616" y="1104157"/>
              <a:ext cx="232833" cy="224367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9" name="Rounded Rectangle 238"/>
            <p:cNvSpPr/>
            <p:nvPr/>
          </p:nvSpPr>
          <p:spPr>
            <a:xfrm>
              <a:off x="1212848" y="1664923"/>
              <a:ext cx="232833" cy="224367"/>
            </a:xfrm>
            <a:prstGeom prst="round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0" name="Rounded Rectangle 239"/>
            <p:cNvSpPr/>
            <p:nvPr/>
          </p:nvSpPr>
          <p:spPr>
            <a:xfrm>
              <a:off x="1034157" y="1280313"/>
              <a:ext cx="232833" cy="224367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1" name="Rounded Rectangle 240"/>
            <p:cNvSpPr/>
            <p:nvPr/>
          </p:nvSpPr>
          <p:spPr>
            <a:xfrm>
              <a:off x="447672" y="1485075"/>
              <a:ext cx="232833" cy="224367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42" name="Group 241"/>
          <p:cNvGrpSpPr/>
          <p:nvPr/>
        </p:nvGrpSpPr>
        <p:grpSpPr>
          <a:xfrm>
            <a:off x="7688791" y="3833006"/>
            <a:ext cx="998009" cy="1330112"/>
            <a:chOff x="447672" y="559178"/>
            <a:chExt cx="998009" cy="1330112"/>
          </a:xfrm>
        </p:grpSpPr>
        <p:sp>
          <p:nvSpPr>
            <p:cNvPr id="243" name="Rounded Rectangle 242"/>
            <p:cNvSpPr/>
            <p:nvPr/>
          </p:nvSpPr>
          <p:spPr>
            <a:xfrm>
              <a:off x="457200" y="710375"/>
              <a:ext cx="232833" cy="224367"/>
            </a:xfrm>
            <a:prstGeom prst="round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4" name="Rounded Rectangle 243"/>
            <p:cNvSpPr/>
            <p:nvPr/>
          </p:nvSpPr>
          <p:spPr>
            <a:xfrm>
              <a:off x="1096432" y="559178"/>
              <a:ext cx="232833" cy="224367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5" name="Rounded Rectangle 244"/>
            <p:cNvSpPr/>
            <p:nvPr/>
          </p:nvSpPr>
          <p:spPr>
            <a:xfrm>
              <a:off x="573616" y="1104157"/>
              <a:ext cx="232833" cy="224367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6" name="Rounded Rectangle 245"/>
            <p:cNvSpPr/>
            <p:nvPr/>
          </p:nvSpPr>
          <p:spPr>
            <a:xfrm>
              <a:off x="1212848" y="1664923"/>
              <a:ext cx="232833" cy="224367"/>
            </a:xfrm>
            <a:prstGeom prst="round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7" name="Rounded Rectangle 246"/>
            <p:cNvSpPr/>
            <p:nvPr/>
          </p:nvSpPr>
          <p:spPr>
            <a:xfrm>
              <a:off x="1034157" y="1280313"/>
              <a:ext cx="232833" cy="224367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8" name="Rounded Rectangle 247"/>
            <p:cNvSpPr/>
            <p:nvPr/>
          </p:nvSpPr>
          <p:spPr>
            <a:xfrm>
              <a:off x="447672" y="1485075"/>
              <a:ext cx="232833" cy="224367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57" name="Group 256"/>
          <p:cNvGrpSpPr/>
          <p:nvPr/>
        </p:nvGrpSpPr>
        <p:grpSpPr>
          <a:xfrm>
            <a:off x="690033" y="598192"/>
            <a:ext cx="3012017" cy="1232283"/>
            <a:chOff x="690033" y="598192"/>
            <a:chExt cx="3012017" cy="1232283"/>
          </a:xfrm>
        </p:grpSpPr>
        <p:cxnSp>
          <p:nvCxnSpPr>
            <p:cNvPr id="56" name="Straight Connector 55"/>
            <p:cNvCxnSpPr>
              <a:stCxn id="222" idx="3"/>
              <a:endCxn id="163" idx="1"/>
            </p:cNvCxnSpPr>
            <p:nvPr/>
          </p:nvCxnSpPr>
          <p:spPr>
            <a:xfrm flipV="1">
              <a:off x="699561" y="756942"/>
              <a:ext cx="1442506" cy="118985"/>
            </a:xfrm>
            <a:prstGeom prst="line">
              <a:avLst/>
            </a:prstGeom>
            <a:ln w="12700">
              <a:solidFill>
                <a:schemeClr val="bg2"/>
              </a:solidFill>
              <a:tailEnd type="none"/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223" idx="3"/>
              <a:endCxn id="164" idx="1"/>
            </p:cNvCxnSpPr>
            <p:nvPr/>
          </p:nvCxnSpPr>
          <p:spPr>
            <a:xfrm flipV="1">
              <a:off x="1338793" y="598192"/>
              <a:ext cx="2130424" cy="126538"/>
            </a:xfrm>
            <a:prstGeom prst="line">
              <a:avLst/>
            </a:prstGeom>
            <a:ln w="12700">
              <a:solidFill>
                <a:schemeClr val="bg2"/>
              </a:solidFill>
              <a:tailEnd type="none"/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224" idx="3"/>
              <a:endCxn id="166" idx="1"/>
            </p:cNvCxnSpPr>
            <p:nvPr/>
          </p:nvCxnSpPr>
          <p:spPr>
            <a:xfrm flipV="1">
              <a:off x="815977" y="1140059"/>
              <a:ext cx="1537756" cy="129650"/>
            </a:xfrm>
            <a:prstGeom prst="line">
              <a:avLst/>
            </a:prstGeom>
            <a:ln w="12700">
              <a:solidFill>
                <a:schemeClr val="bg2"/>
              </a:solidFill>
              <a:tailEnd type="none"/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227" idx="3"/>
              <a:endCxn id="167" idx="1"/>
            </p:cNvCxnSpPr>
            <p:nvPr/>
          </p:nvCxnSpPr>
          <p:spPr>
            <a:xfrm flipV="1">
              <a:off x="690033" y="1537992"/>
              <a:ext cx="1494367" cy="112635"/>
            </a:xfrm>
            <a:prstGeom prst="line">
              <a:avLst/>
            </a:prstGeom>
            <a:ln w="12700">
              <a:solidFill>
                <a:schemeClr val="bg2"/>
              </a:solidFill>
              <a:tailEnd type="none"/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>
              <a:stCxn id="226" idx="3"/>
              <a:endCxn id="168" idx="1"/>
            </p:cNvCxnSpPr>
            <p:nvPr/>
          </p:nvCxnSpPr>
          <p:spPr>
            <a:xfrm flipV="1">
              <a:off x="1276518" y="1425808"/>
              <a:ext cx="1710098" cy="20057"/>
            </a:xfrm>
            <a:prstGeom prst="line">
              <a:avLst/>
            </a:prstGeom>
            <a:ln w="12700">
              <a:solidFill>
                <a:schemeClr val="bg2"/>
              </a:solidFill>
              <a:tailEnd type="none"/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>
              <a:stCxn id="225" idx="3"/>
              <a:endCxn id="170" idx="1"/>
            </p:cNvCxnSpPr>
            <p:nvPr/>
          </p:nvCxnSpPr>
          <p:spPr>
            <a:xfrm flipV="1">
              <a:off x="1455209" y="1597259"/>
              <a:ext cx="2246841" cy="233216"/>
            </a:xfrm>
            <a:prstGeom prst="line">
              <a:avLst/>
            </a:prstGeom>
            <a:ln w="12700">
              <a:solidFill>
                <a:schemeClr val="bg2"/>
              </a:solidFill>
              <a:tailEnd type="none"/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9" name="Group 278"/>
          <p:cNvGrpSpPr/>
          <p:nvPr/>
        </p:nvGrpSpPr>
        <p:grpSpPr>
          <a:xfrm>
            <a:off x="5200415" y="496906"/>
            <a:ext cx="3253552" cy="1268305"/>
            <a:chOff x="5200415" y="496906"/>
            <a:chExt cx="3253552" cy="1268305"/>
          </a:xfrm>
        </p:grpSpPr>
        <p:cxnSp>
          <p:nvCxnSpPr>
            <p:cNvPr id="262" name="Straight Connector 261"/>
            <p:cNvCxnSpPr>
              <a:stCxn id="233" idx="1"/>
              <a:endCxn id="138" idx="3"/>
            </p:cNvCxnSpPr>
            <p:nvPr/>
          </p:nvCxnSpPr>
          <p:spPr>
            <a:xfrm flipH="1" flipV="1">
              <a:off x="6002631" y="1324522"/>
              <a:ext cx="2272645" cy="56079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>
              <a:stCxn id="229" idx="1"/>
              <a:endCxn id="139" idx="3"/>
            </p:cNvCxnSpPr>
            <p:nvPr/>
          </p:nvCxnSpPr>
          <p:spPr>
            <a:xfrm flipH="1">
              <a:off x="6718065" y="810663"/>
              <a:ext cx="980254" cy="115926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>
              <a:stCxn id="230" idx="1"/>
              <a:endCxn id="134" idx="3"/>
            </p:cNvCxnSpPr>
            <p:nvPr/>
          </p:nvCxnSpPr>
          <p:spPr>
            <a:xfrm flipH="1" flipV="1">
              <a:off x="6485232" y="496906"/>
              <a:ext cx="1852319" cy="162560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/>
            <p:cNvCxnSpPr>
              <a:stCxn id="231" idx="1"/>
              <a:endCxn id="136" idx="3"/>
            </p:cNvCxnSpPr>
            <p:nvPr/>
          </p:nvCxnSpPr>
          <p:spPr>
            <a:xfrm flipH="1" flipV="1">
              <a:off x="5369748" y="1038773"/>
              <a:ext cx="2444987" cy="165672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/>
            <p:cNvCxnSpPr>
              <a:stCxn id="234" idx="1"/>
              <a:endCxn id="140" idx="3"/>
            </p:cNvCxnSpPr>
            <p:nvPr/>
          </p:nvCxnSpPr>
          <p:spPr>
            <a:xfrm flipH="1" flipV="1">
              <a:off x="6718065" y="1495973"/>
              <a:ext cx="970726" cy="89390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>
              <a:stCxn id="232" idx="1"/>
              <a:endCxn id="137" idx="3"/>
            </p:cNvCxnSpPr>
            <p:nvPr/>
          </p:nvCxnSpPr>
          <p:spPr>
            <a:xfrm flipH="1" flipV="1">
              <a:off x="5200415" y="1436706"/>
              <a:ext cx="3253552" cy="328505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2" name="Group 281"/>
          <p:cNvGrpSpPr/>
          <p:nvPr/>
        </p:nvGrpSpPr>
        <p:grpSpPr>
          <a:xfrm>
            <a:off x="785282" y="3763208"/>
            <a:ext cx="3012017" cy="1232283"/>
            <a:chOff x="690033" y="598192"/>
            <a:chExt cx="3012017" cy="1232283"/>
          </a:xfrm>
        </p:grpSpPr>
        <p:cxnSp>
          <p:nvCxnSpPr>
            <p:cNvPr id="283" name="Straight Connector 282"/>
            <p:cNvCxnSpPr/>
            <p:nvPr/>
          </p:nvCxnSpPr>
          <p:spPr>
            <a:xfrm flipV="1">
              <a:off x="699561" y="756942"/>
              <a:ext cx="1442506" cy="118985"/>
            </a:xfrm>
            <a:prstGeom prst="line">
              <a:avLst/>
            </a:prstGeom>
            <a:ln w="12700">
              <a:solidFill>
                <a:schemeClr val="bg2"/>
              </a:solidFill>
              <a:tailEnd type="none"/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/>
            <p:cNvCxnSpPr/>
            <p:nvPr/>
          </p:nvCxnSpPr>
          <p:spPr>
            <a:xfrm flipV="1">
              <a:off x="1338793" y="598192"/>
              <a:ext cx="2130424" cy="126538"/>
            </a:xfrm>
            <a:prstGeom prst="line">
              <a:avLst/>
            </a:prstGeom>
            <a:ln w="12700">
              <a:solidFill>
                <a:schemeClr val="bg2"/>
              </a:solidFill>
              <a:tailEnd type="none"/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/>
            <p:cNvCxnSpPr/>
            <p:nvPr/>
          </p:nvCxnSpPr>
          <p:spPr>
            <a:xfrm flipV="1">
              <a:off x="815977" y="1140059"/>
              <a:ext cx="1537756" cy="129650"/>
            </a:xfrm>
            <a:prstGeom prst="line">
              <a:avLst/>
            </a:prstGeom>
            <a:ln w="12700">
              <a:solidFill>
                <a:schemeClr val="bg2"/>
              </a:solidFill>
              <a:tailEnd type="none"/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/>
            <p:cNvCxnSpPr/>
            <p:nvPr/>
          </p:nvCxnSpPr>
          <p:spPr>
            <a:xfrm flipV="1">
              <a:off x="690033" y="1537992"/>
              <a:ext cx="1494367" cy="112635"/>
            </a:xfrm>
            <a:prstGeom prst="line">
              <a:avLst/>
            </a:prstGeom>
            <a:ln w="12700">
              <a:solidFill>
                <a:schemeClr val="bg2"/>
              </a:solidFill>
              <a:tailEnd type="none"/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/>
            <p:cNvCxnSpPr/>
            <p:nvPr/>
          </p:nvCxnSpPr>
          <p:spPr>
            <a:xfrm flipV="1">
              <a:off x="1276518" y="1425808"/>
              <a:ext cx="1710098" cy="20057"/>
            </a:xfrm>
            <a:prstGeom prst="line">
              <a:avLst/>
            </a:prstGeom>
            <a:ln w="12700">
              <a:solidFill>
                <a:schemeClr val="bg2"/>
              </a:solidFill>
              <a:tailEnd type="none"/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/>
            <p:cNvCxnSpPr/>
            <p:nvPr/>
          </p:nvCxnSpPr>
          <p:spPr>
            <a:xfrm flipV="1">
              <a:off x="1455209" y="1597259"/>
              <a:ext cx="2246841" cy="233216"/>
            </a:xfrm>
            <a:prstGeom prst="line">
              <a:avLst/>
            </a:prstGeom>
            <a:ln w="12700">
              <a:solidFill>
                <a:schemeClr val="bg2"/>
              </a:solidFill>
              <a:tailEnd type="none"/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9" name="Group 288"/>
          <p:cNvGrpSpPr/>
          <p:nvPr/>
        </p:nvGrpSpPr>
        <p:grpSpPr>
          <a:xfrm>
            <a:off x="5200415" y="3785152"/>
            <a:ext cx="3253552" cy="1268305"/>
            <a:chOff x="5200415" y="496906"/>
            <a:chExt cx="3253552" cy="1268305"/>
          </a:xfrm>
        </p:grpSpPr>
        <p:cxnSp>
          <p:nvCxnSpPr>
            <p:cNvPr id="290" name="Straight Connector 289"/>
            <p:cNvCxnSpPr/>
            <p:nvPr/>
          </p:nvCxnSpPr>
          <p:spPr>
            <a:xfrm flipH="1" flipV="1">
              <a:off x="6002631" y="1324522"/>
              <a:ext cx="2272645" cy="56079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/>
            <p:cNvCxnSpPr/>
            <p:nvPr/>
          </p:nvCxnSpPr>
          <p:spPr>
            <a:xfrm flipH="1">
              <a:off x="6718065" y="810663"/>
              <a:ext cx="980254" cy="115926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flipH="1" flipV="1">
              <a:off x="6485232" y="496906"/>
              <a:ext cx="1852319" cy="162560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/>
            <p:cNvCxnSpPr/>
            <p:nvPr/>
          </p:nvCxnSpPr>
          <p:spPr>
            <a:xfrm flipH="1" flipV="1">
              <a:off x="5369748" y="1038773"/>
              <a:ext cx="2444987" cy="165672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flipH="1" flipV="1">
              <a:off x="6718065" y="1495973"/>
              <a:ext cx="970726" cy="89390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/>
            <p:cNvCxnSpPr/>
            <p:nvPr/>
          </p:nvCxnSpPr>
          <p:spPr>
            <a:xfrm flipH="1" flipV="1">
              <a:off x="5200415" y="1436706"/>
              <a:ext cx="3253552" cy="328505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2017 CHARM++ WORKSHOP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227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Message-driven Execution</a:t>
            </a:r>
            <a:endParaRPr lang="en-US" dirty="0"/>
          </a:p>
        </p:txBody>
      </p:sp>
      <p:grpSp>
        <p:nvGrpSpPr>
          <p:cNvPr id="124" name="Group 123"/>
          <p:cNvGrpSpPr/>
          <p:nvPr/>
        </p:nvGrpSpPr>
        <p:grpSpPr>
          <a:xfrm>
            <a:off x="5386629" y="1715545"/>
            <a:ext cx="3302576" cy="4316613"/>
            <a:chOff x="4678503" y="1679150"/>
            <a:chExt cx="3302576" cy="4316613"/>
          </a:xfrm>
        </p:grpSpPr>
        <p:sp>
          <p:nvSpPr>
            <p:cNvPr id="61" name="Rectangle 60"/>
            <p:cNvSpPr/>
            <p:nvPr/>
          </p:nvSpPr>
          <p:spPr>
            <a:xfrm>
              <a:off x="4678503" y="1679150"/>
              <a:ext cx="3302576" cy="431661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5183977" y="1972252"/>
              <a:ext cx="300731" cy="321096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6124445" y="2199442"/>
              <a:ext cx="300731" cy="321096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5238655" y="3090027"/>
              <a:ext cx="300731" cy="32109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6274810" y="2929479"/>
              <a:ext cx="300731" cy="321096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7198875" y="3174845"/>
              <a:ext cx="300731" cy="32109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238655" y="3873852"/>
              <a:ext cx="2260951" cy="528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prstClr val="black"/>
                  </a:solidFill>
                  <a:latin typeface="Calibri"/>
                </a:rPr>
                <a:t>Processor 1</a:t>
              </a:r>
            </a:p>
          </p:txBody>
        </p:sp>
        <p:sp>
          <p:nvSpPr>
            <p:cNvPr id="69" name="Oval 68"/>
            <p:cNvSpPr/>
            <p:nvPr/>
          </p:nvSpPr>
          <p:spPr>
            <a:xfrm>
              <a:off x="5361681" y="4539389"/>
              <a:ext cx="2009431" cy="61352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238655" y="4539389"/>
              <a:ext cx="2260951" cy="484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Scheduler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5264284" y="5347647"/>
              <a:ext cx="2091481" cy="181084"/>
              <a:chOff x="2163208" y="2961822"/>
              <a:chExt cx="1781582" cy="173398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2189308" y="2961822"/>
                <a:ext cx="1755482" cy="173398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3826207" y="2961822"/>
                <a:ext cx="118583" cy="173398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3707624" y="2961822"/>
                <a:ext cx="118583" cy="17339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3589041" y="2961822"/>
                <a:ext cx="118583" cy="173398"/>
              </a:xfrm>
              <a:prstGeom prst="rect">
                <a:avLst/>
              </a:prstGeom>
              <a:solidFill>
                <a:srgbClr val="FF008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3470458" y="2961822"/>
                <a:ext cx="118583" cy="17339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350022" y="2961822"/>
                <a:ext cx="118583" cy="173398"/>
              </a:xfrm>
              <a:prstGeom prst="rect">
                <a:avLst/>
              </a:prstGeom>
              <a:solidFill>
                <a:srgbClr val="FF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3231439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3112856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2994273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2875690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2757107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2638524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2523614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2405348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2284912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2163208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88" name="TextBox 87"/>
            <p:cNvSpPr txBox="1"/>
            <p:nvPr/>
          </p:nvSpPr>
          <p:spPr>
            <a:xfrm>
              <a:off x="5206429" y="5528731"/>
              <a:ext cx="2136760" cy="352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prstClr val="black"/>
                  </a:solidFill>
                  <a:latin typeface="Calibri"/>
                </a:rPr>
                <a:t>Message Queue</a:t>
              </a: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457200" y="1715545"/>
            <a:ext cx="3308042" cy="4316614"/>
            <a:chOff x="1173619" y="1709441"/>
            <a:chExt cx="3308042" cy="4316614"/>
          </a:xfrm>
        </p:grpSpPr>
        <p:sp>
          <p:nvSpPr>
            <p:cNvPr id="62" name="Rectangle 61"/>
            <p:cNvSpPr/>
            <p:nvPr/>
          </p:nvSpPr>
          <p:spPr>
            <a:xfrm>
              <a:off x="1173619" y="1709441"/>
              <a:ext cx="3308042" cy="431661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9" name="Rounded Rectangle 88"/>
            <p:cNvSpPr/>
            <p:nvPr/>
          </p:nvSpPr>
          <p:spPr>
            <a:xfrm>
              <a:off x="1589176" y="2117204"/>
              <a:ext cx="300731" cy="321096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3303343" y="1890014"/>
              <a:ext cx="300731" cy="321096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1" name="Rounded Rectangle 90"/>
            <p:cNvSpPr/>
            <p:nvPr/>
          </p:nvSpPr>
          <p:spPr>
            <a:xfrm>
              <a:off x="2529644" y="2344394"/>
              <a:ext cx="300731" cy="321096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2" name="Rounded Rectangle 91"/>
            <p:cNvSpPr/>
            <p:nvPr/>
          </p:nvSpPr>
          <p:spPr>
            <a:xfrm>
              <a:off x="1862567" y="2665490"/>
              <a:ext cx="300731" cy="321096"/>
            </a:xfrm>
            <a:prstGeom prst="roundRect">
              <a:avLst/>
            </a:prstGeom>
            <a:solidFill>
              <a:srgbClr val="FF008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3" name="Rounded Rectangle 92"/>
            <p:cNvSpPr/>
            <p:nvPr/>
          </p:nvSpPr>
          <p:spPr>
            <a:xfrm>
              <a:off x="1643854" y="3234980"/>
              <a:ext cx="300731" cy="32109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2680008" y="3074431"/>
              <a:ext cx="300731" cy="321096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5" name="Rounded Rectangle 94"/>
            <p:cNvSpPr/>
            <p:nvPr/>
          </p:nvSpPr>
          <p:spPr>
            <a:xfrm>
              <a:off x="3604074" y="2504941"/>
              <a:ext cx="300731" cy="321096"/>
            </a:xfrm>
            <a:prstGeom prst="roundRect">
              <a:avLst/>
            </a:prstGeom>
            <a:solidFill>
              <a:srgbClr val="FF8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6" name="Rounded Rectangle 95"/>
            <p:cNvSpPr/>
            <p:nvPr/>
          </p:nvSpPr>
          <p:spPr>
            <a:xfrm>
              <a:off x="3604074" y="3319798"/>
              <a:ext cx="300731" cy="32109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643854" y="4018805"/>
              <a:ext cx="2260951" cy="528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prstClr val="black"/>
                  </a:solidFill>
                  <a:latin typeface="Calibri"/>
                </a:rPr>
                <a:t>Processor 0</a:t>
              </a:r>
            </a:p>
          </p:txBody>
        </p:sp>
        <p:sp>
          <p:nvSpPr>
            <p:cNvPr id="98" name="Oval 97"/>
            <p:cNvSpPr/>
            <p:nvPr/>
          </p:nvSpPr>
          <p:spPr>
            <a:xfrm>
              <a:off x="1766880" y="4684341"/>
              <a:ext cx="2009431" cy="61352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643854" y="4684341"/>
              <a:ext cx="2260951" cy="484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Scheduler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100" name="Group 99"/>
            <p:cNvGrpSpPr/>
            <p:nvPr/>
          </p:nvGrpSpPr>
          <p:grpSpPr>
            <a:xfrm>
              <a:off x="1669483" y="5492600"/>
              <a:ext cx="2091481" cy="181084"/>
              <a:chOff x="2163208" y="2961822"/>
              <a:chExt cx="1781582" cy="173398"/>
            </a:xfrm>
          </p:grpSpPr>
          <p:sp>
            <p:nvSpPr>
              <p:cNvPr id="101" name="Rectangle 100"/>
              <p:cNvSpPr/>
              <p:nvPr/>
            </p:nvSpPr>
            <p:spPr>
              <a:xfrm>
                <a:off x="2189308" y="2961822"/>
                <a:ext cx="1755482" cy="173398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3826207" y="2961822"/>
                <a:ext cx="118583" cy="173398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3707624" y="2961822"/>
                <a:ext cx="118583" cy="17339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3589041" y="2961822"/>
                <a:ext cx="118583" cy="173398"/>
              </a:xfrm>
              <a:prstGeom prst="rect">
                <a:avLst/>
              </a:prstGeom>
              <a:solidFill>
                <a:srgbClr val="FF008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3470458" y="2961822"/>
                <a:ext cx="118583" cy="17339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350022" y="2961822"/>
                <a:ext cx="118583" cy="173398"/>
              </a:xfrm>
              <a:prstGeom prst="rect">
                <a:avLst/>
              </a:prstGeom>
              <a:solidFill>
                <a:srgbClr val="FF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3231439" y="2961822"/>
                <a:ext cx="118583" cy="173398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3112856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2994273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2875690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2757107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2638524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2523614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2405348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2284912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2163208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117" name="TextBox 116"/>
            <p:cNvSpPr txBox="1"/>
            <p:nvPr/>
          </p:nvSpPr>
          <p:spPr>
            <a:xfrm>
              <a:off x="1611628" y="5673683"/>
              <a:ext cx="2136760" cy="352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prstClr val="black"/>
                  </a:solidFill>
                  <a:latin typeface="Calibri"/>
                </a:rPr>
                <a:t>Message Queue</a:t>
              </a:r>
            </a:p>
          </p:txBody>
        </p:sp>
      </p:grpSp>
      <p:sp>
        <p:nvSpPr>
          <p:cNvPr id="119" name="Rounded Rectangle 118"/>
          <p:cNvSpPr/>
          <p:nvPr/>
        </p:nvSpPr>
        <p:spPr>
          <a:xfrm>
            <a:off x="3453327" y="2858167"/>
            <a:ext cx="114882" cy="26399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22" name="Straight Arrow Connector 121"/>
          <p:cNvCxnSpPr/>
          <p:nvPr/>
        </p:nvCxnSpPr>
        <p:spPr>
          <a:xfrm>
            <a:off x="3274341" y="2598919"/>
            <a:ext cx="2498055" cy="6880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3962400" y="2319378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A[23].foo(…)</a:t>
            </a:r>
          </a:p>
        </p:txBody>
      </p:sp>
      <p:cxnSp>
        <p:nvCxnSpPr>
          <p:cNvPr id="129" name="Straight Arrow Connector 128"/>
          <p:cNvCxnSpPr/>
          <p:nvPr/>
        </p:nvCxnSpPr>
        <p:spPr>
          <a:xfrm flipH="1" flipV="1">
            <a:off x="6111620" y="3447518"/>
            <a:ext cx="284259" cy="1128266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1" name="Rounded Rectangle 130"/>
          <p:cNvSpPr/>
          <p:nvPr/>
        </p:nvSpPr>
        <p:spPr>
          <a:xfrm>
            <a:off x="6571161" y="5334531"/>
            <a:ext cx="114882" cy="26399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2017 CHARM++ WORKSHOP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274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4A4A4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1424E-6 -2.70959E-6 C 0.00086 0.01876 0.00416 0.03636 0.00573 0.05512 C 0.00729 0.0755 0.00955 0.0938 0.01962 0.11024 C 0.02709 0.14382 0.03994 0.17555 0.05175 0.20681 C 0.0547 0.21469 0.05575 0.22395 0.05974 0.23113 C 0.0712 0.25174 0.06408 0.2346 0.07468 0.25568 C 0.07936 0.26517 0.08336 0.27536 0.0884 0.28486 C 0.09378 0.29505 0.09777 0.3064 0.10455 0.31543 C 0.10698 0.31867 0.10802 0.324 0.11132 0.32608 C 0.11705 0.32955 0.1372 0.33233 0.14466 0.33372 C 0.16394 0.33257 0.18061 0.32979 0.19972 0.32608 C 0.2216 0.31635 0.24453 0.3152 0.26762 0.31381 C 0.27666 0.31172 0.28464 0.31033 0.29402 0.30941 C 0.30114 0.30987 0.30844 0.30894 0.31573 0.3108 C 0.32042 0.31172 0.32233 0.32099 0.32615 0.32469 C 0.32771 0.32793 0.33032 0.33025 0.33188 0.33372 C 0.33258 0.33558 0.33223 0.33789 0.33292 0.33998 C 0.33345 0.3416 0.33449 0.34299 0.33536 0.34461 C 0.33796 0.35596 0.33431 0.34229 0.33866 0.35225 C 0.33918 0.35364 0.33987 0.35688 0.33987 0.35688 " pathEditMode="relative" ptsTypes="fffffffffffffffffffA">
                                      <p:cBhvr>
                                        <p:cTn id="12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0393 C -0.00156 -0.02198 -0.00156 -0.0398 -0.00226 -0.05761 C -0.00243 -0.05946 -0.0033 -0.06085 -0.00347 -0.06247 C -0.00469 -0.06826 -0.00608 -0.07404 -0.00695 -0.07982 C -0.00782 -0.08515 -0.00938 -0.09556 -0.00938 -0.09556 C -0.01268 -0.14276 -0.00782 -0.06918 -0.01164 -0.16057 C -0.01216 -0.16983 -0.01546 -0.18001 -0.0165 -0.18903 C -0.01581 -0.20777 -0.01424 -0.22443 -0.01285 -0.24271 C -0.01337 -0.25127 -0.01251 -0.26007 -0.01407 -0.26816 C -0.01459 -0.27094 -0.01754 -0.27094 -0.01893 -0.27279 C -0.02206 -0.27696 -0.02519 -0.28112 -0.02831 -0.28552 C -0.03318 -0.28482 -0.03995 -0.28228 -0.04499 -0.28228 " pathEditMode="relative" ptsTypes="fffffffffffA">
                                      <p:cBhvr>
                                        <p:cTn id="20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  <p:bldP spid="119" grpId="1" animBg="1"/>
      <p:bldP spid="126" grpId="0"/>
      <p:bldP spid="131" grpId="0" animBg="1"/>
      <p:bldP spid="13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33899" y="3549649"/>
            <a:ext cx="2556934" cy="301201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0333" y="3549649"/>
            <a:ext cx="2561166" cy="301201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33899" y="338666"/>
            <a:ext cx="2556934" cy="301625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0333" y="359832"/>
            <a:ext cx="2561166" cy="301625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48958" y="3829196"/>
            <a:ext cx="232833" cy="224367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977091" y="3987946"/>
            <a:ext cx="232833" cy="22436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460624" y="4212313"/>
            <a:ext cx="232833" cy="224367"/>
          </a:xfrm>
          <a:prstGeom prst="roundRect">
            <a:avLst/>
          </a:prstGeom>
          <a:solidFill>
            <a:srgbClr val="FF008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093507" y="4498062"/>
            <a:ext cx="232833" cy="22436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808941" y="4100129"/>
            <a:ext cx="232833" cy="224367"/>
          </a:xfrm>
          <a:prstGeom prst="roundRect">
            <a:avLst/>
          </a:prstGeom>
          <a:solidFill>
            <a:srgbClr val="FF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91291" y="5157947"/>
            <a:ext cx="1750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Calibri"/>
              </a:rPr>
              <a:t>Processor 2</a:t>
            </a:r>
          </a:p>
        </p:txBody>
      </p:sp>
      <p:sp>
        <p:nvSpPr>
          <p:cNvPr id="19" name="Oval 18"/>
          <p:cNvSpPr/>
          <p:nvPr/>
        </p:nvSpPr>
        <p:spPr>
          <a:xfrm>
            <a:off x="2386541" y="5622993"/>
            <a:ext cx="1555750" cy="42870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91291" y="5622993"/>
            <a:ext cx="1750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Calibri"/>
              </a:rPr>
              <a:t>Scheduler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2311134" y="6187767"/>
            <a:ext cx="1619275" cy="126533"/>
            <a:chOff x="2163208" y="2961822"/>
            <a:chExt cx="1781582" cy="173398"/>
          </a:xfrm>
        </p:grpSpPr>
        <p:sp>
          <p:nvSpPr>
            <p:cNvPr id="23" name="Rectangle 22"/>
            <p:cNvSpPr/>
            <p:nvPr/>
          </p:nvSpPr>
          <p:spPr>
            <a:xfrm>
              <a:off x="2189308" y="2961822"/>
              <a:ext cx="1755482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826207" y="2961822"/>
              <a:ext cx="118583" cy="173398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707624" y="2961822"/>
              <a:ext cx="118583" cy="17339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589041" y="2961822"/>
              <a:ext cx="118583" cy="173398"/>
            </a:xfrm>
            <a:prstGeom prst="rect">
              <a:avLst/>
            </a:prstGeom>
            <a:solidFill>
              <a:srgbClr val="FF008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470458" y="2961822"/>
              <a:ext cx="118583" cy="17339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350022" y="2961822"/>
              <a:ext cx="118583" cy="173398"/>
            </a:xfrm>
            <a:prstGeom prst="rect">
              <a:avLst/>
            </a:prstGeom>
            <a:solidFill>
              <a:srgbClr val="FF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231439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112856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994273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875690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757107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638524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523614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405348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284912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163208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2266341" y="6314300"/>
            <a:ext cx="16543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  <a:latin typeface="Calibri"/>
              </a:rPr>
              <a:t>Message Queue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4925249" y="543472"/>
            <a:ext cx="232833" cy="224367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5" name="Rounded Rectangle 134"/>
          <p:cNvSpPr/>
          <p:nvPr/>
        </p:nvSpPr>
        <p:spPr>
          <a:xfrm>
            <a:off x="5653382" y="702222"/>
            <a:ext cx="232833" cy="22436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7" name="Rounded Rectangle 136"/>
          <p:cNvSpPr/>
          <p:nvPr/>
        </p:nvSpPr>
        <p:spPr>
          <a:xfrm>
            <a:off x="4967582" y="1324522"/>
            <a:ext cx="232833" cy="22436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8" name="Rounded Rectangle 137"/>
          <p:cNvSpPr/>
          <p:nvPr/>
        </p:nvSpPr>
        <p:spPr>
          <a:xfrm>
            <a:off x="5769798" y="1212338"/>
            <a:ext cx="232833" cy="22436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291291" y="384722"/>
            <a:ext cx="4426774" cy="4509158"/>
            <a:chOff x="2291291" y="384722"/>
            <a:chExt cx="4426774" cy="4509158"/>
          </a:xfrm>
        </p:grpSpPr>
        <p:sp>
          <p:nvSpPr>
            <p:cNvPr id="9" name="Rounded Rectangle 8"/>
            <p:cNvSpPr/>
            <p:nvPr/>
          </p:nvSpPr>
          <p:spPr>
            <a:xfrm>
              <a:off x="3576108" y="3670446"/>
              <a:ext cx="232833" cy="224367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291291" y="4610246"/>
              <a:ext cx="232833" cy="224367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3808941" y="4669513"/>
              <a:ext cx="232833" cy="224367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4" name="Rounded Rectangle 133"/>
            <p:cNvSpPr/>
            <p:nvPr/>
          </p:nvSpPr>
          <p:spPr>
            <a:xfrm>
              <a:off x="6252399" y="384722"/>
              <a:ext cx="232833" cy="224367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6" name="Rounded Rectangle 135"/>
            <p:cNvSpPr/>
            <p:nvPr/>
          </p:nvSpPr>
          <p:spPr>
            <a:xfrm>
              <a:off x="5136915" y="926589"/>
              <a:ext cx="232833" cy="224367"/>
            </a:xfrm>
            <a:prstGeom prst="roundRect">
              <a:avLst/>
            </a:prstGeom>
            <a:solidFill>
              <a:srgbClr val="FF008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9" name="Rounded Rectangle 138"/>
            <p:cNvSpPr/>
            <p:nvPr/>
          </p:nvSpPr>
          <p:spPr>
            <a:xfrm>
              <a:off x="6485232" y="814405"/>
              <a:ext cx="232833" cy="224367"/>
            </a:xfrm>
            <a:prstGeom prst="roundRect">
              <a:avLst/>
            </a:prstGeom>
            <a:solidFill>
              <a:srgbClr val="FF8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40" name="Rounded Rectangle 139"/>
          <p:cNvSpPr/>
          <p:nvPr/>
        </p:nvSpPr>
        <p:spPr>
          <a:xfrm>
            <a:off x="6485232" y="1383789"/>
            <a:ext cx="232833" cy="224367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4967582" y="1872223"/>
            <a:ext cx="1750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Calibri"/>
              </a:rPr>
              <a:t>Processor 1</a:t>
            </a:r>
          </a:p>
        </p:txBody>
      </p:sp>
      <p:sp>
        <p:nvSpPr>
          <p:cNvPr id="142" name="Oval 141"/>
          <p:cNvSpPr/>
          <p:nvPr/>
        </p:nvSpPr>
        <p:spPr>
          <a:xfrm>
            <a:off x="5062832" y="2337269"/>
            <a:ext cx="1555750" cy="42870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4967582" y="2337269"/>
            <a:ext cx="1750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Calibri"/>
              </a:rPr>
              <a:t>Scheduler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44" name="Group 143"/>
          <p:cNvGrpSpPr/>
          <p:nvPr/>
        </p:nvGrpSpPr>
        <p:grpSpPr>
          <a:xfrm>
            <a:off x="4987425" y="2902043"/>
            <a:ext cx="1619275" cy="126533"/>
            <a:chOff x="2163208" y="2961822"/>
            <a:chExt cx="1781582" cy="173398"/>
          </a:xfrm>
        </p:grpSpPr>
        <p:sp>
          <p:nvSpPr>
            <p:cNvPr id="146" name="Rectangle 145"/>
            <p:cNvSpPr/>
            <p:nvPr/>
          </p:nvSpPr>
          <p:spPr>
            <a:xfrm>
              <a:off x="2189308" y="2961822"/>
              <a:ext cx="1755482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3826207" y="2961822"/>
              <a:ext cx="118583" cy="173398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3707624" y="2961822"/>
              <a:ext cx="118583" cy="17339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3589041" y="2961822"/>
              <a:ext cx="118583" cy="173398"/>
            </a:xfrm>
            <a:prstGeom prst="rect">
              <a:avLst/>
            </a:prstGeom>
            <a:solidFill>
              <a:srgbClr val="FF008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3470458" y="2961822"/>
              <a:ext cx="118583" cy="17339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3350022" y="2961822"/>
              <a:ext cx="118583" cy="173398"/>
            </a:xfrm>
            <a:prstGeom prst="rect">
              <a:avLst/>
            </a:prstGeom>
            <a:solidFill>
              <a:srgbClr val="FF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3231439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3112856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2994273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2875690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2757107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2638524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2523614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2405348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2284912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2163208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45" name="TextBox 144"/>
          <p:cNvSpPr txBox="1"/>
          <p:nvPr/>
        </p:nvSpPr>
        <p:spPr>
          <a:xfrm>
            <a:off x="4942632" y="3028576"/>
            <a:ext cx="16543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  <a:latin typeface="Calibri"/>
              </a:rPr>
              <a:t>Message Queue</a:t>
            </a:r>
          </a:p>
        </p:txBody>
      </p:sp>
      <p:sp>
        <p:nvSpPr>
          <p:cNvPr id="163" name="Rounded Rectangle 162"/>
          <p:cNvSpPr/>
          <p:nvPr/>
        </p:nvSpPr>
        <p:spPr>
          <a:xfrm>
            <a:off x="2142067" y="644758"/>
            <a:ext cx="232833" cy="224367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4" name="Rounded Rectangle 163"/>
          <p:cNvSpPr/>
          <p:nvPr/>
        </p:nvSpPr>
        <p:spPr>
          <a:xfrm>
            <a:off x="3469217" y="486008"/>
            <a:ext cx="232833" cy="224367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5" name="Rounded Rectangle 164"/>
          <p:cNvSpPr/>
          <p:nvPr/>
        </p:nvSpPr>
        <p:spPr>
          <a:xfrm>
            <a:off x="2870200" y="803508"/>
            <a:ext cx="232833" cy="22436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6" name="Rounded Rectangle 165"/>
          <p:cNvSpPr/>
          <p:nvPr/>
        </p:nvSpPr>
        <p:spPr>
          <a:xfrm>
            <a:off x="2353733" y="1027875"/>
            <a:ext cx="232833" cy="224367"/>
          </a:xfrm>
          <a:prstGeom prst="roundRect">
            <a:avLst/>
          </a:prstGeom>
          <a:solidFill>
            <a:srgbClr val="FF008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7" name="Rounded Rectangle 166"/>
          <p:cNvSpPr/>
          <p:nvPr/>
        </p:nvSpPr>
        <p:spPr>
          <a:xfrm>
            <a:off x="2184400" y="1425808"/>
            <a:ext cx="232833" cy="22436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8" name="Rounded Rectangle 167"/>
          <p:cNvSpPr/>
          <p:nvPr/>
        </p:nvSpPr>
        <p:spPr>
          <a:xfrm>
            <a:off x="2986616" y="1313624"/>
            <a:ext cx="232833" cy="22436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9" name="Rounded Rectangle 168"/>
          <p:cNvSpPr/>
          <p:nvPr/>
        </p:nvSpPr>
        <p:spPr>
          <a:xfrm>
            <a:off x="3702050" y="915691"/>
            <a:ext cx="232833" cy="224367"/>
          </a:xfrm>
          <a:prstGeom prst="roundRect">
            <a:avLst/>
          </a:prstGeom>
          <a:solidFill>
            <a:srgbClr val="FF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0" name="Rounded Rectangle 169"/>
          <p:cNvSpPr/>
          <p:nvPr/>
        </p:nvSpPr>
        <p:spPr>
          <a:xfrm>
            <a:off x="3702050" y="1485075"/>
            <a:ext cx="232833" cy="224367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2184400" y="1973509"/>
            <a:ext cx="1750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Calibri"/>
              </a:rPr>
              <a:t>Processor 0</a:t>
            </a:r>
          </a:p>
        </p:txBody>
      </p:sp>
      <p:sp>
        <p:nvSpPr>
          <p:cNvPr id="172" name="Oval 171"/>
          <p:cNvSpPr/>
          <p:nvPr/>
        </p:nvSpPr>
        <p:spPr>
          <a:xfrm>
            <a:off x="2279650" y="2438555"/>
            <a:ext cx="1555750" cy="42870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2184400" y="2438555"/>
            <a:ext cx="1750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Calibri"/>
              </a:rPr>
              <a:t>Scheduler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74" name="Group 173"/>
          <p:cNvGrpSpPr/>
          <p:nvPr/>
        </p:nvGrpSpPr>
        <p:grpSpPr>
          <a:xfrm>
            <a:off x="2204243" y="3003329"/>
            <a:ext cx="1619275" cy="126533"/>
            <a:chOff x="2163208" y="2961822"/>
            <a:chExt cx="1781582" cy="173398"/>
          </a:xfrm>
        </p:grpSpPr>
        <p:sp>
          <p:nvSpPr>
            <p:cNvPr id="176" name="Rectangle 175"/>
            <p:cNvSpPr/>
            <p:nvPr/>
          </p:nvSpPr>
          <p:spPr>
            <a:xfrm>
              <a:off x="2189308" y="2961822"/>
              <a:ext cx="1755482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3826207" y="2961822"/>
              <a:ext cx="118583" cy="173398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3707624" y="2961822"/>
              <a:ext cx="118583" cy="17339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3589041" y="2961822"/>
              <a:ext cx="118583" cy="173398"/>
            </a:xfrm>
            <a:prstGeom prst="rect">
              <a:avLst/>
            </a:prstGeom>
            <a:solidFill>
              <a:srgbClr val="FF008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3470458" y="2961822"/>
              <a:ext cx="118583" cy="17339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3350022" y="2961822"/>
              <a:ext cx="118583" cy="173398"/>
            </a:xfrm>
            <a:prstGeom prst="rect">
              <a:avLst/>
            </a:prstGeom>
            <a:solidFill>
              <a:srgbClr val="FF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3231439" y="2961822"/>
              <a:ext cx="118583" cy="17339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3112856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2994273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2875690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2757107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2638524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2523614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2405348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2284912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2163208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75" name="TextBox 174"/>
          <p:cNvSpPr txBox="1"/>
          <p:nvPr/>
        </p:nvSpPr>
        <p:spPr>
          <a:xfrm>
            <a:off x="2159450" y="3129862"/>
            <a:ext cx="16543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  <a:latin typeface="Calibri"/>
              </a:rPr>
              <a:t>Message Queue</a:t>
            </a:r>
          </a:p>
        </p:txBody>
      </p:sp>
      <p:sp>
        <p:nvSpPr>
          <p:cNvPr id="193" name="Rounded Rectangle 192"/>
          <p:cNvSpPr/>
          <p:nvPr/>
        </p:nvSpPr>
        <p:spPr>
          <a:xfrm>
            <a:off x="4925249" y="3829196"/>
            <a:ext cx="232833" cy="224367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4" name="Rounded Rectangle 193"/>
          <p:cNvSpPr/>
          <p:nvPr/>
        </p:nvSpPr>
        <p:spPr>
          <a:xfrm>
            <a:off x="6252399" y="3670446"/>
            <a:ext cx="232833" cy="224367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5" name="Rounded Rectangle 194"/>
          <p:cNvSpPr/>
          <p:nvPr/>
        </p:nvSpPr>
        <p:spPr>
          <a:xfrm>
            <a:off x="5653382" y="3987946"/>
            <a:ext cx="232833" cy="22436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6" name="Rounded Rectangle 195"/>
          <p:cNvSpPr/>
          <p:nvPr/>
        </p:nvSpPr>
        <p:spPr>
          <a:xfrm>
            <a:off x="5136915" y="4212313"/>
            <a:ext cx="232833" cy="224367"/>
          </a:xfrm>
          <a:prstGeom prst="roundRect">
            <a:avLst/>
          </a:prstGeom>
          <a:solidFill>
            <a:srgbClr val="FF008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7" name="Rounded Rectangle 196"/>
          <p:cNvSpPr/>
          <p:nvPr/>
        </p:nvSpPr>
        <p:spPr>
          <a:xfrm>
            <a:off x="4967582" y="4610246"/>
            <a:ext cx="232833" cy="22436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8" name="Rounded Rectangle 197"/>
          <p:cNvSpPr/>
          <p:nvPr/>
        </p:nvSpPr>
        <p:spPr>
          <a:xfrm>
            <a:off x="5769798" y="4498062"/>
            <a:ext cx="232833" cy="22436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9" name="Rounded Rectangle 198"/>
          <p:cNvSpPr/>
          <p:nvPr/>
        </p:nvSpPr>
        <p:spPr>
          <a:xfrm>
            <a:off x="6485232" y="4100129"/>
            <a:ext cx="232833" cy="224367"/>
          </a:xfrm>
          <a:prstGeom prst="roundRect">
            <a:avLst/>
          </a:prstGeom>
          <a:solidFill>
            <a:srgbClr val="FF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0" name="Rounded Rectangle 199"/>
          <p:cNvSpPr/>
          <p:nvPr/>
        </p:nvSpPr>
        <p:spPr>
          <a:xfrm>
            <a:off x="6485232" y="4669513"/>
            <a:ext cx="232833" cy="224367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4967582" y="5157947"/>
            <a:ext cx="1750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Calibri"/>
              </a:rPr>
              <a:t>Processor 3</a:t>
            </a:r>
          </a:p>
        </p:txBody>
      </p:sp>
      <p:sp>
        <p:nvSpPr>
          <p:cNvPr id="202" name="Oval 201"/>
          <p:cNvSpPr/>
          <p:nvPr/>
        </p:nvSpPr>
        <p:spPr>
          <a:xfrm>
            <a:off x="5062832" y="5622993"/>
            <a:ext cx="1555750" cy="42870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4967582" y="5622993"/>
            <a:ext cx="1750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Calibri"/>
              </a:rPr>
              <a:t>Scheduler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04" name="Group 203"/>
          <p:cNvGrpSpPr/>
          <p:nvPr/>
        </p:nvGrpSpPr>
        <p:grpSpPr>
          <a:xfrm>
            <a:off x="4987425" y="6187767"/>
            <a:ext cx="1619275" cy="126533"/>
            <a:chOff x="2163208" y="2961822"/>
            <a:chExt cx="1781582" cy="173398"/>
          </a:xfrm>
        </p:grpSpPr>
        <p:sp>
          <p:nvSpPr>
            <p:cNvPr id="206" name="Rectangle 205"/>
            <p:cNvSpPr/>
            <p:nvPr/>
          </p:nvSpPr>
          <p:spPr>
            <a:xfrm>
              <a:off x="2189308" y="2961822"/>
              <a:ext cx="1755482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3826207" y="2961822"/>
              <a:ext cx="118583" cy="173398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3707624" y="2961822"/>
              <a:ext cx="118583" cy="17339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3589041" y="2961822"/>
              <a:ext cx="118583" cy="173398"/>
            </a:xfrm>
            <a:prstGeom prst="rect">
              <a:avLst/>
            </a:prstGeom>
            <a:solidFill>
              <a:srgbClr val="FF008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3470458" y="2961822"/>
              <a:ext cx="118583" cy="17339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3350022" y="2961822"/>
              <a:ext cx="118583" cy="173398"/>
            </a:xfrm>
            <a:prstGeom prst="rect">
              <a:avLst/>
            </a:prstGeom>
            <a:solidFill>
              <a:srgbClr val="FF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3231439" y="2961822"/>
              <a:ext cx="118583" cy="173398"/>
            </a:xfrm>
            <a:prstGeom prst="rect">
              <a:avLst/>
            </a:prstGeom>
            <a:solidFill>
              <a:srgbClr val="D7E4B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3112856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2994273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2875690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2757107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2638524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2523614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2405348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2284912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2163208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05" name="TextBox 204"/>
          <p:cNvSpPr txBox="1"/>
          <p:nvPr/>
        </p:nvSpPr>
        <p:spPr>
          <a:xfrm>
            <a:off x="4942632" y="6314300"/>
            <a:ext cx="16543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  <a:latin typeface="Calibri"/>
              </a:rPr>
              <a:t>Message Queue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2017 CHARM++ WORKSHOP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848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33899" y="3549649"/>
            <a:ext cx="2556934" cy="301201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0333" y="3549649"/>
            <a:ext cx="2561166" cy="301201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33899" y="327813"/>
            <a:ext cx="2556934" cy="301625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0333" y="359832"/>
            <a:ext cx="2561166" cy="301625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48958" y="3829196"/>
            <a:ext cx="232833" cy="224367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977091" y="3987946"/>
            <a:ext cx="232833" cy="22436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460624" y="4212313"/>
            <a:ext cx="232833" cy="224367"/>
          </a:xfrm>
          <a:prstGeom prst="roundRect">
            <a:avLst/>
          </a:prstGeom>
          <a:solidFill>
            <a:srgbClr val="FF008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093507" y="4498062"/>
            <a:ext cx="232833" cy="22436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808941" y="4100129"/>
            <a:ext cx="232833" cy="224367"/>
          </a:xfrm>
          <a:prstGeom prst="roundRect">
            <a:avLst/>
          </a:prstGeom>
          <a:solidFill>
            <a:srgbClr val="FF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91291" y="5157947"/>
            <a:ext cx="1750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Calibri"/>
              </a:rPr>
              <a:t>Processor 2</a:t>
            </a:r>
          </a:p>
        </p:txBody>
      </p:sp>
      <p:sp>
        <p:nvSpPr>
          <p:cNvPr id="19" name="Oval 18"/>
          <p:cNvSpPr/>
          <p:nvPr/>
        </p:nvSpPr>
        <p:spPr>
          <a:xfrm>
            <a:off x="2386541" y="5622993"/>
            <a:ext cx="1555750" cy="42870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91291" y="5622993"/>
            <a:ext cx="1750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Calibri"/>
              </a:rPr>
              <a:t>Scheduler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2311134" y="6187767"/>
            <a:ext cx="1619275" cy="126533"/>
            <a:chOff x="2163208" y="2961822"/>
            <a:chExt cx="1781582" cy="173398"/>
          </a:xfrm>
        </p:grpSpPr>
        <p:sp>
          <p:nvSpPr>
            <p:cNvPr id="23" name="Rectangle 22"/>
            <p:cNvSpPr/>
            <p:nvPr/>
          </p:nvSpPr>
          <p:spPr>
            <a:xfrm>
              <a:off x="2189308" y="2961822"/>
              <a:ext cx="1755482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826207" y="2961822"/>
              <a:ext cx="118583" cy="173398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707624" y="2961822"/>
              <a:ext cx="118583" cy="17339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589041" y="2961822"/>
              <a:ext cx="118583" cy="173398"/>
            </a:xfrm>
            <a:prstGeom prst="rect">
              <a:avLst/>
            </a:prstGeom>
            <a:solidFill>
              <a:srgbClr val="FF008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470458" y="2961822"/>
              <a:ext cx="118583" cy="17339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350022" y="2961822"/>
              <a:ext cx="118583" cy="173398"/>
            </a:xfrm>
            <a:prstGeom prst="rect">
              <a:avLst/>
            </a:prstGeom>
            <a:solidFill>
              <a:srgbClr val="FF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231439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112856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994273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875690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757107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638524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523614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405348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284912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163208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2266341" y="6314300"/>
            <a:ext cx="16543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  <a:latin typeface="Calibri"/>
              </a:rPr>
              <a:t>Message Queue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4925249" y="543472"/>
            <a:ext cx="232833" cy="224367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5" name="Rounded Rectangle 134"/>
          <p:cNvSpPr/>
          <p:nvPr/>
        </p:nvSpPr>
        <p:spPr>
          <a:xfrm>
            <a:off x="5653382" y="702222"/>
            <a:ext cx="232833" cy="22436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7" name="Rounded Rectangle 136"/>
          <p:cNvSpPr/>
          <p:nvPr/>
        </p:nvSpPr>
        <p:spPr>
          <a:xfrm>
            <a:off x="4967582" y="1324522"/>
            <a:ext cx="232833" cy="22436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8" name="Rounded Rectangle 137"/>
          <p:cNvSpPr/>
          <p:nvPr/>
        </p:nvSpPr>
        <p:spPr>
          <a:xfrm>
            <a:off x="5769798" y="1212338"/>
            <a:ext cx="232833" cy="22436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30" name="Group 129"/>
          <p:cNvGrpSpPr/>
          <p:nvPr/>
        </p:nvGrpSpPr>
        <p:grpSpPr>
          <a:xfrm>
            <a:off x="2291291" y="384722"/>
            <a:ext cx="4426774" cy="4509158"/>
            <a:chOff x="2291291" y="384722"/>
            <a:chExt cx="4426774" cy="4509158"/>
          </a:xfrm>
        </p:grpSpPr>
        <p:sp>
          <p:nvSpPr>
            <p:cNvPr id="131" name="Rounded Rectangle 130"/>
            <p:cNvSpPr/>
            <p:nvPr/>
          </p:nvSpPr>
          <p:spPr>
            <a:xfrm>
              <a:off x="3576108" y="3670446"/>
              <a:ext cx="232833" cy="224367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2" name="Rounded Rectangle 221"/>
            <p:cNvSpPr/>
            <p:nvPr/>
          </p:nvSpPr>
          <p:spPr>
            <a:xfrm>
              <a:off x="2291291" y="4610246"/>
              <a:ext cx="232833" cy="224367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3" name="Rounded Rectangle 222"/>
            <p:cNvSpPr/>
            <p:nvPr/>
          </p:nvSpPr>
          <p:spPr>
            <a:xfrm>
              <a:off x="3808941" y="4669513"/>
              <a:ext cx="232833" cy="224367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4" name="Rounded Rectangle 223"/>
            <p:cNvSpPr/>
            <p:nvPr/>
          </p:nvSpPr>
          <p:spPr>
            <a:xfrm>
              <a:off x="6252399" y="384722"/>
              <a:ext cx="232833" cy="224367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5" name="Rounded Rectangle 224"/>
            <p:cNvSpPr/>
            <p:nvPr/>
          </p:nvSpPr>
          <p:spPr>
            <a:xfrm>
              <a:off x="5136915" y="926589"/>
              <a:ext cx="232833" cy="224367"/>
            </a:xfrm>
            <a:prstGeom prst="roundRect">
              <a:avLst/>
            </a:prstGeom>
            <a:solidFill>
              <a:srgbClr val="FF008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6" name="Rounded Rectangle 225"/>
            <p:cNvSpPr/>
            <p:nvPr/>
          </p:nvSpPr>
          <p:spPr>
            <a:xfrm>
              <a:off x="6485232" y="814405"/>
              <a:ext cx="232833" cy="224367"/>
            </a:xfrm>
            <a:prstGeom prst="roundRect">
              <a:avLst/>
            </a:prstGeom>
            <a:solidFill>
              <a:srgbClr val="FF8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353733" y="450619"/>
            <a:ext cx="4305672" cy="4396975"/>
            <a:chOff x="2291291" y="384723"/>
            <a:chExt cx="4305672" cy="4396975"/>
          </a:xfrm>
        </p:grpSpPr>
        <p:sp>
          <p:nvSpPr>
            <p:cNvPr id="9" name="Rounded Rectangle 8"/>
            <p:cNvSpPr/>
            <p:nvPr/>
          </p:nvSpPr>
          <p:spPr>
            <a:xfrm>
              <a:off x="3576108" y="3670447"/>
              <a:ext cx="111731" cy="112184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291291" y="4610247"/>
              <a:ext cx="111731" cy="112184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3808941" y="4669514"/>
              <a:ext cx="111731" cy="112184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4" name="Rounded Rectangle 133"/>
            <p:cNvSpPr/>
            <p:nvPr/>
          </p:nvSpPr>
          <p:spPr>
            <a:xfrm>
              <a:off x="6252399" y="384723"/>
              <a:ext cx="111731" cy="112184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6" name="Rounded Rectangle 135"/>
            <p:cNvSpPr/>
            <p:nvPr/>
          </p:nvSpPr>
          <p:spPr>
            <a:xfrm>
              <a:off x="5136915" y="926590"/>
              <a:ext cx="111731" cy="112184"/>
            </a:xfrm>
            <a:prstGeom prst="roundRect">
              <a:avLst/>
            </a:prstGeom>
            <a:solidFill>
              <a:srgbClr val="FF008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9" name="Rounded Rectangle 138"/>
            <p:cNvSpPr/>
            <p:nvPr/>
          </p:nvSpPr>
          <p:spPr>
            <a:xfrm>
              <a:off x="6485232" y="814406"/>
              <a:ext cx="111731" cy="112184"/>
            </a:xfrm>
            <a:prstGeom prst="roundRect">
              <a:avLst/>
            </a:prstGeom>
            <a:solidFill>
              <a:srgbClr val="FF8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40" name="Rounded Rectangle 139"/>
          <p:cNvSpPr/>
          <p:nvPr/>
        </p:nvSpPr>
        <p:spPr>
          <a:xfrm>
            <a:off x="6485232" y="1383789"/>
            <a:ext cx="232833" cy="224367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4967582" y="1872223"/>
            <a:ext cx="1750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Calibri"/>
              </a:rPr>
              <a:t>Processor 1</a:t>
            </a:r>
          </a:p>
        </p:txBody>
      </p:sp>
      <p:sp>
        <p:nvSpPr>
          <p:cNvPr id="142" name="Oval 141"/>
          <p:cNvSpPr/>
          <p:nvPr/>
        </p:nvSpPr>
        <p:spPr>
          <a:xfrm>
            <a:off x="5062832" y="2337269"/>
            <a:ext cx="1555750" cy="42870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4967582" y="2337269"/>
            <a:ext cx="1750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Calibri"/>
              </a:rPr>
              <a:t>Scheduler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44" name="Group 143"/>
          <p:cNvGrpSpPr/>
          <p:nvPr/>
        </p:nvGrpSpPr>
        <p:grpSpPr>
          <a:xfrm>
            <a:off x="4987425" y="2902043"/>
            <a:ext cx="1619275" cy="126533"/>
            <a:chOff x="2163208" y="2961822"/>
            <a:chExt cx="1781582" cy="173398"/>
          </a:xfrm>
        </p:grpSpPr>
        <p:sp>
          <p:nvSpPr>
            <p:cNvPr id="146" name="Rectangle 145"/>
            <p:cNvSpPr/>
            <p:nvPr/>
          </p:nvSpPr>
          <p:spPr>
            <a:xfrm>
              <a:off x="2189308" y="2961822"/>
              <a:ext cx="1755482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3826207" y="2961822"/>
              <a:ext cx="118583" cy="173398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3707624" y="2961822"/>
              <a:ext cx="118583" cy="17339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3589041" y="2961822"/>
              <a:ext cx="118583" cy="173398"/>
            </a:xfrm>
            <a:prstGeom prst="rect">
              <a:avLst/>
            </a:prstGeom>
            <a:solidFill>
              <a:srgbClr val="FF008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3470458" y="2961822"/>
              <a:ext cx="118583" cy="17339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3350022" y="2961822"/>
              <a:ext cx="118583" cy="173398"/>
            </a:xfrm>
            <a:prstGeom prst="rect">
              <a:avLst/>
            </a:prstGeom>
            <a:solidFill>
              <a:srgbClr val="FF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3231439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3112856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2994273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2875690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2757107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2638524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2523614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2405348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2284912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2163208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45" name="TextBox 144"/>
          <p:cNvSpPr txBox="1"/>
          <p:nvPr/>
        </p:nvSpPr>
        <p:spPr>
          <a:xfrm>
            <a:off x="4942632" y="3028576"/>
            <a:ext cx="16543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  <a:latin typeface="Calibri"/>
              </a:rPr>
              <a:t>Message Queue</a:t>
            </a:r>
          </a:p>
        </p:txBody>
      </p:sp>
      <p:sp>
        <p:nvSpPr>
          <p:cNvPr id="163" name="Rounded Rectangle 162"/>
          <p:cNvSpPr/>
          <p:nvPr/>
        </p:nvSpPr>
        <p:spPr>
          <a:xfrm>
            <a:off x="2142067" y="644758"/>
            <a:ext cx="347186" cy="336551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4" name="Rounded Rectangle 163"/>
          <p:cNvSpPr/>
          <p:nvPr/>
        </p:nvSpPr>
        <p:spPr>
          <a:xfrm>
            <a:off x="3469217" y="486008"/>
            <a:ext cx="232833" cy="224367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5" name="Rounded Rectangle 164"/>
          <p:cNvSpPr/>
          <p:nvPr/>
        </p:nvSpPr>
        <p:spPr>
          <a:xfrm>
            <a:off x="2870200" y="803508"/>
            <a:ext cx="232833" cy="22436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6" name="Rounded Rectangle 165"/>
          <p:cNvSpPr/>
          <p:nvPr/>
        </p:nvSpPr>
        <p:spPr>
          <a:xfrm>
            <a:off x="2353733" y="1027875"/>
            <a:ext cx="232833" cy="224367"/>
          </a:xfrm>
          <a:prstGeom prst="roundRect">
            <a:avLst/>
          </a:prstGeom>
          <a:solidFill>
            <a:srgbClr val="FF008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7" name="Rounded Rectangle 166"/>
          <p:cNvSpPr/>
          <p:nvPr/>
        </p:nvSpPr>
        <p:spPr>
          <a:xfrm>
            <a:off x="2184400" y="1425808"/>
            <a:ext cx="347186" cy="33655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8" name="Rounded Rectangle 167"/>
          <p:cNvSpPr/>
          <p:nvPr/>
        </p:nvSpPr>
        <p:spPr>
          <a:xfrm>
            <a:off x="2986616" y="1313624"/>
            <a:ext cx="347186" cy="33655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9" name="Rounded Rectangle 168"/>
          <p:cNvSpPr/>
          <p:nvPr/>
        </p:nvSpPr>
        <p:spPr>
          <a:xfrm>
            <a:off x="3702050" y="915691"/>
            <a:ext cx="347186" cy="336551"/>
          </a:xfrm>
          <a:prstGeom prst="roundRect">
            <a:avLst/>
          </a:prstGeom>
          <a:solidFill>
            <a:srgbClr val="FF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0" name="Rounded Rectangle 169"/>
          <p:cNvSpPr/>
          <p:nvPr/>
        </p:nvSpPr>
        <p:spPr>
          <a:xfrm>
            <a:off x="3702050" y="1485075"/>
            <a:ext cx="232833" cy="224367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2184400" y="1973509"/>
            <a:ext cx="1750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Calibri"/>
              </a:rPr>
              <a:t>Processor 0</a:t>
            </a:r>
          </a:p>
        </p:txBody>
      </p:sp>
      <p:sp>
        <p:nvSpPr>
          <p:cNvPr id="172" name="Oval 171"/>
          <p:cNvSpPr/>
          <p:nvPr/>
        </p:nvSpPr>
        <p:spPr>
          <a:xfrm>
            <a:off x="2279650" y="2438555"/>
            <a:ext cx="1555750" cy="42870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2184400" y="2438555"/>
            <a:ext cx="1750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Calibri"/>
              </a:rPr>
              <a:t>Scheduler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74" name="Group 173"/>
          <p:cNvGrpSpPr/>
          <p:nvPr/>
        </p:nvGrpSpPr>
        <p:grpSpPr>
          <a:xfrm>
            <a:off x="2204243" y="3003329"/>
            <a:ext cx="1619275" cy="126533"/>
            <a:chOff x="2163208" y="2961822"/>
            <a:chExt cx="1781582" cy="173398"/>
          </a:xfrm>
        </p:grpSpPr>
        <p:sp>
          <p:nvSpPr>
            <p:cNvPr id="176" name="Rectangle 175"/>
            <p:cNvSpPr/>
            <p:nvPr/>
          </p:nvSpPr>
          <p:spPr>
            <a:xfrm>
              <a:off x="2189308" y="2961822"/>
              <a:ext cx="1755482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3826207" y="2961822"/>
              <a:ext cx="118583" cy="173398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3707624" y="2961822"/>
              <a:ext cx="118583" cy="17339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3589041" y="2961822"/>
              <a:ext cx="118583" cy="173398"/>
            </a:xfrm>
            <a:prstGeom prst="rect">
              <a:avLst/>
            </a:prstGeom>
            <a:solidFill>
              <a:srgbClr val="FF008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3470458" y="2961822"/>
              <a:ext cx="118583" cy="17339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3350022" y="2961822"/>
              <a:ext cx="118583" cy="173398"/>
            </a:xfrm>
            <a:prstGeom prst="rect">
              <a:avLst/>
            </a:prstGeom>
            <a:solidFill>
              <a:srgbClr val="FF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3231439" y="2961822"/>
              <a:ext cx="118583" cy="17339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3112856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2994273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2875690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2757107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2638524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2523614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2405348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2284912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2163208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75" name="TextBox 174"/>
          <p:cNvSpPr txBox="1"/>
          <p:nvPr/>
        </p:nvSpPr>
        <p:spPr>
          <a:xfrm>
            <a:off x="2159450" y="3129862"/>
            <a:ext cx="16543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  <a:latin typeface="Calibri"/>
              </a:rPr>
              <a:t>Message Queue</a:t>
            </a:r>
          </a:p>
        </p:txBody>
      </p:sp>
      <p:sp>
        <p:nvSpPr>
          <p:cNvPr id="193" name="Rounded Rectangle 192"/>
          <p:cNvSpPr/>
          <p:nvPr/>
        </p:nvSpPr>
        <p:spPr>
          <a:xfrm>
            <a:off x="4925249" y="3829196"/>
            <a:ext cx="232833" cy="224367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4" name="Rounded Rectangle 193"/>
          <p:cNvSpPr/>
          <p:nvPr/>
        </p:nvSpPr>
        <p:spPr>
          <a:xfrm>
            <a:off x="6252399" y="3670446"/>
            <a:ext cx="232833" cy="224367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5" name="Rounded Rectangle 194"/>
          <p:cNvSpPr/>
          <p:nvPr/>
        </p:nvSpPr>
        <p:spPr>
          <a:xfrm>
            <a:off x="5653382" y="3987946"/>
            <a:ext cx="347186" cy="33655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6" name="Rounded Rectangle 195"/>
          <p:cNvSpPr/>
          <p:nvPr/>
        </p:nvSpPr>
        <p:spPr>
          <a:xfrm>
            <a:off x="5136915" y="4212313"/>
            <a:ext cx="232833" cy="224367"/>
          </a:xfrm>
          <a:prstGeom prst="roundRect">
            <a:avLst/>
          </a:prstGeom>
          <a:solidFill>
            <a:srgbClr val="FF008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7" name="Rounded Rectangle 196"/>
          <p:cNvSpPr/>
          <p:nvPr/>
        </p:nvSpPr>
        <p:spPr>
          <a:xfrm>
            <a:off x="4967582" y="4610246"/>
            <a:ext cx="232833" cy="22436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8" name="Rounded Rectangle 197"/>
          <p:cNvSpPr/>
          <p:nvPr/>
        </p:nvSpPr>
        <p:spPr>
          <a:xfrm>
            <a:off x="5769798" y="4498062"/>
            <a:ext cx="347186" cy="33655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9" name="Rounded Rectangle 198"/>
          <p:cNvSpPr/>
          <p:nvPr/>
        </p:nvSpPr>
        <p:spPr>
          <a:xfrm>
            <a:off x="6485232" y="4100129"/>
            <a:ext cx="347186" cy="336551"/>
          </a:xfrm>
          <a:prstGeom prst="roundRect">
            <a:avLst/>
          </a:prstGeom>
          <a:solidFill>
            <a:srgbClr val="FF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0" name="Rounded Rectangle 199"/>
          <p:cNvSpPr/>
          <p:nvPr/>
        </p:nvSpPr>
        <p:spPr>
          <a:xfrm>
            <a:off x="6485232" y="4669513"/>
            <a:ext cx="232833" cy="224367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4967582" y="5157947"/>
            <a:ext cx="1750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Calibri"/>
              </a:rPr>
              <a:t>Processor 3</a:t>
            </a:r>
          </a:p>
        </p:txBody>
      </p:sp>
      <p:sp>
        <p:nvSpPr>
          <p:cNvPr id="202" name="Oval 201"/>
          <p:cNvSpPr/>
          <p:nvPr/>
        </p:nvSpPr>
        <p:spPr>
          <a:xfrm>
            <a:off x="5062832" y="5622993"/>
            <a:ext cx="1555750" cy="42870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4967582" y="5622993"/>
            <a:ext cx="1750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Calibri"/>
              </a:rPr>
              <a:t>Scheduler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04" name="Group 203"/>
          <p:cNvGrpSpPr/>
          <p:nvPr/>
        </p:nvGrpSpPr>
        <p:grpSpPr>
          <a:xfrm>
            <a:off x="4987425" y="6187767"/>
            <a:ext cx="1619275" cy="126533"/>
            <a:chOff x="2163208" y="2961822"/>
            <a:chExt cx="1781582" cy="173398"/>
          </a:xfrm>
        </p:grpSpPr>
        <p:sp>
          <p:nvSpPr>
            <p:cNvPr id="206" name="Rectangle 205"/>
            <p:cNvSpPr/>
            <p:nvPr/>
          </p:nvSpPr>
          <p:spPr>
            <a:xfrm>
              <a:off x="2189308" y="2961822"/>
              <a:ext cx="1755482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3826207" y="2961822"/>
              <a:ext cx="118583" cy="173398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3707624" y="2961822"/>
              <a:ext cx="118583" cy="17339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3589041" y="2961822"/>
              <a:ext cx="118583" cy="173398"/>
            </a:xfrm>
            <a:prstGeom prst="rect">
              <a:avLst/>
            </a:prstGeom>
            <a:solidFill>
              <a:srgbClr val="FF008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3470458" y="2961822"/>
              <a:ext cx="118583" cy="17339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3350022" y="2961822"/>
              <a:ext cx="118583" cy="173398"/>
            </a:xfrm>
            <a:prstGeom prst="rect">
              <a:avLst/>
            </a:prstGeom>
            <a:solidFill>
              <a:srgbClr val="FF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3231439" y="2961822"/>
              <a:ext cx="118583" cy="173398"/>
            </a:xfrm>
            <a:prstGeom prst="rect">
              <a:avLst/>
            </a:prstGeom>
            <a:solidFill>
              <a:srgbClr val="D7E4B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3112856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2994273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2875690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2757107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2638524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2523614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2405348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2284912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2163208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05" name="TextBox 204"/>
          <p:cNvSpPr txBox="1"/>
          <p:nvPr/>
        </p:nvSpPr>
        <p:spPr>
          <a:xfrm>
            <a:off x="4942632" y="6314300"/>
            <a:ext cx="16543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  <a:latin typeface="Calibri"/>
              </a:rPr>
              <a:t>Message Queue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2017 CHARM++ WORKSHOP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577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  <p:bldP spid="167" grpId="0" animBg="1"/>
      <p:bldP spid="168" grpId="0" animBg="1"/>
      <p:bldP spid="169" grpId="0" animBg="1"/>
      <p:bldP spid="195" grpId="0" animBg="1"/>
      <p:bldP spid="198" grpId="0" animBg="1"/>
      <p:bldP spid="19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33899" y="3549649"/>
            <a:ext cx="2556934" cy="301201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0333" y="3549649"/>
            <a:ext cx="2561166" cy="301201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33899" y="327813"/>
            <a:ext cx="2556934" cy="301625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0333" y="359832"/>
            <a:ext cx="2561166" cy="301625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48958" y="3829196"/>
            <a:ext cx="232833" cy="224367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977091" y="3987946"/>
            <a:ext cx="232833" cy="22436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460624" y="4212313"/>
            <a:ext cx="232833" cy="224367"/>
          </a:xfrm>
          <a:prstGeom prst="roundRect">
            <a:avLst/>
          </a:prstGeom>
          <a:solidFill>
            <a:srgbClr val="FF008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93507" y="4498062"/>
            <a:ext cx="232833" cy="22436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08941" y="4100129"/>
            <a:ext cx="232833" cy="224367"/>
          </a:xfrm>
          <a:prstGeom prst="roundRect">
            <a:avLst/>
          </a:prstGeom>
          <a:solidFill>
            <a:srgbClr val="FF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91291" y="5157947"/>
            <a:ext cx="1750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Calibri"/>
              </a:rPr>
              <a:t>Processor 2</a:t>
            </a:r>
          </a:p>
        </p:txBody>
      </p:sp>
      <p:sp>
        <p:nvSpPr>
          <p:cNvPr id="12" name="Oval 11"/>
          <p:cNvSpPr/>
          <p:nvPr/>
        </p:nvSpPr>
        <p:spPr>
          <a:xfrm>
            <a:off x="2386541" y="5622993"/>
            <a:ext cx="1555750" cy="42870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91291" y="5622993"/>
            <a:ext cx="1750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Calibri"/>
              </a:rPr>
              <a:t>Scheduler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311139" y="6187767"/>
            <a:ext cx="1619270" cy="126533"/>
            <a:chOff x="2163208" y="2961822"/>
            <a:chExt cx="1781573" cy="173398"/>
          </a:xfrm>
        </p:grpSpPr>
        <p:sp>
          <p:nvSpPr>
            <p:cNvPr id="15" name="Rectangle 14"/>
            <p:cNvSpPr/>
            <p:nvPr/>
          </p:nvSpPr>
          <p:spPr>
            <a:xfrm>
              <a:off x="2189302" y="2961822"/>
              <a:ext cx="1755479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826198" y="2961822"/>
              <a:ext cx="118583" cy="173398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707615" y="2961822"/>
              <a:ext cx="118583" cy="17339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589033" y="2961822"/>
              <a:ext cx="118583" cy="173398"/>
            </a:xfrm>
            <a:prstGeom prst="rect">
              <a:avLst/>
            </a:prstGeom>
            <a:solidFill>
              <a:srgbClr val="FF008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470450" y="2961822"/>
              <a:ext cx="118583" cy="17339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350014" y="2961822"/>
              <a:ext cx="118583" cy="173398"/>
            </a:xfrm>
            <a:prstGeom prst="rect">
              <a:avLst/>
            </a:prstGeom>
            <a:solidFill>
              <a:srgbClr val="FF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231431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112848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994266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875683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757100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638518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523610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405344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284907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163208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266341" y="6314300"/>
            <a:ext cx="16543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  <a:latin typeface="Calibri"/>
              </a:rPr>
              <a:t>Message Queue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925249" y="543472"/>
            <a:ext cx="232833" cy="224367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653382" y="702222"/>
            <a:ext cx="232833" cy="22436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967582" y="1324522"/>
            <a:ext cx="232833" cy="22436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5769798" y="1212338"/>
            <a:ext cx="232833" cy="22436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3638550" y="3736343"/>
            <a:ext cx="111731" cy="112184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2353733" y="4676143"/>
            <a:ext cx="111731" cy="11218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6314841" y="450619"/>
            <a:ext cx="111731" cy="112184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5199357" y="992486"/>
            <a:ext cx="111731" cy="112184"/>
          </a:xfrm>
          <a:prstGeom prst="roundRect">
            <a:avLst/>
          </a:prstGeom>
          <a:solidFill>
            <a:srgbClr val="FF008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6547674" y="880302"/>
            <a:ext cx="111731" cy="112184"/>
          </a:xfrm>
          <a:prstGeom prst="roundRect">
            <a:avLst/>
          </a:prstGeom>
          <a:solidFill>
            <a:srgbClr val="FF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6485232" y="1383789"/>
            <a:ext cx="232833" cy="224367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967582" y="1872223"/>
            <a:ext cx="1750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Calibri"/>
              </a:rPr>
              <a:t>Processor 1</a:t>
            </a:r>
          </a:p>
        </p:txBody>
      </p:sp>
      <p:sp>
        <p:nvSpPr>
          <p:cNvPr id="52" name="Oval 51"/>
          <p:cNvSpPr/>
          <p:nvPr/>
        </p:nvSpPr>
        <p:spPr>
          <a:xfrm>
            <a:off x="5062832" y="2337269"/>
            <a:ext cx="1555750" cy="42870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967582" y="2337269"/>
            <a:ext cx="1750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Calibri"/>
              </a:rPr>
              <a:t>Scheduler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4987430" y="2902043"/>
            <a:ext cx="1619270" cy="126533"/>
            <a:chOff x="2163208" y="2961822"/>
            <a:chExt cx="1781573" cy="173398"/>
          </a:xfrm>
        </p:grpSpPr>
        <p:sp>
          <p:nvSpPr>
            <p:cNvPr id="55" name="Rectangle 54"/>
            <p:cNvSpPr/>
            <p:nvPr/>
          </p:nvSpPr>
          <p:spPr>
            <a:xfrm>
              <a:off x="2189302" y="2961822"/>
              <a:ext cx="1755479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826198" y="2961822"/>
              <a:ext cx="118583" cy="173398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707615" y="2961822"/>
              <a:ext cx="118583" cy="17339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589033" y="2961822"/>
              <a:ext cx="118583" cy="173398"/>
            </a:xfrm>
            <a:prstGeom prst="rect">
              <a:avLst/>
            </a:prstGeom>
            <a:solidFill>
              <a:srgbClr val="FF008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470450" y="2961822"/>
              <a:ext cx="118583" cy="17339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350014" y="2961822"/>
              <a:ext cx="118583" cy="173398"/>
            </a:xfrm>
            <a:prstGeom prst="rect">
              <a:avLst/>
            </a:prstGeom>
            <a:solidFill>
              <a:srgbClr val="FF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231431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3112848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994266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2875683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757100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2638518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2523610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405344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284907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163208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4942632" y="3028576"/>
            <a:ext cx="16543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  <a:latin typeface="Calibri"/>
              </a:rPr>
              <a:t>Message Queue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3469217" y="486008"/>
            <a:ext cx="232833" cy="224367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2870200" y="803508"/>
            <a:ext cx="232833" cy="22436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2353733" y="1027875"/>
            <a:ext cx="232833" cy="224367"/>
          </a:xfrm>
          <a:prstGeom prst="roundRect">
            <a:avLst/>
          </a:prstGeom>
          <a:solidFill>
            <a:srgbClr val="FF008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2986616" y="1313624"/>
            <a:ext cx="347186" cy="33655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3702050" y="915691"/>
            <a:ext cx="347186" cy="336551"/>
          </a:xfrm>
          <a:prstGeom prst="roundRect">
            <a:avLst/>
          </a:prstGeom>
          <a:solidFill>
            <a:srgbClr val="FF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3702050" y="1485075"/>
            <a:ext cx="232833" cy="224367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184400" y="1973509"/>
            <a:ext cx="1750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Calibri"/>
              </a:rPr>
              <a:t>Processor 0</a:t>
            </a:r>
          </a:p>
        </p:txBody>
      </p:sp>
      <p:sp>
        <p:nvSpPr>
          <p:cNvPr id="81" name="Oval 80"/>
          <p:cNvSpPr/>
          <p:nvPr/>
        </p:nvSpPr>
        <p:spPr>
          <a:xfrm>
            <a:off x="2279650" y="2438555"/>
            <a:ext cx="1555750" cy="42870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184400" y="2438555"/>
            <a:ext cx="1750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Calibri"/>
              </a:rPr>
              <a:t>Scheduler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2204248" y="3003329"/>
            <a:ext cx="1619270" cy="126533"/>
            <a:chOff x="2163208" y="2961822"/>
            <a:chExt cx="1781573" cy="173398"/>
          </a:xfrm>
        </p:grpSpPr>
        <p:sp>
          <p:nvSpPr>
            <p:cNvPr id="84" name="Rectangle 83"/>
            <p:cNvSpPr/>
            <p:nvPr/>
          </p:nvSpPr>
          <p:spPr>
            <a:xfrm>
              <a:off x="2189302" y="2961822"/>
              <a:ext cx="1755479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3826198" y="2961822"/>
              <a:ext cx="118583" cy="173398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3707615" y="2961822"/>
              <a:ext cx="118583" cy="17339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3589033" y="2961822"/>
              <a:ext cx="118583" cy="173398"/>
            </a:xfrm>
            <a:prstGeom prst="rect">
              <a:avLst/>
            </a:prstGeom>
            <a:solidFill>
              <a:srgbClr val="FF008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3470450" y="2961822"/>
              <a:ext cx="118583" cy="17339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3350014" y="2961822"/>
              <a:ext cx="118583" cy="173398"/>
            </a:xfrm>
            <a:prstGeom prst="rect">
              <a:avLst/>
            </a:prstGeom>
            <a:solidFill>
              <a:srgbClr val="FF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3231431" y="2961822"/>
              <a:ext cx="118583" cy="17339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3112848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2994266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2875683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2757100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2638518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2523610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405344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2284907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2163208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2159450" y="3129862"/>
            <a:ext cx="16543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  <a:latin typeface="Calibri"/>
              </a:rPr>
              <a:t>Message Queue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4925249" y="3829196"/>
            <a:ext cx="232833" cy="224367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2" name="Rounded Rectangle 101"/>
          <p:cNvSpPr/>
          <p:nvPr/>
        </p:nvSpPr>
        <p:spPr>
          <a:xfrm>
            <a:off x="6252399" y="3670446"/>
            <a:ext cx="232833" cy="224367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3" name="Rounded Rectangle 102"/>
          <p:cNvSpPr/>
          <p:nvPr/>
        </p:nvSpPr>
        <p:spPr>
          <a:xfrm>
            <a:off x="5653382" y="3987946"/>
            <a:ext cx="347186" cy="33655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4" name="Rounded Rectangle 103"/>
          <p:cNvSpPr/>
          <p:nvPr/>
        </p:nvSpPr>
        <p:spPr>
          <a:xfrm>
            <a:off x="5136915" y="4212313"/>
            <a:ext cx="232833" cy="224367"/>
          </a:xfrm>
          <a:prstGeom prst="roundRect">
            <a:avLst/>
          </a:prstGeom>
          <a:solidFill>
            <a:srgbClr val="FF008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5" name="Rounded Rectangle 104"/>
          <p:cNvSpPr/>
          <p:nvPr/>
        </p:nvSpPr>
        <p:spPr>
          <a:xfrm>
            <a:off x="4967582" y="4610246"/>
            <a:ext cx="232833" cy="22436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6" name="Rounded Rectangle 105"/>
          <p:cNvSpPr/>
          <p:nvPr/>
        </p:nvSpPr>
        <p:spPr>
          <a:xfrm>
            <a:off x="5769798" y="4498062"/>
            <a:ext cx="347186" cy="33655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8" name="Rounded Rectangle 107"/>
          <p:cNvSpPr/>
          <p:nvPr/>
        </p:nvSpPr>
        <p:spPr>
          <a:xfrm>
            <a:off x="6485232" y="4669513"/>
            <a:ext cx="232833" cy="224367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4967582" y="5157947"/>
            <a:ext cx="1750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Calibri"/>
              </a:rPr>
              <a:t>Processor 3</a:t>
            </a:r>
          </a:p>
        </p:txBody>
      </p:sp>
      <p:sp>
        <p:nvSpPr>
          <p:cNvPr id="110" name="Oval 109"/>
          <p:cNvSpPr/>
          <p:nvPr/>
        </p:nvSpPr>
        <p:spPr>
          <a:xfrm>
            <a:off x="5062832" y="5622993"/>
            <a:ext cx="1555750" cy="42870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4967582" y="5622993"/>
            <a:ext cx="1750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Calibri"/>
              </a:rPr>
              <a:t>Scheduler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12" name="Group 111"/>
          <p:cNvGrpSpPr/>
          <p:nvPr/>
        </p:nvGrpSpPr>
        <p:grpSpPr>
          <a:xfrm>
            <a:off x="4987430" y="6187767"/>
            <a:ext cx="1619270" cy="126533"/>
            <a:chOff x="2163208" y="2961822"/>
            <a:chExt cx="1781573" cy="173398"/>
          </a:xfrm>
        </p:grpSpPr>
        <p:sp>
          <p:nvSpPr>
            <p:cNvPr id="113" name="Rectangle 112"/>
            <p:cNvSpPr/>
            <p:nvPr/>
          </p:nvSpPr>
          <p:spPr>
            <a:xfrm>
              <a:off x="2189302" y="2961822"/>
              <a:ext cx="1755479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3826198" y="2961822"/>
              <a:ext cx="118583" cy="173398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3707615" y="2961822"/>
              <a:ext cx="118583" cy="17339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3589033" y="2961822"/>
              <a:ext cx="118583" cy="173398"/>
            </a:xfrm>
            <a:prstGeom prst="rect">
              <a:avLst/>
            </a:prstGeom>
            <a:solidFill>
              <a:srgbClr val="FF008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3470450" y="2961822"/>
              <a:ext cx="118583" cy="17339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3350014" y="2961822"/>
              <a:ext cx="118583" cy="173398"/>
            </a:xfrm>
            <a:prstGeom prst="rect">
              <a:avLst/>
            </a:prstGeom>
            <a:solidFill>
              <a:srgbClr val="FF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3231431" y="2961822"/>
              <a:ext cx="118583" cy="173398"/>
            </a:xfrm>
            <a:prstGeom prst="rect">
              <a:avLst/>
            </a:prstGeom>
            <a:solidFill>
              <a:srgbClr val="D7E4B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3112848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2994266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2875683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2757100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2638518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2523610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2405344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2284907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2163208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29" name="TextBox 128"/>
          <p:cNvSpPr txBox="1"/>
          <p:nvPr/>
        </p:nvSpPr>
        <p:spPr>
          <a:xfrm>
            <a:off x="4942632" y="6314300"/>
            <a:ext cx="16543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  <a:latin typeface="Calibri"/>
              </a:rPr>
              <a:t>Message Queue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2142067" y="644758"/>
            <a:ext cx="347186" cy="336551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2184400" y="1425808"/>
            <a:ext cx="347186" cy="33655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7" name="Rounded Rectangle 106"/>
          <p:cNvSpPr/>
          <p:nvPr/>
        </p:nvSpPr>
        <p:spPr>
          <a:xfrm>
            <a:off x="6485232" y="4100129"/>
            <a:ext cx="347186" cy="336551"/>
          </a:xfrm>
          <a:prstGeom prst="roundRect">
            <a:avLst/>
          </a:prstGeom>
          <a:solidFill>
            <a:srgbClr val="FF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871383" y="4735410"/>
            <a:ext cx="111731" cy="112184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7" name="Footer Placeholder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2017 CHARM++ WORKSHOP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618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047 C 0.00278 0.00232 0.00504 0.0044 0.00764 0.00626 C 0.00885 0.00695 0.01041 0.00718 0.0118 0.00811 C 0.01614 0.01089 0.01909 0.01575 0.02326 0.01946 C 0.02568 0.02455 0.02829 0.02826 0.03176 0.03266 C 0.03263 0.0352 0.03315 0.03798 0.03453 0.0403 C 0.03557 0.04238 0.03766 0.04354 0.03887 0.04586 C 0.04755 0.063 0.03037 0.03845 0.04442 0.05721 C 0.04807 0.07272 0.05258 0.07712 0.06438 0.0799 C 0.07149 0.08963 0.08555 0.09357 0.09544 0.09889 C 0.09804 0.10028 0.10134 0.10028 0.10394 0.1026 C 0.11453 0.11163 0.12511 0.12159 0.13656 0.129 C 0.14003 0.13409 0.14333 0.13525 0.14784 0.13849 C 0.15617 0.14451 0.16363 0.15262 0.17196 0.15934 C 0.17925 0.17138 0.18793 0.18018 0.19747 0.18944 C 0.20406 0.1957 0.20962 0.20334 0.21725 0.20843 C 0.22159 0.22696 0.22003 0.21816 0.22003 0.25753 C 0.22003 0.28324 0.21968 0.30917 0.21864 0.33511 C 0.21847 0.33558 0.21517 0.34878 0.21447 0.35202 C 0.21066 0.3673 0.20632 0.39394 0.19608 0.4032 C 0.19383 0.412 0.18845 0.42103 0.18324 0.42775 C 0.18151 0.43446 0.18307 0.43215 0.17908 0.43539 " pathEditMode="relative" ptsTypes="fffffffffffffffffffffA">
                                      <p:cBhvr>
                                        <p:cTn id="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04147E-6 2.05651E-6 C -0.01007 -0.01783 -0.00469 -0.01158 -0.01424 -0.02084 C -0.01961 -0.03474 -0.02482 -0.05164 -0.03124 -0.06438 C -0.03298 -0.07365 -0.03662 -0.08175 -0.03836 -0.09078 C -0.04026 -0.10028 -0.04044 -0.10977 -0.04113 -0.11927 C -0.04078 -0.13502 -0.04148 -0.151 -0.03974 -0.16651 C -0.0387 -0.17717 -0.03367 -0.18597 -0.02985 -0.19477 C -0.02326 -0.21121 -0.01909 -0.22696 -0.01146 -0.24201 C -0.00764 -0.26146 -0.00417 -0.25892 0.00416 -0.2742 C 0.00902 -0.28346 0.01353 -0.29342 0.01839 -0.30245 C 0.02481 -0.31496 0.03001 -0.32353 0.034 -0.33835 C 0.03296 -0.37008 0.03227 -0.40157 0.03105 -0.43307 C 0.03053 -0.44141 0.02828 -0.44998 0.02411 -0.45577 C 0.02203 -0.46526 0.02255 -0.46063 0.02255 -0.46897 " pathEditMode="relative" ptsTypes="fffffffffffffA">
                                      <p:cBhvr>
                                        <p:cTn id="8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8662E-6 4.94673E-6 C 0.00226 0.00926 0.00711 0.01366 0.01406 0.0169 C 0.01874 0.02107 0.02325 0.02107 0.02828 0.02454 C 0.04303 0.03427 0.0583 0.03612 0.07496 0.03774 C 0.10741 0.03635 0.114 0.03774 0.13743 0.03033 C 0.14836 0.02246 0.16189 0.01991 0.17283 0.01134 C 0.18341 0.00254 0.1933 -0.00765 0.20389 -0.01691 C 0.20788 -0.02478 0.22402 -0.04146 0.23078 -0.04725 C 0.23929 -0.06971 0.26271 -0.09079 0.2818 -0.09079 " pathEditMode="relative" ptsTypes="ffffffffA">
                                      <p:cBhvr>
                                        <p:cTn id="1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6823E-6 7.10514E-6 C 0.00416 -0.00393 0.00902 -0.00671 0.01266 -0.01134 C 0.02065 -0.02222 0.01648 -0.01945 0.02394 -0.02269 C 0.03314 -0.03218 0.04511 -0.03612 0.05656 -0.03983 C 0.07721 -0.03936 0.09804 -0.03913 0.11886 -0.03797 C 0.13916 -0.03705 0.15912 -0.02755 0.17976 -0.02663 C 0.20562 -0.0257 0.23165 -0.02547 0.25767 -0.02477 C 0.26652 -0.02315 0.27451 -0.02107 0.28318 -0.01713 C 0.28787 -0.01134 0.29221 -0.00555 0.29602 0.00186 C 0.29811 0.01043 0.29967 0.02016 0.30314 0.02826 " pathEditMode="relative" ptsTypes="fffffffffA">
                                      <p:cBhvr>
                                        <p:cTn id="1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6" grpId="0" animBg="1"/>
      <p:bldP spid="107" grpId="0" animBg="1"/>
      <p:bldP spid="4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229278"/>
            <a:ext cx="8305800" cy="792162"/>
          </a:xfrm>
        </p:spPr>
        <p:txBody>
          <a:bodyPr/>
          <a:lstStyle/>
          <a:p>
            <a:r>
              <a:rPr lang="en-US" dirty="0" smtClean="0"/>
              <a:t>Empowering the RTS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4495800"/>
            <a:ext cx="8305800" cy="1981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 Adaptive RTS can:</a:t>
            </a:r>
          </a:p>
          <a:p>
            <a:pPr lvl="1"/>
            <a:r>
              <a:rPr lang="en-US" dirty="0" smtClean="0"/>
              <a:t>Dynamically balance loads</a:t>
            </a:r>
          </a:p>
          <a:p>
            <a:pPr lvl="1"/>
            <a:r>
              <a:rPr lang="en-US" dirty="0" smtClean="0"/>
              <a:t>Optimize communication:</a:t>
            </a:r>
          </a:p>
          <a:p>
            <a:pPr lvl="2"/>
            <a:r>
              <a:rPr lang="en-US" dirty="0" smtClean="0"/>
              <a:t>Spread over time, </a:t>
            </a:r>
            <a:r>
              <a:rPr lang="en-US" dirty="0" err="1" smtClean="0"/>
              <a:t>async</a:t>
            </a:r>
            <a:r>
              <a:rPr lang="en-US" dirty="0" smtClean="0"/>
              <a:t> collectives</a:t>
            </a:r>
          </a:p>
          <a:p>
            <a:pPr lvl="1"/>
            <a:r>
              <a:rPr lang="en-US" dirty="0" smtClean="0"/>
              <a:t>Automatic latency tolerance</a:t>
            </a:r>
          </a:p>
          <a:p>
            <a:pPr lvl="1"/>
            <a:r>
              <a:rPr lang="en-US" dirty="0" err="1" smtClean="0"/>
              <a:t>Prefetch</a:t>
            </a:r>
            <a:r>
              <a:rPr lang="en-US" dirty="0" smtClean="0"/>
              <a:t> data with almost perfect predictability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57200" y="3429000"/>
            <a:ext cx="1981200" cy="609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  <a:latin typeface="Calibri"/>
              </a:rPr>
              <a:t>Asynchrony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048000" y="3352800"/>
            <a:ext cx="3200400" cy="838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prstClr val="white"/>
                </a:solidFill>
                <a:latin typeface="Calibri"/>
              </a:rPr>
              <a:t>Overdecomposition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705600" y="3429000"/>
            <a:ext cx="2209800" cy="609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prstClr val="white"/>
                </a:solidFill>
                <a:latin typeface="Calibri"/>
              </a:rPr>
              <a:t>Migratability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362200" y="1066800"/>
            <a:ext cx="4343400" cy="7620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504D">
                    <a:lumMod val="75000"/>
                  </a:srgbClr>
                </a:solidFill>
                <a:latin typeface="Calibri"/>
              </a:rPr>
              <a:t>Adaptive</a:t>
            </a:r>
          </a:p>
          <a:p>
            <a:pPr algn="ctr"/>
            <a:r>
              <a:rPr lang="en-US" dirty="0">
                <a:solidFill>
                  <a:srgbClr val="C0504D">
                    <a:lumMod val="75000"/>
                  </a:srgbClr>
                </a:solidFill>
                <a:latin typeface="Calibri"/>
              </a:rPr>
              <a:t>Runtime System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600200" y="2362200"/>
            <a:ext cx="1981200" cy="6096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50000">
                <a:schemeClr val="accent1">
                  <a:lumMod val="75000"/>
                </a:schemeClr>
              </a:gs>
              <a:gs pos="75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prstClr val="white"/>
                </a:solidFill>
                <a:latin typeface="Calibri"/>
              </a:rPr>
              <a:t>Introspection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715000" y="2362200"/>
            <a:ext cx="1828800" cy="533400"/>
          </a:xfrm>
          <a:prstGeom prst="roundRect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51000">
                <a:schemeClr val="accent1">
                  <a:shade val="58000"/>
                  <a:satMod val="165000"/>
                </a:schemeClr>
              </a:gs>
              <a:gs pos="75000">
                <a:schemeClr val="accent1">
                  <a:shade val="30000"/>
                  <a:satMod val="175000"/>
                </a:schemeClr>
              </a:gs>
              <a:gs pos="100000">
                <a:schemeClr val="accent1">
                  <a:shade val="15000"/>
                  <a:satMod val="17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prstClr val="white"/>
                </a:solidFill>
                <a:latin typeface="Calibri"/>
              </a:rPr>
              <a:t>Adaptivity</a:t>
            </a: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9F3CA-D42A-4F16-9502-7E916E4DA7F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2017 CHARM++ WORKSHOP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136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</a:t>
            </a:r>
            <a:r>
              <a:rPr lang="en-US" dirty="0" smtClean="0"/>
              <a:t>Production </a:t>
            </a:r>
            <a:r>
              <a:rPr lang="en-US" dirty="0"/>
              <a:t>Applications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285109"/>
          <a:ext cx="8229600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6796"/>
                <a:gridCol w="3007816"/>
                <a:gridCol w="2492191"/>
                <a:gridCol w="732797"/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Application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Domain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Previous</a:t>
                      </a:r>
                      <a:r>
                        <a:rPr lang="en-US" baseline="0"/>
                        <a:t> parallelization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Scale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NAMD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Classical MD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PVM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500k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ChaNGa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N-body gravity &amp; SPH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500k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EpiSimdemics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Agent-based epidemiology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500k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OpenAtom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Electronic 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128k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Spectre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Relativistic</a:t>
                      </a:r>
                      <a:r>
                        <a:rPr lang="en-US" baseline="0"/>
                        <a:t> MHD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100k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FreeON</a:t>
                      </a:r>
                      <a:r>
                        <a:rPr lang="en-US" dirty="0"/>
                        <a:t>/</a:t>
                      </a:r>
                      <a:r>
                        <a:rPr lang="en-US"/>
                        <a:t>SpAMM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Quantum Chemistry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OpenMP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50k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Enzo-P/Cello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Astrophysics/Cosmology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32k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ROSS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16k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SDG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Elastodynamic fracture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10k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ADHydro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Systems</a:t>
                      </a:r>
                      <a:r>
                        <a:rPr lang="en-US" baseline="0"/>
                        <a:t> </a:t>
                      </a:r>
                      <a:r>
                        <a:rPr lang="en-US"/>
                        <a:t>Hydrology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1000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Disney ClothSim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Textile</a:t>
                      </a:r>
                      <a:r>
                        <a:rPr lang="en-US" baseline="0"/>
                        <a:t> &amp; rigid body dynamics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TBB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768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Particle Tracking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Velocimetry reconstruction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512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JetAlloc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Stochastic MIP</a:t>
                      </a:r>
                      <a:r>
                        <a:rPr lang="en-US" baseline="0"/>
                        <a:t> </a:t>
                      </a:r>
                      <a:r>
                        <a:rPr lang="en-US"/>
                        <a:t>optimization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480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2017 CHARM++ WORKSHOP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04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Relevance to </a:t>
            </a:r>
            <a:r>
              <a:rPr lang="en-US" dirty="0" err="1" smtClean="0"/>
              <a:t>Exascale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1447800"/>
            <a:ext cx="61722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Intelligent, introspective, Adaptive Runtime Systems, developed for handling application’s dynamic variability, already have features that can deal with challenges posed by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exascale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hardware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2017 CHARM++ WORKSHOP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97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Relevant capabilities for </a:t>
            </a:r>
            <a:r>
              <a:rPr lang="en-US" dirty="0" err="1" smtClean="0"/>
              <a:t>Exascale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Load balancing</a:t>
            </a:r>
          </a:p>
          <a:p>
            <a:r>
              <a:rPr lang="en-US" dirty="0" smtClean="0"/>
              <a:t>Data-driven execution in support of task-based models</a:t>
            </a:r>
          </a:p>
          <a:p>
            <a:r>
              <a:rPr lang="en-US" dirty="0" smtClean="0"/>
              <a:t>Resilience</a:t>
            </a:r>
          </a:p>
          <a:p>
            <a:pPr lvl="1"/>
            <a:r>
              <a:rPr lang="en-US" dirty="0" smtClean="0"/>
              <a:t>multiple approaches: in-memory checkpoint, leveraging NVM, message-logging for low MTBF</a:t>
            </a:r>
          </a:p>
          <a:p>
            <a:pPr lvl="1"/>
            <a:r>
              <a:rPr lang="en-US" dirty="0" smtClean="0"/>
              <a:t>all leveraging object-based </a:t>
            </a:r>
            <a:r>
              <a:rPr lang="en-US" dirty="0" err="1" smtClean="0"/>
              <a:t>overdecomposition</a:t>
            </a:r>
            <a:endParaRPr lang="en-US" dirty="0" smtClean="0"/>
          </a:p>
          <a:p>
            <a:r>
              <a:rPr lang="en-US" dirty="0" smtClean="0"/>
              <a:t>Power/Thermal optimizations</a:t>
            </a:r>
          </a:p>
          <a:p>
            <a:r>
              <a:rPr lang="en-US" dirty="0" smtClean="0"/>
              <a:t>Shrink/Expand sets of processors allocated during execution</a:t>
            </a:r>
          </a:p>
          <a:p>
            <a:r>
              <a:rPr lang="en-US" dirty="0" err="1" smtClean="0"/>
              <a:t>Adaptivity</a:t>
            </a:r>
            <a:r>
              <a:rPr lang="en-US" dirty="0" smtClean="0"/>
              <a:t>-aware resource management for whole-machine optimizations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2017 CHARM++ WORKSHOP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0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dirty="0"/>
              <a:t>IEEE Computer highlights Charm++ energy efficient runtime</a:t>
            </a:r>
            <a:endParaRPr lang="en-US" sz="3000" dirty="0"/>
          </a:p>
        </p:txBody>
      </p:sp>
      <p:pic>
        <p:nvPicPr>
          <p:cNvPr id="4" name="Content Placeholder 3" descr="Screen Shot 2017-04-16 at 12.31.51 PM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02" r="-84"/>
          <a:stretch/>
        </p:blipFill>
        <p:spPr>
          <a:xfrm>
            <a:off x="628651" y="2294678"/>
            <a:ext cx="2815802" cy="3651795"/>
          </a:xfrm>
          <a:ln w="12700">
            <a:solidFill>
              <a:schemeClr val="accent1">
                <a:shade val="50000"/>
              </a:schemeClr>
            </a:solidFill>
          </a:ln>
        </p:spPr>
      </p:pic>
      <p:pic>
        <p:nvPicPr>
          <p:cNvPr id="5" name="Picture 4" descr="Screen Shot 2017-04-16 at 12.32.3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682" y="2226469"/>
            <a:ext cx="4492669" cy="372000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2017 CHARM++ WORKSHOP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769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76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bit of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the 15</a:t>
            </a:r>
            <a:r>
              <a:rPr lang="en-US" baseline="30000" dirty="0" smtClean="0"/>
              <a:t>th</a:t>
            </a:r>
            <a:r>
              <a:rPr lang="en-US" dirty="0" smtClean="0"/>
              <a:t> workshop in a series that began in 2001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2017 CHARM++ WORKSHOP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61748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6543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Interaction Between the Runtime System and the Resource Manager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2125266"/>
            <a:ext cx="7781925" cy="2933700"/>
          </a:xfrm>
        </p:spPr>
      </p:pic>
      <p:sp>
        <p:nvSpPr>
          <p:cNvPr id="5" name="TextBox 4"/>
          <p:cNvSpPr txBox="1"/>
          <p:nvPr/>
        </p:nvSpPr>
        <p:spPr>
          <a:xfrm>
            <a:off x="488516" y="5143517"/>
            <a:ext cx="79643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 typeface="Wingdings" charset="2"/>
              <a:buChar char="ü"/>
            </a:pPr>
            <a:r>
              <a:rPr lang="en-US" sz="1350" dirty="0"/>
              <a:t>Allows </a:t>
            </a:r>
            <a:r>
              <a:rPr lang="en-US" sz="1350" dirty="0"/>
              <a:t>dynamic interaction between the system resource manager or scheduler and the job runtime </a:t>
            </a:r>
            <a:r>
              <a:rPr lang="en-US" sz="1350" dirty="0"/>
              <a:t>system</a:t>
            </a:r>
          </a:p>
          <a:p>
            <a:pPr marL="214313" indent="-214313">
              <a:buFont typeface="Wingdings" charset="2"/>
              <a:buChar char="ü"/>
            </a:pPr>
            <a:r>
              <a:rPr lang="en-US" sz="1350" dirty="0"/>
              <a:t>Meets system-level constraints </a:t>
            </a:r>
            <a:r>
              <a:rPr lang="en-US" sz="1350" dirty="0"/>
              <a:t>such as power caps and hardware </a:t>
            </a:r>
            <a:r>
              <a:rPr lang="en-US" sz="1350" dirty="0"/>
              <a:t>configurations</a:t>
            </a:r>
          </a:p>
          <a:p>
            <a:pPr marL="214313" indent="-214313">
              <a:buFont typeface="Wingdings" charset="2"/>
              <a:buChar char="ü"/>
            </a:pPr>
            <a:r>
              <a:rPr lang="en-US" sz="1350" dirty="0"/>
              <a:t>Achieves the objectives of both datacenter users and system administrators</a:t>
            </a:r>
          </a:p>
          <a:p>
            <a:pPr marL="214313" indent="-214313">
              <a:buFont typeface="Wingdings" charset="2"/>
              <a:buChar char="ü"/>
            </a:pPr>
            <a:endParaRPr lang="en-US" sz="135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2017 CHARM++ WORKSHOP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13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Charm++ interoperates with MPI</a:t>
            </a:r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1938" y="1074345"/>
            <a:ext cx="8615362" cy="5172860"/>
          </a:xfrm>
        </p:spPr>
      </p:pic>
      <p:sp>
        <p:nvSpPr>
          <p:cNvPr id="4" name="Rounded Rectangle 3"/>
          <p:cNvSpPr/>
          <p:nvPr/>
        </p:nvSpPr>
        <p:spPr>
          <a:xfrm>
            <a:off x="1698165" y="3875311"/>
            <a:ext cx="990605" cy="31568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solidFill>
                  <a:schemeClr val="tx1"/>
                </a:solidFill>
                <a:cs typeface="Arial" pitchFamily="34" charset="0"/>
              </a:rPr>
              <a:t>Charm++ Control</a:t>
            </a:r>
            <a:endParaRPr lang="en-US" sz="105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23657" y="1221599"/>
            <a:ext cx="2262469" cy="4939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86126" y="1221598"/>
            <a:ext cx="2391099" cy="49397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51283" y="797062"/>
            <a:ext cx="7381087" cy="369332"/>
          </a:xfrm>
          <a:prstGeom prst="rect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C00000"/>
                </a:solidFill>
              </a:rPr>
              <a:t>So, you can write one module in Charm++, while keeping the rest in MPI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2017 CHARM++ WORKSHOP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32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 Integration </a:t>
            </a:r>
            <a:r>
              <a:rPr lang="en-US" dirty="0"/>
              <a:t>of Loop Parallelism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1"/>
            <a:ext cx="8839200" cy="4267199"/>
          </a:xfrm>
        </p:spPr>
        <p:txBody>
          <a:bodyPr>
            <a:normAutofit lnSpcReduction="1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800" dirty="0"/>
              <a:t>Used for transient load balancing within a node </a:t>
            </a:r>
          </a:p>
          <a:p>
            <a:r>
              <a:rPr lang="en-US" dirty="0"/>
              <a:t>Mechanisms:</a:t>
            </a:r>
          </a:p>
          <a:p>
            <a:pPr lvl="1"/>
            <a:r>
              <a:rPr lang="en-US" dirty="0"/>
              <a:t>Charm++’s old </a:t>
            </a:r>
            <a:r>
              <a:rPr lang="en-US" dirty="0" err="1"/>
              <a:t>CkLoop</a:t>
            </a:r>
            <a:r>
              <a:rPr lang="en-US" dirty="0"/>
              <a:t> construct</a:t>
            </a:r>
          </a:p>
          <a:p>
            <a:pPr lvl="1"/>
            <a:r>
              <a:rPr lang="en-US" dirty="0"/>
              <a:t>New integration with </a:t>
            </a:r>
            <a:r>
              <a:rPr lang="en-US" dirty="0" err="1"/>
              <a:t>OpenMP</a:t>
            </a:r>
            <a:r>
              <a:rPr lang="en-US" dirty="0"/>
              <a:t> (</a:t>
            </a:r>
            <a:r>
              <a:rPr lang="en-US" dirty="0" err="1"/>
              <a:t>gomp</a:t>
            </a:r>
            <a:r>
              <a:rPr lang="en-US" dirty="0"/>
              <a:t>, and now </a:t>
            </a:r>
            <a:r>
              <a:rPr lang="en-US" dirty="0" err="1"/>
              <a:t>llvm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BSC’s OMPSS integration is </a:t>
            </a:r>
            <a:r>
              <a:rPr lang="en-US" dirty="0" smtClean="0"/>
              <a:t>orthogonal</a:t>
            </a:r>
          </a:p>
          <a:p>
            <a:pPr lvl="1"/>
            <a:r>
              <a:rPr lang="en-US" dirty="0" smtClean="0"/>
              <a:t>Other new </a:t>
            </a:r>
            <a:r>
              <a:rPr lang="en-US" dirty="0" err="1" smtClean="0"/>
              <a:t>OpenMP</a:t>
            </a:r>
            <a:r>
              <a:rPr lang="en-US" dirty="0" smtClean="0"/>
              <a:t> schedulers</a:t>
            </a:r>
            <a:endParaRPr lang="en-US" dirty="0"/>
          </a:p>
          <a:p>
            <a:r>
              <a:rPr lang="en-US" dirty="0" smtClean="0"/>
              <a:t>RTS </a:t>
            </a:r>
            <a:r>
              <a:rPr lang="en-US" dirty="0"/>
              <a:t>splits a loop into Charm++ messages</a:t>
            </a:r>
          </a:p>
          <a:p>
            <a:pPr marL="533351" lvl="1" indent="-250468" defTabSz="402322">
              <a:spcBef>
                <a:spcPts val="492"/>
              </a:spcBef>
              <a:defRPr sz="2992"/>
            </a:pPr>
            <a:r>
              <a:rPr lang="en-US" sz="2250" dirty="0"/>
              <a:t>Pushed into each local work stealing queue</a:t>
            </a:r>
          </a:p>
          <a:p>
            <a:pPr marL="833761" lvl="2" indent="-250468" defTabSz="402322">
              <a:spcBef>
                <a:spcPts val="492"/>
              </a:spcBef>
              <a:defRPr sz="2992"/>
            </a:pPr>
            <a:r>
              <a:rPr lang="en-US" sz="2250" dirty="0"/>
              <a:t>where idle threads within the same node can steal </a:t>
            </a:r>
            <a:r>
              <a:rPr lang="en-US" sz="2250" dirty="0" smtClean="0"/>
              <a:t>tasks</a:t>
            </a:r>
            <a:endParaRPr lang="en-US" sz="225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 CHARM++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9F3CA-D42A-4F16-9502-7E916E4DA7FE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6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9" name="pasted-image.pdf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15481" y="544711"/>
            <a:ext cx="4313039" cy="3080743"/>
          </a:xfrm>
          <a:prstGeom prst="rect">
            <a:avLst/>
          </a:prstGeom>
          <a:ln w="12700">
            <a:miter lim="400000"/>
          </a:ln>
        </p:spPr>
      </p:pic>
      <p:sp>
        <p:nvSpPr>
          <p:cNvPr id="650" name="Shape 6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47500" lnSpcReduction="20000"/>
          </a:bodyPr>
          <a:lstStyle/>
          <a:p>
            <a:fld id="{86CB4B4D-7CA3-9044-876B-883B54F8677D}" type="slidenum">
              <a:t>23</a:t>
            </a:fld>
            <a:endParaRPr/>
          </a:p>
        </p:txBody>
      </p:sp>
      <p:pic>
        <p:nvPicPr>
          <p:cNvPr id="651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31149" y="2701230"/>
            <a:ext cx="133945" cy="214313"/>
          </a:xfrm>
          <a:prstGeom prst="rect">
            <a:avLst/>
          </a:prstGeom>
          <a:ln w="12700">
            <a:miter lim="400000"/>
          </a:ln>
        </p:spPr>
      </p:pic>
      <p:pic>
        <p:nvPicPr>
          <p:cNvPr id="652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232922" y="2701230"/>
            <a:ext cx="133945" cy="214313"/>
          </a:xfrm>
          <a:prstGeom prst="rect">
            <a:avLst/>
          </a:prstGeom>
          <a:ln w="12700">
            <a:miter lim="400000"/>
          </a:ln>
        </p:spPr>
      </p:pic>
      <p:pic>
        <p:nvPicPr>
          <p:cNvPr id="653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134695" y="2701230"/>
            <a:ext cx="133945" cy="214313"/>
          </a:xfrm>
          <a:prstGeom prst="rect">
            <a:avLst/>
          </a:prstGeom>
          <a:ln w="12700">
            <a:miter lim="400000"/>
          </a:ln>
        </p:spPr>
      </p:pic>
      <p:pic>
        <p:nvPicPr>
          <p:cNvPr id="654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938242" y="2701230"/>
            <a:ext cx="133945" cy="214313"/>
          </a:xfrm>
          <a:prstGeom prst="rect">
            <a:avLst/>
          </a:prstGeom>
          <a:ln w="12700">
            <a:miter lim="400000"/>
          </a:ln>
        </p:spPr>
      </p:pic>
      <p:pic>
        <p:nvPicPr>
          <p:cNvPr id="655" name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40016" y="2701230"/>
            <a:ext cx="133945" cy="214313"/>
          </a:xfrm>
          <a:prstGeom prst="rect">
            <a:avLst/>
          </a:prstGeom>
          <a:ln w="12700">
            <a:miter lim="400000"/>
          </a:ln>
        </p:spPr>
      </p:pic>
      <p:pic>
        <p:nvPicPr>
          <p:cNvPr id="656" name="pasted-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741789" y="2701230"/>
            <a:ext cx="133945" cy="214313"/>
          </a:xfrm>
          <a:prstGeom prst="rect">
            <a:avLst/>
          </a:prstGeom>
          <a:ln w="12700">
            <a:miter lim="400000"/>
          </a:ln>
        </p:spPr>
      </p:pic>
      <p:pic>
        <p:nvPicPr>
          <p:cNvPr id="657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643563" y="2701230"/>
            <a:ext cx="133945" cy="214313"/>
          </a:xfrm>
          <a:prstGeom prst="rect">
            <a:avLst/>
          </a:prstGeom>
          <a:ln w="12700">
            <a:miter lim="400000"/>
          </a:ln>
        </p:spPr>
      </p:pic>
      <p:pic>
        <p:nvPicPr>
          <p:cNvPr id="658" name="pasted-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036469" y="2701230"/>
            <a:ext cx="133945" cy="214313"/>
          </a:xfrm>
          <a:prstGeom prst="rect">
            <a:avLst/>
          </a:prstGeom>
          <a:ln w="12700">
            <a:miter lim="400000"/>
          </a:ln>
        </p:spPr>
      </p:pic>
      <p:pic>
        <p:nvPicPr>
          <p:cNvPr id="659" name="pasted-image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786438" y="3891111"/>
            <a:ext cx="44648" cy="2549426"/>
          </a:xfrm>
          <a:prstGeom prst="rect">
            <a:avLst/>
          </a:prstGeom>
          <a:ln w="12700">
            <a:miter lim="400000"/>
          </a:ln>
        </p:spPr>
      </p:pic>
      <p:pic>
        <p:nvPicPr>
          <p:cNvPr id="660" name="pasted-image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3295055" y="3891111"/>
            <a:ext cx="44648" cy="2549426"/>
          </a:xfrm>
          <a:prstGeom prst="rect">
            <a:avLst/>
          </a:prstGeom>
          <a:ln w="12700">
            <a:miter lim="400000"/>
          </a:ln>
        </p:spPr>
      </p:pic>
      <p:pic>
        <p:nvPicPr>
          <p:cNvPr id="661" name="pasted-image.pdf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645237" y="4170164"/>
            <a:ext cx="327050" cy="267891"/>
          </a:xfrm>
          <a:prstGeom prst="rect">
            <a:avLst/>
          </a:prstGeom>
          <a:ln w="12700">
            <a:miter lim="400000"/>
          </a:ln>
        </p:spPr>
      </p:pic>
      <p:pic>
        <p:nvPicPr>
          <p:cNvPr id="662" name="pasted-image.pdf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645237" y="4446984"/>
            <a:ext cx="327050" cy="267891"/>
          </a:xfrm>
          <a:prstGeom prst="rect">
            <a:avLst/>
          </a:prstGeom>
          <a:ln w="12700">
            <a:miter lim="400000"/>
          </a:ln>
        </p:spPr>
      </p:pic>
      <p:pic>
        <p:nvPicPr>
          <p:cNvPr id="663" name="pasted-image.pdf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5645237" y="4723804"/>
            <a:ext cx="327050" cy="526852"/>
          </a:xfrm>
          <a:prstGeom prst="rect">
            <a:avLst/>
          </a:prstGeom>
          <a:ln w="12700">
            <a:miter lim="400000"/>
          </a:ln>
        </p:spPr>
      </p:pic>
      <p:pic>
        <p:nvPicPr>
          <p:cNvPr id="664" name="pasted-image.pdf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3153854" y="4406801"/>
            <a:ext cx="327050" cy="214313"/>
          </a:xfrm>
          <a:prstGeom prst="rect">
            <a:avLst/>
          </a:prstGeom>
          <a:ln w="12700">
            <a:miter lim="400000"/>
          </a:ln>
        </p:spPr>
      </p:pic>
      <p:pic>
        <p:nvPicPr>
          <p:cNvPr id="665" name="pasted-image.pdf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3153854" y="4647902"/>
            <a:ext cx="327050" cy="214313"/>
          </a:xfrm>
          <a:prstGeom prst="rect">
            <a:avLst/>
          </a:prstGeom>
          <a:ln w="12700">
            <a:miter lim="400000"/>
          </a:ln>
        </p:spPr>
      </p:pic>
      <p:pic>
        <p:nvPicPr>
          <p:cNvPr id="666" name="pasted-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708037" y="5058668"/>
            <a:ext cx="133946" cy="214313"/>
          </a:xfrm>
          <a:prstGeom prst="rect">
            <a:avLst/>
          </a:prstGeom>
          <a:ln w="12700">
            <a:miter lim="400000"/>
          </a:ln>
        </p:spPr>
      </p:pic>
      <p:pic>
        <p:nvPicPr>
          <p:cNvPr id="667" name="pasted-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708037" y="5423893"/>
            <a:ext cx="133946" cy="214313"/>
          </a:xfrm>
          <a:prstGeom prst="rect">
            <a:avLst/>
          </a:prstGeom>
          <a:ln w="12700">
            <a:miter lim="400000"/>
          </a:ln>
        </p:spPr>
      </p:pic>
      <p:sp>
        <p:nvSpPr>
          <p:cNvPr id="668" name="Shape 668"/>
          <p:cNvSpPr/>
          <p:nvPr/>
        </p:nvSpPr>
        <p:spPr>
          <a:xfrm flipH="1" flipV="1">
            <a:off x="5503714" y="1888849"/>
            <a:ext cx="335891" cy="335891"/>
          </a:xfrm>
          <a:prstGeom prst="line">
            <a:avLst/>
          </a:prstGeom>
          <a:ln w="12700">
            <a:solidFill>
              <a:schemeClr val="accent6">
                <a:hueOff val="-193447"/>
                <a:satOff val="3713"/>
                <a:lumOff val="11329"/>
              </a:schemeClr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3400"/>
            </a:pPr>
            <a:endParaRPr sz="2391"/>
          </a:p>
        </p:txBody>
      </p:sp>
      <p:pic>
        <p:nvPicPr>
          <p:cNvPr id="669" name="pasted-image.pdf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3157481" y="4165699"/>
            <a:ext cx="319795" cy="214313"/>
          </a:xfrm>
          <a:prstGeom prst="rect">
            <a:avLst/>
          </a:prstGeom>
          <a:ln w="12700">
            <a:miter lim="400000"/>
          </a:ln>
        </p:spPr>
      </p:pic>
      <p:pic>
        <p:nvPicPr>
          <p:cNvPr id="670" name="pasted-image.pdf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3153854" y="5356919"/>
            <a:ext cx="327050" cy="312541"/>
          </a:xfrm>
          <a:prstGeom prst="rect">
            <a:avLst/>
          </a:prstGeom>
          <a:ln w="12700">
            <a:miter lim="400000"/>
          </a:ln>
        </p:spPr>
      </p:pic>
      <p:pic>
        <p:nvPicPr>
          <p:cNvPr id="671" name="pasted-image.pdf"/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5645349" y="5423893"/>
            <a:ext cx="319795" cy="214312"/>
          </a:xfrm>
          <a:prstGeom prst="rect">
            <a:avLst/>
          </a:prstGeom>
          <a:ln w="12700">
            <a:miter lim="400000"/>
          </a:ln>
        </p:spPr>
      </p:pic>
      <p:pic>
        <p:nvPicPr>
          <p:cNvPr id="672" name="pasted-image.pdf"/>
          <p:cNvPicPr>
            <a:picLocks noChangeAspect="1"/>
          </p:cNvPicPr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3911529" y="3269045"/>
            <a:ext cx="2255098" cy="547618"/>
          </a:xfrm>
          <a:prstGeom prst="rect">
            <a:avLst/>
          </a:prstGeom>
          <a:ln w="12700">
            <a:miter lim="400000"/>
          </a:ln>
        </p:spPr>
      </p:pic>
      <p:sp>
        <p:nvSpPr>
          <p:cNvPr id="673" name="Shape 673"/>
          <p:cNvSpPr/>
          <p:nvPr/>
        </p:nvSpPr>
        <p:spPr>
          <a:xfrm>
            <a:off x="5965143" y="4714875"/>
            <a:ext cx="2544925" cy="3952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tIns="45719" rIns="45719" bIns="45719" anchor="t">
            <a:spAutoFit/>
          </a:bodyPr>
          <a:lstStyle>
            <a:lvl1pPr algn="l" defTabSz="650240"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 sz="984" dirty="0"/>
              <a:t>Integrated</a:t>
            </a:r>
            <a:r>
              <a:rPr sz="984" dirty="0"/>
              <a:t> RTS</a:t>
            </a:r>
            <a:r>
              <a:rPr lang="en-US" sz="984" dirty="0"/>
              <a:t> </a:t>
            </a:r>
            <a:r>
              <a:rPr lang="en-US" sz="984" dirty="0">
                <a:solidFill>
                  <a:schemeClr val="tx1"/>
                </a:solidFill>
              </a:rPr>
              <a:t/>
            </a:r>
            <a:br>
              <a:rPr lang="en-US" sz="984" dirty="0">
                <a:solidFill>
                  <a:schemeClr val="tx1"/>
                </a:solidFill>
              </a:rPr>
            </a:br>
            <a:r>
              <a:rPr lang="en-US" sz="984" dirty="0"/>
              <a:t>(Using Charm++ construct or </a:t>
            </a:r>
            <a:r>
              <a:rPr lang="en-US" sz="984" dirty="0" err="1"/>
              <a:t>OpenMP</a:t>
            </a:r>
            <a:r>
              <a:rPr lang="en-US" sz="984" dirty="0"/>
              <a:t> pragmas)</a:t>
            </a:r>
            <a:endParaRPr sz="984" dirty="0">
              <a:solidFill>
                <a:schemeClr val="tx1"/>
              </a:solidFill>
            </a:endParaRPr>
          </a:p>
        </p:txBody>
      </p:sp>
      <p:pic>
        <p:nvPicPr>
          <p:cNvPr id="674" name="pasted-image.pdf"/>
          <p:cNvPicPr>
            <a:picLocks noChangeAspect="1"/>
          </p:cNvPicPr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5645349" y="5256907"/>
            <a:ext cx="319795" cy="133946"/>
          </a:xfrm>
          <a:prstGeom prst="rect">
            <a:avLst/>
          </a:prstGeom>
          <a:ln w="12700">
            <a:miter lim="400000"/>
          </a:ln>
        </p:spPr>
      </p:pic>
      <p:sp>
        <p:nvSpPr>
          <p:cNvPr id="675" name="Shape 675"/>
          <p:cNvSpPr/>
          <p:nvPr/>
        </p:nvSpPr>
        <p:spPr>
          <a:xfrm flipV="1">
            <a:off x="5957951" y="5152039"/>
            <a:ext cx="804422" cy="183450"/>
          </a:xfrm>
          <a:prstGeom prst="line">
            <a:avLst/>
          </a:prstGeom>
          <a:ln w="12700">
            <a:solidFill>
              <a:srgbClr val="808785"/>
            </a:solidFill>
            <a:custDash>
              <a:ds d="100000" sp="200000"/>
            </a:custDash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3400"/>
            </a:pPr>
            <a:endParaRPr sz="2391"/>
          </a:p>
        </p:txBody>
      </p:sp>
      <p:sp>
        <p:nvSpPr>
          <p:cNvPr id="676" name="Shape 676"/>
          <p:cNvSpPr/>
          <p:nvPr/>
        </p:nvSpPr>
        <p:spPr>
          <a:xfrm>
            <a:off x="5971997" y="5335488"/>
            <a:ext cx="776331" cy="185206"/>
          </a:xfrm>
          <a:prstGeom prst="line">
            <a:avLst/>
          </a:prstGeom>
          <a:ln w="12700">
            <a:solidFill>
              <a:srgbClr val="808785"/>
            </a:solidFill>
            <a:custDash>
              <a:ds d="100000" sp="200000"/>
            </a:custDash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3400"/>
            </a:pPr>
            <a:endParaRPr sz="2391"/>
          </a:p>
        </p:txBody>
      </p:sp>
      <p:sp>
        <p:nvSpPr>
          <p:cNvPr id="677" name="Shape 677"/>
          <p:cNvSpPr/>
          <p:nvPr/>
        </p:nvSpPr>
        <p:spPr>
          <a:xfrm>
            <a:off x="3156072" y="185026"/>
            <a:ext cx="471284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800"/>
            </a:lvl1pPr>
          </a:lstStyle>
          <a:p>
            <a:r>
              <a:rPr sz="1266"/>
              <a:t>Core0</a:t>
            </a:r>
          </a:p>
        </p:txBody>
      </p:sp>
      <p:sp>
        <p:nvSpPr>
          <p:cNvPr id="678" name="Shape 678"/>
          <p:cNvSpPr/>
          <p:nvPr/>
        </p:nvSpPr>
        <p:spPr>
          <a:xfrm>
            <a:off x="5565187" y="185026"/>
            <a:ext cx="471284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800"/>
            </a:lvl1pPr>
          </a:lstStyle>
          <a:p>
            <a:r>
              <a:rPr sz="1266"/>
              <a:t>Core1</a:t>
            </a:r>
          </a:p>
        </p:txBody>
      </p:sp>
      <p:sp>
        <p:nvSpPr>
          <p:cNvPr id="679" name="Shape 679"/>
          <p:cNvSpPr/>
          <p:nvPr/>
        </p:nvSpPr>
        <p:spPr>
          <a:xfrm>
            <a:off x="5016740" y="2510558"/>
            <a:ext cx="947375" cy="223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4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984"/>
              <a:t>Message Queue</a:t>
            </a:r>
          </a:p>
        </p:txBody>
      </p:sp>
      <p:sp>
        <p:nvSpPr>
          <p:cNvPr id="680" name="Shape 680"/>
          <p:cNvSpPr/>
          <p:nvPr/>
        </p:nvSpPr>
        <p:spPr>
          <a:xfrm>
            <a:off x="2558100" y="2510558"/>
            <a:ext cx="947375" cy="223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4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984"/>
              <a:t>Message Queue</a:t>
            </a:r>
          </a:p>
        </p:txBody>
      </p:sp>
      <p:sp>
        <p:nvSpPr>
          <p:cNvPr id="681" name="Shape 681"/>
          <p:cNvSpPr/>
          <p:nvPr/>
        </p:nvSpPr>
        <p:spPr>
          <a:xfrm>
            <a:off x="2561096" y="2945947"/>
            <a:ext cx="745397" cy="223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4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984"/>
              <a:t>Task Queue</a:t>
            </a:r>
          </a:p>
        </p:txBody>
      </p:sp>
      <p:sp>
        <p:nvSpPr>
          <p:cNvPr id="682" name="Shape 682"/>
          <p:cNvSpPr/>
          <p:nvPr/>
        </p:nvSpPr>
        <p:spPr>
          <a:xfrm>
            <a:off x="5001878" y="2945947"/>
            <a:ext cx="745397" cy="223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4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984"/>
              <a:t>Task Queue</a:t>
            </a:r>
          </a:p>
        </p:txBody>
      </p:sp>
      <p:sp>
        <p:nvSpPr>
          <p:cNvPr id="683" name="Shape 683"/>
          <p:cNvSpPr/>
          <p:nvPr/>
        </p:nvSpPr>
        <p:spPr>
          <a:xfrm>
            <a:off x="5033188" y="5030001"/>
            <a:ext cx="1328247" cy="6117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tIns="45719" rIns="45719" bIns="45719">
            <a:spAutoFit/>
          </a:bodyPr>
          <a:lstStyle/>
          <a:p>
            <a:pPr defTabSz="457184"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125" dirty="0"/>
              <a:t>for ( i = 0; i &lt; n ; i++) {</a:t>
            </a:r>
            <a:br>
              <a:rPr sz="1125" dirty="0"/>
            </a:br>
            <a:r>
              <a:rPr sz="1125" dirty="0"/>
              <a:t>…</a:t>
            </a:r>
            <a:br>
              <a:rPr sz="1125" dirty="0"/>
            </a:br>
            <a:r>
              <a:rPr sz="1125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7877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24048 -0.078337" pathEditMode="relative">
                                      <p:cBhvr>
                                        <p:cTn id="6" dur="1000" fill="hold"/>
                                        <p:tgtEl>
                                          <p:spTgt spid="6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048 -0.078337 L -0.062714 -0.127852" pathEditMode="relative">
                                      <p:cBhvr>
                                        <p:cTn id="13" dur="1000" fill="hold"/>
                                        <p:tgtEl>
                                          <p:spTgt spid="6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674"/>
                                        </p:tgtEl>
                                      </p:cBhvr>
                                      <p:by x="794260" y="79426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674"/>
                                        </p:tgtEl>
                                      </p:cBhvr>
                                      <p:by x="12590" y="1259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9" presetClass="exit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33" dur="500" fill="hold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10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1000"/>
                                        <p:tgtEl>
                                          <p:spTgt spid="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1000"/>
                                        <p:tgtEl>
                                          <p:spTgt spid="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70" dur="1000" fill="hold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-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39654 -0.281575" pathEditMode="relative">
                                      <p:cBhvr>
                                        <p:cTn id="74" dur="1000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52005 -0.335352" pathEditMode="relative">
                                      <p:cBhvr>
                                        <p:cTn id="77" dur="1000" fill="hold"/>
                                        <p:tgtEl>
                                          <p:spTgt spid="6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-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005 -0.335352 L -0.310748 -0.336385" pathEditMode="relative">
                                      <p:cBhvr>
                                        <p:cTn id="85" dur="1000" fill="hold"/>
                                        <p:tgtEl>
                                          <p:spTgt spid="6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0748 -0.336385 L -0.373569 -0.424788" pathEditMode="relative">
                                      <p:cBhvr>
                                        <p:cTn id="89" dur="1000" fill="hold"/>
                                        <p:tgtEl>
                                          <p:spTgt spid="6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2" fill="hold"/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10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654 -0.281575 L -0.103459 -0.385054" pathEditMode="relative">
                                      <p:cBhvr>
                                        <p:cTn id="100" dur="1000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3" fill="hold"/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1000"/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8" grpId="0" animBg="1" advAuto="0"/>
      <p:bldP spid="666" grpId="0" animBg="1" advAuto="0"/>
      <p:bldP spid="666" grpId="1" animBg="1" advAuto="0"/>
      <p:bldP spid="667" grpId="0" animBg="1" advAuto="0"/>
      <p:bldP spid="667" grpId="1" animBg="1" advAuto="0"/>
      <p:bldP spid="668" grpId="0" animBg="1" advAuto="0"/>
      <p:bldP spid="668" grpId="1" animBg="1" advAuto="0"/>
      <p:bldP spid="670" grpId="0" animBg="1" advAuto="0"/>
      <p:bldP spid="671" grpId="0" animBg="1" advAuto="0"/>
      <p:bldP spid="672" grpId="0" animBg="1" advAuto="0"/>
      <p:bldP spid="673" grpId="0" animBg="1" advAuto="0"/>
      <p:bldP spid="673" grpId="1" animBg="1" advAuto="0"/>
      <p:bldP spid="674" grpId="0" animBg="1" advAuto="0"/>
      <p:bldP spid="674" grpId="1" animBg="1" advAuto="0"/>
      <p:bldP spid="674" grpId="2" animBg="1" advAuto="0"/>
      <p:bldP spid="675" grpId="0" animBg="1" advAuto="0"/>
      <p:bldP spid="675" grpId="1" animBg="1" advAuto="0"/>
      <p:bldP spid="676" grpId="0" animBg="1" advAuto="0"/>
      <p:bldP spid="676" grpId="1" animBg="1" advAuto="0"/>
      <p:bldP spid="683" grpId="0" animBg="1" advAuto="0"/>
      <p:bldP spid="683" grpId="1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Recent Developments: Charmworks, Inc.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Charm++ is now a commercially supported system</a:t>
            </a:r>
          </a:p>
          <a:p>
            <a:pPr lvl="1"/>
            <a:r>
              <a:rPr lang="en-US" dirty="0" smtClean="0"/>
              <a:t>Charmworks, Inc.</a:t>
            </a:r>
          </a:p>
          <a:p>
            <a:pPr lvl="1"/>
            <a:r>
              <a:rPr lang="en-US" dirty="0" smtClean="0"/>
              <a:t>Supported </a:t>
            </a:r>
            <a:r>
              <a:rPr lang="en-US" dirty="0" smtClean="0"/>
              <a:t>by DoE </a:t>
            </a:r>
            <a:r>
              <a:rPr lang="en-US" dirty="0" smtClean="0"/>
              <a:t>SBIR and small set of initial customers</a:t>
            </a:r>
          </a:p>
          <a:p>
            <a:r>
              <a:rPr lang="en-US" dirty="0" smtClean="0"/>
              <a:t>Non profit use (academia, US Govt. </a:t>
            </a:r>
            <a:r>
              <a:rPr lang="en-US" dirty="0" smtClean="0"/>
              <a:t>Labs</a:t>
            </a:r>
            <a:r>
              <a:rPr lang="en-US" dirty="0" smtClean="0"/>
              <a:t>..</a:t>
            </a:r>
            <a:r>
              <a:rPr lang="en-US" dirty="0" smtClean="0"/>
              <a:t>) </a:t>
            </a:r>
            <a:r>
              <a:rPr lang="en-US" dirty="0" smtClean="0"/>
              <a:t>remains free</a:t>
            </a:r>
          </a:p>
          <a:p>
            <a:r>
              <a:rPr lang="en-US" dirty="0" smtClean="0"/>
              <a:t>We are bringing improvements made by Charmworks into the University version (no forking of </a:t>
            </a:r>
            <a:r>
              <a:rPr lang="en-US" dirty="0" smtClean="0"/>
              <a:t>code so far)</a:t>
            </a:r>
            <a:endParaRPr lang="en-US" dirty="0" smtClean="0"/>
          </a:p>
          <a:p>
            <a:r>
              <a:rPr lang="en-US" dirty="0" smtClean="0"/>
              <a:t>Specific improvements have included: </a:t>
            </a:r>
          </a:p>
          <a:p>
            <a:pPr lvl="1"/>
            <a:r>
              <a:rPr lang="en-US" dirty="0" smtClean="0"/>
              <a:t>Better handling of errors</a:t>
            </a:r>
          </a:p>
          <a:p>
            <a:pPr lvl="1"/>
            <a:r>
              <a:rPr lang="en-US" dirty="0" smtClean="0"/>
              <a:t>Robustness and ease of use </a:t>
            </a:r>
            <a:r>
              <a:rPr lang="en-US" dirty="0" smtClean="0"/>
              <a:t>improvements</a:t>
            </a:r>
          </a:p>
          <a:p>
            <a:pPr lvl="1"/>
            <a:r>
              <a:rPr lang="en-US" dirty="0" smtClean="0"/>
              <a:t>Production versions of research capabilities</a:t>
            </a:r>
          </a:p>
          <a:p>
            <a:r>
              <a:rPr lang="en-US" dirty="0" smtClean="0"/>
              <a:t>A new project at </a:t>
            </a:r>
            <a:r>
              <a:rPr lang="en-US" dirty="0" err="1" smtClean="0"/>
              <a:t>Charmworks</a:t>
            </a:r>
            <a:r>
              <a:rPr lang="en-US" dirty="0" smtClean="0"/>
              <a:t> for support and improvements to Adaptive MPI (AMPI)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2017 CHARM++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07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Upcoming Challenges and Opportunities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96365"/>
            <a:ext cx="8362709" cy="491923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Fatter nodes</a:t>
            </a:r>
          </a:p>
          <a:p>
            <a:r>
              <a:rPr lang="en-US" dirty="0" smtClean="0"/>
              <a:t>Improved global load balancing support in presence of GPGPUs</a:t>
            </a:r>
          </a:p>
          <a:p>
            <a:r>
              <a:rPr lang="en-US" dirty="0" smtClean="0"/>
              <a:t>Complex memory hierarchies (e.g. HBM)</a:t>
            </a:r>
          </a:p>
          <a:p>
            <a:pPr lvl="1"/>
            <a:r>
              <a:rPr lang="en-US" dirty="0" smtClean="0"/>
              <a:t>I think we are well-equipped for that, with </a:t>
            </a:r>
            <a:r>
              <a:rPr lang="en-US" dirty="0" err="1" smtClean="0"/>
              <a:t>prefetch</a:t>
            </a:r>
            <a:endParaRPr lang="en-US" dirty="0" smtClean="0"/>
          </a:p>
          <a:p>
            <a:r>
              <a:rPr lang="en-US" dirty="0" smtClean="0"/>
              <a:t>Fine-grained messaging and lots of tiny chares:</a:t>
            </a:r>
          </a:p>
          <a:p>
            <a:pPr lvl="1"/>
            <a:r>
              <a:rPr lang="en-US" dirty="0" smtClean="0"/>
              <a:t>Graph algorithms, some solvers, DES, ..</a:t>
            </a:r>
          </a:p>
          <a:p>
            <a:r>
              <a:rPr lang="en-US" dirty="0" smtClean="0"/>
              <a:t>Subscale-simulations, multiple simulations</a:t>
            </a:r>
          </a:p>
          <a:p>
            <a:r>
              <a:rPr lang="en-US" dirty="0" smtClean="0"/>
              <a:t>In-situ analytics</a:t>
            </a:r>
          </a:p>
          <a:p>
            <a:r>
              <a:rPr lang="en-US" dirty="0" smtClean="0"/>
              <a:t>Funding!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2017 CHARM++ WORKSHOP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670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glance at the Workshop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Keynotes: Michael Norman, Rajeev Thakur</a:t>
            </a:r>
          </a:p>
          <a:p>
            <a:r>
              <a:rPr lang="en-US" dirty="0"/>
              <a:t>PPL </a:t>
            </a:r>
            <a:r>
              <a:rPr lang="en-US" dirty="0" err="1"/>
              <a:t>taks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Capabilities: load balancing*, </a:t>
            </a:r>
            <a:r>
              <a:rPr lang="en-US" dirty="0" err="1"/>
              <a:t>heterogenity</a:t>
            </a:r>
            <a:r>
              <a:rPr lang="en-US" dirty="0"/>
              <a:t>, DES</a:t>
            </a:r>
          </a:p>
          <a:p>
            <a:pPr lvl="1"/>
            <a:r>
              <a:rPr lang="en-US" dirty="0"/>
              <a:t> Algorithms: sorting, connected components</a:t>
            </a:r>
          </a:p>
          <a:p>
            <a:r>
              <a:rPr lang="en-US" dirty="0"/>
              <a:t>Languages: DARMA, Green-Marl, HPX (non-charm)</a:t>
            </a:r>
          </a:p>
          <a:p>
            <a:r>
              <a:rPr lang="en-US" dirty="0"/>
              <a:t>Applications: </a:t>
            </a:r>
          </a:p>
          <a:p>
            <a:pPr lvl="1"/>
            <a:r>
              <a:rPr lang="en-US" dirty="0"/>
              <a:t>NAMD, </a:t>
            </a:r>
            <a:r>
              <a:rPr lang="en-US" dirty="0" err="1"/>
              <a:t>ChaNGA</a:t>
            </a:r>
            <a:r>
              <a:rPr lang="en-US" dirty="0"/>
              <a:t>, </a:t>
            </a:r>
            <a:r>
              <a:rPr lang="en-US" dirty="0" err="1"/>
              <a:t>OpenAtom</a:t>
            </a:r>
            <a:r>
              <a:rPr lang="en-US" dirty="0"/>
              <a:t>, multi-level summation</a:t>
            </a:r>
          </a:p>
          <a:p>
            <a:pPr lvl="1"/>
            <a:r>
              <a:rPr lang="en-US" dirty="0" err="1"/>
              <a:t>TaBaSCo</a:t>
            </a:r>
            <a:r>
              <a:rPr lang="en-US" dirty="0"/>
              <a:t> (LANL, proxy app), </a:t>
            </a:r>
          </a:p>
          <a:p>
            <a:pPr lvl="1"/>
            <a:r>
              <a:rPr lang="en-US" dirty="0"/>
              <a:t>Quinoa (LANL, Adaptive CFD)</a:t>
            </a:r>
          </a:p>
          <a:p>
            <a:pPr lvl="1"/>
            <a:r>
              <a:rPr lang="en-US" dirty="0" err="1"/>
              <a:t>SpECTRE</a:t>
            </a:r>
            <a:r>
              <a:rPr lang="en-US" dirty="0"/>
              <a:t> (</a:t>
            </a:r>
            <a:r>
              <a:rPr lang="en-US" b="1" dirty="0"/>
              <a:t> </a:t>
            </a:r>
            <a:r>
              <a:rPr lang="en-US" dirty="0"/>
              <a:t>Relativistic Astrophysics</a:t>
            </a:r>
            <a:r>
              <a:rPr lang="en-US" b="1" dirty="0"/>
              <a:t>)</a:t>
            </a:r>
          </a:p>
          <a:p>
            <a:r>
              <a:rPr lang="en-US" b="1" dirty="0"/>
              <a:t>Panel: </a:t>
            </a:r>
            <a:r>
              <a:rPr lang="en-US" dirty="0"/>
              <a:t>relevance of </a:t>
            </a:r>
            <a:r>
              <a:rPr lang="en-US" dirty="0" err="1"/>
              <a:t>exascale</a:t>
            </a:r>
            <a:r>
              <a:rPr lang="en-US" dirty="0"/>
              <a:t> to mid-range </a:t>
            </a:r>
            <a:r>
              <a:rPr lang="en-US" dirty="0" smtClean="0"/>
              <a:t>HPC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2017 CHARM++ WORKSHOP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969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2017 CHARM++ WORKSHOP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6600"/>
            <a:ext cx="9144000" cy="537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74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Reflection on the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Charm++, the name, is from 1993</a:t>
            </a:r>
          </a:p>
          <a:p>
            <a:r>
              <a:rPr lang="en-US" dirty="0" smtClean="0"/>
              <a:t>Most of the foundational concepts : by 2002</a:t>
            </a:r>
          </a:p>
          <a:p>
            <a:r>
              <a:rPr lang="en-US" dirty="0" smtClean="0"/>
              <a:t>So, what does this long period of 15 years signify?</a:t>
            </a:r>
          </a:p>
          <a:p>
            <a:r>
              <a:rPr lang="en-US" dirty="0" smtClean="0"/>
              <a:t>Maybe I was too slow</a:t>
            </a:r>
          </a:p>
          <a:p>
            <a:r>
              <a:rPr lang="en-US" dirty="0" smtClean="0"/>
              <a:t>But I prefer the interpretation:</a:t>
            </a:r>
          </a:p>
          <a:p>
            <a:pPr lvl="1"/>
            <a:r>
              <a:rPr lang="en-US" dirty="0" smtClean="0"/>
              <a:t>We have been enhancing and adding features based on large-scale application development.</a:t>
            </a:r>
          </a:p>
          <a:p>
            <a:pPr lvl="2"/>
            <a:r>
              <a:rPr lang="en-US" dirty="0" smtClean="0"/>
              <a:t>A long co-design cycle </a:t>
            </a:r>
          </a:p>
          <a:p>
            <a:pPr lvl="1"/>
            <a:r>
              <a:rPr lang="en-US" dirty="0" smtClean="0"/>
              <a:t>The research agenda opened up by the foundational concepts is vast</a:t>
            </a:r>
          </a:p>
          <a:p>
            <a:pPr lvl="1"/>
            <a:r>
              <a:rPr lang="en-US" dirty="0" smtClean="0"/>
              <a:t>Although the foundations were done in 2002, the fleshing out of adaptive runtime capabilities is where many intellectual challenges, and engineering work, lay.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2017 CHARM++ WORKSHOP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787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Charm++?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Charm++ is a generalized approach to writing parallel programs</a:t>
            </a:r>
          </a:p>
          <a:p>
            <a:pPr lvl="1"/>
            <a:r>
              <a:rPr lang="en-US" dirty="0" smtClean="0"/>
              <a:t>An alternative to the likes of MPI, UPC, GA etc.</a:t>
            </a:r>
          </a:p>
          <a:p>
            <a:pPr lvl="1"/>
            <a:r>
              <a:rPr lang="en-US" dirty="0" smtClean="0"/>
              <a:t>But not to sequential languages such as C, C++, </a:t>
            </a:r>
            <a:r>
              <a:rPr lang="en-US" dirty="0" smtClean="0"/>
              <a:t>Fortran</a:t>
            </a:r>
            <a:endParaRPr lang="en-US" dirty="0" smtClean="0"/>
          </a:p>
          <a:p>
            <a:r>
              <a:rPr lang="en-US" dirty="0" smtClean="0"/>
              <a:t>Represents:</a:t>
            </a:r>
          </a:p>
          <a:p>
            <a:pPr lvl="1"/>
            <a:r>
              <a:rPr lang="en-US" dirty="0" smtClean="0"/>
              <a:t>The style of writing parallel programs</a:t>
            </a:r>
          </a:p>
          <a:p>
            <a:pPr lvl="1"/>
            <a:r>
              <a:rPr lang="en-US" dirty="0" smtClean="0"/>
              <a:t>The runtime system</a:t>
            </a:r>
          </a:p>
          <a:p>
            <a:pPr lvl="1"/>
            <a:r>
              <a:rPr lang="en-US" dirty="0" smtClean="0"/>
              <a:t>And the entire ecosystem that surrounds it</a:t>
            </a:r>
          </a:p>
          <a:p>
            <a:r>
              <a:rPr lang="en-US" dirty="0" smtClean="0"/>
              <a:t>Three design principles: </a:t>
            </a:r>
          </a:p>
          <a:p>
            <a:pPr lvl="1"/>
            <a:r>
              <a:rPr lang="en-US" dirty="0" err="1" smtClean="0"/>
              <a:t>Overdecomposition</a:t>
            </a:r>
            <a:r>
              <a:rPr lang="en-US" dirty="0" smtClean="0"/>
              <a:t>, </a:t>
            </a:r>
            <a:r>
              <a:rPr lang="en-US" dirty="0" err="1" smtClean="0"/>
              <a:t>Migratability</a:t>
            </a:r>
            <a:r>
              <a:rPr lang="en-US" dirty="0" smtClean="0"/>
              <a:t>, Asynchrony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9F3CA-D42A-4F16-9502-7E916E4DA7F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2017 CHARM++ WORKSHOP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346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Overdecomposition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Decompose the work units &amp; data units into many more pieces than execution units</a:t>
            </a:r>
          </a:p>
          <a:p>
            <a:pPr lvl="1"/>
            <a:r>
              <a:rPr lang="en-US" dirty="0" smtClean="0"/>
              <a:t>Cores/Nodes/..</a:t>
            </a:r>
          </a:p>
          <a:p>
            <a:r>
              <a:rPr lang="en-US" dirty="0" smtClean="0"/>
              <a:t>Not so hard: we do decomposition anyway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7" name="Picture 6" descr="charm_ico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962" y="3845400"/>
            <a:ext cx="2462838" cy="246283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9F3CA-D42A-4F16-9502-7E916E4DA7F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2017 CHARM++ WORKSHOP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18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Migratability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Allow these work and data units to be </a:t>
            </a:r>
            <a:r>
              <a:rPr lang="en-US" dirty="0" err="1" smtClean="0"/>
              <a:t>migratable</a:t>
            </a:r>
            <a:r>
              <a:rPr lang="en-US" dirty="0" smtClean="0"/>
              <a:t> at runtime</a:t>
            </a:r>
          </a:p>
          <a:p>
            <a:pPr lvl="1"/>
            <a:r>
              <a:rPr lang="en-US" dirty="0" smtClean="0"/>
              <a:t>i.e. the programmer or runtime, can move them</a:t>
            </a:r>
          </a:p>
          <a:p>
            <a:r>
              <a:rPr lang="en-US" dirty="0" smtClean="0"/>
              <a:t>Consequences for the app-developer</a:t>
            </a:r>
          </a:p>
          <a:p>
            <a:pPr lvl="1"/>
            <a:r>
              <a:rPr lang="en-US" dirty="0" smtClean="0"/>
              <a:t>Communication must now be addressed to logical units with global names, not to physical processors</a:t>
            </a:r>
          </a:p>
          <a:p>
            <a:pPr lvl="1"/>
            <a:r>
              <a:rPr lang="en-US" dirty="0" smtClean="0"/>
              <a:t>But this is a good thing</a:t>
            </a:r>
          </a:p>
          <a:p>
            <a:r>
              <a:rPr lang="en-US" dirty="0" smtClean="0"/>
              <a:t>Consequences for RTS</a:t>
            </a:r>
          </a:p>
          <a:p>
            <a:pPr lvl="1"/>
            <a:r>
              <a:rPr lang="en-US" dirty="0" smtClean="0"/>
              <a:t>Must keep track of where each unit is</a:t>
            </a:r>
          </a:p>
          <a:p>
            <a:pPr lvl="1"/>
            <a:r>
              <a:rPr lang="en-US" dirty="0" smtClean="0"/>
              <a:t>Naming and location management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9F3CA-D42A-4F16-9502-7E916E4DA7F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2017 CHARM++ WORKSHOP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389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Asynchrony: Message-Driven Execution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1"/>
            <a:ext cx="84582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With over decomposition and </a:t>
            </a:r>
            <a:r>
              <a:rPr lang="en-US" dirty="0" err="1" smtClean="0"/>
              <a:t>Migratibility</a:t>
            </a:r>
            <a:r>
              <a:rPr lang="en-US" dirty="0" smtClean="0"/>
              <a:t>:</a:t>
            </a:r>
          </a:p>
          <a:p>
            <a:pPr lvl="1"/>
            <a:r>
              <a:rPr lang="en-US" dirty="0"/>
              <a:t>Y</a:t>
            </a:r>
            <a:r>
              <a:rPr lang="en-US" dirty="0" smtClean="0"/>
              <a:t>ou have multiple units on each processor</a:t>
            </a:r>
          </a:p>
          <a:p>
            <a:pPr lvl="1"/>
            <a:r>
              <a:rPr lang="en-US" dirty="0" smtClean="0"/>
              <a:t>They address each other via logical names</a:t>
            </a:r>
          </a:p>
          <a:p>
            <a:r>
              <a:rPr lang="en-US" dirty="0" smtClean="0"/>
              <a:t>Need for scheduling:</a:t>
            </a:r>
          </a:p>
          <a:p>
            <a:pPr lvl="1"/>
            <a:r>
              <a:rPr lang="en-US" dirty="0" smtClean="0"/>
              <a:t>What sequence should the work units execute in?</a:t>
            </a:r>
          </a:p>
          <a:p>
            <a:pPr lvl="1"/>
            <a:r>
              <a:rPr lang="en-US" dirty="0" smtClean="0"/>
              <a:t>One answer: let the programmer sequence them</a:t>
            </a:r>
          </a:p>
          <a:p>
            <a:pPr lvl="2"/>
            <a:r>
              <a:rPr lang="en-US" dirty="0" smtClean="0"/>
              <a:t>Seen in current codes, e.g. some AMR frameworks</a:t>
            </a:r>
          </a:p>
          <a:p>
            <a:pPr lvl="1"/>
            <a:r>
              <a:rPr lang="en-US" dirty="0" smtClean="0"/>
              <a:t>Message-driven execution: </a:t>
            </a:r>
          </a:p>
          <a:p>
            <a:pPr lvl="2"/>
            <a:r>
              <a:rPr lang="en-US" dirty="0" smtClean="0"/>
              <a:t>Let the work-unit that happens to have data (“message”) available for it execute next</a:t>
            </a:r>
          </a:p>
          <a:p>
            <a:pPr lvl="2"/>
            <a:r>
              <a:rPr lang="en-US" dirty="0" smtClean="0"/>
              <a:t>Let the RTS select among ready work units</a:t>
            </a:r>
          </a:p>
          <a:p>
            <a:pPr lvl="2"/>
            <a:r>
              <a:rPr lang="en-US" dirty="0" smtClean="0"/>
              <a:t>Programmer should not specify what executes next, but can influence it via priorities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9F3CA-D42A-4F16-9502-7E916E4DA7F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2017 CHARM++ WORKSHOP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816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Realization of this model in Charm++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433366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Overdecomposed</a:t>
            </a:r>
            <a:r>
              <a:rPr lang="en-US" dirty="0" smtClean="0"/>
              <a:t> entities: </a:t>
            </a:r>
            <a:r>
              <a:rPr lang="en-US" dirty="0" err="1" smtClean="0"/>
              <a:t>chares</a:t>
            </a:r>
            <a:endParaRPr lang="en-US" dirty="0" smtClean="0"/>
          </a:p>
          <a:p>
            <a:pPr lvl="1"/>
            <a:r>
              <a:rPr lang="en-US" dirty="0" err="1" smtClean="0"/>
              <a:t>Chares</a:t>
            </a:r>
            <a:r>
              <a:rPr lang="en-US" dirty="0" smtClean="0"/>
              <a:t> are C++ objects </a:t>
            </a:r>
          </a:p>
          <a:p>
            <a:pPr lvl="1"/>
            <a:r>
              <a:rPr lang="en-US" dirty="0" smtClean="0"/>
              <a:t>With methods designated as “entry” methods</a:t>
            </a:r>
          </a:p>
          <a:p>
            <a:pPr lvl="2"/>
            <a:r>
              <a:rPr lang="en-US" dirty="0" smtClean="0"/>
              <a:t>Which can be invoked asynchronously by remote </a:t>
            </a:r>
            <a:r>
              <a:rPr lang="en-US" dirty="0" err="1" smtClean="0"/>
              <a:t>chares</a:t>
            </a:r>
            <a:endParaRPr lang="en-US" dirty="0" smtClean="0"/>
          </a:p>
          <a:p>
            <a:pPr lvl="1"/>
            <a:r>
              <a:rPr lang="en-US" dirty="0" err="1" smtClean="0"/>
              <a:t>Chares</a:t>
            </a:r>
            <a:r>
              <a:rPr lang="en-US" dirty="0" smtClean="0"/>
              <a:t> are organized into indexed collections</a:t>
            </a:r>
          </a:p>
          <a:p>
            <a:pPr lvl="2"/>
            <a:r>
              <a:rPr lang="en-US" dirty="0" smtClean="0"/>
              <a:t>Each collection may have its own indexing scheme</a:t>
            </a:r>
          </a:p>
          <a:p>
            <a:pPr lvl="3"/>
            <a:r>
              <a:rPr lang="en-US" dirty="0" smtClean="0"/>
              <a:t>1D, ..7D </a:t>
            </a:r>
          </a:p>
          <a:p>
            <a:pPr lvl="3"/>
            <a:r>
              <a:rPr lang="en-US" dirty="0" smtClean="0"/>
              <a:t>Sparse</a:t>
            </a:r>
          </a:p>
          <a:p>
            <a:pPr lvl="3"/>
            <a:r>
              <a:rPr lang="en-US" dirty="0" err="1" smtClean="0"/>
              <a:t>Bitvector</a:t>
            </a:r>
            <a:r>
              <a:rPr lang="en-US" dirty="0" smtClean="0"/>
              <a:t> or string as an index</a:t>
            </a:r>
          </a:p>
          <a:p>
            <a:pPr lvl="1"/>
            <a:r>
              <a:rPr lang="en-US" dirty="0" err="1" smtClean="0"/>
              <a:t>Chares</a:t>
            </a:r>
            <a:r>
              <a:rPr lang="en-US" dirty="0" smtClean="0"/>
              <a:t> communicate via asynchronous method invocations</a:t>
            </a:r>
          </a:p>
          <a:p>
            <a:pPr lvl="2"/>
            <a:r>
              <a:rPr lang="en-US" dirty="0" smtClean="0"/>
              <a:t>A[</a:t>
            </a:r>
            <a:r>
              <a:rPr lang="en-US" dirty="0" err="1" smtClean="0"/>
              <a:t>i</a:t>
            </a:r>
            <a:r>
              <a:rPr lang="en-US" dirty="0" smtClean="0"/>
              <a:t>].foo(….);  A is the name of a collection, </a:t>
            </a:r>
            <a:r>
              <a:rPr lang="en-US" dirty="0" err="1"/>
              <a:t>i</a:t>
            </a:r>
            <a:r>
              <a:rPr lang="en-US" dirty="0" smtClean="0"/>
              <a:t> is the index of the particular </a:t>
            </a:r>
            <a:r>
              <a:rPr lang="en-US" dirty="0" err="1" smtClean="0"/>
              <a:t>chare</a:t>
            </a:r>
            <a:r>
              <a:rPr lang="en-US" dirty="0" smtClean="0"/>
              <a:t>.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2017 CHARM++ WORKSHOP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043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1515</TotalTime>
  <Words>1298</Words>
  <Application>Microsoft Macintosh PowerPoint</Application>
  <PresentationFormat>On-screen Show (4:3)</PresentationFormat>
  <Paragraphs>319</Paragraphs>
  <Slides>26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Calibri</vt:lpstr>
      <vt:lpstr>Gill Sans SemiBold</vt:lpstr>
      <vt:lpstr>Times New Roman</vt:lpstr>
      <vt:lpstr>Wingdings</vt:lpstr>
      <vt:lpstr>Arial</vt:lpstr>
      <vt:lpstr>1_Office Theme</vt:lpstr>
      <vt:lpstr>Welcome to the  2017 Charm++ Workshop!</vt:lpstr>
      <vt:lpstr>A bit of history</vt:lpstr>
      <vt:lpstr>PowerPoint Presentation</vt:lpstr>
      <vt:lpstr>A Reflection on the History</vt:lpstr>
      <vt:lpstr>What is Charm++?</vt:lpstr>
      <vt:lpstr>Overdecomposition</vt:lpstr>
      <vt:lpstr>Migratability</vt:lpstr>
      <vt:lpstr>Asynchrony: Message-Driven Execution</vt:lpstr>
      <vt:lpstr>Realization of this model in Charm++</vt:lpstr>
      <vt:lpstr>PowerPoint Presentation</vt:lpstr>
      <vt:lpstr>Message-driven Execution</vt:lpstr>
      <vt:lpstr>PowerPoint Presentation</vt:lpstr>
      <vt:lpstr>PowerPoint Presentation</vt:lpstr>
      <vt:lpstr>PowerPoint Presentation</vt:lpstr>
      <vt:lpstr>Empowering the RTS</vt:lpstr>
      <vt:lpstr>Some Production Applications</vt:lpstr>
      <vt:lpstr>Relevance to Exascale</vt:lpstr>
      <vt:lpstr>Relevant capabilities for Exascale</vt:lpstr>
      <vt:lpstr>IEEE Computer highlights Charm++ energy efficient runtime</vt:lpstr>
      <vt:lpstr>Interaction Between the Runtime System and the Resource Manager</vt:lpstr>
      <vt:lpstr>Charm++ interoperates with MPI</vt:lpstr>
      <vt:lpstr> Integration of Loop Parallelism</vt:lpstr>
      <vt:lpstr>PowerPoint Presentation</vt:lpstr>
      <vt:lpstr>Recent Developments: Charmworks, Inc.</vt:lpstr>
      <vt:lpstr>Upcoming Challenges and Opportunities</vt:lpstr>
      <vt:lpstr>A glance at the Workshop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Charm++  Motivations and Basic Ideas</dc:title>
  <dc:creator>Michael Robson</dc:creator>
  <cp:lastModifiedBy>Microsoft Office User</cp:lastModifiedBy>
  <cp:revision>33</cp:revision>
  <dcterms:created xsi:type="dcterms:W3CDTF">2016-08-22T20:19:20Z</dcterms:created>
  <dcterms:modified xsi:type="dcterms:W3CDTF">2017-04-17T04:03:56Z</dcterms:modified>
</cp:coreProperties>
</file>