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notesMasterIdLst>
    <p:notesMasterId r:id="rId27"/>
  </p:notesMasterIdLst>
  <p:handoutMasterIdLst>
    <p:handoutMasterId r:id="rId28"/>
  </p:handoutMasterIdLst>
  <p:sldIdLst>
    <p:sldId id="294" r:id="rId2"/>
    <p:sldId id="295" r:id="rId3"/>
    <p:sldId id="296" r:id="rId4"/>
    <p:sldId id="256" r:id="rId5"/>
    <p:sldId id="284" r:id="rId6"/>
    <p:sldId id="263" r:id="rId7"/>
    <p:sldId id="286" r:id="rId8"/>
    <p:sldId id="271" r:id="rId9"/>
    <p:sldId id="287" r:id="rId10"/>
    <p:sldId id="261" r:id="rId11"/>
    <p:sldId id="272" r:id="rId12"/>
    <p:sldId id="260" r:id="rId13"/>
    <p:sldId id="270" r:id="rId14"/>
    <p:sldId id="262" r:id="rId15"/>
    <p:sldId id="299" r:id="rId16"/>
    <p:sldId id="267" r:id="rId17"/>
    <p:sldId id="290" r:id="rId18"/>
    <p:sldId id="291" r:id="rId19"/>
    <p:sldId id="293" r:id="rId20"/>
    <p:sldId id="292" r:id="rId21"/>
    <p:sldId id="265" r:id="rId22"/>
    <p:sldId id="258" r:id="rId23"/>
    <p:sldId id="298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45" autoAdjust="0"/>
    <p:restoredTop sz="93471"/>
  </p:normalViewPr>
  <p:slideViewPr>
    <p:cSldViewPr snapToGrid="0" snapToObjects="1">
      <p:cViewPr>
        <p:scale>
          <a:sx n="90" d="100"/>
          <a:sy n="90" d="100"/>
        </p:scale>
        <p:origin x="-15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66EB-4CE2-5847-89F8-8A6344E5E62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E917E-4184-CB4E-9539-FAD89B1D6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D6528-F4C9-6349-9550-AF1633A13D3D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7312-610D-764B-A4A9-56CFAF3D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98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*independent</a:t>
            </a:r>
            <a:r>
              <a:rPr lang="en-US" baseline="0" dirty="0" smtClean="0"/>
              <a:t> fan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add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</a:t>
            </a:r>
            <a:r>
              <a:rPr lang="en-US" baseline="0" dirty="0" smtClean="0"/>
              <a:t> problems and opportunities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core-to-core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1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*independent</a:t>
            </a:r>
            <a:r>
              <a:rPr lang="en-US" baseline="0" dirty="0" smtClean="0"/>
              <a:t> fan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7312-610D-764B-A4A9-56CFAF3D0C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9703-4906-7842-BC97-F59DD9CFD5C5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105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5E8-A103-5E46-8BAD-334B579438AE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1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3F75-0588-0E41-97CB-99CDE004AEB2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D6-2ABF-D54F-9E05-477876C9706F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8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5C45-B59A-0D46-B146-9386DAC006BB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6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A4A0-673E-C745-B1B0-9272B0E8AED4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4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182C-5D9B-A04C-86B2-44874129B7D0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3B8D-8B03-DC48-BE17-414FDD066B6F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0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C508-A952-9F4B-AD68-9C2F3BFAC87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080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8FEA48-2BB9-0D44-B563-4C8E9BE0C8EB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156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3A27-C582-0F42-8CAF-09C0092C9CB4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71816"/>
            <a:ext cx="12192000" cy="398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406508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868"/>
            <a:ext cx="10058400" cy="913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09055"/>
            <a:ext cx="10058400" cy="53523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559FC8-1F21-E645-B0C4-A3924E074718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4374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Charm++ as an </a:t>
            </a:r>
            <a:r>
              <a:rPr lang="en-US" sz="4000" dirty="0"/>
              <a:t>E</a:t>
            </a:r>
            <a:r>
              <a:rPr lang="en-US" sz="4000" dirty="0" smtClean="0"/>
              <a:t>nergy </a:t>
            </a:r>
            <a:r>
              <a:rPr lang="en-US" sz="4000" dirty="0"/>
              <a:t>E</a:t>
            </a:r>
            <a:r>
              <a:rPr lang="en-US" sz="4000" dirty="0" smtClean="0"/>
              <a:t>fficient </a:t>
            </a:r>
            <a:r>
              <a:rPr lang="en-US" sz="4000" dirty="0"/>
              <a:t>R</a:t>
            </a:r>
            <a:r>
              <a:rPr lang="en-US" sz="4000" dirty="0" smtClean="0"/>
              <a:t>untime</a:t>
            </a:r>
            <a:endParaRPr lang="en-US" sz="4000" dirty="0"/>
          </a:p>
        </p:txBody>
      </p:sp>
      <p:pic>
        <p:nvPicPr>
          <p:cNvPr id="4" name="Content Placeholder 3" descr="Screen Shot 2017-04-16 at 12.31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2" r="-84"/>
          <a:stretch/>
        </p:blipFill>
        <p:spPr>
          <a:xfrm>
            <a:off x="838200" y="1298244"/>
            <a:ext cx="3754403" cy="4869060"/>
          </a:xfrm>
        </p:spPr>
      </p:pic>
      <p:pic>
        <p:nvPicPr>
          <p:cNvPr id="5" name="Picture 4" descr="Screen Shot 2017-04-16 at 12.3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75" y="1207298"/>
            <a:ext cx="5990225" cy="49600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340C-A707-7741-BEB1-3FEE106E2D0A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1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Temperature Modeling is Difficult?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There are lots of parameters affecting the core temperatures:</a:t>
            </a:r>
          </a:p>
          <a:p>
            <a:pPr lvl="1"/>
            <a:r>
              <a:rPr lang="en-US" dirty="0" smtClean="0"/>
              <a:t>Complex workloads</a:t>
            </a:r>
          </a:p>
          <a:p>
            <a:pPr lvl="1"/>
            <a:r>
              <a:rPr lang="en-US" dirty="0" smtClean="0"/>
              <a:t>Ambient temperature</a:t>
            </a:r>
          </a:p>
          <a:p>
            <a:pPr lvl="1"/>
            <a:r>
              <a:rPr lang="en-US" dirty="0" smtClean="0"/>
              <a:t>Core frequencies</a:t>
            </a:r>
          </a:p>
          <a:p>
            <a:pPr lvl="1"/>
            <a:r>
              <a:rPr lang="en-US" dirty="0" smtClean="0"/>
              <a:t>Fan speed level</a:t>
            </a:r>
          </a:p>
          <a:p>
            <a:pPr lvl="1"/>
            <a:r>
              <a:rPr lang="en-US" dirty="0" smtClean="0"/>
              <a:t>Physical layout</a:t>
            </a:r>
          </a:p>
          <a:p>
            <a:pPr lvl="1"/>
            <a:r>
              <a:rPr lang="en-US" dirty="0" smtClean="0"/>
              <a:t>Hardware variations</a:t>
            </a:r>
          </a:p>
          <a:p>
            <a:pPr lvl="1"/>
            <a:endParaRPr lang="en-US" dirty="0"/>
          </a:p>
          <a:p>
            <a:r>
              <a:rPr lang="en-US" dirty="0" smtClean="0"/>
              <a:t> Combination of these parameters create</a:t>
            </a:r>
            <a:br>
              <a:rPr lang="en-US" dirty="0" smtClean="0"/>
            </a:br>
            <a:r>
              <a:rPr lang="en-US" dirty="0" smtClean="0"/>
              <a:t>an exponential modeling space</a:t>
            </a:r>
            <a:endParaRPr lang="en-US" dirty="0"/>
          </a:p>
          <a:p>
            <a:pPr lvl="1"/>
            <a:r>
              <a:rPr lang="en-US" dirty="0"/>
              <a:t>10 different </a:t>
            </a:r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0-100 CPU utilization levels</a:t>
            </a:r>
          </a:p>
          <a:p>
            <a:pPr lvl="1"/>
            <a:r>
              <a:rPr lang="en-US" dirty="0" smtClean="0"/>
              <a:t>44 different frequency levels</a:t>
            </a:r>
          </a:p>
          <a:p>
            <a:pPr lvl="1"/>
            <a:r>
              <a:rPr lang="en-US" dirty="0" smtClean="0"/>
              <a:t>3000 RPM-10000 RPM fan speed levels</a:t>
            </a:r>
          </a:p>
          <a:p>
            <a:pPr lvl="1"/>
            <a:r>
              <a:rPr lang="en-US" dirty="0" smtClean="0"/>
              <a:t>4 fans</a:t>
            </a:r>
          </a:p>
          <a:p>
            <a:pPr lvl="1">
              <a:buClr>
                <a:srgbClr val="C00000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(10^10) * 44 * (10^4) = ~ 2^52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9" t="3578" r="4017" b="80456"/>
          <a:stretch/>
        </p:blipFill>
        <p:spPr>
          <a:xfrm>
            <a:off x="5729731" y="2026732"/>
            <a:ext cx="936932" cy="697831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2" t="3578" r="17287" b="80456"/>
          <a:stretch/>
        </p:blipFill>
        <p:spPr>
          <a:xfrm>
            <a:off x="8549100" y="2026731"/>
            <a:ext cx="1046746" cy="697831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3578" r="30576" b="80456"/>
          <a:stretch/>
        </p:blipFill>
        <p:spPr>
          <a:xfrm>
            <a:off x="6928078" y="2026731"/>
            <a:ext cx="1191126" cy="697831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3" t="3578" r="44305" b="80456"/>
          <a:stretch/>
        </p:blipFill>
        <p:spPr>
          <a:xfrm>
            <a:off x="4246676" y="2026732"/>
            <a:ext cx="1359568" cy="697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42" y="1910189"/>
            <a:ext cx="946610" cy="946610"/>
          </a:xfrm>
          <a:prstGeom prst="rect">
            <a:avLst/>
          </a:prstGeom>
        </p:spPr>
      </p:pic>
      <p:pic>
        <p:nvPicPr>
          <p:cNvPr id="11" name="Picture 10" descr="Screen Shot 2017-04-17 at 8.39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3" y="3354794"/>
            <a:ext cx="3906104" cy="2609278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E8DB-BB03-7C43-8903-D2D8692F56DE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4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 for Temperature </a:t>
            </a:r>
            <a:r>
              <a:rPr lang="en-US" dirty="0" smtClean="0"/>
              <a:t>Modeling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07" y="1215545"/>
            <a:ext cx="4874247" cy="28529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97280" y="1009055"/>
            <a:ext cx="10058400" cy="53523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Neural networks are good because:</a:t>
            </a:r>
          </a:p>
          <a:p>
            <a:pPr lvl="1"/>
            <a:r>
              <a:rPr lang="en-US" dirty="0" smtClean="0"/>
              <a:t>They can capture linear and non-linear behavior between</a:t>
            </a:r>
            <a:br>
              <a:rPr lang="en-US" dirty="0" smtClean="0"/>
            </a:br>
            <a:r>
              <a:rPr lang="en-US" dirty="0" smtClean="0"/>
              <a:t>input and output parameters</a:t>
            </a:r>
          </a:p>
          <a:p>
            <a:pPr lvl="1"/>
            <a:r>
              <a:rPr lang="en-US" dirty="0" smtClean="0"/>
              <a:t>They work well in noisy data</a:t>
            </a:r>
          </a:p>
          <a:p>
            <a:pPr lvl="1"/>
            <a:r>
              <a:rPr lang="en-US" dirty="0" smtClean="0"/>
              <a:t>They do not need for formulation of an objective function</a:t>
            </a:r>
          </a:p>
          <a:p>
            <a:r>
              <a:rPr lang="en-US" dirty="0" smtClean="0"/>
              <a:t> Neural networks has been used in HPC for:</a:t>
            </a:r>
          </a:p>
          <a:p>
            <a:pPr lvl="1"/>
            <a:r>
              <a:rPr lang="en-US" dirty="0" smtClean="0"/>
              <a:t>Energy and power modeling [1]</a:t>
            </a:r>
          </a:p>
          <a:p>
            <a:pPr lvl="1"/>
            <a:r>
              <a:rPr lang="en-US" dirty="0" smtClean="0"/>
              <a:t>Performance modeling [2]</a:t>
            </a:r>
          </a:p>
          <a:p>
            <a:pPr lvl="1"/>
            <a:r>
              <a:rPr lang="en-US" dirty="0" smtClean="0"/>
              <a:t> Temperature modeling</a:t>
            </a:r>
          </a:p>
          <a:p>
            <a:pPr lvl="2"/>
            <a:r>
              <a:rPr lang="en-US" sz="1800" dirty="0" smtClean="0"/>
              <a:t>For GPU temperature modeling [3]</a:t>
            </a:r>
          </a:p>
          <a:p>
            <a:pPr lvl="2"/>
            <a:r>
              <a:rPr lang="en-US" sz="1900" dirty="0" smtClean="0"/>
              <a:t>For coarse-grained data center level modeling [4]</a:t>
            </a: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86563" y="5191835"/>
            <a:ext cx="114557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/>
              <a:t>A. Tiwari, M. A. </a:t>
            </a:r>
            <a:r>
              <a:rPr lang="en-US" sz="1000" dirty="0" err="1"/>
              <a:t>Laurenzano</a:t>
            </a:r>
            <a:r>
              <a:rPr lang="en-US" sz="1000" dirty="0"/>
              <a:t>, L. Carrington, and A. </a:t>
            </a:r>
            <a:r>
              <a:rPr lang="en-US" sz="1000" dirty="0" err="1"/>
              <a:t>Snavely</a:t>
            </a:r>
            <a:r>
              <a:rPr lang="en-US" sz="1000" dirty="0"/>
              <a:t>. Modeling power and energy usage of </a:t>
            </a:r>
            <a:r>
              <a:rPr lang="en-US" sz="1000" dirty="0" smtClean="0"/>
              <a:t>HPC kernels</a:t>
            </a:r>
            <a:r>
              <a:rPr lang="en-US" sz="1000" dirty="0"/>
              <a:t>. In </a:t>
            </a:r>
            <a:r>
              <a:rPr lang="en-US" sz="1000" i="1" dirty="0"/>
              <a:t>Parallel and Distributed Processing Symposium Workshops &amp; PhD Forum (IPDPSW</a:t>
            </a:r>
            <a:r>
              <a:rPr lang="en-US" sz="1000" i="1" dirty="0" smtClean="0"/>
              <a:t>), </a:t>
            </a:r>
            <a:r>
              <a:rPr lang="en-US" sz="1000" dirty="0" smtClean="0"/>
              <a:t>IEEE, </a:t>
            </a:r>
            <a:r>
              <a:rPr lang="is-IS" sz="1000" dirty="0" smtClean="0"/>
              <a:t>2012</a:t>
            </a:r>
            <a:r>
              <a:rPr lang="is-IS" sz="1000" dirty="0"/>
              <a:t>.</a:t>
            </a:r>
            <a:endParaRPr lang="en-US" sz="10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/>
              <a:t>B. C. Lee, D. M. Brooks, B. R. de </a:t>
            </a:r>
            <a:r>
              <a:rPr lang="en-US" sz="1000" dirty="0" err="1"/>
              <a:t>Supinski</a:t>
            </a:r>
            <a:r>
              <a:rPr lang="en-US" sz="1000" dirty="0"/>
              <a:t>, M. Schulz, K. Singh, and S. A. McKee. Methods of inference and learning for performance modeling of parallel applications. In </a:t>
            </a:r>
            <a:r>
              <a:rPr lang="en-US" sz="1000" i="1" dirty="0"/>
              <a:t>Proceedings of the 12th ACM SIGPLAN Symposium on Principles and Practice of Parallel Programming</a:t>
            </a:r>
            <a:r>
              <a:rPr lang="en-US" sz="1000" dirty="0"/>
              <a:t>, </a:t>
            </a:r>
            <a:r>
              <a:rPr lang="en-US" sz="1000" dirty="0" err="1"/>
              <a:t>PPoPP</a:t>
            </a:r>
            <a:r>
              <a:rPr lang="en-US" sz="1000" dirty="0"/>
              <a:t> '07, </a:t>
            </a:r>
            <a:r>
              <a:rPr lang="en-US" sz="1000" dirty="0" smtClean="0"/>
              <a:t> 2007.</a:t>
            </a:r>
            <a:endParaRPr lang="en-US" sz="10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 smtClean="0"/>
              <a:t>A</a:t>
            </a:r>
            <a:r>
              <a:rPr lang="en-US" sz="1000" dirty="0"/>
              <a:t>. Sridhar, A. </a:t>
            </a:r>
            <a:r>
              <a:rPr lang="en-US" sz="1000" dirty="0" err="1"/>
              <a:t>Vincenzi</a:t>
            </a:r>
            <a:r>
              <a:rPr lang="en-US" sz="1000" dirty="0"/>
              <a:t>, M. Ruggiero, and D. Atienza. Neural network-based thermal simulation of integrated circuits on GPUs. </a:t>
            </a:r>
            <a:r>
              <a:rPr lang="en-US" sz="1000" i="1" dirty="0"/>
              <a:t>IEEE Transactions on Computer-Aided Design of Integrated Circuits and Systems</a:t>
            </a:r>
            <a:r>
              <a:rPr lang="en-US" sz="1000" dirty="0"/>
              <a:t> </a:t>
            </a:r>
            <a:r>
              <a:rPr lang="en-US" sz="1000" dirty="0" smtClean="0"/>
              <a:t>31.</a:t>
            </a:r>
            <a:endParaRPr lang="en-US" sz="10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000" dirty="0"/>
              <a:t>L. Wang, G. von </a:t>
            </a:r>
            <a:r>
              <a:rPr lang="en-US" sz="1000" dirty="0" err="1"/>
              <a:t>Laszewski</a:t>
            </a:r>
            <a:r>
              <a:rPr lang="en-US" sz="1000" dirty="0"/>
              <a:t>, F. Huang, J. </a:t>
            </a:r>
            <a:r>
              <a:rPr lang="en-US" sz="1000" dirty="0" err="1"/>
              <a:t>Dayal</a:t>
            </a:r>
            <a:r>
              <a:rPr lang="en-US" sz="1000" dirty="0"/>
              <a:t>, T. </a:t>
            </a:r>
            <a:r>
              <a:rPr lang="en-US" sz="1000" dirty="0" err="1"/>
              <a:t>Frulani</a:t>
            </a:r>
            <a:r>
              <a:rPr lang="en-US" sz="1000" dirty="0"/>
              <a:t>, and G. Fox. Task scheduling with </a:t>
            </a:r>
            <a:r>
              <a:rPr lang="en-US" sz="1000" dirty="0" err="1"/>
              <a:t>ann</a:t>
            </a:r>
            <a:r>
              <a:rPr lang="en-US" sz="1000" dirty="0"/>
              <a:t>-based temperature prediction in a data center: a simulation-based study. </a:t>
            </a:r>
            <a:r>
              <a:rPr lang="en-US" sz="1000" i="1" dirty="0"/>
              <a:t>Engineering with </a:t>
            </a:r>
            <a:r>
              <a:rPr lang="en-US" sz="1000" i="1" dirty="0" smtClean="0"/>
              <a:t>Computers</a:t>
            </a:r>
            <a:r>
              <a:rPr lang="is-IS" sz="1000" dirty="0" smtClean="0"/>
              <a:t>, </a:t>
            </a:r>
            <a:r>
              <a:rPr lang="is-IS" sz="1000" dirty="0"/>
              <a:t>2011.</a:t>
            </a:r>
            <a:endParaRPr lang="en-US" sz="1000" dirty="0"/>
          </a:p>
          <a:p>
            <a:pPr marL="342900" indent="-342900">
              <a:buFont typeface="+mj-lt"/>
              <a:buAutoNum type="arabicPeriod"/>
            </a:pPr>
            <a:endParaRPr lang="en-US" sz="1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F388-351F-A74C-AC25-26B9D126214B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4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862109" cy="651860"/>
          </a:xfrm>
        </p:spPr>
        <p:txBody>
          <a:bodyPr>
            <a:noAutofit/>
          </a:bodyPr>
          <a:lstStyle/>
          <a:p>
            <a:r>
              <a:rPr lang="en-US" dirty="0" smtClean="0"/>
              <a:t>Neural Networks for Temperature Prediction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30004" y="2245122"/>
            <a:ext cx="3415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 Setup: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Firestone cluster at IBM with Power 8 processors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node = 2 sockets, 20 physical cores, 160 SMT cores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OCC, and BMC for temperature, power readings</a:t>
            </a:r>
          </a:p>
        </p:txBody>
      </p:sp>
      <p:pic>
        <p:nvPicPr>
          <p:cNvPr id="10" name="Content Placeholder 6" descr="big_picture_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228924" y="1408855"/>
            <a:ext cx="8075923" cy="429740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9B5E-0EC4-B046-AB54-5806B8D1053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 Configuration and Validation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1873" y="5974737"/>
            <a:ext cx="717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configurations include number of layers, and number of neurons.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873" y="1126234"/>
            <a:ext cx="924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test different back-propagation algorithms with different time and memory requirements.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Content Placeholder 10" descr="MAE_15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" r="507"/>
          <a:stretch/>
        </p:blipFill>
        <p:spPr>
          <a:xfrm>
            <a:off x="1263242" y="1721290"/>
            <a:ext cx="4845886" cy="3704250"/>
          </a:xfrm>
        </p:spPr>
      </p:pic>
      <p:pic>
        <p:nvPicPr>
          <p:cNvPr id="13" name="Picture 12" descr="core_erro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02" y="1777328"/>
            <a:ext cx="4784278" cy="3648212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B301-6630-9841-A56C-6D5D0B3E2D11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Guided Proactive Cooling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09055"/>
            <a:ext cx="10058400" cy="53523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Fan control</a:t>
            </a:r>
            <a:endParaRPr lang="en-US" sz="2200" dirty="0" smtClean="0"/>
          </a:p>
          <a:p>
            <a:pPr lvl="1"/>
            <a:r>
              <a:rPr lang="en-US" sz="2000" dirty="0" smtClean="0"/>
              <a:t>This can reduce chip-to-chip temperature variations.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should be the fan speed level to be able keep the chips at a certain temperature limit?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Load balancing</a:t>
            </a:r>
          </a:p>
          <a:p>
            <a:pPr lvl="1"/>
            <a:r>
              <a:rPr lang="en-US" sz="2000" dirty="0" smtClean="0"/>
              <a:t>This can remove core-to-core, as well as chip-to-chip temperature variations.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would the core temperatures become if a certain amount of data is moved from one core to </a:t>
            </a:r>
            <a:r>
              <a:rPr lang="en-US" sz="2000" dirty="0" smtClean="0"/>
              <a:t>another</a:t>
            </a:r>
            <a:r>
              <a:rPr lang="en-US" sz="2000" dirty="0"/>
              <a:t>? 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DVFS</a:t>
            </a:r>
          </a:p>
          <a:p>
            <a:pPr lvl="1"/>
            <a:r>
              <a:rPr lang="en-US" sz="2000" dirty="0" smtClean="0"/>
              <a:t>Chip-level DVFS can reduce chip-to-chip, core level DVFS core-to-core temperature variations.</a:t>
            </a:r>
          </a:p>
          <a:p>
            <a:pPr lvl="1"/>
            <a:r>
              <a:rPr lang="en-US" sz="2000" dirty="0" smtClean="0"/>
              <a:t>What frequency level we need to set for the cores to stay under a temperature limit for a workload?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5C86-22ED-5F4C-9582-B98B71AAC4F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Guided Proactive Cooling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09055"/>
            <a:ext cx="10058400" cy="53523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Fan control</a:t>
            </a:r>
            <a:endParaRPr lang="en-US" sz="2200" dirty="0" smtClean="0"/>
          </a:p>
          <a:p>
            <a:pPr lvl="1"/>
            <a:r>
              <a:rPr lang="en-US" sz="2000" dirty="0" smtClean="0"/>
              <a:t>This can reduce chip-to-chip temperature variations.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should be the fan speed level to be able keep the chips at a certain temperature limit? 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5C86-22ED-5F4C-9582-B98B71AAC4F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9868"/>
            <a:ext cx="11193333" cy="9138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Proactive Fan Control Mechanism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4987" y="5272809"/>
            <a:ext cx="837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Preemptive fan-control removes temperature peaks, and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is able to keep the temperature as the same level as reactive fan control.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1397" y="2132877"/>
            <a:ext cx="0" cy="21461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2017" y="1092422"/>
            <a:ext cx="872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key idea is cool the processor proactively, for example, before the application starts.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4987" y="6004796"/>
            <a:ext cx="952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can be done via job scheduler, and/or runtime without taking over the total control of the fan.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output_te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40" y="1461754"/>
            <a:ext cx="6050860" cy="3630516"/>
          </a:xfrm>
          <a:prstGeom prst="rect">
            <a:avLst/>
          </a:prstGeom>
        </p:spPr>
      </p:pic>
      <p:pic>
        <p:nvPicPr>
          <p:cNvPr id="10" name="Picture 9" descr="output_fan_pow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4" y="1461754"/>
            <a:ext cx="6050860" cy="363051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8008602" y="2132877"/>
            <a:ext cx="0" cy="21461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5DE-EADF-4A46-80AE-34D81FDF9439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</a:t>
            </a:r>
            <a:r>
              <a:rPr lang="en-US" dirty="0"/>
              <a:t>R</a:t>
            </a:r>
            <a:r>
              <a:rPr lang="en-US" dirty="0" smtClean="0"/>
              <a:t>eductions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P</a:t>
            </a:r>
            <a:r>
              <a:rPr lang="en-US" dirty="0" smtClean="0"/>
              <a:t>roactive </a:t>
            </a:r>
            <a:r>
              <a:rPr lang="en-US" dirty="0"/>
              <a:t>C</a:t>
            </a:r>
            <a:r>
              <a:rPr lang="en-US" dirty="0" smtClean="0"/>
              <a:t>ooling</a:t>
            </a:r>
            <a:endParaRPr lang="en-US" dirty="0"/>
          </a:p>
        </p:txBody>
      </p:sp>
      <p:pic>
        <p:nvPicPr>
          <p:cNvPr id="7" name="Content Placeholder 6" descr="max_stable_fan_leanm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8" r="-6378"/>
          <a:stretch>
            <a:fillRect/>
          </a:stretch>
        </p:blipFill>
        <p:spPr>
          <a:xfrm>
            <a:off x="846631" y="923696"/>
            <a:ext cx="9246181" cy="49201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9551" y="5969764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Reduction = Maximum Power </a:t>
            </a:r>
            <a:r>
              <a:rPr lang="mr-IN" dirty="0" smtClean="0"/>
              <a:t>–</a:t>
            </a:r>
            <a:r>
              <a:rPr lang="en-US" dirty="0" smtClean="0"/>
              <a:t> Stable Power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EE5A-8F34-7B44-8FF8-F3B55242CC9E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22556" y="2765778"/>
            <a:ext cx="1622778" cy="903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35% reduction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fan power</a:t>
            </a:r>
          </a:p>
        </p:txBody>
      </p:sp>
    </p:spTree>
    <p:extLst>
      <p:ext uri="{BB962C8B-B14F-4D97-AF65-F5344CB8AC3E}">
        <p14:creationId xmlns:p14="http://schemas.microsoft.com/office/powerpoint/2010/main" val="408575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the Fans</a:t>
            </a:r>
            <a:endParaRPr lang="en-US" dirty="0"/>
          </a:p>
        </p:txBody>
      </p:sp>
      <p:pic>
        <p:nvPicPr>
          <p:cNvPr id="7" name="Content Placeholder 6" descr="minsky_temp_dist_dgemm_decouple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r="-1799"/>
          <a:stretch/>
        </p:blipFill>
        <p:spPr>
          <a:xfrm>
            <a:off x="5906458" y="1058413"/>
            <a:ext cx="6299653" cy="461238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pic>
        <p:nvPicPr>
          <p:cNvPr id="8" name="Picture 7" descr="minsky_temp_dist_dge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413"/>
            <a:ext cx="5971594" cy="4478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9914" y="5915887"/>
            <a:ext cx="93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09195" y="58824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AFA0-89B3-BC40-9FB1-97C8CDF92B02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74316" y="5473241"/>
            <a:ext cx="1622778" cy="903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18% </a:t>
            </a:r>
            <a:r>
              <a:rPr lang="en-US" dirty="0">
                <a:solidFill>
                  <a:srgbClr val="000000"/>
                </a:solidFill>
              </a:rPr>
              <a:t>reduction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fan power</a:t>
            </a:r>
          </a:p>
        </p:txBody>
      </p:sp>
    </p:spTree>
    <p:extLst>
      <p:ext uri="{BB962C8B-B14F-4D97-AF65-F5344CB8AC3E}">
        <p14:creationId xmlns:p14="http://schemas.microsoft.com/office/powerpoint/2010/main" val="20385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Reduction in Fan Power</a:t>
            </a:r>
            <a:endParaRPr lang="en-US" dirty="0"/>
          </a:p>
        </p:txBody>
      </p:sp>
      <p:pic>
        <p:nvPicPr>
          <p:cNvPr id="7" name="Content Placeholder 6" descr="Screen Shot 2017-04-17 at 9.19.3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54" b="-6353"/>
          <a:stretch/>
        </p:blipFill>
        <p:spPr>
          <a:xfrm>
            <a:off x="167100" y="1938538"/>
            <a:ext cx="11875404" cy="305821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Bilge Acun - Charm++ Workshop 2017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59A-1019-3C42-81A3-A30388AFCFC4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4222" y="5164668"/>
            <a:ext cx="2610556" cy="903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53% </a:t>
            </a:r>
            <a:r>
              <a:rPr lang="en-US" dirty="0">
                <a:solidFill>
                  <a:srgbClr val="000000"/>
                </a:solidFill>
              </a:rPr>
              <a:t>reduction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fan </a:t>
            </a:r>
            <a:r>
              <a:rPr lang="en-US" dirty="0" smtClean="0">
                <a:solidFill>
                  <a:srgbClr val="000000"/>
                </a:solidFill>
              </a:rPr>
              <a:t>power on average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3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Interaction Between the Runtime System and the Resource Manager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1690688"/>
            <a:ext cx="10375900" cy="3573448"/>
          </a:xfrm>
        </p:spPr>
      </p:pic>
      <p:sp>
        <p:nvSpPr>
          <p:cNvPr id="5" name="TextBox 4"/>
          <p:cNvSpPr txBox="1"/>
          <p:nvPr/>
        </p:nvSpPr>
        <p:spPr>
          <a:xfrm>
            <a:off x="651354" y="5330984"/>
            <a:ext cx="1057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Allows </a:t>
            </a:r>
            <a:r>
              <a:rPr lang="en-US" dirty="0"/>
              <a:t>dynamic interaction between the system resource manager or scheduler and the job runtime </a:t>
            </a:r>
            <a:r>
              <a:rPr lang="en-US" dirty="0" smtClean="0"/>
              <a:t>system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Meets system-level constraints </a:t>
            </a:r>
            <a:r>
              <a:rPr lang="en-US" dirty="0"/>
              <a:t>such as power caps and hardware </a:t>
            </a:r>
            <a:r>
              <a:rPr lang="en-US" dirty="0" smtClean="0"/>
              <a:t>configurations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Achieves the objectives of both datacenter users and system administrators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FD4-7927-8C42-BD6F-B0260F93DF6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1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Remaining </a:t>
            </a:r>
            <a:r>
              <a:rPr lang="en-US" dirty="0"/>
              <a:t>T</a:t>
            </a:r>
            <a:r>
              <a:rPr lang="en-US" dirty="0" smtClean="0"/>
              <a:t>emperature Variation</a:t>
            </a:r>
            <a:endParaRPr lang="en-US" dirty="0"/>
          </a:p>
        </p:txBody>
      </p:sp>
      <p:pic>
        <p:nvPicPr>
          <p:cNvPr id="7" name="Content Placeholder 6" descr="within_chip_tem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8" r="-6378"/>
          <a:stretch>
            <a:fillRect/>
          </a:stretch>
        </p:blipFill>
        <p:spPr>
          <a:xfrm>
            <a:off x="5988123" y="1486819"/>
            <a:ext cx="6725988" cy="357907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3413" y="5505678"/>
            <a:ext cx="2813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DVFS?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Load Balancing?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6BFC-28B1-C34E-A187-862B162A7C03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Content Placeholder 6" descr="minsky_temp_dist_dgemm_decouple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r="-1799"/>
          <a:stretch/>
        </p:blipFill>
        <p:spPr>
          <a:xfrm>
            <a:off x="-56444" y="1005677"/>
            <a:ext cx="6299653" cy="46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9868"/>
            <a:ext cx="10400453" cy="913828"/>
          </a:xfrm>
        </p:spPr>
        <p:txBody>
          <a:bodyPr>
            <a:noAutofit/>
          </a:bodyPr>
          <a:lstStyle/>
          <a:p>
            <a:r>
              <a:rPr lang="en-US" sz="4000" dirty="0" smtClean="0"/>
              <a:t>Temperature-Aware Load Balancing With Charm++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633" y="1317836"/>
            <a:ext cx="106331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balancing can help reduce the temperature variations, but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 we decide how much load to move?</a:t>
            </a: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Charm++ [1]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an runtime database which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stores:</a:t>
            </a: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tasks per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each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 (in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terms of execution time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of each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</a:t>
            </a: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balancing is triggered periodically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customizable periods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implement our temperature-aware model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balancing algorithm. </a:t>
            </a: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balancing has potential to remove both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chip and core level variations.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895" y="6037800"/>
            <a:ext cx="5774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 B</a:t>
            </a:r>
            <a:r>
              <a:rPr lang="en-US" sz="1000" dirty="0"/>
              <a:t>. </a:t>
            </a:r>
            <a:r>
              <a:rPr lang="en-US" sz="1000" dirty="0" err="1"/>
              <a:t>Acun</a:t>
            </a:r>
            <a:r>
              <a:rPr lang="en-US" sz="1000" dirty="0"/>
              <a:t>, et al. Parallel programming with </a:t>
            </a:r>
            <a:r>
              <a:rPr lang="en-US" sz="1000" dirty="0" err="1"/>
              <a:t>migratable</a:t>
            </a:r>
            <a:r>
              <a:rPr lang="en-US" sz="1000" dirty="0"/>
              <a:t> objects: charm++ in practice. </a:t>
            </a:r>
            <a:r>
              <a:rPr lang="en-US" sz="1000" i="1" dirty="0"/>
              <a:t>In SC14: International </a:t>
            </a:r>
            <a:r>
              <a:rPr lang="en-US" sz="1000" i="1" dirty="0" smtClean="0"/>
              <a:t/>
            </a:r>
            <a:br>
              <a:rPr lang="en-US" sz="1000" i="1" dirty="0" smtClean="0"/>
            </a:br>
            <a:r>
              <a:rPr lang="en-US" sz="1000" i="1" dirty="0" smtClean="0"/>
              <a:t>Conference </a:t>
            </a:r>
            <a:r>
              <a:rPr lang="en-US" sz="1000" i="1" dirty="0"/>
              <a:t>for High Performance </a:t>
            </a:r>
            <a:r>
              <a:rPr lang="en-US" sz="1000" i="1" dirty="0" smtClean="0"/>
              <a:t>Computing, Networking</a:t>
            </a:r>
            <a:r>
              <a:rPr lang="en-US" sz="1000" i="1" dirty="0"/>
              <a:t>, Storage and Analysis</a:t>
            </a:r>
            <a:r>
              <a:rPr lang="en-US" sz="1000" dirty="0"/>
              <a:t>, pages </a:t>
            </a:r>
            <a:r>
              <a:rPr lang="en-US" sz="1000" dirty="0" smtClean="0"/>
              <a:t>647-658</a:t>
            </a:r>
            <a:r>
              <a:rPr lang="en-US" sz="1000" dirty="0"/>
              <a:t>. IEEE, 2014.</a:t>
            </a:r>
          </a:p>
        </p:txBody>
      </p:sp>
      <p:pic>
        <p:nvPicPr>
          <p:cNvPr id="10" name="Content Placeholder 9" descr="balance_temperature_chip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8" r="-6378"/>
          <a:stretch>
            <a:fillRect/>
          </a:stretch>
        </p:blipFill>
        <p:spPr>
          <a:xfrm>
            <a:off x="5242533" y="1844839"/>
            <a:ext cx="6739788" cy="3586413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D06-8CA2-8A43-AD15-D4E4BA214421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09055"/>
            <a:ext cx="10058400" cy="46561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In summary, we propose: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neural-network based temperature prediction model</a:t>
            </a:r>
          </a:p>
          <a:p>
            <a:pPr lvl="1"/>
            <a:r>
              <a:rPr lang="en-US" sz="2400" dirty="0" smtClean="0"/>
              <a:t>Proactive cooling mechanisms:</a:t>
            </a:r>
          </a:p>
          <a:p>
            <a:pPr lvl="2"/>
            <a:r>
              <a:rPr lang="en-US" sz="1800" dirty="0" smtClean="0"/>
              <a:t>Fan control</a:t>
            </a:r>
          </a:p>
          <a:p>
            <a:pPr lvl="2"/>
            <a:r>
              <a:rPr lang="en-US" sz="1800" dirty="0" smtClean="0"/>
              <a:t>Load balancing</a:t>
            </a:r>
          </a:p>
          <a:p>
            <a:r>
              <a:rPr lang="en-US" sz="2800" dirty="0" smtClean="0"/>
              <a:t> Our results shows:</a:t>
            </a:r>
          </a:p>
          <a:p>
            <a:pPr lvl="1"/>
            <a:r>
              <a:rPr lang="en-US" sz="2400" dirty="0" smtClean="0"/>
              <a:t>We can accurately predict core temperatures</a:t>
            </a:r>
          </a:p>
          <a:p>
            <a:pPr lvl="1"/>
            <a:r>
              <a:rPr lang="en-US" sz="2400" dirty="0" smtClean="0"/>
              <a:t>Peak fan power can be reduced by 53%</a:t>
            </a:r>
          </a:p>
          <a:p>
            <a:pPr lvl="1"/>
            <a:r>
              <a:rPr lang="en-US" sz="2400" dirty="0" smtClean="0"/>
              <a:t>Air cooling systems can be made more efficient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1799-55DD-B64D-92C2-946FA284A5C8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C508-A952-9F4B-AD68-9C2F3BFAC87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6016" y="2540155"/>
            <a:ext cx="227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4060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9868"/>
            <a:ext cx="11193333" cy="9138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Comparison of Reactive vs Preemptive Fan Control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514"/>
            <a:ext cx="5977860" cy="35867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4987" y="5272809"/>
            <a:ext cx="837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Preemptive fan-control removes temperature peaks, and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is able to keep the temperature as the same level as reactive fan control.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6" y="1645602"/>
            <a:ext cx="5980176" cy="35881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87669" y="2123090"/>
            <a:ext cx="0" cy="2438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73007" y="2220455"/>
            <a:ext cx="0" cy="2438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2017" y="1092422"/>
            <a:ext cx="872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key idea is cool the processor proactively, for example, before the application starts.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4987" y="6004796"/>
            <a:ext cx="952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can be done via job scheduler, and/or runtime without taking over the total control of the fan.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2AB5-DF7F-734F-AA53-42C7562031A9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8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Reductions in Preemptive Fan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27" y="1586533"/>
            <a:ext cx="8021191" cy="481271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23213" y="2273087"/>
            <a:ext cx="8793" cy="3989679"/>
          </a:xfrm>
          <a:prstGeom prst="line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2764" y="6140026"/>
            <a:ext cx="16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Workload Starts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4731" y="3921871"/>
            <a:ext cx="848482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3639" y="3491515"/>
            <a:ext cx="109514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How early to set the cooling speed?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1368782" y="3908808"/>
            <a:ext cx="1879825" cy="87651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47854" y="996759"/>
            <a:ext cx="775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fan power can be reduced by 54 Watts = 58% reduction in cooling power.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v"/>
            </a:pPr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2790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Joules of energy is saved = Red area – black area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81D5-5E38-284C-9EAC-FB3516029B23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Charm++ with Its Interactions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1" y="1527606"/>
            <a:ext cx="5931727" cy="4351338"/>
          </a:xfrm>
        </p:spPr>
      </p:pic>
      <p:sp>
        <p:nvSpPr>
          <p:cNvPr id="5" name="TextBox 4"/>
          <p:cNvSpPr txBox="1"/>
          <p:nvPr/>
        </p:nvSpPr>
        <p:spPr>
          <a:xfrm>
            <a:off x="6869809" y="1967953"/>
            <a:ext cx="5143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Charm</a:t>
            </a:r>
            <a:r>
              <a:rPr lang="en-US" b="1" dirty="0"/>
              <a:t>++ has three main components: 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L</a:t>
            </a:r>
            <a:r>
              <a:rPr lang="en-US" b="1" dirty="0" smtClean="0"/>
              <a:t>ocal manager</a:t>
            </a:r>
            <a:r>
              <a:rPr lang="en-US" b="1" dirty="0"/>
              <a:t>:</a:t>
            </a:r>
            <a:r>
              <a:rPr lang="en-US" dirty="0" smtClean="0"/>
              <a:t> tracks local information </a:t>
            </a:r>
            <a:br>
              <a:rPr lang="en-US" dirty="0" smtClean="0"/>
            </a:br>
            <a:r>
              <a:rPr lang="en-US" dirty="0" smtClean="0"/>
              <a:t>such as object loads, CPU temperatures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Load-balancing module: </a:t>
            </a:r>
            <a:r>
              <a:rPr lang="en-US" dirty="0" smtClean="0"/>
              <a:t>makes </a:t>
            </a:r>
            <a:r>
              <a:rPr lang="en-US" dirty="0"/>
              <a:t>load-balancing</a:t>
            </a:r>
          </a:p>
          <a:p>
            <a:r>
              <a:rPr lang="en-US" dirty="0"/>
              <a:t>decisions and redistributes load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ower-resiliency module: </a:t>
            </a:r>
            <a:r>
              <a:rPr lang="en-US" dirty="0"/>
              <a:t>ensures that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CPU temperatures remain below the temperature</a:t>
            </a:r>
            <a:br>
              <a:rPr lang="en-US" dirty="0" smtClean="0"/>
            </a:br>
            <a:r>
              <a:rPr lang="en-US" dirty="0" smtClean="0"/>
              <a:t>threshold, change the power cap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ECE3-2276-394C-BCC7-9ECE2A312C8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02047"/>
            <a:ext cx="9849633" cy="2387600"/>
          </a:xfrm>
        </p:spPr>
        <p:txBody>
          <a:bodyPr>
            <a:normAutofit/>
          </a:bodyPr>
          <a:lstStyle/>
          <a:p>
            <a:r>
              <a:rPr lang="en-US" sz="5400" b="1" baseline="30000" dirty="0"/>
              <a:t>Support for Proactive Cooling </a:t>
            </a:r>
            <a:r>
              <a:rPr lang="en-US" sz="5400" b="1" baseline="30000" dirty="0" smtClean="0"/>
              <a:t>Decisions</a:t>
            </a:r>
            <a:r>
              <a:rPr lang="en-US" sz="5400" b="1" baseline="30000" dirty="0"/>
              <a:t/>
            </a:r>
            <a:br>
              <a:rPr lang="en-US" sz="5400" b="1" baseline="30000" dirty="0"/>
            </a:br>
            <a:r>
              <a:rPr lang="en-US" sz="5400" b="1" baseline="30000" dirty="0"/>
              <a:t>with Neural Network-Based </a:t>
            </a:r>
            <a:r>
              <a:rPr lang="en-US" sz="5400" b="1" baseline="30000" dirty="0" smtClean="0"/>
              <a:t>Temperature</a:t>
            </a:r>
            <a:r>
              <a:rPr lang="en-US" sz="5400" b="1" dirty="0" smtClean="0"/>
              <a:t> </a:t>
            </a:r>
            <a:r>
              <a:rPr lang="en-US" sz="5400" b="1" baseline="30000" dirty="0" smtClean="0"/>
              <a:t>Prediction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Bilge Acun</a:t>
            </a:r>
            <a:r>
              <a:rPr lang="en-US" sz="2000" b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Eun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Kyung Lee</a:t>
            </a:r>
            <a:r>
              <a:rPr lang="en-US" sz="2000" b="1" baseline="30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Yoonho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Park</a:t>
            </a:r>
            <a:r>
              <a:rPr lang="en-US" sz="2000" b="1" baseline="30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Laxmikant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V. Kale</a:t>
            </a:r>
            <a:r>
              <a:rPr lang="en-US" sz="2000" b="1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b="1" baseline="30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baseline="30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IBM T.J. Watson Research Center</a:t>
            </a:r>
            <a:endParaRPr lang="en-US" sz="2000" b="1" baseline="30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University of Illinois at Urbana-Champaign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60" y="5155323"/>
            <a:ext cx="692653" cy="88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5" y="5217047"/>
            <a:ext cx="1907870" cy="76314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4555-B97F-6648-8F1D-F46ACCA35A2E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0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97280" y="1009055"/>
            <a:ext cx="10058400" cy="53523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Pressure of reducing the power consumption and carbon footprint of datacenters and supercomputers is increasing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Other expected problems include:</a:t>
            </a:r>
          </a:p>
          <a:p>
            <a:pPr marL="749808" lvl="1" indent="-457200">
              <a:lnSpc>
                <a:spcPct val="150000"/>
              </a:lnSpc>
            </a:pPr>
            <a:r>
              <a:rPr lang="en-US" sz="2000" dirty="0" smtClean="0"/>
              <a:t>Larger process variations, temperature variations</a:t>
            </a:r>
          </a:p>
          <a:p>
            <a:pPr marL="749808" lvl="1" indent="-457200">
              <a:lnSpc>
                <a:spcPct val="150000"/>
              </a:lnSpc>
            </a:pPr>
            <a:r>
              <a:rPr lang="en-US" sz="2000" dirty="0" smtClean="0"/>
              <a:t>More </a:t>
            </a:r>
            <a:r>
              <a:rPr lang="en-US" sz="2000" dirty="0"/>
              <a:t>heat </a:t>
            </a:r>
            <a:r>
              <a:rPr lang="en-US" sz="2000" dirty="0" smtClean="0"/>
              <a:t>dissipation</a:t>
            </a:r>
          </a:p>
          <a:p>
            <a:pPr marL="749808" lvl="1" indent="-457200">
              <a:lnSpc>
                <a:spcPct val="150000"/>
              </a:lnSpc>
            </a:pPr>
            <a:r>
              <a:rPr lang="en-US" sz="2000" dirty="0" smtClean="0"/>
              <a:t>Denser nodes with </a:t>
            </a:r>
            <a:r>
              <a:rPr lang="en-US" sz="2000" dirty="0"/>
              <a:t>d</a:t>
            </a:r>
            <a:r>
              <a:rPr lang="en-US" sz="2000" dirty="0" smtClean="0"/>
              <a:t>ifferent components in the node such as GPUs, co-processors that have different temperature, cooling characteristics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9012-8B8E-3E48-B556-86D797D5288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3"/>
          <a:stretch/>
        </p:blipFill>
        <p:spPr>
          <a:xfrm>
            <a:off x="5402915" y="1082598"/>
            <a:ext cx="6789683" cy="2085293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07115" y="1006339"/>
            <a:ext cx="10058400" cy="53523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Temperature </a:t>
            </a:r>
            <a:r>
              <a:rPr lang="en-US" b="1" dirty="0"/>
              <a:t>variations among cores: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C in idle temperatures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9 C </a:t>
            </a:r>
            <a:r>
              <a:rPr lang="en-US" dirty="0" smtClean="0"/>
              <a:t>in all </a:t>
            </a:r>
            <a:r>
              <a:rPr lang="en-US" dirty="0"/>
              <a:t>active temperatures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20 C idle/active mixed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450342" indent="-285750">
              <a:buFont typeface="Arial" charset="0"/>
              <a:buChar char="•"/>
            </a:pPr>
            <a:r>
              <a:rPr lang="en-US" b="1" dirty="0"/>
              <a:t>Synchronous fan control: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4 independent fans in the node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Fans all act together and cause </a:t>
            </a:r>
            <a:br>
              <a:rPr lang="en-US" dirty="0"/>
            </a:br>
            <a:r>
              <a:rPr lang="en-US" dirty="0"/>
              <a:t>even further temperature variation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Reactive </a:t>
            </a:r>
            <a:r>
              <a:rPr lang="en-US" b="1" dirty="0" smtClean="0"/>
              <a:t>cooling behavior</a:t>
            </a:r>
            <a:r>
              <a:rPr lang="en-US" b="1" dirty="0"/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54 W </a:t>
            </a:r>
            <a:r>
              <a:rPr lang="en-US" dirty="0"/>
              <a:t>jump in fan power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10 minutes stabilization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	with a regular workload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38503" y="1862902"/>
            <a:ext cx="6295" cy="378307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98161" y="1533267"/>
            <a:ext cx="0" cy="97469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11161" y="181683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2679" y="185047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C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2"/>
          <a:stretch/>
        </p:blipFill>
        <p:spPr>
          <a:xfrm>
            <a:off x="5402915" y="3023498"/>
            <a:ext cx="6789683" cy="33552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E099-B18A-A84F-B06A-B0081E2F4143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Variation in Large Scale</a:t>
            </a:r>
            <a:endParaRPr lang="en-US" dirty="0"/>
          </a:p>
        </p:txBody>
      </p:sp>
      <p:pic>
        <p:nvPicPr>
          <p:cNvPr id="7" name="Content Placeholder 6" descr="cori_temp_di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7" r="-1130"/>
          <a:stretch/>
        </p:blipFill>
        <p:spPr>
          <a:xfrm>
            <a:off x="0" y="1236653"/>
            <a:ext cx="6152285" cy="447869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pic>
        <p:nvPicPr>
          <p:cNvPr id="8" name="Picture 7" descr="minsky_temp_dist_dge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06" y="1236653"/>
            <a:ext cx="5971594" cy="4478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3413" y="5848201"/>
            <a:ext cx="289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Cori at </a:t>
            </a:r>
            <a:r>
              <a:rPr lang="en-US" dirty="0" smtClean="0"/>
              <a:t>NERSC </a:t>
            </a:r>
            <a:r>
              <a:rPr lang="mr-IN" dirty="0" smtClean="0"/>
              <a:t>–</a:t>
            </a:r>
            <a:r>
              <a:rPr lang="en-US" dirty="0" smtClean="0"/>
              <a:t> Intel </a:t>
            </a:r>
            <a:r>
              <a:rPr lang="en-US" dirty="0" err="1" smtClean="0"/>
              <a:t>Haswell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33797" y="584820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Minsky</a:t>
            </a:r>
            <a:r>
              <a:rPr lang="en-US" dirty="0" smtClean="0"/>
              <a:t> at </a:t>
            </a:r>
            <a:r>
              <a:rPr lang="en-US" dirty="0" smtClean="0"/>
              <a:t>IBM POWER8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11884" y="968427"/>
            <a:ext cx="388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distribution of 1800 cores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F7BA-C0EF-6C48-B9B5-FC0F69B8BFDB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0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Oscillatory Cooling Behavior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3586" y="295515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587" y="182225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583" y="418861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583" y="54220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99 %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744" y="949483"/>
            <a:ext cx="1190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CPU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Utilization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b="59066"/>
          <a:stretch/>
        </p:blipFill>
        <p:spPr>
          <a:xfrm>
            <a:off x="1993909" y="1137775"/>
            <a:ext cx="9392206" cy="14554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 b="59066"/>
          <a:stretch/>
        </p:blipFill>
        <p:spPr>
          <a:xfrm>
            <a:off x="2031035" y="2656127"/>
            <a:ext cx="9416229" cy="12683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6" b="59066"/>
          <a:stretch/>
        </p:blipFill>
        <p:spPr>
          <a:xfrm>
            <a:off x="2087474" y="3926541"/>
            <a:ext cx="9298641" cy="123169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370505" y="1552462"/>
            <a:ext cx="537460" cy="4662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33021" y="1544401"/>
            <a:ext cx="537460" cy="4662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13494" y="1544400"/>
            <a:ext cx="631401" cy="4662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25122" y="1544399"/>
            <a:ext cx="662786" cy="4662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96775" y="1552462"/>
            <a:ext cx="537460" cy="4662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9" b="59441"/>
          <a:stretch/>
        </p:blipFill>
        <p:spPr>
          <a:xfrm>
            <a:off x="2087474" y="5133919"/>
            <a:ext cx="9417914" cy="11388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5409" y="5021874"/>
            <a:ext cx="1127651" cy="8175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217342" y="1272648"/>
            <a:ext cx="252" cy="51871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84614" y="940558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Workload starts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A951-B7C3-1F4A-9655-1ED0BEED4018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  <p:bldP spid="3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 Behavior of Different Applications</a:t>
            </a:r>
            <a:endParaRPr lang="en-US" dirty="0"/>
          </a:p>
        </p:txBody>
      </p:sp>
      <p:pic>
        <p:nvPicPr>
          <p:cNvPr id="7" name="Content Placeholder 6" descr="auto_fan_app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8" r="-6378"/>
          <a:stretch>
            <a:fillRect/>
          </a:stretch>
        </p:blipFill>
        <p:spPr>
          <a:xfrm>
            <a:off x="763081" y="1009055"/>
            <a:ext cx="10058400" cy="535233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Bilge Acun - Charm++ Workshop 2017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7B2-63CB-CE47-88D2-11D702A2F070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6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3357</TotalTime>
  <Words>1304</Words>
  <Application>Microsoft Macintosh PowerPoint</Application>
  <PresentationFormat>Custom</PresentationFormat>
  <Paragraphs>247</Paragraphs>
  <Slides>25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Charm++ as an Energy Efficient Runtime</vt:lpstr>
      <vt:lpstr>Interaction Between the Runtime System and the Resource Manager</vt:lpstr>
      <vt:lpstr>Components of Charm++ with Its Interactions</vt:lpstr>
      <vt:lpstr>Support for Proactive Cooling Decisions with Neural Network-Based Temperature Prediction</vt:lpstr>
      <vt:lpstr>Motivation</vt:lpstr>
      <vt:lpstr>Motivation</vt:lpstr>
      <vt:lpstr>Temperature Variation in Large Scale</vt:lpstr>
      <vt:lpstr>Oscillatory Cooling Behavior</vt:lpstr>
      <vt:lpstr>Fan Behavior of Different Applications</vt:lpstr>
      <vt:lpstr>Why Temperature Modeling is Difficult?</vt:lpstr>
      <vt:lpstr>Neural Networks for Temperature Modeling</vt:lpstr>
      <vt:lpstr>Neural Networks for Temperature Prediction</vt:lpstr>
      <vt:lpstr>Neural Network Configuration and Validation</vt:lpstr>
      <vt:lpstr>Model Guided Proactive Cooling Decisions</vt:lpstr>
      <vt:lpstr>Model Guided Proactive Cooling Decisions</vt:lpstr>
      <vt:lpstr>Proactive Fan Control Mechanism</vt:lpstr>
      <vt:lpstr>Power Reductions With Proactive Cooling</vt:lpstr>
      <vt:lpstr>Decoupling the Fans</vt:lpstr>
      <vt:lpstr>Total Reduction in Fan Power</vt:lpstr>
      <vt:lpstr>Remaining Temperature Variation</vt:lpstr>
      <vt:lpstr>Temperature-Aware Load Balancing With Charm++</vt:lpstr>
      <vt:lpstr>Conclusion</vt:lpstr>
      <vt:lpstr>PowerPoint Presentation</vt:lpstr>
      <vt:lpstr>Comparison of Reactive vs Preemptive Fan Control</vt:lpstr>
      <vt:lpstr>Power Reductions in Preemptive Fan Control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Proactive Cooling Decisions with Neural Network-Based Temperature Prediction</dc:title>
  <dc:creator>BILGE ACUN</dc:creator>
  <cp:lastModifiedBy>Bilge Acun</cp:lastModifiedBy>
  <cp:revision>266</cp:revision>
  <cp:lastPrinted>2016-11-10T17:42:05Z</cp:lastPrinted>
  <dcterms:created xsi:type="dcterms:W3CDTF">2016-10-24T14:05:57Z</dcterms:created>
  <dcterms:modified xsi:type="dcterms:W3CDTF">2017-04-17T20:50:52Z</dcterms:modified>
</cp:coreProperties>
</file>