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notesMasterIdLst>
    <p:notesMasterId r:id="rId28"/>
  </p:notesMasterIdLst>
  <p:sldIdLst>
    <p:sldId id="256" r:id="rId2"/>
    <p:sldId id="322" r:id="rId3"/>
    <p:sldId id="300" r:id="rId4"/>
    <p:sldId id="260" r:id="rId5"/>
    <p:sldId id="291" r:id="rId6"/>
    <p:sldId id="294" r:id="rId7"/>
    <p:sldId id="296" r:id="rId8"/>
    <p:sldId id="293" r:id="rId9"/>
    <p:sldId id="292" r:id="rId10"/>
    <p:sldId id="318" r:id="rId11"/>
    <p:sldId id="298" r:id="rId12"/>
    <p:sldId id="299" r:id="rId13"/>
    <p:sldId id="301" r:id="rId14"/>
    <p:sldId id="302" r:id="rId15"/>
    <p:sldId id="303" r:id="rId16"/>
    <p:sldId id="309" r:id="rId17"/>
    <p:sldId id="321" r:id="rId18"/>
    <p:sldId id="319" r:id="rId19"/>
    <p:sldId id="317" r:id="rId20"/>
    <p:sldId id="310" r:id="rId21"/>
    <p:sldId id="311" r:id="rId22"/>
    <p:sldId id="312" r:id="rId23"/>
    <p:sldId id="313" r:id="rId24"/>
    <p:sldId id="320" r:id="rId25"/>
    <p:sldId id="316" r:id="rId26"/>
    <p:sldId id="30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9"/>
    <p:restoredTop sz="94656"/>
  </p:normalViewPr>
  <p:slideViewPr>
    <p:cSldViewPr snapToGrid="0" snapToObjects="1">
      <p:cViewPr varScale="1">
        <p:scale>
          <a:sx n="89" d="100"/>
          <a:sy n="89" d="100"/>
        </p:scale>
        <p:origin x="11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F2B09-4A3D-FF4F-B82E-26C937FC7F2E}" type="datetimeFigureOut">
              <a:rPr lang="en-US" smtClean="0"/>
              <a:t>4/17/17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1A2B-4842-6A4C-84A9-6CF91A8B7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0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1A2B-4842-6A4C-84A9-6CF91A8B79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1A2B-4842-6A4C-84A9-6CF91A8B79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3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1A2B-4842-6A4C-84A9-6CF91A8B79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9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1A2B-4842-6A4C-84A9-6CF91A8B79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9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1A2B-4842-6A4C-84A9-6CF91A8B79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1A2B-4842-6A4C-84A9-6CF91A8B79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1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1A2B-4842-6A4C-84A9-6CF91A8B79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1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Worst was – Refine for 1024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1A2B-4842-6A4C-84A9-6CF91A8B79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ScotchLB</a:t>
            </a:r>
            <a:r>
              <a:rPr lang="en-US" dirty="0" smtClean="0"/>
              <a:t> could</a:t>
            </a:r>
            <a:r>
              <a:rPr lang="en-US" baseline="0" dirty="0" smtClean="0"/>
              <a:t> show up as dominating for larger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1A2B-4842-6A4C-84A9-6CF91A8B79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24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61A2B-4842-6A4C-84A9-6CF91A8B79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6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89650"/>
            <a:ext cx="609600" cy="6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188075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6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" y="6038850"/>
            <a:ext cx="609600" cy="6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272212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3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" y="6038850"/>
            <a:ext cx="609600" cy="6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272212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9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273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7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57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57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57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570">
                <a:solidFill>
                  <a:srgbClr val="535353"/>
                </a:solidFill>
              </a:rP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" y="6038850"/>
            <a:ext cx="609600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272212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27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" y="6038850"/>
            <a:ext cx="609600" cy="6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272212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" y="6038850"/>
            <a:ext cx="609600" cy="6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272212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0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" y="6038850"/>
            <a:ext cx="609600" cy="63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272212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" y="6038850"/>
            <a:ext cx="609600" cy="63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272212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1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" y="6038850"/>
            <a:ext cx="6096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272212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1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" y="6038850"/>
            <a:ext cx="609600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272212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" y="6038850"/>
            <a:ext cx="609600" cy="63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272212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5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3" y="6038850"/>
            <a:ext cx="609600" cy="63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50" y="6272212"/>
            <a:ext cx="444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7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E626-E090-0E42-82FA-3F5D5D854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6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cs typeface="Helvetica" charset="0"/>
              </a:rPr>
              <a:t>Meta-Balancer</a:t>
            </a:r>
            <a:r>
              <a:rPr lang="en-US" dirty="0">
                <a:cs typeface="Helvetica" charset="0"/>
              </a:rPr>
              <a:t>: </a:t>
            </a:r>
            <a:br>
              <a:rPr lang="en-US" dirty="0">
                <a:cs typeface="Helvetica" charset="0"/>
              </a:rPr>
            </a:br>
            <a:r>
              <a:rPr lang="en-US" dirty="0" smtClean="0">
                <a:cs typeface="Helvetica" charset="0"/>
              </a:rPr>
              <a:t>Automated Selection of </a:t>
            </a:r>
            <a:r>
              <a:rPr lang="en-US" dirty="0">
                <a:cs typeface="Helvetica" charset="0"/>
              </a:rPr>
              <a:t>Load Balancing </a:t>
            </a:r>
            <a:r>
              <a:rPr lang="en-US" dirty="0" smtClean="0">
                <a:cs typeface="Helvetica" charset="0"/>
              </a:rPr>
              <a:t>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346" y="3861543"/>
            <a:ext cx="9403307" cy="165576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endParaRPr lang="en-US" dirty="0" smtClean="0">
              <a:cs typeface="Helvetica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cs typeface="Helvetica" charset="0"/>
              </a:rPr>
              <a:t>Presenter</a:t>
            </a:r>
            <a:r>
              <a:rPr lang="en-US" dirty="0">
                <a:cs typeface="Helvetica" charset="0"/>
              </a:rPr>
              <a:t>: Kavitha Chandrasekar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Helvetica" charset="0"/>
              </a:rPr>
              <a:t>Work </a:t>
            </a:r>
            <a:r>
              <a:rPr lang="en-US" dirty="0" smtClean="0">
                <a:cs typeface="Helvetica" charset="0"/>
              </a:rPr>
              <a:t>done by: </a:t>
            </a:r>
            <a:r>
              <a:rPr lang="en-US" i="1" dirty="0">
                <a:cs typeface="Helvetica" charset="0"/>
              </a:rPr>
              <a:t>Harshitha Menon, Kavitha Chandrasekar, Laxmikant V. Kale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Meta-Balancer </a:t>
            </a:r>
            <a:r>
              <a:rPr lang="en-US" dirty="0" smtClean="0"/>
              <a:t>– Statistics collection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592671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Objects deposit load information at the iteration boundary</a:t>
            </a:r>
          </a:p>
          <a:p>
            <a:r>
              <a:rPr lang="en-US" dirty="0" smtClean="0"/>
              <a:t>Aggregation of object load statistics at PEs</a:t>
            </a:r>
          </a:p>
          <a:p>
            <a:pPr lvl="1"/>
            <a:r>
              <a:rPr lang="en-US" i="1" dirty="0" err="1" smtClean="0"/>
              <a:t>AtSync</a:t>
            </a:r>
            <a:r>
              <a:rPr lang="en-US" dirty="0" smtClean="0"/>
              <a:t> application calls are used to collect statistics on each PE</a:t>
            </a:r>
          </a:p>
          <a:p>
            <a:pPr lvl="1"/>
            <a:r>
              <a:rPr lang="en-US" dirty="0" smtClean="0"/>
              <a:t>There is no waiting on barrier unlike regular load balancing at </a:t>
            </a:r>
            <a:r>
              <a:rPr lang="en-US" i="1" dirty="0" err="1" smtClean="0"/>
              <a:t>AtSync</a:t>
            </a:r>
            <a:endParaRPr lang="en-US" i="1" dirty="0" smtClean="0"/>
          </a:p>
          <a:p>
            <a:pPr lvl="1"/>
            <a:r>
              <a:rPr lang="en-US" dirty="0" smtClean="0"/>
              <a:t>Hence they are very low overhead </a:t>
            </a:r>
            <a:r>
              <a:rPr lang="en-US" i="1" dirty="0" err="1" smtClean="0"/>
              <a:t>AtSync</a:t>
            </a:r>
            <a:r>
              <a:rPr lang="en-US" dirty="0" smtClean="0"/>
              <a:t> calls</a:t>
            </a:r>
          </a:p>
          <a:p>
            <a:r>
              <a:rPr lang="en-US" dirty="0" smtClean="0"/>
              <a:t>Tree based reductions to collect statistics</a:t>
            </a:r>
          </a:p>
          <a:p>
            <a:pPr lvl="1"/>
            <a:r>
              <a:rPr lang="en-US" dirty="0" smtClean="0"/>
              <a:t>Double array with about 30 features are aggregated by reduction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699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 Machine Learning technique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forest ML technique to predict the best load balancing strategy - classification task</a:t>
            </a:r>
          </a:p>
          <a:p>
            <a:r>
              <a:rPr lang="en-US" dirty="0" smtClean="0"/>
              <a:t>We use 100 trees for good prediction accuracy</a:t>
            </a:r>
          </a:p>
          <a:p>
            <a:r>
              <a:rPr lang="en-US" dirty="0" smtClean="0"/>
              <a:t>Nodes in the tree represent features with associated threshold values</a:t>
            </a:r>
          </a:p>
          <a:p>
            <a:r>
              <a:rPr lang="en-US" dirty="0" smtClean="0"/>
              <a:t>Leaf Nodes are load-balancing strategy classes with assigned probabilities</a:t>
            </a:r>
          </a:p>
          <a:p>
            <a:r>
              <a:rPr lang="en-US" dirty="0" smtClean="0"/>
              <a:t>Tunable model parameters for accuracy</a:t>
            </a:r>
          </a:p>
          <a:p>
            <a:pPr lvl="1"/>
            <a:r>
              <a:rPr lang="en-US" dirty="0" smtClean="0"/>
              <a:t>Tree depth</a:t>
            </a:r>
          </a:p>
          <a:p>
            <a:pPr lvl="1"/>
            <a:r>
              <a:rPr lang="en-US" dirty="0" smtClean="0"/>
              <a:t>Types of classifier 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922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 Machine Learning technique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not use a decision tree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ssues </a:t>
            </a:r>
            <a:r>
              <a:rPr lang="en-US" dirty="0" smtClean="0"/>
              <a:t>in coming up with the right </a:t>
            </a:r>
            <a:r>
              <a:rPr lang="en-US" dirty="0" smtClean="0"/>
              <a:t>threshold per internal node</a:t>
            </a:r>
            <a:endParaRPr lang="en-US" dirty="0" smtClean="0"/>
          </a:p>
          <a:p>
            <a:pPr lvl="1"/>
            <a:r>
              <a:rPr lang="en-US" dirty="0" smtClean="0"/>
              <a:t>They can result in overfitting</a:t>
            </a:r>
          </a:p>
          <a:p>
            <a:r>
              <a:rPr lang="en-US" dirty="0" smtClean="0"/>
              <a:t>We use a decision tree to:</a:t>
            </a:r>
          </a:p>
          <a:p>
            <a:pPr lvl="1"/>
            <a:r>
              <a:rPr lang="en-US" dirty="0" smtClean="0"/>
              <a:t>Provide a general idea of different scenarios applicable to different LB strategies</a:t>
            </a:r>
          </a:p>
          <a:p>
            <a:pPr lvl="1"/>
            <a:r>
              <a:rPr lang="en-US" dirty="0" smtClean="0"/>
              <a:t>Decide on Features that can be used to train a model</a:t>
            </a:r>
          </a:p>
          <a:p>
            <a:r>
              <a:rPr lang="en-US" dirty="0" smtClean="0"/>
              <a:t>Random Forest </a:t>
            </a:r>
            <a:r>
              <a:rPr lang="en-US" dirty="0" smtClean="0"/>
              <a:t>Model</a:t>
            </a:r>
            <a:endParaRPr lang="en-US" dirty="0" smtClean="0"/>
          </a:p>
          <a:p>
            <a:pPr lvl="1"/>
            <a:r>
              <a:rPr lang="en-US" dirty="0" smtClean="0"/>
              <a:t>Uses several trees to determine the LB with highest probability</a:t>
            </a:r>
          </a:p>
          <a:p>
            <a:pPr lvl="1"/>
            <a:r>
              <a:rPr lang="en-US" dirty="0" smtClean="0"/>
              <a:t>Trees are constructed by considering random sets of features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1615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7248"/>
          </a:xfrm>
        </p:spPr>
        <p:txBody>
          <a:bodyPr>
            <a:noAutofit/>
          </a:bodyPr>
          <a:lstStyle/>
          <a:p>
            <a:r>
              <a:rPr lang="en-US" sz="3000" dirty="0" smtClean="0"/>
              <a:t>Decision Tree – How strategies vary with differing load imbalance characteristics</a:t>
            </a:r>
            <a:endParaRPr lang="en-US" sz="3000" dirty="0"/>
          </a:p>
        </p:txBody>
      </p:sp>
      <p:sp>
        <p:nvSpPr>
          <p:cNvPr id="110" name="Slide Number Placeholder 10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13</a:t>
            </a:fld>
            <a:endParaRPr lang="uk-UA"/>
          </a:p>
        </p:txBody>
      </p:sp>
      <p:sp>
        <p:nvSpPr>
          <p:cNvPr id="5" name="Diamond 4"/>
          <p:cNvSpPr/>
          <p:nvPr/>
        </p:nvSpPr>
        <p:spPr>
          <a:xfrm>
            <a:off x="7796447" y="3519531"/>
            <a:ext cx="1583635" cy="602974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High rate of change of imbalance</a:t>
            </a:r>
            <a:endParaRPr lang="en-US" sz="900" dirty="0"/>
          </a:p>
        </p:txBody>
      </p:sp>
      <p:sp>
        <p:nvSpPr>
          <p:cNvPr id="6" name="Diamond 5"/>
          <p:cNvSpPr/>
          <p:nvPr/>
        </p:nvSpPr>
        <p:spPr>
          <a:xfrm>
            <a:off x="5611906" y="2817191"/>
            <a:ext cx="1616142" cy="62815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50" smtClean="0"/>
              <a:t>High </a:t>
            </a:r>
          </a:p>
          <a:p>
            <a:pPr algn="ctr"/>
            <a:r>
              <a:rPr lang="en-US" sz="850" dirty="0" err="1" smtClean="0"/>
              <a:t>comm</a:t>
            </a:r>
            <a:r>
              <a:rPr lang="en-US" sz="850" dirty="0" smtClean="0"/>
              <a:t> load/compute load</a:t>
            </a:r>
            <a:endParaRPr lang="en-US" sz="850" dirty="0"/>
          </a:p>
        </p:txBody>
      </p:sp>
      <p:sp>
        <p:nvSpPr>
          <p:cNvPr id="7" name="Diamond 6"/>
          <p:cNvSpPr/>
          <p:nvPr/>
        </p:nvSpPr>
        <p:spPr>
          <a:xfrm>
            <a:off x="4186518" y="3594866"/>
            <a:ext cx="1431235" cy="480764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50" dirty="0" smtClean="0"/>
              <a:t>Topology sensitive</a:t>
            </a:r>
            <a:endParaRPr lang="en-US" sz="850" dirty="0"/>
          </a:p>
        </p:txBody>
      </p:sp>
      <p:sp>
        <p:nvSpPr>
          <p:cNvPr id="8" name="Diamond 7"/>
          <p:cNvSpPr/>
          <p:nvPr/>
        </p:nvSpPr>
        <p:spPr>
          <a:xfrm>
            <a:off x="9048338" y="4438899"/>
            <a:ext cx="1431235" cy="480764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50" smtClean="0"/>
              <a:t>Large core counts</a:t>
            </a:r>
            <a:endParaRPr lang="en-US" sz="850" dirty="0"/>
          </a:p>
        </p:txBody>
      </p:sp>
      <p:sp>
        <p:nvSpPr>
          <p:cNvPr id="10" name="Rounded Rectangle 9"/>
          <p:cNvSpPr/>
          <p:nvPr/>
        </p:nvSpPr>
        <p:spPr>
          <a:xfrm>
            <a:off x="6562528" y="5447549"/>
            <a:ext cx="922353" cy="2623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GreedyLB</a:t>
            </a:r>
            <a:endParaRPr lang="en-US" sz="1000" dirty="0"/>
          </a:p>
        </p:txBody>
      </p:sp>
      <p:sp>
        <p:nvSpPr>
          <p:cNvPr id="11" name="Diamond 10"/>
          <p:cNvSpPr/>
          <p:nvPr/>
        </p:nvSpPr>
        <p:spPr>
          <a:xfrm>
            <a:off x="4186518" y="1834904"/>
            <a:ext cx="1425388" cy="463683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50" dirty="0" smtClean="0"/>
              <a:t>High load imbalance</a:t>
            </a:r>
            <a:endParaRPr lang="en-US" sz="850" dirty="0"/>
          </a:p>
        </p:txBody>
      </p:sp>
      <p:sp>
        <p:nvSpPr>
          <p:cNvPr id="13" name="Diamond 12"/>
          <p:cNvSpPr/>
          <p:nvPr/>
        </p:nvSpPr>
        <p:spPr>
          <a:xfrm>
            <a:off x="2826024" y="4217508"/>
            <a:ext cx="1583635" cy="602974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High rate of change of imbalance</a:t>
            </a:r>
            <a:endParaRPr lang="en-US" sz="900" dirty="0"/>
          </a:p>
        </p:txBody>
      </p:sp>
      <p:cxnSp>
        <p:nvCxnSpPr>
          <p:cNvPr id="15" name="Elbow Connector 14"/>
          <p:cNvCxnSpPr>
            <a:stCxn id="11" idx="1"/>
          </p:cNvCxnSpPr>
          <p:nvPr/>
        </p:nvCxnSpPr>
        <p:spPr>
          <a:xfrm rot="10800000" flipV="1">
            <a:off x="3617844" y="2066746"/>
            <a:ext cx="568675" cy="6419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1" idx="3"/>
            <a:endCxn id="6" idx="0"/>
          </p:cNvCxnSpPr>
          <p:nvPr/>
        </p:nvCxnSpPr>
        <p:spPr>
          <a:xfrm>
            <a:off x="5611906" y="2066746"/>
            <a:ext cx="808071" cy="7504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6" idx="1"/>
            <a:endCxn id="7" idx="0"/>
          </p:cNvCxnSpPr>
          <p:nvPr/>
        </p:nvCxnSpPr>
        <p:spPr>
          <a:xfrm rot="10800000" flipV="1">
            <a:off x="4902136" y="3131266"/>
            <a:ext cx="709770" cy="4635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6" idx="3"/>
            <a:endCxn id="5" idx="0"/>
          </p:cNvCxnSpPr>
          <p:nvPr/>
        </p:nvCxnSpPr>
        <p:spPr>
          <a:xfrm>
            <a:off x="7228048" y="3131267"/>
            <a:ext cx="1360217" cy="3882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1"/>
            <a:endCxn id="13" idx="0"/>
          </p:cNvCxnSpPr>
          <p:nvPr/>
        </p:nvCxnSpPr>
        <p:spPr>
          <a:xfrm rot="10800000" flipV="1">
            <a:off x="3617842" y="3835248"/>
            <a:ext cx="568676" cy="3822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156666" y="2708744"/>
            <a:ext cx="922353" cy="2623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 LB</a:t>
            </a:r>
            <a:endParaRPr lang="en-US" sz="1200" dirty="0"/>
          </a:p>
        </p:txBody>
      </p:sp>
      <p:sp>
        <p:nvSpPr>
          <p:cNvPr id="18" name="Rounded Rectangle 17"/>
          <p:cNvSpPr/>
          <p:nvPr/>
        </p:nvSpPr>
        <p:spPr>
          <a:xfrm>
            <a:off x="1999128" y="5447550"/>
            <a:ext cx="1004047" cy="2623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CommRefineLB</a:t>
            </a:r>
            <a:endParaRPr lang="en-US" sz="1000" dirty="0"/>
          </a:p>
        </p:txBody>
      </p:sp>
      <p:cxnSp>
        <p:nvCxnSpPr>
          <p:cNvPr id="19" name="Elbow Connector 18"/>
          <p:cNvCxnSpPr>
            <a:endCxn id="18" idx="0"/>
          </p:cNvCxnSpPr>
          <p:nvPr/>
        </p:nvCxnSpPr>
        <p:spPr>
          <a:xfrm rot="5400000">
            <a:off x="2199311" y="4820836"/>
            <a:ext cx="928555" cy="324872"/>
          </a:xfrm>
          <a:prstGeom prst="bentConnector3">
            <a:avLst>
              <a:gd name="adj1" fmla="val -2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115817" y="5439966"/>
            <a:ext cx="1004047" cy="2623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ScotchLB</a:t>
            </a:r>
            <a:endParaRPr lang="en-US" sz="1000" dirty="0"/>
          </a:p>
        </p:txBody>
      </p:sp>
      <p:sp>
        <p:nvSpPr>
          <p:cNvPr id="23" name="Rounded Rectangle 22"/>
          <p:cNvSpPr/>
          <p:nvPr/>
        </p:nvSpPr>
        <p:spPr>
          <a:xfrm>
            <a:off x="4250342" y="5439967"/>
            <a:ext cx="1004047" cy="2623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MetisLB</a:t>
            </a:r>
            <a:endParaRPr lang="en-US" sz="1000" dirty="0"/>
          </a:p>
        </p:txBody>
      </p:sp>
      <p:cxnSp>
        <p:nvCxnSpPr>
          <p:cNvPr id="14" name="Straight Arrow Connector 13"/>
          <p:cNvCxnSpPr>
            <a:stCxn id="13" idx="2"/>
            <a:endCxn id="21" idx="0"/>
          </p:cNvCxnSpPr>
          <p:nvPr/>
        </p:nvCxnSpPr>
        <p:spPr>
          <a:xfrm flipH="1">
            <a:off x="3617841" y="4820482"/>
            <a:ext cx="1" cy="619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" idx="3"/>
            <a:endCxn id="23" idx="0"/>
          </p:cNvCxnSpPr>
          <p:nvPr/>
        </p:nvCxnSpPr>
        <p:spPr>
          <a:xfrm>
            <a:off x="4409659" y="4518995"/>
            <a:ext cx="342707" cy="9209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412925" y="5439966"/>
            <a:ext cx="1004047" cy="2623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TopoAware</a:t>
            </a:r>
            <a:endParaRPr lang="en-US" sz="1000" dirty="0" smtClean="0"/>
          </a:p>
          <a:p>
            <a:pPr algn="ctr"/>
            <a:r>
              <a:rPr lang="en-US" sz="1000" dirty="0" smtClean="0"/>
              <a:t>(Refine)LB</a:t>
            </a:r>
            <a:endParaRPr lang="en-US" sz="1000" dirty="0"/>
          </a:p>
        </p:txBody>
      </p:sp>
      <p:cxnSp>
        <p:nvCxnSpPr>
          <p:cNvPr id="30" name="Elbow Connector 29"/>
          <p:cNvCxnSpPr>
            <a:stCxn id="7" idx="3"/>
            <a:endCxn id="28" idx="0"/>
          </p:cNvCxnSpPr>
          <p:nvPr/>
        </p:nvCxnSpPr>
        <p:spPr>
          <a:xfrm>
            <a:off x="5617753" y="3835248"/>
            <a:ext cx="297196" cy="16047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1" idx="0"/>
          </p:cNvCxnSpPr>
          <p:nvPr/>
        </p:nvCxnSpPr>
        <p:spPr>
          <a:xfrm flipH="1">
            <a:off x="4899212" y="1595718"/>
            <a:ext cx="2924" cy="239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88822" y="1315570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Test data</a:t>
            </a:r>
            <a:endParaRPr lang="en-US" sz="1000" dirty="0"/>
          </a:p>
        </p:txBody>
      </p:sp>
      <p:sp>
        <p:nvSpPr>
          <p:cNvPr id="36" name="Rounded Rectangle 35"/>
          <p:cNvSpPr/>
          <p:nvPr/>
        </p:nvSpPr>
        <p:spPr>
          <a:xfrm>
            <a:off x="8036098" y="5447548"/>
            <a:ext cx="1004047" cy="2623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RefineLB</a:t>
            </a:r>
            <a:endParaRPr lang="en-US" sz="1000" dirty="0"/>
          </a:p>
        </p:txBody>
      </p:sp>
      <p:sp>
        <p:nvSpPr>
          <p:cNvPr id="37" name="Rounded Rectangle 36"/>
          <p:cNvSpPr/>
          <p:nvPr/>
        </p:nvSpPr>
        <p:spPr>
          <a:xfrm>
            <a:off x="10198597" y="5447548"/>
            <a:ext cx="1004047" cy="2623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smtClean="0"/>
              <a:t>DsitributedLB</a:t>
            </a:r>
            <a:endParaRPr lang="en-US" sz="1000" dirty="0"/>
          </a:p>
        </p:txBody>
      </p:sp>
      <p:cxnSp>
        <p:nvCxnSpPr>
          <p:cNvPr id="39" name="Elbow Connector 38"/>
          <p:cNvCxnSpPr>
            <a:stCxn id="5" idx="1"/>
            <a:endCxn id="45" idx="0"/>
          </p:cNvCxnSpPr>
          <p:nvPr/>
        </p:nvCxnSpPr>
        <p:spPr>
          <a:xfrm rot="10800000" flipV="1">
            <a:off x="7764809" y="3821017"/>
            <a:ext cx="31639" cy="6657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5" idx="3"/>
            <a:endCxn id="8" idx="0"/>
          </p:cNvCxnSpPr>
          <p:nvPr/>
        </p:nvCxnSpPr>
        <p:spPr>
          <a:xfrm>
            <a:off x="9380082" y="3821018"/>
            <a:ext cx="383874" cy="6178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iamond 44"/>
          <p:cNvSpPr/>
          <p:nvPr/>
        </p:nvSpPr>
        <p:spPr>
          <a:xfrm>
            <a:off x="7123043" y="4486729"/>
            <a:ext cx="1283530" cy="385104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50" smtClean="0"/>
              <a:t>Migration cost low</a:t>
            </a:r>
            <a:endParaRPr lang="en-US" sz="850" dirty="0"/>
          </a:p>
        </p:txBody>
      </p:sp>
      <p:cxnSp>
        <p:nvCxnSpPr>
          <p:cNvPr id="53" name="Elbow Connector 52"/>
          <p:cNvCxnSpPr>
            <a:stCxn id="45" idx="1"/>
            <a:endCxn id="10" idx="0"/>
          </p:cNvCxnSpPr>
          <p:nvPr/>
        </p:nvCxnSpPr>
        <p:spPr>
          <a:xfrm rot="10800000" flipV="1">
            <a:off x="7023705" y="4679281"/>
            <a:ext cx="99338" cy="768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5" idx="3"/>
            <a:endCxn id="36" idx="0"/>
          </p:cNvCxnSpPr>
          <p:nvPr/>
        </p:nvCxnSpPr>
        <p:spPr>
          <a:xfrm>
            <a:off x="8406573" y="4679281"/>
            <a:ext cx="131549" cy="7682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8" idx="1"/>
          </p:cNvCxnSpPr>
          <p:nvPr/>
        </p:nvCxnSpPr>
        <p:spPr>
          <a:xfrm rot="10800000" flipV="1">
            <a:off x="8768412" y="4679280"/>
            <a:ext cx="279927" cy="7682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8" idx="3"/>
            <a:endCxn id="37" idx="0"/>
          </p:cNvCxnSpPr>
          <p:nvPr/>
        </p:nvCxnSpPr>
        <p:spPr>
          <a:xfrm>
            <a:off x="10479573" y="4679281"/>
            <a:ext cx="221048" cy="7682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79508" y="1839337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</a:t>
            </a:r>
            <a:endParaRPr lang="en-US" sz="1000" dirty="0"/>
          </a:p>
        </p:txBody>
      </p:sp>
      <p:sp>
        <p:nvSpPr>
          <p:cNvPr id="96" name="TextBox 95"/>
          <p:cNvSpPr txBox="1"/>
          <p:nvPr/>
        </p:nvSpPr>
        <p:spPr>
          <a:xfrm>
            <a:off x="3787007" y="3614534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</a:t>
            </a:r>
            <a:endParaRPr lang="en-US" sz="1000" dirty="0"/>
          </a:p>
        </p:txBody>
      </p:sp>
      <p:sp>
        <p:nvSpPr>
          <p:cNvPr id="97" name="TextBox 96"/>
          <p:cNvSpPr txBox="1"/>
          <p:nvPr/>
        </p:nvSpPr>
        <p:spPr>
          <a:xfrm>
            <a:off x="7380122" y="4077115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</a:t>
            </a:r>
            <a:endParaRPr lang="en-US" sz="1000" dirty="0"/>
          </a:p>
        </p:txBody>
      </p:sp>
      <p:sp>
        <p:nvSpPr>
          <p:cNvPr id="98" name="TextBox 97"/>
          <p:cNvSpPr txBox="1"/>
          <p:nvPr/>
        </p:nvSpPr>
        <p:spPr>
          <a:xfrm>
            <a:off x="8188753" y="5007113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</a:t>
            </a:r>
            <a:endParaRPr lang="en-US" sz="1000" dirty="0"/>
          </a:p>
        </p:txBody>
      </p:sp>
      <p:sp>
        <p:nvSpPr>
          <p:cNvPr id="99" name="TextBox 98"/>
          <p:cNvSpPr txBox="1"/>
          <p:nvPr/>
        </p:nvSpPr>
        <p:spPr>
          <a:xfrm>
            <a:off x="8578289" y="3130442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</a:t>
            </a:r>
            <a:endParaRPr lang="en-US" sz="1000" dirty="0"/>
          </a:p>
        </p:txBody>
      </p:sp>
      <p:sp>
        <p:nvSpPr>
          <p:cNvPr id="100" name="TextBox 99"/>
          <p:cNvSpPr txBox="1"/>
          <p:nvPr/>
        </p:nvSpPr>
        <p:spPr>
          <a:xfrm>
            <a:off x="8780376" y="4856117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</a:t>
            </a:r>
            <a:endParaRPr lang="en-US" sz="1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586383" y="3596455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Yes</a:t>
            </a:r>
            <a:endParaRPr lang="en-US" sz="1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552609" y="3159516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Yes</a:t>
            </a:r>
            <a:endParaRPr lang="en-US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5914948" y="1876054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Yes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9407245" y="3865159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Yes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0325365" y="4796552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Yes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6963542" y="4906725"/>
            <a:ext cx="3995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Yes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953523" y="4679280"/>
            <a:ext cx="544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High</a:t>
            </a:r>
            <a:endParaRPr lang="en-US" sz="1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226375" y="4878044"/>
            <a:ext cx="544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Low</a:t>
            </a:r>
            <a:endParaRPr lang="en-US" sz="1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741551" y="4661947"/>
            <a:ext cx="544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None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68941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Collected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 stats</a:t>
            </a:r>
          </a:p>
          <a:p>
            <a:pPr lvl="1"/>
            <a:r>
              <a:rPr lang="en-US" dirty="0" smtClean="0"/>
              <a:t>Number of PEs</a:t>
            </a:r>
            <a:endParaRPr lang="en-US" dirty="0" smtClean="0"/>
          </a:p>
          <a:p>
            <a:pPr lvl="1"/>
            <a:r>
              <a:rPr lang="en-US" dirty="0" smtClean="0"/>
              <a:t>PE </a:t>
            </a:r>
            <a:r>
              <a:rPr lang="en-US" dirty="0"/>
              <a:t>load </a:t>
            </a:r>
            <a:r>
              <a:rPr lang="en-US" dirty="0" smtClean="0"/>
              <a:t>imbalance</a:t>
            </a:r>
          </a:p>
          <a:p>
            <a:pPr lvl="1"/>
            <a:r>
              <a:rPr lang="en-US" dirty="0" smtClean="0"/>
              <a:t>PE </a:t>
            </a:r>
            <a:r>
              <a:rPr lang="en-US" dirty="0"/>
              <a:t>utilization (min, max, </a:t>
            </a:r>
            <a:r>
              <a:rPr lang="en-US" dirty="0" err="1"/>
              <a:t>avg</a:t>
            </a:r>
            <a:r>
              <a:rPr lang="en-US" dirty="0"/>
              <a:t>)</a:t>
            </a:r>
          </a:p>
          <a:p>
            <a:r>
              <a:rPr lang="en-US" dirty="0" err="1" smtClean="0"/>
              <a:t>Obj</a:t>
            </a:r>
            <a:r>
              <a:rPr lang="en-US" dirty="0" smtClean="0"/>
              <a:t> </a:t>
            </a:r>
            <a:r>
              <a:rPr lang="en-US" dirty="0" smtClean="0"/>
              <a:t>stats </a:t>
            </a:r>
            <a:endParaRPr lang="en-US" dirty="0"/>
          </a:p>
          <a:p>
            <a:pPr lvl="1"/>
            <a:r>
              <a:rPr lang="en-US" dirty="0" err="1"/>
              <a:t>Num</a:t>
            </a:r>
            <a:r>
              <a:rPr lang="en-US" dirty="0"/>
              <a:t> </a:t>
            </a:r>
            <a:r>
              <a:rPr lang="en-US" dirty="0" err="1" smtClean="0"/>
              <a:t>objs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 </a:t>
            </a:r>
            <a:r>
              <a:rPr lang="en-US" dirty="0"/>
              <a:t>PE </a:t>
            </a:r>
            <a:r>
              <a:rPr lang="en-US" dirty="0" err="1"/>
              <a:t>Obj</a:t>
            </a:r>
            <a:r>
              <a:rPr lang="en-US" dirty="0"/>
              <a:t> load (min, max, </a:t>
            </a:r>
            <a:r>
              <a:rPr lang="en-US" dirty="0" err="1"/>
              <a:t>avg</a:t>
            </a:r>
            <a:r>
              <a:rPr lang="en-US" dirty="0"/>
              <a:t>)</a:t>
            </a:r>
          </a:p>
          <a:p>
            <a:r>
              <a:rPr lang="en-US" dirty="0"/>
              <a:t>Migration overhead</a:t>
            </a:r>
          </a:p>
          <a:p>
            <a:r>
              <a:rPr lang="en-US" dirty="0" smtClean="0"/>
              <a:t>Communication </a:t>
            </a:r>
            <a:r>
              <a:rPr lang="en-US" dirty="0"/>
              <a:t>stats</a:t>
            </a:r>
          </a:p>
          <a:p>
            <a:pPr lvl="1"/>
            <a:r>
              <a:rPr lang="en-US" dirty="0"/>
              <a:t>Total </a:t>
            </a:r>
            <a:r>
              <a:rPr lang="en-US" dirty="0" smtClean="0"/>
              <a:t>messages, Total </a:t>
            </a:r>
            <a:r>
              <a:rPr lang="en-US" dirty="0"/>
              <a:t>bytes, External messages fraction, External bytes fraction, </a:t>
            </a:r>
            <a:r>
              <a:rPr lang="en-US" dirty="0" err="1"/>
              <a:t>Avg</a:t>
            </a:r>
            <a:r>
              <a:rPr lang="en-US" dirty="0"/>
              <a:t> hops, </a:t>
            </a:r>
            <a:r>
              <a:rPr lang="en-US" dirty="0" err="1"/>
              <a:t>Avg</a:t>
            </a:r>
            <a:r>
              <a:rPr lang="en-US" dirty="0"/>
              <a:t> hop bytes, </a:t>
            </a:r>
            <a:r>
              <a:rPr lang="en-US" dirty="0" err="1"/>
              <a:t>Avg</a:t>
            </a:r>
            <a:r>
              <a:rPr lang="en-US" dirty="0"/>
              <a:t> </a:t>
            </a:r>
            <a:r>
              <a:rPr lang="en-US" dirty="0" err="1"/>
              <a:t>comm</a:t>
            </a:r>
            <a:r>
              <a:rPr lang="en-US" dirty="0"/>
              <a:t> </a:t>
            </a:r>
            <a:r>
              <a:rPr lang="en-US" dirty="0" smtClean="0"/>
              <a:t>neighbors</a:t>
            </a:r>
          </a:p>
          <a:p>
            <a:r>
              <a:rPr lang="en-US" dirty="0" smtClean="0"/>
              <a:t>Machine </a:t>
            </a:r>
            <a:r>
              <a:rPr lang="en-US" dirty="0"/>
              <a:t>stats</a:t>
            </a:r>
          </a:p>
          <a:p>
            <a:pPr lvl="1"/>
            <a:r>
              <a:rPr lang="en-US" dirty="0"/>
              <a:t>Latency, Bandwidth</a:t>
            </a:r>
          </a:p>
          <a:p>
            <a:pPr lvl="1"/>
            <a:r>
              <a:rPr lang="en-US" dirty="0" err="1"/>
              <a:t>Comm</a:t>
            </a:r>
            <a:r>
              <a:rPr lang="en-US" dirty="0"/>
              <a:t> cost by Compute cost</a:t>
            </a:r>
          </a:p>
          <a:p>
            <a:r>
              <a:rPr lang="en-US" dirty="0"/>
              <a:t>Overhead </a:t>
            </a:r>
            <a:r>
              <a:rPr lang="en-US" dirty="0" smtClean="0"/>
              <a:t>over </a:t>
            </a:r>
            <a:r>
              <a:rPr lang="en-US" dirty="0" smtClean="0"/>
              <a:t>Benefit </a:t>
            </a:r>
            <a:r>
              <a:rPr lang="en-US" dirty="0"/>
              <a:t>of Centralized strategy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389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generated from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 stats</a:t>
            </a:r>
          </a:p>
          <a:p>
            <a:pPr lvl="1"/>
            <a:r>
              <a:rPr lang="en-US" dirty="0"/>
              <a:t>PE load imbalance = PE max load / PE </a:t>
            </a:r>
            <a:r>
              <a:rPr lang="en-US" dirty="0" err="1"/>
              <a:t>avg</a:t>
            </a:r>
            <a:r>
              <a:rPr lang="en-US" dirty="0"/>
              <a:t> load</a:t>
            </a:r>
          </a:p>
          <a:p>
            <a:pPr lvl="1"/>
            <a:r>
              <a:rPr lang="en-US" dirty="0"/>
              <a:t>Relative rate of change of load (max load, </a:t>
            </a:r>
            <a:r>
              <a:rPr lang="en-US" dirty="0" err="1"/>
              <a:t>avg</a:t>
            </a:r>
            <a:r>
              <a:rPr lang="en-US" dirty="0"/>
              <a:t> load)</a:t>
            </a:r>
          </a:p>
          <a:p>
            <a:r>
              <a:rPr lang="en-US" dirty="0"/>
              <a:t>Communication cost by Compute cost</a:t>
            </a:r>
          </a:p>
          <a:p>
            <a:pPr lvl="1"/>
            <a:r>
              <a:rPr lang="en-US" dirty="0"/>
              <a:t>Communication cost based on </a:t>
            </a:r>
            <a:r>
              <a:rPr lang="en-US" dirty="0" smtClean="0"/>
              <a:t>latency, </a:t>
            </a:r>
            <a:r>
              <a:rPr lang="en-US" dirty="0"/>
              <a:t>bandwidth</a:t>
            </a:r>
          </a:p>
          <a:p>
            <a:pPr lvl="1"/>
            <a:r>
              <a:rPr lang="en-US" dirty="0"/>
              <a:t>Computation cost is the sum of time taken to execute work</a:t>
            </a:r>
          </a:p>
          <a:p>
            <a:r>
              <a:rPr lang="en-US" dirty="0"/>
              <a:t>Overhead by Benefit of Centralized strategy</a:t>
            </a:r>
          </a:p>
          <a:p>
            <a:pPr lvl="1"/>
            <a:r>
              <a:rPr lang="en-US" dirty="0"/>
              <a:t>Overhead of centralized </a:t>
            </a:r>
            <a:r>
              <a:rPr lang="en-US" dirty="0" err="1"/>
              <a:t>GreedyLB</a:t>
            </a:r>
            <a:r>
              <a:rPr lang="en-US" dirty="0"/>
              <a:t> strategy is O(</a:t>
            </a:r>
            <a:r>
              <a:rPr lang="en-US" dirty="0" err="1"/>
              <a:t>num_objs</a:t>
            </a:r>
            <a:r>
              <a:rPr lang="en-US" dirty="0"/>
              <a:t> * log (p))</a:t>
            </a:r>
          </a:p>
          <a:p>
            <a:pPr lvl="1"/>
            <a:r>
              <a:rPr lang="en-US" dirty="0"/>
              <a:t>Benefit of the centralized strategy is based on the assumption that it achieves perfect </a:t>
            </a:r>
            <a:r>
              <a:rPr lang="en-US" dirty="0" smtClean="0"/>
              <a:t>balance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6793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726011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Synthetic </a:t>
            </a:r>
            <a:r>
              <a:rPr lang="en-US" dirty="0" smtClean="0"/>
              <a:t>benchmark </a:t>
            </a:r>
            <a:r>
              <a:rPr lang="en-US" i="1" dirty="0" err="1" smtClean="0"/>
              <a:t>lb_test</a:t>
            </a:r>
            <a:r>
              <a:rPr lang="en-US" dirty="0" smtClean="0"/>
              <a:t> </a:t>
            </a:r>
            <a:r>
              <a:rPr lang="en-US" dirty="0"/>
              <a:t>to study different behavior</a:t>
            </a:r>
          </a:p>
          <a:p>
            <a:pPr lvl="1"/>
            <a:r>
              <a:rPr lang="en-US" dirty="0"/>
              <a:t>varying communication pattern</a:t>
            </a:r>
          </a:p>
          <a:p>
            <a:pPr lvl="1"/>
            <a:r>
              <a:rPr lang="en-US" dirty="0"/>
              <a:t>computation load</a:t>
            </a:r>
          </a:p>
          <a:p>
            <a:pPr lvl="1"/>
            <a:r>
              <a:rPr lang="en-US" dirty="0"/>
              <a:t>migration cost</a:t>
            </a:r>
          </a:p>
          <a:p>
            <a:pPr lvl="1"/>
            <a:r>
              <a:rPr lang="en-US" dirty="0"/>
              <a:t>message </a:t>
            </a:r>
            <a:r>
              <a:rPr lang="en-US" dirty="0" smtClean="0"/>
              <a:t>sizes</a:t>
            </a:r>
          </a:p>
          <a:p>
            <a:r>
              <a:rPr lang="en-US" dirty="0" smtClean="0"/>
              <a:t>These parameters allow us to introduce application characteristics</a:t>
            </a:r>
          </a:p>
          <a:p>
            <a:pPr lvl="1"/>
            <a:r>
              <a:rPr lang="en-US" dirty="0" smtClean="0"/>
              <a:t>Load imbalance</a:t>
            </a:r>
          </a:p>
          <a:p>
            <a:pPr lvl="1"/>
            <a:r>
              <a:rPr lang="en-US" dirty="0"/>
              <a:t>Dynamic load imbalance</a:t>
            </a:r>
          </a:p>
          <a:p>
            <a:pPr lvl="1"/>
            <a:r>
              <a:rPr lang="en-US" dirty="0" smtClean="0"/>
              <a:t>Compute vs Communication-intensive</a:t>
            </a:r>
          </a:p>
          <a:p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16</a:t>
            </a:fld>
            <a:endParaRPr lang="uk-U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08" y="898495"/>
            <a:ext cx="3507847" cy="2623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50487" y="3394193"/>
            <a:ext cx="3450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Communication-intensive synthetic run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54" y="3871349"/>
            <a:ext cx="3455962" cy="2587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15423" y="6361683"/>
            <a:ext cx="3221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Computation-intensive synthetic run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494812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on Test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993835" cy="4351338"/>
          </a:xfrm>
        </p:spPr>
        <p:txBody>
          <a:bodyPr>
            <a:normAutofit/>
          </a:bodyPr>
          <a:lstStyle/>
          <a:p>
            <a:r>
              <a:rPr lang="en-US" dirty="0"/>
              <a:t>75 configurations were used in training set and 25 in test set</a:t>
            </a:r>
          </a:p>
          <a:p>
            <a:r>
              <a:rPr lang="en-US" dirty="0" smtClean="0"/>
              <a:t>Variations </a:t>
            </a:r>
            <a:r>
              <a:rPr lang="en-US" dirty="0" smtClean="0"/>
              <a:t>in parameters allowed to simulate different application characteristics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Communication-intensive, </a:t>
            </a:r>
            <a:r>
              <a:rPr lang="en-US" dirty="0" smtClean="0"/>
              <a:t>Compute-intensive</a:t>
            </a:r>
          </a:p>
          <a:p>
            <a:r>
              <a:rPr lang="en-US" dirty="0"/>
              <a:t>score = </a:t>
            </a:r>
            <a:r>
              <a:rPr lang="en-US" dirty="0" err="1"/>
              <a:t>T</a:t>
            </a:r>
            <a:r>
              <a:rPr lang="en-US" baseline="-25000" dirty="0" err="1"/>
              <a:t>predicted_lb</a:t>
            </a:r>
            <a:r>
              <a:rPr lang="en-US" dirty="0"/>
              <a:t> / T</a:t>
            </a:r>
            <a:r>
              <a:rPr lang="en-US" baseline="-25000" dirty="0"/>
              <a:t>best_lb</a:t>
            </a:r>
            <a:r>
              <a:rPr lang="en-US" dirty="0"/>
              <a:t>-1 </a:t>
            </a:r>
            <a:endParaRPr lang="en-US" dirty="0" smtClean="0"/>
          </a:p>
          <a:p>
            <a:r>
              <a:rPr lang="en-US" dirty="0" smtClean="0"/>
              <a:t>Larger </a:t>
            </a:r>
            <a:r>
              <a:rPr lang="en-US" dirty="0"/>
              <a:t>the score, worse the performance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17</a:t>
            </a:fld>
            <a:endParaRPr lang="uk-UA"/>
          </a:p>
        </p:txBody>
      </p:sp>
      <p:pic>
        <p:nvPicPr>
          <p:cNvPr id="9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425" y="11164888"/>
            <a:ext cx="58928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0" y="11023600"/>
            <a:ext cx="61023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825" y="11317288"/>
            <a:ext cx="58928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650" y="11176000"/>
            <a:ext cx="61023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622" y="843587"/>
            <a:ext cx="3137999" cy="2376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91" y="3219814"/>
            <a:ext cx="2974730" cy="22487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37296" y="5573896"/>
            <a:ext cx="1621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Prediction Scores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31516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of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3659" cy="4141222"/>
          </a:xfrm>
        </p:spPr>
        <p:txBody>
          <a:bodyPr>
            <a:noAutofit/>
          </a:bodyPr>
          <a:lstStyle/>
          <a:p>
            <a:r>
              <a:rPr lang="en-US" sz="1800" dirty="0"/>
              <a:t>Histogram of features used for sample test data</a:t>
            </a:r>
          </a:p>
          <a:p>
            <a:r>
              <a:rPr lang="en-US" sz="1800" dirty="0"/>
              <a:t>100 trees are traversed by the classifier to find the load balancer with maximum probability</a:t>
            </a:r>
          </a:p>
          <a:p>
            <a:r>
              <a:rPr lang="en-US" sz="1800" dirty="0"/>
              <a:t>We output how often a feature is used to make a decision on the path</a:t>
            </a:r>
          </a:p>
          <a:p>
            <a:r>
              <a:rPr lang="en-US" sz="1800" dirty="0"/>
              <a:t>Some key features were:</a:t>
            </a:r>
          </a:p>
          <a:p>
            <a:pPr lvl="1"/>
            <a:r>
              <a:rPr lang="en-US" sz="1800" dirty="0" err="1"/>
              <a:t>PE_load_Imb</a:t>
            </a:r>
            <a:endParaRPr lang="en-US" sz="1800" dirty="0"/>
          </a:p>
          <a:p>
            <a:pPr lvl="1"/>
            <a:r>
              <a:rPr lang="en-US" sz="1800" dirty="0" err="1"/>
              <a:t>Avg_utilization</a:t>
            </a:r>
            <a:endParaRPr lang="en-US" sz="1800" dirty="0"/>
          </a:p>
          <a:p>
            <a:pPr lvl="1"/>
            <a:r>
              <a:rPr lang="en-US" sz="1800" dirty="0" err="1"/>
              <a:t>Overhead_vs_benefit</a:t>
            </a:r>
            <a:endParaRPr lang="en-US" sz="1800" dirty="0"/>
          </a:p>
          <a:p>
            <a:pPr lvl="1"/>
            <a:r>
              <a:rPr lang="en-US" sz="1800" dirty="0" err="1"/>
              <a:t>Comm_vs_Compute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18</a:t>
            </a:fld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76" y="1825625"/>
            <a:ext cx="4519801" cy="3263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1626" y="5224065"/>
            <a:ext cx="243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Histogram of </a:t>
            </a:r>
            <a:r>
              <a:rPr lang="en-US" sz="1600" dirty="0" smtClean="0"/>
              <a:t>features used by Random Forest for synthetic test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70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Trained Model for applications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Trained Random Forest Model from synthetic runs was used with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Lassen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PRK Particle-In-Cell Simulation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NPB BT-MZ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PDES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LeanMD</a:t>
            </a:r>
          </a:p>
          <a:p>
            <a:r>
              <a:rPr lang="en-US" dirty="0" smtClean="0"/>
              <a:t>Some of the mini-application results are presented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6882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Motivation</a:t>
            </a:r>
          </a:p>
          <a:p>
            <a:pPr marL="457200" lvl="1" indent="0">
              <a:buNone/>
            </a:pPr>
            <a:r>
              <a:rPr lang="en-US" sz="3200" i="1" dirty="0" smtClean="0"/>
              <a:t>Need for Dynamic Load-balancing and Strategy Selection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Implementation in Charm++</a:t>
            </a:r>
          </a:p>
          <a:p>
            <a:pPr marL="457200" lvl="1" indent="0">
              <a:buNone/>
            </a:pPr>
            <a:r>
              <a:rPr lang="en-US" sz="3200" i="1" dirty="0" smtClean="0"/>
              <a:t>Meta-Balancer Framework</a:t>
            </a:r>
          </a:p>
          <a:p>
            <a:pPr marL="457200" lvl="1" indent="0">
              <a:buNone/>
            </a:pPr>
            <a:endParaRPr lang="en-US" sz="3200" i="1" dirty="0" smtClean="0"/>
          </a:p>
          <a:p>
            <a:pPr marL="0" indent="0">
              <a:buNone/>
            </a:pPr>
            <a:r>
              <a:rPr lang="en-US" sz="3200" dirty="0" smtClean="0"/>
              <a:t>Discussion of application results</a:t>
            </a:r>
          </a:p>
          <a:p>
            <a:pPr marL="0" indent="0">
              <a:buNone/>
            </a:pPr>
            <a:endParaRPr lang="en-US" sz="3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Lassen – Wave propagation application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652247" cy="4351338"/>
          </a:xfrm>
        </p:spPr>
        <p:txBody>
          <a:bodyPr/>
          <a:lstStyle/>
          <a:p>
            <a:r>
              <a:rPr lang="en-US" dirty="0" smtClean="0"/>
              <a:t>Used </a:t>
            </a:r>
            <a:r>
              <a:rPr lang="en-US" dirty="0"/>
              <a:t>to study </a:t>
            </a:r>
            <a:r>
              <a:rPr lang="en-US" dirty="0" smtClean="0"/>
              <a:t>detonation </a:t>
            </a:r>
            <a:r>
              <a:rPr lang="en-US" dirty="0"/>
              <a:t>shock dynamics</a:t>
            </a:r>
          </a:p>
          <a:p>
            <a:r>
              <a:rPr lang="en-US" dirty="0"/>
              <a:t>Suffers from </a:t>
            </a:r>
            <a:r>
              <a:rPr lang="en-US" dirty="0" smtClean="0"/>
              <a:t>varying load </a:t>
            </a:r>
            <a:r>
              <a:rPr lang="en-US" dirty="0"/>
              <a:t>imbalance</a:t>
            </a:r>
          </a:p>
          <a:p>
            <a:r>
              <a:rPr lang="en-US" dirty="0"/>
              <a:t>Meta-Balancer is able to choose a good load </a:t>
            </a:r>
            <a:r>
              <a:rPr lang="en-US" dirty="0" smtClean="0"/>
              <a:t>balancer</a:t>
            </a:r>
          </a:p>
          <a:p>
            <a:pPr lvl="1"/>
            <a:r>
              <a:rPr lang="en-US" dirty="0" smtClean="0"/>
              <a:t>In most cases, </a:t>
            </a:r>
            <a:r>
              <a:rPr lang="en-US" dirty="0" err="1" smtClean="0"/>
              <a:t>atleast</a:t>
            </a:r>
            <a:r>
              <a:rPr lang="en-US" dirty="0" smtClean="0"/>
              <a:t> the 2</a:t>
            </a:r>
            <a:r>
              <a:rPr lang="en-US" baseline="30000" dirty="0" smtClean="0"/>
              <a:t>nd</a:t>
            </a:r>
            <a:r>
              <a:rPr lang="en-US" dirty="0" smtClean="0"/>
              <a:t> best load balancer</a:t>
            </a:r>
            <a:endParaRPr lang="en-US" dirty="0"/>
          </a:p>
          <a:p>
            <a:r>
              <a:rPr lang="en-US" dirty="0"/>
              <a:t>Meta-Balancer </a:t>
            </a:r>
            <a:r>
              <a:rPr lang="en-US" dirty="0" smtClean="0"/>
              <a:t>predicts LB (</a:t>
            </a:r>
            <a:r>
              <a:rPr lang="en-US" dirty="0" err="1" smtClean="0"/>
              <a:t>DistLB</a:t>
            </a:r>
            <a:r>
              <a:rPr lang="en-US" dirty="0" smtClean="0"/>
              <a:t> -1024 cores) that improves performance by 2X for worst LB</a:t>
            </a:r>
            <a:endParaRPr lang="en-US" dirty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20</a:t>
            </a:fld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83" y="1377389"/>
            <a:ext cx="2637135" cy="2307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60" y="3992329"/>
            <a:ext cx="2609058" cy="2282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98542" y="3684552"/>
            <a:ext cx="1910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Application times for all LBs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98542" y="6305662"/>
            <a:ext cx="2294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Lassen Prediction for LB strategies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76844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for Particle-In-Cell Simulation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858435" cy="4351338"/>
          </a:xfrm>
        </p:spPr>
        <p:txBody>
          <a:bodyPr/>
          <a:lstStyle/>
          <a:p>
            <a:r>
              <a:rPr lang="en-US" dirty="0" smtClean="0"/>
              <a:t>Charm++ implementation of PRK PIC</a:t>
            </a:r>
          </a:p>
          <a:p>
            <a:r>
              <a:rPr lang="en-US" dirty="0" smtClean="0"/>
              <a:t>Used </a:t>
            </a:r>
            <a:r>
              <a:rPr lang="en-US" dirty="0"/>
              <a:t>for simulation of plasma particles</a:t>
            </a:r>
          </a:p>
          <a:p>
            <a:r>
              <a:rPr lang="en-US" dirty="0"/>
              <a:t>Load imbalance results from imbalanced distribution of particles and particle motion</a:t>
            </a:r>
          </a:p>
          <a:p>
            <a:r>
              <a:rPr lang="en-US" dirty="0"/>
              <a:t>Meta-Balancer is able </a:t>
            </a:r>
            <a:r>
              <a:rPr lang="en-US" dirty="0" smtClean="0"/>
              <a:t>to predict </a:t>
            </a:r>
            <a:r>
              <a:rPr lang="en-US" dirty="0" err="1" smtClean="0"/>
              <a:t>GreedyLB</a:t>
            </a:r>
            <a:r>
              <a:rPr lang="en-US" dirty="0" smtClean="0"/>
              <a:t> that improves performance by more than 2X for worst LB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21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8097519" y="5159096"/>
            <a:ext cx="2372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PRK PIC Prediction for LB strategies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72" y="2187143"/>
            <a:ext cx="3915924" cy="27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2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for NPB BT-MZ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41916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of Random Forest Algorithm for prediction of Load balancer</a:t>
            </a:r>
          </a:p>
          <a:p>
            <a:r>
              <a:rPr lang="en-US" dirty="0"/>
              <a:t>Example: NPB BT-MZ, an AMPI benchmark</a:t>
            </a:r>
          </a:p>
          <a:p>
            <a:r>
              <a:rPr lang="en-US" dirty="0"/>
              <a:t>Uneven zone size – load imbalance</a:t>
            </a:r>
          </a:p>
          <a:p>
            <a:r>
              <a:rPr lang="en-US" dirty="0"/>
              <a:t>Communication </a:t>
            </a:r>
            <a:r>
              <a:rPr lang="en-US" dirty="0" smtClean="0"/>
              <a:t>intensive</a:t>
            </a:r>
          </a:p>
          <a:p>
            <a:r>
              <a:rPr lang="en-US" dirty="0" smtClean="0"/>
              <a:t>Input classes used: C and D</a:t>
            </a:r>
          </a:p>
          <a:p>
            <a:r>
              <a:rPr lang="en-US" dirty="0" smtClean="0"/>
              <a:t>For core 128, 256 cores, prediction is the second best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22</a:t>
            </a:fld>
            <a:endParaRPr lang="uk-UA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518" y="2041386"/>
            <a:ext cx="3437879" cy="2404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4142" y="4519197"/>
            <a:ext cx="2584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NPB BT-MZ </a:t>
            </a:r>
            <a:r>
              <a:rPr lang="en-US" sz="1200" dirty="0" smtClean="0"/>
              <a:t>Prediction for LB strategies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449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for NPB BT-MZ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507475"/>
            <a:ext cx="9562106" cy="2669487"/>
          </a:xfrm>
        </p:spPr>
        <p:txBody>
          <a:bodyPr>
            <a:normAutofit/>
          </a:bodyPr>
          <a:lstStyle/>
          <a:p>
            <a:r>
              <a:rPr lang="en-US" dirty="0"/>
              <a:t>Score of prediction with respect to performance speedup is </a:t>
            </a:r>
            <a:r>
              <a:rPr lang="en-US" dirty="0" smtClean="0"/>
              <a:t>shown</a:t>
            </a:r>
          </a:p>
          <a:p>
            <a:r>
              <a:rPr lang="en-US" dirty="0" smtClean="0"/>
              <a:t>For core 128, 256 cores, prediction is the second best</a:t>
            </a:r>
          </a:p>
          <a:p>
            <a:r>
              <a:rPr lang="en-US" dirty="0" smtClean="0"/>
              <a:t>Smaller cores show might have variability due to short run time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23</a:t>
            </a:fld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2"/>
          <a:stretch/>
        </p:blipFill>
        <p:spPr>
          <a:xfrm>
            <a:off x="838200" y="1654649"/>
            <a:ext cx="10948415" cy="1316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8292" y="2971283"/>
            <a:ext cx="358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Load-Balancing Score for NPB BT-MZ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9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Path </a:t>
            </a:r>
            <a:r>
              <a:rPr lang="en-US" dirty="0" smtClean="0"/>
              <a:t>description for BT-MZ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7947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Result Analysis:</a:t>
            </a:r>
          </a:p>
          <a:p>
            <a:pPr lvl="1"/>
            <a:r>
              <a:rPr lang="en-US" dirty="0"/>
              <a:t>What features work?</a:t>
            </a:r>
          </a:p>
          <a:p>
            <a:r>
              <a:rPr lang="en-US" dirty="0"/>
              <a:t>Figure shows BT-MZ’s LB prediction </a:t>
            </a:r>
          </a:p>
          <a:p>
            <a:r>
              <a:rPr lang="en-US" dirty="0" err="1"/>
              <a:t>LB_Gain</a:t>
            </a:r>
            <a:r>
              <a:rPr lang="en-US" dirty="0"/>
              <a:t> (</a:t>
            </a:r>
            <a:r>
              <a:rPr lang="en-US" dirty="0" err="1"/>
              <a:t>overhead_vs_benefit</a:t>
            </a:r>
            <a:r>
              <a:rPr lang="en-US" dirty="0"/>
              <a:t>) is </a:t>
            </a:r>
            <a:r>
              <a:rPr lang="en-US" dirty="0" smtClean="0"/>
              <a:t>&gt; 0.09</a:t>
            </a:r>
            <a:endParaRPr lang="en-US" dirty="0"/>
          </a:p>
          <a:p>
            <a:pPr lvl="1"/>
            <a:r>
              <a:rPr lang="en-US" dirty="0"/>
              <a:t>Hence centralized strategy is acceptable</a:t>
            </a:r>
          </a:p>
          <a:p>
            <a:r>
              <a:rPr lang="en-US" dirty="0"/>
              <a:t>NUM_PEs is low</a:t>
            </a:r>
          </a:p>
          <a:p>
            <a:pPr lvl="1"/>
            <a:r>
              <a:rPr lang="en-US" dirty="0"/>
              <a:t>Hence Greedy is acceptable (instead </a:t>
            </a:r>
            <a:r>
              <a:rPr lang="en-US" dirty="0" smtClean="0"/>
              <a:t>of </a:t>
            </a:r>
            <a:r>
              <a:rPr lang="en-US" dirty="0"/>
              <a:t>Hybrid)</a:t>
            </a:r>
          </a:p>
          <a:p>
            <a:r>
              <a:rPr lang="en-US" dirty="0"/>
              <a:t>Migration overhead is low</a:t>
            </a:r>
          </a:p>
          <a:p>
            <a:pPr lvl="1"/>
            <a:r>
              <a:rPr lang="en-US" dirty="0"/>
              <a:t>Hence Greedy is acceptable than Refine</a:t>
            </a:r>
          </a:p>
          <a:p>
            <a:r>
              <a:rPr lang="en-US" dirty="0"/>
              <a:t>Rate of imbalance is low</a:t>
            </a:r>
          </a:p>
          <a:p>
            <a:pPr lvl="1"/>
            <a:r>
              <a:rPr lang="en-US" dirty="0"/>
              <a:t>Hence greedy is acceptable, since it can be called infrequently with low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E626-E090-0E42-82FA-3F5D5D85484A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816" y="2226470"/>
            <a:ext cx="4982928" cy="2563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8344" y="4987592"/>
            <a:ext cx="4096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Random Forest’s tree </a:t>
            </a:r>
            <a:r>
              <a:rPr lang="en-US" sz="1600" dirty="0"/>
              <a:t>for BT-MZ’s LB </a:t>
            </a:r>
            <a:r>
              <a:rPr lang="en-US" sz="1600" dirty="0" smtClean="0"/>
              <a:t>prediction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306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Summary: Meta-Balancer  for Strategy Selection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 Forest algorithm for training and to predict suitable load balancing strategy with high accuracy</a:t>
            </a:r>
          </a:p>
          <a:p>
            <a:r>
              <a:rPr lang="en-US" dirty="0" smtClean="0"/>
              <a:t>Adaptive </a:t>
            </a:r>
            <a:r>
              <a:rPr lang="en-US" dirty="0"/>
              <a:t>run-time component to make the load balancing strategy selection decision</a:t>
            </a:r>
          </a:p>
          <a:p>
            <a:r>
              <a:rPr lang="en-US" dirty="0" smtClean="0"/>
              <a:t>Several applications benefit from strategy selection</a:t>
            </a:r>
          </a:p>
          <a:p>
            <a:r>
              <a:rPr lang="en-US" dirty="0" smtClean="0"/>
              <a:t>Our R</a:t>
            </a:r>
            <a:r>
              <a:rPr lang="en-US" dirty="0" smtClean="0"/>
              <a:t>esult Analysis looks at why a Load-balancing strategy was predicted with high probability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5504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				</a:t>
            </a:r>
            <a:r>
              <a:rPr lang="en-US" sz="3600" dirty="0" smtClean="0"/>
              <a:t>   </a:t>
            </a:r>
            <a:r>
              <a:rPr lang="en-US" sz="4400" dirty="0" smtClean="0"/>
              <a:t>Thank </a:t>
            </a:r>
            <a:r>
              <a:rPr lang="en-US" sz="4400" dirty="0" smtClean="0"/>
              <a:t>You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1898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Load-balancing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616687" cy="4351338"/>
          </a:xfrm>
        </p:spPr>
        <p:txBody>
          <a:bodyPr/>
          <a:lstStyle/>
          <a:p>
            <a:r>
              <a:rPr lang="en-US" dirty="0" smtClean="0"/>
              <a:t>Several HPC applications exhibit load </a:t>
            </a:r>
            <a:r>
              <a:rPr lang="en-US" dirty="0" smtClean="0"/>
              <a:t>imbalance, for example:</a:t>
            </a:r>
            <a:endParaRPr lang="en-US" dirty="0" smtClean="0"/>
          </a:p>
          <a:p>
            <a:pPr lvl="1"/>
            <a:r>
              <a:rPr lang="en-US" dirty="0" smtClean="0"/>
              <a:t>Dynamic computation changes like in AMR</a:t>
            </a:r>
          </a:p>
          <a:p>
            <a:pPr lvl="1"/>
            <a:r>
              <a:rPr lang="en-US" dirty="0" smtClean="0"/>
              <a:t>Variability in particles per computation unit </a:t>
            </a:r>
            <a:r>
              <a:rPr lang="en-US" dirty="0" smtClean="0"/>
              <a:t>in Molecular Dynamics</a:t>
            </a:r>
          </a:p>
          <a:p>
            <a:r>
              <a:rPr lang="en-US" dirty="0" smtClean="0"/>
              <a:t>Load balancing achieves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High Resource utilization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242" y="1321828"/>
            <a:ext cx="3004930" cy="3004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8046" y="4326758"/>
            <a:ext cx="3842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Imbalance in AMR application</a:t>
            </a:r>
          </a:p>
          <a:p>
            <a:r>
              <a:rPr lang="en-US" dirty="0" smtClean="0"/>
              <a:t>Reference: AMR mini-app in Charm++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5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Charm++ Programming </a:t>
            </a:r>
            <a:r>
              <a:rPr lang="en-US" dirty="0" smtClean="0"/>
              <a:t>Model and 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411850" cy="4351338"/>
          </a:xfrm>
        </p:spPr>
        <p:txBody>
          <a:bodyPr>
            <a:noAutofit/>
          </a:bodyPr>
          <a:lstStyle/>
          <a:p>
            <a:r>
              <a:rPr lang="en-US" sz="2672" dirty="0"/>
              <a:t>Asynchronous message-driven execution model</a:t>
            </a:r>
          </a:p>
          <a:p>
            <a:r>
              <a:rPr lang="en-US" sz="2672" dirty="0"/>
              <a:t>Supports over-decomposition</a:t>
            </a:r>
          </a:p>
          <a:p>
            <a:pPr lvl="1"/>
            <a:r>
              <a:rPr lang="en-US" sz="2672" dirty="0"/>
              <a:t>D</a:t>
            </a:r>
            <a:r>
              <a:rPr lang="en-US" sz="2672" dirty="0" smtClean="0"/>
              <a:t>ividing computation </a:t>
            </a:r>
            <a:r>
              <a:rPr lang="en-US" sz="2672" dirty="0" smtClean="0"/>
              <a:t>into </a:t>
            </a:r>
            <a:r>
              <a:rPr lang="en-US" sz="2672" dirty="0" smtClean="0"/>
              <a:t>more units </a:t>
            </a:r>
            <a:r>
              <a:rPr lang="en-US" sz="2672" dirty="0"/>
              <a:t>than hardware processing units</a:t>
            </a:r>
          </a:p>
          <a:p>
            <a:r>
              <a:rPr lang="en-US" sz="2672" dirty="0"/>
              <a:t>Supports </a:t>
            </a:r>
            <a:r>
              <a:rPr lang="en-US" sz="2672" i="1" dirty="0" err="1"/>
              <a:t>Migratability</a:t>
            </a:r>
            <a:r>
              <a:rPr lang="en-US" sz="2672" dirty="0"/>
              <a:t> of work units</a:t>
            </a:r>
          </a:p>
          <a:p>
            <a:r>
              <a:rPr lang="en-US" sz="2672" dirty="0"/>
              <a:t>Hence, load balancing is possible</a:t>
            </a:r>
          </a:p>
          <a:p>
            <a:r>
              <a:rPr lang="en-US" sz="2672" dirty="0" smtClean="0"/>
              <a:t>Supports a suite </a:t>
            </a:r>
            <a:r>
              <a:rPr lang="en-US" sz="2672" dirty="0"/>
              <a:t>of load balancing strategies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7559494" y="4917568"/>
            <a:ext cx="4152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Charm</a:t>
            </a:r>
            <a:r>
              <a:rPr lang="en-US" dirty="0" smtClean="0"/>
              <a:t>++ RTS view of over-decomposition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250050" y="2374102"/>
            <a:ext cx="4611359" cy="2568825"/>
            <a:chOff x="6682325" y="2414587"/>
            <a:chExt cx="4611359" cy="25688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8649" y="2414587"/>
              <a:ext cx="2325035" cy="19738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0274" y="2485447"/>
              <a:ext cx="1776884" cy="183155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682325" y="4417328"/>
              <a:ext cx="2133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Over-decomposition of </a:t>
              </a:r>
              <a:r>
                <a:rPr lang="en-US" sz="1400" smtClean="0"/>
                <a:t>work into </a:t>
              </a:r>
              <a:r>
                <a:rPr lang="en-US" sz="1400" dirty="0" smtClean="0"/>
                <a:t>Charm++ objects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11511" y="4460192"/>
              <a:ext cx="21330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Mapping of Charm++ objects to processors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9738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Adaptive </a:t>
            </a:r>
            <a:r>
              <a:rPr lang="en-US" dirty="0" smtClean="0"/>
              <a:t>Load Balancing Selection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84806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HPC application have dynamically varying </a:t>
            </a:r>
            <a:r>
              <a:rPr lang="en-US" sz="2400" dirty="0" smtClean="0"/>
              <a:t>load imbalance</a:t>
            </a:r>
            <a:endParaRPr lang="en-US" sz="2400" dirty="0"/>
          </a:p>
          <a:p>
            <a:r>
              <a:rPr lang="en-US" sz="2400" dirty="0" smtClean="0"/>
              <a:t>Applications </a:t>
            </a:r>
            <a:r>
              <a:rPr lang="en-US" sz="2400" dirty="0"/>
              <a:t>exhibit </a:t>
            </a:r>
            <a:r>
              <a:rPr lang="en-US" sz="2400" dirty="0" smtClean="0"/>
              <a:t>varying </a:t>
            </a:r>
            <a:r>
              <a:rPr lang="en-US" sz="2400" dirty="0" smtClean="0"/>
              <a:t>characteristics</a:t>
            </a:r>
          </a:p>
          <a:p>
            <a:pPr lvl="1"/>
            <a:r>
              <a:rPr lang="en-US" sz="2000" dirty="0" smtClean="0"/>
              <a:t>Varying over input sizes</a:t>
            </a:r>
          </a:p>
          <a:p>
            <a:pPr lvl="1"/>
            <a:r>
              <a:rPr lang="en-US" sz="2000" dirty="0" smtClean="0"/>
              <a:t>Varying over phases within </a:t>
            </a:r>
            <a:r>
              <a:rPr lang="en-US" sz="2000" dirty="0" smtClean="0"/>
              <a:t>an application run</a:t>
            </a:r>
          </a:p>
          <a:p>
            <a:pPr lvl="1"/>
            <a:r>
              <a:rPr lang="en-US" sz="2000" dirty="0" smtClean="0"/>
              <a:t>Varying core counts</a:t>
            </a:r>
            <a:endParaRPr lang="en-US" sz="2000" dirty="0"/>
          </a:p>
          <a:p>
            <a:r>
              <a:rPr lang="en-US" sz="2400" dirty="0" smtClean="0"/>
              <a:t>Load </a:t>
            </a:r>
            <a:r>
              <a:rPr lang="en-US" sz="2400" dirty="0"/>
              <a:t>I</a:t>
            </a:r>
            <a:r>
              <a:rPr lang="en-US" sz="2400" dirty="0" smtClean="0"/>
              <a:t>mbalance characteristics also vary as a result</a:t>
            </a:r>
            <a:endParaRPr lang="en-US" sz="2400" dirty="0"/>
          </a:p>
          <a:p>
            <a:r>
              <a:rPr lang="en-US" sz="2400" i="1" dirty="0"/>
              <a:t>Need for choosing the </a:t>
            </a:r>
            <a:r>
              <a:rPr lang="en-US" sz="2400" i="1" dirty="0" smtClean="0"/>
              <a:t>optimal </a:t>
            </a:r>
            <a:r>
              <a:rPr lang="en-US" sz="2400" i="1" dirty="0" smtClean="0"/>
              <a:t>load </a:t>
            </a:r>
            <a:r>
              <a:rPr lang="en-US" sz="2400" i="1" dirty="0"/>
              <a:t>balancing strategy</a:t>
            </a:r>
          </a:p>
          <a:p>
            <a:r>
              <a:rPr lang="en-US" sz="2400" dirty="0"/>
              <a:t>Previous work</a:t>
            </a:r>
          </a:p>
          <a:p>
            <a:pPr lvl="1"/>
            <a:r>
              <a:rPr lang="en-US" sz="2000" dirty="0" smtClean="0"/>
              <a:t>Metabalancer chooses </a:t>
            </a:r>
            <a:r>
              <a:rPr lang="en-US" sz="2000" dirty="0"/>
              <a:t>the best load balancing </a:t>
            </a:r>
            <a:r>
              <a:rPr lang="en-US" sz="2000" dirty="0" smtClean="0"/>
              <a:t>period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999" y="1825626"/>
            <a:ext cx="4018792" cy="2009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6078" y="4299045"/>
            <a:ext cx="325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Lassen’s Propagating Wave Front</a:t>
            </a:r>
          </a:p>
          <a:p>
            <a:r>
              <a:rPr lang="en-US" dirty="0" smtClean="0"/>
              <a:t>Reference: Lassen from LLNL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460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Load </a:t>
            </a:r>
            <a:r>
              <a:rPr lang="en-US" dirty="0"/>
              <a:t>B</a:t>
            </a:r>
            <a:r>
              <a:rPr lang="en-US" dirty="0" smtClean="0"/>
              <a:t>alancing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applications require different load balancing strategies</a:t>
            </a:r>
          </a:p>
          <a:p>
            <a:pPr lvl="1"/>
            <a:r>
              <a:rPr lang="en-US" dirty="0"/>
              <a:t>Communication intensive applications require </a:t>
            </a:r>
            <a:r>
              <a:rPr lang="en-US" dirty="0" err="1" smtClean="0"/>
              <a:t>comm</a:t>
            </a:r>
            <a:r>
              <a:rPr lang="en-US" dirty="0" smtClean="0"/>
              <a:t>-aware </a:t>
            </a:r>
            <a:r>
              <a:rPr lang="en-US" dirty="0"/>
              <a:t>load balancers such as graph </a:t>
            </a:r>
            <a:r>
              <a:rPr lang="en-US" dirty="0" smtClean="0"/>
              <a:t>partitioning-based LBs</a:t>
            </a:r>
            <a:endParaRPr lang="en-US" dirty="0"/>
          </a:p>
          <a:p>
            <a:pPr lvl="1"/>
            <a:r>
              <a:rPr lang="en-US" dirty="0" smtClean="0"/>
              <a:t>Computation-based load imbalance may require</a:t>
            </a:r>
          </a:p>
          <a:p>
            <a:pPr lvl="2"/>
            <a:r>
              <a:rPr lang="en-US" dirty="0" smtClean="0"/>
              <a:t>From-scratch load balancers</a:t>
            </a:r>
          </a:p>
          <a:p>
            <a:pPr lvl="2"/>
            <a:r>
              <a:rPr lang="en-US" dirty="0" smtClean="0"/>
              <a:t>Refinement-based </a:t>
            </a:r>
          </a:p>
          <a:p>
            <a:r>
              <a:rPr lang="en-US" dirty="0" smtClean="0"/>
              <a:t>Applications </a:t>
            </a:r>
            <a:r>
              <a:rPr lang="en-US" dirty="0"/>
              <a:t>may require different strategies at different stages of the run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127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</a:t>
            </a:r>
            <a:r>
              <a:rPr lang="en-US" dirty="0" smtClean="0"/>
              <a:t>Strategies in Charm++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Available load balancing strategies</a:t>
            </a:r>
          </a:p>
          <a:p>
            <a:r>
              <a:rPr lang="en-US" dirty="0" smtClean="0"/>
              <a:t>Centralized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err="1" smtClean="0"/>
              <a:t>GreedyLB</a:t>
            </a:r>
            <a:r>
              <a:rPr lang="en-US" dirty="0" smtClean="0"/>
              <a:t> : From-scratch re-mapping of objects to PEs</a:t>
            </a:r>
          </a:p>
          <a:p>
            <a:pPr lvl="1"/>
            <a:r>
              <a:rPr lang="en-US" dirty="0" err="1" smtClean="0"/>
              <a:t>RefineLB</a:t>
            </a:r>
            <a:r>
              <a:rPr lang="en-US" dirty="0" smtClean="0"/>
              <a:t> : </a:t>
            </a:r>
            <a:r>
              <a:rPr lang="en-US" dirty="0" smtClean="0"/>
              <a:t>Re-mapping </a:t>
            </a:r>
            <a:r>
              <a:rPr lang="en-US" dirty="0" smtClean="0"/>
              <a:t>of objects, taking into account current mapping of objects</a:t>
            </a:r>
          </a:p>
          <a:p>
            <a:pPr lvl="1"/>
            <a:r>
              <a:rPr lang="en-US" dirty="0" err="1" smtClean="0"/>
              <a:t>HierarchicalLB</a:t>
            </a:r>
            <a:r>
              <a:rPr lang="en-US" dirty="0" smtClean="0"/>
              <a:t> : </a:t>
            </a:r>
            <a:r>
              <a:rPr lang="en-US" dirty="0" err="1" smtClean="0"/>
              <a:t>HybridLB</a:t>
            </a:r>
            <a:r>
              <a:rPr lang="en-US" dirty="0" smtClean="0"/>
              <a:t> performs </a:t>
            </a:r>
            <a:r>
              <a:rPr lang="en-US" dirty="0" err="1" smtClean="0"/>
              <a:t>GreedyLB</a:t>
            </a:r>
            <a:r>
              <a:rPr lang="en-US" dirty="0" smtClean="0"/>
              <a:t> at sub-trees and </a:t>
            </a:r>
            <a:r>
              <a:rPr lang="en-US" dirty="0" err="1" smtClean="0"/>
              <a:t>RefineLB</a:t>
            </a:r>
            <a:r>
              <a:rPr lang="en-US" dirty="0" smtClean="0"/>
              <a:t> at higher-levels</a:t>
            </a:r>
            <a:endParaRPr lang="en-US" dirty="0"/>
          </a:p>
          <a:p>
            <a:r>
              <a:rPr lang="en-US" dirty="0"/>
              <a:t>Distributed: </a:t>
            </a:r>
            <a:endParaRPr lang="en-US" dirty="0" smtClean="0"/>
          </a:p>
          <a:p>
            <a:pPr lvl="1"/>
            <a:r>
              <a:rPr lang="en-US" dirty="0" err="1" smtClean="0"/>
              <a:t>DistributedLB</a:t>
            </a:r>
            <a:r>
              <a:rPr lang="en-US" dirty="0" smtClean="0"/>
              <a:t> : A distributed strategy for load statistics propagation for mapping of chares from overloaded to </a:t>
            </a:r>
            <a:r>
              <a:rPr lang="en-US" dirty="0" err="1" smtClean="0"/>
              <a:t>underloaded</a:t>
            </a:r>
            <a:r>
              <a:rPr lang="en-US" dirty="0" smtClean="0"/>
              <a:t> processors</a:t>
            </a:r>
            <a:endParaRPr lang="en-US" dirty="0"/>
          </a:p>
          <a:p>
            <a:r>
              <a:rPr lang="en-US" dirty="0"/>
              <a:t>Communication-aware: </a:t>
            </a:r>
            <a:endParaRPr lang="en-US" dirty="0" smtClean="0"/>
          </a:p>
          <a:p>
            <a:pPr lvl="1"/>
            <a:r>
              <a:rPr lang="en-US" dirty="0" err="1" smtClean="0"/>
              <a:t>MetisLB</a:t>
            </a:r>
            <a:r>
              <a:rPr lang="en-US" dirty="0" smtClean="0"/>
              <a:t> : Objects are mapped based on partitioning of communication graph</a:t>
            </a:r>
          </a:p>
          <a:p>
            <a:pPr lvl="1"/>
            <a:r>
              <a:rPr lang="en-US" dirty="0" err="1" smtClean="0"/>
              <a:t>ScotchLB</a:t>
            </a:r>
            <a:r>
              <a:rPr lang="en-US" dirty="0" smtClean="0"/>
              <a:t> : Communication graph partitioning, also taking into account load imbalance</a:t>
            </a:r>
          </a:p>
          <a:p>
            <a:pPr lvl="1"/>
            <a:r>
              <a:rPr lang="en-US" dirty="0" err="1" smtClean="0"/>
              <a:t>ScotchRefineLB</a:t>
            </a:r>
            <a:r>
              <a:rPr lang="en-US" dirty="0" smtClean="0"/>
              <a:t> : Similar to </a:t>
            </a:r>
            <a:r>
              <a:rPr lang="en-US" dirty="0" err="1" smtClean="0"/>
              <a:t>ScotchLB</a:t>
            </a:r>
            <a:r>
              <a:rPr lang="en-US" dirty="0" smtClean="0"/>
              <a:t> but takes existing mapping of chares into </a:t>
            </a:r>
            <a:r>
              <a:rPr lang="en-US" dirty="0" smtClean="0"/>
              <a:t>account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1081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Load-balancing strategies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60952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</a:t>
            </a:r>
            <a:r>
              <a:rPr lang="en-US" dirty="0" smtClean="0"/>
              <a:t>strategies perform differently with different applications, different datasets, varying core counts etc.</a:t>
            </a:r>
          </a:p>
          <a:p>
            <a:r>
              <a:rPr lang="en-US" dirty="0" smtClean="0"/>
              <a:t>Figure shows performance of Lassen on varying number of cores</a:t>
            </a:r>
          </a:p>
          <a:p>
            <a:r>
              <a:rPr lang="en-US" dirty="0" err="1" smtClean="0"/>
              <a:t>HybridLB</a:t>
            </a:r>
            <a:r>
              <a:rPr lang="en-US" dirty="0" smtClean="0"/>
              <a:t> shows better speedup for smaller number of cores</a:t>
            </a:r>
          </a:p>
          <a:p>
            <a:r>
              <a:rPr lang="en-US" dirty="0" err="1" smtClean="0"/>
              <a:t>DistributedLB</a:t>
            </a:r>
            <a:r>
              <a:rPr lang="en-US" dirty="0" smtClean="0"/>
              <a:t> performs better for large core counts</a:t>
            </a:r>
          </a:p>
          <a:p>
            <a:r>
              <a:rPr lang="en-US" dirty="0" smtClean="0"/>
              <a:t>Even for the same application with weak-scaling, we observe variations in performance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76" y="2383610"/>
            <a:ext cx="3492515" cy="2324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9223" y="4707854"/>
            <a:ext cx="401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of Lassen </a:t>
            </a:r>
            <a:r>
              <a:rPr lang="en-US" smtClean="0"/>
              <a:t>with different LBs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7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Meta-Balancer: For </a:t>
            </a:r>
            <a:r>
              <a:rPr lang="en-US" sz="4000" dirty="0"/>
              <a:t>A</a:t>
            </a:r>
            <a:r>
              <a:rPr lang="en-US" sz="4000" dirty="0" smtClean="0"/>
              <a:t>utomated </a:t>
            </a:r>
            <a:r>
              <a:rPr lang="en-US" sz="4000" dirty="0"/>
              <a:t>S</a:t>
            </a:r>
            <a:r>
              <a:rPr lang="en-US" sz="4000" dirty="0" smtClean="0"/>
              <a:t>trategy </a:t>
            </a:r>
            <a:r>
              <a:rPr lang="en-US" sz="4000" dirty="0"/>
              <a:t>S</a:t>
            </a:r>
            <a:r>
              <a:rPr lang="en-US" sz="4000" dirty="0" smtClean="0"/>
              <a:t>election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801139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do we select a strategy from the set of strategies?</a:t>
            </a:r>
          </a:p>
          <a:p>
            <a:r>
              <a:rPr lang="en-US" sz="2400" dirty="0" smtClean="0"/>
              <a:t>Train a </a:t>
            </a:r>
            <a:r>
              <a:rPr lang="en-US" sz="2400" dirty="0" smtClean="0"/>
              <a:t>Random Forest Machine learning </a:t>
            </a:r>
            <a:r>
              <a:rPr lang="en-US" sz="2400" dirty="0" smtClean="0"/>
              <a:t>model offline with training data </a:t>
            </a:r>
          </a:p>
          <a:p>
            <a:r>
              <a:rPr lang="en-US" sz="2400" dirty="0" smtClean="0"/>
              <a:t>At application runtime, capture </a:t>
            </a:r>
            <a:r>
              <a:rPr lang="en-US" sz="2400" dirty="0" smtClean="0"/>
              <a:t>application </a:t>
            </a:r>
            <a:r>
              <a:rPr lang="en-US" sz="2400" dirty="0" smtClean="0"/>
              <a:t>characteristics</a:t>
            </a:r>
          </a:p>
          <a:p>
            <a:r>
              <a:rPr lang="en-US" sz="2400" dirty="0" smtClean="0"/>
              <a:t>Adaptive </a:t>
            </a:r>
            <a:r>
              <a:rPr lang="en-US" sz="2400" dirty="0"/>
              <a:t>run-time system </a:t>
            </a:r>
            <a:r>
              <a:rPr lang="en-US" sz="2400" dirty="0" smtClean="0"/>
              <a:t>component</a:t>
            </a:r>
          </a:p>
          <a:p>
            <a:pPr lvl="1"/>
            <a:r>
              <a:rPr lang="en-US" sz="2000" dirty="0" smtClean="0"/>
              <a:t>Identifies </a:t>
            </a:r>
            <a:r>
              <a:rPr lang="en-US" sz="2000" dirty="0"/>
              <a:t>when to balance load and which strategy to </a:t>
            </a:r>
            <a:r>
              <a:rPr lang="en-US" sz="2000" dirty="0" smtClean="0"/>
              <a:t>use</a:t>
            </a:r>
          </a:p>
          <a:p>
            <a:pPr lvl="1"/>
            <a:r>
              <a:rPr lang="en-US" sz="2000" dirty="0" smtClean="0"/>
              <a:t>Invokes LB and continues to monitor application load imbalance characteristics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/>
          </a:p>
        </p:txBody>
      </p:sp>
      <p:grpSp>
        <p:nvGrpSpPr>
          <p:cNvPr id="4" name="Group 3"/>
          <p:cNvGrpSpPr/>
          <p:nvPr/>
        </p:nvGrpSpPr>
        <p:grpSpPr>
          <a:xfrm>
            <a:off x="6818242" y="2280410"/>
            <a:ext cx="1948070" cy="2107441"/>
            <a:chOff x="1159565" y="1299749"/>
            <a:chExt cx="1948070" cy="2107441"/>
          </a:xfrm>
        </p:grpSpPr>
        <p:sp>
          <p:nvSpPr>
            <p:cNvPr id="5" name="Rounded Rectangle 4"/>
            <p:cNvSpPr/>
            <p:nvPr/>
          </p:nvSpPr>
          <p:spPr>
            <a:xfrm>
              <a:off x="1159565" y="1299749"/>
              <a:ext cx="1948070" cy="78187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Perform multiple runs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59565" y="2625312"/>
              <a:ext cx="1948070" cy="78187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Train </a:t>
              </a:r>
              <a:r>
                <a:rPr lang="en-US" smtClean="0"/>
                <a:t>Random Forest Model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133600" y="2081627"/>
              <a:ext cx="0" cy="5436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276522" y="1405971"/>
            <a:ext cx="1954421" cy="4095203"/>
            <a:chOff x="3882887" y="1020419"/>
            <a:chExt cx="1954421" cy="4095203"/>
          </a:xfrm>
        </p:grpSpPr>
        <p:sp>
          <p:nvSpPr>
            <p:cNvPr id="9" name="Rounded Rectangle 8"/>
            <p:cNvSpPr/>
            <p:nvPr/>
          </p:nvSpPr>
          <p:spPr>
            <a:xfrm>
              <a:off x="3882887" y="1020419"/>
              <a:ext cx="1948070" cy="78187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Capture Features</a:t>
              </a: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82887" y="2124904"/>
              <a:ext cx="1948070" cy="78187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Feed test data to Trained Model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82887" y="3229324"/>
              <a:ext cx="1948070" cy="78187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Generate Load-balancing strategy decision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882887" y="4333744"/>
              <a:ext cx="1948070" cy="78187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Invoke Load-balancer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2"/>
              <a:endCxn id="11" idx="0"/>
            </p:cNvCxnSpPr>
            <p:nvPr/>
          </p:nvCxnSpPr>
          <p:spPr>
            <a:xfrm>
              <a:off x="4856922" y="1802297"/>
              <a:ext cx="0" cy="3226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2"/>
              <a:endCxn id="16" idx="0"/>
            </p:cNvCxnSpPr>
            <p:nvPr/>
          </p:nvCxnSpPr>
          <p:spPr>
            <a:xfrm>
              <a:off x="4856922" y="2906782"/>
              <a:ext cx="0" cy="3225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6" idx="2"/>
            </p:cNvCxnSpPr>
            <p:nvPr/>
          </p:nvCxnSpPr>
          <p:spPr>
            <a:xfrm>
              <a:off x="4856922" y="4011202"/>
              <a:ext cx="0" cy="3225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endCxn id="10" idx="3"/>
            </p:cNvCxnSpPr>
            <p:nvPr/>
          </p:nvCxnSpPr>
          <p:spPr>
            <a:xfrm rot="5400000" flipH="1" flipV="1">
              <a:off x="4174295" y="3068021"/>
              <a:ext cx="3313325" cy="12700"/>
            </a:xfrm>
            <a:prstGeom prst="bentConnector4">
              <a:avLst>
                <a:gd name="adj1" fmla="val -695"/>
                <a:gd name="adj2" fmla="val 570869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2219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1500</Words>
  <Application>Microsoft Macintosh PowerPoint</Application>
  <PresentationFormat>Widescreen</PresentationFormat>
  <Paragraphs>291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 Light</vt:lpstr>
      <vt:lpstr>Arial</vt:lpstr>
      <vt:lpstr>Calibri</vt:lpstr>
      <vt:lpstr>Helvetica</vt:lpstr>
      <vt:lpstr>Office Theme</vt:lpstr>
      <vt:lpstr>Title      Meta-Balancer:  Automated Selection of Load Balancing Strategies</vt:lpstr>
      <vt:lpstr>Outline</vt:lpstr>
      <vt:lpstr>Need for Load-balancing</vt:lpstr>
      <vt:lpstr>Charm++ Programming Model and RTS</vt:lpstr>
      <vt:lpstr>Need for Adaptive Load Balancing Selection</vt:lpstr>
      <vt:lpstr>Differences in Load Balancing Strategies</vt:lpstr>
      <vt:lpstr>Load balancing Strategies in Charm++</vt:lpstr>
      <vt:lpstr>Performance of Load-balancing strategies</vt:lpstr>
      <vt:lpstr>Meta-Balancer: For Automated Strategy Selection</vt:lpstr>
      <vt:lpstr>Meta-Balancer – Statistics collection</vt:lpstr>
      <vt:lpstr>Random Forest Machine Learning technique</vt:lpstr>
      <vt:lpstr>Random Forest Machine Learning technique</vt:lpstr>
      <vt:lpstr>Decision Tree – How strategies vary with differing load imbalance characteristics</vt:lpstr>
      <vt:lpstr>Statistics Collected</vt:lpstr>
      <vt:lpstr>Features generated from Statistics</vt:lpstr>
      <vt:lpstr>Training Set</vt:lpstr>
      <vt:lpstr>Predictions on Test Data</vt:lpstr>
      <vt:lpstr>Histogram of Features</vt:lpstr>
      <vt:lpstr>Using Trained Model for applications</vt:lpstr>
      <vt:lpstr>Lassen – Wave propagation application</vt:lpstr>
      <vt:lpstr>Prediction for Particle-In-Cell Simulation</vt:lpstr>
      <vt:lpstr>Prediction for NPB BT-MZ</vt:lpstr>
      <vt:lpstr>Prediction for NPB BT-MZ</vt:lpstr>
      <vt:lpstr>Tree Path description for BT-MZ</vt:lpstr>
      <vt:lpstr>Summary: Meta-Balancer  for Strategy Selection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    Meta-Balancer:  Automated Selection of Load Balancing Strategies</dc:title>
  <dc:creator>Chandrasekar, Kavitha</dc:creator>
  <cp:lastModifiedBy>Chandrasekar, Kavitha</cp:lastModifiedBy>
  <cp:revision>174</cp:revision>
  <dcterms:created xsi:type="dcterms:W3CDTF">2017-04-16T16:58:43Z</dcterms:created>
  <dcterms:modified xsi:type="dcterms:W3CDTF">2017-04-17T17:51:47Z</dcterms:modified>
</cp:coreProperties>
</file>