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75" r:id="rId10"/>
    <p:sldId id="274" r:id="rId11"/>
    <p:sldId id="268" r:id="rId12"/>
    <p:sldId id="278" r:id="rId13"/>
    <p:sldId id="279" r:id="rId14"/>
    <p:sldId id="280" r:id="rId15"/>
    <p:sldId id="270" r:id="rId16"/>
    <p:sldId id="273" r:id="rId17"/>
    <p:sldId id="271" r:id="rId18"/>
    <p:sldId id="272" r:id="rId19"/>
    <p:sldId id="276" r:id="rId20"/>
    <p:sldId id="282" r:id="rId21"/>
    <p:sldId id="303" r:id="rId22"/>
    <p:sldId id="288" r:id="rId23"/>
    <p:sldId id="289" r:id="rId24"/>
    <p:sldId id="290" r:id="rId25"/>
    <p:sldId id="291" r:id="rId26"/>
    <p:sldId id="292" r:id="rId27"/>
    <p:sldId id="287" r:id="rId28"/>
    <p:sldId id="281" r:id="rId29"/>
    <p:sldId id="298" r:id="rId30"/>
    <p:sldId id="299" r:id="rId31"/>
    <p:sldId id="300" r:id="rId32"/>
    <p:sldId id="301" r:id="rId33"/>
    <p:sldId id="284" r:id="rId34"/>
    <p:sldId id="294" r:id="rId35"/>
    <p:sldId id="295" r:id="rId36"/>
    <p:sldId id="297" r:id="rId37"/>
    <p:sldId id="258" r:id="rId38"/>
    <p:sldId id="259" r:id="rId39"/>
    <p:sldId id="293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F00"/>
    <a:srgbClr val="4B3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/>
    <p:restoredTop sz="93617"/>
  </p:normalViewPr>
  <p:slideViewPr>
    <p:cSldViewPr snapToGrid="0" snapToObjects="1">
      <p:cViewPr>
        <p:scale>
          <a:sx n="106" d="100"/>
          <a:sy n="106" d="100"/>
        </p:scale>
        <p:origin x="-120" y="-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81A6E-4CB9-F74F-BC96-02A73D6B19D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06FE-F35F-7A4A-820D-928F8837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40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653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115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5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75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578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3026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284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563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51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32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9751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15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3295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777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16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21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12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549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51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74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04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B8D04-6138-4B2B-A228-C754E1D47CA2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217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7E8-6BFC-4B46-9C85-9CCB7D74DFE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E7E8-6BFC-4B46-9C85-9CCB7D74DFE7}" type="datetimeFigureOut">
              <a:rPr lang="en-US" smtClean="0"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A8C0-4EA9-904F-A673-7F75194208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63" y="6188076"/>
            <a:ext cx="4445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5" y="6083064"/>
            <a:ext cx="524710" cy="5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79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2460812"/>
            <a:ext cx="7785847" cy="901233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Histogram sort with Sampling (HSS)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96167"/>
            <a:ext cx="6858000" cy="1655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Vipul Harsh,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Laxmikant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Kale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8877" y="4524048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0951" y="4525076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Pick </a:t>
            </a:r>
            <a:r>
              <a:rPr lang="en-US" sz="2600" i="1" dirty="0" smtClean="0"/>
              <a:t>s x p</a:t>
            </a:r>
            <a:r>
              <a:rPr lang="en-US" sz="2600" dirty="0" smtClean="0"/>
              <a:t> candidate keys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Compute rank of each candidate key (histogram)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Select splitters from the candidates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53">
            <a:off x="6194443" y="1141872"/>
            <a:ext cx="2796017" cy="71002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599979" lon="0" rev="0"/>
            </a:camera>
            <a:lightRig rig="threePt" dir="t"/>
          </a:scene3d>
          <a:sp3d z="635000"/>
        </p:spPr>
      </p:pic>
      <p:sp>
        <p:nvSpPr>
          <p:cNvPr id="7" name="TextBox 6"/>
          <p:cNvSpPr txBox="1"/>
          <p:nvPr/>
        </p:nvSpPr>
        <p:spPr>
          <a:xfrm rot="21072366">
            <a:off x="7236855" y="1842476"/>
            <a:ext cx="12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[ICPP’ 93]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Existing algorithms: Histogram sort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64" y="3460026"/>
            <a:ext cx="6669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		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Refine the candidates and repeat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84094" y="4660355"/>
            <a:ext cx="7461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B31F00"/>
                </a:solidFill>
              </a:rPr>
              <a:t>Works quite well for large </a:t>
            </a:r>
            <a:r>
              <a:rPr lang="en-US" sz="2600" i="1" dirty="0" smtClean="0">
                <a:solidFill>
                  <a:srgbClr val="B31F00"/>
                </a:solidFill>
              </a:rPr>
              <a:t>p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B31F00"/>
                </a:solidFill>
              </a:rPr>
              <a:t>But can take more iterations if input skewed</a:t>
            </a:r>
            <a:endParaRPr lang="en-US" sz="2600" dirty="0">
              <a:solidFill>
                <a:srgbClr val="B3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An adaptation of Histogram sort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 before each </a:t>
            </a:r>
            <a:r>
              <a:rPr lang="en-US" sz="2600" dirty="0" err="1" smtClean="0"/>
              <a:t>histogramming</a:t>
            </a:r>
            <a:r>
              <a:rPr lang="en-US" sz="2600" dirty="0" smtClean="0"/>
              <a:t> round</a:t>
            </a:r>
            <a:endParaRPr lang="en-US" sz="26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Sample intelligently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results from previous rounds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Discard wasteful samples at </a:t>
            </a:r>
            <a:r>
              <a:rPr lang="en-US" sz="2400" dirty="0" smtClean="0"/>
              <a:t>source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Histogram sort with sampling (HSS)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An adaptation of Histogram sort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 before each </a:t>
            </a:r>
            <a:r>
              <a:rPr lang="en-US" sz="2600" dirty="0" err="1" smtClean="0"/>
              <a:t>histogramming</a:t>
            </a:r>
            <a:r>
              <a:rPr lang="en-US" sz="2600" dirty="0" smtClean="0"/>
              <a:t> round</a:t>
            </a:r>
            <a:endParaRPr lang="en-US" sz="26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Sample intelligently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/>
              <a:t>results from previous rounds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Discard wasteful samples at </a:t>
            </a:r>
            <a:r>
              <a:rPr lang="en-US" sz="2400" dirty="0" smtClean="0"/>
              <a:t>source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B31F00"/>
                </a:solidFill>
              </a:rPr>
              <a:t>HSS has sound theoretical guarantees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Histogram sort with sampling (HSS)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An adaptation of Histogram sort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 before each </a:t>
            </a:r>
            <a:r>
              <a:rPr lang="en-US" sz="2600" dirty="0" err="1" smtClean="0"/>
              <a:t>histogramming</a:t>
            </a:r>
            <a:r>
              <a:rPr lang="en-US" sz="2600" dirty="0" smtClean="0"/>
              <a:t> round</a:t>
            </a:r>
            <a:endParaRPr lang="en-US" sz="26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Sample </a:t>
            </a:r>
            <a:r>
              <a:rPr lang="en-US" sz="2400" dirty="0" smtClean="0"/>
              <a:t>intelligently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Use results from previous rounds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Discard </a:t>
            </a:r>
            <a:r>
              <a:rPr lang="en-US" sz="2400" dirty="0"/>
              <a:t>wasteful samples at </a:t>
            </a:r>
            <a:r>
              <a:rPr lang="en-US" sz="2400" dirty="0" smtClean="0"/>
              <a:t>source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B31F00"/>
                </a:solidFill>
              </a:rPr>
              <a:t>HSS has sound theoretical guarantees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B31F00"/>
                </a:solidFill>
              </a:rPr>
              <a:t>Independent of input distribution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Histogram sort with sampling (HSS)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1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An adaptation of Histogram sort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 before each </a:t>
            </a:r>
            <a:r>
              <a:rPr lang="en-US" sz="2600" dirty="0" err="1" smtClean="0"/>
              <a:t>histogramming</a:t>
            </a:r>
            <a:r>
              <a:rPr lang="en-US" sz="2600" dirty="0" smtClean="0"/>
              <a:t> round</a:t>
            </a:r>
            <a:endParaRPr lang="en-US" sz="26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Sample intelligently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Use results </a:t>
            </a:r>
            <a:r>
              <a:rPr lang="en-US" sz="2400" dirty="0"/>
              <a:t>from previous rounds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Discard wasteful samples at </a:t>
            </a:r>
            <a:r>
              <a:rPr lang="en-US" sz="2400" dirty="0" smtClean="0"/>
              <a:t>source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B31F00"/>
                </a:solidFill>
              </a:rPr>
              <a:t>HSS has sound theoretical guarantees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B31F00"/>
                </a:solidFill>
              </a:rPr>
              <a:t>Independent of input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B31F00"/>
                </a:solidFill>
              </a:rPr>
              <a:t>J</a:t>
            </a:r>
            <a:r>
              <a:rPr lang="en-US" sz="2400" dirty="0" smtClean="0">
                <a:solidFill>
                  <a:srgbClr val="B31F00"/>
                </a:solidFill>
              </a:rPr>
              <a:t>ustifies why Histogram sort does well </a:t>
            </a:r>
            <a:endParaRPr lang="en-US" sz="2400" dirty="0">
              <a:solidFill>
                <a:srgbClr val="B31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Histogram sort with sampling (HSS)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0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Intelligent Sampling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4" y="1016956"/>
            <a:ext cx="879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Find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 keys to partition input into </a:t>
            </a:r>
            <a:r>
              <a:rPr lang="en-US" sz="2600" i="1" dirty="0" smtClean="0"/>
              <a:t>p</a:t>
            </a:r>
            <a:r>
              <a:rPr lang="en-US" sz="2600" dirty="0" smtClean="0"/>
              <a:t> ranges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67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40"/>
          <a:stretch/>
        </p:blipFill>
        <p:spPr>
          <a:xfrm>
            <a:off x="228600" y="1448614"/>
            <a:ext cx="6432379" cy="1497600"/>
          </a:xfrm>
        </p:spPr>
      </p:pic>
      <p:sp>
        <p:nvSpPr>
          <p:cNvPr id="10" name="TextBox 9"/>
          <p:cNvSpPr txBox="1"/>
          <p:nvPr/>
        </p:nvSpPr>
        <p:spPr>
          <a:xfrm>
            <a:off x="6934200" y="1944136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Ideal Splitters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Intelligent Sampling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4" y="1016956"/>
            <a:ext cx="879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Find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 keys to partition input into </a:t>
            </a:r>
            <a:r>
              <a:rPr lang="en-US" sz="2600" i="1" dirty="0" smtClean="0"/>
              <a:t>p</a:t>
            </a:r>
            <a:r>
              <a:rPr lang="en-US" sz="2600" dirty="0"/>
              <a:t> </a:t>
            </a:r>
            <a:r>
              <a:rPr lang="en-US" sz="2600" dirty="0" smtClean="0"/>
              <a:t>ranges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19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8"/>
          <a:stretch/>
        </p:blipFill>
        <p:spPr>
          <a:xfrm>
            <a:off x="228600" y="1448614"/>
            <a:ext cx="6432379" cy="2217600"/>
          </a:xfrm>
        </p:spPr>
      </p:pic>
      <p:sp>
        <p:nvSpPr>
          <p:cNvPr id="10" name="TextBox 9"/>
          <p:cNvSpPr txBox="1"/>
          <p:nvPr/>
        </p:nvSpPr>
        <p:spPr>
          <a:xfrm>
            <a:off x="6934200" y="3092083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After first 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1944136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Ideal Splitters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Intelligent Sampling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624" y="1016956"/>
            <a:ext cx="879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Find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 keys to partition input into </a:t>
            </a:r>
            <a:r>
              <a:rPr lang="en-US" sz="2600" i="1" dirty="0"/>
              <a:t>p</a:t>
            </a:r>
            <a:r>
              <a:rPr lang="en-US" sz="2600" dirty="0"/>
              <a:t> ranges</a:t>
            </a:r>
          </a:p>
        </p:txBody>
      </p:sp>
    </p:spTree>
    <p:extLst>
      <p:ext uri="{BB962C8B-B14F-4D97-AF65-F5344CB8AC3E}">
        <p14:creationId xmlns:p14="http://schemas.microsoft.com/office/powerpoint/2010/main" val="19417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"/>
          <a:stretch/>
        </p:blipFill>
        <p:spPr>
          <a:xfrm>
            <a:off x="228600" y="1447800"/>
            <a:ext cx="6432379" cy="3657600"/>
          </a:xfrm>
        </p:spPr>
      </p:pic>
      <p:sp>
        <p:nvSpPr>
          <p:cNvPr id="7" name="TextBox 6"/>
          <p:cNvSpPr txBox="1"/>
          <p:nvPr/>
        </p:nvSpPr>
        <p:spPr>
          <a:xfrm>
            <a:off x="6934200" y="1944136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Ideal Splitters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092083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After first 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3985552"/>
            <a:ext cx="20574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Next round of sampling only in shaded intervals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Intelligent Sampling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624" y="1016956"/>
            <a:ext cx="879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Find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 keys to partition input into </a:t>
            </a:r>
            <a:r>
              <a:rPr lang="en-US" sz="2600" i="1" dirty="0"/>
              <a:t>p</a:t>
            </a:r>
            <a:r>
              <a:rPr lang="en-US" sz="2600" dirty="0"/>
              <a:t> ranges</a:t>
            </a:r>
          </a:p>
        </p:txBody>
      </p:sp>
    </p:spTree>
    <p:extLst>
      <p:ext uri="{BB962C8B-B14F-4D97-AF65-F5344CB8AC3E}">
        <p14:creationId xmlns:p14="http://schemas.microsoft.com/office/powerpoint/2010/main" val="1935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"/>
          <a:stretch/>
        </p:blipFill>
        <p:spPr>
          <a:xfrm>
            <a:off x="228600" y="1447800"/>
            <a:ext cx="6432379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CS420: Sorting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1944136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Ideal Splitters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092083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After first 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3985552"/>
            <a:ext cx="20574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Next round of sampling only in shaded intervals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908882"/>
            <a:ext cx="3581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Samples outside the shaded intervals are wasteful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Intelligent Sampling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624" y="1016956"/>
            <a:ext cx="879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Find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 keys to partition input into </a:t>
            </a:r>
            <a:r>
              <a:rPr lang="en-US" sz="2600" i="1" dirty="0"/>
              <a:t>p</a:t>
            </a:r>
            <a:r>
              <a:rPr lang="en-US" sz="2600" dirty="0"/>
              <a:t> ranges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91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48871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  Parallel sorting in the age of </a:t>
            </a:r>
            <a:r>
              <a:rPr lang="en-US" dirty="0" err="1" smtClean="0">
                <a:latin typeface="Arial Hebrew" charset="-79"/>
                <a:ea typeface="Arial Hebrew" charset="-79"/>
                <a:cs typeface="Arial Hebrew" charset="-79"/>
              </a:rPr>
              <a:t>Exascale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1704986"/>
            <a:ext cx="1536391" cy="1629886"/>
          </a:xfrm>
          <a:prstGeom prst="rect">
            <a:avLst/>
          </a:prstGeom>
          <a:effectLst>
            <a:outerShdw dist="762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873598"/>
            <a:ext cx="6400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Charm N-body </a:t>
            </a:r>
            <a:r>
              <a:rPr lang="en-US" sz="2600" dirty="0" err="1"/>
              <a:t>GrAvity</a:t>
            </a:r>
            <a:r>
              <a:rPr lang="en-US" sz="2600" dirty="0"/>
              <a:t> </a:t>
            </a:r>
            <a:r>
              <a:rPr lang="en-US" sz="2600" dirty="0" smtClean="0"/>
              <a:t>solver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Massive Cosmological </a:t>
            </a:r>
            <a:r>
              <a:rPr lang="en-US" sz="2600" dirty="0"/>
              <a:t>N-body simulations </a:t>
            </a: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Parallel sorting in every iteration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334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82814" y="2623930"/>
            <a:ext cx="3238542" cy="1033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07738" y="3193774"/>
            <a:ext cx="3238542" cy="1033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07738" y="3829878"/>
            <a:ext cx="3238542" cy="88789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07738" y="4306956"/>
            <a:ext cx="3238542" cy="88789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07738" y="4744277"/>
            <a:ext cx="3007601" cy="121488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HSS: Sample size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8" y="1298713"/>
            <a:ext cx="5008679" cy="4439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76870" y="4996067"/>
            <a:ext cx="1420772" cy="74212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29878" y="2729947"/>
            <a:ext cx="1223385" cy="834887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1270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Arial Hebrew" charset="-79"/>
                <a:ea typeface="Arial Hebrew" charset="-79"/>
                <a:cs typeface="Arial Hebrew" charset="-79"/>
              </a:rPr>
              <a:t>HSS: Sample size</a:t>
            </a:r>
            <a:endParaRPr lang="en-US" sz="35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1225826"/>
            <a:ext cx="5711688" cy="4204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771861" y="2690191"/>
            <a:ext cx="0" cy="649356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 type="arrow" w="med" len="med"/>
            <a:tailEnd type="arrow" w="med" len="med"/>
          </a:ln>
          <a:effectLst>
            <a:glow rad="12700">
              <a:schemeClr val="accent2"/>
            </a:glow>
            <a:outerShdw dir="5400000"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2394" y="2784036"/>
            <a:ext cx="99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350 x</a:t>
            </a:r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242" y="5968268"/>
            <a:ext cx="561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bit keys, 5% </a:t>
            </a:r>
            <a:r>
              <a:rPr lang="en-US" smtClean="0"/>
              <a:t>load imbalance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Number of histogram rounds 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281" y="4888996"/>
            <a:ext cx="67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rounds hardly increases with p 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log (log p</a:t>
            </a:r>
            <a:r>
              <a:rPr lang="en-US" smtClean="0"/>
              <a:t>) complexity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90839"/>
              </p:ext>
            </p:extLst>
          </p:nvPr>
        </p:nvGraphicFramePr>
        <p:xfrm>
          <a:off x="1761564" y="1707776"/>
          <a:ext cx="5405201" cy="273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71"/>
                <a:gridCol w="1503855"/>
                <a:gridCol w="1534795"/>
                <a:gridCol w="1365080"/>
              </a:tblGrid>
              <a:tr h="1051636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lt1"/>
                          </a:solidFill>
                        </a:rPr>
                        <a:t>p</a:t>
                      </a:r>
                      <a:r>
                        <a:rPr lang="en-US" sz="1500" b="0" i="0" baseline="0" dirty="0" smtClean="0">
                          <a:solidFill>
                            <a:schemeClr val="lt1"/>
                          </a:solidFill>
                        </a:rPr>
                        <a:t> (x 1000)</a:t>
                      </a:r>
                      <a:endParaRPr lang="en-US" sz="1500" b="0" i="0" dirty="0">
                        <a:solidFill>
                          <a:schemeClr val="l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lt1"/>
                          </a:solidFill>
                        </a:rPr>
                        <a:t>sample size/round  (x p)</a:t>
                      </a:r>
                      <a:endParaRPr lang="en-US" sz="1500" b="0" i="0" dirty="0">
                        <a:solidFill>
                          <a:schemeClr val="l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lt1"/>
                          </a:solidFill>
                        </a:rPr>
                        <a:t>Number of rounds</a:t>
                      </a:r>
                      <a:endParaRPr lang="en-US" sz="1500" b="0" i="0" dirty="0">
                        <a:solidFill>
                          <a:schemeClr val="l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="0" i="0" baseline="0" dirty="0" smtClean="0">
                          <a:solidFill>
                            <a:schemeClr val="lt1"/>
                          </a:solidFill>
                        </a:rPr>
                        <a:t>Number of rounds      (Theoretical)</a:t>
                      </a:r>
                      <a:endParaRPr lang="en-US" sz="1500" b="0" i="0" dirty="0">
                        <a:solidFill>
                          <a:schemeClr val="lt1"/>
                        </a:solidFill>
                      </a:endParaRPr>
                    </a:p>
                  </a:txBody>
                  <a:tcPr anchor="ctr" anchorCtr="1"/>
                </a:tc>
              </a:tr>
              <a:tr h="421952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421952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421952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421952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6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Optimizing for shared memory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835" y="1616765"/>
            <a:ext cx="78717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Modern machines are highly multicore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BG/Q:  64 hardware threads/node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Stampede KNL(2.0): 272 hardware threads/node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How to take advantage of within-node parallelism?</a:t>
            </a:r>
          </a:p>
        </p:txBody>
      </p:sp>
    </p:spTree>
    <p:extLst>
      <p:ext uri="{BB962C8B-B14F-4D97-AF65-F5344CB8AC3E}">
        <p14:creationId xmlns:p14="http://schemas.microsoft.com/office/powerpoint/2010/main" val="8173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1704986"/>
            <a:ext cx="1536391" cy="1629886"/>
          </a:xfrm>
          <a:prstGeom prst="rect">
            <a:avLst/>
          </a:prstGeom>
          <a:effectLst>
            <a:outerShdw dist="762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873598"/>
            <a:ext cx="6400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Charm N-body </a:t>
            </a:r>
            <a:r>
              <a:rPr lang="en-US" sz="2600" dirty="0" err="1"/>
              <a:t>GrAvity</a:t>
            </a:r>
            <a:r>
              <a:rPr lang="en-US" sz="2600" dirty="0"/>
              <a:t> </a:t>
            </a:r>
            <a:r>
              <a:rPr lang="en-US" sz="2600" dirty="0" smtClean="0"/>
              <a:t>solver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Massive Cosmological </a:t>
            </a:r>
            <a:r>
              <a:rPr lang="en-US" sz="2600" dirty="0"/>
              <a:t>N-body simulations </a:t>
            </a: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Parallel sorting in every iteration</a:t>
            </a:r>
            <a:endParaRPr lang="en-US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8" y="5069541"/>
            <a:ext cx="3041917" cy="1395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7917" y="4329953"/>
            <a:ext cx="1535848" cy="6155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CHARM</a:t>
            </a:r>
            <a:endParaRPr lang="en-US" sz="3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48871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  Parallel sorting in the age of </a:t>
            </a:r>
            <a:r>
              <a:rPr lang="en-US" dirty="0" err="1" smtClean="0">
                <a:latin typeface="Arial Hebrew" charset="-79"/>
                <a:ea typeface="Arial Hebrew" charset="-79"/>
                <a:cs typeface="Arial Hebrew" charset="-79"/>
              </a:rPr>
              <a:t>Exascale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34" y="4195482"/>
            <a:ext cx="56717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Cosmology code based on </a:t>
            </a:r>
            <a:r>
              <a:rPr lang="en-US" sz="2600" dirty="0" err="1" smtClean="0"/>
              <a:t>Chombo</a:t>
            </a: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Global sorting every step for load balance/locality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697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Final All-to-all data exchange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835" y="1616765"/>
                <a:ext cx="7871791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/>
                  <a:t>In the final step,  each processor sends a data message to every other processor 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fine grained messages in the network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1616765"/>
                <a:ext cx="7871791" cy="2092881"/>
              </a:xfrm>
              <a:prstGeom prst="rect">
                <a:avLst/>
              </a:prstGeom>
              <a:blipFill rotWithShape="0">
                <a:blip r:embed="rId3"/>
                <a:stretch>
                  <a:fillRect l="-1239" t="-2326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Final All-to-all data exchange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835" y="1616765"/>
                <a:ext cx="787179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/>
                  <a:t>In the final step,  each processor sends a data message to every other processor 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fine grained messages in the network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rgbClr val="B31F00"/>
                    </a:solidFill>
                  </a:rPr>
                  <a:t>What if all messages having the same source, destination node are combined into one?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600" dirty="0">
                  <a:solidFill>
                    <a:srgbClr val="B31F0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rgbClr val="B31F00"/>
                    </a:solidFill>
                  </a:rPr>
                  <a:t>Messages in the network: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B31F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B31F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solidFill>
                              <a:srgbClr val="B31F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B31F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 smtClean="0">
                  <a:solidFill>
                    <a:srgbClr val="B31F00"/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rgbClr val="B31F00"/>
                    </a:solidFill>
                  </a:rPr>
                  <a:t>Two orders of magnitude less!</a:t>
                </a:r>
                <a:endParaRPr lang="en-US" sz="2600" dirty="0">
                  <a:solidFill>
                    <a:srgbClr val="B31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1616765"/>
                <a:ext cx="7871791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1239" t="-1190" r="-1162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What about splitting?</a:t>
            </a:r>
            <a:r>
              <a:rPr lang="is-IS" dirty="0" smtClean="0">
                <a:latin typeface="Arial Hebrew" charset="-79"/>
                <a:ea typeface="Arial Hebrew" charset="-79"/>
                <a:cs typeface="Arial Hebrew" charset="-79"/>
              </a:rPr>
              <a:t>…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835" y="1616765"/>
            <a:ext cx="78717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B31F00"/>
                </a:solidFill>
              </a:rPr>
              <a:t>We really need splitting across nodes rather than individual processors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>
              <a:solidFill>
                <a:srgbClr val="B31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B31F00"/>
                </a:solidFill>
              </a:rPr>
              <a:t>(n-1) splitters needed instead of (p-1)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B31F00"/>
                </a:solidFill>
              </a:rPr>
              <a:t>An order of magnitude less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B31F00"/>
                </a:solidFill>
              </a:rPr>
              <a:t>Reduces sample size even more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>
              <a:solidFill>
                <a:srgbClr val="B31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B31F00"/>
                </a:solidFill>
              </a:rPr>
              <a:t>Add a final within node sorting step to the algorithm</a:t>
            </a:r>
            <a:endParaRPr lang="en-US" sz="2600" dirty="0">
              <a:solidFill>
                <a:srgbClr val="B3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Execution time breakdown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295" y="1598198"/>
            <a:ext cx="319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little time is spent on </a:t>
            </a:r>
            <a:r>
              <a:rPr lang="en-US" sz="2400" dirty="0" err="1" smtClean="0"/>
              <a:t>histogramming</a:t>
            </a:r>
            <a:r>
              <a:rPr lang="en-US" sz="24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340" y="5156854"/>
            <a:ext cx="768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Scaling experiments on BG/Q Mira with 1 million 8 byte keys and 4 byte payload per key on each processor,  with 4 ranks/node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1" y="1266000"/>
            <a:ext cx="4713396" cy="35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Conclusion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835" y="1616765"/>
            <a:ext cx="78717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HSS combines sampling and </a:t>
            </a:r>
            <a:r>
              <a:rPr lang="en-US" sz="2600" dirty="0" err="1" smtClean="0"/>
              <a:t>histogramming</a:t>
            </a:r>
            <a:r>
              <a:rPr lang="en-US" sz="2600" dirty="0" smtClean="0"/>
              <a:t> to accomplish fast splitter determination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HSS provides sound theoretical guarantees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Most </a:t>
            </a:r>
            <a:r>
              <a:rPr lang="en-US" sz="2600" dirty="0"/>
              <a:t>of the running time </a:t>
            </a:r>
            <a:r>
              <a:rPr lang="en-US" sz="2600" dirty="0" smtClean="0"/>
              <a:t>spent </a:t>
            </a:r>
            <a:r>
              <a:rPr lang="en-US" sz="2600" dirty="0"/>
              <a:t>in local sorting </a:t>
            </a:r>
            <a:r>
              <a:rPr lang="en-US" sz="2600" dirty="0" smtClean="0"/>
              <a:t>&amp; data exchange (unavoidable)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45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Future work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608" y="1510747"/>
            <a:ext cx="8070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Integration in HPC applications (e.g. </a:t>
            </a:r>
            <a:r>
              <a:rPr lang="en-US" sz="3200" dirty="0" err="1" smtClean="0"/>
              <a:t>ChaNGa</a:t>
            </a:r>
            <a:r>
              <a:rPr lang="en-US" sz="3200" dirty="0"/>
              <a:t>)</a:t>
            </a:r>
            <a:r>
              <a:rPr lang="en-US" sz="3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77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2048" y="217129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Future work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608" y="1510747"/>
            <a:ext cx="8070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Integration in HPC applications (e.g. </a:t>
            </a:r>
            <a:r>
              <a:rPr lang="en-US" sz="3200" dirty="0" err="1" smtClean="0"/>
              <a:t>ChaNGa</a:t>
            </a:r>
            <a:r>
              <a:rPr lang="en-US" sz="3200" dirty="0"/>
              <a:t>)</a:t>
            </a:r>
            <a:r>
              <a:rPr lang="en-US" sz="3200" dirty="0" smtClean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813" y="3156415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latin typeface="Arial Hebrew" charset="-79"/>
                <a:ea typeface="Arial Hebrew" charset="-79"/>
                <a:cs typeface="Arial Hebrew" charset="-79"/>
              </a:rPr>
              <a:t>Acknowledgements</a:t>
            </a:r>
            <a:endParaRPr lang="en-US" sz="42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608" y="4179980"/>
            <a:ext cx="807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Edgar </a:t>
            </a:r>
            <a:r>
              <a:rPr lang="en-US" sz="3200" dirty="0" err="1" smtClean="0"/>
              <a:t>Solomnik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err="1" smtClean="0"/>
              <a:t>Omkar</a:t>
            </a:r>
            <a:r>
              <a:rPr lang="en-US" sz="3200" dirty="0" smtClean="0"/>
              <a:t> </a:t>
            </a:r>
            <a:r>
              <a:rPr lang="en-US" sz="3200" dirty="0" err="1" smtClean="0"/>
              <a:t>Thakoor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ALCF</a:t>
            </a:r>
          </a:p>
        </p:txBody>
      </p:sp>
    </p:spTree>
    <p:extLst>
      <p:ext uri="{BB962C8B-B14F-4D97-AF65-F5344CB8AC3E}">
        <p14:creationId xmlns:p14="http://schemas.microsoft.com/office/powerpoint/2010/main" val="13044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3"/>
            <a:ext cx="9144000" cy="697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877" y="4524048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0951" y="4525076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76862" y="3263043"/>
            <a:ext cx="5338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Thank You!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15711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" y="383596"/>
            <a:ext cx="9144000" cy="697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877" y="4524048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0951" y="4525076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19183" y="5598925"/>
            <a:ext cx="305434" cy="24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7492" y="5838731"/>
            <a:ext cx="305434" cy="24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30051" y="6083907"/>
            <a:ext cx="305434" cy="24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35485" y="5838731"/>
            <a:ext cx="305434" cy="24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40919" y="5592715"/>
            <a:ext cx="305434" cy="24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76862" y="3263043"/>
            <a:ext cx="5338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Thank You!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6687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3"/>
            <a:ext cx="9144000" cy="697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877" y="4524048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0951" y="4525076"/>
            <a:ext cx="430306" cy="43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61709" y="2993259"/>
            <a:ext cx="5338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/>
              <a:t>Backup slides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19514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48871"/>
          </a:xfrm>
          <a:noFill/>
          <a:effectLst/>
        </p:spPr>
        <p:txBody>
          <a:bodyPr>
            <a:normAutofit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  Parallel sorting: Goals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64" y="1613647"/>
            <a:ext cx="87540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Load balance across processors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Optimal data movement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Generality: robustness to input distributions, duplicates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Scalability and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769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9624" y="28870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Arial Hebrew" charset="-79"/>
                <a:ea typeface="Arial Hebrew" charset="-79"/>
                <a:cs typeface="Arial Hebrew" charset="-79"/>
              </a:rPr>
              <a:t>HSS: Computation/Communication complexity</a:t>
            </a:r>
            <a:endParaRPr lang="en-US" sz="35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2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48871"/>
          </a:xfrm>
          <a:noFill/>
          <a:effectLst/>
        </p:spPr>
        <p:txBody>
          <a:bodyPr>
            <a:normAutofit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  Parallel sorting: A basic template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64" y="1613647"/>
            <a:ext cx="87540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i="1" dirty="0"/>
              <a:t>p</a:t>
            </a:r>
            <a:r>
              <a:rPr lang="en-US" sz="2800" dirty="0"/>
              <a:t> processors, N/</a:t>
            </a:r>
            <a:r>
              <a:rPr lang="en-US" sz="2800" i="1" dirty="0"/>
              <a:t>p</a:t>
            </a:r>
            <a:r>
              <a:rPr lang="en-US" sz="2800" dirty="0"/>
              <a:t> keys in each </a:t>
            </a:r>
            <a:r>
              <a:rPr lang="en-US" sz="2800" dirty="0" smtClean="0"/>
              <a:t>processor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Determine </a:t>
            </a:r>
            <a:r>
              <a:rPr lang="en-US" sz="2800" dirty="0" smtClean="0"/>
              <a:t>(</a:t>
            </a:r>
            <a:r>
              <a:rPr lang="en-US" sz="2800" i="1" dirty="0" smtClean="0"/>
              <a:t>p</a:t>
            </a:r>
            <a:r>
              <a:rPr lang="en-US" sz="2800" dirty="0" smtClean="0"/>
              <a:t>-1</a:t>
            </a:r>
            <a:r>
              <a:rPr lang="en-US" sz="2800" dirty="0"/>
              <a:t>) splitter keys to partition </a:t>
            </a:r>
            <a:r>
              <a:rPr lang="en-US" sz="2800" dirty="0" smtClean="0"/>
              <a:t>keys </a:t>
            </a:r>
            <a:r>
              <a:rPr lang="en-US" sz="2800" dirty="0"/>
              <a:t>into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 smtClean="0"/>
              <a:t>buckets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Send all keys to </a:t>
            </a:r>
            <a:r>
              <a:rPr lang="en-US" sz="2800" dirty="0" smtClean="0"/>
              <a:t>appropriate destination bucket processor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err="1" smtClean="0"/>
              <a:t>Eg</a:t>
            </a:r>
            <a:r>
              <a:rPr lang="en-US" sz="2600" dirty="0" smtClean="0"/>
              <a:t>. Sample sort, Histogram sort</a:t>
            </a:r>
          </a:p>
        </p:txBody>
      </p:sp>
    </p:spTree>
    <p:extLst>
      <p:ext uri="{BB962C8B-B14F-4D97-AF65-F5344CB8AC3E}">
        <p14:creationId xmlns:p14="http://schemas.microsoft.com/office/powerpoint/2010/main" val="950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613647"/>
            <a:ext cx="8754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Samples </a:t>
            </a:r>
            <a:r>
              <a:rPr lang="en-US" sz="2600" i="1" dirty="0" smtClean="0"/>
              <a:t>s</a:t>
            </a:r>
            <a:r>
              <a:rPr lang="en-US" sz="2600" dirty="0" smtClean="0"/>
              <a:t> keys from each processor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Picks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splitters from </a:t>
            </a:r>
            <a:r>
              <a:rPr lang="en-US" sz="2600" i="1" dirty="0" smtClean="0"/>
              <a:t>p x s</a:t>
            </a:r>
            <a:r>
              <a:rPr lang="en-US" sz="2600" dirty="0" smtClean="0"/>
              <a:t> samples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53">
            <a:off x="6054277" y="1229012"/>
            <a:ext cx="2876981" cy="1132297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599979" lon="0" rev="0"/>
            </a:camera>
            <a:lightRig rig="threePt" dir="t"/>
          </a:scene3d>
          <a:sp3d z="635000"/>
        </p:spPr>
      </p:pic>
      <p:sp>
        <p:nvSpPr>
          <p:cNvPr id="7" name="TextBox 6"/>
          <p:cNvSpPr txBox="1"/>
          <p:nvPr/>
        </p:nvSpPr>
        <p:spPr>
          <a:xfrm rot="21072366">
            <a:off x="7219655" y="2458217"/>
            <a:ext cx="12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[SPAA’ 91]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964" y="4091994"/>
            <a:ext cx="8229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B31F00"/>
                </a:solidFill>
              </a:rPr>
              <a:t>Problem: Too many samples required for good load balance </a:t>
            </a:r>
            <a:endParaRPr lang="en-US" sz="2600" dirty="0">
              <a:solidFill>
                <a:srgbClr val="B31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Existing algorithms: Parallel Sample sort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86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613647"/>
            <a:ext cx="8754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Samples </a:t>
            </a:r>
            <a:r>
              <a:rPr lang="en-US" sz="2600" i="1" dirty="0" smtClean="0"/>
              <a:t>s</a:t>
            </a:r>
            <a:r>
              <a:rPr lang="en-US" sz="2600" dirty="0" smtClean="0"/>
              <a:t> keys from each processor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Picks (</a:t>
            </a:r>
            <a:r>
              <a:rPr lang="en-US" sz="2600" i="1" dirty="0" smtClean="0"/>
              <a:t>p</a:t>
            </a:r>
            <a:r>
              <a:rPr lang="en-US" sz="2600" dirty="0" smtClean="0"/>
              <a:t>-1) splitters from </a:t>
            </a:r>
            <a:r>
              <a:rPr lang="en-US" sz="2600" i="1" dirty="0" smtClean="0"/>
              <a:t>p x s</a:t>
            </a:r>
            <a:r>
              <a:rPr lang="en-US" sz="2600" dirty="0" smtClean="0"/>
              <a:t> samples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53">
            <a:off x="6054277" y="1229012"/>
            <a:ext cx="2876981" cy="1132297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599979" lon="0" rev="0"/>
            </a:camera>
            <a:lightRig rig="threePt" dir="t"/>
          </a:scene3d>
          <a:sp3d z="635000"/>
        </p:spPr>
      </p:pic>
      <p:sp>
        <p:nvSpPr>
          <p:cNvPr id="7" name="TextBox 6"/>
          <p:cNvSpPr txBox="1"/>
          <p:nvPr/>
        </p:nvSpPr>
        <p:spPr>
          <a:xfrm rot="21072366">
            <a:off x="7219655" y="2458217"/>
            <a:ext cx="12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[SPAA’ 91]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Existing algorithms: Parallel Sample sort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64" y="4091994"/>
            <a:ext cx="8229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B31F00"/>
                </a:solidFill>
              </a:rPr>
              <a:t>Problem: Too many samples required for good load balance</a:t>
            </a:r>
          </a:p>
          <a:p>
            <a:endParaRPr lang="en-US" sz="2600" dirty="0">
              <a:solidFill>
                <a:srgbClr val="B31F00"/>
              </a:solidFill>
            </a:endParaRPr>
          </a:p>
          <a:p>
            <a:r>
              <a:rPr lang="en-US" sz="2600" dirty="0" smtClean="0">
                <a:solidFill>
                  <a:srgbClr val="B31F00"/>
                </a:solidFill>
              </a:rPr>
              <a:t>64 bit keys, </a:t>
            </a:r>
            <a:r>
              <a:rPr lang="en-US" sz="2600" i="1" dirty="0" smtClean="0">
                <a:solidFill>
                  <a:srgbClr val="B31F00"/>
                </a:solidFill>
              </a:rPr>
              <a:t>p</a:t>
            </a:r>
            <a:r>
              <a:rPr lang="en-US" sz="2600" dirty="0" smtClean="0">
                <a:solidFill>
                  <a:srgbClr val="B31F00"/>
                </a:solidFill>
              </a:rPr>
              <a:t> = 100,000 &amp; 5% max load imbalance, sample size ≈ 8 GB</a:t>
            </a:r>
            <a:endParaRPr lang="en-US" sz="2600" dirty="0">
              <a:solidFill>
                <a:srgbClr val="B3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Pick </a:t>
            </a:r>
            <a:r>
              <a:rPr lang="en-US" sz="2600" i="1" dirty="0" smtClean="0"/>
              <a:t>s x p</a:t>
            </a:r>
            <a:r>
              <a:rPr lang="en-US" sz="2600" dirty="0" smtClean="0"/>
              <a:t> candidate keys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Compute rank of each candidate key (histogram)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Select splitters from the candidates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53">
            <a:off x="6194443" y="1141872"/>
            <a:ext cx="2796017" cy="71002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599979" lon="0" rev="0"/>
            </a:camera>
            <a:lightRig rig="threePt" dir="t"/>
          </a:scene3d>
          <a:sp3d z="635000"/>
        </p:spPr>
      </p:pic>
      <p:sp>
        <p:nvSpPr>
          <p:cNvPr id="7" name="TextBox 6"/>
          <p:cNvSpPr txBox="1"/>
          <p:nvPr/>
        </p:nvSpPr>
        <p:spPr>
          <a:xfrm rot="21072366">
            <a:off x="7236855" y="1842476"/>
            <a:ext cx="12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[ICPP’ 93]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Existing algorithms: Histogram sort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" y="1408190"/>
            <a:ext cx="87540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Pick </a:t>
            </a:r>
            <a:r>
              <a:rPr lang="en-US" sz="2600" i="1" dirty="0" smtClean="0"/>
              <a:t>s x p</a:t>
            </a:r>
            <a:r>
              <a:rPr lang="en-US" sz="2600" dirty="0" smtClean="0"/>
              <a:t> candidate keys 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Compute rank of each candidate key (histogram)</a:t>
            </a:r>
          </a:p>
          <a:p>
            <a:pPr marL="285750" indent="-285750">
              <a:buFont typeface="Arial" charset="0"/>
              <a:buChar char="•"/>
            </a:pPr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Select splitters from the candidates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53">
            <a:off x="6194443" y="1141872"/>
            <a:ext cx="2796017" cy="71002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599979" lon="0" rev="0"/>
            </a:camera>
            <a:lightRig rig="threePt" dir="t"/>
          </a:scene3d>
          <a:sp3d z="635000"/>
        </p:spPr>
      </p:pic>
      <p:sp>
        <p:nvSpPr>
          <p:cNvPr id="7" name="TextBox 6"/>
          <p:cNvSpPr txBox="1"/>
          <p:nvPr/>
        </p:nvSpPr>
        <p:spPr>
          <a:xfrm rot="21072366">
            <a:off x="7236855" y="1842476"/>
            <a:ext cx="12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[ICPP’ 93]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964" y="289001"/>
            <a:ext cx="9144000" cy="1048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Existing algorithms: Histogram sort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64" y="3460026"/>
            <a:ext cx="6669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		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Refine the candidates and repeat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3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3318</TotalTime>
  <Words>994</Words>
  <Application>Microsoft Macintosh PowerPoint</Application>
  <PresentationFormat>On-screen Show (4:3)</PresentationFormat>
  <Paragraphs>236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Hebrew</vt:lpstr>
      <vt:lpstr>Calibri</vt:lpstr>
      <vt:lpstr>Calibri Light</vt:lpstr>
      <vt:lpstr>Cambria Math</vt:lpstr>
      <vt:lpstr>Wingdings</vt:lpstr>
      <vt:lpstr>Office Theme</vt:lpstr>
      <vt:lpstr>Histogram sort with Sampling (HSS)</vt:lpstr>
      <vt:lpstr>   Parallel sorting in the age of Exascale</vt:lpstr>
      <vt:lpstr>   Parallel sorting in the age of Exascale</vt:lpstr>
      <vt:lpstr>   Parallel sorting: Goals</vt:lpstr>
      <vt:lpstr>   Parallel sorting: A basic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Histogram sort with Sampling</dc:title>
  <dc:creator>- Vipul Harsh</dc:creator>
  <cp:lastModifiedBy>Desouza, Shanna Marie</cp:lastModifiedBy>
  <cp:revision>88</cp:revision>
  <cp:lastPrinted>2017-04-19T01:02:34Z</cp:lastPrinted>
  <dcterms:created xsi:type="dcterms:W3CDTF">2017-04-14T21:44:13Z</dcterms:created>
  <dcterms:modified xsi:type="dcterms:W3CDTF">2017-04-19T01:02:51Z</dcterms:modified>
</cp:coreProperties>
</file>