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0" r:id="rId4"/>
    <p:sldId id="271" r:id="rId5"/>
    <p:sldId id="259" r:id="rId6"/>
    <p:sldId id="258" r:id="rId7"/>
    <p:sldId id="266" r:id="rId8"/>
    <p:sldId id="261" r:id="rId9"/>
    <p:sldId id="260" r:id="rId10"/>
    <p:sldId id="262" r:id="rId11"/>
    <p:sldId id="272" r:id="rId12"/>
    <p:sldId id="267" r:id="rId13"/>
    <p:sldId id="263" r:id="rId14"/>
    <p:sldId id="268" r:id="rId15"/>
    <p:sldId id="278" r:id="rId16"/>
    <p:sldId id="277" r:id="rId17"/>
    <p:sldId id="279" r:id="rId18"/>
    <p:sldId id="265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86" autoAdjust="0"/>
    <p:restoredTop sz="94660"/>
  </p:normalViewPr>
  <p:slideViewPr>
    <p:cSldViewPr snapToObjects="1">
      <p:cViewPr>
        <p:scale>
          <a:sx n="140" d="100"/>
          <a:sy n="140" d="100"/>
        </p:scale>
        <p:origin x="-776" y="-248"/>
      </p:cViewPr>
      <p:guideLst>
        <p:guide orient="horz" pos="1620"/>
        <p:guide pos="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package" Target="../embeddings/Microsoft_Excel_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noFill/>
              <a:prstDash val="solid"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PHOLD</c:v>
                </c:pt>
                <c:pt idx="1">
                  <c:v>Traffic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13.99</c:v>
                </c:pt>
                <c:pt idx="1">
                  <c:v>3.01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Leash</c:v>
                </c:pt>
              </c:strCache>
            </c:strRef>
          </c:tx>
          <c:spPr>
            <a:solidFill>
              <a:schemeClr val="accent4"/>
            </a:solidFill>
            <a:ln w="25400" cap="flat" cmpd="sng" algn="ctr">
              <a:noFill/>
              <a:prstDash val="solid"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PHOLD</c:v>
                </c:pt>
                <c:pt idx="1">
                  <c:v>Traffic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34.38</c:v>
                </c:pt>
                <c:pt idx="1">
                  <c:v>9.68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1938920"/>
        <c:axId val="2141941864"/>
      </c:barChart>
      <c:catAx>
        <c:axId val="2141938920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1941864"/>
        <c:crosses val="autoZero"/>
        <c:auto val="1"/>
        <c:lblAlgn val="ctr"/>
        <c:lblOffset val="100"/>
        <c:noMultiLvlLbl val="0"/>
      </c:catAx>
      <c:valAx>
        <c:axId val="21419418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Event Rate (millions/s)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41938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noFill/>
              <a:prstDash val="solid"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PHOLD</c:v>
                </c:pt>
                <c:pt idx="1">
                  <c:v>Traffic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18.85</c:v>
                </c:pt>
                <c:pt idx="1">
                  <c:v>7.87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Leash</c:v>
                </c:pt>
              </c:strCache>
            </c:strRef>
          </c:tx>
          <c:spPr>
            <a:solidFill>
              <a:schemeClr val="accent4"/>
            </a:solidFill>
            <a:ln w="25400" cap="flat" cmpd="sng" algn="ctr">
              <a:noFill/>
              <a:prstDash val="solid"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PHOLD</c:v>
                </c:pt>
                <c:pt idx="1">
                  <c:v>Traffic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83.63</c:v>
                </c:pt>
                <c:pt idx="1">
                  <c:v>99.13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2765960"/>
        <c:axId val="2142768904"/>
      </c:barChart>
      <c:catAx>
        <c:axId val="2142765960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2768904"/>
        <c:crosses val="autoZero"/>
        <c:auto val="1"/>
        <c:lblAlgn val="ctr"/>
        <c:lblOffset val="100"/>
        <c:noMultiLvlLbl val="0"/>
      </c:catAx>
      <c:valAx>
        <c:axId val="2142768904"/>
        <c:scaling>
          <c:orientation val="minMax"/>
          <c:max val="100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Efficiency (%)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427659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13.99</c:v>
                </c:pt>
                <c:pt idx="1">
                  <c:v>34.38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CPU Time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49.49</c:v>
                </c:pt>
                <c:pt idx="1">
                  <c:v>75.88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Committed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13.98</c:v>
                </c:pt>
                <c:pt idx="1">
                  <c:v>34.21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Current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45.75</c:v>
                </c:pt>
                <c:pt idx="1">
                  <c:v>34.18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Next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44.35</c:v>
                </c:pt>
                <c:pt idx="1">
                  <c:v>34.22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Committed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62.58</c:v>
                </c:pt>
                <c:pt idx="1">
                  <c:v>88.98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Pending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53.9</c:v>
                </c:pt>
                <c:pt idx="1">
                  <c:v>72.92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Active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27.91</c:v>
                </c:pt>
                <c:pt idx="1">
                  <c:v>83.17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2141973400"/>
        <c:axId val="2141976344"/>
      </c:barChart>
      <c:catAx>
        <c:axId val="2141973400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1976344"/>
        <c:crosses val="autoZero"/>
        <c:auto val="1"/>
        <c:lblAlgn val="ctr"/>
        <c:lblOffset val="100"/>
        <c:noMultiLvlLbl val="0"/>
      </c:catAx>
      <c:valAx>
        <c:axId val="2141976344"/>
        <c:scaling>
          <c:orientation val="minMax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Event Rate (millions/s)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41973400"/>
        <c:crosses val="autoZero"/>
        <c:crossBetween val="between"/>
        <c:majorUnit val="10.0"/>
        <c:minorUnit val="10.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18.85</c:v>
                </c:pt>
                <c:pt idx="1">
                  <c:v>83.63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CPU Time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60.71</c:v>
                </c:pt>
                <c:pt idx="1">
                  <c:v>95.11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Committed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18.85</c:v>
                </c:pt>
                <c:pt idx="1">
                  <c:v>83.63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Current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54.62</c:v>
                </c:pt>
                <c:pt idx="1">
                  <c:v>83.55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Next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52.36</c:v>
                </c:pt>
                <c:pt idx="1">
                  <c:v>83.68000000000001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Committed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68.04</c:v>
                </c:pt>
                <c:pt idx="1">
                  <c:v>95.07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Pending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59.34</c:v>
                </c:pt>
                <c:pt idx="1">
                  <c:v>90.01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Active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33.03</c:v>
                </c:pt>
                <c:pt idx="1">
                  <c:v>94.08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-2144731832"/>
        <c:axId val="-2145109208"/>
      </c:barChart>
      <c:catAx>
        <c:axId val="-2144731832"/>
        <c:scaling>
          <c:orientation val="minMax"/>
        </c:scaling>
        <c:delete val="0"/>
        <c:axPos val="b"/>
        <c:majorTickMark val="none"/>
        <c:minorTickMark val="none"/>
        <c:tickLblPos val="nextTo"/>
        <c:crossAx val="-2145109208"/>
        <c:crosses val="autoZero"/>
        <c:auto val="1"/>
        <c:lblAlgn val="ctr"/>
        <c:lblOffset val="100"/>
        <c:noMultiLvlLbl val="0"/>
      </c:catAx>
      <c:valAx>
        <c:axId val="-2145109208"/>
        <c:scaling>
          <c:orientation val="minMax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Efficiency (%)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4731832"/>
        <c:crosses val="autoZero"/>
        <c:crossBetween val="between"/>
        <c:majorUnit val="10.0"/>
        <c:minorUnit val="10.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3.01</c:v>
                </c:pt>
                <c:pt idx="1">
                  <c:v>9.68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CPU Time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7.15</c:v>
                </c:pt>
                <c:pt idx="1">
                  <c:v>26.33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Committed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9.03</c:v>
                </c:pt>
                <c:pt idx="1">
                  <c:v>28.94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Current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8.94</c:v>
                </c:pt>
                <c:pt idx="1">
                  <c:v>28.54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Next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8.210000000000001</c:v>
                </c:pt>
                <c:pt idx="1">
                  <c:v>21.96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Committed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7.69</c:v>
                </c:pt>
                <c:pt idx="1">
                  <c:v>27.6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Pending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8.04</c:v>
                </c:pt>
                <c:pt idx="1">
                  <c:v>28.26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Active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8.78</c:v>
                </c:pt>
                <c:pt idx="1">
                  <c:v>23.78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-2143531768"/>
        <c:axId val="-2144326088"/>
      </c:barChart>
      <c:catAx>
        <c:axId val="-2143531768"/>
        <c:scaling>
          <c:orientation val="minMax"/>
        </c:scaling>
        <c:delete val="0"/>
        <c:axPos val="b"/>
        <c:majorTickMark val="none"/>
        <c:minorTickMark val="none"/>
        <c:tickLblPos val="nextTo"/>
        <c:crossAx val="-2144326088"/>
        <c:crosses val="autoZero"/>
        <c:auto val="1"/>
        <c:lblAlgn val="ctr"/>
        <c:lblOffset val="100"/>
        <c:noMultiLvlLbl val="0"/>
      </c:catAx>
      <c:valAx>
        <c:axId val="-2144326088"/>
        <c:scaling>
          <c:orientation val="minMax"/>
          <c:max val="35.0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Event Rate (millions/s)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3531768"/>
        <c:crosses val="autoZero"/>
        <c:crossBetween val="between"/>
        <c:majorUnit val="5.0"/>
        <c:minorUnit val="5.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7.87</c:v>
                </c:pt>
                <c:pt idx="1">
                  <c:v>99.13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CPU Time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17.71</c:v>
                </c:pt>
                <c:pt idx="1">
                  <c:v>99.04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Committed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20.81</c:v>
                </c:pt>
                <c:pt idx="1">
                  <c:v>99.2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Current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20.87</c:v>
                </c:pt>
                <c:pt idx="1">
                  <c:v>99.06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Next 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19.74</c:v>
                </c:pt>
                <c:pt idx="1">
                  <c:v>99.11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Committed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18.5</c:v>
                </c:pt>
                <c:pt idx="1">
                  <c:v>98.99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Pending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18.77</c:v>
                </c:pt>
                <c:pt idx="1">
                  <c:v>99.09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Active Events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Count</c:v>
                </c:pt>
                <c:pt idx="1">
                  <c:v>Leash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19.54</c:v>
                </c:pt>
                <c:pt idx="1">
                  <c:v>99.06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-2144015608"/>
        <c:axId val="2146413496"/>
      </c:barChart>
      <c:catAx>
        <c:axId val="-2144015608"/>
        <c:scaling>
          <c:orientation val="minMax"/>
        </c:scaling>
        <c:delete val="0"/>
        <c:axPos val="b"/>
        <c:majorTickMark val="none"/>
        <c:minorTickMark val="none"/>
        <c:tickLblPos val="nextTo"/>
        <c:crossAx val="2146413496"/>
        <c:crosses val="autoZero"/>
        <c:auto val="1"/>
        <c:lblAlgn val="ctr"/>
        <c:lblOffset val="100"/>
        <c:noMultiLvlLbl val="0"/>
      </c:catAx>
      <c:valAx>
        <c:axId val="2146413496"/>
        <c:scaling>
          <c:orientation val="minMax"/>
          <c:max val="100.0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Efficiency (%)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4015608"/>
        <c:crosses val="autoZero"/>
        <c:crossBetween val="between"/>
        <c:majorUnit val="10.0"/>
        <c:minorUnit val="10.0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EA824-A942-0647-9EF8-E596005BA12B}" type="datetimeFigureOut">
              <a:rPr lang="en-US" smtClean="0"/>
              <a:t>4/17/17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89638-69F3-B944-91C8-105E1A637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59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CA127-83FA-7840-B9D6-514FB553C76B}" type="datetimeFigureOut">
              <a:rPr lang="en-US" smtClean="0"/>
              <a:t>4/17/17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B8146-2276-4249-866A-9C15D17E1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776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9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AF2C1-B201-A940-B26F-B97D62C3E655}" type="datetime1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4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CB8F-4F62-8845-AAB0-A7D9F29CB750}" type="datetime1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8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D3-0756-194B-B09D-97ADB4F91FB3}" type="datetime1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7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7CCB-1C76-964A-903D-073FD4A07A77}" type="datetime1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1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59684-469C-3542-B114-85B74BDF2FDF}" type="datetime1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1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217E-A914-3644-8C6C-FA250D1AE5E1}" type="datetime1">
              <a:rPr lang="en-US" smtClean="0"/>
              <a:t>4/17/17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9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AB0A-5C3E-7441-9F74-95711D869BB0}" type="datetime1">
              <a:rPr lang="en-US" smtClean="0"/>
              <a:t>4/17/17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E75F-E54E-394E-A5B0-4BE60C20781E}" type="datetime1">
              <a:rPr lang="en-US" smtClean="0"/>
              <a:t>4/17/17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4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5381-77D4-BF44-BB58-BEBD03A3533E}" type="datetime1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5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53A-81F4-FC4D-81E1-E4544175D810}" type="datetime1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8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AABB-D83D-3A42-BAA3-0CAF63218C1D}" type="datetime1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0F36B-158D-244E-8243-C86B45CB48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header_ppllogo.pn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098"/>
          <a:stretch/>
        </p:blipFill>
        <p:spPr>
          <a:xfrm>
            <a:off x="8610600" y="4547330"/>
            <a:ext cx="423143" cy="493776"/>
          </a:xfrm>
          <a:prstGeom prst="rect">
            <a:avLst/>
          </a:prstGeom>
        </p:spPr>
      </p:pic>
      <p:pic>
        <p:nvPicPr>
          <p:cNvPr id="9" name="Picture 8" descr="charm_logo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52949"/>
            <a:ext cx="488157" cy="48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24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Balancing Speculative Loads</a:t>
            </a:r>
            <a:r>
              <a:rPr lang="en-US" dirty="0"/>
              <a:t> </a:t>
            </a:r>
            <a:r>
              <a:rPr lang="en-US" dirty="0" smtClean="0"/>
              <a:t>in Parallel Discrete Event Simulation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 Mikida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94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GVT Trigger </a:t>
            </a:r>
            <a:r>
              <a:rPr lang="en-US" dirty="0" smtClean="0"/>
              <a:t>Event Rates</a:t>
            </a:r>
            <a:endParaRPr lang="en-US" dirty="0"/>
          </a:p>
        </p:txBody>
      </p:sp>
      <p:sp>
        <p:nvSpPr>
          <p:cNvPr id="6" name="Shape 317"/>
          <p:cNvSpPr txBox="1"/>
          <p:nvPr/>
        </p:nvSpPr>
        <p:spPr>
          <a:xfrm>
            <a:off x="6025600" y="1364112"/>
            <a:ext cx="2981700" cy="37709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 smtClean="0"/>
              <a:t>64 </a:t>
            </a:r>
            <a:r>
              <a:rPr lang="en" sz="1800" b="1" dirty="0"/>
              <a:t>nodes of Vesta (BG/Q)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b="1" dirty="0" smtClean="0"/>
              <a:t>PHOLD</a:t>
            </a:r>
            <a:r>
              <a:rPr lang="en" sz="1800" b="1" dirty="0"/>
              <a:t>:</a:t>
            </a:r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32 </a:t>
            </a:r>
            <a:r>
              <a:rPr lang="en" sz="1800" dirty="0"/>
              <a:t>LPs per </a:t>
            </a:r>
            <a:r>
              <a:rPr lang="en" sz="1800" dirty="0" smtClean="0"/>
              <a:t>rank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50</a:t>
            </a:r>
            <a:r>
              <a:rPr lang="en" sz="1800" dirty="0"/>
              <a:t>% remote </a:t>
            </a:r>
            <a:r>
              <a:rPr lang="en" sz="1800" dirty="0" smtClean="0"/>
              <a:t>events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endParaRPr lang="en" sz="1800" dirty="0"/>
          </a:p>
          <a:p>
            <a:pPr lvl="0" rtl="0">
              <a:spcBef>
                <a:spcPts val="0"/>
              </a:spcBef>
              <a:buNone/>
            </a:pPr>
            <a:r>
              <a:rPr lang="en-US" sz="1800" b="1" dirty="0" smtClean="0"/>
              <a:t>Traffic:</a:t>
            </a:r>
            <a:endParaRPr lang="en" sz="1800" b="1" dirty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64K intersections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1M </a:t>
            </a:r>
            <a:r>
              <a:rPr lang="en" sz="1800" dirty="0"/>
              <a:t>cars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84300" y="1070229"/>
            <a:ext cx="3810000" cy="2941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36598836"/>
              </p:ext>
            </p:extLst>
          </p:nvPr>
        </p:nvGraphicFramePr>
        <p:xfrm>
          <a:off x="457200" y="1063228"/>
          <a:ext cx="5334000" cy="370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688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GVT Trigger Comparison</a:t>
            </a:r>
            <a:endParaRPr lang="en-US" dirty="0"/>
          </a:p>
        </p:txBody>
      </p:sp>
      <p:sp>
        <p:nvSpPr>
          <p:cNvPr id="6" name="Shape 317"/>
          <p:cNvSpPr txBox="1"/>
          <p:nvPr/>
        </p:nvSpPr>
        <p:spPr>
          <a:xfrm>
            <a:off x="6025600" y="1364112"/>
            <a:ext cx="2981700" cy="37709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 smtClean="0"/>
              <a:t>64 </a:t>
            </a:r>
            <a:r>
              <a:rPr lang="en" sz="1800" b="1" dirty="0"/>
              <a:t>nodes of Vesta (BG/Q)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b="1" dirty="0" smtClean="0"/>
              <a:t>PHOLD</a:t>
            </a:r>
            <a:r>
              <a:rPr lang="en" sz="1800" b="1" dirty="0"/>
              <a:t>:</a:t>
            </a:r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32 </a:t>
            </a:r>
            <a:r>
              <a:rPr lang="en" sz="1800" dirty="0"/>
              <a:t>LPs per </a:t>
            </a:r>
            <a:r>
              <a:rPr lang="en" sz="1800" dirty="0" smtClean="0"/>
              <a:t>rank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50</a:t>
            </a:r>
            <a:r>
              <a:rPr lang="en" sz="1800" dirty="0"/>
              <a:t>% remote </a:t>
            </a:r>
            <a:r>
              <a:rPr lang="en" sz="1800" dirty="0" smtClean="0"/>
              <a:t>events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endParaRPr lang="en" sz="1800" dirty="0"/>
          </a:p>
          <a:p>
            <a:pPr lvl="0" rtl="0">
              <a:spcBef>
                <a:spcPts val="0"/>
              </a:spcBef>
              <a:buNone/>
            </a:pPr>
            <a:r>
              <a:rPr lang="en-US" sz="1800" b="1" dirty="0" smtClean="0"/>
              <a:t>Traffic:</a:t>
            </a:r>
            <a:endParaRPr lang="en" sz="1800" b="1" dirty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64K intersections</a:t>
            </a:r>
            <a:endParaRPr lang="en-US" sz="1800" dirty="0" smtClean="0"/>
          </a:p>
          <a:p>
            <a:pPr marL="285750" lvl="0" indent="-285750" rtl="0">
              <a:spcBef>
                <a:spcPts val="0"/>
              </a:spcBef>
              <a:buFontTx/>
              <a:buChar char="-"/>
            </a:pPr>
            <a:r>
              <a:rPr lang="en" sz="1800" dirty="0" smtClean="0"/>
              <a:t>1M </a:t>
            </a:r>
            <a:r>
              <a:rPr lang="en" sz="1800" dirty="0"/>
              <a:t>cars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84300" y="1070229"/>
            <a:ext cx="3810000" cy="2941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559310218"/>
              </p:ext>
            </p:extLst>
          </p:nvPr>
        </p:nvGraphicFramePr>
        <p:xfrm>
          <a:off x="457200" y="1063228"/>
          <a:ext cx="5334000" cy="370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8267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Load Balancing Goal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all PEs have useful work</a:t>
            </a:r>
          </a:p>
          <a:p>
            <a:pPr lvl="1"/>
            <a:r>
              <a:rPr lang="en-US" dirty="0" smtClean="0"/>
              <a:t>Balance the CPU load</a:t>
            </a:r>
          </a:p>
          <a:p>
            <a:pPr lvl="1"/>
            <a:r>
              <a:rPr lang="en-US" dirty="0" smtClean="0"/>
              <a:t>Only count useful work</a:t>
            </a:r>
          </a:p>
          <a:p>
            <a:r>
              <a:rPr lang="en-US" dirty="0" smtClean="0"/>
              <a:t>Maintain a high event efficiency</a:t>
            </a:r>
          </a:p>
          <a:p>
            <a:pPr lvl="1"/>
            <a:r>
              <a:rPr lang="en-US" dirty="0" smtClean="0"/>
              <a:t>Balance rate of progress</a:t>
            </a:r>
          </a:p>
          <a:p>
            <a:pPr lvl="1"/>
            <a:r>
              <a:rPr lang="en-US" dirty="0" smtClean="0"/>
              <a:t>Leads to less </a:t>
            </a:r>
            <a:r>
              <a:rPr lang="en-US" smtClean="0"/>
              <a:t>overall work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37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Redefine </a:t>
            </a:r>
            <a:r>
              <a:rPr lang="en-US" dirty="0" smtClean="0"/>
              <a:t>“Load” for PDES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Past-Looking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CPU Time</a:t>
            </a:r>
          </a:p>
          <a:p>
            <a:r>
              <a:rPr lang="en-US" dirty="0" smtClean="0"/>
              <a:t>Current Timestamp</a:t>
            </a:r>
          </a:p>
          <a:p>
            <a:r>
              <a:rPr lang="en-US" dirty="0" smtClean="0"/>
              <a:t>Committed Timestamp</a:t>
            </a:r>
          </a:p>
          <a:p>
            <a:r>
              <a:rPr lang="en-US" dirty="0"/>
              <a:t>Committed Events</a:t>
            </a:r>
          </a:p>
          <a:p>
            <a:r>
              <a:rPr lang="en-US" dirty="0"/>
              <a:t>Potential Committed Events</a:t>
            </a:r>
          </a:p>
          <a:p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Future-Looking Metrics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Next </a:t>
            </a:r>
            <a:r>
              <a:rPr lang="en-US" dirty="0" smtClean="0"/>
              <a:t>Timestamp</a:t>
            </a:r>
          </a:p>
          <a:p>
            <a:r>
              <a:rPr lang="en-US" dirty="0" smtClean="0"/>
              <a:t>Pending Events</a:t>
            </a:r>
          </a:p>
          <a:p>
            <a:r>
              <a:rPr lang="en-US" dirty="0" smtClean="0"/>
              <a:t>Weighted Pending Events</a:t>
            </a:r>
            <a:endParaRPr lang="en-US" dirty="0"/>
          </a:p>
          <a:p>
            <a:r>
              <a:rPr lang="en-US" dirty="0"/>
              <a:t>“Active” Events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PHOLD Event Rate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11931395"/>
              </p:ext>
            </p:extLst>
          </p:nvPr>
        </p:nvGraphicFramePr>
        <p:xfrm>
          <a:off x="152400" y="819150"/>
          <a:ext cx="8839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70619" y="1962150"/>
            <a:ext cx="144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4.5x Speedup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0839" y="1025254"/>
            <a:ext cx="1449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.5x Speedup</a:t>
            </a:r>
          </a:p>
        </p:txBody>
      </p:sp>
    </p:spTree>
    <p:extLst>
      <p:ext uri="{BB962C8B-B14F-4D97-AF65-F5344CB8AC3E}">
        <p14:creationId xmlns:p14="http://schemas.microsoft.com/office/powerpoint/2010/main" val="2274591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PHOLD Efficiency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86672982"/>
              </p:ext>
            </p:extLst>
          </p:nvPr>
        </p:nvGraphicFramePr>
        <p:xfrm>
          <a:off x="152400" y="819150"/>
          <a:ext cx="8839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3757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Traffic Event Rate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289651714"/>
              </p:ext>
            </p:extLst>
          </p:nvPr>
        </p:nvGraphicFramePr>
        <p:xfrm>
          <a:off x="152400" y="819150"/>
          <a:ext cx="8839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96252" y="3181350"/>
            <a:ext cx="1274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3x Speedup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1231617"/>
            <a:ext cx="1274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3x Speedup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89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Traffic Efficiency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89934937"/>
              </p:ext>
            </p:extLst>
          </p:nvPr>
        </p:nvGraphicFramePr>
        <p:xfrm>
          <a:off x="152400" y="819150"/>
          <a:ext cx="8839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0570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Better visualization/analysis tools</a:t>
            </a:r>
          </a:p>
          <a:p>
            <a:r>
              <a:rPr lang="en-US" dirty="0" smtClean="0"/>
              <a:t>More diverse set of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Conservative synchronization</a:t>
            </a:r>
            <a:endParaRPr lang="en-US" dirty="0" smtClean="0"/>
          </a:p>
          <a:p>
            <a:r>
              <a:rPr lang="en-US" dirty="0" smtClean="0"/>
              <a:t>Vector load balancing strategies</a:t>
            </a:r>
          </a:p>
          <a:p>
            <a:r>
              <a:rPr lang="en-US" dirty="0" smtClean="0"/>
              <a:t>Adaptive load balancer</a:t>
            </a:r>
          </a:p>
          <a:p>
            <a:r>
              <a:rPr lang="en-US" dirty="0" smtClean="0"/>
              <a:t>Combine with GVT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11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PDES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Simulation made up of Logical Processes (LPs)</a:t>
            </a:r>
          </a:p>
          <a:p>
            <a:r>
              <a:rPr lang="en-US" dirty="0" smtClean="0"/>
              <a:t>LPs process events in timestamp order</a:t>
            </a:r>
          </a:p>
          <a:p>
            <a:r>
              <a:rPr lang="en-US" dirty="0" smtClean="0"/>
              <a:t>Synchronization is conservative or optimistic</a:t>
            </a:r>
          </a:p>
          <a:p>
            <a:r>
              <a:rPr lang="en-US" dirty="0" smtClean="0"/>
              <a:t>Periodically compute global virtual time (GVT)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2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Optimistic Execution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1807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2971800" y="2239108"/>
            <a:ext cx="16245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980869" y="1885607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Pending events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52400" y="2235889"/>
            <a:ext cx="20357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72683" y="1885607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Processed events</a:t>
            </a:r>
            <a:endParaRPr lang="en-US" dirty="0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3</a:t>
            </a:fld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522131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712455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6</a:t>
            </a:r>
            <a:endParaRPr lang="en-US" sz="2400" dirty="0"/>
          </a:p>
        </p:txBody>
      </p:sp>
      <p:sp>
        <p:nvSpPr>
          <p:cNvPr id="55" name="Rectangle 54"/>
          <p:cNvSpPr/>
          <p:nvPr/>
        </p:nvSpPr>
        <p:spPr>
          <a:xfrm>
            <a:off x="3902779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093103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283427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1245591" y="40195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cxnSp>
        <p:nvCxnSpPr>
          <p:cNvPr id="59" name="Straight Arrow Connector 58"/>
          <p:cNvCxnSpPr>
            <a:stCxn id="58" idx="0"/>
          </p:cNvCxnSpPr>
          <p:nvPr/>
        </p:nvCxnSpPr>
        <p:spPr>
          <a:xfrm flipV="1">
            <a:off x="1702483" y="3333134"/>
            <a:ext cx="882321" cy="6864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2291141" y="1733550"/>
            <a:ext cx="569187" cy="1599584"/>
            <a:chOff x="2490540" y="1051710"/>
            <a:chExt cx="200522" cy="758040"/>
          </a:xfrm>
        </p:grpSpPr>
        <p:sp>
          <p:nvSpPr>
            <p:cNvPr id="36" name="Half Frame 35"/>
            <p:cNvSpPr/>
            <p:nvPr/>
          </p:nvSpPr>
          <p:spPr>
            <a:xfrm>
              <a:off x="2587604" y="1276350"/>
              <a:ext cx="96451" cy="533400"/>
            </a:xfrm>
            <a:prstGeom prst="halfFrame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7" name="Half Frame 36"/>
            <p:cNvSpPr/>
            <p:nvPr/>
          </p:nvSpPr>
          <p:spPr>
            <a:xfrm flipH="1">
              <a:off x="2497545" y="1276350"/>
              <a:ext cx="96451" cy="533400"/>
            </a:xfrm>
            <a:prstGeom prst="halfFrame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90540" y="1051710"/>
              <a:ext cx="200522" cy="277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4F6228"/>
                  </a:solidFill>
                </a:rPr>
                <a:t>LP</a:t>
              </a:r>
              <a:endParaRPr lang="en-US" sz="3200" dirty="0">
                <a:solidFill>
                  <a:srgbClr val="4F622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614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12916 -2.59259E-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17 1.35802E-6 L 0.26007 -0.00031 " pathEditMode="relative" ptsTypes="AA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007 -0.00031 L -0.00017 0.00031 " pathEditMode="relative" ptsTypes="AA">
                                      <p:cBhvr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8" grpId="0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Optimistic Execution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1807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4</a:t>
            </a:fld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522131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712455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902779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6</a:t>
            </a:r>
            <a:endParaRPr lang="en-US" sz="2400" dirty="0"/>
          </a:p>
        </p:txBody>
      </p:sp>
      <p:sp>
        <p:nvSpPr>
          <p:cNvPr id="56" name="Rectangle 55"/>
          <p:cNvSpPr/>
          <p:nvPr/>
        </p:nvSpPr>
        <p:spPr>
          <a:xfrm>
            <a:off x="5093103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6283427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73751" y="2419350"/>
            <a:ext cx="913784" cy="913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10</a:t>
            </a:r>
            <a:endParaRPr lang="en-US" sz="2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590800" y="1581150"/>
            <a:ext cx="0" cy="236220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99694" y="3987284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GVT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291141" y="1733550"/>
            <a:ext cx="569187" cy="1599584"/>
            <a:chOff x="2490540" y="1051710"/>
            <a:chExt cx="200522" cy="758040"/>
          </a:xfrm>
        </p:grpSpPr>
        <p:sp>
          <p:nvSpPr>
            <p:cNvPr id="32" name="Half Frame 31"/>
            <p:cNvSpPr/>
            <p:nvPr/>
          </p:nvSpPr>
          <p:spPr>
            <a:xfrm>
              <a:off x="2587604" y="1276350"/>
              <a:ext cx="96451" cy="533400"/>
            </a:xfrm>
            <a:prstGeom prst="halfFrame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3" name="Half Frame 32"/>
            <p:cNvSpPr/>
            <p:nvPr/>
          </p:nvSpPr>
          <p:spPr>
            <a:xfrm flipH="1">
              <a:off x="2497545" y="1276350"/>
              <a:ext cx="96451" cy="533400"/>
            </a:xfrm>
            <a:prstGeom prst="halfFrame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90540" y="1051710"/>
              <a:ext cx="200522" cy="2771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chemeClr val="accent3">
                      <a:lumMod val="50000"/>
                    </a:schemeClr>
                  </a:solidFill>
                </a:rPr>
                <a:t>LP</a:t>
              </a:r>
              <a:endParaRPr lang="en-US" sz="3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934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12916 -2.59259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3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4111604" cy="339447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000" dirty="0" smtClean="0"/>
              <a:t>Event Rate =</a:t>
            </a:r>
          </a:p>
          <a:p>
            <a:pPr marL="0" indent="0" algn="r">
              <a:buNone/>
            </a:pPr>
            <a:r>
              <a:rPr lang="en-US" sz="4000" dirty="0" smtClean="0"/>
              <a:t>Event Efficiency =</a:t>
            </a:r>
          </a:p>
          <a:p>
            <a:pPr marL="0" indent="0" algn="r">
              <a:buNone/>
            </a:pPr>
            <a:r>
              <a:rPr lang="en-US" sz="4000" dirty="0" smtClean="0"/>
              <a:t>Load Balance =</a:t>
            </a:r>
            <a:endParaRPr lang="en-US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1204" y="1200151"/>
            <a:ext cx="4111604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000" dirty="0" err="1"/>
              <a:t>E</a:t>
            </a:r>
            <a:r>
              <a:rPr lang="en-US" sz="4000" baseline="-25000" dirty="0" err="1" smtClean="0"/>
              <a:t>committed</a:t>
            </a:r>
            <a:r>
              <a:rPr lang="en-US" sz="4000" dirty="0" smtClean="0"/>
              <a:t> / s</a:t>
            </a:r>
          </a:p>
          <a:p>
            <a:pPr marL="0" indent="0">
              <a:buFont typeface="Arial"/>
              <a:buNone/>
            </a:pPr>
            <a:r>
              <a:rPr lang="en-US" sz="4000" dirty="0" err="1"/>
              <a:t>E</a:t>
            </a:r>
            <a:r>
              <a:rPr lang="en-US" sz="4000" baseline="-25000" dirty="0" err="1" smtClean="0"/>
              <a:t>committed</a:t>
            </a:r>
            <a:r>
              <a:rPr lang="en-US" sz="4000" dirty="0" smtClean="0"/>
              <a:t> / </a:t>
            </a:r>
            <a:r>
              <a:rPr lang="en-US" sz="4000" dirty="0" err="1"/>
              <a:t>E</a:t>
            </a:r>
            <a:r>
              <a:rPr lang="en-US" sz="4000" baseline="-25000" dirty="0" err="1" smtClean="0"/>
              <a:t>total</a:t>
            </a:r>
            <a:endParaRPr lang="en-US" sz="4000" baseline="-25000" dirty="0" smtClean="0"/>
          </a:p>
          <a:p>
            <a:pPr marL="0" indent="0">
              <a:buFont typeface="Arial"/>
              <a:buNone/>
            </a:pPr>
            <a:r>
              <a:rPr lang="en-US" sz="4000" dirty="0" smtClean="0"/>
              <a:t>??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</a:t>
            </a:r>
            <a:r>
              <a:rPr lang="en-US" dirty="0" smtClean="0"/>
              <a:t>“load</a:t>
            </a:r>
            <a:r>
              <a:rPr lang="en-US" dirty="0" smtClean="0"/>
              <a:t>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Charm++ automatically measures CPU time</a:t>
            </a:r>
          </a:p>
          <a:p>
            <a:pPr lvl="1"/>
            <a:r>
              <a:rPr lang="en-US" dirty="0" smtClean="0"/>
              <a:t>Makes sense when all work is useful work</a:t>
            </a:r>
          </a:p>
          <a:p>
            <a:pPr lvl="1"/>
            <a:r>
              <a:rPr lang="en-US" dirty="0" smtClean="0"/>
              <a:t>Relies on principle of persistence</a:t>
            </a:r>
          </a:p>
          <a:p>
            <a:pPr lvl="1"/>
            <a:r>
              <a:rPr lang="en-US" dirty="0" smtClean="0"/>
              <a:t>Balances CPU time per 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4501" y="3757429"/>
            <a:ext cx="78349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Does this make sense in a speculative setting?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45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6061" y="3757429"/>
            <a:ext cx="87318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Roughly the same CPU time spent executing events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0393" y="4371494"/>
            <a:ext cx="720321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How does the load balancer differentiate?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7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600200" y="1943100"/>
            <a:ext cx="1524000" cy="1371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/>
              <a:t>Executed: </a:t>
            </a:r>
            <a:r>
              <a:rPr lang="en-US" dirty="0" smtClean="0">
                <a:solidFill>
                  <a:schemeClr val="bg1"/>
                </a:solidFill>
              </a:rPr>
              <a:t>5</a:t>
            </a:r>
          </a:p>
          <a:p>
            <a:pPr algn="r"/>
            <a:r>
              <a:rPr lang="en-US" dirty="0" smtClean="0"/>
              <a:t>Committed: </a:t>
            </a:r>
            <a:r>
              <a:rPr lang="en-US" dirty="0" smtClean="0">
                <a:solidFill>
                  <a:srgbClr val="FFFFFF"/>
                </a:solidFill>
              </a:rPr>
              <a:t>4</a:t>
            </a:r>
          </a:p>
          <a:p>
            <a:pPr algn="r"/>
            <a:r>
              <a:rPr lang="en-US" dirty="0" smtClean="0"/>
              <a:t>Rolled Back: </a:t>
            </a:r>
            <a:r>
              <a:rPr lang="en-US" dirty="0" smtClean="0">
                <a:solidFill>
                  <a:srgbClr val="FFFFFF"/>
                </a:solidFill>
              </a:rPr>
              <a:t>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00200" y="1409700"/>
            <a:ext cx="15240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LP 1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810000" y="1943100"/>
            <a:ext cx="1524000" cy="1371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/>
              <a:t>Executed: </a:t>
            </a:r>
            <a:r>
              <a:rPr lang="en-US" dirty="0" smtClean="0">
                <a:solidFill>
                  <a:schemeClr val="bg1"/>
                </a:solidFill>
              </a:rPr>
              <a:t>5</a:t>
            </a:r>
          </a:p>
          <a:p>
            <a:pPr algn="r"/>
            <a:r>
              <a:rPr lang="en-US" dirty="0" smtClean="0"/>
              <a:t>Committed: </a:t>
            </a:r>
            <a:r>
              <a:rPr lang="en-US" dirty="0">
                <a:solidFill>
                  <a:srgbClr val="FFFFFF"/>
                </a:solidFill>
              </a:rPr>
              <a:t>0</a:t>
            </a:r>
            <a:endParaRPr lang="en-US" dirty="0" smtClean="0">
              <a:solidFill>
                <a:srgbClr val="FFFFFF"/>
              </a:solidFill>
            </a:endParaRPr>
          </a:p>
          <a:p>
            <a:pPr algn="r"/>
            <a:r>
              <a:rPr lang="en-US" dirty="0" smtClean="0"/>
              <a:t>Rolled Back: </a:t>
            </a:r>
            <a:r>
              <a:rPr lang="en-US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1409700"/>
            <a:ext cx="15240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LP 2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6019800" y="1943100"/>
            <a:ext cx="1524000" cy="1371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/>
              <a:t>Executed: </a:t>
            </a:r>
            <a:r>
              <a:rPr lang="en-US" dirty="0" smtClean="0">
                <a:solidFill>
                  <a:schemeClr val="bg1"/>
                </a:solidFill>
              </a:rPr>
              <a:t>5</a:t>
            </a:r>
          </a:p>
          <a:p>
            <a:pPr algn="r"/>
            <a:r>
              <a:rPr lang="en-US" dirty="0" smtClean="0"/>
              <a:t>Committed: </a:t>
            </a:r>
            <a:r>
              <a:rPr lang="en-US" dirty="0">
                <a:solidFill>
                  <a:srgbClr val="FFFFFF"/>
                </a:solidFill>
              </a:rPr>
              <a:t>0</a:t>
            </a:r>
            <a:endParaRPr lang="en-US" dirty="0" smtClean="0">
              <a:solidFill>
                <a:srgbClr val="FFFFFF"/>
              </a:solidFill>
            </a:endParaRPr>
          </a:p>
          <a:p>
            <a:pPr algn="r"/>
            <a:r>
              <a:rPr lang="en-US" dirty="0" smtClean="0"/>
              <a:t>Rolled Back: </a:t>
            </a:r>
            <a:r>
              <a:rPr lang="en-US" dirty="0" smtClean="0">
                <a:solidFill>
                  <a:srgbClr val="FFFFFF"/>
                </a:solidFill>
              </a:rPr>
              <a:t>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19800" y="1409700"/>
            <a:ext cx="15240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LP 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1532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 uiExpand="1" build="p"/>
      <p:bldP spid="17" grpId="0" uiExpand="1" build="p"/>
      <p:bldP spid="2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d</a:t>
            </a:r>
            <a:r>
              <a:rPr lang="en-US" dirty="0" smtClean="0"/>
              <a:t>oes </a:t>
            </a:r>
            <a:r>
              <a:rPr lang="en-US" dirty="0" smtClean="0"/>
              <a:t>GVT affect balance?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Count-Based GVT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GVT computed every X events</a:t>
            </a:r>
          </a:p>
          <a:p>
            <a:r>
              <a:rPr lang="en-US" dirty="0" smtClean="0"/>
              <a:t>Doesn’t attempt to bound optimism</a:t>
            </a:r>
          </a:p>
          <a:p>
            <a:r>
              <a:rPr lang="en-US" dirty="0" smtClean="0"/>
              <a:t>Can lead to poor event efficiency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Leash-Based GVT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GVT computed every X units of virtual time</a:t>
            </a:r>
          </a:p>
          <a:p>
            <a:r>
              <a:rPr lang="en-US" dirty="0" smtClean="0"/>
              <a:t>Keeps virtual times balanced across PEs</a:t>
            </a:r>
          </a:p>
          <a:p>
            <a:r>
              <a:rPr lang="en-US" dirty="0" smtClean="0"/>
              <a:t>Can lead to poor CPU balance across PEs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35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Common PDES benchmark</a:t>
            </a:r>
          </a:p>
          <a:p>
            <a:r>
              <a:rPr lang="en-US" dirty="0" smtClean="0"/>
              <a:t>Executing an event causes a new event for a random LP</a:t>
            </a:r>
          </a:p>
          <a:p>
            <a:r>
              <a:rPr lang="en-US" dirty="0" smtClean="0"/>
              <a:t>Changing event distribution causes imbalance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Traffic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Simulates a grid of intersections</a:t>
            </a:r>
          </a:p>
          <a:p>
            <a:r>
              <a:rPr lang="en-US" dirty="0" smtClean="0"/>
              <a:t>Events are cars arriving, leaving, and changing lanes</a:t>
            </a:r>
          </a:p>
          <a:p>
            <a:r>
              <a:rPr lang="en-US" dirty="0" smtClean="0"/>
              <a:t>Cars travel from source to destination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0F36B-158D-244E-8243-C86B45CB48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7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488</Words>
  <Application>Microsoft Macintosh PowerPoint</Application>
  <PresentationFormat>On-screen Show (16:9)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Balancing Speculative Loads in Parallel Discrete Event Simulation</vt:lpstr>
      <vt:lpstr>Brief PDES Description</vt:lpstr>
      <vt:lpstr>Optimistic Execution</vt:lpstr>
      <vt:lpstr>Optimistic Execution</vt:lpstr>
      <vt:lpstr>Performance Metrics</vt:lpstr>
      <vt:lpstr>What is “load”?</vt:lpstr>
      <vt:lpstr>Example</vt:lpstr>
      <vt:lpstr>How does GVT affect balance?</vt:lpstr>
      <vt:lpstr>Benchmarks</vt:lpstr>
      <vt:lpstr>GVT Trigger Event Rates</vt:lpstr>
      <vt:lpstr>GVT Trigger Comparison</vt:lpstr>
      <vt:lpstr>Our Load Balancing Goal</vt:lpstr>
      <vt:lpstr>Redefine “Load” for PDES</vt:lpstr>
      <vt:lpstr>PHOLD Event Rate</vt:lpstr>
      <vt:lpstr>PHOLD Efficiency</vt:lpstr>
      <vt:lpstr>Traffic Event Rate</vt:lpstr>
      <vt:lpstr>Traffic Efficiency</vt:lpstr>
      <vt:lpstr>What’s next?</vt:lpstr>
    </vt:vector>
  </TitlesOfParts>
  <Company>University of Illinois at Urbana-Champaign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Speculative Loads in Parallel Discrete Event Simulation</dc:title>
  <dc:creator>Eric Mikida</dc:creator>
  <cp:lastModifiedBy>Eric Mikida</cp:lastModifiedBy>
  <cp:revision>37</cp:revision>
  <dcterms:created xsi:type="dcterms:W3CDTF">2017-04-16T07:03:37Z</dcterms:created>
  <dcterms:modified xsi:type="dcterms:W3CDTF">2017-04-17T09:16:56Z</dcterms:modified>
</cp:coreProperties>
</file>