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vml" ContentType="application/vnd.openxmlformats-officedocument.vmlDrawing"/>
  <Default Extension="tif" ContentType="image/tif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55.tif" ContentType="image/tiff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5" r:id="rId3"/>
    <p:sldMasterId id="2147483698" r:id="rId4"/>
    <p:sldMasterId id="2147483711" r:id="rId5"/>
    <p:sldMasterId id="2147483723" r:id="rId6"/>
  </p:sldMasterIdLst>
  <p:notesMasterIdLst>
    <p:notesMasterId r:id="rId130"/>
  </p:notesMasterIdLst>
  <p:sldIdLst>
    <p:sldId id="436" r:id="rId7"/>
    <p:sldId id="437" r:id="rId8"/>
    <p:sldId id="438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90" r:id="rId36"/>
    <p:sldId id="491" r:id="rId37"/>
    <p:sldId id="492" r:id="rId38"/>
    <p:sldId id="346" r:id="rId39"/>
    <p:sldId id="316" r:id="rId40"/>
    <p:sldId id="317" r:id="rId41"/>
    <p:sldId id="318" r:id="rId42"/>
    <p:sldId id="319" r:id="rId43"/>
    <p:sldId id="320" r:id="rId44"/>
    <p:sldId id="378" r:id="rId45"/>
    <p:sldId id="379" r:id="rId46"/>
    <p:sldId id="380" r:id="rId47"/>
    <p:sldId id="381" r:id="rId48"/>
    <p:sldId id="382" r:id="rId49"/>
    <p:sldId id="383" r:id="rId50"/>
    <p:sldId id="384" r:id="rId51"/>
    <p:sldId id="385" r:id="rId52"/>
    <p:sldId id="386" r:id="rId53"/>
    <p:sldId id="361" r:id="rId54"/>
    <p:sldId id="441" r:id="rId55"/>
    <p:sldId id="442" r:id="rId56"/>
    <p:sldId id="443" r:id="rId57"/>
    <p:sldId id="444" r:id="rId58"/>
    <p:sldId id="445" r:id="rId59"/>
    <p:sldId id="446" r:id="rId60"/>
    <p:sldId id="447" r:id="rId61"/>
    <p:sldId id="448" r:id="rId62"/>
    <p:sldId id="449" r:id="rId63"/>
    <p:sldId id="450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61" r:id="rId75"/>
    <p:sldId id="462" r:id="rId76"/>
    <p:sldId id="463" r:id="rId77"/>
    <p:sldId id="464" r:id="rId78"/>
    <p:sldId id="465" r:id="rId79"/>
    <p:sldId id="466" r:id="rId80"/>
    <p:sldId id="467" r:id="rId81"/>
    <p:sldId id="468" r:id="rId82"/>
    <p:sldId id="475" r:id="rId83"/>
    <p:sldId id="476" r:id="rId84"/>
    <p:sldId id="387" r:id="rId85"/>
    <p:sldId id="388" r:id="rId86"/>
    <p:sldId id="389" r:id="rId87"/>
    <p:sldId id="390" r:id="rId88"/>
    <p:sldId id="391" r:id="rId89"/>
    <p:sldId id="392" r:id="rId90"/>
    <p:sldId id="393" r:id="rId91"/>
    <p:sldId id="394" r:id="rId92"/>
    <p:sldId id="395" r:id="rId93"/>
    <p:sldId id="396" r:id="rId94"/>
    <p:sldId id="397" r:id="rId95"/>
    <p:sldId id="398" r:id="rId96"/>
    <p:sldId id="399" r:id="rId97"/>
    <p:sldId id="400" r:id="rId98"/>
    <p:sldId id="401" r:id="rId99"/>
    <p:sldId id="402" r:id="rId100"/>
    <p:sldId id="403" r:id="rId101"/>
    <p:sldId id="404" r:id="rId102"/>
    <p:sldId id="405" r:id="rId103"/>
    <p:sldId id="406" r:id="rId104"/>
    <p:sldId id="407" r:id="rId105"/>
    <p:sldId id="409" r:id="rId106"/>
    <p:sldId id="410" r:id="rId107"/>
    <p:sldId id="412" r:id="rId108"/>
    <p:sldId id="413" r:id="rId109"/>
    <p:sldId id="414" r:id="rId110"/>
    <p:sldId id="415" r:id="rId111"/>
    <p:sldId id="416" r:id="rId112"/>
    <p:sldId id="417" r:id="rId113"/>
    <p:sldId id="418" r:id="rId114"/>
    <p:sldId id="419" r:id="rId115"/>
    <p:sldId id="420" r:id="rId116"/>
    <p:sldId id="422" r:id="rId117"/>
    <p:sldId id="423" r:id="rId118"/>
    <p:sldId id="424" r:id="rId119"/>
    <p:sldId id="425" r:id="rId120"/>
    <p:sldId id="426" r:id="rId121"/>
    <p:sldId id="427" r:id="rId122"/>
    <p:sldId id="428" r:id="rId123"/>
    <p:sldId id="429" r:id="rId124"/>
    <p:sldId id="430" r:id="rId125"/>
    <p:sldId id="431" r:id="rId126"/>
    <p:sldId id="432" r:id="rId127"/>
    <p:sldId id="433" r:id="rId128"/>
    <p:sldId id="434" r:id="rId12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080808"/>
    <a:srgbClr val="8171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4" autoAdjust="0"/>
    <p:restoredTop sz="95213" autoAdjust="0"/>
  </p:normalViewPr>
  <p:slideViewPr>
    <p:cSldViewPr snapToGrid="0" snapToObjects="1">
      <p:cViewPr varScale="1">
        <p:scale>
          <a:sx n="92" d="100"/>
          <a:sy n="92" d="100"/>
        </p:scale>
        <p:origin x="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slide" Target="slides/slide1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00" Type="http://schemas.openxmlformats.org/officeDocument/2006/relationships/slide" Target="slides/slide94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30" Type="http://schemas.openxmlformats.org/officeDocument/2006/relationships/notesMaster" Target="notesMasters/notesMaster1.xml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F9A345-8EF7-4116-85B8-1AAC44E87AC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BE035A-AE89-48E9-9509-193E5A4F4AD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l-GR" dirty="0" smtClean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ρ</a:t>
          </a:r>
          <a:endParaRPr lang="en-US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DD6A3312-5A1F-49B4-97D7-25A574EBDE27}" type="parTrans" cxnId="{4444738C-FC93-478E-B79C-2B4DDC7A939A}">
      <dgm:prSet/>
      <dgm:spPr/>
      <dgm:t>
        <a:bodyPr/>
        <a:lstStyle/>
        <a:p>
          <a:endParaRPr lang="en-US"/>
        </a:p>
      </dgm:t>
    </dgm:pt>
    <dgm:pt modelId="{6A2C3377-DD06-4437-90D0-98B9FEC06E83}" type="sibTrans" cxnId="{4444738C-FC93-478E-B79C-2B4DDC7A939A}">
      <dgm:prSet/>
      <dgm:spPr/>
      <dgm:t>
        <a:bodyPr/>
        <a:lstStyle/>
        <a:p>
          <a:endParaRPr lang="en-US"/>
        </a:p>
      </dgm:t>
    </dgm:pt>
    <dgm:pt modelId="{0ADB306B-991E-498E-AB19-8206D9C17DA0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2823D2B-0333-40EF-AAAF-960A95E23264}" type="parTrans" cxnId="{3E19E0AF-CF9D-479D-A9A7-E94F10483D34}">
      <dgm:prSet/>
      <dgm:spPr/>
      <dgm:t>
        <a:bodyPr/>
        <a:lstStyle/>
        <a:p>
          <a:endParaRPr lang="en-US"/>
        </a:p>
      </dgm:t>
    </dgm:pt>
    <dgm:pt modelId="{12D6EC2D-095B-4F4C-AEF6-6D313995DE58}" type="sibTrans" cxnId="{3E19E0AF-CF9D-479D-A9A7-E94F10483D34}">
      <dgm:prSet/>
      <dgm:spPr/>
      <dgm:t>
        <a:bodyPr/>
        <a:lstStyle/>
        <a:p>
          <a:endParaRPr lang="en-US"/>
        </a:p>
      </dgm:t>
    </dgm:pt>
    <dgm:pt modelId="{27DBE873-F493-41E7-B7E4-58DC2C51C58D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FCCD2AD-3A1D-4F2E-9067-3291154C84EA}" type="parTrans" cxnId="{D4C9A85E-D961-436D-A765-92CC4656F257}">
      <dgm:prSet/>
      <dgm:spPr/>
      <dgm:t>
        <a:bodyPr/>
        <a:lstStyle/>
        <a:p>
          <a:endParaRPr lang="en-US"/>
        </a:p>
      </dgm:t>
    </dgm:pt>
    <dgm:pt modelId="{70FA5DEF-2283-4C0E-BF02-935DD5BE7354}" type="sibTrans" cxnId="{D4C9A85E-D961-436D-A765-92CC4656F257}">
      <dgm:prSet/>
      <dgm:spPr/>
      <dgm:t>
        <a:bodyPr/>
        <a:lstStyle/>
        <a:p>
          <a:endParaRPr lang="en-US"/>
        </a:p>
      </dgm:t>
    </dgm:pt>
    <dgm:pt modelId="{CF1C0F2D-846E-4D2D-A484-0166ADEFDD0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658DE53-5662-4663-AFF7-08764E29F196}" type="parTrans" cxnId="{6E6DE546-3F3F-4BE0-9315-258AAAFE1D1F}">
      <dgm:prSet/>
      <dgm:spPr/>
      <dgm:t>
        <a:bodyPr/>
        <a:lstStyle/>
        <a:p>
          <a:endParaRPr lang="en-US"/>
        </a:p>
      </dgm:t>
    </dgm:pt>
    <dgm:pt modelId="{AF8392A7-D2AE-4AE2-ACA1-561B83BC67CF}" type="sibTrans" cxnId="{6E6DE546-3F3F-4BE0-9315-258AAAFE1D1F}">
      <dgm:prSet/>
      <dgm:spPr/>
      <dgm:t>
        <a:bodyPr/>
        <a:lstStyle/>
        <a:p>
          <a:endParaRPr lang="en-US"/>
        </a:p>
      </dgm:t>
    </dgm:pt>
    <dgm:pt modelId="{1AFD5F15-8C53-4578-8D01-E68C3AD71205}" type="pres">
      <dgm:prSet presAssocID="{E7F9A345-8EF7-4116-85B8-1AAC44E87AC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7D649-6C90-46AB-BA8E-AF04C31CCB39}" type="pres">
      <dgm:prSet presAssocID="{2FBE035A-AE89-48E9-9509-193E5A4F4AD7}" presName="centerShape" presStyleLbl="node0" presStyleIdx="0" presStyleCnt="1"/>
      <dgm:spPr/>
      <dgm:t>
        <a:bodyPr/>
        <a:lstStyle/>
        <a:p>
          <a:endParaRPr lang="en-US"/>
        </a:p>
      </dgm:t>
    </dgm:pt>
    <dgm:pt modelId="{1BEBF689-D436-41D6-B08B-255C3583F268}" type="pres">
      <dgm:prSet presAssocID="{82823D2B-0333-40EF-AAAF-960A95E23264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472234D4-3B40-4BCF-B468-4597E57EBE8C}" type="pres">
      <dgm:prSet presAssocID="{0ADB306B-991E-498E-AB19-8206D9C17DA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C5E2D-3FB9-4230-8072-7FC8656D4F2B}" type="pres">
      <dgm:prSet presAssocID="{EFCCD2AD-3A1D-4F2E-9067-3291154C84E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94AA795E-CC4C-4E0D-9583-A596A0DC15AB}" type="pres">
      <dgm:prSet presAssocID="{27DBE873-F493-41E7-B7E4-58DC2C51C5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969F4-E8F9-4384-98BD-111D7C03E5AC}" type="pres">
      <dgm:prSet presAssocID="{2658DE53-5662-4663-AFF7-08764E29F19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7F525436-0A8D-48AE-9D7D-696DBBCEA82D}" type="pres">
      <dgm:prSet presAssocID="{CF1C0F2D-846E-4D2D-A484-0166ADEFDD0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39AC86-ED9B-9A47-81D9-7E09A109D57D}" type="presOf" srcId="{E7F9A345-8EF7-4116-85B8-1AAC44E87ACD}" destId="{1AFD5F15-8C53-4578-8D01-E68C3AD71205}" srcOrd="0" destOrd="0" presId="urn:microsoft.com/office/officeart/2005/8/layout/radial4"/>
    <dgm:cxn modelId="{9F027FA3-92E0-CF44-AA7C-F300BC9D99D2}" type="presOf" srcId="{82823D2B-0333-40EF-AAAF-960A95E23264}" destId="{1BEBF689-D436-41D6-B08B-255C3583F268}" srcOrd="0" destOrd="0" presId="urn:microsoft.com/office/officeart/2005/8/layout/radial4"/>
    <dgm:cxn modelId="{E4CA2891-D6D8-184D-BFF2-CCEF87F23FEE}" type="presOf" srcId="{27DBE873-F493-41E7-B7E4-58DC2C51C58D}" destId="{94AA795E-CC4C-4E0D-9583-A596A0DC15AB}" srcOrd="0" destOrd="0" presId="urn:microsoft.com/office/officeart/2005/8/layout/radial4"/>
    <dgm:cxn modelId="{4444738C-FC93-478E-B79C-2B4DDC7A939A}" srcId="{E7F9A345-8EF7-4116-85B8-1AAC44E87ACD}" destId="{2FBE035A-AE89-48E9-9509-193E5A4F4AD7}" srcOrd="0" destOrd="0" parTransId="{DD6A3312-5A1F-49B4-97D7-25A574EBDE27}" sibTransId="{6A2C3377-DD06-4437-90D0-98B9FEC06E83}"/>
    <dgm:cxn modelId="{70FD2908-580A-324C-A1F1-684472D71CB6}" type="presOf" srcId="{0ADB306B-991E-498E-AB19-8206D9C17DA0}" destId="{472234D4-3B40-4BCF-B468-4597E57EBE8C}" srcOrd="0" destOrd="0" presId="urn:microsoft.com/office/officeart/2005/8/layout/radial4"/>
    <dgm:cxn modelId="{3E19E0AF-CF9D-479D-A9A7-E94F10483D34}" srcId="{2FBE035A-AE89-48E9-9509-193E5A4F4AD7}" destId="{0ADB306B-991E-498E-AB19-8206D9C17DA0}" srcOrd="0" destOrd="0" parTransId="{82823D2B-0333-40EF-AAAF-960A95E23264}" sibTransId="{12D6EC2D-095B-4F4C-AEF6-6D313995DE58}"/>
    <dgm:cxn modelId="{081855B3-D4CB-E448-BCEC-9A2DC96DB987}" type="presOf" srcId="{2FBE035A-AE89-48E9-9509-193E5A4F4AD7}" destId="{C4A7D649-6C90-46AB-BA8E-AF04C31CCB39}" srcOrd="0" destOrd="0" presId="urn:microsoft.com/office/officeart/2005/8/layout/radial4"/>
    <dgm:cxn modelId="{D4C9A85E-D961-436D-A765-92CC4656F257}" srcId="{2FBE035A-AE89-48E9-9509-193E5A4F4AD7}" destId="{27DBE873-F493-41E7-B7E4-58DC2C51C58D}" srcOrd="1" destOrd="0" parTransId="{EFCCD2AD-3A1D-4F2E-9067-3291154C84EA}" sibTransId="{70FA5DEF-2283-4C0E-BF02-935DD5BE7354}"/>
    <dgm:cxn modelId="{6E6DE546-3F3F-4BE0-9315-258AAAFE1D1F}" srcId="{2FBE035A-AE89-48E9-9509-193E5A4F4AD7}" destId="{CF1C0F2D-846E-4D2D-A484-0166ADEFDD07}" srcOrd="2" destOrd="0" parTransId="{2658DE53-5662-4663-AFF7-08764E29F196}" sibTransId="{AF8392A7-D2AE-4AE2-ACA1-561B83BC67CF}"/>
    <dgm:cxn modelId="{61A79618-FBE4-9548-AEAE-850B6E2914B1}" type="presOf" srcId="{CF1C0F2D-846E-4D2D-A484-0166ADEFDD07}" destId="{7F525436-0A8D-48AE-9D7D-696DBBCEA82D}" srcOrd="0" destOrd="0" presId="urn:microsoft.com/office/officeart/2005/8/layout/radial4"/>
    <dgm:cxn modelId="{2C7486A3-1883-5D4A-BF6F-E0796F967628}" type="presOf" srcId="{EFCCD2AD-3A1D-4F2E-9067-3291154C84EA}" destId="{681C5E2D-3FB9-4230-8072-7FC8656D4F2B}" srcOrd="0" destOrd="0" presId="urn:microsoft.com/office/officeart/2005/8/layout/radial4"/>
    <dgm:cxn modelId="{26B40D6E-8353-574B-9B79-A54E54F5051A}" type="presOf" srcId="{2658DE53-5662-4663-AFF7-08764E29F196}" destId="{B9C969F4-E8F9-4384-98BD-111D7C03E5AC}" srcOrd="0" destOrd="0" presId="urn:microsoft.com/office/officeart/2005/8/layout/radial4"/>
    <dgm:cxn modelId="{875C862B-DA51-CA48-8B11-345BCBBD813B}" type="presParOf" srcId="{1AFD5F15-8C53-4578-8D01-E68C3AD71205}" destId="{C4A7D649-6C90-46AB-BA8E-AF04C31CCB39}" srcOrd="0" destOrd="0" presId="urn:microsoft.com/office/officeart/2005/8/layout/radial4"/>
    <dgm:cxn modelId="{5EE85743-C45F-7D46-BE33-5151A0A3EEFC}" type="presParOf" srcId="{1AFD5F15-8C53-4578-8D01-E68C3AD71205}" destId="{1BEBF689-D436-41D6-B08B-255C3583F268}" srcOrd="1" destOrd="0" presId="urn:microsoft.com/office/officeart/2005/8/layout/radial4"/>
    <dgm:cxn modelId="{ED7622C9-6D0F-6D4E-BDA6-F22CA85EC4D9}" type="presParOf" srcId="{1AFD5F15-8C53-4578-8D01-E68C3AD71205}" destId="{472234D4-3B40-4BCF-B468-4597E57EBE8C}" srcOrd="2" destOrd="0" presId="urn:microsoft.com/office/officeart/2005/8/layout/radial4"/>
    <dgm:cxn modelId="{48B8DEA2-E05A-D044-8F0A-01C2EFE251FC}" type="presParOf" srcId="{1AFD5F15-8C53-4578-8D01-E68C3AD71205}" destId="{681C5E2D-3FB9-4230-8072-7FC8656D4F2B}" srcOrd="3" destOrd="0" presId="urn:microsoft.com/office/officeart/2005/8/layout/radial4"/>
    <dgm:cxn modelId="{38A1FF16-62CA-1242-9442-437E58CEDEDA}" type="presParOf" srcId="{1AFD5F15-8C53-4578-8D01-E68C3AD71205}" destId="{94AA795E-CC4C-4E0D-9583-A596A0DC15AB}" srcOrd="4" destOrd="0" presId="urn:microsoft.com/office/officeart/2005/8/layout/radial4"/>
    <dgm:cxn modelId="{FE689F02-B800-7D4A-AACC-BF8FA0098DEE}" type="presParOf" srcId="{1AFD5F15-8C53-4578-8D01-E68C3AD71205}" destId="{B9C969F4-E8F9-4384-98BD-111D7C03E5AC}" srcOrd="5" destOrd="0" presId="urn:microsoft.com/office/officeart/2005/8/layout/radial4"/>
    <dgm:cxn modelId="{A332FDA1-51D7-864D-AC75-2FF23B8CB20C}" type="presParOf" srcId="{1AFD5F15-8C53-4578-8D01-E68C3AD71205}" destId="{7F525436-0A8D-48AE-9D7D-696DBBCEA82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B7ABD3-C6C4-4D51-9C9B-0C7686AD6A3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AC08CA-F302-43FA-8957-E13BF82591A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Bead1</a:t>
          </a:r>
          <a:endParaRPr lang="en-US" dirty="0"/>
        </a:p>
      </dgm:t>
    </dgm:pt>
    <dgm:pt modelId="{BA114F94-DA4B-4016-B0AE-CA03CA1A8BAD}" type="parTrans" cxnId="{ABE43BCB-AD64-4F4F-A775-85292B68088D}">
      <dgm:prSet/>
      <dgm:spPr/>
      <dgm:t>
        <a:bodyPr/>
        <a:lstStyle/>
        <a:p>
          <a:endParaRPr lang="en-US"/>
        </a:p>
      </dgm:t>
    </dgm:pt>
    <dgm:pt modelId="{7ECE2D9F-4164-4F17-B6D1-D41E35BA860E}" type="sibTrans" cxnId="{ABE43BCB-AD64-4F4F-A775-85292B68088D}">
      <dgm:prSet/>
      <dgm:spPr/>
      <dgm:t>
        <a:bodyPr/>
        <a:lstStyle/>
        <a:p>
          <a:endParaRPr lang="en-US" dirty="0"/>
        </a:p>
      </dgm:t>
    </dgm:pt>
    <dgm:pt modelId="{13D913B5-715D-47EC-BDF6-A989541E6EA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Bead2</a:t>
          </a:r>
          <a:endParaRPr lang="en-US" dirty="0"/>
        </a:p>
      </dgm:t>
    </dgm:pt>
    <dgm:pt modelId="{6EEC7287-9521-4C91-A548-7EA1220AD4B8}" type="parTrans" cxnId="{418E3AD7-605F-4011-BE4D-A1C1149FC5D2}">
      <dgm:prSet/>
      <dgm:spPr/>
      <dgm:t>
        <a:bodyPr/>
        <a:lstStyle/>
        <a:p>
          <a:endParaRPr lang="en-US"/>
        </a:p>
      </dgm:t>
    </dgm:pt>
    <dgm:pt modelId="{B0D10C9C-8FAE-4F6C-87A9-C588C8A65306}" type="sibTrans" cxnId="{418E3AD7-605F-4011-BE4D-A1C1149FC5D2}">
      <dgm:prSet/>
      <dgm:spPr/>
      <dgm:t>
        <a:bodyPr/>
        <a:lstStyle/>
        <a:p>
          <a:endParaRPr lang="en-US"/>
        </a:p>
      </dgm:t>
    </dgm:pt>
    <dgm:pt modelId="{5492BD6D-2924-48D0-8614-F126867A89F5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Bead4</a:t>
          </a:r>
          <a:endParaRPr lang="en-US" dirty="0"/>
        </a:p>
      </dgm:t>
    </dgm:pt>
    <dgm:pt modelId="{F6422564-8F78-4B33-B0BC-890B2F68607B}" type="parTrans" cxnId="{0A034DA9-9D5A-40C3-A382-3BB5B30516D9}">
      <dgm:prSet/>
      <dgm:spPr/>
      <dgm:t>
        <a:bodyPr/>
        <a:lstStyle/>
        <a:p>
          <a:endParaRPr lang="en-US"/>
        </a:p>
      </dgm:t>
    </dgm:pt>
    <dgm:pt modelId="{B82AA925-B926-4B33-8C1D-9927B8A91777}" type="sibTrans" cxnId="{0A034DA9-9D5A-40C3-A382-3BB5B30516D9}">
      <dgm:prSet/>
      <dgm:spPr/>
      <dgm:t>
        <a:bodyPr/>
        <a:lstStyle/>
        <a:p>
          <a:endParaRPr lang="en-US"/>
        </a:p>
      </dgm:t>
    </dgm:pt>
    <dgm:pt modelId="{79710796-0AB9-4128-AB4C-E0B7F75926C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Bead3</a:t>
          </a:r>
          <a:endParaRPr lang="en-US" dirty="0"/>
        </a:p>
      </dgm:t>
    </dgm:pt>
    <dgm:pt modelId="{CE798C17-14A0-4776-B307-AA447E068AF7}" type="parTrans" cxnId="{66A3FAC3-40C8-40C9-AF9C-972D1EF256AA}">
      <dgm:prSet/>
      <dgm:spPr/>
      <dgm:t>
        <a:bodyPr/>
        <a:lstStyle/>
        <a:p>
          <a:endParaRPr lang="en-US"/>
        </a:p>
      </dgm:t>
    </dgm:pt>
    <dgm:pt modelId="{F4A494DE-E182-4D26-8C13-C22C8FC3EBED}" type="sibTrans" cxnId="{66A3FAC3-40C8-40C9-AF9C-972D1EF256AA}">
      <dgm:prSet/>
      <dgm:spPr/>
      <dgm:t>
        <a:bodyPr/>
        <a:lstStyle/>
        <a:p>
          <a:endParaRPr lang="en-US"/>
        </a:p>
      </dgm:t>
    </dgm:pt>
    <dgm:pt modelId="{80E2AC13-39DC-4098-8694-2B4EB8C488BE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Bead5</a:t>
          </a:r>
          <a:endParaRPr lang="en-US" dirty="0"/>
        </a:p>
      </dgm:t>
    </dgm:pt>
    <dgm:pt modelId="{E06AA381-7716-4214-AAE7-0387F4CB3202}" type="parTrans" cxnId="{A2452328-9EF8-4845-B037-B051914E82E2}">
      <dgm:prSet/>
      <dgm:spPr/>
      <dgm:t>
        <a:bodyPr/>
        <a:lstStyle/>
        <a:p>
          <a:endParaRPr lang="en-US"/>
        </a:p>
      </dgm:t>
    </dgm:pt>
    <dgm:pt modelId="{5B286C95-0FCE-4642-BBB1-EE6E28FCDCA6}" type="sibTrans" cxnId="{A2452328-9EF8-4845-B037-B051914E82E2}">
      <dgm:prSet/>
      <dgm:spPr/>
      <dgm:t>
        <a:bodyPr/>
        <a:lstStyle/>
        <a:p>
          <a:endParaRPr lang="en-US"/>
        </a:p>
      </dgm:t>
    </dgm:pt>
    <dgm:pt modelId="{BC755DFE-C138-4935-B13C-85565AA86A2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Bead6</a:t>
          </a:r>
          <a:endParaRPr lang="en-US" dirty="0"/>
        </a:p>
      </dgm:t>
    </dgm:pt>
    <dgm:pt modelId="{09AEE2AB-8D77-40C8-9548-E9B2B7B0E296}" type="parTrans" cxnId="{E6C7B9BC-1B81-49C5-88E1-AE3CD9D79A14}">
      <dgm:prSet/>
      <dgm:spPr/>
      <dgm:t>
        <a:bodyPr/>
        <a:lstStyle/>
        <a:p>
          <a:endParaRPr lang="en-US"/>
        </a:p>
      </dgm:t>
    </dgm:pt>
    <dgm:pt modelId="{3E9680F6-285F-4DD6-8DE5-F6E9C69379A8}" type="sibTrans" cxnId="{E6C7B9BC-1B81-49C5-88E1-AE3CD9D79A14}">
      <dgm:prSet/>
      <dgm:spPr/>
      <dgm:t>
        <a:bodyPr/>
        <a:lstStyle/>
        <a:p>
          <a:endParaRPr lang="en-US"/>
        </a:p>
      </dgm:t>
    </dgm:pt>
    <dgm:pt modelId="{0964A332-60F4-428F-AF53-D9A85EAB81A0}" type="pres">
      <dgm:prSet presAssocID="{73B7ABD3-C6C4-4D51-9C9B-0C7686AD6A3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B8F6EB-D64C-4870-A4FC-B8BD7B28FE2E}" type="pres">
      <dgm:prSet presAssocID="{86AC08CA-F302-43FA-8957-E13BF82591A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1F07A-47CA-44ED-83E0-01443BAFD0E5}" type="pres">
      <dgm:prSet presAssocID="{7ECE2D9F-4164-4F17-B6D1-D41E35BA860E}" presName="sibTrans" presStyleLbl="sibTrans2D1" presStyleIdx="0" presStyleCnt="6" custAng="18454215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2DD5999D-A61D-4D07-8BFE-81A7DBDDC109}" type="pres">
      <dgm:prSet presAssocID="{7ECE2D9F-4164-4F17-B6D1-D41E35BA860E}" presName="connectorText" presStyleLbl="sibTrans2D1" presStyleIdx="0" presStyleCnt="6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1BBDCC37-E015-4A85-ADA8-01EE412D4345}" type="pres">
      <dgm:prSet presAssocID="{13D913B5-715D-47EC-BDF6-A989541E6E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BB16E-270D-4840-8E76-7871EB0073F5}" type="pres">
      <dgm:prSet presAssocID="{B0D10C9C-8FAE-4F6C-87A9-C588C8A65306}" presName="sibTrans" presStyleLbl="sibTrans2D1" presStyleIdx="1" presStyleCnt="6" custAng="17609538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C1D97F2B-84FA-4166-AE09-641C10C79413}" type="pres">
      <dgm:prSet presAssocID="{B0D10C9C-8FAE-4F6C-87A9-C588C8A65306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D11FD36B-9095-405F-A823-15C6AB1E31E7}" type="pres">
      <dgm:prSet presAssocID="{79710796-0AB9-4128-AB4C-E0B7F75926C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612042-60F8-49BF-BAB2-C51D96670993}" type="pres">
      <dgm:prSet presAssocID="{F4A494DE-E182-4D26-8C13-C22C8FC3EBED}" presName="sibTrans" presStyleLbl="sibTrans2D1" presStyleIdx="2" presStyleCnt="6" custAng="18000000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0337DD73-A14D-4ED3-A2CC-648B4C845C7C}" type="pres">
      <dgm:prSet presAssocID="{F4A494DE-E182-4D26-8C13-C22C8FC3EBE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0AA57B4-943E-463D-8D27-44946AAB4F8D}" type="pres">
      <dgm:prSet presAssocID="{5492BD6D-2924-48D0-8614-F126867A89F5}" presName="node" presStyleLbl="node1" presStyleIdx="3" presStyleCnt="6" custRadScaleRad="100103" custRadScaleInc="4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D6431-5C4E-4D37-906C-B4AAFBE1A5FC}" type="pres">
      <dgm:prSet presAssocID="{B82AA925-B926-4B33-8C1D-9927B8A91777}" presName="sibTrans" presStyleLbl="sibTrans2D1" presStyleIdx="3" presStyleCnt="6" custAng="18385158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0798C573-BF2E-41C0-A441-865BD22241AB}" type="pres">
      <dgm:prSet presAssocID="{B82AA925-B926-4B33-8C1D-9927B8A91777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643A128C-E118-4663-9F84-29287EB05027}" type="pres">
      <dgm:prSet presAssocID="{80E2AC13-39DC-4098-8694-2B4EB8C488B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DC5AC-21E8-4D15-BD53-02193A1F1B8F}" type="pres">
      <dgm:prSet presAssocID="{5B286C95-0FCE-4642-BBB1-EE6E28FCDCA6}" presName="sibTrans" presStyleLbl="sibTrans2D1" presStyleIdx="4" presStyleCnt="6" custAng="18613113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F45E8EF8-9325-4B53-9786-6135F668B6F2}" type="pres">
      <dgm:prSet presAssocID="{5B286C95-0FCE-4642-BBB1-EE6E28FCDCA6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77FDDD1-D910-4B06-9070-014B05C88D8A}" type="pres">
      <dgm:prSet presAssocID="{BC755DFE-C138-4935-B13C-85565AA86A2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49E70-0360-491F-B4FD-9703AEDBFD3F}" type="pres">
      <dgm:prSet presAssocID="{3E9680F6-285F-4DD6-8DE5-F6E9C69379A8}" presName="sibTrans" presStyleLbl="sibTrans2D1" presStyleIdx="5" presStyleCnt="6" custAng="17822272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C5E1BC30-BB65-449B-B49E-61B7A06B8A89}" type="pres">
      <dgm:prSet presAssocID="{3E9680F6-285F-4DD6-8DE5-F6E9C69379A8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E00BACC8-7012-114D-BDCD-FC02F06C9B8A}" type="presOf" srcId="{F4A494DE-E182-4D26-8C13-C22C8FC3EBED}" destId="{0337DD73-A14D-4ED3-A2CC-648B4C845C7C}" srcOrd="1" destOrd="0" presId="urn:microsoft.com/office/officeart/2005/8/layout/cycle2"/>
    <dgm:cxn modelId="{66A3FAC3-40C8-40C9-AF9C-972D1EF256AA}" srcId="{73B7ABD3-C6C4-4D51-9C9B-0C7686AD6A31}" destId="{79710796-0AB9-4128-AB4C-E0B7F75926CB}" srcOrd="2" destOrd="0" parTransId="{CE798C17-14A0-4776-B307-AA447E068AF7}" sibTransId="{F4A494DE-E182-4D26-8C13-C22C8FC3EBED}"/>
    <dgm:cxn modelId="{986AB5FF-A9D1-B140-82C4-B00DE50A2939}" type="presOf" srcId="{7ECE2D9F-4164-4F17-B6D1-D41E35BA860E}" destId="{2DD5999D-A61D-4D07-8BFE-81A7DBDDC109}" srcOrd="1" destOrd="0" presId="urn:microsoft.com/office/officeart/2005/8/layout/cycle2"/>
    <dgm:cxn modelId="{712CA3F2-8D68-FD4C-88E0-C8B4174D42BE}" type="presOf" srcId="{3E9680F6-285F-4DD6-8DE5-F6E9C69379A8}" destId="{C5E1BC30-BB65-449B-B49E-61B7A06B8A89}" srcOrd="1" destOrd="0" presId="urn:microsoft.com/office/officeart/2005/8/layout/cycle2"/>
    <dgm:cxn modelId="{1FBF8436-0A5C-F144-9502-0DDD8B25F24C}" type="presOf" srcId="{13D913B5-715D-47EC-BDF6-A989541E6EA0}" destId="{1BBDCC37-E015-4A85-ADA8-01EE412D4345}" srcOrd="0" destOrd="0" presId="urn:microsoft.com/office/officeart/2005/8/layout/cycle2"/>
    <dgm:cxn modelId="{71039AB0-CF1E-0949-B95E-A3EA5114E38C}" type="presOf" srcId="{79710796-0AB9-4128-AB4C-E0B7F75926CB}" destId="{D11FD36B-9095-405F-A823-15C6AB1E31E7}" srcOrd="0" destOrd="0" presId="urn:microsoft.com/office/officeart/2005/8/layout/cycle2"/>
    <dgm:cxn modelId="{934B2CC7-6F82-1D48-8A3E-768C997F75EE}" type="presOf" srcId="{BC755DFE-C138-4935-B13C-85565AA86A28}" destId="{177FDDD1-D910-4B06-9070-014B05C88D8A}" srcOrd="0" destOrd="0" presId="urn:microsoft.com/office/officeart/2005/8/layout/cycle2"/>
    <dgm:cxn modelId="{EC53D0AF-A8DB-6D41-AC04-106266E426A5}" type="presOf" srcId="{F4A494DE-E182-4D26-8C13-C22C8FC3EBED}" destId="{AB612042-60F8-49BF-BAB2-C51D96670993}" srcOrd="0" destOrd="0" presId="urn:microsoft.com/office/officeart/2005/8/layout/cycle2"/>
    <dgm:cxn modelId="{6F3CD000-1391-1340-9E63-48851668217D}" type="presOf" srcId="{5492BD6D-2924-48D0-8614-F126867A89F5}" destId="{80AA57B4-943E-463D-8D27-44946AAB4F8D}" srcOrd="0" destOrd="0" presId="urn:microsoft.com/office/officeart/2005/8/layout/cycle2"/>
    <dgm:cxn modelId="{5FF5E478-4493-8144-A769-7055BC5A0299}" type="presOf" srcId="{B0D10C9C-8FAE-4F6C-87A9-C588C8A65306}" destId="{035BB16E-270D-4840-8E76-7871EB0073F5}" srcOrd="0" destOrd="0" presId="urn:microsoft.com/office/officeart/2005/8/layout/cycle2"/>
    <dgm:cxn modelId="{B7D39779-253B-B348-BE95-5F8EE48D2675}" type="presOf" srcId="{80E2AC13-39DC-4098-8694-2B4EB8C488BE}" destId="{643A128C-E118-4663-9F84-29287EB05027}" srcOrd="0" destOrd="0" presId="urn:microsoft.com/office/officeart/2005/8/layout/cycle2"/>
    <dgm:cxn modelId="{8F17C831-9FD0-7B40-9E0E-BBBC771057E3}" type="presOf" srcId="{86AC08CA-F302-43FA-8957-E13BF82591A8}" destId="{20B8F6EB-D64C-4870-A4FC-B8BD7B28FE2E}" srcOrd="0" destOrd="0" presId="urn:microsoft.com/office/officeart/2005/8/layout/cycle2"/>
    <dgm:cxn modelId="{ABE43BCB-AD64-4F4F-A775-85292B68088D}" srcId="{73B7ABD3-C6C4-4D51-9C9B-0C7686AD6A31}" destId="{86AC08CA-F302-43FA-8957-E13BF82591A8}" srcOrd="0" destOrd="0" parTransId="{BA114F94-DA4B-4016-B0AE-CA03CA1A8BAD}" sibTransId="{7ECE2D9F-4164-4F17-B6D1-D41E35BA860E}"/>
    <dgm:cxn modelId="{418E3AD7-605F-4011-BE4D-A1C1149FC5D2}" srcId="{73B7ABD3-C6C4-4D51-9C9B-0C7686AD6A31}" destId="{13D913B5-715D-47EC-BDF6-A989541E6EA0}" srcOrd="1" destOrd="0" parTransId="{6EEC7287-9521-4C91-A548-7EA1220AD4B8}" sibTransId="{B0D10C9C-8FAE-4F6C-87A9-C588C8A65306}"/>
    <dgm:cxn modelId="{E6C7B9BC-1B81-49C5-88E1-AE3CD9D79A14}" srcId="{73B7ABD3-C6C4-4D51-9C9B-0C7686AD6A31}" destId="{BC755DFE-C138-4935-B13C-85565AA86A28}" srcOrd="5" destOrd="0" parTransId="{09AEE2AB-8D77-40C8-9548-E9B2B7B0E296}" sibTransId="{3E9680F6-285F-4DD6-8DE5-F6E9C69379A8}"/>
    <dgm:cxn modelId="{FC2B9941-2529-AF4B-861E-636D324B1643}" type="presOf" srcId="{B0D10C9C-8FAE-4F6C-87A9-C588C8A65306}" destId="{C1D97F2B-84FA-4166-AE09-641C10C79413}" srcOrd="1" destOrd="0" presId="urn:microsoft.com/office/officeart/2005/8/layout/cycle2"/>
    <dgm:cxn modelId="{F946925E-B11E-D843-A0B4-3A0AD72143BB}" type="presOf" srcId="{7ECE2D9F-4164-4F17-B6D1-D41E35BA860E}" destId="{5B71F07A-47CA-44ED-83E0-01443BAFD0E5}" srcOrd="0" destOrd="0" presId="urn:microsoft.com/office/officeart/2005/8/layout/cycle2"/>
    <dgm:cxn modelId="{A2452328-9EF8-4845-B037-B051914E82E2}" srcId="{73B7ABD3-C6C4-4D51-9C9B-0C7686AD6A31}" destId="{80E2AC13-39DC-4098-8694-2B4EB8C488BE}" srcOrd="4" destOrd="0" parTransId="{E06AA381-7716-4214-AAE7-0387F4CB3202}" sibTransId="{5B286C95-0FCE-4642-BBB1-EE6E28FCDCA6}"/>
    <dgm:cxn modelId="{9E2F7457-723B-6449-8755-61F75C076034}" type="presOf" srcId="{5B286C95-0FCE-4642-BBB1-EE6E28FCDCA6}" destId="{F45E8EF8-9325-4B53-9786-6135F668B6F2}" srcOrd="1" destOrd="0" presId="urn:microsoft.com/office/officeart/2005/8/layout/cycle2"/>
    <dgm:cxn modelId="{912A5471-9BF8-384B-908B-EF9721ADBAD3}" type="presOf" srcId="{5B286C95-0FCE-4642-BBB1-EE6E28FCDCA6}" destId="{36CDC5AC-21E8-4D15-BD53-02193A1F1B8F}" srcOrd="0" destOrd="0" presId="urn:microsoft.com/office/officeart/2005/8/layout/cycle2"/>
    <dgm:cxn modelId="{21C845E9-6398-FC44-BEF0-0C4A09DAC22E}" type="presOf" srcId="{73B7ABD3-C6C4-4D51-9C9B-0C7686AD6A31}" destId="{0964A332-60F4-428F-AF53-D9A85EAB81A0}" srcOrd="0" destOrd="0" presId="urn:microsoft.com/office/officeart/2005/8/layout/cycle2"/>
    <dgm:cxn modelId="{CA3F47F8-2A44-014A-8DB9-3C36E6202BA7}" type="presOf" srcId="{B82AA925-B926-4B33-8C1D-9927B8A91777}" destId="{0798C573-BF2E-41C0-A441-865BD22241AB}" srcOrd="1" destOrd="0" presId="urn:microsoft.com/office/officeart/2005/8/layout/cycle2"/>
    <dgm:cxn modelId="{0A034DA9-9D5A-40C3-A382-3BB5B30516D9}" srcId="{73B7ABD3-C6C4-4D51-9C9B-0C7686AD6A31}" destId="{5492BD6D-2924-48D0-8614-F126867A89F5}" srcOrd="3" destOrd="0" parTransId="{F6422564-8F78-4B33-B0BC-890B2F68607B}" sibTransId="{B82AA925-B926-4B33-8C1D-9927B8A91777}"/>
    <dgm:cxn modelId="{C0D781C3-BAFC-BC47-953C-2ECE8695D2DA}" type="presOf" srcId="{3E9680F6-285F-4DD6-8DE5-F6E9C69379A8}" destId="{BFB49E70-0360-491F-B4FD-9703AEDBFD3F}" srcOrd="0" destOrd="0" presId="urn:microsoft.com/office/officeart/2005/8/layout/cycle2"/>
    <dgm:cxn modelId="{B7C3AED5-AA11-FF47-8BA1-51EC5392F485}" type="presOf" srcId="{B82AA925-B926-4B33-8C1D-9927B8A91777}" destId="{A2CD6431-5C4E-4D37-906C-B4AAFBE1A5FC}" srcOrd="0" destOrd="0" presId="urn:microsoft.com/office/officeart/2005/8/layout/cycle2"/>
    <dgm:cxn modelId="{40C339EB-BAE8-C243-A651-3113EE4EEE04}" type="presParOf" srcId="{0964A332-60F4-428F-AF53-D9A85EAB81A0}" destId="{20B8F6EB-D64C-4870-A4FC-B8BD7B28FE2E}" srcOrd="0" destOrd="0" presId="urn:microsoft.com/office/officeart/2005/8/layout/cycle2"/>
    <dgm:cxn modelId="{1A17B156-DEA8-1D4D-9C2A-3BE6D11532EF}" type="presParOf" srcId="{0964A332-60F4-428F-AF53-D9A85EAB81A0}" destId="{5B71F07A-47CA-44ED-83E0-01443BAFD0E5}" srcOrd="1" destOrd="0" presId="urn:microsoft.com/office/officeart/2005/8/layout/cycle2"/>
    <dgm:cxn modelId="{D1B3709B-6FFC-9A41-B0A5-BC20F51944CA}" type="presParOf" srcId="{5B71F07A-47CA-44ED-83E0-01443BAFD0E5}" destId="{2DD5999D-A61D-4D07-8BFE-81A7DBDDC109}" srcOrd="0" destOrd="0" presId="urn:microsoft.com/office/officeart/2005/8/layout/cycle2"/>
    <dgm:cxn modelId="{18348D6E-9C9E-C14B-83F8-A545A7B45E64}" type="presParOf" srcId="{0964A332-60F4-428F-AF53-D9A85EAB81A0}" destId="{1BBDCC37-E015-4A85-ADA8-01EE412D4345}" srcOrd="2" destOrd="0" presId="urn:microsoft.com/office/officeart/2005/8/layout/cycle2"/>
    <dgm:cxn modelId="{A97C0B45-830D-454F-846E-36C594DC3D47}" type="presParOf" srcId="{0964A332-60F4-428F-AF53-D9A85EAB81A0}" destId="{035BB16E-270D-4840-8E76-7871EB0073F5}" srcOrd="3" destOrd="0" presId="urn:microsoft.com/office/officeart/2005/8/layout/cycle2"/>
    <dgm:cxn modelId="{AA3AF50F-D7EC-6442-BD27-D3D7A1B9D811}" type="presParOf" srcId="{035BB16E-270D-4840-8E76-7871EB0073F5}" destId="{C1D97F2B-84FA-4166-AE09-641C10C79413}" srcOrd="0" destOrd="0" presId="urn:microsoft.com/office/officeart/2005/8/layout/cycle2"/>
    <dgm:cxn modelId="{E05C386F-CEE8-FF48-B09B-2AD7A0C7D1E6}" type="presParOf" srcId="{0964A332-60F4-428F-AF53-D9A85EAB81A0}" destId="{D11FD36B-9095-405F-A823-15C6AB1E31E7}" srcOrd="4" destOrd="0" presId="urn:microsoft.com/office/officeart/2005/8/layout/cycle2"/>
    <dgm:cxn modelId="{49C4AF9B-5DB2-4B46-85F8-84D17A5DA789}" type="presParOf" srcId="{0964A332-60F4-428F-AF53-D9A85EAB81A0}" destId="{AB612042-60F8-49BF-BAB2-C51D96670993}" srcOrd="5" destOrd="0" presId="urn:microsoft.com/office/officeart/2005/8/layout/cycle2"/>
    <dgm:cxn modelId="{D2E39B26-BF41-4A42-A59E-C5E07660E3FD}" type="presParOf" srcId="{AB612042-60F8-49BF-BAB2-C51D96670993}" destId="{0337DD73-A14D-4ED3-A2CC-648B4C845C7C}" srcOrd="0" destOrd="0" presId="urn:microsoft.com/office/officeart/2005/8/layout/cycle2"/>
    <dgm:cxn modelId="{8CF08799-6447-C543-A708-DAB6C833E44A}" type="presParOf" srcId="{0964A332-60F4-428F-AF53-D9A85EAB81A0}" destId="{80AA57B4-943E-463D-8D27-44946AAB4F8D}" srcOrd="6" destOrd="0" presId="urn:microsoft.com/office/officeart/2005/8/layout/cycle2"/>
    <dgm:cxn modelId="{608974B9-FBD1-704F-9625-FD7D9913FFE8}" type="presParOf" srcId="{0964A332-60F4-428F-AF53-D9A85EAB81A0}" destId="{A2CD6431-5C4E-4D37-906C-B4AAFBE1A5FC}" srcOrd="7" destOrd="0" presId="urn:microsoft.com/office/officeart/2005/8/layout/cycle2"/>
    <dgm:cxn modelId="{0DCAF1E9-E836-FB40-8197-FBDAD83D1637}" type="presParOf" srcId="{A2CD6431-5C4E-4D37-906C-B4AAFBE1A5FC}" destId="{0798C573-BF2E-41C0-A441-865BD22241AB}" srcOrd="0" destOrd="0" presId="urn:microsoft.com/office/officeart/2005/8/layout/cycle2"/>
    <dgm:cxn modelId="{CA647EA7-99C7-F247-95F1-1BA2CA85173C}" type="presParOf" srcId="{0964A332-60F4-428F-AF53-D9A85EAB81A0}" destId="{643A128C-E118-4663-9F84-29287EB05027}" srcOrd="8" destOrd="0" presId="urn:microsoft.com/office/officeart/2005/8/layout/cycle2"/>
    <dgm:cxn modelId="{1D6D3186-C9E7-9746-8431-3DEFC860BD3D}" type="presParOf" srcId="{0964A332-60F4-428F-AF53-D9A85EAB81A0}" destId="{36CDC5AC-21E8-4D15-BD53-02193A1F1B8F}" srcOrd="9" destOrd="0" presId="urn:microsoft.com/office/officeart/2005/8/layout/cycle2"/>
    <dgm:cxn modelId="{5B2FE2C7-003F-E245-AC77-10EF05667914}" type="presParOf" srcId="{36CDC5AC-21E8-4D15-BD53-02193A1F1B8F}" destId="{F45E8EF8-9325-4B53-9786-6135F668B6F2}" srcOrd="0" destOrd="0" presId="urn:microsoft.com/office/officeart/2005/8/layout/cycle2"/>
    <dgm:cxn modelId="{BC1BB2F8-F901-8A44-8186-00A1AC02511F}" type="presParOf" srcId="{0964A332-60F4-428F-AF53-D9A85EAB81A0}" destId="{177FDDD1-D910-4B06-9070-014B05C88D8A}" srcOrd="10" destOrd="0" presId="urn:microsoft.com/office/officeart/2005/8/layout/cycle2"/>
    <dgm:cxn modelId="{731CE188-5922-394D-87E9-E86251DE0884}" type="presParOf" srcId="{0964A332-60F4-428F-AF53-D9A85EAB81A0}" destId="{BFB49E70-0360-491F-B4FD-9703AEDBFD3F}" srcOrd="11" destOrd="0" presId="urn:microsoft.com/office/officeart/2005/8/layout/cycle2"/>
    <dgm:cxn modelId="{E2E373FC-4B43-EB45-8227-DAF72D88B4ED}" type="presParOf" srcId="{BFB49E70-0360-491F-B4FD-9703AEDBFD3F}" destId="{C5E1BC30-BB65-449B-B49E-61B7A06B8A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7D649-6C90-46AB-BA8E-AF04C31CCB39}">
      <dsp:nvSpPr>
        <dsp:cNvPr id="0" name=""/>
        <dsp:cNvSpPr/>
      </dsp:nvSpPr>
      <dsp:spPr>
        <a:xfrm>
          <a:off x="1381958" y="2281585"/>
          <a:ext cx="1274683" cy="12746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5900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ρ</a:t>
          </a:r>
          <a:endParaRPr lang="en-US" sz="59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1568631" y="2468258"/>
        <a:ext cx="901337" cy="901337"/>
      </dsp:txXfrm>
    </dsp:sp>
    <dsp:sp modelId="{1BEBF689-D436-41D6-B08B-255C3583F268}">
      <dsp:nvSpPr>
        <dsp:cNvPr id="0" name=""/>
        <dsp:cNvSpPr/>
      </dsp:nvSpPr>
      <dsp:spPr>
        <a:xfrm rot="12900000">
          <a:off x="514573" y="2043055"/>
          <a:ext cx="1026529" cy="3632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234D4-3B40-4BCF-B468-4597E57EBE8C}">
      <dsp:nvSpPr>
        <dsp:cNvPr id="0" name=""/>
        <dsp:cNvSpPr/>
      </dsp:nvSpPr>
      <dsp:spPr>
        <a:xfrm>
          <a:off x="1922" y="1445921"/>
          <a:ext cx="1210948" cy="96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30296" y="1474295"/>
        <a:ext cx="1154200" cy="912011"/>
      </dsp:txXfrm>
    </dsp:sp>
    <dsp:sp modelId="{681C5E2D-3FB9-4230-8072-7FC8656D4F2B}">
      <dsp:nvSpPr>
        <dsp:cNvPr id="0" name=""/>
        <dsp:cNvSpPr/>
      </dsp:nvSpPr>
      <dsp:spPr>
        <a:xfrm rot="16200000">
          <a:off x="1506035" y="1526933"/>
          <a:ext cx="1026529" cy="3632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A795E-CC4C-4E0D-9583-A596A0DC15AB}">
      <dsp:nvSpPr>
        <dsp:cNvPr id="0" name=""/>
        <dsp:cNvSpPr/>
      </dsp:nvSpPr>
      <dsp:spPr>
        <a:xfrm>
          <a:off x="1413825" y="710931"/>
          <a:ext cx="1210948" cy="96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 </a:t>
          </a:r>
          <a:endParaRPr lang="en-US" sz="5100" kern="1200" dirty="0"/>
        </a:p>
      </dsp:txBody>
      <dsp:txXfrm>
        <a:off x="1442199" y="739305"/>
        <a:ext cx="1154200" cy="912011"/>
      </dsp:txXfrm>
    </dsp:sp>
    <dsp:sp modelId="{B9C969F4-E8F9-4384-98BD-111D7C03E5AC}">
      <dsp:nvSpPr>
        <dsp:cNvPr id="0" name=""/>
        <dsp:cNvSpPr/>
      </dsp:nvSpPr>
      <dsp:spPr>
        <a:xfrm rot="19500000">
          <a:off x="2497497" y="2043055"/>
          <a:ext cx="1026529" cy="3632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25436-0A8D-48AE-9D7D-696DBBCEA82D}">
      <dsp:nvSpPr>
        <dsp:cNvPr id="0" name=""/>
        <dsp:cNvSpPr/>
      </dsp:nvSpPr>
      <dsp:spPr>
        <a:xfrm>
          <a:off x="2825728" y="1445921"/>
          <a:ext cx="1210948" cy="96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 </a:t>
          </a:r>
          <a:endParaRPr lang="en-US" sz="5100" kern="1200" dirty="0"/>
        </a:p>
      </dsp:txBody>
      <dsp:txXfrm>
        <a:off x="2854102" y="1474295"/>
        <a:ext cx="1154200" cy="912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8F6EB-D64C-4870-A4FC-B8BD7B28FE2E}">
      <dsp:nvSpPr>
        <dsp:cNvPr id="0" name=""/>
        <dsp:cNvSpPr/>
      </dsp:nvSpPr>
      <dsp:spPr>
        <a:xfrm>
          <a:off x="1486867" y="1164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Bead1</a:t>
          </a:r>
          <a:endParaRPr lang="en-US" sz="2100" kern="1200" dirty="0"/>
        </a:p>
      </dsp:txBody>
      <dsp:txXfrm>
        <a:off x="1642813" y="157110"/>
        <a:ext cx="752973" cy="752973"/>
      </dsp:txXfrm>
    </dsp:sp>
    <dsp:sp modelId="{5B71F07A-47CA-44ED-83E0-01443BAFD0E5}">
      <dsp:nvSpPr>
        <dsp:cNvPr id="0" name=""/>
        <dsp:cNvSpPr/>
      </dsp:nvSpPr>
      <dsp:spPr>
        <a:xfrm rot="20254215">
          <a:off x="2563358" y="749888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678171" y="870867"/>
        <a:ext cx="67755" cy="113807"/>
      </dsp:txXfrm>
    </dsp:sp>
    <dsp:sp modelId="{1BBDCC37-E015-4A85-ADA8-01EE412D4345}">
      <dsp:nvSpPr>
        <dsp:cNvPr id="0" name=""/>
        <dsp:cNvSpPr/>
      </dsp:nvSpPr>
      <dsp:spPr>
        <a:xfrm>
          <a:off x="2872511" y="801166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Bead2</a:t>
          </a:r>
          <a:endParaRPr lang="en-US" sz="2100" kern="1200" dirty="0"/>
        </a:p>
      </dsp:txBody>
      <dsp:txXfrm>
        <a:off x="3028457" y="957112"/>
        <a:ext cx="752973" cy="752973"/>
      </dsp:txXfrm>
    </dsp:sp>
    <dsp:sp modelId="{035BB16E-270D-4840-8E76-7871EB0073F5}">
      <dsp:nvSpPr>
        <dsp:cNvPr id="0" name=""/>
        <dsp:cNvSpPr/>
      </dsp:nvSpPr>
      <dsp:spPr>
        <a:xfrm rot="1409538">
          <a:off x="3263132" y="1945877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266658" y="2000796"/>
        <a:ext cx="198536" cy="215636"/>
      </dsp:txXfrm>
    </dsp:sp>
    <dsp:sp modelId="{D11FD36B-9095-405F-A823-15C6AB1E31E7}">
      <dsp:nvSpPr>
        <dsp:cNvPr id="0" name=""/>
        <dsp:cNvSpPr/>
      </dsp:nvSpPr>
      <dsp:spPr>
        <a:xfrm>
          <a:off x="2872511" y="2401169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Bead3</a:t>
          </a:r>
          <a:endParaRPr lang="en-US" sz="2100" kern="1200" dirty="0"/>
        </a:p>
      </dsp:txBody>
      <dsp:txXfrm>
        <a:off x="3028457" y="2557115"/>
        <a:ext cx="752973" cy="752973"/>
      </dsp:txXfrm>
    </dsp:sp>
    <dsp:sp modelId="{AB612042-60F8-49BF-BAB2-C51D96670993}">
      <dsp:nvSpPr>
        <dsp:cNvPr id="0" name=""/>
        <dsp:cNvSpPr/>
      </dsp:nvSpPr>
      <dsp:spPr>
        <a:xfrm rot="5438964">
          <a:off x="2549076" y="3150301"/>
          <a:ext cx="301919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594877" y="3176894"/>
        <a:ext cx="211343" cy="215636"/>
      </dsp:txXfrm>
    </dsp:sp>
    <dsp:sp modelId="{80AA57B4-943E-463D-8D27-44946AAB4F8D}">
      <dsp:nvSpPr>
        <dsp:cNvPr id="0" name=""/>
        <dsp:cNvSpPr/>
      </dsp:nvSpPr>
      <dsp:spPr>
        <a:xfrm>
          <a:off x="1447799" y="3202335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Bead4</a:t>
          </a:r>
          <a:endParaRPr lang="en-US" sz="2100" kern="1200" dirty="0"/>
        </a:p>
      </dsp:txBody>
      <dsp:txXfrm>
        <a:off x="1603745" y="3358281"/>
        <a:ext cx="752973" cy="752973"/>
      </dsp:txXfrm>
    </dsp:sp>
    <dsp:sp modelId="{A2CD6431-5C4E-4D37-906C-B4AAFBE1A5FC}">
      <dsp:nvSpPr>
        <dsp:cNvPr id="0" name=""/>
        <dsp:cNvSpPr/>
      </dsp:nvSpPr>
      <dsp:spPr>
        <a:xfrm rot="9430229">
          <a:off x="1180380" y="3158339"/>
          <a:ext cx="266071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1257075" y="3214732"/>
        <a:ext cx="186250" cy="215636"/>
      </dsp:txXfrm>
    </dsp:sp>
    <dsp:sp modelId="{643A128C-E118-4663-9F84-29287EB05027}">
      <dsp:nvSpPr>
        <dsp:cNvPr id="0" name=""/>
        <dsp:cNvSpPr/>
      </dsp:nvSpPr>
      <dsp:spPr>
        <a:xfrm>
          <a:off x="101223" y="2401169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Bead5</a:t>
          </a:r>
          <a:endParaRPr lang="en-US" sz="2100" kern="1200" dirty="0"/>
        </a:p>
      </dsp:txBody>
      <dsp:txXfrm>
        <a:off x="257169" y="2557115"/>
        <a:ext cx="752973" cy="752973"/>
      </dsp:txXfrm>
    </dsp:sp>
    <dsp:sp modelId="{36CDC5AC-21E8-4D15-BD53-02193A1F1B8F}">
      <dsp:nvSpPr>
        <dsp:cNvPr id="0" name=""/>
        <dsp:cNvSpPr/>
      </dsp:nvSpPr>
      <dsp:spPr>
        <a:xfrm rot="13213113">
          <a:off x="491844" y="1961931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66873" y="2061280"/>
        <a:ext cx="198536" cy="215636"/>
      </dsp:txXfrm>
    </dsp:sp>
    <dsp:sp modelId="{177FDDD1-D910-4B06-9070-014B05C88D8A}">
      <dsp:nvSpPr>
        <dsp:cNvPr id="0" name=""/>
        <dsp:cNvSpPr/>
      </dsp:nvSpPr>
      <dsp:spPr>
        <a:xfrm>
          <a:off x="101223" y="801166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Bead6</a:t>
          </a:r>
          <a:endParaRPr lang="en-US" sz="2100" kern="1200" dirty="0"/>
        </a:p>
      </dsp:txBody>
      <dsp:txXfrm>
        <a:off x="257169" y="957112"/>
        <a:ext cx="752973" cy="752973"/>
      </dsp:txXfrm>
    </dsp:sp>
    <dsp:sp modelId="{BFB49E70-0360-491F-B4FD-9703AEDBFD3F}">
      <dsp:nvSpPr>
        <dsp:cNvPr id="0" name=""/>
        <dsp:cNvSpPr/>
      </dsp:nvSpPr>
      <dsp:spPr>
        <a:xfrm rot="16022272">
          <a:off x="1177714" y="757915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222456" y="872280"/>
        <a:ext cx="198536" cy="215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4" Type="http://schemas.openxmlformats.org/officeDocument/2006/relationships/image" Target="../media/image152.emf"/><Relationship Id="rId1" Type="http://schemas.openxmlformats.org/officeDocument/2006/relationships/image" Target="../media/image149.emf"/><Relationship Id="rId2" Type="http://schemas.openxmlformats.org/officeDocument/2006/relationships/image" Target="../media/image1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C14C181-27C3-49D5-A70A-9A589833E69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97EB4E5-DEBF-4FA1-AEAD-3E714DD0A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B356BE77-2AEA-BD49-AC77-69C885A32310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98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60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979EAA0-072D-E148-8D22-4481CDB6A1E1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40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2D decomposition</a:t>
            </a:r>
          </a:p>
          <a:p>
            <a:r>
              <a:rPr lang="en-US" dirty="0" smtClean="0"/>
              <a:t>Uses sections for multicast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8A2D3-1564-7640-A8EB-43B4D5D83A4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79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8A2D3-1564-7640-A8EB-43B4D5D83A4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43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979EAA0-072D-E148-8D22-4481CDB6A1E1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863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979EAA0-072D-E148-8D22-4481CDB6A1E1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1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65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6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C8010D7A-9167-8F4F-854D-2E252BBC3AED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36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48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13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979EAA0-072D-E148-8D22-4481CDB6A1E1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41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48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03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40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EB4E5-DEBF-4FA1-AEAD-3E714DD0A4EC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85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979EAA0-072D-E148-8D22-4481CDB6A1E1}" type="slidenum">
              <a:rPr lang="en-US" sz="1200">
                <a:latin typeface="Arial" charset="0"/>
              </a:rPr>
              <a:pPr/>
              <a:t>78</a:t>
            </a:fld>
            <a:endParaRPr lang="en-US" sz="1200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56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Base: 2.58s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C164-813B-3644-B5F3-26469A80E04B}" type="slidenum">
              <a:rPr lang="en-US" smtClean="0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4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CUDA: 2.35s Speedup</a:t>
            </a:r>
            <a:r>
              <a:rPr lang="en-US" baseline="0" dirty="0" smtClean="0"/>
              <a:t> 1.1x per </a:t>
            </a:r>
            <a:r>
              <a:rPr lang="en-US" baseline="0" dirty="0" err="1" smtClean="0"/>
              <a:t>iter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C164-813B-3644-B5F3-26469A80E04B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C8010D7A-9167-8F4F-854D-2E252BBC3AED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18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979EAA0-072D-E148-8D22-4481CDB6A1E1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111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68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979EAA0-072D-E148-8D22-4481CDB6A1E1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112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93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srgbClr val="000000"/>
                </a:solidFill>
              </a:rPr>
              <a:pPr/>
              <a:t>113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91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114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24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116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25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3C3A7-CD03-554C-85F8-B345B2DE21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45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3C3A7-CD03-554C-85F8-B345B2DE21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52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90249237-999E-9740-B226-3F604A417B79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119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73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4C7F7909-94BC-7449-8A38-6C9CABA75F2B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2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88DFF810-174C-094E-A39C-63CA74B74F11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121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2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86CA4876-F5AA-5E43-87D0-8242A6E28E78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68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8AC0CCAF-F0EC-AA4A-B6F0-527123244A5A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122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600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F4730EBE-919E-CD43-8290-FFDE613162AE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123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8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B474ACA-CF3E-EF4D-8B26-A081EA3F6761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7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FAA99DF0-2EC6-604B-B6E2-D5DF27D76C2F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6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CBCFF9DB-6376-FC42-BBC9-5EF682B21C7B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40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E4D1A724-9908-F44D-8008-D1EA49CFA539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 factor fi=1 if a state if filled with electron and 0 if empty in the ground state.  The sum over j this in theory goes to infinity</a:t>
            </a:r>
          </a:p>
        </p:txBody>
      </p:sp>
    </p:spTree>
    <p:extLst>
      <p:ext uri="{BB962C8B-B14F-4D97-AF65-F5344CB8AC3E}">
        <p14:creationId xmlns:p14="http://schemas.microsoft.com/office/powerpoint/2010/main" val="77604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E4D1A724-9908-F44D-8008-D1EA49CFA539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 factor fi=1 if a state if filled with electron and 0 if empty in the ground state.  The sum over j this in theory goes to infinity</a:t>
            </a:r>
          </a:p>
        </p:txBody>
      </p:sp>
    </p:spTree>
    <p:extLst>
      <p:ext uri="{BB962C8B-B14F-4D97-AF65-F5344CB8AC3E}">
        <p14:creationId xmlns:p14="http://schemas.microsoft.com/office/powerpoint/2010/main" val="24911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1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6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52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52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20775"/>
            <a:ext cx="7772400" cy="1470025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098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46A8-F046-8A44-A4D3-61E7041880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0" y="6356350"/>
            <a:ext cx="2133600" cy="365125"/>
          </a:xfrm>
        </p:spPr>
        <p:txBody>
          <a:bodyPr/>
          <a:lstStyle/>
          <a:p>
            <a:fld id="{E0BE6F19-650F-1240-BB51-40C24669CB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56350"/>
            <a:ext cx="2895600" cy="365125"/>
          </a:xfrm>
        </p:spPr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0"/>
            <a:ext cx="1066800" cy="365125"/>
          </a:xfrm>
        </p:spPr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F0D3-E014-004B-AF94-511AE4043D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0" y="6356350"/>
            <a:ext cx="2133600" cy="365125"/>
          </a:xfrm>
        </p:spPr>
        <p:txBody>
          <a:bodyPr/>
          <a:lstStyle/>
          <a:p>
            <a:fld id="{E0BE6F19-650F-1240-BB51-40C24669CB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56350"/>
            <a:ext cx="2895600" cy="365125"/>
          </a:xfrm>
        </p:spPr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0"/>
            <a:ext cx="1066800" cy="365125"/>
          </a:xfrm>
        </p:spPr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62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518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OpenAtom SSI Grant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8A05-B9E6-2845-A8D2-B847FD0BEC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4143B-2A35-6545-A69A-B1816C1CC0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51ECF-30BE-F446-A692-0AA370ED3D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99A07-0655-5E41-B1B5-58B3A6B539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0A639-35CC-4E48-AE14-CD9BBF515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00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D275E-04FB-DE43-BBA2-8D84627BC8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FEB9F-8368-FA46-9233-F7E880C12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109E2-4E60-8340-96C2-30ACE939A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5A403-8A8B-B244-840F-2D494A8BF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112A-2C67-BE42-862E-6921D20A0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1E7CC-4045-534B-B601-0D05673971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9C889-60DD-E04B-AAD6-F66A095183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5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156C-427C-834B-A790-2289505F7A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235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0FE47-DD1C-AC49-893D-F91ED64A86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3720-D324-A34F-964F-768EF195B1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0655-87C9-194D-A9E2-8ED14402FA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EED5-0784-3245-A00C-AE70DD71A0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68B8-00F0-2B45-934D-2D6A375426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04ADF-171B-F74E-9AFA-563ADE9705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4B72-8D33-E843-A9EB-CB126E502A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2E96-A20C-894E-AF9C-BB9C162888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FF90-C3EB-2A42-9EC7-34A96D9F14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7D17-E1BA-7A48-BC8F-F6D5BE41A0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5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0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3" Type="http://schemas.openxmlformats.org/officeDocument/2006/relationships/image" Target="../media/image3.png"/><Relationship Id="rId14" Type="http://schemas.openxmlformats.org/officeDocument/2006/relationships/image" Target="../media/image4.jp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D5CEF-C412-E64E-907E-A741C8B0C13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815B8-B540-C04B-9116-C219404F3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7235D-C5CA-D642-8C76-F7CBC3BB28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D7E60-CCC5-684E-8BE6-16163E2CD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9280F-AB3D-F949-A61D-F61F4A0D4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Charm Workshop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126E5-CA6F-504A-804D-CD66979A2827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4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A871340-BAE6-449E-B58D-7297FC28F0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1CCC785-113A-4672-A218-206C92C92C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976B7-D390-704A-951B-343A17E6CB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0574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header_ppllogo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98"/>
          <a:stretch/>
        </p:blipFill>
        <p:spPr>
          <a:xfrm>
            <a:off x="8610601" y="6063107"/>
            <a:ext cx="423143" cy="658368"/>
          </a:xfrm>
          <a:prstGeom prst="rect">
            <a:avLst/>
          </a:prstGeom>
        </p:spPr>
      </p:pic>
      <p:pic>
        <p:nvPicPr>
          <p:cNvPr id="8" name="Picture 7" descr="charm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070599"/>
            <a:ext cx="488157" cy="6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3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4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5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6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5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7.emf"/><Relationship Id="rId8" Type="http://schemas.openxmlformats.org/officeDocument/2006/relationships/image" Target="../media/image147.png"/><Relationship Id="rId9" Type="http://schemas.openxmlformats.org/officeDocument/2006/relationships/image" Target="../media/image14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49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50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51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5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7" Type="http://schemas.openxmlformats.org/officeDocument/2006/relationships/image" Target="../media/image174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6.emf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file:///C:\GLENN_FILES\NEW_TALK\REVIEW\SbCl5_DecompTop.mpg" TargetMode="External"/><Relationship Id="rId4" Type="http://schemas.openxmlformats.org/officeDocument/2006/relationships/video" Target="file:///C:\GLENN_FILES\NEW_TALK\REVIEW\SbCl5_DecompTop.mpg" TargetMode="External"/><Relationship Id="rId5" Type="http://schemas.openxmlformats.org/officeDocument/2006/relationships/slideLayout" Target="../slideLayouts/slideLayout54.xml"/><Relationship Id="rId6" Type="http://schemas.openxmlformats.org/officeDocument/2006/relationships/image" Target="../media/image5.jpe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42.emf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43.emf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7.emf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Relationship Id="rId1" Type="http://schemas.openxmlformats.org/officeDocument/2006/relationships/slideLayout" Target="../slideLayouts/slideLayout19.xml"/><Relationship Id="rId2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Relationship Id="rId1" Type="http://schemas.openxmlformats.org/officeDocument/2006/relationships/slideLayout" Target="../slideLayouts/slideLayout19.xml"/><Relationship Id="rId2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19.xml"/><Relationship Id="rId2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NULL"/><Relationship Id="rId6" Type="http://schemas.openxmlformats.org/officeDocument/2006/relationships/image" Target="NUL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NUL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NULL"/><Relationship Id="rId5" Type="http://schemas.openxmlformats.org/officeDocument/2006/relationships/image" Target="NUL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12.jpeg"/><Relationship Id="rId6" Type="http://schemas.openxmlformats.org/officeDocument/2006/relationships/image" Target="../media/image54.jpeg"/><Relationship Id="rId7" Type="http://schemas.openxmlformats.org/officeDocument/2006/relationships/image" Target="../media/image5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t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811.png"/><Relationship Id="rId5" Type="http://schemas.openxmlformats.org/officeDocument/2006/relationships/image" Target="../media/image9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Relationship Id="rId3" Type="http://schemas.openxmlformats.org/officeDocument/2006/relationships/image" Target="../media/image71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310.png"/><Relationship Id="rId5" Type="http://schemas.openxmlformats.org/officeDocument/2006/relationships/image" Target="../media/image410.png"/><Relationship Id="rId6" Type="http://schemas.openxmlformats.org/officeDocument/2006/relationships/image" Target="../media/image510.png"/><Relationship Id="rId7" Type="http://schemas.openxmlformats.org/officeDocument/2006/relationships/image" Target="../media/image910.png"/><Relationship Id="rId8" Type="http://schemas.openxmlformats.org/officeDocument/2006/relationships/image" Target="../media/image143.png"/><Relationship Id="rId9" Type="http://schemas.openxmlformats.org/officeDocument/2006/relationships/image" Target="../media/image80.png"/><Relationship Id="rId10" Type="http://schemas.openxmlformats.org/officeDocument/2006/relationships/image" Target="../media/image129.png"/><Relationship Id="rId11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4" Type="http://schemas.openxmlformats.org/officeDocument/2006/relationships/image" Target="../media/image111.png"/><Relationship Id="rId5" Type="http://schemas.openxmlformats.org/officeDocument/2006/relationships/image" Target="../media/image120.png"/><Relationship Id="rId6" Type="http://schemas.openxmlformats.org/officeDocument/2006/relationships/image" Target="../media/image133.png"/><Relationship Id="rId7" Type="http://schemas.openxmlformats.org/officeDocument/2006/relationships/image" Target="../media/image132.png"/><Relationship Id="rId8" Type="http://schemas.openxmlformats.org/officeDocument/2006/relationships/image" Target="../media/image112.png"/><Relationship Id="rId9" Type="http://schemas.openxmlformats.org/officeDocument/2006/relationships/image" Target="../media/image151.png"/><Relationship Id="rId10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1.png"/><Relationship Id="rId12" Type="http://schemas.openxmlformats.org/officeDocument/2006/relationships/image" Target="../media/image220.png"/><Relationship Id="rId13" Type="http://schemas.openxmlformats.org/officeDocument/2006/relationships/image" Target="../media/image231.png"/><Relationship Id="rId14" Type="http://schemas.openxmlformats.org/officeDocument/2006/relationships/image" Target="../media/image240.png"/><Relationship Id="rId15" Type="http://schemas.openxmlformats.org/officeDocument/2006/relationships/image" Target="../media/image250.png"/><Relationship Id="rId16" Type="http://schemas.openxmlformats.org/officeDocument/2006/relationships/image" Target="../media/image264.png"/><Relationship Id="rId17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10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2.png"/><Relationship Id="rId7" Type="http://schemas.openxmlformats.org/officeDocument/2006/relationships/image" Target="../media/image191.png"/><Relationship Id="rId8" Type="http://schemas.openxmlformats.org/officeDocument/2006/relationships/image" Target="../media/image1110.png"/><Relationship Id="rId9" Type="http://schemas.openxmlformats.org/officeDocument/2006/relationships/image" Target="../media/image135.png"/><Relationship Id="rId10" Type="http://schemas.openxmlformats.org/officeDocument/2006/relationships/image" Target="../media/image2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4" Type="http://schemas.openxmlformats.org/officeDocument/2006/relationships/image" Target="../media/image292.png"/><Relationship Id="rId5" Type="http://schemas.openxmlformats.org/officeDocument/2006/relationships/image" Target="../media/image30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281.png"/><Relationship Id="rId10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4" Type="http://schemas.openxmlformats.org/officeDocument/2006/relationships/image" Target="../media/image391.png"/><Relationship Id="rId5" Type="http://schemas.openxmlformats.org/officeDocument/2006/relationships/image" Target="../media/image401.png"/><Relationship Id="rId6" Type="http://schemas.openxmlformats.org/officeDocument/2006/relationships/image" Target="../media/image2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41.png"/><Relationship Id="rId23" Type="http://schemas.openxmlformats.org/officeDocument/2006/relationships/image" Target="../media/image290.png"/><Relationship Id="rId24" Type="http://schemas.openxmlformats.org/officeDocument/2006/relationships/image" Target="../media/image532.pn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27" Type="http://schemas.openxmlformats.org/officeDocument/2006/relationships/image" Target="../media/image260.png"/><Relationship Id="rId28" Type="http://schemas.openxmlformats.org/officeDocument/2006/relationships/image" Target="../media/image65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2.png"/><Relationship Id="rId4" Type="http://schemas.openxmlformats.org/officeDocument/2006/relationships/image" Target="../media/image213.png"/><Relationship Id="rId5" Type="http://schemas.openxmlformats.org/officeDocument/2006/relationships/image" Target="../media/image223.png"/><Relationship Id="rId6" Type="http://schemas.openxmlformats.org/officeDocument/2006/relationships/image" Target="../media/image481.png"/><Relationship Id="rId30" Type="http://schemas.openxmlformats.org/officeDocument/2006/relationships/image" Target="../media/image68.png"/><Relationship Id="rId8" Type="http://schemas.openxmlformats.org/officeDocument/2006/relationships/image" Target="../media/image251.png"/><Relationship Id="rId32" Type="http://schemas.openxmlformats.org/officeDocument/2006/relationships/image" Target="../media/image451.png"/><Relationship Id="rId33" Type="http://schemas.openxmlformats.org/officeDocument/2006/relationships/image" Target="../media/image333.png"/><Relationship Id="rId34" Type="http://schemas.openxmlformats.org/officeDocument/2006/relationships/image" Target="../media/image34.png"/><Relationship Id="rId35" Type="http://schemas.openxmlformats.org/officeDocument/2006/relationships/image" Target="../media/image57.png"/><Relationship Id="rId37" Type="http://schemas.openxmlformats.org/officeDocument/2006/relationships/image" Target="../media/image571.png"/><Relationship Id="rId7" Type="http://schemas.openxmlformats.org/officeDocument/2006/relationships/image" Target="../media/image491.png"/><Relationship Id="rId9" Type="http://schemas.openxmlformats.org/officeDocument/2006/relationships/image" Target="../media/image261.png"/><Relationship Id="rId36" Type="http://schemas.openxmlformats.org/officeDocument/2006/relationships/image" Target="../media/image371.png"/><Relationship Id="rId10" Type="http://schemas.openxmlformats.org/officeDocument/2006/relationships/image" Target="../media/image271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301.png"/><Relationship Id="rId14" Type="http://schemas.openxmlformats.org/officeDocument/2006/relationships/image" Target="../media/image311.png"/><Relationship Id="rId15" Type="http://schemas.openxmlformats.org/officeDocument/2006/relationships/image" Target="../media/image283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5.png"/><Relationship Id="rId19" Type="http://schemas.openxmlformats.org/officeDocument/2006/relationships/image" Target="../media/image531.png"/><Relationship Id="rId38" Type="http://schemas.openxmlformats.org/officeDocument/2006/relationships/image" Target="../media/image381.png"/><Relationship Id="rId39" Type="http://schemas.openxmlformats.org/officeDocument/2006/relationships/image" Target="../media/image522.png"/><Relationship Id="rId40" Type="http://schemas.openxmlformats.org/officeDocument/2006/relationships/image" Target="../media/image56.png"/><Relationship Id="rId41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4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521.png"/><Relationship Id="rId10" Type="http://schemas.openxmlformats.org/officeDocument/2006/relationships/image" Target="../media/image64.png"/><Relationship Id="rId7" Type="http://schemas.openxmlformats.org/officeDocument/2006/relationships/image" Target="../media/image61.png"/><Relationship Id="rId9" Type="http://schemas.openxmlformats.org/officeDocument/2006/relationships/image" Target="../media/image70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2.png"/><Relationship Id="rId4" Type="http://schemas.openxmlformats.org/officeDocument/2006/relationships/image" Target="../media/image641.png"/><Relationship Id="rId5" Type="http://schemas.openxmlformats.org/officeDocument/2006/relationships/image" Target="../media/image212.png"/><Relationship Id="rId6" Type="http://schemas.openxmlformats.org/officeDocument/2006/relationships/image" Target="../media/image73.png"/><Relationship Id="rId7" Type="http://schemas.openxmlformats.org/officeDocument/2006/relationships/image" Target="../media/image671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png"/><Relationship Id="rId4" Type="http://schemas.openxmlformats.org/officeDocument/2006/relationships/image" Target="../media/image750.png"/><Relationship Id="rId5" Type="http://schemas.openxmlformats.org/officeDocument/2006/relationships/image" Target="../media/image6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5" Type="http://schemas.openxmlformats.org/officeDocument/2006/relationships/image" Target="../media/image710.png"/><Relationship Id="rId6" Type="http://schemas.openxmlformats.org/officeDocument/2006/relationships/image" Target="../media/image59.png"/><Relationship Id="rId7" Type="http://schemas.openxmlformats.org/officeDocument/2006/relationships/image" Target="../media/image760.png"/><Relationship Id="rId8" Type="http://schemas.openxmlformats.org/officeDocument/2006/relationships/image" Target="../media/image130.png"/><Relationship Id="rId9" Type="http://schemas.openxmlformats.org/officeDocument/2006/relationships/image" Target="../media/image270.png"/><Relationship Id="rId10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0.png"/><Relationship Id="rId12" Type="http://schemas.openxmlformats.org/officeDocument/2006/relationships/image" Target="../media/image390.png"/><Relationship Id="rId13" Type="http://schemas.openxmlformats.org/officeDocument/2006/relationships/image" Target="../media/image400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1.png"/><Relationship Id="rId3" Type="http://schemas.openxmlformats.org/officeDocument/2006/relationships/image" Target="../media/image670.png"/><Relationship Id="rId4" Type="http://schemas.openxmlformats.org/officeDocument/2006/relationships/image" Target="../media/image720.png"/><Relationship Id="rId5" Type="http://schemas.openxmlformats.org/officeDocument/2006/relationships/image" Target="../media/image330.png"/><Relationship Id="rId6" Type="http://schemas.openxmlformats.org/officeDocument/2006/relationships/image" Target="../media/image730.png"/><Relationship Id="rId7" Type="http://schemas.openxmlformats.org/officeDocument/2006/relationships/image" Target="../media/image77.png"/><Relationship Id="rId8" Type="http://schemas.openxmlformats.org/officeDocument/2006/relationships/image" Target="../media/image350.png"/><Relationship Id="rId9" Type="http://schemas.openxmlformats.org/officeDocument/2006/relationships/image" Target="../media/image360.png"/><Relationship Id="rId10" Type="http://schemas.openxmlformats.org/officeDocument/2006/relationships/image" Target="../media/image770.pn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0.png"/><Relationship Id="rId20" Type="http://schemas.openxmlformats.org/officeDocument/2006/relationships/image" Target="../media/image610.png"/><Relationship Id="rId21" Type="http://schemas.openxmlformats.org/officeDocument/2006/relationships/image" Target="../media/image712.png"/><Relationship Id="rId22" Type="http://schemas.openxmlformats.org/officeDocument/2006/relationships/image" Target="../media/image630.png"/><Relationship Id="rId23" Type="http://schemas.openxmlformats.org/officeDocument/2006/relationships/image" Target="../media/image640.png"/><Relationship Id="rId10" Type="http://schemas.openxmlformats.org/officeDocument/2006/relationships/image" Target="../media/image511.png"/><Relationship Id="rId11" Type="http://schemas.openxmlformats.org/officeDocument/2006/relationships/image" Target="../media/image520.png"/><Relationship Id="rId12" Type="http://schemas.openxmlformats.org/officeDocument/2006/relationships/image" Target="../media/image530.png"/><Relationship Id="rId13" Type="http://schemas.openxmlformats.org/officeDocument/2006/relationships/image" Target="../media/image540.png"/><Relationship Id="rId14" Type="http://schemas.openxmlformats.org/officeDocument/2006/relationships/image" Target="../media/image771.png"/><Relationship Id="rId15" Type="http://schemas.openxmlformats.org/officeDocument/2006/relationships/image" Target="../media/image83.png"/><Relationship Id="rId16" Type="http://schemas.openxmlformats.org/officeDocument/2006/relationships/image" Target="../media/image570.png"/><Relationship Id="rId17" Type="http://schemas.openxmlformats.org/officeDocument/2006/relationships/image" Target="../media/image580.png"/><Relationship Id="rId18" Type="http://schemas.openxmlformats.org/officeDocument/2006/relationships/image" Target="../media/image590.png"/><Relationship Id="rId19" Type="http://schemas.openxmlformats.org/officeDocument/2006/relationships/image" Target="../media/image60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1.png"/><Relationship Id="rId3" Type="http://schemas.openxmlformats.org/officeDocument/2006/relationships/image" Target="../media/image71.png"/><Relationship Id="rId4" Type="http://schemas.openxmlformats.org/officeDocument/2006/relationships/image" Target="../media/image450.png"/><Relationship Id="rId5" Type="http://schemas.openxmlformats.org/officeDocument/2006/relationships/image" Target="../media/image460.png"/><Relationship Id="rId6" Type="http://schemas.openxmlformats.org/officeDocument/2006/relationships/image" Target="../media/image470.png"/><Relationship Id="rId7" Type="http://schemas.openxmlformats.org/officeDocument/2006/relationships/image" Target="../media/image480.png"/><Relationship Id="rId8" Type="http://schemas.openxmlformats.org/officeDocument/2006/relationships/image" Target="../media/image4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4" Type="http://schemas.openxmlformats.org/officeDocument/2006/relationships/image" Target="../media/image740.png"/><Relationship Id="rId5" Type="http://schemas.openxmlformats.org/officeDocument/2006/relationships/image" Target="../media/image190.png"/><Relationship Id="rId6" Type="http://schemas.openxmlformats.org/officeDocument/2006/relationships/image" Target="../media/image200.png"/><Relationship Id="rId7" Type="http://schemas.openxmlformats.org/officeDocument/2006/relationships/image" Target="../media/image660.png"/><Relationship Id="rId8" Type="http://schemas.openxmlformats.org/officeDocument/2006/relationships/image" Target="../media/image680.png"/><Relationship Id="rId9" Type="http://schemas.openxmlformats.org/officeDocument/2006/relationships/image" Target="../media/image2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file:///C:\GLENN_FILES\NEW_TALK\REVIEW\SbCl5_DecompTop.mpg" TargetMode="External"/><Relationship Id="rId4" Type="http://schemas.openxmlformats.org/officeDocument/2006/relationships/video" Target="file:///C:\GLENN_FILES\NEW_TALK\REVIEW\SbCl5_DecompTop.mpg" TargetMode="Externa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71.png"/><Relationship Id="rId15" Type="http://schemas.openxmlformats.org/officeDocument/2006/relationships/image" Target="../media/image83.png"/><Relationship Id="rId16" Type="http://schemas.openxmlformats.org/officeDocument/2006/relationships/image" Target="../media/image117.png"/><Relationship Id="rId17" Type="http://schemas.openxmlformats.org/officeDocument/2006/relationships/image" Target="../media/image114.png"/><Relationship Id="rId18" Type="http://schemas.openxmlformats.org/officeDocument/2006/relationships/image" Target="../media/image840.png"/><Relationship Id="rId1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98.png"/><Relationship Id="rId5" Type="http://schemas.openxmlformats.org/officeDocument/2006/relationships/image" Target="../media/image113.png"/><Relationship Id="rId6" Type="http://schemas.openxmlformats.org/officeDocument/2006/relationships/image" Target="../media/image99.png"/><Relationship Id="rId7" Type="http://schemas.openxmlformats.org/officeDocument/2006/relationships/image" Target="../media/image110.png"/><Relationship Id="rId8" Type="http://schemas.openxmlformats.org/officeDocument/2006/relationships/image" Target="../media/image116.png"/><Relationship Id="rId9" Type="http://schemas.openxmlformats.org/officeDocument/2006/relationships/image" Target="../media/image490.png"/><Relationship Id="rId10" Type="http://schemas.openxmlformats.org/officeDocument/2006/relationships/image" Target="../media/image50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4" Type="http://schemas.openxmlformats.org/officeDocument/2006/relationships/image" Target="../media/image391.png"/><Relationship Id="rId5" Type="http://schemas.openxmlformats.org/officeDocument/2006/relationships/image" Target="../media/image401.png"/><Relationship Id="rId6" Type="http://schemas.openxmlformats.org/officeDocument/2006/relationships/image" Target="../media/image340.png"/><Relationship Id="rId7" Type="http://schemas.openxmlformats.org/officeDocument/2006/relationships/image" Target="../media/image370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1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1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2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6" Type="http://schemas.openxmlformats.org/officeDocument/2006/relationships/image" Target="../media/image133.emf"/><Relationship Id="rId7" Type="http://schemas.openxmlformats.org/officeDocument/2006/relationships/image" Target="../media/image134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9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5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6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7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8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8.xml"/><Relationship Id="rId2" Type="http://schemas.openxmlformats.org/officeDocument/2006/relationships/diagramData" Target="../diagrams/data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8.xml"/><Relationship Id="rId2" Type="http://schemas.openxmlformats.org/officeDocument/2006/relationships/diagramData" Target="../diagrams/data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6501" y="1227777"/>
            <a:ext cx="652967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700" dirty="0" err="1">
                <a:solidFill>
                  <a:srgbClr val="0000CC"/>
                </a:solidFill>
              </a:rPr>
              <a:t>OpenAtom</a:t>
            </a:r>
            <a:r>
              <a:rPr lang="en-US" sz="2700" dirty="0">
                <a:solidFill>
                  <a:srgbClr val="0000CC"/>
                </a:solidFill>
              </a:rPr>
              <a:t> Project: Ground and Excited Electronic State  Simulations for large systems on massively parallel platforms</a:t>
            </a:r>
          </a:p>
          <a:p>
            <a:pPr algn="ctr" defTabSz="685800"/>
            <a:endParaRPr lang="en-US" dirty="0">
              <a:solidFill>
                <a:prstClr val="black"/>
              </a:solidFill>
            </a:endParaRPr>
          </a:p>
          <a:p>
            <a:pPr algn="ctr" defTabSz="685800"/>
            <a:r>
              <a:rPr lang="en-US" dirty="0">
                <a:solidFill>
                  <a:prstClr val="black"/>
                </a:solidFill>
              </a:rPr>
              <a:t>PIs: G.J. Martyna (IBM), S. Ismail-</a:t>
            </a:r>
            <a:r>
              <a:rPr lang="en-US" dirty="0" err="1">
                <a:solidFill>
                  <a:prstClr val="black"/>
                </a:solidFill>
              </a:rPr>
              <a:t>Beigi</a:t>
            </a:r>
            <a:r>
              <a:rPr lang="en-US" dirty="0">
                <a:solidFill>
                  <a:prstClr val="black"/>
                </a:solidFill>
              </a:rPr>
              <a:t> (Yale) and L.V. Kale (UIUC)</a:t>
            </a:r>
          </a:p>
        </p:txBody>
      </p:sp>
      <p:pic>
        <p:nvPicPr>
          <p:cNvPr id="3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170509" y="3596625"/>
            <a:ext cx="2511017" cy="222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/>
          <a:stretch>
            <a:fillRect/>
          </a:stretch>
        </p:blipFill>
        <p:spPr bwMode="auto">
          <a:xfrm>
            <a:off x="6409711" y="3826668"/>
            <a:ext cx="2472929" cy="199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009738" y="4086819"/>
            <a:ext cx="2743200" cy="1477567"/>
            <a:chOff x="5271797" y="2600432"/>
            <a:chExt cx="3657600" cy="19700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335" t="3277" r="3511" b="4983"/>
            <a:stretch/>
          </p:blipFill>
          <p:spPr>
            <a:xfrm>
              <a:off x="5324685" y="2600432"/>
              <a:ext cx="3586050" cy="19700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271797" y="2600433"/>
              <a:ext cx="3657600" cy="1970088"/>
            </a:xfrm>
            <a:prstGeom prst="rect">
              <a:avLst/>
            </a:prstGeom>
            <a:noFill/>
            <a:ln w="28575">
              <a:solidFill>
                <a:srgbClr val="00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214186" y="2600433"/>
              <a:ext cx="2024743" cy="208081"/>
            </a:xfrm>
            <a:prstGeom prst="rect">
              <a:avLst/>
            </a:prstGeom>
            <a:noFill/>
            <a:ln w="28575">
              <a:solidFill>
                <a:srgbClr val="00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6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What is a big system for GW?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88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320800"/>
            <a:ext cx="3937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1155699" y="6159500"/>
            <a:ext cx="54415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>
                <a:latin typeface="Arial" charset="0"/>
                <a:ea typeface="Arial" charset="0"/>
                <a:cs typeface="Arial" charset="0"/>
              </a:rPr>
              <a:t>Zinc oxide nanowire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1600200" y="876300"/>
            <a:ext cx="25157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P3HT polymer</a:t>
            </a: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5005754" y="1928446"/>
            <a:ext cx="413824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Band alignment for</a:t>
            </a:r>
            <a:br>
              <a:rPr lang="en-US" sz="2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this potential </a:t>
            </a:r>
            <a:br>
              <a:rPr lang="en-US" sz="2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photovoltaic system?</a:t>
            </a:r>
            <a:br>
              <a:rPr lang="en-US" sz="2200" dirty="0" smtClean="0">
                <a:latin typeface="Arial" charset="0"/>
                <a:ea typeface="Arial" charset="0"/>
                <a:cs typeface="Arial" charset="0"/>
              </a:rPr>
            </a:b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100s of atoms/unit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cell</a:t>
            </a:r>
            <a:br>
              <a:rPr lang="en-US" sz="2200" dirty="0" smtClean="0">
                <a:latin typeface="Arial" charset="0"/>
                <a:ea typeface="Arial" charset="0"/>
                <a:cs typeface="Arial" charset="0"/>
              </a:rPr>
            </a:b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Not possible </a:t>
            </a: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routinely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200" dirty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(with current software)</a:t>
            </a:r>
            <a:endParaRPr lang="en-US" sz="2200" i="1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6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 Performance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35" r="3710"/>
          <a:stretch/>
        </p:blipFill>
        <p:spPr>
          <a:xfrm>
            <a:off x="381000" y="1143000"/>
            <a:ext cx="8205788" cy="46933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1054394">
            <a:off x="838200" y="2019300"/>
            <a:ext cx="5486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038600" y="4191000"/>
            <a:ext cx="32766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Performance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5" y="1181182"/>
            <a:ext cx="8115300" cy="47138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0831611">
            <a:off x="1532683" y="2382789"/>
            <a:ext cx="4800600" cy="617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733800" y="4343400"/>
            <a:ext cx="2608167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6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GPGPU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 Robson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57200" y="1834675"/>
          <a:ext cx="8229600" cy="64389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>
                          <a:effectLst/>
                          <a:latin typeface="Lucida Sans Unicode" panose="020B0602030504020204" pitchFamily="34" charset="0"/>
                        </a:rPr>
                        <a:t/>
                      </a:r>
                      <a:br>
                        <a:rPr lang="en-US" b="1" i="0" dirty="0">
                          <a:effectLst/>
                          <a:latin typeface="Lucida Sans Unicode" panose="020B0602030504020204" pitchFamily="34" charset="0"/>
                        </a:rPr>
                      </a:br>
                      <a:r>
                        <a:rPr lang="en-US" b="1" i="0" dirty="0" smtClean="0">
                          <a:effectLst/>
                          <a:latin typeface="Lucida Sans Unicode" panose="020B0602030504020204" pitchFamily="34" charset="0"/>
                        </a:rPr>
                        <a:t> Please</a:t>
                      </a:r>
                      <a:r>
                        <a:rPr lang="en-US" b="1" i="0" baseline="0" dirty="0" smtClean="0">
                          <a:effectLst/>
                          <a:latin typeface="Lucida Sans Unicode" panose="020B0602030504020204" pitchFamily="34" charset="0"/>
                        </a:rPr>
                        <a:t> </a:t>
                      </a:r>
                      <a:r>
                        <a:rPr lang="en-US" b="1" i="0" dirty="0" smtClean="0">
                          <a:effectLst/>
                          <a:latin typeface="Lucida Sans Unicode" panose="020B0602030504020204" pitchFamily="34" charset="0"/>
                        </a:rPr>
                        <a:t>Refer</a:t>
                      </a:r>
                      <a:r>
                        <a:rPr lang="en-US" b="1" i="0" baseline="0" dirty="0" smtClean="0">
                          <a:effectLst/>
                          <a:latin typeface="Lucida Sans Unicode" panose="020B0602030504020204" pitchFamily="34" charset="0"/>
                        </a:rPr>
                        <a:t> to : </a:t>
                      </a:r>
                      <a:r>
                        <a:rPr lang="en-US" b="1" i="0" dirty="0" smtClean="0">
                          <a:effectLst/>
                          <a:latin typeface="Lucida Sans Unicode" panose="020B0602030504020204" pitchFamily="34" charset="0"/>
                        </a:rPr>
                        <a:t>Heterogeneous </a:t>
                      </a:r>
                      <a:r>
                        <a:rPr lang="en-US" b="1" i="0" dirty="0">
                          <a:effectLst/>
                          <a:latin typeface="Lucida Sans Unicode" panose="020B0602030504020204" pitchFamily="34" charset="0"/>
                        </a:rPr>
                        <a:t>Computing in Charm</a:t>
                      </a:r>
                      <a:r>
                        <a:rPr lang="en-US" b="1" i="0" dirty="0" smtClean="0">
                          <a:effectLst/>
                          <a:latin typeface="Lucida Sans Unicode" panose="020B0602030504020204" pitchFamily="34" charset="0"/>
                        </a:rPr>
                        <a:t>++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B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7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OpenAtom</a:t>
            </a:r>
            <a:r>
              <a:rPr lang="en-US" dirty="0" smtClean="0"/>
              <a:t> CPU Performance</a:t>
            </a:r>
            <a:br>
              <a:rPr lang="en-US" dirty="0" smtClean="0"/>
            </a:br>
            <a:r>
              <a:rPr lang="en-US" dirty="0" smtClean="0"/>
              <a:t>Water 256M_70Ry 64 Nodes XK</a:t>
            </a:r>
            <a:endParaRPr lang="en-US" dirty="0"/>
          </a:p>
        </p:txBody>
      </p:sp>
      <p:pic>
        <p:nvPicPr>
          <p:cNvPr id="7" name="Content Placeholder 6" descr="TimelineScreenshot_4486369_base_white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2056" r="5800" b="16796"/>
          <a:stretch/>
        </p:blipFill>
        <p:spPr>
          <a:xfrm>
            <a:off x="457201" y="2127195"/>
            <a:ext cx="8229599" cy="27545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DBE9-B178-B641-AA75-4F40D7F2C3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Charm++ Workshop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OpenAtom</a:t>
            </a:r>
            <a:r>
              <a:rPr lang="en-US" dirty="0" smtClean="0"/>
              <a:t> GPU </a:t>
            </a:r>
            <a:r>
              <a:rPr lang="en-US" dirty="0"/>
              <a:t>Performance</a:t>
            </a:r>
            <a:br>
              <a:rPr lang="en-US" dirty="0"/>
            </a:br>
            <a:r>
              <a:rPr lang="en-US" dirty="0"/>
              <a:t>Water 256M_70Ry 64 Nodes XK</a:t>
            </a:r>
          </a:p>
        </p:txBody>
      </p:sp>
      <p:pic>
        <p:nvPicPr>
          <p:cNvPr id="7" name="Content Placeholder 6" descr="TimelineScreenshot_4486369_cublas_white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2056" r="5800" b="17060"/>
          <a:stretch/>
        </p:blipFill>
        <p:spPr>
          <a:xfrm>
            <a:off x="457200" y="2127196"/>
            <a:ext cx="8229600" cy="274558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54A-008B-D849-BAA8-751C5F472A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Charm++ Workshop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690D-6398-6545-8DC2-439459C09B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68998" y="2127196"/>
            <a:ext cx="717802" cy="2745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82794" y="2127196"/>
            <a:ext cx="286205" cy="286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PAW Parallelization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 Bohm, Qi Li, Glenn </a:t>
            </a:r>
            <a:r>
              <a:rPr lang="en-US" dirty="0" err="1" smtClean="0"/>
              <a:t>Martyna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Parallelization of PAW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PAW method variation by Li and </a:t>
            </a:r>
            <a:r>
              <a:rPr lang="en-US" dirty="0" err="1" smtClean="0"/>
              <a:t>Martyna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Smooth component </a:t>
            </a:r>
            <a:r>
              <a:rPr lang="en-US" dirty="0" smtClean="0"/>
              <a:t>uses existing DFT code	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Core components</a:t>
            </a:r>
          </a:p>
          <a:p>
            <a:pPr lvl="2"/>
            <a:r>
              <a:rPr lang="en-US" dirty="0" smtClean="0"/>
              <a:t>Implemented via EES FFT</a:t>
            </a:r>
          </a:p>
          <a:p>
            <a:pPr lvl="3"/>
            <a:r>
              <a:rPr lang="en-US" dirty="0" smtClean="0"/>
              <a:t>Reuse prior work</a:t>
            </a:r>
          </a:p>
          <a:p>
            <a:r>
              <a:rPr lang="en-US" dirty="0" smtClean="0"/>
              <a:t>New challenges:</a:t>
            </a:r>
          </a:p>
          <a:p>
            <a:pPr lvl="1"/>
            <a:r>
              <a:rPr lang="en-US" dirty="0" smtClean="0"/>
              <a:t>effective overlap between </a:t>
            </a:r>
            <a:r>
              <a:rPr lang="en-US" dirty="0" smtClean="0">
                <a:solidFill>
                  <a:srgbClr val="92D050"/>
                </a:solidFill>
              </a:rPr>
              <a:t>smooth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core</a:t>
            </a:r>
          </a:p>
          <a:p>
            <a:pPr lvl="1"/>
            <a:r>
              <a:rPr lang="en-US" dirty="0" smtClean="0"/>
              <a:t>Communication and Memory management</a:t>
            </a:r>
          </a:p>
          <a:p>
            <a:pPr lvl="2"/>
            <a:r>
              <a:rPr lang="en-US" dirty="0" err="1" smtClean="0"/>
              <a:t>num_</a:t>
            </a:r>
            <a:r>
              <a:rPr lang="en-US" dirty="0" err="1" smtClean="0">
                <a:solidFill>
                  <a:srgbClr val="FF0000"/>
                </a:solidFill>
              </a:rPr>
              <a:t>coretype</a:t>
            </a:r>
            <a:r>
              <a:rPr lang="en-US" dirty="0" smtClean="0"/>
              <a:t> </a:t>
            </a:r>
            <a:r>
              <a:rPr lang="en-US" dirty="0"/>
              <a:t>*</a:t>
            </a:r>
            <a:r>
              <a:rPr lang="en-US" dirty="0" smtClean="0"/>
              <a:t> </a:t>
            </a:r>
            <a:r>
              <a:rPr lang="en-US" dirty="0" err="1" smtClean="0"/>
              <a:t>num_channel</a:t>
            </a:r>
            <a:r>
              <a:rPr lang="en-US" dirty="0" smtClean="0"/>
              <a:t>  * </a:t>
            </a:r>
            <a:r>
              <a:rPr lang="en-US" dirty="0" err="1" smtClean="0"/>
              <a:t>num_projector</a:t>
            </a:r>
            <a:endParaRPr lang="en-US" dirty="0" smtClean="0"/>
          </a:p>
          <a:p>
            <a:pPr lvl="2"/>
            <a:r>
              <a:rPr lang="en-US" dirty="0"/>
              <a:t>c</a:t>
            </a:r>
            <a:r>
              <a:rPr lang="en-US" dirty="0" smtClean="0"/>
              <a:t>ore_1 core_2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57172" y="273684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Parallelization Design</a:t>
            </a:r>
          </a:p>
        </p:txBody>
      </p:sp>
      <p:sp>
        <p:nvSpPr>
          <p:cNvPr id="46" name="TextShape 2"/>
          <p:cNvSpPr txBox="1"/>
          <p:nvPr/>
        </p:nvSpPr>
        <p:spPr>
          <a:xfrm>
            <a:off x="457172" y="1605033"/>
            <a:ext cx="8228763" cy="39770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Control </a:t>
            </a:r>
            <a:r>
              <a:rPr lang="en-US" sz="290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flow</a:t>
            </a:r>
            <a:r>
              <a:rPr lang="en-US" sz="254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4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dependencies introduced by PAW</a:t>
            </a:r>
          </a:p>
          <a:p>
            <a:pPr marL="1175602" lvl="2" indent="-26124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PAW </a:t>
            </a: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elements</a:t>
            </a: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f_grid</a:t>
            </a:r>
            <a:endParaRPr lang="en-US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Bsplines</a:t>
            </a:r>
            <a:endParaRPr lang="en-US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core </a:t>
            </a:r>
            <a:r>
              <a:rPr lang="en-US" sz="1814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zmatrices</a:t>
            </a:r>
            <a:endParaRPr lang="en-US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75602" lvl="2" indent="-26124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Interactions with existing data structures</a:t>
            </a: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\rho^(s)</a:t>
            </a:r>
          </a:p>
          <a:p>
            <a:pPr marL="1959336" lvl="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PW </a:t>
            </a:r>
            <a:r>
              <a:rPr lang="en-US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rho is now the smooth part of \rho</a:t>
            </a: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\psi^(s)</a:t>
            </a:r>
          </a:p>
          <a:p>
            <a:pPr marL="1959336" lvl="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PW </a:t>
            </a:r>
            <a:r>
              <a:rPr lang="en-US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\psi is now the smooth part of \psi</a:t>
            </a:r>
          </a:p>
          <a:p>
            <a:pPr marL="1567469" lvl="3" indent="-1959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Zmatrix</a:t>
            </a:r>
            <a:endParaRPr lang="en-US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36" lvl="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PAW projectors, but otherwise same </a:t>
            </a:r>
            <a:r>
              <a:rPr lang="en-US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operations of smooth </a:t>
            </a:r>
            <a:r>
              <a:rPr lang="en-US" sz="1814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Zmatrix</a:t>
            </a:r>
            <a:endParaRPr lang="en-US" sz="181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193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PAW Design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F_grids</a:t>
            </a:r>
            <a:r>
              <a:rPr lang="en-US" dirty="0" smtClean="0"/>
              <a:t> are relatively small </a:t>
            </a:r>
          </a:p>
          <a:p>
            <a:pPr lvl="2"/>
            <a:r>
              <a:rPr lang="en-US" dirty="0"/>
              <a:t>&lt;</a:t>
            </a:r>
            <a:r>
              <a:rPr lang="en-US" dirty="0" smtClean="0"/>
              <a:t>500 grid points</a:t>
            </a:r>
          </a:p>
          <a:p>
            <a:pPr lvl="1"/>
            <a:r>
              <a:rPr lang="en-US" dirty="0" smtClean="0"/>
              <a:t>Multicast and reduce to produce results dependent on </a:t>
            </a:r>
            <a:r>
              <a:rPr lang="en-US" dirty="0" err="1" smtClean="0"/>
              <a:t>f_grid</a:t>
            </a:r>
            <a:endParaRPr lang="en-US" dirty="0" smtClean="0"/>
          </a:p>
          <a:p>
            <a:r>
              <a:rPr lang="en-US" dirty="0" smtClean="0"/>
              <a:t>Z-matrices comparatively large</a:t>
            </a:r>
          </a:p>
          <a:p>
            <a:pPr lvl="1"/>
            <a:r>
              <a:rPr lang="en-US" dirty="0" smtClean="0"/>
              <a:t>Decomposed same as in particle plane</a:t>
            </a:r>
          </a:p>
          <a:p>
            <a:r>
              <a:rPr lang="en-US" dirty="0" smtClean="0"/>
              <a:t>Computation of each core_1 and core_2  are mutually independent, also independent by channel</a:t>
            </a:r>
          </a:p>
          <a:p>
            <a:pPr lvl="1"/>
            <a:r>
              <a:rPr lang="en-US" dirty="0" smtClean="0"/>
              <a:t>Can be overlapped</a:t>
            </a:r>
          </a:p>
          <a:p>
            <a:pPr lvl="1"/>
            <a:r>
              <a:rPr lang="en-US" dirty="0" smtClean="0"/>
              <a:t>Expected to require scheduling to constrain memory and bandwidth consumption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Key take away</a:t>
            </a:r>
            <a:r>
              <a:rPr lang="en-US" dirty="0" smtClean="0"/>
              <a:t>: PAW will greatly expand the portion of the time step spent in non-local and density.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State Future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PAW</a:t>
            </a:r>
          </a:p>
          <a:p>
            <a:r>
              <a:rPr lang="en-US" dirty="0" smtClean="0"/>
              <a:t>Section/Partition optimizations for Uber Instances</a:t>
            </a:r>
          </a:p>
          <a:p>
            <a:r>
              <a:rPr lang="en-US" dirty="0" smtClean="0"/>
              <a:t>Band generation (automated testing)</a:t>
            </a:r>
          </a:p>
          <a:p>
            <a:r>
              <a:rPr lang="en-US" dirty="0" smtClean="0"/>
              <a:t>Improved heuristics for default decomposition parameter choices</a:t>
            </a:r>
          </a:p>
          <a:p>
            <a:r>
              <a:rPr lang="en-US" dirty="0" smtClean="0"/>
              <a:t>Fast </a:t>
            </a:r>
            <a:r>
              <a:rPr lang="en-US" dirty="0" err="1" smtClean="0"/>
              <a:t>Hartree-Fock</a:t>
            </a:r>
            <a:endParaRPr lang="en-US" dirty="0" smtClean="0"/>
          </a:p>
          <a:p>
            <a:r>
              <a:rPr lang="en-US" dirty="0" smtClean="0"/>
              <a:t>Charm-FFT</a:t>
            </a:r>
          </a:p>
          <a:p>
            <a:pPr lvl="1"/>
            <a:r>
              <a:rPr lang="en-US" dirty="0" smtClean="0"/>
              <a:t>Integrate use in electron state and non-local</a:t>
            </a:r>
          </a:p>
          <a:p>
            <a:pPr lvl="1"/>
            <a:r>
              <a:rPr lang="en-US" dirty="0" smtClean="0"/>
              <a:t>Offload to GPGPU and Xeon-Phi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381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GW </a:t>
            </a:r>
            <a:r>
              <a:rPr lang="en-US" sz="36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is expensive</a:t>
            </a:r>
            <a:endParaRPr lang="en-US" sz="36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71463" y="784225"/>
            <a:ext cx="8872537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Scaling with number of atoms N </a:t>
            </a:r>
          </a:p>
          <a:p>
            <a:pPr marL="342900" indent="-342900">
              <a:buFontTx/>
              <a:buChar char="•"/>
              <a:defRPr/>
            </a:pP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DFT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: N</a:t>
            </a:r>
            <a:r>
              <a:rPr lang="en-US" sz="2200" baseline="30000" dirty="0" smtClean="0">
                <a:latin typeface="Arial" charset="0"/>
                <a:ea typeface="Arial" charset="0"/>
                <a:cs typeface="Arial" charset="0"/>
              </a:rPr>
              <a:t>3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GW  : N</a:t>
            </a:r>
            <a:r>
              <a:rPr lang="en-US" sz="2200" baseline="30000" dirty="0" smtClean="0">
                <a:latin typeface="Arial" charset="0"/>
                <a:ea typeface="Arial" charset="0"/>
                <a:cs typeface="Arial" charset="0"/>
              </a:rPr>
              <a:t>4    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(gives better bands)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BSE  : N</a:t>
            </a:r>
            <a:r>
              <a:rPr lang="en-US" sz="2200" baseline="30000" dirty="0" smtClean="0">
                <a:latin typeface="Arial" charset="0"/>
                <a:ea typeface="Arial" charset="0"/>
                <a:cs typeface="Arial" charset="0"/>
              </a:rPr>
              <a:t>6  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(gives optical excitations)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But in practice the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GW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is the </a:t>
            </a:r>
            <a:r>
              <a:rPr lang="en-US" sz="2200" u="sng" dirty="0" smtClean="0">
                <a:latin typeface="Arial" charset="0"/>
                <a:ea typeface="Arial" charset="0"/>
                <a:cs typeface="Arial" charset="0"/>
              </a:rPr>
              <a:t>killer</a:t>
            </a:r>
          </a:p>
          <a:p>
            <a:pPr>
              <a:defRPr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200" i="1" dirty="0" smtClean="0">
                <a:latin typeface="Arial" charset="0"/>
                <a:ea typeface="Arial" charset="0"/>
                <a:cs typeface="Arial" charset="0"/>
              </a:rPr>
              <a:t>e.g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.  a nanoscale system with 50-75 atoms (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GaN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defRPr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DFT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:   1    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cpu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x hours</a:t>
            </a:r>
          </a:p>
          <a:p>
            <a:pPr marL="342900" indent="-342900">
              <a:buFontTx/>
              <a:buChar char="•"/>
              <a:defRPr/>
            </a:pP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GW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 : 91    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cpu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x hours</a:t>
            </a:r>
          </a:p>
          <a:p>
            <a:pPr marL="342900" indent="-342900">
              <a:buFontTx/>
              <a:buChar char="•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BSE  :   2    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cpu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x hours</a:t>
            </a:r>
          </a:p>
          <a:p>
            <a:pPr>
              <a:defRPr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∴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Focus on GW</a:t>
            </a:r>
          </a:p>
        </p:txBody>
      </p:sp>
    </p:spTree>
    <p:extLst>
      <p:ext uri="{BB962C8B-B14F-4D97-AF65-F5344CB8AC3E}">
        <p14:creationId xmlns:p14="http://schemas.microsoft.com/office/powerpoint/2010/main" val="868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NSF: SI2-SSI</a:t>
            </a:r>
            <a:r>
              <a:rPr lang="en-US" b="1" dirty="0"/>
              <a:t>: Collaborative Research: Scalable, Extensible, and Open Framework for Ground and Excited State Properties of Complex </a:t>
            </a:r>
            <a:r>
              <a:rPr lang="en-US" b="1" dirty="0" smtClean="0"/>
              <a:t>Systems</a:t>
            </a:r>
          </a:p>
          <a:p>
            <a:r>
              <a:rPr lang="en-US" b="1" dirty="0" smtClean="0"/>
              <a:t>NCSA: </a:t>
            </a:r>
            <a:r>
              <a:rPr lang="en-US" b="1" dirty="0" err="1" smtClean="0"/>
              <a:t>BlueWaters</a:t>
            </a:r>
            <a:endParaRPr lang="en-US" b="1" dirty="0" smtClean="0"/>
          </a:p>
          <a:p>
            <a:r>
              <a:rPr lang="en-US" b="1" dirty="0" smtClean="0"/>
              <a:t>ANL: Mira</a:t>
            </a:r>
          </a:p>
          <a:p>
            <a:r>
              <a:rPr lang="en-US" b="1" dirty="0" smtClean="0"/>
              <a:t>LLNL: Vulcan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2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97168" y="927296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Thanks for listening!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mr-IN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…</a:t>
            </a:r>
            <a:r>
              <a:rPr lang="en-US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to the update on the </a:t>
            </a:r>
            <a:r>
              <a:rPr lang="en-US" sz="24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OpenAtom</a:t>
            </a:r>
            <a:r>
              <a:rPr lang="en-US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GW work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Questions?</a:t>
            </a:r>
            <a:endParaRPr lang="en-US" sz="24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297723" y="223910"/>
            <a:ext cx="427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Conclusions</a:t>
            </a:r>
            <a:endParaRPr lang="en-US" sz="2400" b="1" u="sng" dirty="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85805" y="5146755"/>
            <a:ext cx="8221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*Umari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a typeface="Arial" charset="0"/>
                <a:cs typeface="Arial" charset="0"/>
              </a:rPr>
              <a:t>Stenuit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Baroni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i="1" dirty="0">
                <a:solidFill>
                  <a:srgbClr val="000000"/>
                </a:solidFill>
                <a:ea typeface="Arial" charset="0"/>
                <a:cs typeface="Arial" charset="0"/>
              </a:rPr>
              <a:t>PRB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81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2010)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*</a:t>
            </a:r>
            <a:r>
              <a:rPr lang="en-US" sz="15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Giustino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Cohen, 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Louie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i="1" dirty="0">
                <a:solidFill>
                  <a:srgbClr val="000000"/>
                </a:solidFill>
                <a:ea typeface="Arial" charset="0"/>
                <a:cs typeface="Arial" charset="0"/>
              </a:rPr>
              <a:t>PRB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81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(2010)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* Wilson, </a:t>
            </a:r>
            <a:r>
              <a:rPr lang="en-US" sz="15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Gygi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Galli, </a:t>
            </a:r>
            <a:r>
              <a:rPr lang="en-US" sz="1500" i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PRB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5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78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(2008); </a:t>
            </a:r>
            <a:r>
              <a:rPr lang="en-US" sz="15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Govoni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Galli, </a:t>
            </a:r>
            <a:r>
              <a:rPr lang="nb-NO" sz="1500" i="1" dirty="0">
                <a:solidFill>
                  <a:srgbClr val="000000"/>
                </a:solidFill>
                <a:ea typeface="Arial" charset="0"/>
                <a:cs typeface="Arial" charset="0"/>
              </a:rPr>
              <a:t>J. </a:t>
            </a:r>
            <a:r>
              <a:rPr lang="nb-NO" sz="1500" i="1" dirty="0" err="1">
                <a:solidFill>
                  <a:srgbClr val="000000"/>
                </a:solidFill>
                <a:ea typeface="Arial" charset="0"/>
                <a:cs typeface="Arial" charset="0"/>
              </a:rPr>
              <a:t>Chem</a:t>
            </a:r>
            <a:r>
              <a:rPr lang="nb-NO" sz="1500" i="1" dirty="0">
                <a:solidFill>
                  <a:srgbClr val="000000"/>
                </a:solidFill>
                <a:ea typeface="Arial" charset="0"/>
                <a:cs typeface="Arial" charset="0"/>
              </a:rPr>
              <a:t>. </a:t>
            </a:r>
            <a:r>
              <a:rPr lang="nb-NO" sz="1500" i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Th. Comp</a:t>
            </a:r>
            <a:r>
              <a:rPr lang="nb-NO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., </a:t>
            </a:r>
            <a:r>
              <a:rPr lang="nb-NO" sz="15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11</a:t>
            </a:r>
            <a:r>
              <a:rPr lang="nb-NO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(2015)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* Gao, Xia, Gao, Zhang, </a:t>
            </a:r>
            <a:r>
              <a:rPr lang="nb-NO" sz="1500" i="1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Sci</a:t>
            </a:r>
            <a:r>
              <a:rPr lang="nb-NO" sz="1500" i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Rep. </a:t>
            </a:r>
            <a:r>
              <a:rPr lang="nb-NO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6</a:t>
            </a:r>
            <a:r>
              <a:rPr lang="nb-NO" sz="1500" i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nb-NO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(2016)</a:t>
            </a:r>
            <a:endParaRPr lang="en-US" sz="15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† Liu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a typeface="Arial" charset="0"/>
                <a:cs typeface="Arial" charset="0"/>
              </a:rPr>
              <a:t>Kaltak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a typeface="Arial" charset="0"/>
                <a:cs typeface="Arial" charset="0"/>
              </a:rPr>
              <a:t>Klimes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and </a:t>
            </a:r>
            <a:r>
              <a:rPr lang="en-US" sz="1500" dirty="0" err="1">
                <a:solidFill>
                  <a:srgbClr val="000000"/>
                </a:solidFill>
                <a:ea typeface="Arial" charset="0"/>
                <a:cs typeface="Arial" charset="0"/>
              </a:rPr>
              <a:t>Kresse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i="1" dirty="0">
                <a:solidFill>
                  <a:srgbClr val="000000"/>
                </a:solidFill>
                <a:ea typeface="Arial" charset="0"/>
                <a:cs typeface="Arial" charset="0"/>
              </a:rPr>
              <a:t>PRB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ea typeface="Arial" charset="0"/>
                <a:cs typeface="Arial" charset="0"/>
              </a:rPr>
              <a:t>94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5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ea typeface="Arial" charset="0"/>
                <a:cs typeface="Arial" charset="0"/>
              </a:rPr>
              <a:t>2016)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39763" y="26377"/>
            <a:ext cx="77724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4400" eaLnBrk="1" hangingPunct="1"/>
            <a:r>
              <a:rPr lang="en-US" sz="3000" b="1" u="sng" kern="0" dirty="0" smtClean="0">
                <a:solidFill>
                  <a:srgbClr val="0000FF"/>
                </a:solidFill>
                <a:ea typeface="Arial" charset="0"/>
                <a:cs typeface="Arial" charset="0"/>
              </a:rPr>
              <a:t>Reducing the scaling: quartic to cubic</a:t>
            </a:r>
            <a:endParaRPr lang="en-US" sz="3000" b="1" kern="0" dirty="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333874" y="632287"/>
          <a:ext cx="4362633" cy="717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4" imgW="2527300" imgH="444500" progId="Equation.3">
                  <p:embed/>
                </p:oleObj>
              </mc:Choice>
              <mc:Fallback>
                <p:oleObj name="Equation" r:id="rId4" imgW="2527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874" y="632287"/>
                        <a:ext cx="4362633" cy="717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12480" y="1396699"/>
          <a:ext cx="4205420" cy="73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6" imgW="2552700" imgH="444500" progId="Equation.3">
                  <p:embed/>
                </p:oleObj>
              </mc:Choice>
              <mc:Fallback>
                <p:oleObj name="Equation" r:id="rId6" imgW="2552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2480" y="1396699"/>
                        <a:ext cx="4205420" cy="73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594" y="622572"/>
            <a:ext cx="2277493" cy="640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7571" y="1408422"/>
            <a:ext cx="2016996" cy="640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313" y="2331738"/>
            <a:ext cx="80009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Both are O(N</a:t>
            </a:r>
            <a:r>
              <a:rPr lang="en-US" sz="2000" baseline="30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)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Sum-over-state (i.e., sum over unoccupied “c” band) not to blame:</a:t>
            </a:r>
            <a:b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removal of </a:t>
            </a:r>
            <a:r>
              <a:rPr lang="en-US" sz="20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unocc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states still O(N</a:t>
            </a:r>
            <a:r>
              <a:rPr lang="en-US" sz="2000" baseline="30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) but lower </a:t>
            </a:r>
            <a:r>
              <a:rPr lang="en-US" sz="20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prefactor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*</a:t>
            </a:r>
            <a:b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</a:br>
            <a:endParaRPr lang="en-US" sz="20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charset="0"/>
                <a:cs typeface="Arial" charset="0"/>
              </a:rPr>
              <a:t>W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orking in R-space can reduce to O(N</a:t>
            </a:r>
            <a:r>
              <a:rPr lang="en-US" sz="2000" baseline="30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)  [see also †]</a:t>
            </a:r>
          </a:p>
        </p:txBody>
      </p:sp>
    </p:spTree>
    <p:extLst>
      <p:ext uri="{BB962C8B-B14F-4D97-AF65-F5344CB8AC3E}">
        <p14:creationId xmlns:p14="http://schemas.microsoft.com/office/powerpoint/2010/main" val="6262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build="allAtOnce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41893" y="595294"/>
            <a:ext cx="8409029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1 : Run DFT calc. on structure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output : </a:t>
            </a:r>
            <a:r>
              <a:rPr lang="en-US" sz="22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and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2.1 : compute Polarizability matrix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i="1" dirty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2.2 : double FFT rows and columns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P(G,G’)</a:t>
            </a: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3 : compute and invert dielectric screening function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4 : “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plasmon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-pole” method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dynamic screening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5 : put together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and              self-energy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S(w)</a:t>
            </a:r>
            <a:b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0"/>
          <a:stretch/>
        </p:blipFill>
        <p:spPr>
          <a:xfrm>
            <a:off x="5723149" y="1777475"/>
            <a:ext cx="1990636" cy="797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907" y="4178753"/>
            <a:ext cx="4130941" cy="410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487" y="4268236"/>
            <a:ext cx="954713" cy="335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804" y="4995296"/>
            <a:ext cx="1208624" cy="347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830"/>
          <a:stretch/>
        </p:blipFill>
        <p:spPr>
          <a:xfrm>
            <a:off x="5024613" y="5707526"/>
            <a:ext cx="758067" cy="306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9557" y="210355"/>
            <a:ext cx="6748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Steps for typical G</a:t>
            </a:r>
            <a:r>
              <a:rPr lang="en-US" sz="3200" b="1" u="sng" baseline="-25000" dirty="0" smtClean="0">
                <a:solidFill>
                  <a:srgbClr val="0000FF"/>
                </a:solidFill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W</a:t>
            </a:r>
            <a:r>
              <a:rPr lang="en-US" sz="3200" b="1" u="sng" baseline="-25000" dirty="0">
                <a:solidFill>
                  <a:srgbClr val="0000FF"/>
                </a:solidFill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 calculation</a:t>
            </a:r>
            <a:endParaRPr lang="en-US" sz="32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41893" y="3378957"/>
            <a:ext cx="7701085" cy="145238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2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118495" y="4354618"/>
          <a:ext cx="3168522" cy="549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Equation" r:id="rId3" imgW="1244600" imgH="215900" progId="Equation.3">
                  <p:embed/>
                </p:oleObj>
              </mc:Choice>
              <mc:Fallback>
                <p:oleObj name="Equation" r:id="rId3" imgW="1244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495" y="4354618"/>
                        <a:ext cx="3168522" cy="549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035775" y="3332786"/>
            <a:ext cx="6016776" cy="826919"/>
            <a:chOff x="2065591" y="2734179"/>
            <a:chExt cx="5417356" cy="744537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2065591" y="2859088"/>
            <a:ext cx="1265237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4" name="Equation" r:id="rId5" imgW="596900" imgH="241300" progId="Equation.3">
                    <p:embed/>
                  </p:oleObj>
                </mc:Choice>
                <mc:Fallback>
                  <p:oleObj name="Equation" r:id="rId5" imgW="5969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065591" y="2859088"/>
                          <a:ext cx="1265237" cy="512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645911" y="2734179"/>
            <a:ext cx="1179924" cy="744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5" name="Equation" r:id="rId7" imgW="685800" imgH="431800" progId="Equation.3">
                    <p:embed/>
                  </p:oleObj>
                </mc:Choice>
                <mc:Fallback>
                  <p:oleObj name="Equation" r:id="rId7" imgW="6858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45911" y="2734179"/>
                          <a:ext cx="1179924" cy="7445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5019293" y="2859088"/>
            <a:ext cx="2463654" cy="581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6" name="Equation" r:id="rId9" imgW="1295400" imgH="304800" progId="Equation.3">
                    <p:embed/>
                  </p:oleObj>
                </mc:Choice>
                <mc:Fallback>
                  <p:oleObj name="Equation" r:id="rId9" imgW="1295400" imgH="304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019293" y="2859088"/>
                          <a:ext cx="2463654" cy="5810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/>
          <p:cNvSpPr txBox="1"/>
          <p:nvPr/>
        </p:nvSpPr>
        <p:spPr>
          <a:xfrm>
            <a:off x="980398" y="2419248"/>
            <a:ext cx="738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000000"/>
                </a:solidFill>
                <a:ea typeface="Arial" charset="0"/>
                <a:cs typeface="Arial" charset="0"/>
              </a:rPr>
              <a:t>Iterative matrix inversion for </a:t>
            </a:r>
            <a:r>
              <a:rPr lang="en-US" b="1" u="sng" dirty="0" err="1">
                <a:solidFill>
                  <a:srgbClr val="000000"/>
                </a:solidFill>
                <a:ea typeface="Arial" charset="0"/>
                <a:cs typeface="Arial" charset="0"/>
              </a:rPr>
              <a:t>Hermitian</a:t>
            </a:r>
            <a:r>
              <a:rPr lang="en-US" b="1" u="sng" dirty="0">
                <a:solidFill>
                  <a:srgbClr val="000000"/>
                </a:solidFill>
                <a:ea typeface="Arial" charset="0"/>
                <a:cs typeface="Arial" charset="0"/>
              </a:rPr>
              <a:t> matrix A: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398" y="2788580"/>
            <a:ext cx="755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A. Ben-Israel and D. Cohen, </a:t>
            </a:r>
            <a:r>
              <a:rPr lang="en-US" i="1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SIAM</a:t>
            </a:r>
            <a:r>
              <a:rPr lang="en-US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 </a:t>
            </a:r>
            <a:r>
              <a:rPr lang="en-US" i="1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J. </a:t>
            </a:r>
            <a:r>
              <a:rPr lang="en-US" i="1" dirty="0" err="1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Numer</a:t>
            </a:r>
            <a:r>
              <a:rPr lang="en-US" i="1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. Anal</a:t>
            </a:r>
            <a:r>
              <a:rPr lang="en-US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., </a:t>
            </a:r>
            <a:r>
              <a:rPr lang="en-US" b="1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3</a:t>
            </a:r>
            <a:r>
              <a:rPr lang="en-US" dirty="0">
                <a:solidFill>
                  <a:srgbClr val="333399">
                    <a:lumMod val="75000"/>
                  </a:srgbClr>
                </a:solidFill>
                <a:ea typeface="Arial" charset="0"/>
                <a:cs typeface="Arial" charset="0"/>
              </a:rPr>
              <a:t>:410-419, 1966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99612" y="1209458"/>
            <a:ext cx="6458648" cy="665584"/>
            <a:chOff x="1399614" y="1556808"/>
            <a:chExt cx="6458648" cy="665584"/>
          </a:xfrm>
        </p:grpSpPr>
        <p:sp>
          <p:nvSpPr>
            <p:cNvPr id="3" name="Rounded Rectangle 2"/>
            <p:cNvSpPr/>
            <p:nvPr/>
          </p:nvSpPr>
          <p:spPr>
            <a:xfrm>
              <a:off x="1399614" y="1556808"/>
              <a:ext cx="6458648" cy="665584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84261" y="1562387"/>
              <a:ext cx="60893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l-GR" sz="2625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ε</a:t>
              </a:r>
              <a:r>
                <a:rPr lang="en-US" sz="2625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(G,G’) -&gt; </a:t>
              </a:r>
              <a:r>
                <a:rPr lang="el-GR" sz="2625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ε</a:t>
              </a:r>
              <a:r>
                <a:rPr lang="en-US" sz="2625" baseline="3000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-1 </a:t>
              </a:r>
              <a:r>
                <a:rPr lang="en-US" sz="2625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(G,G’)</a:t>
              </a:r>
              <a:endParaRPr lang="en-US" sz="2625" baseline="30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63393" y="401792"/>
            <a:ext cx="6931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 smtClean="0">
                <a:solidFill>
                  <a:srgbClr val="0000FF"/>
                </a:solidFill>
                <a:ea typeface="Arial" charset="0"/>
                <a:cs typeface="Arial" charset="0"/>
              </a:rPr>
              <a:t>Inversting</a:t>
            </a:r>
            <a:r>
              <a:rPr lang="en-US" sz="36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 epsilon</a:t>
            </a:r>
            <a:endParaRPr lang="en-US" sz="3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366" y="5508811"/>
            <a:ext cx="6955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We just “borrow” the pre-existing </a:t>
            </a:r>
            <a:r>
              <a:rPr lang="en-US" sz="2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OpenAtom+charmm</a:t>
            </a:r>
            <a:r>
              <a:rPr lang="en-US" sz="2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ea typeface="Arial" charset="0"/>
                <a:cs typeface="Arial" charset="0"/>
              </a:rPr>
              <a:t>f</a:t>
            </a:r>
            <a:r>
              <a:rPr lang="en-US" sz="2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ast parallel matrix multiplication</a:t>
            </a:r>
            <a:endParaRPr lang="en-US" sz="2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41893" y="595294"/>
            <a:ext cx="8409029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1 : Run DFT calc. on structure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output : </a:t>
            </a:r>
            <a:r>
              <a:rPr lang="en-US" sz="22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and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2.1 : compute Polarizability matrix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i="1" dirty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2.2 : double FFT rows and columns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P(G,G’)</a:t>
            </a: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3 : compute and invert dielectric screening function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4 : “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plasmon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-pole” method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dynamic screening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Stage 5 : put together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and              self-energy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S(w)</a:t>
            </a:r>
            <a:b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0"/>
          <a:stretch/>
        </p:blipFill>
        <p:spPr>
          <a:xfrm>
            <a:off x="5723149" y="1777475"/>
            <a:ext cx="1990636" cy="797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907" y="4178753"/>
            <a:ext cx="4130941" cy="410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487" y="4268236"/>
            <a:ext cx="954713" cy="335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804" y="4995296"/>
            <a:ext cx="1208624" cy="347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830"/>
          <a:stretch/>
        </p:blipFill>
        <p:spPr>
          <a:xfrm>
            <a:off x="5024613" y="5707526"/>
            <a:ext cx="758067" cy="306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9557" y="210355"/>
            <a:ext cx="6748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Steps for typical G</a:t>
            </a:r>
            <a:r>
              <a:rPr lang="en-US" sz="3200" b="1" u="sng" baseline="-25000" dirty="0" smtClean="0">
                <a:solidFill>
                  <a:srgbClr val="0000FF"/>
                </a:solidFill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W</a:t>
            </a:r>
            <a:r>
              <a:rPr lang="en-US" sz="3200" b="1" u="sng" baseline="-25000" dirty="0">
                <a:solidFill>
                  <a:srgbClr val="0000FF"/>
                </a:solidFill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ea typeface="Arial" charset="0"/>
                <a:cs typeface="Arial" charset="0"/>
              </a:rPr>
              <a:t> calculation</a:t>
            </a:r>
            <a:endParaRPr lang="en-US" sz="32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41892" y="4766554"/>
            <a:ext cx="8409029" cy="167649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560" y="-19060"/>
            <a:ext cx="8592671" cy="740142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u="sng" dirty="0">
                <a:solidFill>
                  <a:srgbClr val="0000FF"/>
                </a:solidFill>
                <a:ea typeface="Arial" charset="0"/>
                <a:cs typeface="Arial" charset="0"/>
              </a:rPr>
              <a:t>GW-Static Self-Energy (COHSEX)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414" y="721082"/>
            <a:ext cx="8501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  <a:t>For v1 of software: make a simplifying “static” self-energy approximation 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  <a:sym typeface="Wingdings"/>
              </a:rPr>
              <a:t>An approximation to “real” GW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  <a:sym typeface="Wingdings"/>
              </a:rPr>
              <a:t>Easier to code and test correctness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  <a:sym typeface="Wingdings"/>
              </a:rPr>
              <a:t>G</a:t>
            </a: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  <a:sym typeface="Wingdings"/>
              </a:rPr>
              <a:t>ood quality results with tweaking of approximation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9861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79937" y="2052103"/>
          <a:ext cx="7338646" cy="1670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08"/>
                <a:gridCol w="1380353"/>
                <a:gridCol w="1209788"/>
                <a:gridCol w="1079181"/>
                <a:gridCol w="1223108"/>
                <a:gridCol w="1223108"/>
              </a:tblGrid>
              <a:tr h="351226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Band Gaps (eV)</a:t>
                      </a:r>
                      <a:endParaRPr 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61701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System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Experiment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GW (full)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COHSEX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Corrected</a:t>
                      </a:r>
                    </a:p>
                    <a:p>
                      <a:r>
                        <a:rPr lang="en-US" sz="1400" b="1" dirty="0" smtClean="0"/>
                        <a:t>COHSEX*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DFT-LDA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</a:tr>
              <a:tr h="35122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Diamond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5.48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5.70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6.99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5.93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5122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1.17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479020" y="6498139"/>
            <a:ext cx="3251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Arial" charset="0"/>
                <a:cs typeface="Arial" charset="0"/>
              </a:rPr>
              <a:t>*Kang &amp; </a:t>
            </a:r>
            <a:r>
              <a:rPr lang="en-US" sz="1200" dirty="0" err="1">
                <a:solidFill>
                  <a:srgbClr val="000000"/>
                </a:solidFill>
                <a:ea typeface="Arial" charset="0"/>
                <a:cs typeface="Arial" charset="0"/>
              </a:rPr>
              <a:t>Hybertsen</a:t>
            </a:r>
            <a:r>
              <a:rPr lang="en-US" sz="12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Phys. </a:t>
            </a:r>
            <a:r>
              <a:rPr lang="en-US" sz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Re.v</a:t>
            </a:r>
            <a:r>
              <a:rPr lang="en-US" sz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a typeface="Arial" charset="0"/>
                <a:cs typeface="Arial" charset="0"/>
              </a:rPr>
              <a:t>B, </a:t>
            </a:r>
            <a:r>
              <a:rPr lang="en-US" sz="1200" b="1" dirty="0">
                <a:solidFill>
                  <a:srgbClr val="000000"/>
                </a:solidFill>
                <a:ea typeface="Arial" charset="0"/>
                <a:cs typeface="Arial" charset="0"/>
              </a:rPr>
              <a:t>82</a:t>
            </a:r>
            <a:r>
              <a:rPr lang="en-US" sz="1200" dirty="0">
                <a:solidFill>
                  <a:srgbClr val="000000"/>
                </a:solidFill>
                <a:ea typeface="Arial" charset="0"/>
                <a:cs typeface="Arial" charset="0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(2010)</a:t>
            </a: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52" y="3990945"/>
            <a:ext cx="4982309" cy="2864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4277" y="4538115"/>
            <a:ext cx="5375615" cy="1719419"/>
            <a:chOff x="784277" y="4538115"/>
            <a:chExt cx="5375615" cy="17194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568" y="4538115"/>
              <a:ext cx="4214099" cy="645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784" y="5277728"/>
              <a:ext cx="5287108" cy="47496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4277" y="5792333"/>
              <a:ext cx="4526273" cy="465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3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560" y="-19060"/>
            <a:ext cx="8592671" cy="740142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u="sng" dirty="0">
                <a:solidFill>
                  <a:srgbClr val="0000FF"/>
                </a:solidFill>
                <a:ea typeface="Arial" charset="0"/>
                <a:cs typeface="Arial" charset="0"/>
              </a:rPr>
              <a:t>GW-Static Self-Energy (COHSEX)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754" y="721082"/>
            <a:ext cx="5707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  <a:t>Interestingly, direct real space method is not best here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  <a:t>Wave vector (Fourier) space is better computationally</a:t>
            </a:r>
            <a:b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Serial version written and correctness tested</a:t>
            </a:r>
            <a:endParaRPr lang="en-US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89538" y="3948089"/>
            <a:ext cx="6776637" cy="2574461"/>
            <a:chOff x="1289538" y="3948089"/>
            <a:chExt cx="6776637" cy="25744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3356" y="3948089"/>
              <a:ext cx="5620848" cy="68448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353" y="4898662"/>
              <a:ext cx="6772822" cy="61641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9538" y="5750780"/>
              <a:ext cx="5402385" cy="77177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585" y="2653110"/>
            <a:ext cx="5526278" cy="436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584" y="1757415"/>
            <a:ext cx="6844323" cy="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1235075" y="120650"/>
            <a:ext cx="6710363" cy="457200"/>
          </a:xfrm>
        </p:spPr>
        <p:txBody>
          <a:bodyPr/>
          <a:lstStyle/>
          <a:p>
            <a:pPr eaLnBrk="1" hangingPunct="1"/>
            <a:r>
              <a:rPr lang="en-US" sz="3600" u="sng">
                <a:solidFill>
                  <a:srgbClr val="008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GW: some math details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2" name="Text Box 9"/>
          <p:cNvSpPr txBox="1">
            <a:spLocks noChangeArrowheads="1"/>
          </p:cNvSpPr>
          <p:nvPr/>
        </p:nvSpPr>
        <p:spPr bwMode="auto">
          <a:xfrm>
            <a:off x="293688" y="588963"/>
            <a:ext cx="4872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1. Calculate RPA polarizability </a:t>
            </a:r>
            <a:r>
              <a:rPr lang="en-US" i="1">
                <a:solidFill>
                  <a:srgbClr val="0000FF"/>
                </a:solidFill>
              </a:rPr>
              <a:t>P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8618" name="Text Box 10"/>
          <p:cNvSpPr txBox="1">
            <a:spLocks noChangeArrowheads="1"/>
          </p:cNvSpPr>
          <p:nvPr/>
        </p:nvSpPr>
        <p:spPr bwMode="auto">
          <a:xfrm>
            <a:off x="244475" y="2084388"/>
            <a:ext cx="558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2. Calculate screened interaction </a:t>
            </a:r>
            <a:r>
              <a:rPr lang="en-US" i="1">
                <a:solidFill>
                  <a:srgbClr val="0000FF"/>
                </a:solidFill>
                <a:latin typeface="Times" charset="0"/>
                <a:cs typeface="Times" charset="0"/>
              </a:rPr>
              <a:t>W</a:t>
            </a:r>
            <a:endParaRPr lang="en-US">
              <a:solidFill>
                <a:srgbClr val="000000"/>
              </a:solidFill>
              <a:latin typeface="Times" charset="0"/>
              <a:cs typeface="Times" charset="0"/>
            </a:endParaRP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331788" y="4151313"/>
            <a:ext cx="829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3. Calculate self-energy correction </a:t>
            </a:r>
            <a:r>
              <a:rPr lang="en-US">
                <a:solidFill>
                  <a:srgbClr val="0000FF"/>
                </a:solidFill>
                <a:latin typeface="Times" charset="0"/>
                <a:cs typeface="Times" charset="0"/>
              </a:rPr>
              <a:t>∑</a:t>
            </a:r>
            <a:r>
              <a:rPr lang="en-US" i="1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for each state </a:t>
            </a:r>
            <a:r>
              <a:rPr lang="en-US" i="1">
                <a:solidFill>
                  <a:srgbClr val="0000FF"/>
                </a:solidFill>
                <a:latin typeface="Times" charset="0"/>
                <a:cs typeface="Times" charset="0"/>
              </a:rPr>
              <a:t>n</a:t>
            </a:r>
            <a:endParaRPr lang="en-US">
              <a:solidFill>
                <a:srgbClr val="000000"/>
              </a:solidFill>
              <a:latin typeface="Times" charset="0"/>
              <a:cs typeface="Times" charset="0"/>
            </a:endParaRPr>
          </a:p>
        </p:txBody>
      </p:sp>
      <p:pic>
        <p:nvPicPr>
          <p:cNvPr id="409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031875"/>
            <a:ext cx="766603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2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586038"/>
            <a:ext cx="28178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2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540000"/>
            <a:ext cx="253206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2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3143250"/>
            <a:ext cx="52578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2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4686300"/>
            <a:ext cx="84740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8628" name="Rectangle 20"/>
          <p:cNvSpPr>
            <a:spLocks noChangeArrowheads="1"/>
          </p:cNvSpPr>
          <p:nvPr/>
        </p:nvSpPr>
        <p:spPr bwMode="auto">
          <a:xfrm>
            <a:off x="2452688" y="1730375"/>
            <a:ext cx="287337" cy="2365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708629" name="Rectangle 21"/>
          <p:cNvSpPr>
            <a:spLocks noChangeArrowheads="1"/>
          </p:cNvSpPr>
          <p:nvPr/>
        </p:nvSpPr>
        <p:spPr bwMode="auto">
          <a:xfrm>
            <a:off x="3027363" y="4870450"/>
            <a:ext cx="512762" cy="7096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708630" name="Rectangle 22"/>
          <p:cNvSpPr>
            <a:spLocks noChangeArrowheads="1"/>
          </p:cNvSpPr>
          <p:nvPr/>
        </p:nvSpPr>
        <p:spPr bwMode="auto">
          <a:xfrm>
            <a:off x="5546725" y="1200150"/>
            <a:ext cx="1371600" cy="498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708631" name="Rectangle 23"/>
          <p:cNvSpPr>
            <a:spLocks noChangeArrowheads="1"/>
          </p:cNvSpPr>
          <p:nvPr/>
        </p:nvSpPr>
        <p:spPr bwMode="auto">
          <a:xfrm>
            <a:off x="6294438" y="4899025"/>
            <a:ext cx="1184275" cy="485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8" grpId="0"/>
      <p:bldP spid="708619" grpId="0"/>
      <p:bldP spid="708628" grpId="0" animBg="1"/>
      <p:bldP spid="708629" grpId="0" animBg="1"/>
      <p:bldP spid="708630" grpId="0" animBg="1"/>
      <p:bldP spid="7086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381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What is so expensive in </a:t>
            </a:r>
            <a:r>
              <a:rPr lang="en-US" sz="3000" b="1" u="sng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GW</a:t>
            </a:r>
            <a:r>
              <a:rPr lang="en-US" sz="3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3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898" name="Text Box 21"/>
          <p:cNvSpPr txBox="1">
            <a:spLocks noChangeArrowheads="1"/>
          </p:cNvSpPr>
          <p:nvPr/>
        </p:nvSpPr>
        <p:spPr bwMode="auto">
          <a:xfrm>
            <a:off x="131763" y="631825"/>
            <a:ext cx="88725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One key element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response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of electrons to perturbation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25413" y="2328863"/>
            <a:ext cx="88709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i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</a:t>
            </a:r>
            <a:r>
              <a:rPr lang="en-US" sz="2200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(</a:t>
            </a:r>
            <a:r>
              <a:rPr lang="en-US" sz="2200" i="1" dirty="0" err="1">
                <a:solidFill>
                  <a:srgbClr val="0000FF"/>
                </a:solidFill>
                <a:latin typeface="CMU Serif Roman" charset="0"/>
                <a:cs typeface="CMU Serif Roman" charset="0"/>
              </a:rPr>
              <a:t>r,r</a:t>
            </a:r>
            <a:r>
              <a:rPr lang="en-US" sz="2200" i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sz="2200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)</a:t>
            </a:r>
            <a:r>
              <a:rPr lang="en-US" altLang="ja-JP" sz="2200" dirty="0">
                <a:solidFill>
                  <a:srgbClr val="0000FF"/>
                </a:solidFill>
              </a:rPr>
              <a:t> </a:t>
            </a:r>
            <a:r>
              <a:rPr lang="en-US" altLang="ja-JP" sz="2200" dirty="0"/>
              <a:t>= </a:t>
            </a:r>
            <a:r>
              <a:rPr lang="en-US" altLang="ja-JP" sz="2200" dirty="0">
                <a:latin typeface="Arial" charset="0"/>
                <a:ea typeface="Arial" charset="0"/>
                <a:cs typeface="Arial" charset="0"/>
              </a:rPr>
              <a:t>Response of electron density </a:t>
            </a:r>
            <a:r>
              <a:rPr lang="en-US" altLang="ja-JP" sz="2200" i="1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n</a:t>
            </a:r>
            <a:r>
              <a:rPr lang="en-US" altLang="ja-JP" sz="2200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(</a:t>
            </a:r>
            <a:r>
              <a:rPr lang="en-US" altLang="ja-JP" sz="2200" i="1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r</a:t>
            </a:r>
            <a:r>
              <a:rPr lang="en-US" altLang="ja-JP" sz="2200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)</a:t>
            </a:r>
            <a:r>
              <a:rPr lang="en-US" altLang="ja-JP" sz="2200" dirty="0"/>
              <a:t> </a:t>
            </a:r>
            <a:r>
              <a:rPr lang="en-US" altLang="ja-JP" sz="2200" dirty="0">
                <a:latin typeface="Arial" charset="0"/>
                <a:ea typeface="Arial" charset="0"/>
                <a:cs typeface="Arial" charset="0"/>
              </a:rPr>
              <a:t>at position </a:t>
            </a:r>
            <a:r>
              <a:rPr lang="en-US" altLang="ja-JP" sz="2200" i="1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r</a:t>
            </a:r>
            <a:r>
              <a:rPr lang="en-US" altLang="ja-JP" sz="2200" dirty="0"/>
              <a:t> </a:t>
            </a:r>
            <a:br>
              <a:rPr lang="en-US" altLang="ja-JP" sz="2200" dirty="0"/>
            </a:br>
            <a:r>
              <a:rPr lang="en-US" altLang="ja-JP" sz="2200" dirty="0"/>
              <a:t>	          </a:t>
            </a:r>
            <a:r>
              <a:rPr lang="en-US" altLang="ja-JP" sz="2200" dirty="0">
                <a:latin typeface="Arial" charset="0"/>
                <a:ea typeface="Arial" charset="0"/>
                <a:cs typeface="Arial" charset="0"/>
              </a:rPr>
              <a:t>to change of potential </a:t>
            </a:r>
            <a:r>
              <a:rPr lang="en-US" altLang="ja-JP" sz="2200" i="1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V</a:t>
            </a:r>
            <a:r>
              <a:rPr lang="en-US" altLang="ja-JP" sz="2200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(</a:t>
            </a:r>
            <a:r>
              <a:rPr lang="en-US" altLang="ja-JP" sz="2200" i="1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r</a:t>
            </a:r>
            <a:r>
              <a:rPr lang="en-US" sz="2200" i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sz="2200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)</a:t>
            </a:r>
            <a:r>
              <a:rPr lang="en-US" altLang="ja-JP" sz="2200" dirty="0"/>
              <a:t> </a:t>
            </a:r>
            <a:r>
              <a:rPr lang="en-US" altLang="ja-JP" sz="2200" dirty="0">
                <a:latin typeface="Arial" charset="0"/>
                <a:ea typeface="Arial" charset="0"/>
                <a:cs typeface="Arial" charset="0"/>
              </a:rPr>
              <a:t>at position </a:t>
            </a:r>
            <a:r>
              <a:rPr lang="en-US" altLang="ja-JP" sz="2200" i="1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r</a:t>
            </a:r>
            <a:r>
              <a:rPr lang="en-US" sz="2200" i="1" dirty="0">
                <a:solidFill>
                  <a:srgbClr val="0000FF"/>
                </a:solidFill>
                <a:latin typeface="CMU Serif Roman" charset="0"/>
                <a:cs typeface="CMU Serif Roman" charset="0"/>
              </a:rPr>
              <a:t>’</a:t>
            </a:r>
            <a:endParaRPr lang="en-US" sz="2200" dirty="0">
              <a:latin typeface="CMU Serif Roman" charset="0"/>
              <a:cs typeface="CMU Serif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7987"/>
          <a:stretch/>
        </p:blipFill>
        <p:spPr>
          <a:xfrm>
            <a:off x="207047" y="1123037"/>
            <a:ext cx="2792186" cy="10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1235075" y="120650"/>
            <a:ext cx="6710363" cy="457200"/>
          </a:xfrm>
        </p:spPr>
        <p:txBody>
          <a:bodyPr/>
          <a:lstStyle/>
          <a:p>
            <a:pPr eaLnBrk="1" hangingPunct="1"/>
            <a:r>
              <a:rPr lang="en-US" sz="3600" u="sng">
                <a:solidFill>
                  <a:srgbClr val="008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GW: matrix elements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79388" y="611188"/>
            <a:ext cx="8850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How do matrix elements                        converge with 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l</a:t>
            </a:r>
            <a:r>
              <a:rPr lang="en-US">
                <a:solidFill>
                  <a:srgbClr val="000000"/>
                </a:solidFill>
              </a:rPr>
              <a:t> ?</a:t>
            </a:r>
          </a:p>
        </p:txBody>
      </p:sp>
      <p:pic>
        <p:nvPicPr>
          <p:cNvPr id="72705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00200"/>
            <a:ext cx="8345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725488"/>
            <a:ext cx="19653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3" name="Picture 23" descr="talk_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624138"/>
            <a:ext cx="4235450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4" name="Text Box 24"/>
          <p:cNvSpPr txBox="1">
            <a:spLocks noChangeArrowheads="1"/>
          </p:cNvSpPr>
          <p:nvPr/>
        </p:nvSpPr>
        <p:spPr bwMode="auto">
          <a:xfrm>
            <a:off x="4552950" y="2649538"/>
            <a:ext cx="4348163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Char char="\"/>
            </a:pPr>
            <a:r>
              <a:rPr lang="en-US">
                <a:solidFill>
                  <a:srgbClr val="000000"/>
                </a:solidFill>
              </a:rPr>
              <a:t> Need 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ε</a:t>
            </a:r>
            <a:r>
              <a:rPr lang="en-US" i="1" baseline="-25000">
                <a:solidFill>
                  <a:srgbClr val="0000FF"/>
                </a:solidFill>
                <a:latin typeface="Times" charset="0"/>
              </a:rPr>
              <a:t>l  </a:t>
            </a:r>
            <a:r>
              <a:rPr lang="en-US" sz="2800">
                <a:solidFill>
                  <a:srgbClr val="0000FF"/>
                </a:solidFill>
                <a:latin typeface="Apple Symbols" charset="0"/>
                <a:sym typeface="Apple Symbols" charset="0"/>
              </a:rPr>
              <a:t>≳</a:t>
            </a:r>
            <a:r>
              <a:rPr lang="en-US">
                <a:solidFill>
                  <a:srgbClr val="0000FF"/>
                </a:solidFill>
                <a:latin typeface="Apple Symbols" charset="0"/>
                <a:sym typeface="Apple Symbols" charset="0"/>
              </a:rPr>
              <a:t> 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E</a:t>
            </a:r>
            <a:r>
              <a:rPr lang="en-US" i="1" baseline="-25000">
                <a:solidFill>
                  <a:srgbClr val="0000FF"/>
                </a:solidFill>
                <a:latin typeface="Times" charset="0"/>
              </a:rPr>
              <a:t>q </a:t>
            </a:r>
            <a:r>
              <a:rPr lang="en-US">
                <a:solidFill>
                  <a:srgbClr val="000000"/>
                </a:solidFill>
              </a:rPr>
              <a:t>to converge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Why?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None/>
            </a:pPr>
            <a:endParaRPr lang="en-US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None/>
            </a:pPr>
            <a:r>
              <a:rPr lang="en-US">
                <a:solidFill>
                  <a:srgbClr val="000000"/>
                </a:solidFill>
              </a:rPr>
              <a:t>High energy </a:t>
            </a:r>
            <a:r>
              <a:rPr lang="en-US">
                <a:solidFill>
                  <a:srgbClr val="0000FF"/>
                </a:solidFill>
                <a:latin typeface="Times" charset="0"/>
                <a:cs typeface="Times" charset="0"/>
              </a:rPr>
              <a:t>|</a:t>
            </a:r>
            <a:r>
              <a:rPr lang="en-US" i="1">
                <a:solidFill>
                  <a:srgbClr val="0000FF"/>
                </a:solidFill>
                <a:latin typeface="Times" charset="0"/>
                <a:cs typeface="Times" charset="0"/>
              </a:rPr>
              <a:t>l</a:t>
            </a:r>
            <a:r>
              <a:rPr lang="en-US">
                <a:solidFill>
                  <a:srgbClr val="0000FF"/>
                </a:solidFill>
                <a:latin typeface="Times" charset="0"/>
                <a:cs typeface="Times" charset="0"/>
              </a:rPr>
              <a:t>&gt; </a:t>
            </a:r>
            <a:r>
              <a:rPr lang="en-US">
                <a:solidFill>
                  <a:srgbClr val="000000"/>
                </a:solidFill>
              </a:rPr>
              <a:t>are </a:t>
            </a:r>
            <a:r>
              <a:rPr lang="en-US">
                <a:solidFill>
                  <a:srgbClr val="000000"/>
                </a:solidFill>
                <a:latin typeface="Times" charset="0"/>
              </a:rPr>
              <a:t>≈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 </a:t>
            </a:r>
            <a:r>
              <a:rPr lang="en-US">
                <a:solidFill>
                  <a:srgbClr val="000000"/>
                </a:solidFill>
              </a:rPr>
              <a:t>free-e</a:t>
            </a:r>
            <a:r>
              <a:rPr lang="en-US" baseline="30000">
                <a:solidFill>
                  <a:srgbClr val="000000"/>
                </a:solidFill>
              </a:rPr>
              <a:t>-</a:t>
            </a: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with 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ε</a:t>
            </a:r>
            <a:r>
              <a:rPr lang="en-US" i="1" baseline="-25000">
                <a:solidFill>
                  <a:srgbClr val="0000FF"/>
                </a:solidFill>
                <a:latin typeface="Times" charset="0"/>
              </a:rPr>
              <a:t>l  </a:t>
            </a:r>
            <a:r>
              <a:rPr lang="en-US">
                <a:solidFill>
                  <a:srgbClr val="0000FF"/>
                </a:solidFill>
                <a:latin typeface="Times" charset="0"/>
              </a:rPr>
              <a:t>≈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 ħ</a:t>
            </a:r>
            <a:r>
              <a:rPr lang="en-US" i="1" baseline="30000">
                <a:solidFill>
                  <a:srgbClr val="0000FF"/>
                </a:solidFill>
                <a:latin typeface="Times" charset="0"/>
              </a:rPr>
              <a:t>2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q</a:t>
            </a:r>
            <a:r>
              <a:rPr lang="en-US" i="1" baseline="-25000">
                <a:solidFill>
                  <a:srgbClr val="0000FF"/>
                </a:solidFill>
                <a:latin typeface="Times" charset="0"/>
              </a:rPr>
              <a:t>l</a:t>
            </a:r>
            <a:r>
              <a:rPr lang="en-US" i="1" baseline="30000">
                <a:solidFill>
                  <a:srgbClr val="0000FF"/>
                </a:solidFill>
                <a:latin typeface="Times" charset="0"/>
              </a:rPr>
              <a:t>2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/2m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None/>
            </a:pPr>
            <a:endParaRPr lang="en-US" i="1">
              <a:solidFill>
                <a:srgbClr val="0000FF"/>
              </a:solidFill>
              <a:latin typeface="Times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None/>
            </a:pPr>
            <a:r>
              <a:rPr lang="en-US">
                <a:solidFill>
                  <a:srgbClr val="000000"/>
                </a:solidFill>
              </a:rPr>
              <a:t>So must sample </a:t>
            </a:r>
            <a:r>
              <a:rPr lang="en-US">
                <a:solidFill>
                  <a:srgbClr val="0000FF"/>
                </a:solidFill>
              </a:rPr>
              <a:t>|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q</a:t>
            </a:r>
            <a:r>
              <a:rPr lang="en-US" i="1" baseline="-25000">
                <a:solidFill>
                  <a:srgbClr val="0000FF"/>
                </a:solidFill>
                <a:latin typeface="Times" charset="0"/>
              </a:rPr>
              <a:t>l</a:t>
            </a:r>
            <a:r>
              <a:rPr lang="en-US">
                <a:solidFill>
                  <a:srgbClr val="0000FF"/>
                </a:solidFill>
              </a:rPr>
              <a:t>|~|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q</a:t>
            </a:r>
            <a:r>
              <a:rPr lang="en-US">
                <a:solidFill>
                  <a:srgbClr val="0000FF"/>
                </a:solidFill>
              </a:rPr>
              <a:t>|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charset="0"/>
              <a:buNone/>
            </a:pPr>
            <a:r>
              <a:rPr lang="en-US">
                <a:solidFill>
                  <a:srgbClr val="000000"/>
                </a:solidFill>
              </a:rPr>
              <a:t>to catch dominant parts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of </a:t>
            </a:r>
            <a:r>
              <a:rPr lang="en-US">
                <a:solidFill>
                  <a:srgbClr val="0000FF"/>
                </a:solidFill>
                <a:latin typeface="Times" charset="0"/>
                <a:cs typeface="Times" charset="0"/>
              </a:rPr>
              <a:t>|</a:t>
            </a:r>
            <a:r>
              <a:rPr lang="en-US" i="1">
                <a:solidFill>
                  <a:srgbClr val="0000FF"/>
                </a:solidFill>
                <a:latin typeface="Times" charset="0"/>
                <a:cs typeface="Times" charset="0"/>
              </a:rPr>
              <a:t>vbm</a:t>
            </a:r>
            <a:r>
              <a:rPr lang="en-US">
                <a:solidFill>
                  <a:srgbClr val="0000FF"/>
                </a:solidFill>
                <a:latin typeface="Times" charset="0"/>
                <a:cs typeface="Times" charset="0"/>
              </a:rPr>
              <a:t>&gt;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27065" name="Text Box 25"/>
          <p:cNvSpPr txBox="1">
            <a:spLocks noChangeArrowheads="1"/>
          </p:cNvSpPr>
          <p:nvPr/>
        </p:nvSpPr>
        <p:spPr bwMode="auto">
          <a:xfrm>
            <a:off x="280988" y="1173163"/>
            <a:ext cx="2563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Simple sum rule</a:t>
            </a:r>
          </a:p>
        </p:txBody>
      </p:sp>
    </p:spTree>
    <p:extLst>
      <p:ext uri="{BB962C8B-B14F-4D97-AF65-F5344CB8AC3E}">
        <p14:creationId xmlns:p14="http://schemas.microsoft.com/office/powerpoint/2010/main" val="3234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4" grpId="0" build="allAtOnce"/>
      <p:bldP spid="72706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24800" cy="838200"/>
          </a:xfrm>
        </p:spPr>
        <p:txBody>
          <a:bodyPr/>
          <a:lstStyle/>
          <a:p>
            <a:r>
              <a:rPr lang="en-US" sz="3200" u="sng">
                <a:solidFill>
                  <a:srgbClr val="008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GW: details 1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685800" y="2057400"/>
            <a:ext cx="778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Screened interaction </a:t>
            </a:r>
            <a:r>
              <a:rPr lang="en-US" sz="2800" i="1">
                <a:solidFill>
                  <a:srgbClr val="0000FF"/>
                </a:solidFill>
                <a:latin typeface="Times" charset="0"/>
              </a:rPr>
              <a:t>W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 given by convolution</a:t>
            </a:r>
          </a:p>
        </p:txBody>
      </p:sp>
      <p:sp>
        <p:nvSpPr>
          <p:cNvPr id="463876" name="Text Box 4"/>
          <p:cNvSpPr txBox="1">
            <a:spLocks noChangeArrowheads="1"/>
          </p:cNvSpPr>
          <p:nvPr/>
        </p:nvSpPr>
        <p:spPr bwMode="auto">
          <a:xfrm>
            <a:off x="762000" y="4191000"/>
            <a:ext cx="778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RPA polarizability                                      given by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848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28194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32766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80" name="Text Box 8"/>
          <p:cNvSpPr txBox="1">
            <a:spLocks noChangeArrowheads="1"/>
          </p:cNvSpPr>
          <p:nvPr/>
        </p:nvSpPr>
        <p:spPr bwMode="auto">
          <a:xfrm>
            <a:off x="685800" y="3048000"/>
            <a:ext cx="7788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Dielectric function </a:t>
            </a:r>
            <a:r>
              <a:rPr lang="en-US" sz="3200" i="1">
                <a:solidFill>
                  <a:srgbClr val="0000FF"/>
                </a:solidFill>
                <a:latin typeface="Symbol" charset="0"/>
              </a:rPr>
              <a:t>e(w)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 given by polarizability </a:t>
            </a:r>
            <a:r>
              <a:rPr lang="en-US" sz="2800" i="1">
                <a:solidFill>
                  <a:srgbClr val="0000FF"/>
                </a:solidFill>
                <a:latin typeface="Times" charset="0"/>
              </a:rPr>
              <a:t>P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 </a:t>
            </a:r>
          </a:p>
        </p:txBody>
      </p:sp>
      <p:pic>
        <p:nvPicPr>
          <p:cNvPr id="4638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200"/>
            <a:ext cx="67818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64000"/>
            <a:ext cx="3352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8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5" grpId="0" autoUpdateAnimBg="0"/>
      <p:bldP spid="463876" grpId="0" autoUpdateAnimBg="0"/>
      <p:bldP spid="463880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7924800" cy="838200"/>
          </a:xfrm>
        </p:spPr>
        <p:txBody>
          <a:bodyPr/>
          <a:lstStyle/>
          <a:p>
            <a:r>
              <a:rPr lang="en-US" sz="3200" u="sng">
                <a:solidFill>
                  <a:srgbClr val="008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GW: details 2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6324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5943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901" name="Text Box 5"/>
          <p:cNvSpPr txBox="1">
            <a:spLocks noChangeArrowheads="1"/>
          </p:cNvSpPr>
          <p:nvPr/>
        </p:nvSpPr>
        <p:spPr bwMode="auto">
          <a:xfrm>
            <a:off x="457200" y="609600"/>
            <a:ext cx="8358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Solving Dyson</a:t>
            </a:r>
            <a:r>
              <a:rPr lang="ja-JP" altLang="en-US" sz="2400">
                <a:solidFill>
                  <a:srgbClr val="000000"/>
                </a:solidFill>
              </a:rPr>
              <a:t>’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s equation: write as perturbation on DFT</a:t>
            </a:r>
          </a:p>
        </p:txBody>
      </p:sp>
      <p:sp>
        <p:nvSpPr>
          <p:cNvPr id="464902" name="Text Box 6"/>
          <p:cNvSpPr txBox="1">
            <a:spLocks noChangeArrowheads="1"/>
          </p:cNvSpPr>
          <p:nvPr/>
        </p:nvSpPr>
        <p:spPr bwMode="auto">
          <a:xfrm>
            <a:off x="304800" y="2057400"/>
            <a:ext cx="8478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Take matrix elements among DFT states -&gt; diagonalize</a:t>
            </a:r>
          </a:p>
        </p:txBody>
      </p:sp>
      <p:sp>
        <p:nvSpPr>
          <p:cNvPr id="464903" name="Text Box 7"/>
          <p:cNvSpPr txBox="1">
            <a:spLocks noChangeArrowheads="1"/>
          </p:cNvSpPr>
          <p:nvPr/>
        </p:nvSpPr>
        <p:spPr bwMode="auto">
          <a:xfrm>
            <a:off x="304800" y="3124200"/>
            <a:ext cx="8458200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Common approximations: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 Take </a:t>
            </a:r>
            <a:r>
              <a:rPr lang="en-US" sz="2400">
                <a:solidFill>
                  <a:srgbClr val="0000FF"/>
                </a:solidFill>
                <a:latin typeface="Symbol" charset="0"/>
              </a:rPr>
              <a:t>|</a:t>
            </a:r>
            <a:r>
              <a:rPr lang="en-US" sz="2400" i="1">
                <a:solidFill>
                  <a:srgbClr val="0000FF"/>
                </a:solidFill>
                <a:latin typeface="Symbol" charset="0"/>
              </a:rPr>
              <a:t>y</a:t>
            </a:r>
            <a:r>
              <a:rPr lang="en-US" sz="2400" i="1" baseline="-25000">
                <a:solidFill>
                  <a:srgbClr val="0000FF"/>
                </a:solidFill>
                <a:latin typeface="Times" charset="0"/>
              </a:rPr>
              <a:t>j</a:t>
            </a:r>
            <a:r>
              <a:rPr lang="en-US" sz="2400">
                <a:solidFill>
                  <a:srgbClr val="0000FF"/>
                </a:solidFill>
                <a:latin typeface="Symbol" charset="0"/>
              </a:rPr>
              <a:t>&gt; </a:t>
            </a:r>
            <a:r>
              <a:rPr lang="en-US" sz="3200">
                <a:solidFill>
                  <a:srgbClr val="0000FF"/>
                </a:solidFill>
                <a:latin typeface="Symbol" charset="0"/>
                <a:sym typeface="Symbol" charset="0"/>
              </a:rPr>
              <a:t></a:t>
            </a:r>
            <a:r>
              <a:rPr lang="en-US" sz="2400">
                <a:solidFill>
                  <a:srgbClr val="0000FF"/>
                </a:solidFill>
                <a:latin typeface="Symbol" charset="0"/>
                <a:sym typeface="Symbol" charset="0"/>
              </a:rPr>
              <a:t>  </a:t>
            </a:r>
            <a:r>
              <a:rPr lang="en-US" sz="2400">
                <a:solidFill>
                  <a:srgbClr val="0000FF"/>
                </a:solidFill>
                <a:latin typeface="Symbol" charset="0"/>
              </a:rPr>
              <a:t>|</a:t>
            </a:r>
            <a:r>
              <a:rPr lang="en-US" sz="2400" i="1">
                <a:solidFill>
                  <a:srgbClr val="0000FF"/>
                </a:solidFill>
                <a:latin typeface="Symbol" charset="0"/>
              </a:rPr>
              <a:t>y</a:t>
            </a:r>
            <a:r>
              <a:rPr lang="en-US" sz="2400" i="1" baseline="-25000">
                <a:solidFill>
                  <a:srgbClr val="0000FF"/>
                </a:solidFill>
                <a:latin typeface="Times" charset="0"/>
              </a:rPr>
              <a:t>j</a:t>
            </a:r>
            <a:r>
              <a:rPr lang="en-US" sz="2400" i="1" baseline="30000">
                <a:solidFill>
                  <a:srgbClr val="0000FF"/>
                </a:solidFill>
                <a:latin typeface="Times" charset="0"/>
              </a:rPr>
              <a:t>DFT</a:t>
            </a:r>
            <a:r>
              <a:rPr lang="en-US" sz="2400">
                <a:solidFill>
                  <a:srgbClr val="0000FF"/>
                </a:solidFill>
                <a:latin typeface="Symbol" charset="0"/>
              </a:rPr>
              <a:t>&gt;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 so system already diagonal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Lucida Grande" charset="0"/>
              </a:rPr>
              <a:t>Evaluate </a:t>
            </a:r>
            <a:r>
              <a:rPr lang="en-US" sz="2800" i="1">
                <a:solidFill>
                  <a:srgbClr val="0000FF"/>
                </a:solidFill>
                <a:latin typeface="Symbol" charset="0"/>
              </a:rPr>
              <a:t>S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 and </a:t>
            </a:r>
            <a:r>
              <a:rPr lang="en-US" sz="2400" i="1">
                <a:solidFill>
                  <a:srgbClr val="0000FF"/>
                </a:solidFill>
                <a:latin typeface="Lucida Grande" charset="0"/>
              </a:rPr>
              <a:t>d</a:t>
            </a:r>
            <a:r>
              <a:rPr lang="en-US" sz="2800" i="1">
                <a:solidFill>
                  <a:srgbClr val="0000FF"/>
                </a:solidFill>
                <a:latin typeface="Symbol" charset="0"/>
              </a:rPr>
              <a:t>S/</a:t>
            </a:r>
            <a:r>
              <a:rPr lang="en-US" sz="2400" i="1">
                <a:solidFill>
                  <a:srgbClr val="0000FF"/>
                </a:solidFill>
                <a:latin typeface="Lucida Grande" charset="0"/>
              </a:rPr>
              <a:t>d</a:t>
            </a:r>
            <a:r>
              <a:rPr lang="en-US" sz="2800" i="1">
                <a:solidFill>
                  <a:srgbClr val="0000FF"/>
                </a:solidFill>
                <a:latin typeface="Lucida Grande CY" charset="0"/>
              </a:rPr>
              <a:t>є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 at </a:t>
            </a:r>
            <a:r>
              <a:rPr lang="en-US" sz="2800" i="1">
                <a:solidFill>
                  <a:srgbClr val="0000FF"/>
                </a:solidFill>
                <a:latin typeface="Lucida Grande CY" charset="0"/>
              </a:rPr>
              <a:t>є</a:t>
            </a:r>
            <a:r>
              <a:rPr lang="en-US" sz="2400" i="1" baseline="-25000">
                <a:solidFill>
                  <a:srgbClr val="0000FF"/>
                </a:solidFill>
                <a:latin typeface="Times" charset="0"/>
              </a:rPr>
              <a:t>j</a:t>
            </a:r>
            <a:r>
              <a:rPr lang="en-US" sz="2400" i="1" baseline="30000">
                <a:solidFill>
                  <a:srgbClr val="0000FF"/>
                </a:solidFill>
                <a:latin typeface="Times" charset="0"/>
              </a:rPr>
              <a:t>DFT </a:t>
            </a:r>
            <a:r>
              <a:rPr lang="en-US" sz="2400">
                <a:solidFill>
                  <a:srgbClr val="000000"/>
                </a:solidFill>
                <a:latin typeface="Lucida Grande" charset="0"/>
              </a:rPr>
              <a:t>and solve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2400">
              <a:solidFill>
                <a:srgbClr val="000000"/>
              </a:solidFill>
              <a:latin typeface="Lucida Grande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FF"/>
              </a:solidFill>
              <a:latin typeface="Symbol" charset="0"/>
            </a:endParaRPr>
          </a:p>
        </p:txBody>
      </p:sp>
      <p:pic>
        <p:nvPicPr>
          <p:cNvPr id="4649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5800"/>
            <a:ext cx="5715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15000"/>
            <a:ext cx="67389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1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2" grpId="0" autoUpdateAnimBg="0"/>
      <p:bldP spid="464903" grpId="0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 u="sng">
                <a:solidFill>
                  <a:srgbClr val="008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Density Functional Theory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14300" y="695325"/>
            <a:ext cx="90297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For a interacting electronic system, can get</a:t>
            </a:r>
          </a:p>
          <a:p>
            <a:pPr lvl="1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	exact </a:t>
            </a:r>
            <a:r>
              <a:rPr lang="en-US" u="sng">
                <a:solidFill>
                  <a:srgbClr val="000000"/>
                </a:solidFill>
              </a:rPr>
              <a:t>ground-state</a:t>
            </a:r>
            <a:r>
              <a:rPr lang="en-US">
                <a:solidFill>
                  <a:srgbClr val="000000"/>
                </a:solidFill>
              </a:rPr>
              <a:t> energy 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E</a:t>
            </a:r>
            <a:r>
              <a:rPr lang="en-US" i="1" baseline="-25000">
                <a:solidFill>
                  <a:srgbClr val="0000FF"/>
                </a:solidFill>
                <a:latin typeface="Times" charset="0"/>
              </a:rPr>
              <a:t>0</a:t>
            </a: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lvl="1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	exact </a:t>
            </a:r>
            <a:r>
              <a:rPr lang="en-US" u="sng">
                <a:solidFill>
                  <a:srgbClr val="000000"/>
                </a:solidFill>
              </a:rPr>
              <a:t>ground-state</a:t>
            </a:r>
            <a:r>
              <a:rPr lang="en-US">
                <a:solidFill>
                  <a:srgbClr val="000000"/>
                </a:solidFill>
              </a:rPr>
              <a:t> electron density </a:t>
            </a:r>
            <a:r>
              <a:rPr lang="en-US" i="1">
                <a:solidFill>
                  <a:srgbClr val="0000FF"/>
                </a:solidFill>
                <a:latin typeface="Times" charset="0"/>
              </a:rPr>
              <a:t>n(r)</a:t>
            </a:r>
            <a:r>
              <a:rPr lang="en-US" i="1">
                <a:solidFill>
                  <a:srgbClr val="000000"/>
                </a:solidFill>
              </a:rPr>
              <a:t> 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by solving self-consistent effective </a:t>
            </a:r>
            <a:r>
              <a:rPr lang="en-US" i="1">
                <a:solidFill>
                  <a:srgbClr val="000000"/>
                </a:solidFill>
              </a:rPr>
              <a:t>single-particle</a:t>
            </a:r>
            <a:r>
              <a:rPr lang="en-US">
                <a:solidFill>
                  <a:srgbClr val="000000"/>
                </a:solidFill>
              </a:rPr>
              <a:t> problem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690563" y="6326188"/>
            <a:ext cx="842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Hohenberg &amp; Kohn, </a:t>
            </a:r>
            <a:r>
              <a:rPr lang="en-US" sz="1600" i="1">
                <a:solidFill>
                  <a:srgbClr val="000000"/>
                </a:solidFill>
              </a:rPr>
              <a:t>Phys. Rev. </a:t>
            </a:r>
            <a:r>
              <a:rPr lang="en-US" sz="1600">
                <a:solidFill>
                  <a:srgbClr val="000000"/>
                </a:solidFill>
              </a:rPr>
              <a:t> (1964); Kohn and Sham, </a:t>
            </a:r>
            <a:r>
              <a:rPr lang="en-US" sz="1600" i="1">
                <a:solidFill>
                  <a:srgbClr val="000000"/>
                </a:solidFill>
              </a:rPr>
              <a:t>Phys. Rev.</a:t>
            </a:r>
            <a:r>
              <a:rPr lang="en-US" sz="1600">
                <a:solidFill>
                  <a:srgbClr val="000000"/>
                </a:solidFill>
              </a:rPr>
              <a:t> (1965).</a:t>
            </a:r>
          </a:p>
        </p:txBody>
      </p:sp>
      <p:pic>
        <p:nvPicPr>
          <p:cNvPr id="482309" name="Picture 5" descr="image-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2686050"/>
            <a:ext cx="6781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1" name="Picture 7" descr="image-1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829050"/>
            <a:ext cx="80010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5405438"/>
            <a:ext cx="59182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420688" y="4899025"/>
            <a:ext cx="783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Typical: Local Density Approximation (LDA)</a:t>
            </a:r>
          </a:p>
        </p:txBody>
      </p:sp>
    </p:spTree>
    <p:extLst>
      <p:ext uri="{BB962C8B-B14F-4D97-AF65-F5344CB8AC3E}">
        <p14:creationId xmlns:p14="http://schemas.microsoft.com/office/powerpoint/2010/main" val="7654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381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What is so expensive in </a:t>
            </a:r>
            <a:r>
              <a:rPr lang="en-US" sz="3000" b="1" u="sng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GW</a:t>
            </a:r>
            <a:r>
              <a:rPr lang="en-US" sz="3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3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898" name="Text Box 21"/>
          <p:cNvSpPr txBox="1">
            <a:spLocks noChangeArrowheads="1"/>
          </p:cNvSpPr>
          <p:nvPr/>
        </p:nvSpPr>
        <p:spPr bwMode="auto">
          <a:xfrm>
            <a:off x="131763" y="631825"/>
            <a:ext cx="88725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One key element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response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of electrons to perturbation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76028" y="2411541"/>
            <a:ext cx="8870950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Standard perturbation theory expression</a:t>
            </a:r>
          </a:p>
          <a:p>
            <a:pPr>
              <a:defRPr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Problems:</a:t>
            </a:r>
          </a:p>
          <a:p>
            <a:pPr marL="457200" indent="-457200">
              <a:spcAft>
                <a:spcPts val="600"/>
              </a:spcAft>
              <a:buAutoNum type="arabicPeriod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Must generate “all” empty states (sum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over 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c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457200" indent="-457200">
              <a:spcAft>
                <a:spcPts val="600"/>
              </a:spcAft>
              <a:buAutoNum type="arabicPeriod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Lots of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FFTs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to get functions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functions 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spcAft>
                <a:spcPts val="600"/>
              </a:spcAft>
              <a:buAutoNum type="arabicPeriod"/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Enormous outer produce to form </a:t>
            </a:r>
            <a:r>
              <a:rPr lang="en-US" sz="2200" i="1" dirty="0" smtClean="0">
                <a:solidFill>
                  <a:srgbClr val="0000FF"/>
                </a:solidFill>
                <a:latin typeface="CMU Serif Roman"/>
                <a:cs typeface="CMU Serif Roman"/>
              </a:rPr>
              <a:t>P</a:t>
            </a:r>
            <a:r>
              <a:rPr lang="en-US" sz="2200" dirty="0" smtClean="0"/>
              <a:t> </a:t>
            </a:r>
          </a:p>
          <a:p>
            <a:pPr marL="457200" indent="-457200">
              <a:spcAft>
                <a:spcPts val="600"/>
              </a:spcAft>
              <a:buFontTx/>
              <a:buAutoNum type="arabicPeriod"/>
              <a:defRPr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Dense 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latin typeface="Lucida Grande"/>
                <a:cs typeface="Lucida Grande"/>
              </a:rPr>
              <a:t>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grid :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i="1" dirty="0" smtClean="0">
                <a:solidFill>
                  <a:srgbClr val="0000FF"/>
                </a:solidFill>
                <a:latin typeface="CMU Serif Roman"/>
                <a:cs typeface="CMU Serif Roman"/>
              </a:rPr>
              <a:t>P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huge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memory</a:t>
            </a:r>
          </a:p>
          <a:p>
            <a:pPr>
              <a:spcAft>
                <a:spcPts val="600"/>
              </a:spcAft>
              <a:defRPr/>
            </a:pPr>
            <a:endParaRPr lang="en-US" sz="2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46" y="1123037"/>
            <a:ext cx="8721969" cy="10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8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41893" y="595294"/>
            <a:ext cx="8409029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1 : Run DFT calc. on structure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 output : </a:t>
            </a:r>
            <a:r>
              <a:rPr lang="en-US" sz="22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  <a:sym typeface="Wingdings"/>
              </a:rPr>
              <a:t>and</a:t>
            </a:r>
            <a:r>
              <a:rPr lang="en-US" sz="2200" dirty="0" smtClean="0">
                <a:sym typeface="Wingdings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2.1 : compute Polarizability matrix </a:t>
            </a:r>
          </a:p>
          <a:p>
            <a:endParaRPr lang="en-US" sz="2200" i="1" dirty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2.2 : double FFT rows and columns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P(G,G’)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3 : compute and invert dielectric screening function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4 : “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plasmon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-pole” method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dynamic screening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5 : put together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>
                <a:sym typeface="Wingdings"/>
              </a:rPr>
              <a:t>,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and              self-energy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S(w)</a:t>
            </a:r>
            <a:b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0"/>
          <a:stretch/>
        </p:blipFill>
        <p:spPr>
          <a:xfrm>
            <a:off x="5723149" y="1777475"/>
            <a:ext cx="1990636" cy="797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907" y="4178753"/>
            <a:ext cx="4130941" cy="410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487" y="4268236"/>
            <a:ext cx="954713" cy="335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804" y="4995296"/>
            <a:ext cx="1208624" cy="347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830"/>
          <a:stretch/>
        </p:blipFill>
        <p:spPr>
          <a:xfrm>
            <a:off x="5024613" y="5707526"/>
            <a:ext cx="758067" cy="306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9557" y="210355"/>
            <a:ext cx="6748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Steps for typical G</a:t>
            </a:r>
            <a:r>
              <a:rPr lang="en-US" sz="3200" b="1" u="sng" baseline="-25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3200" b="1" u="sng" baseline="-25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calculation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41893" y="595294"/>
            <a:ext cx="8409029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1 : Run DFT calc. on structure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 output : </a:t>
            </a:r>
            <a:r>
              <a:rPr lang="en-US" sz="22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  <a:sym typeface="Wingdings"/>
              </a:rPr>
              <a:t>and</a:t>
            </a:r>
            <a:r>
              <a:rPr lang="en-US" sz="2200" dirty="0" smtClean="0">
                <a:sym typeface="Wingdings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2.1 : compute Polarizability matrix </a:t>
            </a:r>
          </a:p>
          <a:p>
            <a:endParaRPr lang="en-US" sz="2200" i="1" dirty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2.2 : double FFT rows and columns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P(G,G’)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3 : compute and invert dielectric screening function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4 : “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plasmon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-pole” method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dynamic screening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Stage 5 : put together </a:t>
            </a:r>
            <a:r>
              <a:rPr lang="en-US" sz="2200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 smtClean="0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>
                <a:sym typeface="Wingdings"/>
              </a:rPr>
              <a:t>,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>
                <a:latin typeface="Arial" charset="0"/>
                <a:ea typeface="Arial" charset="0"/>
                <a:cs typeface="Arial" charset="0"/>
                <a:sym typeface="Wingdings"/>
              </a:rPr>
              <a:t>and              self-energy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S(w)</a:t>
            </a:r>
            <a:b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0"/>
          <a:stretch/>
        </p:blipFill>
        <p:spPr>
          <a:xfrm>
            <a:off x="5723149" y="1777475"/>
            <a:ext cx="1990636" cy="797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907" y="4178753"/>
            <a:ext cx="4130941" cy="410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487" y="4268236"/>
            <a:ext cx="954713" cy="335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804" y="4995296"/>
            <a:ext cx="1208624" cy="347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830"/>
          <a:stretch/>
        </p:blipFill>
        <p:spPr>
          <a:xfrm>
            <a:off x="5024613" y="5707526"/>
            <a:ext cx="758067" cy="306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9557" y="210355"/>
            <a:ext cx="6748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Steps for typical G</a:t>
            </a:r>
            <a:r>
              <a:rPr lang="en-US" sz="3200" b="1" u="sng" baseline="-25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3200" b="1" u="sng" baseline="-25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calculation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3580" y="3135052"/>
            <a:ext cx="203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Most expensive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294052" y="1711724"/>
            <a:ext cx="7701085" cy="145238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6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122301" y="1286690"/>
          <a:ext cx="4362633" cy="717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3" imgW="2527300" imgH="444500" progId="Equation.3">
                  <p:embed/>
                </p:oleObj>
              </mc:Choice>
              <mc:Fallback>
                <p:oleObj name="Equation" r:id="rId3" imgW="2527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301" y="1286690"/>
                        <a:ext cx="4362633" cy="717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69320" y="2498719"/>
            <a:ext cx="40627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Directly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compute </a:t>
            </a:r>
            <a:r>
              <a:rPr lang="en-US" sz="18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space</a:t>
            </a:r>
          </a:p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Many  FFTs : 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i="1" baseline="-25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endParaRPr lang="en-US" sz="1800" i="1" baseline="-250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Big multiply: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N</a:t>
            </a:r>
            <a:r>
              <a:rPr lang="en-US" sz="1800" i="1" baseline="-25000" dirty="0" smtClean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= O(N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800" baseline="30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80691" y="1386675"/>
            <a:ext cx="1762125" cy="944920"/>
            <a:chOff x="3070070" y="3001701"/>
            <a:chExt cx="2349500" cy="1259893"/>
          </a:xfrm>
        </p:grpSpPr>
        <p:sp>
          <p:nvSpPr>
            <p:cNvPr id="12" name="Rectangle 11"/>
            <p:cNvSpPr/>
            <p:nvPr/>
          </p:nvSpPr>
          <p:spPr>
            <a:xfrm>
              <a:off x="3451087" y="3001701"/>
              <a:ext cx="1464855" cy="560346"/>
            </a:xfrm>
            <a:prstGeom prst="rect">
              <a:avLst/>
            </a:prstGeom>
            <a:noFill/>
            <a:ln w="3810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3070070" y="3742482"/>
            <a:ext cx="2349500" cy="519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" name="Equation" r:id="rId5" imgW="1143000" imgH="241300" progId="Equation.3">
                    <p:embed/>
                  </p:oleObj>
                </mc:Choice>
                <mc:Fallback>
                  <p:oleObj name="Equation" r:id="rId5" imgW="1143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70070" y="3742482"/>
                          <a:ext cx="2349500" cy="51911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Box 13"/>
          <p:cNvSpPr txBox="1"/>
          <p:nvPr/>
        </p:nvSpPr>
        <p:spPr>
          <a:xfrm>
            <a:off x="169320" y="4144890"/>
            <a:ext cx="35937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: # occupied states</a:t>
            </a:r>
          </a:p>
          <a:p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: # unoccupied states</a:t>
            </a:r>
          </a:p>
          <a:p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smtClean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: # of g vectors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39763" y="38100"/>
            <a:ext cx="77724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3000" b="1" u="sng" kern="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 versus R space P calculation</a:t>
            </a:r>
            <a:endParaRPr lang="en-US" sz="3000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6322" y="682594"/>
            <a:ext cx="13789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G-space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724400" y="755862"/>
            <a:ext cx="0" cy="55925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le 36"/>
          <p:cNvSpPr/>
          <p:nvPr/>
        </p:nvSpPr>
        <p:spPr>
          <a:xfrm>
            <a:off x="169320" y="5854283"/>
            <a:ext cx="4062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i="1" baseline="-25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FFTs needed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Big O(N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matrix multiply</a:t>
            </a:r>
            <a:endParaRPr lang="en-US" sz="1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843700" y="2706080"/>
            <a:ext cx="2942237" cy="2626360"/>
            <a:chOff x="5843700" y="2706080"/>
            <a:chExt cx="2942237" cy="26263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4695" y="2706080"/>
              <a:ext cx="902675" cy="3200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91355" y="3629082"/>
              <a:ext cx="1009357" cy="32004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43700" y="4582304"/>
              <a:ext cx="1107831" cy="320040"/>
            </a:xfrm>
            <a:prstGeom prst="rect">
              <a:avLst/>
            </a:prstGeom>
          </p:spPr>
        </p:pic>
        <p:sp>
          <p:nvSpPr>
            <p:cNvPr id="31" name="Down Arrow 30"/>
            <p:cNvSpPr/>
            <p:nvPr/>
          </p:nvSpPr>
          <p:spPr bwMode="auto">
            <a:xfrm>
              <a:off x="6282909" y="3088497"/>
              <a:ext cx="226251" cy="46998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Down Arrow 31"/>
            <p:cNvSpPr/>
            <p:nvPr/>
          </p:nvSpPr>
          <p:spPr bwMode="auto">
            <a:xfrm>
              <a:off x="6282909" y="4021019"/>
              <a:ext cx="226251" cy="469989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02899" y="3127825"/>
              <a:ext cx="1462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FFT </a:t>
              </a:r>
              <a:r>
                <a:rPr lang="en-US" sz="1800" i="1" dirty="0" err="1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sz="1800" i="1" baseline="-25000" dirty="0" err="1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r</a:t>
              </a:r>
              <a:r>
                <a:rPr lang="en-US" sz="18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rows</a:t>
              </a:r>
              <a:endParaRPr lang="en-US" sz="18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63495" y="4040929"/>
              <a:ext cx="18091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FFT </a:t>
              </a:r>
              <a:r>
                <a:rPr lang="en-US" sz="1800" i="1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sz="1800" i="1" baseline="-250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r</a:t>
              </a:r>
              <a:r>
                <a:rPr lang="en-US" sz="18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columns</a:t>
              </a:r>
              <a:endParaRPr lang="en-US" sz="18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55722" y="4686109"/>
              <a:ext cx="14302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US" sz="1800" i="1" dirty="0" err="1"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sz="1800" i="1" baseline="-25000" dirty="0" err="1">
                  <a:latin typeface="Arial" charset="0"/>
                  <a:ea typeface="Arial" charset="0"/>
                  <a:cs typeface="Arial" charset="0"/>
                </a:rPr>
                <a:t>r</a:t>
              </a:r>
              <a:r>
                <a:rPr lang="en-US" sz="1800" dirty="0">
                  <a:latin typeface="Arial" charset="0"/>
                  <a:ea typeface="Arial" charset="0"/>
                  <a:cs typeface="Arial" charset="0"/>
                </a:rPr>
                <a:t>: # r grid</a:t>
              </a:r>
            </a:p>
            <a:p>
              <a:pPr defTabSz="342900"/>
              <a:r>
                <a:rPr lang="en-US" sz="1800" i="1" dirty="0" err="1"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sz="1800" i="1" baseline="-25000" dirty="0" err="1">
                  <a:latin typeface="Arial" charset="0"/>
                  <a:ea typeface="Arial" charset="0"/>
                  <a:cs typeface="Arial" charset="0"/>
                </a:rPr>
                <a:t>r</a:t>
              </a:r>
              <a:r>
                <a:rPr lang="en-US" sz="1800" i="1" dirty="0">
                  <a:latin typeface="Arial" charset="0"/>
                  <a:ea typeface="Arial" charset="0"/>
                  <a:cs typeface="Arial" charset="0"/>
                </a:rPr>
                <a:t> ≈ 4Nc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963867" y="5854283"/>
            <a:ext cx="4062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+N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i="1" baseline="-25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8N</a:t>
            </a:r>
            <a:r>
              <a:rPr lang="en-US" sz="1800" baseline="-25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FFTs needed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Big O(N</a:t>
            </a:r>
            <a:r>
              <a:rPr lang="en-US" sz="180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80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matrix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multiply</a:t>
            </a:r>
            <a:endParaRPr lang="en-US" sz="1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57918" y="695371"/>
            <a:ext cx="13628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R-space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44392" y="1953648"/>
            <a:ext cx="33720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Big multiply: </a:t>
            </a:r>
            <a:r>
              <a:rPr lang="en-US" sz="1800" i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800" i="1" baseline="-25000" dirty="0" smtClean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= O(N</a:t>
            </a:r>
            <a:r>
              <a:rPr lang="en-US" sz="180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800" baseline="30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61412" y="141925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-</a:t>
            </a:r>
            <a:endParaRPr lang="en-US" sz="18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4888524" y="1224576"/>
            <a:ext cx="4205420" cy="734887"/>
            <a:chOff x="4888524" y="1224576"/>
            <a:chExt cx="4205420" cy="734887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4888524" y="1224576"/>
            <a:ext cx="4205420" cy="734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name="Equation" r:id="rId10" imgW="2552700" imgH="444500" progId="Equation.3">
                    <p:embed/>
                  </p:oleObj>
                </mc:Choice>
                <mc:Fallback>
                  <p:oleObj name="Equation" r:id="rId10" imgW="25527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888524" y="1224576"/>
                          <a:ext cx="4205420" cy="734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5722345" y="1374808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-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23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37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4815" y="2521629"/>
            <a:ext cx="3161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0000"/>
                </a:solidFill>
              </a:rPr>
              <a:t>Eric </a:t>
            </a:r>
            <a:r>
              <a:rPr lang="en-US" sz="4400" i="1" dirty="0" err="1" smtClean="0">
                <a:solidFill>
                  <a:srgbClr val="FF0000"/>
                </a:solidFill>
              </a:rPr>
              <a:t>Mikida</a:t>
            </a:r>
            <a:endParaRPr lang="en-US" sz="44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258" y="3456354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3771900"/>
            <a:ext cx="4419600" cy="17145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Basic Computation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</a:rPr>
              <a:t>lm</a:t>
            </a:r>
            <a:r>
              <a:rPr lang="en-US" sz="3200" dirty="0">
                <a:solidFill>
                  <a:prstClr val="black"/>
                </a:solidFill>
              </a:rPr>
              <a:t> = </a:t>
            </a:r>
            <a:r>
              <a:rPr lang="en-US" sz="3200" dirty="0" err="1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ψ</a:t>
            </a:r>
            <a:r>
              <a:rPr lang="en-US" sz="3200" baseline="-25000" dirty="0" err="1">
                <a:solidFill>
                  <a:prstClr val="black"/>
                </a:solidFill>
              </a:rPr>
              <a:t>l</a:t>
            </a:r>
            <a:r>
              <a:rPr lang="en-US" sz="3200" dirty="0">
                <a:solidFill>
                  <a:prstClr val="black"/>
                </a:solidFill>
              </a:rPr>
              <a:t> × </a:t>
            </a:r>
            <a:r>
              <a:rPr lang="en-US" sz="3200" dirty="0" err="1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ψ</a:t>
            </a:r>
            <a:r>
              <a:rPr lang="en-US" sz="3200" baseline="-25000" dirty="0" err="1">
                <a:solidFill>
                  <a:prstClr val="black"/>
                </a:solidFill>
              </a:rPr>
              <a:t>m</a:t>
            </a:r>
            <a:r>
              <a:rPr lang="en-US" sz="3200" dirty="0">
                <a:solidFill>
                  <a:prstClr val="black"/>
                </a:solidFill>
              </a:rPr>
              <a:t> for all l, m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P += </a:t>
            </a:r>
            <a:r>
              <a:rPr lang="en-US" sz="3200" dirty="0" err="1">
                <a:solidFill>
                  <a:prstClr val="black"/>
                </a:solidFill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</a:rPr>
              <a:t>lm</a:t>
            </a:r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3200" dirty="0" err="1">
                <a:solidFill>
                  <a:prstClr val="black"/>
                </a:solidFill>
              </a:rPr>
              <a:t>f</a:t>
            </a:r>
            <a:r>
              <a:rPr lang="en-US" sz="3200" baseline="30000" dirty="0" err="1">
                <a:solidFill>
                  <a:prstClr val="black"/>
                </a:solidFill>
              </a:rPr>
              <a:t>T</a:t>
            </a:r>
            <a:r>
              <a:rPr lang="en-US" sz="3200" baseline="-25000" dirty="0" err="1">
                <a:solidFill>
                  <a:prstClr val="black"/>
                </a:solidFill>
              </a:rPr>
              <a:t>lm</a:t>
            </a:r>
            <a:r>
              <a:rPr lang="en-US" sz="3200" dirty="0">
                <a:solidFill>
                  <a:prstClr val="black"/>
                </a:solidFill>
              </a:rPr>
              <a:t> for all 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3"/>
            <a:ext cx="8229600" cy="1600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Completed up to self-energy computation</a:t>
            </a:r>
          </a:p>
          <a:p>
            <a:r>
              <a:rPr lang="en-US" dirty="0" smtClean="0"/>
              <a:t>Memory is a primary constraint</a:t>
            </a:r>
          </a:p>
          <a:p>
            <a:r>
              <a:rPr lang="en-US" dirty="0" smtClean="0"/>
              <a:t>Formation of P is the most costly step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Implementation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0175" y="54093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GW-BSE Memory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MB per state</a:t>
            </a:r>
          </a:p>
          <a:p>
            <a:r>
              <a:rPr lang="en-US" dirty="0" smtClean="0"/>
              <a:t>10,000 total states per k-point</a:t>
            </a:r>
          </a:p>
          <a:p>
            <a:r>
              <a:rPr lang="en-US" dirty="0" smtClean="0"/>
              <a:t>10 k-points</a:t>
            </a:r>
          </a:p>
          <a:p>
            <a:r>
              <a:rPr lang="en-US" dirty="0" smtClean="0"/>
              <a:t>100 GB to store all states</a:t>
            </a:r>
          </a:p>
          <a:p>
            <a:r>
              <a:rPr lang="en-US" dirty="0" smtClean="0"/>
              <a:t>1 TB to store P</a:t>
            </a:r>
          </a:p>
          <a:p>
            <a:r>
              <a:rPr lang="en-US" dirty="0" smtClean="0"/>
              <a:t>90,000,000 f vectors (90 TB total)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0175" y="54093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303263" y="1450181"/>
            <a:ext cx="29146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5185" y="869250"/>
            <a:ext cx="72506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Goal : 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The accurate treatment of complex heterogeneous   </a:t>
            </a:r>
          </a:p>
          <a:p>
            <a:pPr defTabSz="685800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systems to gain physical insight via novel</a:t>
            </a:r>
            <a:b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 electronic structure computations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5691188" y="3543301"/>
            <a:ext cx="542925" cy="11668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6029325" y="3543301"/>
            <a:ext cx="976313" cy="19407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4763692" y="4036219"/>
            <a:ext cx="596503" cy="234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9" name="Rectangle 13"/>
          <p:cNvSpPr>
            <a:spLocks noChangeArrowheads="1"/>
          </p:cNvSpPr>
          <p:nvPr/>
        </p:nvSpPr>
        <p:spPr bwMode="auto">
          <a:xfrm>
            <a:off x="6125766" y="3694511"/>
            <a:ext cx="108347" cy="11668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0" name="Rectangle 14"/>
          <p:cNvSpPr>
            <a:spLocks noChangeArrowheads="1"/>
          </p:cNvSpPr>
          <p:nvPr/>
        </p:nvSpPr>
        <p:spPr bwMode="auto">
          <a:xfrm>
            <a:off x="6330553" y="3694511"/>
            <a:ext cx="109538" cy="11668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1" name="Rectangle 43"/>
          <p:cNvSpPr>
            <a:spLocks noChangeArrowheads="1"/>
          </p:cNvSpPr>
          <p:nvPr/>
        </p:nvSpPr>
        <p:spPr bwMode="auto">
          <a:xfrm>
            <a:off x="5650706" y="4414839"/>
            <a:ext cx="404813" cy="2643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2" name="Rectangle 44"/>
          <p:cNvSpPr>
            <a:spLocks noChangeArrowheads="1"/>
          </p:cNvSpPr>
          <p:nvPr/>
        </p:nvSpPr>
        <p:spPr bwMode="auto">
          <a:xfrm>
            <a:off x="5600700" y="5469732"/>
            <a:ext cx="461963" cy="1119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323" name="Group 48"/>
          <p:cNvGrpSpPr>
            <a:grpSpLocks/>
          </p:cNvGrpSpPr>
          <p:nvPr/>
        </p:nvGrpSpPr>
        <p:grpSpPr bwMode="auto">
          <a:xfrm>
            <a:off x="3048001" y="4081448"/>
            <a:ext cx="2153841" cy="1677591"/>
            <a:chOff x="793" y="709"/>
            <a:chExt cx="4037" cy="2812"/>
          </a:xfrm>
        </p:grpSpPr>
        <p:pic>
          <p:nvPicPr>
            <p:cNvPr id="13332" name="Picture 49" descr="aSi_solarce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Rectangle 50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en-US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4" name="Rectangle 51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en-US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5" name="Rectangle 52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en-US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6" name="Rectangle 53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en-US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337" name="Rectangle 54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en-US" altLang="en-US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3326" name="Picture 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/>
          <a:stretch>
            <a:fillRect/>
          </a:stretch>
        </p:blipFill>
        <p:spPr bwMode="auto">
          <a:xfrm>
            <a:off x="5650706" y="2100966"/>
            <a:ext cx="2472929" cy="199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amorphous_big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" y="4036219"/>
            <a:ext cx="2740025" cy="20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SbCl5_DecompTop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3855" y="4094560"/>
            <a:ext cx="2662237" cy="19966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69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7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8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7" y="4049317"/>
            <a:ext cx="1371600" cy="1371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367688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 Matrix</a:t>
            </a:r>
          </a:p>
        </p:txBody>
      </p:sp>
      <p:sp>
        <p:nvSpPr>
          <p:cNvPr id="29" name="Right Brace 28"/>
          <p:cNvSpPr/>
          <p:nvPr/>
        </p:nvSpPr>
        <p:spPr>
          <a:xfrm rot="5400000">
            <a:off x="1455419" y="4869180"/>
            <a:ext cx="137160" cy="13716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Right Brace 29"/>
          <p:cNvSpPr/>
          <p:nvPr/>
        </p:nvSpPr>
        <p:spPr>
          <a:xfrm>
            <a:off x="2286000" y="4043294"/>
            <a:ext cx="137160" cy="13716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62200" y="4529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3494" y="55435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300742" y="2596537"/>
            <a:ext cx="542516" cy="36800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56594" y="2709360"/>
            <a:ext cx="1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 unoccupied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71600" y="3352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1877947"/>
            <a:ext cx="112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Ψ</a:t>
            </a:r>
            <a:r>
              <a:rPr lang="en-US" dirty="0">
                <a:solidFill>
                  <a:prstClr val="black"/>
                </a:solidFill>
              </a:rPr>
              <a:t> Vectors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2259713" y="2265764"/>
            <a:ext cx="137160" cy="28915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>
            <a:off x="2259713" y="2595650"/>
            <a:ext cx="137160" cy="62865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6593" y="2225448"/>
            <a:ext cx="118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 occupied</a:t>
            </a:r>
          </a:p>
        </p:txBody>
      </p:sp>
      <p:sp>
        <p:nvSpPr>
          <p:cNvPr id="27" name="Right Brace 26"/>
          <p:cNvSpPr/>
          <p:nvPr/>
        </p:nvSpPr>
        <p:spPr>
          <a:xfrm rot="5400000">
            <a:off x="1455419" y="2673898"/>
            <a:ext cx="137160" cy="13716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33" name="Group 232"/>
          <p:cNvGrpSpPr/>
          <p:nvPr/>
        </p:nvGrpSpPr>
        <p:grpSpPr>
          <a:xfrm>
            <a:off x="838200" y="2262942"/>
            <a:ext cx="1371601" cy="961558"/>
            <a:chOff x="838199" y="1405692"/>
            <a:chExt cx="1371601" cy="961558"/>
          </a:xfrm>
        </p:grpSpPr>
        <p:sp>
          <p:nvSpPr>
            <p:cNvPr id="5" name="Rectangle 4"/>
            <p:cNvSpPr/>
            <p:nvPr/>
          </p:nvSpPr>
          <p:spPr>
            <a:xfrm>
              <a:off x="838199" y="1405692"/>
              <a:ext cx="1371600" cy="45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38199" y="1519992"/>
              <a:ext cx="1371600" cy="45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29496" y="1991186"/>
              <a:ext cx="677108" cy="376064"/>
            </a:xfrm>
            <a:prstGeom prst="rect">
              <a:avLst/>
            </a:prstGeom>
            <a:noFill/>
          </p:spPr>
          <p:txBody>
            <a:bodyPr vert="vert" wrap="non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8199" y="1634292"/>
              <a:ext cx="1371600" cy="45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8199" y="1748592"/>
              <a:ext cx="1371600" cy="457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38199" y="1862892"/>
              <a:ext cx="1371600" cy="457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8199" y="2320092"/>
              <a:ext cx="1371600" cy="457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38200" y="1977192"/>
              <a:ext cx="1371600" cy="457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5410201" y="187794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1D </a:t>
            </a:r>
            <a:r>
              <a:rPr lang="en-US" dirty="0" err="1">
                <a:solidFill>
                  <a:prstClr val="black"/>
                </a:solidFill>
              </a:rPr>
              <a:t>Chare</a:t>
            </a:r>
            <a:r>
              <a:rPr lang="en-US" dirty="0">
                <a:solidFill>
                  <a:prstClr val="black"/>
                </a:solidFill>
              </a:rPr>
              <a:t> Array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553201" y="367998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2D </a:t>
            </a:r>
            <a:r>
              <a:rPr lang="en-US" dirty="0" err="1">
                <a:solidFill>
                  <a:prstClr val="black"/>
                </a:solidFill>
              </a:rPr>
              <a:t>Chare</a:t>
            </a:r>
            <a:r>
              <a:rPr lang="en-US" dirty="0">
                <a:solidFill>
                  <a:prstClr val="black"/>
                </a:solidFill>
              </a:rPr>
              <a:t> Array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81958" y="3673962"/>
            <a:ext cx="91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2D Tiles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2926080" y="4550699"/>
            <a:ext cx="542516" cy="36800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5675404" y="4553421"/>
            <a:ext cx="542516" cy="36800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3886200" y="4049317"/>
            <a:ext cx="1371600" cy="1371600"/>
            <a:chOff x="2675106" y="3191649"/>
            <a:chExt cx="1371600" cy="1371600"/>
          </a:xfrm>
        </p:grpSpPr>
        <p:sp>
          <p:nvSpPr>
            <p:cNvPr id="35" name="Rectangle 34"/>
            <p:cNvSpPr/>
            <p:nvPr/>
          </p:nvSpPr>
          <p:spPr>
            <a:xfrm>
              <a:off x="2675106" y="3191649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675106" y="3671709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675106" y="4151769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 rot="16200000">
              <a:off x="3155166" y="3191649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 rot="16200000">
              <a:off x="3635226" y="3191649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 rot="16200000">
              <a:off x="3155166" y="3671709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 rot="16200000">
              <a:off x="3635226" y="3671709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 rot="16200000">
              <a:off x="3155166" y="4147744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 rot="16200000">
              <a:off x="3635226" y="4147744"/>
              <a:ext cx="411480" cy="4114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5410200" y="2238474"/>
            <a:ext cx="1828800" cy="1114326"/>
            <a:chOff x="5410200" y="1381224"/>
            <a:chExt cx="1828800" cy="1114326"/>
          </a:xfrm>
        </p:grpSpPr>
        <p:sp>
          <p:nvSpPr>
            <p:cNvPr id="62" name="Oval 61"/>
            <p:cNvSpPr/>
            <p:nvPr/>
          </p:nvSpPr>
          <p:spPr>
            <a:xfrm>
              <a:off x="5593080" y="1474470"/>
              <a:ext cx="274320" cy="4114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6202680" y="1550670"/>
              <a:ext cx="274320" cy="4114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6964680" y="1885950"/>
              <a:ext cx="274320" cy="4114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5410200" y="2084070"/>
              <a:ext cx="274320" cy="41148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5897880" y="1855470"/>
              <a:ext cx="274320" cy="41148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6498956" y="2007870"/>
              <a:ext cx="274320" cy="41148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6705600" y="1381224"/>
              <a:ext cx="274320" cy="41148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6553200" y="4082185"/>
            <a:ext cx="1798320" cy="1302447"/>
            <a:chOff x="6431280" y="3204783"/>
            <a:chExt cx="1798320" cy="1302447"/>
          </a:xfrm>
        </p:grpSpPr>
        <p:sp>
          <p:nvSpPr>
            <p:cNvPr id="224" name="Oval 223"/>
            <p:cNvSpPr/>
            <p:nvPr/>
          </p:nvSpPr>
          <p:spPr>
            <a:xfrm>
              <a:off x="6431280" y="3257550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6888480" y="3409950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7498080" y="3531870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7757668" y="3204783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7606828" y="4095750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7955280" y="3743764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6507480" y="3867150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6793939" y="4095750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7162800" y="3867150"/>
              <a:ext cx="274320" cy="41148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2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51E-6 -1.11214E-6 L -0.33328 -0.0695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4" y="-349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0885E-7 -3.29626E-6 L -0.1899 -0.4114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5" y="-205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9" grpId="0" animBg="1"/>
      <p:bldP spid="30" grpId="0" animBg="1"/>
      <p:bldP spid="31" grpId="0"/>
      <p:bldP spid="32" grpId="0"/>
      <p:bldP spid="33" grpId="0" animBg="1"/>
      <p:bldP spid="33" grpId="1" animBg="1"/>
      <p:bldP spid="26" grpId="0"/>
      <p:bldP spid="28" grpId="0"/>
      <p:bldP spid="15" grpId="0"/>
      <p:bldP spid="23" grpId="0" animBg="1"/>
      <p:bldP spid="24" grpId="0" animBg="1"/>
      <p:bldP spid="25" grpId="0"/>
      <p:bldP spid="27" grpId="0" animBg="1"/>
      <p:bldP spid="93" grpId="0"/>
      <p:bldP spid="93" grpId="1"/>
      <p:bldP spid="96" grpId="0"/>
      <p:bldP spid="96" grpId="1"/>
      <p:bldP spid="97" grpId="0"/>
      <p:bldP spid="97" grpId="1"/>
      <p:bldP spid="34" grpId="0" animBg="1"/>
      <p:bldP spid="34" grpId="1" animBg="1"/>
      <p:bldP spid="69" grpId="0" animBg="1"/>
      <p:bldP spid="6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/>
          <p:cNvGrpSpPr/>
          <p:nvPr/>
        </p:nvGrpSpPr>
        <p:grpSpPr>
          <a:xfrm>
            <a:off x="2095332" y="3505200"/>
            <a:ext cx="4953336" cy="2286000"/>
            <a:chOff x="1599864" y="2286284"/>
            <a:chExt cx="4953336" cy="2286000"/>
          </a:xfrm>
        </p:grpSpPr>
        <p:sp>
          <p:nvSpPr>
            <p:cNvPr id="197" name="Rectangle 196"/>
            <p:cNvSpPr/>
            <p:nvPr/>
          </p:nvSpPr>
          <p:spPr>
            <a:xfrm>
              <a:off x="1599864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267200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545568" y="1974195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3155168" y="2050395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3917168" y="2385675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362688" y="2583795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850368" y="2355195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3451444" y="2507595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3658088" y="1880949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4816754" y="201845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5273954" y="217085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5883554" y="229277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6143142" y="1965685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5992302" y="285665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6340754" y="2504666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4892954" y="262805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5179413" y="285665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5548274" y="262805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0976E-6 -1.08743E-6 L -0.02499 0.35588 " pathEditMode="relative" ptsTypes="AA">
                                      <p:cBhvr>
                                        <p:cTn id="1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676E-6 4.41458E-6 L 0.00659 0.3413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170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452E-6 4.59994E-6 L 0.04287 0.195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7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6147E-6 3.67624E-7 L -0.03645 0.35588 " pathEditMode="relative" ptsTypes="AA">
                                      <p:cBhvr>
                                        <p:cTn id="16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046E-6 4.61538E-6 L -0.20829 0.303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5" y="151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22E-6 -1.54464E-8 L -0.13349 0.32653 " pathEditMode="relative" ptsTypes="AA">
                                      <p:cBhvr>
                                        <p:cTn id="20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703E-6 -1.01946E-6 L -0.18139 0.278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8" y="139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459E-6 -4.11492E-6 L -0.14563 0.338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0" y="1689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0469E-6 3.14489E-6 L 0.15779 0.20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1" y="103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463E-6 -3.67624E-7 L 0.10432 0.3321 " pathEditMode="relative" ptsTypes="AA">
                                      <p:cBhvr>
                                        <p:cTn id="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955E-7 -7.50695E-7 L 0.18365 0.39512 " pathEditMode="relative" ptsTypes="AA">
                                      <p:cBhvr>
                                        <p:cTn id="3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829E-6 4.61538E-6 L 0.00833 0.18412 " pathEditMode="relative" ptsTypes="AA">
                                      <p:cBhvr>
                                        <p:cTn id="32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8634E-6 1.07198E-6 L -0.03333 0.25826 " pathEditMode="relative" ptsTypes="AA">
                                      <p:cBhvr>
                                        <p:cTn id="34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0809E-7 -2.64442E-6 L 0.01215 0.294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1470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6683E-6 6.43188E-6 L 0.0453 0.31419 " pathEditMode="relative" ptsTypes="AA">
                                      <p:cBhvr>
                                        <p:cTn id="3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3317E-6 2.14396E-6 L 4.93317E-6 0.30862 " pathEditMode="relative" ptsTypes="AA">
                                      <p:cBhvr>
                                        <p:cTn id="40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09292" y="1966009"/>
            <a:ext cx="714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b="1" dirty="0">
                <a:solidFill>
                  <a:prstClr val="black"/>
                </a:solidFill>
              </a:rPr>
              <a:t>Duplicate occupied states on each node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2095332" y="3505200"/>
            <a:ext cx="4953336" cy="2286000"/>
            <a:chOff x="1599864" y="2286284"/>
            <a:chExt cx="4953336" cy="2286000"/>
          </a:xfrm>
        </p:grpSpPr>
        <p:sp>
          <p:nvSpPr>
            <p:cNvPr id="122" name="Rectangle 121"/>
            <p:cNvSpPr/>
            <p:nvPr/>
          </p:nvSpPr>
          <p:spPr>
            <a:xfrm>
              <a:off x="1599864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267200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24" name="Oval 123" descr="Custom:  Oval 178"/>
          <p:cNvSpPr/>
          <p:nvPr/>
        </p:nvSpPr>
        <p:spPr>
          <a:xfrm>
            <a:off x="2317060" y="3804664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Oval 124" descr="Custom:  Oval 179"/>
          <p:cNvSpPr/>
          <p:nvPr/>
        </p:nvSpPr>
        <p:spPr>
          <a:xfrm>
            <a:off x="3215427" y="3806180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 descr="Custom:  Oval 180"/>
          <p:cNvSpPr/>
          <p:nvPr/>
        </p:nvSpPr>
        <p:spPr>
          <a:xfrm>
            <a:off x="4871070" y="4093832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Oval 126" descr="Custom:  Oval 181"/>
          <p:cNvSpPr/>
          <p:nvPr/>
        </p:nvSpPr>
        <p:spPr>
          <a:xfrm>
            <a:off x="2754691" y="3588012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 descr="Custom:  Oval 182"/>
          <p:cNvSpPr/>
          <p:nvPr/>
        </p:nvSpPr>
        <p:spPr>
          <a:xfrm>
            <a:off x="2517069" y="4185664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 descr="Custom:  Oval 183"/>
          <p:cNvSpPr/>
          <p:nvPr/>
        </p:nvSpPr>
        <p:spPr>
          <a:xfrm>
            <a:off x="4894276" y="3575386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Oval 129" descr="Custom:  Oval 184"/>
          <p:cNvSpPr/>
          <p:nvPr/>
        </p:nvSpPr>
        <p:spPr>
          <a:xfrm>
            <a:off x="5337384" y="3913249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Oval 130" descr="Custom:  Oval 186"/>
          <p:cNvSpPr/>
          <p:nvPr/>
        </p:nvSpPr>
        <p:spPr>
          <a:xfrm>
            <a:off x="3596122" y="3697959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Oval 131" descr="Custom:  Oval 187"/>
          <p:cNvSpPr/>
          <p:nvPr/>
        </p:nvSpPr>
        <p:spPr>
          <a:xfrm>
            <a:off x="3942313" y="3910795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Oval 132" descr="Custom:  Oval 188"/>
          <p:cNvSpPr/>
          <p:nvPr/>
        </p:nvSpPr>
        <p:spPr>
          <a:xfrm>
            <a:off x="5994653" y="3807070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Oval 133" descr="Custom:  Oval 189"/>
          <p:cNvSpPr/>
          <p:nvPr/>
        </p:nvSpPr>
        <p:spPr>
          <a:xfrm>
            <a:off x="6557366" y="3581721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Oval 134" descr="Custom:  Oval 190"/>
          <p:cNvSpPr/>
          <p:nvPr/>
        </p:nvSpPr>
        <p:spPr>
          <a:xfrm>
            <a:off x="5687533" y="418501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Oval 135" descr="Custom:  Oval 191"/>
          <p:cNvSpPr/>
          <p:nvPr/>
        </p:nvSpPr>
        <p:spPr>
          <a:xfrm>
            <a:off x="6340799" y="409205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Oval 136" descr="Custom:  Oval 192"/>
          <p:cNvSpPr/>
          <p:nvPr/>
        </p:nvSpPr>
        <p:spPr>
          <a:xfrm>
            <a:off x="2988350" y="4186790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Oval 137" descr="Custom:  Oval 193"/>
          <p:cNvSpPr/>
          <p:nvPr/>
        </p:nvSpPr>
        <p:spPr>
          <a:xfrm>
            <a:off x="3520783" y="429148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Oval 138" descr="Custom:  Oval 194"/>
          <p:cNvSpPr/>
          <p:nvPr/>
        </p:nvSpPr>
        <p:spPr>
          <a:xfrm>
            <a:off x="5624444" y="357507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2321911" y="5318000"/>
            <a:ext cx="1828800" cy="304800"/>
            <a:chOff x="2321911" y="4460750"/>
            <a:chExt cx="1828800" cy="304800"/>
          </a:xfrm>
        </p:grpSpPr>
        <p:sp>
          <p:nvSpPr>
            <p:cNvPr id="141" name="Rectangle 140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2" name="Rectangle 141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3" name="Rectangle 142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988035" y="5321503"/>
            <a:ext cx="1828800" cy="304800"/>
            <a:chOff x="2321911" y="4460750"/>
            <a:chExt cx="1828800" cy="304800"/>
          </a:xfrm>
        </p:grpSpPr>
        <p:sp>
          <p:nvSpPr>
            <p:cNvPr id="149" name="Rectangle 148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0" name="Rectangle 149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1" name="Rectangle 150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8" name="Straight Arrow Connector 47"/>
          <p:cNvCxnSpPr>
            <a:stCxn id="124" idx="4"/>
          </p:cNvCxnSpPr>
          <p:nvPr/>
        </p:nvCxnSpPr>
        <p:spPr>
          <a:xfrm flipH="1">
            <a:off x="2438400" y="4216144"/>
            <a:ext cx="15820" cy="1101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124" idx="5"/>
            <a:endCxn id="150" idx="1"/>
          </p:cNvCxnSpPr>
          <p:nvPr/>
        </p:nvCxnSpPr>
        <p:spPr>
          <a:xfrm>
            <a:off x="2551207" y="4155885"/>
            <a:ext cx="2436828" cy="13180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25" idx="4"/>
          </p:cNvCxnSpPr>
          <p:nvPr/>
        </p:nvCxnSpPr>
        <p:spPr>
          <a:xfrm>
            <a:off x="3352587" y="4217660"/>
            <a:ext cx="0" cy="11003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25" idx="5"/>
            <a:endCxn id="149" idx="1"/>
          </p:cNvCxnSpPr>
          <p:nvPr/>
        </p:nvCxnSpPr>
        <p:spPr>
          <a:xfrm>
            <a:off x="3449575" y="4157401"/>
            <a:ext cx="1538461" cy="1194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26" idx="3"/>
          </p:cNvCxnSpPr>
          <p:nvPr/>
        </p:nvCxnSpPr>
        <p:spPr>
          <a:xfrm flipH="1">
            <a:off x="4150711" y="4445052"/>
            <a:ext cx="760532" cy="933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126" idx="4"/>
          </p:cNvCxnSpPr>
          <p:nvPr/>
        </p:nvCxnSpPr>
        <p:spPr>
          <a:xfrm>
            <a:off x="5008230" y="4505313"/>
            <a:ext cx="137160" cy="816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21912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4982034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</p:spTree>
    <p:extLst>
      <p:ext uri="{BB962C8B-B14F-4D97-AF65-F5344CB8AC3E}">
        <p14:creationId xmlns:p14="http://schemas.microsoft.com/office/powerpoint/2010/main" val="14272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09292" y="1966009"/>
            <a:ext cx="7144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Duplicate occupied states on each node</a:t>
            </a:r>
          </a:p>
          <a:p>
            <a:pPr marL="342900" indent="-342900">
              <a:buFontTx/>
              <a:buAutoNum type="arabicPeriod"/>
            </a:pPr>
            <a:r>
              <a:rPr lang="en-US" sz="2400" b="1" dirty="0">
                <a:solidFill>
                  <a:prstClr val="black"/>
                </a:solidFill>
              </a:rPr>
              <a:t>Broadcast an unoccupied state to compute f vectors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2095332" y="3505200"/>
            <a:ext cx="4953336" cy="2286000"/>
            <a:chOff x="1599864" y="2286284"/>
            <a:chExt cx="4953336" cy="2286000"/>
          </a:xfrm>
        </p:grpSpPr>
        <p:sp>
          <p:nvSpPr>
            <p:cNvPr id="113" name="Rectangle 112"/>
            <p:cNvSpPr/>
            <p:nvPr/>
          </p:nvSpPr>
          <p:spPr>
            <a:xfrm>
              <a:off x="1599864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267200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5" name="Oval 114" descr="Custom:  Oval 178"/>
          <p:cNvSpPr/>
          <p:nvPr/>
        </p:nvSpPr>
        <p:spPr>
          <a:xfrm>
            <a:off x="2317060" y="3804664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Oval 115" descr="Custom:  Oval 179"/>
          <p:cNvSpPr/>
          <p:nvPr/>
        </p:nvSpPr>
        <p:spPr>
          <a:xfrm>
            <a:off x="3215427" y="3806180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Oval 116" descr="Custom:  Oval 180"/>
          <p:cNvSpPr/>
          <p:nvPr/>
        </p:nvSpPr>
        <p:spPr>
          <a:xfrm>
            <a:off x="4871070" y="4093832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Oval 117" descr="Custom:  Oval 181"/>
          <p:cNvSpPr/>
          <p:nvPr/>
        </p:nvSpPr>
        <p:spPr>
          <a:xfrm>
            <a:off x="2754691" y="3588012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Oval 118" descr="Custom:  Oval 182"/>
          <p:cNvSpPr/>
          <p:nvPr/>
        </p:nvSpPr>
        <p:spPr>
          <a:xfrm>
            <a:off x="2517069" y="4185664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119" descr="Custom:  Oval 183"/>
          <p:cNvSpPr/>
          <p:nvPr/>
        </p:nvSpPr>
        <p:spPr>
          <a:xfrm>
            <a:off x="4894276" y="3575386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Oval 120" descr="Custom:  Oval 184"/>
          <p:cNvSpPr/>
          <p:nvPr/>
        </p:nvSpPr>
        <p:spPr>
          <a:xfrm>
            <a:off x="5337384" y="3913249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Oval 121" descr="Custom:  Oval 186"/>
          <p:cNvSpPr/>
          <p:nvPr/>
        </p:nvSpPr>
        <p:spPr>
          <a:xfrm>
            <a:off x="3596122" y="3697959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Oval 122" descr="Custom:  Oval 187"/>
          <p:cNvSpPr/>
          <p:nvPr/>
        </p:nvSpPr>
        <p:spPr>
          <a:xfrm>
            <a:off x="3942313" y="3910795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Oval 123" descr="Custom:  Oval 188"/>
          <p:cNvSpPr/>
          <p:nvPr/>
        </p:nvSpPr>
        <p:spPr>
          <a:xfrm>
            <a:off x="5994653" y="3807070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Oval 124" descr="Custom:  Oval 189"/>
          <p:cNvSpPr/>
          <p:nvPr/>
        </p:nvSpPr>
        <p:spPr>
          <a:xfrm>
            <a:off x="6557366" y="3581721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 descr="Custom:  Oval 190"/>
          <p:cNvSpPr/>
          <p:nvPr/>
        </p:nvSpPr>
        <p:spPr>
          <a:xfrm>
            <a:off x="5687533" y="418501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Oval 126" descr="Custom:  Oval 191"/>
          <p:cNvSpPr/>
          <p:nvPr/>
        </p:nvSpPr>
        <p:spPr>
          <a:xfrm>
            <a:off x="6340799" y="409205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 descr="Custom:  Oval 192"/>
          <p:cNvSpPr/>
          <p:nvPr/>
        </p:nvSpPr>
        <p:spPr>
          <a:xfrm>
            <a:off x="2988350" y="4186790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 descr="Custom:  Oval 193"/>
          <p:cNvSpPr/>
          <p:nvPr/>
        </p:nvSpPr>
        <p:spPr>
          <a:xfrm>
            <a:off x="3520783" y="429148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Oval 129" descr="Custom:  Oval 194"/>
          <p:cNvSpPr/>
          <p:nvPr/>
        </p:nvSpPr>
        <p:spPr>
          <a:xfrm>
            <a:off x="5624444" y="357507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2321911" y="5318000"/>
            <a:ext cx="1828800" cy="304800"/>
            <a:chOff x="2321911" y="4460750"/>
            <a:chExt cx="1828800" cy="304800"/>
          </a:xfrm>
        </p:grpSpPr>
        <p:sp>
          <p:nvSpPr>
            <p:cNvPr id="132" name="Rectangle 131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Rectangle 132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4" name="Rectangle 133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321911" y="4876800"/>
            <a:ext cx="1828800" cy="304800"/>
            <a:chOff x="2321911" y="4460750"/>
            <a:chExt cx="1828800" cy="304800"/>
          </a:xfrm>
        </p:grpSpPr>
        <p:sp>
          <p:nvSpPr>
            <p:cNvPr id="136" name="Rectangle 135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7" name="Rectangle 136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988035" y="5321503"/>
            <a:ext cx="1828800" cy="304800"/>
            <a:chOff x="2321911" y="4460750"/>
            <a:chExt cx="1828800" cy="304800"/>
          </a:xfrm>
        </p:grpSpPr>
        <p:sp>
          <p:nvSpPr>
            <p:cNvPr id="140" name="Rectangle 139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1" name="Rectangle 140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2" name="Rectangle 141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988035" y="4880303"/>
            <a:ext cx="1828800" cy="304800"/>
            <a:chOff x="2321911" y="4460750"/>
            <a:chExt cx="1828800" cy="304800"/>
          </a:xfrm>
        </p:grpSpPr>
        <p:sp>
          <p:nvSpPr>
            <p:cNvPr id="144" name="Rectangle 143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5" name="Rectangle 144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6" name="Rectangle 145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47" name="Straight Arrow Connector 146"/>
          <p:cNvCxnSpPr>
            <a:stCxn id="121" idx="3"/>
          </p:cNvCxnSpPr>
          <p:nvPr/>
        </p:nvCxnSpPr>
        <p:spPr>
          <a:xfrm flipH="1">
            <a:off x="4150713" y="4264470"/>
            <a:ext cx="1226845" cy="1114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121" idx="4"/>
          </p:cNvCxnSpPr>
          <p:nvPr/>
        </p:nvCxnSpPr>
        <p:spPr>
          <a:xfrm flipH="1">
            <a:off x="5145392" y="4324729"/>
            <a:ext cx="329153" cy="996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2321912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4982034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320881" y="4773307"/>
            <a:ext cx="115924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Cache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979304" y="4772297"/>
            <a:ext cx="115924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Cache</a:t>
            </a:r>
          </a:p>
        </p:txBody>
      </p:sp>
    </p:spTree>
    <p:extLst>
      <p:ext uri="{BB962C8B-B14F-4D97-AF65-F5344CB8AC3E}">
        <p14:creationId xmlns:p14="http://schemas.microsoft.com/office/powerpoint/2010/main" val="11871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09292" y="1966005"/>
            <a:ext cx="71441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Duplicate occupied states on each node</a:t>
            </a: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Broadcast an unoccupied state to compute f vectors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2400" b="1" dirty="0">
                <a:solidFill>
                  <a:prstClr val="black"/>
                </a:solidFill>
              </a:rPr>
              <a:t>Locally update each matrix tile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2095332" y="3505200"/>
            <a:ext cx="4953336" cy="2286000"/>
            <a:chOff x="1599864" y="2286284"/>
            <a:chExt cx="4953336" cy="2286000"/>
          </a:xfrm>
        </p:grpSpPr>
        <p:sp>
          <p:nvSpPr>
            <p:cNvPr id="141" name="Rectangle 140"/>
            <p:cNvSpPr/>
            <p:nvPr/>
          </p:nvSpPr>
          <p:spPr>
            <a:xfrm>
              <a:off x="1599864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267200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3" name="Oval 142" descr="Custom:  Oval 178"/>
          <p:cNvSpPr/>
          <p:nvPr/>
        </p:nvSpPr>
        <p:spPr>
          <a:xfrm>
            <a:off x="2317060" y="3804664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4" name="Oval 143" descr="Custom:  Oval 179"/>
          <p:cNvSpPr/>
          <p:nvPr/>
        </p:nvSpPr>
        <p:spPr>
          <a:xfrm>
            <a:off x="3215427" y="3806180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5" name="Oval 144" descr="Custom:  Oval 180"/>
          <p:cNvSpPr/>
          <p:nvPr/>
        </p:nvSpPr>
        <p:spPr>
          <a:xfrm>
            <a:off x="4871070" y="4093832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6" name="Oval 145" descr="Custom:  Oval 181"/>
          <p:cNvSpPr/>
          <p:nvPr/>
        </p:nvSpPr>
        <p:spPr>
          <a:xfrm>
            <a:off x="2754691" y="3588012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Oval 146" descr="Custom:  Oval 182"/>
          <p:cNvSpPr/>
          <p:nvPr/>
        </p:nvSpPr>
        <p:spPr>
          <a:xfrm>
            <a:off x="2517069" y="4185664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8" name="Oval 147" descr="Custom:  Oval 183"/>
          <p:cNvSpPr/>
          <p:nvPr/>
        </p:nvSpPr>
        <p:spPr>
          <a:xfrm>
            <a:off x="4894276" y="3575386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Oval 148" descr="Custom:  Oval 184"/>
          <p:cNvSpPr/>
          <p:nvPr/>
        </p:nvSpPr>
        <p:spPr>
          <a:xfrm>
            <a:off x="5337384" y="3913249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0" name="Oval 149" descr="Custom:  Oval 186"/>
          <p:cNvSpPr/>
          <p:nvPr/>
        </p:nvSpPr>
        <p:spPr>
          <a:xfrm>
            <a:off x="3596122" y="3697959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1" name="Oval 150" descr="Custom:  Oval 187"/>
          <p:cNvSpPr/>
          <p:nvPr/>
        </p:nvSpPr>
        <p:spPr>
          <a:xfrm>
            <a:off x="3942313" y="3910795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2" name="Oval 151" descr="Custom:  Oval 188"/>
          <p:cNvSpPr/>
          <p:nvPr/>
        </p:nvSpPr>
        <p:spPr>
          <a:xfrm>
            <a:off x="5994653" y="3807070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3" name="Oval 152" descr="Custom:  Oval 189"/>
          <p:cNvSpPr/>
          <p:nvPr/>
        </p:nvSpPr>
        <p:spPr>
          <a:xfrm>
            <a:off x="6557366" y="3581721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4" name="Oval 153" descr="Custom:  Oval 190"/>
          <p:cNvSpPr/>
          <p:nvPr/>
        </p:nvSpPr>
        <p:spPr>
          <a:xfrm>
            <a:off x="5687533" y="4185012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5" name="Oval 154" descr="Custom:  Oval 191"/>
          <p:cNvSpPr/>
          <p:nvPr/>
        </p:nvSpPr>
        <p:spPr>
          <a:xfrm>
            <a:off x="6340799" y="4092053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6" name="Oval 155" descr="Custom:  Oval 192"/>
          <p:cNvSpPr/>
          <p:nvPr/>
        </p:nvSpPr>
        <p:spPr>
          <a:xfrm>
            <a:off x="2988350" y="4186790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7" name="Oval 156" descr="Custom:  Oval 193"/>
          <p:cNvSpPr/>
          <p:nvPr/>
        </p:nvSpPr>
        <p:spPr>
          <a:xfrm>
            <a:off x="3520783" y="4291483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8" name="Oval 157" descr="Custom:  Oval 194"/>
          <p:cNvSpPr/>
          <p:nvPr/>
        </p:nvSpPr>
        <p:spPr>
          <a:xfrm>
            <a:off x="5624444" y="3575073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2321911" y="5318000"/>
            <a:ext cx="1828800" cy="304800"/>
            <a:chOff x="2321911" y="4460750"/>
            <a:chExt cx="1828800" cy="304800"/>
          </a:xfrm>
        </p:grpSpPr>
        <p:sp>
          <p:nvSpPr>
            <p:cNvPr id="160" name="Rectangle 159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1" name="Rectangle 160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2" name="Rectangle 161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321911" y="4876800"/>
            <a:ext cx="1828800" cy="304800"/>
            <a:chOff x="2321911" y="4460750"/>
            <a:chExt cx="1828800" cy="304800"/>
          </a:xfrm>
        </p:grpSpPr>
        <p:sp>
          <p:nvSpPr>
            <p:cNvPr id="164" name="Rectangle 163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5" name="Rectangle 164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6" name="Rectangle 165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988035" y="5321503"/>
            <a:ext cx="1828800" cy="304800"/>
            <a:chOff x="2321911" y="4460750"/>
            <a:chExt cx="1828800" cy="304800"/>
          </a:xfrm>
        </p:grpSpPr>
        <p:sp>
          <p:nvSpPr>
            <p:cNvPr id="168" name="Rectangle 167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9" name="Rectangle 168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0" name="Rectangle 169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988035" y="4880303"/>
            <a:ext cx="1828800" cy="304800"/>
            <a:chOff x="2321911" y="4460750"/>
            <a:chExt cx="1828800" cy="304800"/>
          </a:xfrm>
        </p:grpSpPr>
        <p:sp>
          <p:nvSpPr>
            <p:cNvPr id="172" name="Rectangle 171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ectangle 172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4" name="Rectangle 173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75" name="Straight Arrow Connector 174"/>
          <p:cNvCxnSpPr>
            <a:endCxn id="156" idx="4"/>
          </p:cNvCxnSpPr>
          <p:nvPr/>
        </p:nvCxnSpPr>
        <p:spPr>
          <a:xfrm flipV="1">
            <a:off x="3124200" y="4598270"/>
            <a:ext cx="1310" cy="278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>
            <a:endCxn id="150" idx="3"/>
          </p:cNvCxnSpPr>
          <p:nvPr/>
        </p:nvCxnSpPr>
        <p:spPr>
          <a:xfrm flipV="1">
            <a:off x="3276601" y="4049180"/>
            <a:ext cx="359695" cy="8276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>
            <a:endCxn id="157" idx="4"/>
          </p:cNvCxnSpPr>
          <p:nvPr/>
        </p:nvCxnSpPr>
        <p:spPr>
          <a:xfrm flipH="1" flipV="1">
            <a:off x="3657943" y="4702964"/>
            <a:ext cx="137160" cy="173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endCxn id="151" idx="4"/>
          </p:cNvCxnSpPr>
          <p:nvPr/>
        </p:nvCxnSpPr>
        <p:spPr>
          <a:xfrm flipV="1">
            <a:off x="3942313" y="4322275"/>
            <a:ext cx="137160" cy="558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>
            <a:endCxn id="154" idx="4"/>
          </p:cNvCxnSpPr>
          <p:nvPr/>
        </p:nvCxnSpPr>
        <p:spPr>
          <a:xfrm flipV="1">
            <a:off x="5824693" y="4596492"/>
            <a:ext cx="0" cy="280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endCxn id="158" idx="5"/>
          </p:cNvCxnSpPr>
          <p:nvPr/>
        </p:nvCxnSpPr>
        <p:spPr>
          <a:xfrm flipH="1" flipV="1">
            <a:off x="5858592" y="3926294"/>
            <a:ext cx="313609" cy="9505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>
            <a:endCxn id="152" idx="4"/>
          </p:cNvCxnSpPr>
          <p:nvPr/>
        </p:nvCxnSpPr>
        <p:spPr>
          <a:xfrm flipH="1" flipV="1">
            <a:off x="6131813" y="4218550"/>
            <a:ext cx="137160" cy="658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endCxn id="155" idx="4"/>
          </p:cNvCxnSpPr>
          <p:nvPr/>
        </p:nvCxnSpPr>
        <p:spPr>
          <a:xfrm flipV="1">
            <a:off x="6400801" y="4503534"/>
            <a:ext cx="77159" cy="373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endCxn id="153" idx="4"/>
          </p:cNvCxnSpPr>
          <p:nvPr/>
        </p:nvCxnSpPr>
        <p:spPr>
          <a:xfrm flipV="1">
            <a:off x="6615120" y="3993202"/>
            <a:ext cx="79407" cy="883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2321912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4982034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2320881" y="4773307"/>
            <a:ext cx="115924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Cache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4979304" y="4772297"/>
            <a:ext cx="115924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Cache</a:t>
            </a:r>
          </a:p>
        </p:txBody>
      </p:sp>
    </p:spTree>
    <p:extLst>
      <p:ext uri="{BB962C8B-B14F-4D97-AF65-F5344CB8AC3E}">
        <p14:creationId xmlns:p14="http://schemas.microsoft.com/office/powerpoint/2010/main" val="4203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9292" y="1966005"/>
            <a:ext cx="7144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Duplicate occupied states on each node</a:t>
            </a: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Broadcast an unoccupied state to compute f vectors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Locally update each matrix tile</a:t>
            </a:r>
          </a:p>
          <a:p>
            <a:pPr marL="342900" indent="-342900">
              <a:buFontTx/>
              <a:buAutoNum type="arabicPeriod"/>
            </a:pPr>
            <a:r>
              <a:rPr lang="en-US" sz="2400" b="1" dirty="0">
                <a:solidFill>
                  <a:prstClr val="black"/>
                </a:solidFill>
              </a:rPr>
              <a:t>Repeat step 2 for next unoccupied state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2095332" y="3505200"/>
            <a:ext cx="4953336" cy="2286000"/>
            <a:chOff x="1599864" y="2286284"/>
            <a:chExt cx="4953336" cy="2286000"/>
          </a:xfrm>
        </p:grpSpPr>
        <p:sp>
          <p:nvSpPr>
            <p:cNvPr id="123" name="Rectangle 122"/>
            <p:cNvSpPr/>
            <p:nvPr/>
          </p:nvSpPr>
          <p:spPr>
            <a:xfrm>
              <a:off x="1599864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267200" y="2286284"/>
              <a:ext cx="2286000" cy="22860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24" descr="Custom:  Oval 178"/>
          <p:cNvSpPr/>
          <p:nvPr/>
        </p:nvSpPr>
        <p:spPr>
          <a:xfrm>
            <a:off x="2317060" y="3804664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 descr="Custom:  Oval 179"/>
          <p:cNvSpPr/>
          <p:nvPr/>
        </p:nvSpPr>
        <p:spPr>
          <a:xfrm>
            <a:off x="3215427" y="3806180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Oval 126" descr="Custom:  Oval 180"/>
          <p:cNvSpPr/>
          <p:nvPr/>
        </p:nvSpPr>
        <p:spPr>
          <a:xfrm>
            <a:off x="4871070" y="4093832"/>
            <a:ext cx="274320" cy="41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 descr="Custom:  Oval 181"/>
          <p:cNvSpPr/>
          <p:nvPr/>
        </p:nvSpPr>
        <p:spPr>
          <a:xfrm>
            <a:off x="2754691" y="3588012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 descr="Custom:  Oval 182"/>
          <p:cNvSpPr/>
          <p:nvPr/>
        </p:nvSpPr>
        <p:spPr>
          <a:xfrm>
            <a:off x="2517069" y="4185664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Oval 129" descr="Custom:  Oval 183"/>
          <p:cNvSpPr/>
          <p:nvPr/>
        </p:nvSpPr>
        <p:spPr>
          <a:xfrm>
            <a:off x="4894276" y="3575386"/>
            <a:ext cx="274320" cy="411480"/>
          </a:xfrm>
          <a:prstGeom prst="ellipse">
            <a:avLst/>
          </a:prstGeom>
          <a:ln w="57150" cmpd="sng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Oval 130" descr="Custom:  Oval 184"/>
          <p:cNvSpPr/>
          <p:nvPr/>
        </p:nvSpPr>
        <p:spPr>
          <a:xfrm>
            <a:off x="5337384" y="3913249"/>
            <a:ext cx="274320" cy="411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Oval 131" descr="Custom:  Oval 186"/>
          <p:cNvSpPr/>
          <p:nvPr/>
        </p:nvSpPr>
        <p:spPr>
          <a:xfrm>
            <a:off x="3596122" y="3697959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Oval 132" descr="Custom:  Oval 187"/>
          <p:cNvSpPr/>
          <p:nvPr/>
        </p:nvSpPr>
        <p:spPr>
          <a:xfrm>
            <a:off x="3942313" y="3910795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Oval 133" descr="Custom:  Oval 188"/>
          <p:cNvSpPr/>
          <p:nvPr/>
        </p:nvSpPr>
        <p:spPr>
          <a:xfrm>
            <a:off x="5994653" y="3807070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Oval 134" descr="Custom:  Oval 189"/>
          <p:cNvSpPr/>
          <p:nvPr/>
        </p:nvSpPr>
        <p:spPr>
          <a:xfrm>
            <a:off x="6557366" y="3581721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Oval 135" descr="Custom:  Oval 190"/>
          <p:cNvSpPr/>
          <p:nvPr/>
        </p:nvSpPr>
        <p:spPr>
          <a:xfrm>
            <a:off x="5687533" y="4185012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Oval 136" descr="Custom:  Oval 191"/>
          <p:cNvSpPr/>
          <p:nvPr/>
        </p:nvSpPr>
        <p:spPr>
          <a:xfrm>
            <a:off x="6340799" y="409205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Oval 137" descr="Custom:  Oval 192"/>
          <p:cNvSpPr/>
          <p:nvPr/>
        </p:nvSpPr>
        <p:spPr>
          <a:xfrm>
            <a:off x="2988350" y="4186790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Oval 138" descr="Custom:  Oval 193"/>
          <p:cNvSpPr/>
          <p:nvPr/>
        </p:nvSpPr>
        <p:spPr>
          <a:xfrm>
            <a:off x="3520783" y="429148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Oval 139" descr="Custom:  Oval 194"/>
          <p:cNvSpPr/>
          <p:nvPr/>
        </p:nvSpPr>
        <p:spPr>
          <a:xfrm>
            <a:off x="5624444" y="3575073"/>
            <a:ext cx="274320" cy="4114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2321911" y="5318000"/>
            <a:ext cx="1828800" cy="304800"/>
            <a:chOff x="2321911" y="4460750"/>
            <a:chExt cx="1828800" cy="304800"/>
          </a:xfrm>
        </p:grpSpPr>
        <p:sp>
          <p:nvSpPr>
            <p:cNvPr id="142" name="Rectangle 141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3" name="Rectangle 142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4" name="Rectangle 143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321911" y="4876800"/>
            <a:ext cx="1828800" cy="304800"/>
            <a:chOff x="2321911" y="4460750"/>
            <a:chExt cx="1828800" cy="304800"/>
          </a:xfrm>
        </p:grpSpPr>
        <p:sp>
          <p:nvSpPr>
            <p:cNvPr id="146" name="Rectangle 145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7" name="Rectangle 146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8" name="Rectangle 147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4988035" y="5321503"/>
            <a:ext cx="1828800" cy="304800"/>
            <a:chOff x="2321911" y="4460750"/>
            <a:chExt cx="1828800" cy="304800"/>
          </a:xfrm>
        </p:grpSpPr>
        <p:sp>
          <p:nvSpPr>
            <p:cNvPr id="150" name="Rectangle 149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1" name="Rectangle 150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2" name="Rectangle 151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4988035" y="4880303"/>
            <a:ext cx="1828800" cy="304800"/>
            <a:chOff x="2321911" y="4460750"/>
            <a:chExt cx="1828800" cy="304800"/>
          </a:xfrm>
        </p:grpSpPr>
        <p:sp>
          <p:nvSpPr>
            <p:cNvPr id="154" name="Rectangle 153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5" name="Rectangle 154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6" name="Rectangle 155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57" name="Straight Arrow Connector 156"/>
          <p:cNvCxnSpPr>
            <a:stCxn id="130" idx="3"/>
          </p:cNvCxnSpPr>
          <p:nvPr/>
        </p:nvCxnSpPr>
        <p:spPr>
          <a:xfrm flipH="1">
            <a:off x="3870443" y="3926606"/>
            <a:ext cx="1064007" cy="13913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30" idx="5"/>
          </p:cNvCxnSpPr>
          <p:nvPr/>
        </p:nvCxnSpPr>
        <p:spPr>
          <a:xfrm>
            <a:off x="5128424" y="3926607"/>
            <a:ext cx="173435" cy="1396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2321912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4982034" y="5243071"/>
            <a:ext cx="13801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2320881" y="4773307"/>
            <a:ext cx="115924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Cache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979304" y="4772297"/>
            <a:ext cx="115924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dirty="0">
                <a:ln w="12700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Cache</a:t>
            </a:r>
          </a:p>
        </p:txBody>
      </p:sp>
    </p:spTree>
    <p:extLst>
      <p:ext uri="{BB962C8B-B14F-4D97-AF65-F5344CB8AC3E}">
        <p14:creationId xmlns:p14="http://schemas.microsoft.com/office/powerpoint/2010/main" val="14186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Formation Scaling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3630714" y="1841976"/>
            <a:ext cx="5208486" cy="3873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253" y="2007275"/>
            <a:ext cx="3364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54 atom bulk Si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~0.1MB	per state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  108 	occupied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1000 	unoccupied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      1	k point</a:t>
            </a:r>
          </a:p>
          <a:p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32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processors per node on </a:t>
            </a:r>
            <a:r>
              <a:rPr lang="en-US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Vesta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(IBM BG/Q @ ANL)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253" y="476387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Note: used Berkeley GW v1.1 </a:t>
            </a:r>
          </a:p>
          <a:p>
            <a:r>
              <a:rPr lang="en-US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(8 months old compared to v1.2)</a:t>
            </a:r>
          </a:p>
        </p:txBody>
      </p:sp>
      <p:pic>
        <p:nvPicPr>
          <p:cNvPr id="8" name="Picture 7" descr="header_ppl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98"/>
          <a:stretch/>
        </p:blipFill>
        <p:spPr>
          <a:xfrm>
            <a:off x="8610601" y="5404580"/>
            <a:ext cx="423143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50059" y="1841976"/>
            <a:ext cx="5686362" cy="3782538"/>
            <a:chOff x="7689499" y="544114"/>
            <a:chExt cx="8375961" cy="5078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6" b="8738"/>
            <a:stretch/>
          </p:blipFill>
          <p:spPr>
            <a:xfrm>
              <a:off x="7689499" y="544114"/>
              <a:ext cx="8375961" cy="50788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771458" y="953845"/>
              <a:ext cx="1280160" cy="519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Formation Scaling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253" y="2007275"/>
            <a:ext cx="3364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108 atom bulk Si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~0.2MB 	per state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  216  	occupied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1832 	unoccupied</a:t>
            </a:r>
          </a:p>
          <a:p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      1 	k point</a:t>
            </a:r>
          </a:p>
          <a:p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32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processors per node on </a:t>
            </a:r>
            <a:r>
              <a:rPr lang="en-US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Vesta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(IBM BG/Q @ ANL)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253" y="476387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Note: used Berkeley GW v1.1 </a:t>
            </a:r>
          </a:p>
          <a:p>
            <a:r>
              <a:rPr lang="en-US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(8 months old compared to v1.2)</a:t>
            </a:r>
          </a:p>
        </p:txBody>
      </p:sp>
      <p:pic>
        <p:nvPicPr>
          <p:cNvPr id="10" name="Picture 9" descr="header_ppl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98"/>
          <a:stretch/>
        </p:blipFill>
        <p:spPr>
          <a:xfrm>
            <a:off x="8610601" y="5404580"/>
            <a:ext cx="423143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FFT P to </a:t>
            </a:r>
            <a:r>
              <a:rPr lang="en-US" dirty="0" err="1"/>
              <a:t>G</a:t>
            </a:r>
            <a:r>
              <a:rPr lang="en-US" dirty="0" err="1" smtClean="0"/>
              <a:t>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Convert P to 1D decomposition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FFT each row (locally with </a:t>
            </a:r>
            <a:r>
              <a:rPr lang="en-US" dirty="0" err="1" smtClean="0"/>
              <a:t>fftw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Transpose (requires message throttling)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FFT each row again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Transpose and convert back to 2D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0175" y="54093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Epsilon Inverse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1" cy="1752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Iterative inverse of </a:t>
            </a:r>
            <a:r>
              <a:rPr lang="en-US" dirty="0" err="1" smtClean="0"/>
              <a:t>ε</a:t>
            </a:r>
            <a:r>
              <a:rPr lang="en-US" dirty="0" smtClean="0"/>
              <a:t> (</a:t>
            </a:r>
            <a:r>
              <a:rPr lang="en-US" dirty="0" err="1" smtClean="0"/>
              <a:t>ε</a:t>
            </a:r>
            <a:r>
              <a:rPr lang="en-US" dirty="0" smtClean="0"/>
              <a:t> = P multiplied and cutoff)</a:t>
            </a:r>
          </a:p>
          <a:p>
            <a:r>
              <a:rPr lang="en-US" dirty="0" smtClean="0"/>
              <a:t>Utilizes existing OpenAtom matrix multiply library</a:t>
            </a:r>
          </a:p>
          <a:p>
            <a:r>
              <a:rPr lang="en-US" dirty="0" smtClean="0"/>
              <a:t>Epsilon size is reduced by up to 10x from 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0175" y="54093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043029" y="3843576"/>
          <a:ext cx="1898156" cy="171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539"/>
                <a:gridCol w="474539"/>
                <a:gridCol w="474539"/>
                <a:gridCol w="474539"/>
              </a:tblGrid>
              <a:tr h="42975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2975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75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975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492" marR="76492" marT="38247" marB="38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78414" y="5529026"/>
            <a:ext cx="262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CLA Matrix Algorithm - 2D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5400" y="3810000"/>
            <a:ext cx="4038600" cy="20883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Basic Computation</a:t>
            </a:r>
          </a:p>
          <a:p>
            <a:r>
              <a:rPr lang="en-US" sz="2800" dirty="0">
                <a:solidFill>
                  <a:prstClr val="black"/>
                </a:solidFill>
              </a:rPr>
              <a:t>    Initial:		X = </a:t>
            </a:r>
            <a:r>
              <a:rPr lang="en-US" sz="2800" dirty="0" err="1">
                <a:solidFill>
                  <a:prstClr val="black"/>
                </a:solidFill>
              </a:rPr>
              <a:t>ε</a:t>
            </a:r>
            <a:r>
              <a:rPr lang="en-US" sz="2800" dirty="0">
                <a:solidFill>
                  <a:prstClr val="black"/>
                </a:solidFill>
              </a:rPr>
              <a:t>*</a:t>
            </a:r>
            <a:r>
              <a:rPr lang="en-US" sz="2800" dirty="0" err="1">
                <a:solidFill>
                  <a:prstClr val="black"/>
                </a:solidFill>
              </a:rPr>
              <a:t>ε</a:t>
            </a:r>
            <a:r>
              <a:rPr lang="en-US" sz="2800" baseline="30000" dirty="0" err="1">
                <a:solidFill>
                  <a:prstClr val="black"/>
                </a:solidFill>
              </a:rPr>
              <a:t>T</a:t>
            </a:r>
            <a:endParaRPr lang="en-US" sz="2600" dirty="0">
              <a:solidFill>
                <a:prstClr val="white"/>
              </a:solidFill>
            </a:endParaRPr>
          </a:p>
          <a:p>
            <a:r>
              <a:rPr lang="en-US" sz="2600" dirty="0">
                <a:solidFill>
                  <a:prstClr val="black"/>
                </a:solidFill>
              </a:rPr>
              <a:t>    Step 1: 		M1 = 2I - A * X</a:t>
            </a:r>
          </a:p>
          <a:p>
            <a:r>
              <a:rPr lang="en-US" sz="2600" dirty="0">
                <a:solidFill>
                  <a:prstClr val="black"/>
                </a:solidFill>
              </a:rPr>
              <a:t>    Step 2: 		X1 = X * M1</a:t>
            </a:r>
          </a:p>
          <a:p>
            <a:r>
              <a:rPr lang="en-US" i="1" dirty="0">
                <a:solidFill>
                  <a:prstClr val="black"/>
                </a:solidFill>
              </a:rPr>
              <a:t>				Converge on (X = X1)</a:t>
            </a:r>
          </a:p>
        </p:txBody>
      </p:sp>
    </p:spTree>
    <p:extLst>
      <p:ext uri="{BB962C8B-B14F-4D97-AF65-F5344CB8AC3E}">
        <p14:creationId xmlns:p14="http://schemas.microsoft.com/office/powerpoint/2010/main" val="6355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005013"/>
            <a:ext cx="3371850" cy="242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43050" y="873828"/>
            <a:ext cx="6400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2700" dirty="0">
                <a:solidFill>
                  <a:srgbClr val="4210C0"/>
                </a:solidFill>
                <a:latin typeface="Times New Roman" panose="02020603050405020304" pitchFamily="18" charset="0"/>
              </a:rPr>
              <a:t>Supercomputers and novel methods for new</a:t>
            </a:r>
            <a:br>
              <a:rPr lang="en-US" altLang="en-US" sz="2700" dirty="0">
                <a:solidFill>
                  <a:srgbClr val="4210C0"/>
                </a:solidFill>
                <a:latin typeface="Times New Roman" panose="02020603050405020304" pitchFamily="18" charset="0"/>
              </a:rPr>
            </a:br>
            <a:r>
              <a:rPr lang="en-US" altLang="en-US" sz="2700" dirty="0">
                <a:solidFill>
                  <a:srgbClr val="4210C0"/>
                </a:solidFill>
                <a:latin typeface="Times New Roman" panose="02020603050405020304" pitchFamily="18" charset="0"/>
              </a:rPr>
              <a:t>                Science and Technology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78575" y="4887431"/>
            <a:ext cx="81868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</a:rPr>
              <a:t>Collaboration between Martyna, Ismail-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Beigi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</a:rPr>
              <a:t> and Kale groups to enable </a:t>
            </a:r>
            <a:b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</a:rPr>
              <a:t>novel e-structure capabilities on massively parallel platforms</a:t>
            </a:r>
            <a:endParaRPr lang="en-US" altLang="en-US" sz="21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7" name="Picture 5" descr="bg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43137"/>
            <a:ext cx="33147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Self-Energy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1680064"/>
          </a:xfrm>
        </p:spPr>
        <p:txBody>
          <a:bodyPr>
            <a:normAutofit/>
          </a:bodyPr>
          <a:lstStyle/>
          <a:p>
            <a:r>
              <a:rPr lang="en-US" dirty="0" smtClean="0"/>
              <a:t>Operation on pairs of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nl</a:t>
            </a:r>
            <a:r>
              <a:rPr lang="en-US" dirty="0"/>
              <a:t> </a:t>
            </a:r>
            <a:r>
              <a:rPr lang="en-US" dirty="0" smtClean="0"/>
              <a:t>where </a:t>
            </a:r>
            <a:r>
              <a:rPr lang="en-US" i="1" dirty="0" smtClean="0"/>
              <a:t>n </a:t>
            </a:r>
            <a:r>
              <a:rPr lang="en-US" dirty="0" smtClean="0"/>
              <a:t>is from an input set of state indices</a:t>
            </a:r>
          </a:p>
          <a:p>
            <a:r>
              <a:rPr lang="en-US" dirty="0" smtClean="0"/>
              <a:t>Bare Exchange and Screened Exchange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2700" y="3737465"/>
            <a:ext cx="4038600" cy="18907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Basic Computation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</a:rPr>
              <a:t>nl</a:t>
            </a:r>
            <a:r>
              <a:rPr lang="en-US" sz="3200" baseline="-250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i="1" dirty="0">
                <a:solidFill>
                  <a:prstClr val="black"/>
                </a:solidFill>
              </a:rPr>
              <a:t>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f</a:t>
            </a:r>
            <a:r>
              <a:rPr lang="en-US" sz="3200" baseline="30000" dirty="0" err="1">
                <a:solidFill>
                  <a:prstClr val="black"/>
                </a:solidFill>
              </a:rPr>
              <a:t>T</a:t>
            </a:r>
            <a:r>
              <a:rPr lang="en-US" sz="3200" baseline="-25000" dirty="0" err="1">
                <a:solidFill>
                  <a:prstClr val="black"/>
                </a:solidFill>
              </a:rPr>
              <a:t>n’l</a:t>
            </a:r>
            <a:r>
              <a:rPr lang="en-US" sz="3200" dirty="0">
                <a:solidFill>
                  <a:prstClr val="black"/>
                </a:solidFill>
              </a:rPr>
              <a:t> for all </a:t>
            </a:r>
            <a:r>
              <a:rPr lang="en-US" sz="3200" dirty="0" err="1">
                <a:solidFill>
                  <a:prstClr val="black"/>
                </a:solidFill>
              </a:rPr>
              <a:t>n,l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r>
              <a:rPr lang="en-US" sz="2000" dirty="0">
                <a:solidFill>
                  <a:prstClr val="black"/>
                </a:solidFill>
              </a:rPr>
              <a:t>		Screened: 	</a:t>
            </a:r>
            <a:r>
              <a:rPr lang="en-US" sz="2000" i="1" dirty="0">
                <a:solidFill>
                  <a:prstClr val="black"/>
                </a:solidFill>
              </a:rPr>
              <a:t>A</a:t>
            </a:r>
            <a:r>
              <a:rPr lang="en-US" sz="2000" dirty="0">
                <a:solidFill>
                  <a:prstClr val="black"/>
                </a:solidFill>
              </a:rPr>
              <a:t> = </a:t>
            </a:r>
            <a:r>
              <a:rPr lang="en-US" sz="2000" dirty="0" err="1">
                <a:solidFill>
                  <a:prstClr val="black"/>
                </a:solidFill>
              </a:rPr>
              <a:t>ε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			Bare: 	</a:t>
            </a:r>
            <a:r>
              <a:rPr lang="en-US" sz="2000" i="1" dirty="0">
                <a:solidFill>
                  <a:prstClr val="black"/>
                </a:solidFill>
              </a:rPr>
              <a:t>A</a:t>
            </a:r>
            <a:r>
              <a:rPr lang="en-US" sz="2000" dirty="0">
                <a:solidFill>
                  <a:prstClr val="black"/>
                </a:solidFill>
              </a:rPr>
              <a:t> = </a:t>
            </a:r>
            <a:r>
              <a:rPr lang="en-US" sz="2000" i="1" dirty="0">
                <a:solidFill>
                  <a:prstClr val="black"/>
                </a:solidFill>
              </a:rPr>
              <a:t>v(g)</a:t>
            </a:r>
          </a:p>
        </p:txBody>
      </p:sp>
    </p:spTree>
    <p:extLst>
      <p:ext uri="{BB962C8B-B14F-4D97-AF65-F5344CB8AC3E}">
        <p14:creationId xmlns:p14="http://schemas.microsoft.com/office/powerpoint/2010/main" val="131131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Decomposition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2244328"/>
            <a:ext cx="4419600" cy="3394472"/>
          </a:xfrm>
        </p:spPr>
        <p:txBody>
          <a:bodyPr/>
          <a:lstStyle/>
          <a:p>
            <a:r>
              <a:rPr lang="en-US" dirty="0" smtClean="0"/>
              <a:t>Cache portions of f vectors during P calculation</a:t>
            </a:r>
          </a:p>
          <a:p>
            <a:r>
              <a:rPr lang="en-US" dirty="0" smtClean="0"/>
              <a:t>Multiply all pairs of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n</a:t>
            </a:r>
            <a:r>
              <a:rPr lang="en-US" baseline="-25000" dirty="0" err="1"/>
              <a:t>l</a:t>
            </a:r>
            <a:endParaRPr lang="en-US" dirty="0" smtClean="0"/>
          </a:p>
          <a:p>
            <a:r>
              <a:rPr lang="en-US" dirty="0" smtClean="0"/>
              <a:t>Sum reduction for final result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Very Little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804063" y="2076293"/>
            <a:ext cx="3352800" cy="3352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5" name="Oval 124" descr="Custom:  Oval 178"/>
          <p:cNvSpPr/>
          <p:nvPr/>
        </p:nvSpPr>
        <p:spPr>
          <a:xfrm>
            <a:off x="1129264" y="2515507"/>
            <a:ext cx="402336" cy="603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 descr="Custom:  Oval 179"/>
          <p:cNvSpPr/>
          <p:nvPr/>
        </p:nvSpPr>
        <p:spPr>
          <a:xfrm>
            <a:off x="2446869" y="2517730"/>
            <a:ext cx="402336" cy="603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 descr="Custom:  Oval 181"/>
          <p:cNvSpPr/>
          <p:nvPr/>
        </p:nvSpPr>
        <p:spPr>
          <a:xfrm>
            <a:off x="1771123" y="2197751"/>
            <a:ext cx="402336" cy="60350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 descr="Custom:  Oval 182"/>
          <p:cNvSpPr/>
          <p:nvPr/>
        </p:nvSpPr>
        <p:spPr>
          <a:xfrm>
            <a:off x="1422611" y="3074307"/>
            <a:ext cx="402336" cy="60350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Oval 131" descr="Custom:  Oval 186"/>
          <p:cNvSpPr/>
          <p:nvPr/>
        </p:nvSpPr>
        <p:spPr>
          <a:xfrm>
            <a:off x="3005222" y="2359006"/>
            <a:ext cx="402336" cy="6035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Oval 132" descr="Custom:  Oval 187"/>
          <p:cNvSpPr/>
          <p:nvPr/>
        </p:nvSpPr>
        <p:spPr>
          <a:xfrm>
            <a:off x="3512968" y="2671166"/>
            <a:ext cx="402336" cy="6035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Oval 137" descr="Custom:  Oval 192"/>
          <p:cNvSpPr/>
          <p:nvPr/>
        </p:nvSpPr>
        <p:spPr>
          <a:xfrm>
            <a:off x="2113823" y="3075958"/>
            <a:ext cx="402336" cy="6035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Oval 138" descr="Custom:  Oval 193"/>
          <p:cNvSpPr/>
          <p:nvPr/>
        </p:nvSpPr>
        <p:spPr>
          <a:xfrm>
            <a:off x="2894724" y="3229508"/>
            <a:ext cx="402336" cy="60350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136379" y="4886960"/>
            <a:ext cx="2682240" cy="447040"/>
            <a:chOff x="2321911" y="4460750"/>
            <a:chExt cx="1828800" cy="304800"/>
          </a:xfrm>
        </p:grpSpPr>
        <p:sp>
          <p:nvSpPr>
            <p:cNvPr id="142" name="Rectangle 141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3" name="Rectangle 142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4" name="Rectangle 143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136379" y="4353054"/>
            <a:ext cx="2682240" cy="447040"/>
            <a:chOff x="2321911" y="4460750"/>
            <a:chExt cx="1828800" cy="304800"/>
          </a:xfrm>
        </p:grpSpPr>
        <p:sp>
          <p:nvSpPr>
            <p:cNvPr id="146" name="Rectangle 145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7" name="Rectangle 146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8" name="Rectangle 147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36380" y="3808581"/>
            <a:ext cx="387621" cy="447040"/>
            <a:chOff x="2321911" y="4460750"/>
            <a:chExt cx="1828800" cy="304800"/>
          </a:xfrm>
        </p:grpSpPr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77313" y="3808581"/>
            <a:ext cx="387621" cy="447040"/>
            <a:chOff x="2321911" y="4460750"/>
            <a:chExt cx="1828800" cy="304800"/>
          </a:xfrm>
        </p:grpSpPr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18246" y="3808581"/>
            <a:ext cx="387621" cy="447040"/>
            <a:chOff x="2321911" y="4460750"/>
            <a:chExt cx="1828800" cy="304800"/>
          </a:xfrm>
        </p:grpSpPr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459179" y="3808581"/>
            <a:ext cx="387621" cy="447040"/>
            <a:chOff x="2321911" y="4460750"/>
            <a:chExt cx="1828800" cy="304800"/>
          </a:xfrm>
        </p:grpSpPr>
        <p:sp>
          <p:nvSpPr>
            <p:cNvPr id="59" name="Rectangle 58"/>
            <p:cNvSpPr>
              <a:spLocks noChangeAspect="1"/>
            </p:cNvSpPr>
            <p:nvPr/>
          </p:nvSpPr>
          <p:spPr>
            <a:xfrm>
              <a:off x="2321911" y="446075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>
              <a:spLocks noChangeAspect="1"/>
            </p:cNvSpPr>
            <p:nvPr/>
          </p:nvSpPr>
          <p:spPr>
            <a:xfrm>
              <a:off x="2321911" y="458267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>
              <a:spLocks noChangeAspect="1"/>
            </p:cNvSpPr>
            <p:nvPr/>
          </p:nvSpPr>
          <p:spPr>
            <a:xfrm>
              <a:off x="2321911" y="4704590"/>
              <a:ext cx="1828800" cy="6096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2846800" y="2515507"/>
            <a:ext cx="1801400" cy="1678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136379" y="4742611"/>
            <a:ext cx="197790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Psi Cache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29265" y="3925670"/>
            <a:ext cx="171753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Cache</a:t>
            </a:r>
          </a:p>
        </p:txBody>
      </p:sp>
    </p:spTree>
    <p:extLst>
      <p:ext uri="{BB962C8B-B14F-4D97-AF65-F5344CB8AC3E}">
        <p14:creationId xmlns:p14="http://schemas.microsoft.com/office/powerpoint/2010/main" val="18664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Pipeline unoccupied states in P formation</a:t>
            </a:r>
          </a:p>
          <a:p>
            <a:r>
              <a:rPr lang="en-US" dirty="0" smtClean="0"/>
              <a:t>Smarter node-level cache storage layout</a:t>
            </a:r>
          </a:p>
          <a:p>
            <a:r>
              <a:rPr lang="en-US" dirty="0" smtClean="0"/>
              <a:t>Dynamic creation/deletion of matrices</a:t>
            </a:r>
          </a:p>
          <a:p>
            <a:r>
              <a:rPr lang="en-US" dirty="0" smtClean="0"/>
              <a:t>GPGPUs for BLAS operations</a:t>
            </a:r>
          </a:p>
          <a:p>
            <a:r>
              <a:rPr lang="en-US" dirty="0" smtClean="0"/>
              <a:t>Overlap phases where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4815" y="2521629"/>
            <a:ext cx="4578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 smtClean="0">
                <a:solidFill>
                  <a:srgbClr val="FF0000"/>
                </a:solidFill>
              </a:rPr>
              <a:t>Sohrab</a:t>
            </a:r>
            <a:r>
              <a:rPr lang="en-US" sz="4400" i="1" dirty="0">
                <a:solidFill>
                  <a:srgbClr val="FF0000"/>
                </a:solidFill>
              </a:rPr>
              <a:t> Ismail-</a:t>
            </a:r>
            <a:r>
              <a:rPr lang="en-US" sz="4400" i="1" dirty="0" err="1">
                <a:solidFill>
                  <a:srgbClr val="FF0000"/>
                </a:solidFill>
              </a:rPr>
              <a:t>Beigi</a:t>
            </a:r>
            <a:endParaRPr lang="en-US" sz="44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943" r="12876"/>
          <a:stretch/>
        </p:blipFill>
        <p:spPr>
          <a:xfrm>
            <a:off x="6282768" y="3809262"/>
            <a:ext cx="1196810" cy="16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33" y="756126"/>
            <a:ext cx="5627401" cy="41241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252" y="1669483"/>
            <a:ext cx="26084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54 atom bulk Si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108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 occupied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1000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unoccupied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k point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32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processors per node</a:t>
            </a: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06152" y="5064944"/>
            <a:ext cx="466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Supercomputer : Vesta (ANL) :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BlueGene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/Q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381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Parallel performance: P calculation</a:t>
            </a:r>
            <a:endParaRPr lang="en-US" sz="3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2195" y="5953281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Note: used Berkeley GW v1.1 </a:t>
            </a:r>
          </a:p>
          <a:p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(8 months old compared to v1.2)</a:t>
            </a:r>
            <a:endParaRPr lang="en-US" sz="18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2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51" y="1172308"/>
            <a:ext cx="5447677" cy="42972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251" y="1669483"/>
            <a:ext cx="3098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108 atom bulk Si 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216   occupied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1832 u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noccupied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k point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16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processors per node</a:t>
            </a: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85704" y="5122979"/>
            <a:ext cx="514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Supercomputer : Mira (ANL) : BQ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BlueGene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/Q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9361" y="2158950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(42x22x22)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67581" y="2158949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(111x55x55)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381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Parallel performance: P calculation</a:t>
            </a:r>
            <a:endParaRPr lang="en-US" sz="3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82195" y="5953281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Note: used Berkeley GW v1.1 </a:t>
            </a:r>
          </a:p>
          <a:p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(8 months old compared to v1.2)</a:t>
            </a:r>
            <a:endParaRPr lang="en-US" sz="18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71549" y="1192323"/>
            <a:ext cx="5838825" cy="4229100"/>
            <a:chOff x="3294380" y="953845"/>
            <a:chExt cx="7785100" cy="5638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380" y="953845"/>
              <a:ext cx="7785100" cy="5638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771458" y="953845"/>
              <a:ext cx="1280160" cy="519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820774" y="5306950"/>
            <a:ext cx="505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Supercomputer : Vesta (ANL) : BQ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BlueGene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/Q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26377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Parallel performance: P calculation</a:t>
            </a:r>
            <a:endParaRPr lang="en-US" sz="3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251" y="1669483"/>
            <a:ext cx="3098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108 atom bulk Si 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216   occupied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1832 u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noccupied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k point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32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processors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per node</a:t>
            </a: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82195" y="5953281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Note: used Berkeley GW v1.1 </a:t>
            </a:r>
          </a:p>
          <a:p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(8 months old compared to v1.2)</a:t>
            </a:r>
            <a:endParaRPr lang="en-US" sz="18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38132" y="5409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15507" y="873448"/>
          <a:ext cx="6420911" cy="472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682"/>
                <a:gridCol w="2849344"/>
                <a:gridCol w="1796326"/>
                <a:gridCol w="1505559"/>
              </a:tblGrid>
              <a:tr h="495300">
                <a:tc gridSpan="2">
                  <a:txBody>
                    <a:bodyPr/>
                    <a:lstStyle/>
                    <a:p>
                      <a:r>
                        <a:rPr lang="en-US" sz="2100" dirty="0" smtClean="0">
                          <a:solidFill>
                            <a:schemeClr val="tx1"/>
                          </a:solidFill>
                        </a:rPr>
                        <a:t>Phase</a:t>
                      </a:r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chemeClr val="tx1"/>
                          </a:solidFill>
                        </a:rPr>
                        <a:t>Serial </a:t>
                      </a:r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chemeClr val="tx1"/>
                          </a:solidFill>
                        </a:rPr>
                        <a:t>Parallel</a:t>
                      </a:r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aseline="0" dirty="0" smtClean="0"/>
                        <a:t>Compute P in </a:t>
                      </a:r>
                      <a:r>
                        <a:rPr lang="en-US" sz="2100" baseline="0" dirty="0" err="1" smtClean="0"/>
                        <a:t>RSpace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/>
                        <a:t>FFT P to </a:t>
                      </a:r>
                      <a:r>
                        <a:rPr lang="en-US" sz="2100" dirty="0" err="1" smtClean="0"/>
                        <a:t>GSpace</a:t>
                      </a:r>
                      <a:endParaRPr lang="en-US" sz="21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3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Invert epsilon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4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/>
                        <a:t>Plasmon pole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In Progress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5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COHSEX</a:t>
                      </a:r>
                      <a:r>
                        <a:rPr lang="en-US" sz="2100" baseline="0" dirty="0" smtClean="0"/>
                        <a:t> s</a:t>
                      </a:r>
                      <a:r>
                        <a:rPr lang="en-US" sz="2100" dirty="0" smtClean="0"/>
                        <a:t>elf-energy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Complete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In Progress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6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Dynamic self-energy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/>
                        <a:t>In Progress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smtClean="0"/>
                        <a:t>Future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7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Coulomb Truncation 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Future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Future</a:t>
                      </a:r>
                      <a:endParaRPr lang="en-US" sz="2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39763" y="26377"/>
            <a:ext cx="77724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3200" b="1" u="sng" kern="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Where we are with </a:t>
            </a:r>
            <a:r>
              <a:rPr lang="en-US" sz="3200" b="1" u="sng" kern="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OpenAtom</a:t>
            </a:r>
            <a:r>
              <a:rPr lang="en-US" sz="3200" b="1" u="sng" kern="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GW</a:t>
            </a:r>
            <a:endParaRPr lang="en-US" sz="3200" b="1" kern="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8955" y="6012291"/>
            <a:ext cx="6694014" cy="430887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Aim to release COHSEX version early summer 2017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5492" y="2591967"/>
            <a:ext cx="3642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 smtClean="0">
                <a:solidFill>
                  <a:srgbClr val="FF0000"/>
                </a:solidFill>
              </a:rPr>
              <a:t>Minjung</a:t>
            </a:r>
            <a:r>
              <a:rPr lang="en-US" sz="4400" i="1" dirty="0" smtClean="0">
                <a:solidFill>
                  <a:srgbClr val="FF0000"/>
                </a:solidFill>
              </a:rPr>
              <a:t> Kim</a:t>
            </a:r>
            <a:endParaRPr lang="en-US" sz="44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877" y="3982732"/>
            <a:ext cx="2041769" cy="21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862947" y="1563722"/>
          <a:ext cx="5418106" cy="94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4" imgW="2552700" imgH="444500" progId="Equation.3">
                  <p:embed/>
                </p:oleObj>
              </mc:Choice>
              <mc:Fallback>
                <p:oleObj name="Equation" r:id="rId4" imgW="2552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2947" y="1563722"/>
                        <a:ext cx="5418106" cy="943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636556" y="3162992"/>
            <a:ext cx="5609844" cy="1107996"/>
            <a:chOff x="810768" y="4434392"/>
            <a:chExt cx="7479792" cy="1477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10768" y="4480560"/>
                  <a:ext cx="2724912" cy="13542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6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6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sz="6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768" y="4480560"/>
                  <a:ext cx="2724912" cy="135421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Arrow 7"/>
            <p:cNvSpPr/>
            <p:nvPr/>
          </p:nvSpPr>
          <p:spPr>
            <a:xfrm>
              <a:off x="3535680" y="4938500"/>
              <a:ext cx="1487424" cy="462844"/>
            </a:xfrm>
            <a:prstGeom prst="rightArrow">
              <a:avLst>
                <a:gd name="adj1" fmla="val 50000"/>
                <a:gd name="adj2" fmla="val 52634"/>
              </a:avLst>
            </a:prstGeom>
            <a:noFill/>
            <a:ln w="285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998720" y="4480559"/>
                  <a:ext cx="2724912" cy="13542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6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6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6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8720" y="4480559"/>
                  <a:ext cx="2724912" cy="13542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7156704" y="4434392"/>
              <a:ext cx="11338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74036" y="4947099"/>
            <a:ext cx="39959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Giustino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Cohen, and Louie, 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PRB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35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81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(2010)</a:t>
            </a:r>
          </a:p>
          <a:p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Wilson, </a:t>
            </a:r>
            <a:r>
              <a:rPr lang="en-US" sz="135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Gygi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and Galli, 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PRB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35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78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(2008)</a:t>
            </a:r>
          </a:p>
          <a:p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Liu, </a:t>
            </a:r>
            <a:r>
              <a:rPr lang="en-US" sz="135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Kaltak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35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Klimes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and </a:t>
            </a:r>
            <a:r>
              <a:rPr lang="en-US" sz="135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Kresse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PRB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35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94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</a:rPr>
              <a:t> (2016)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342900"/>
            <a:r>
              <a:rPr lang="en-US" b="1" spc="200" dirty="0">
                <a:solidFill>
                  <a:srgbClr val="FFFF00"/>
                </a:solidFill>
                <a:latin typeface="Calibri"/>
              </a:rPr>
              <a:t>Static </a:t>
            </a:r>
            <a:r>
              <a:rPr lang="en-US" b="1" spc="200" dirty="0" err="1">
                <a:solidFill>
                  <a:srgbClr val="FFFF00"/>
                </a:solidFill>
                <a:latin typeface="Calibri"/>
              </a:rPr>
              <a:t>polarizability</a:t>
            </a:r>
            <a:r>
              <a:rPr lang="en-US" b="1" spc="200" dirty="0">
                <a:solidFill>
                  <a:srgbClr val="FFFF00"/>
                </a:solidFill>
                <a:latin typeface="Calibri"/>
              </a:rPr>
              <a:t> calculations</a:t>
            </a:r>
          </a:p>
        </p:txBody>
      </p:sp>
    </p:spTree>
    <p:extLst>
      <p:ext uri="{BB962C8B-B14F-4D97-AF65-F5344CB8AC3E}">
        <p14:creationId xmlns:p14="http://schemas.microsoft.com/office/powerpoint/2010/main" val="10862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What is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OpenAtom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92" y="1085093"/>
            <a:ext cx="1270000" cy="162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943" r="12876"/>
          <a:stretch/>
        </p:blipFill>
        <p:spPr>
          <a:xfrm>
            <a:off x="671677" y="1024498"/>
            <a:ext cx="1196810" cy="1620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045" y="1023520"/>
            <a:ext cx="1070533" cy="1619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0020" y="2706109"/>
            <a:ext cx="22942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Sanjay Kale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Computer Science</a:t>
            </a:r>
          </a:p>
          <a:p>
            <a:pPr algn="ctr"/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UIUC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1673" y="2809665"/>
            <a:ext cx="25186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Glenn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Martyna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Physical Chemistry 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&amp; Materials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IBM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696" y="2663132"/>
            <a:ext cx="2583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Sohrab Ismail-Beigi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Applied Physics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&amp; Materials</a:t>
            </a:r>
          </a:p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Yale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1958" y="4184413"/>
            <a:ext cx="8014630" cy="2471459"/>
            <a:chOff x="341958" y="4184413"/>
            <a:chExt cx="8014630" cy="2471459"/>
          </a:xfrm>
        </p:grpSpPr>
        <p:sp>
          <p:nvSpPr>
            <p:cNvPr id="6" name="TextBox 5"/>
            <p:cNvSpPr txBox="1"/>
            <p:nvPr/>
          </p:nvSpPr>
          <p:spPr>
            <a:xfrm>
              <a:off x="1135388" y="4184413"/>
              <a:ext cx="588013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>NSF SI2</a:t>
              </a:r>
              <a:r>
                <a:rPr lang="en-US" sz="2200" dirty="0">
                  <a:latin typeface="Arial" charset="0"/>
                  <a:ea typeface="Arial" charset="0"/>
                  <a:cs typeface="Arial" charset="0"/>
                </a:rPr>
                <a:t>-SSI: </a:t>
              </a:r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>Scalable</a:t>
              </a:r>
              <a:r>
                <a:rPr lang="en-US" sz="2200" dirty="0">
                  <a:latin typeface="Arial" charset="0"/>
                  <a:ea typeface="Arial" charset="0"/>
                  <a:cs typeface="Arial" charset="0"/>
                </a:rPr>
                <a:t>, Extensible, and </a:t>
              </a:r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/>
              </a:r>
              <a:b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>Open Framework for Ground and </a:t>
              </a:r>
              <a:b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>Excited </a:t>
              </a:r>
              <a:r>
                <a:rPr lang="en-US" sz="2200" dirty="0">
                  <a:latin typeface="Arial" charset="0"/>
                  <a:ea typeface="Arial" charset="0"/>
                  <a:cs typeface="Arial" charset="0"/>
                </a:rPr>
                <a:t>State Properties of Complex Systems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958" y="5455543"/>
              <a:ext cx="801463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dirty="0" err="1" smtClean="0">
                  <a:latin typeface="Arial" charset="0"/>
                  <a:ea typeface="Arial" charset="0"/>
                  <a:cs typeface="Arial" charset="0"/>
                </a:rPr>
                <a:t>OpenAtom</a:t>
              </a:r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 software package : DFT MD now , GW next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Plane waves and </a:t>
              </a:r>
              <a:r>
                <a:rPr lang="en-US" dirty="0" err="1" smtClean="0">
                  <a:latin typeface="Arial" charset="0"/>
                  <a:ea typeface="Arial" charset="0"/>
                  <a:cs typeface="Arial" charset="0"/>
                </a:rPr>
                <a:t>pseudopoentials</a:t>
              </a:r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harm++ parallel infrastructure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342900"/>
            <a:r>
              <a:rPr lang="en-US" b="1" spc="200" dirty="0">
                <a:solidFill>
                  <a:srgbClr val="FFFF00"/>
                </a:solidFill>
                <a:latin typeface="Calibri"/>
              </a:rPr>
              <a:t>Cubic scaling algorithm – 1. Interpolation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73344" y="1540512"/>
                <a:ext cx="4234070" cy="7021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=−2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′)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𝑣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344" y="683262"/>
                <a:ext cx="4234070" cy="702180"/>
              </a:xfrm>
              <a:prstGeom prst="rect">
                <a:avLst/>
              </a:prstGeom>
              <a:blipFill rotWithShape="0">
                <a:blip r:embed="rId3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47084" y="2487903"/>
                <a:ext cx="2825838" cy="680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084" y="1630653"/>
                <a:ext cx="2825838" cy="680956"/>
              </a:xfrm>
              <a:prstGeom prst="rect">
                <a:avLst/>
              </a:prstGeom>
              <a:blipFill rotWithShape="0">
                <a:blip r:embed="rId4"/>
                <a:stretch>
                  <a:fillRect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30017" y="3753562"/>
                <a:ext cx="4234070" cy="6721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=−2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17" y="2896311"/>
                <a:ext cx="4234070" cy="672107"/>
              </a:xfrm>
              <a:prstGeom prst="rect">
                <a:avLst/>
              </a:prstGeom>
              <a:blipFill rotWithShape="0">
                <a:blip r:embed="rId5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087410" y="3930537"/>
                <a:ext cx="10039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𝑖𝑛𝑡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409" y="3073286"/>
                <a:ext cx="100399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878" t="-4348" r="-2439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041116" y="2580183"/>
                <a:ext cx="842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116" y="1722932"/>
                <a:ext cx="84234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5797" t="-4444" r="-144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035729" y="1611305"/>
                <a:ext cx="15063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  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729" y="754054"/>
                <a:ext cx="150631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3239" t="-148889" r="-1619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428538" y="3016215"/>
            <a:ext cx="36858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FF"/>
                </a:solidFill>
              </a:rPr>
              <a:t>1. Save values over some </a:t>
            </a:r>
            <a:r>
              <a:rPr lang="en-US" b="1" i="1" dirty="0">
                <a:solidFill>
                  <a:srgbClr val="0080FF"/>
                </a:solidFill>
                <a:latin typeface="Cambria Math" charset="0"/>
                <a:ea typeface="Cambria Math" charset="0"/>
                <a:cs typeface="Cambria Math" charset="0"/>
              </a:rPr>
              <a:t>z</a:t>
            </a:r>
            <a:r>
              <a:rPr lang="en-US" b="1" dirty="0">
                <a:solidFill>
                  <a:srgbClr val="0080FF"/>
                </a:solidFill>
              </a:rPr>
              <a:t> grid</a:t>
            </a:r>
          </a:p>
        </p:txBody>
      </p:sp>
      <p:sp>
        <p:nvSpPr>
          <p:cNvPr id="36" name="Oval 35"/>
          <p:cNvSpPr/>
          <p:nvPr/>
        </p:nvSpPr>
        <p:spPr>
          <a:xfrm>
            <a:off x="4461617" y="3800407"/>
            <a:ext cx="1131397" cy="49243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78550" y="3482239"/>
            <a:ext cx="17774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2. Interpolate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6400" y="5051458"/>
            <a:ext cx="825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If </a:t>
            </a:r>
            <a:r>
              <a:rPr lang="en-US" sz="2000" dirty="0" err="1">
                <a:solidFill>
                  <a:prstClr val="black"/>
                </a:solidFill>
              </a:rPr>
              <a:t>N</a:t>
            </a:r>
            <a:r>
              <a:rPr lang="en-US" sz="2000" baseline="-25000" dirty="0" err="1">
                <a:solidFill>
                  <a:prstClr val="black"/>
                </a:solidFill>
              </a:rPr>
              <a:t>z</a:t>
            </a:r>
            <a:r>
              <a:rPr lang="en-US" sz="2000" dirty="0">
                <a:solidFill>
                  <a:prstClr val="black"/>
                </a:solidFill>
              </a:rPr>
              <a:t> &lt;&lt; </a:t>
            </a:r>
            <a:r>
              <a:rPr lang="en-US" sz="2000" dirty="0" err="1">
                <a:solidFill>
                  <a:prstClr val="black"/>
                </a:solidFill>
              </a:rPr>
              <a:t>N</a:t>
            </a:r>
            <a:r>
              <a:rPr lang="en-US" sz="2000" baseline="-25000" dirty="0" err="1">
                <a:solidFill>
                  <a:prstClr val="black"/>
                </a:solidFill>
              </a:rPr>
              <a:t>v</a:t>
            </a:r>
            <a:r>
              <a:rPr lang="en-US" sz="2000" dirty="0">
                <a:solidFill>
                  <a:prstClr val="black"/>
                </a:solidFill>
              </a:rPr>
              <a:t> it scales N</a:t>
            </a:r>
            <a:r>
              <a:rPr lang="en-US" sz="2000" baseline="30000" dirty="0">
                <a:solidFill>
                  <a:prstClr val="black"/>
                </a:solidFill>
              </a:rPr>
              <a:t>3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err="1">
                <a:solidFill>
                  <a:prstClr val="black"/>
                </a:solidFill>
              </a:rPr>
              <a:t>N</a:t>
            </a:r>
            <a:r>
              <a:rPr lang="en-US" sz="2000" baseline="-25000" dirty="0" err="1">
                <a:solidFill>
                  <a:prstClr val="black"/>
                </a:solidFill>
              </a:rPr>
              <a:t>int</a:t>
            </a:r>
            <a:r>
              <a:rPr lang="en-US" sz="2000" dirty="0">
                <a:solidFill>
                  <a:prstClr val="black"/>
                </a:solidFill>
              </a:rPr>
              <a:t> = 2 (linear interpolation) works well</a:t>
            </a:r>
          </a:p>
        </p:txBody>
      </p:sp>
      <p:sp>
        <p:nvSpPr>
          <p:cNvPr id="16" name="Oval 15"/>
          <p:cNvSpPr/>
          <p:nvPr/>
        </p:nvSpPr>
        <p:spPr>
          <a:xfrm>
            <a:off x="3697240" y="1364022"/>
            <a:ext cx="1205961" cy="878671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4225" y="4856274"/>
            <a:ext cx="18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N</a:t>
            </a:r>
            <a:r>
              <a:rPr lang="en-US" sz="1400" baseline="-25000" dirty="0" err="1">
                <a:solidFill>
                  <a:prstClr val="white">
                    <a:lumMod val="50000"/>
                  </a:prstClr>
                </a:solidFill>
              </a:rPr>
              <a:t>z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number of points to be evaluated</a:t>
            </a:r>
          </a:p>
          <a:p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N</a:t>
            </a:r>
            <a:r>
              <a:rPr lang="en-US" sz="1400" baseline="-25000" dirty="0" err="1">
                <a:solidFill>
                  <a:prstClr val="white">
                    <a:lumMod val="50000"/>
                  </a:prstClr>
                </a:solidFill>
              </a:rPr>
              <a:t>int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number of points for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212898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  <p:bldP spid="31" grpId="0"/>
      <p:bldP spid="32" grpId="0"/>
      <p:bldP spid="12" grpId="0"/>
      <p:bldP spid="36" grpId="0" animBg="1"/>
      <p:bldP spid="38" grpId="0"/>
      <p:bldP spid="46" grpId="0"/>
      <p:bldP spid="16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342900"/>
            <a:r>
              <a:rPr lang="en-US" b="1" spc="200" dirty="0">
                <a:solidFill>
                  <a:srgbClr val="FFFF00"/>
                </a:solidFill>
                <a:latin typeface="Calibri"/>
              </a:rPr>
              <a:t>Cubic scaling algorithm – 2. Laplace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401" y="1431236"/>
            <a:ext cx="259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1. Laplace Identity: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200401" y="1335514"/>
                <a:ext cx="2502095" cy="625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l-GR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l-GR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478264"/>
                <a:ext cx="2502095" cy="62510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2400" y="4169513"/>
                <a:ext cx="88776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  <a:ea typeface="Times New Roman" charset="0"/>
                          <a:cs typeface="Courier New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  <a:ea typeface="Times New Roman" charset="0"/>
                          <a:cs typeface="Courier New" charset="0"/>
                        </a:rPr>
                        <m:t>=−2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𝑐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′)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𝑣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𝑣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′)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Courier New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Courier New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Courier New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Courier New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Courier New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Courier New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0" y="3312262"/>
                <a:ext cx="8877600" cy="7645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6164642" y="3977134"/>
            <a:ext cx="2763359" cy="1028601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51493" y="4930474"/>
            <a:ext cx="14963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separable!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8373" y="3111066"/>
                <a:ext cx="5627254" cy="672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=−2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′)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𝑣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′)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373" y="2253816"/>
                <a:ext cx="5627254" cy="6721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3997186" y="3075223"/>
            <a:ext cx="755733" cy="801641"/>
          </a:xfrm>
          <a:prstGeom prst="ellipse">
            <a:avLst/>
          </a:prstGeom>
          <a:noFill/>
          <a:ln w="19050">
            <a:solidFill>
              <a:srgbClr val="008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44554" y="5458375"/>
            <a:ext cx="4227446" cy="400110"/>
            <a:chOff x="197803" y="6150691"/>
            <a:chExt cx="5636602" cy="5334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834624" y="6222987"/>
                  <a:ext cx="1999781" cy="369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𝐺𝐿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</m:sSub>
                    </m:oMath>
                  </a14:m>
                  <a:r>
                    <a:rPr lang="en-US" altLang="ko-KR" dirty="0">
                      <a:solidFill>
                        <a:prstClr val="black"/>
                      </a:solidFill>
                    </a:rPr>
                    <a:t>)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624" y="6222987"/>
                  <a:ext cx="1999781" cy="3693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285" t="-28889" r="-853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/>
            <p:cNvSpPr txBox="1"/>
            <p:nvPr/>
          </p:nvSpPr>
          <p:spPr>
            <a:xfrm>
              <a:off x="197803" y="6150691"/>
              <a:ext cx="4454210" cy="533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</a:rPr>
                <a:t>Number </a:t>
              </a:r>
              <a:r>
                <a:rPr lang="en-US" sz="2000">
                  <a:solidFill>
                    <a:prstClr val="black"/>
                  </a:solidFill>
                </a:rPr>
                <a:t>of computation: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37165" y="2046599"/>
                <a:ext cx="3699577" cy="784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𝑓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charset="0"/>
                          <a:ea typeface="Times New Roman" charset="0"/>
                          <a:cs typeface="Courier New" charset="0"/>
                        </a:rPr>
                        <m:t>𝑑𝑥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charset="0"/>
                          <a:ea typeface="Times New Roman" charset="0"/>
                          <a:cs typeface="Courier New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𝐺𝐿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charset="0"/>
                          <a:ea typeface="Times New Roman" charset="0"/>
                          <a:cs typeface="Courier New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164" y="1189349"/>
                <a:ext cx="3699577" cy="7846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46402" y="2222676"/>
            <a:ext cx="362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2. Gauss-Laguerre quadrature: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88730" y="2184283"/>
            <a:ext cx="182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w</a:t>
            </a:r>
            <a:r>
              <a:rPr lang="en-US" sz="1200" baseline="-25000" dirty="0" err="1">
                <a:solidFill>
                  <a:prstClr val="white">
                    <a:lumMod val="50000"/>
                  </a:prstClr>
                </a:solidFill>
              </a:rPr>
              <a:t>k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: weight</a:t>
            </a:r>
          </a:p>
          <a:p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x</a:t>
            </a:r>
            <a:r>
              <a:rPr lang="en-US" sz="1200" baseline="-25000" dirty="0" err="1">
                <a:solidFill>
                  <a:prstClr val="white">
                    <a:lumMod val="50000"/>
                  </a:prstClr>
                </a:solidFill>
              </a:rPr>
              <a:t>k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: node</a:t>
            </a:r>
          </a:p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N</a:t>
            </a:r>
            <a:r>
              <a:rPr lang="en-US" sz="1200" baseline="-25000" dirty="0">
                <a:solidFill>
                  <a:prstClr val="white">
                    <a:lumMod val="50000"/>
                  </a:prstClr>
                </a:solidFill>
              </a:rPr>
              <a:t>GL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: # quadrature nodes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451493" y="5489698"/>
                <a:ext cx="33546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𝐺𝐿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does not depend on system size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493" y="4632447"/>
                <a:ext cx="335463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59" t="-28889" r="-3448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11962" y="1309755"/>
                <a:ext cx="2448041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Courier New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Courier New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l-GR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l-GR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l-GR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l-GR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− 1</m:t>
                              </m:r>
                            </m:e>
                          </m:d>
                          <m:sSub>
                            <m:sSubPr>
                              <m:ctrlPr>
                                <a:rPr lang="el-GR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961" y="452504"/>
                <a:ext cx="2448041" cy="76450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5786775" y="1305355"/>
            <a:ext cx="2071709" cy="801641"/>
          </a:xfrm>
          <a:prstGeom prst="ellipse">
            <a:avLst/>
          </a:prstGeom>
          <a:noFill/>
          <a:ln w="19050">
            <a:solidFill>
              <a:srgbClr val="008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477348" y="4015503"/>
            <a:ext cx="2763359" cy="1028601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607387" y="5529270"/>
                <a:ext cx="503278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𝑵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87" y="4672019"/>
                <a:ext cx="503278" cy="283219"/>
              </a:xfrm>
              <a:prstGeom prst="rect">
                <a:avLst/>
              </a:prstGeom>
              <a:blipFill rotWithShape="0">
                <a:blip r:embed="rId9"/>
                <a:stretch>
                  <a:fillRect l="-3659" t="-4255" r="-609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6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9" grpId="0"/>
      <p:bldP spid="14" grpId="0"/>
      <p:bldP spid="34" grpId="0" animBg="1"/>
      <p:bldP spid="7" grpId="0"/>
      <p:bldP spid="13" grpId="0"/>
      <p:bldP spid="37" grpId="0"/>
      <p:bldP spid="39" grpId="0"/>
      <p:bldP spid="4" grpId="0"/>
      <p:bldP spid="31" grpId="0" animBg="1"/>
      <p:bldP spid="38" grpId="0" animBg="1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342900"/>
            <a:r>
              <a:rPr lang="en-US" b="1" spc="200" dirty="0">
                <a:solidFill>
                  <a:srgbClr val="FFFF00"/>
                </a:solidFill>
                <a:latin typeface="Calibri"/>
              </a:rPr>
              <a:t>Cubic scaling algorithm – 2. Laplace method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04252" y="4503250"/>
            <a:ext cx="5841555" cy="603756"/>
            <a:chOff x="2004251" y="3646000"/>
            <a:chExt cx="5841555" cy="603756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018988" y="3835042"/>
              <a:ext cx="5581962" cy="0"/>
            </a:xfrm>
            <a:prstGeom prst="line">
              <a:avLst/>
            </a:prstGeom>
            <a:ln w="31750" cmpd="sng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259986" y="3706503"/>
              <a:ext cx="0" cy="274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19629" y="3706503"/>
              <a:ext cx="0" cy="274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778521" y="3710109"/>
              <a:ext cx="0" cy="274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296864" y="3706505"/>
              <a:ext cx="0" cy="274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10483" y="3646000"/>
              <a:ext cx="235323" cy="3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04251" y="3880422"/>
              <a:ext cx="665628" cy="3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v,min</a:t>
              </a:r>
              <a:endPara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6164" y="3851370"/>
              <a:ext cx="805139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v,max</a:t>
              </a:r>
              <a:endPara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89019" y="3846087"/>
              <a:ext cx="771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c,max</a:t>
              </a:r>
              <a:endPara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93397" y="3847766"/>
              <a:ext cx="682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c,min</a:t>
              </a:r>
              <a:endPara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3241863" y="4563753"/>
            <a:ext cx="0" cy="27432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80338" y="4563753"/>
            <a:ext cx="0" cy="27432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 rot="5400000">
            <a:off x="2646160" y="3959472"/>
            <a:ext cx="208355" cy="958049"/>
          </a:xfrm>
          <a:prstGeom prst="leftBrac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 rot="5400000">
            <a:off x="3545456" y="4073617"/>
            <a:ext cx="187552" cy="739370"/>
          </a:xfrm>
          <a:prstGeom prst="leftBrac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5400000">
            <a:off x="5124718" y="4011495"/>
            <a:ext cx="197936" cy="874002"/>
          </a:xfrm>
          <a:prstGeom prst="leftBrac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 rot="5400000">
            <a:off x="6417408" y="3648765"/>
            <a:ext cx="180564" cy="1594674"/>
          </a:xfrm>
          <a:prstGeom prst="leftBrac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7211" y="3948658"/>
            <a:ext cx="99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{</a:t>
            </a:r>
            <a:r>
              <a:rPr lang="en-US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}</a:t>
            </a:r>
            <a:r>
              <a: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6717" y="3956821"/>
            <a:ext cx="87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{</a:t>
            </a:r>
            <a:r>
              <a:rPr lang="en-US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}</a:t>
            </a:r>
            <a:r>
              <a: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7692" y="3977711"/>
            <a:ext cx="81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{</a:t>
            </a:r>
            <a:r>
              <a:rPr lang="en-US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}</a:t>
            </a:r>
            <a:r>
              <a: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3043" y="3954950"/>
            <a:ext cx="75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{</a:t>
            </a:r>
            <a:r>
              <a:rPr lang="en-US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}</a:t>
            </a:r>
            <a:r>
              <a:rPr lang="en-US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037" y="1459141"/>
            <a:ext cx="184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3. Windowing: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9036" y="3289915"/>
            <a:ext cx="393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en-US" altLang="ko-KR" sz="2000" u="sng">
                <a:solidFill>
                  <a:prstClr val="black"/>
                </a:solidFill>
              </a:rPr>
              <a:t>E</a:t>
            </a:r>
            <a:r>
              <a:rPr lang="en-US" sz="2000" u="sng">
                <a:solidFill>
                  <a:prstClr val="black"/>
                </a:solidFill>
              </a:rPr>
              <a:t>xample</a:t>
            </a:r>
            <a:r>
              <a:rPr lang="en-US" sz="2000" u="sng" dirty="0">
                <a:solidFill>
                  <a:prstClr val="black"/>
                </a:solidFill>
              </a:rPr>
              <a:t>:</a:t>
            </a:r>
            <a:r>
              <a:rPr lang="en-US" sz="2000" dirty="0">
                <a:solidFill>
                  <a:prstClr val="black"/>
                </a:solidFill>
              </a:rPr>
              <a:t> 2 by 2 windows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010456" y="2438716"/>
                <a:ext cx="2830354" cy="778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𝑙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𝑤𝑣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𝑤𝑐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𝑙𝑚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56" y="1581466"/>
                <a:ext cx="2830354" cy="7788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968145" y="2446146"/>
            <a:ext cx="190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N</a:t>
            </a:r>
            <a:r>
              <a:rPr lang="en-US" sz="1400" baseline="-25000" dirty="0" err="1">
                <a:solidFill>
                  <a:prstClr val="black"/>
                </a:solidFill>
              </a:rPr>
              <a:t>wv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n-US" altLang="ko-KR" sz="1400" dirty="0">
                <a:solidFill>
                  <a:prstClr val="black"/>
                </a:solidFill>
              </a:rPr>
              <a:t>#</a:t>
            </a:r>
            <a:r>
              <a:rPr lang="ko-KR" alt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windows for </a:t>
            </a:r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v</a:t>
            </a:r>
            <a:endParaRPr lang="en-US" sz="1400" baseline="-25000" dirty="0">
              <a:solidFill>
                <a:prstClr val="black"/>
              </a:solidFill>
            </a:endParaRPr>
          </a:p>
          <a:p>
            <a:r>
              <a:rPr lang="en-US" sz="1400" dirty="0" err="1">
                <a:solidFill>
                  <a:prstClr val="black"/>
                </a:solidFill>
              </a:rPr>
              <a:t>N</a:t>
            </a:r>
            <a:r>
              <a:rPr lang="en-US" sz="1400" baseline="-25000" dirty="0" err="1">
                <a:solidFill>
                  <a:prstClr val="black"/>
                </a:solidFill>
              </a:rPr>
              <a:t>wc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n-US" altLang="ko-KR" sz="1400" dirty="0">
                <a:solidFill>
                  <a:prstClr val="black"/>
                </a:solidFill>
              </a:rPr>
              <a:t>#</a:t>
            </a:r>
            <a:r>
              <a:rPr lang="en-US" sz="1400" dirty="0">
                <a:solidFill>
                  <a:prstClr val="black"/>
                </a:solidFill>
              </a:rPr>
              <a:t> of windows for </a:t>
            </a:r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c</a:t>
            </a:r>
            <a:endParaRPr lang="en-US" sz="1400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180601" y="3311713"/>
                <a:ext cx="6231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600" y="2454463"/>
                <a:ext cx="623119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449037" y="5275694"/>
            <a:ext cx="563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Windowing can save computational costs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Useful for materials with small band gap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49038" y="1791522"/>
                <a:ext cx="4665129" cy="599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</a:rPr>
                  <a:t>Observation</a:t>
                </a:r>
                <a:r>
                  <a:rPr lang="en-US" sz="2000">
                    <a:solidFill>
                      <a:prstClr val="black"/>
                    </a:solidFill>
                  </a:rPr>
                  <a:t>: N</a:t>
                </a:r>
                <a:r>
                  <a:rPr lang="en-US" sz="2000" baseline="-25000">
                    <a:solidFill>
                      <a:prstClr val="black"/>
                    </a:solidFill>
                  </a:rPr>
                  <a:t>GL</a:t>
                </a:r>
                <a:r>
                  <a:rPr lang="en-US" sz="200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>
                    <a:solidFill>
                      <a:prstClr val="black"/>
                    </a:solidFill>
                  </a:rPr>
                  <a:t>depends 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𝑏𝑤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𝑔𝑎𝑝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7" y="934272"/>
                <a:ext cx="4665129" cy="59913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968146" y="1884089"/>
            <a:ext cx="267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bw</a:t>
            </a:r>
            <a:r>
              <a:rPr lang="en-US" sz="1400" dirty="0">
                <a:solidFill>
                  <a:prstClr val="black"/>
                </a:solidFill>
              </a:rPr>
              <a:t>: band width (</a:t>
            </a:r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c,max</a:t>
            </a:r>
            <a:r>
              <a:rPr lang="en-US" sz="1400" dirty="0" err="1">
                <a:solidFill>
                  <a:prstClr val="black"/>
                </a:solidFill>
              </a:rPr>
              <a:t>-E</a:t>
            </a:r>
            <a:r>
              <a:rPr lang="en-US" sz="1400" baseline="-25000" dirty="0" err="1">
                <a:solidFill>
                  <a:prstClr val="black"/>
                </a:solidFill>
              </a:rPr>
              <a:t>v,min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gap</a:t>
            </a:r>
            <a:r>
              <a:rPr lang="en-US" sz="1400" dirty="0">
                <a:solidFill>
                  <a:prstClr val="black"/>
                </a:solidFill>
              </a:rPr>
              <a:t>: band gap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223686" y="1947888"/>
                <a:ext cx="1499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𝑟</m:t>
                        </m:r>
                      </m:sub>
                      <m:sup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𝐺𝐿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altLang="ko-KR" i="1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latin typeface="Cambria Math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)</a:t>
                </a:r>
                <a:endParaRPr lang="en-US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686" y="1090637"/>
                <a:ext cx="149983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285" t="-28889" r="-8537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939900" y="3310365"/>
                <a:ext cx="7849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900" y="2453115"/>
                <a:ext cx="784958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084515" y="3311713"/>
                <a:ext cx="7849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515" y="2454463"/>
                <a:ext cx="784958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505556" y="3306527"/>
                <a:ext cx="7796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556" y="2449277"/>
                <a:ext cx="779636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20620" y="3313789"/>
                <a:ext cx="555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620" y="2456539"/>
                <a:ext cx="55521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9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33" grpId="0"/>
      <p:bldP spid="35" grpId="0"/>
      <p:bldP spid="36" grpId="0"/>
      <p:bldP spid="49" grpId="0"/>
      <p:bldP spid="54" grpId="0"/>
      <p:bldP spid="55" grpId="0"/>
      <p:bldP spid="56" grpId="0"/>
      <p:bldP spid="31" grpId="0"/>
      <p:bldP spid="32" grpId="0"/>
      <p:bldP spid="34" grpId="0"/>
      <p:bldP spid="37" grpId="0"/>
      <p:bldP spid="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342900"/>
            <a:r>
              <a:rPr lang="en-US" b="1" spc="200" dirty="0">
                <a:solidFill>
                  <a:srgbClr val="FFFF00"/>
                </a:solidFill>
                <a:latin typeface="Calibri"/>
              </a:rPr>
              <a:t>Estimate the computational costs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18486" y="1460662"/>
                <a:ext cx="4665129" cy="599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</a:rPr>
                  <a:t>N</a:t>
                </a:r>
                <a:r>
                  <a:rPr lang="en-US" sz="2000" baseline="-25000" dirty="0">
                    <a:solidFill>
                      <a:prstClr val="black"/>
                    </a:solidFill>
                  </a:rPr>
                  <a:t>GL</a:t>
                </a:r>
                <a:r>
                  <a:rPr lang="en-US" sz="2000" dirty="0">
                    <a:solidFill>
                      <a:prstClr val="black"/>
                    </a:solidFill>
                  </a:rPr>
                  <a:t> depends 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𝑏𝑤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𝑔𝑎𝑝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85" y="603412"/>
                <a:ext cx="4665129" cy="599138"/>
              </a:xfrm>
              <a:prstGeom prst="rect">
                <a:avLst/>
              </a:prstGeom>
              <a:blipFill rotWithShape="0">
                <a:blip r:embed="rId2"/>
                <a:stretch>
                  <a:fillRect l="-1176" b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1087315" y="2226160"/>
            <a:ext cx="267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bw</a:t>
            </a:r>
            <a:r>
              <a:rPr lang="en-US" sz="1400" dirty="0">
                <a:solidFill>
                  <a:prstClr val="black"/>
                </a:solidFill>
              </a:rPr>
              <a:t>: band width (</a:t>
            </a:r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c,max</a:t>
            </a:r>
            <a:r>
              <a:rPr lang="en-US" sz="1400" dirty="0" err="1">
                <a:solidFill>
                  <a:prstClr val="black"/>
                </a:solidFill>
              </a:rPr>
              <a:t>-E</a:t>
            </a:r>
            <a:r>
              <a:rPr lang="en-US" sz="1400" baseline="-25000" dirty="0" err="1">
                <a:solidFill>
                  <a:prstClr val="black"/>
                </a:solidFill>
              </a:rPr>
              <a:t>v,min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r>
              <a:rPr lang="en-US" sz="1400" dirty="0" err="1">
                <a:solidFill>
                  <a:prstClr val="black"/>
                </a:solidFill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</a:rPr>
              <a:t>gap</a:t>
            </a:r>
            <a:r>
              <a:rPr lang="en-US" sz="1400" dirty="0">
                <a:solidFill>
                  <a:prstClr val="black"/>
                </a:solidFill>
              </a:rPr>
              <a:t>: band gap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77" y="1352057"/>
            <a:ext cx="3142957" cy="2357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18485" y="3699395"/>
                <a:ext cx="46651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</a:rPr>
                  <a:t>Cost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𝑟</m:t>
                        </m:r>
                      </m:sub>
                      <m:sup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𝐺𝐿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altLang="ko-KR" sz="2000" i="1">
                        <a:solidFill>
                          <a:prstClr val="black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ko-KR" sz="2000" dirty="0">
                    <a:solidFill>
                      <a:prstClr val="black"/>
                    </a:solidFill>
                  </a:rPr>
                  <a:t>)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84" y="2842145"/>
                <a:ext cx="4665129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1176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22673" y="4099505"/>
            <a:ext cx="2966079" cy="1235932"/>
            <a:chOff x="1409847" y="3272855"/>
            <a:chExt cx="2966079" cy="1235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791526" y="3272855"/>
                  <a:ext cx="1269322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𝐺𝐿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∝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mr-I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𝑏𝑤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𝑔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526" y="3272855"/>
                  <a:ext cx="1269322" cy="81836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775342" y="4174336"/>
                  <a:ext cx="2600584" cy="2995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)/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𝑁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∝(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𝑏𝑤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342" y="4174336"/>
                  <a:ext cx="2600584" cy="29956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810" t="-2041" r="-2810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409847" y="3499276"/>
              <a:ext cx="478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1.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9847" y="4139455"/>
              <a:ext cx="478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2.</a:t>
              </a:r>
            </a:p>
          </p:txBody>
        </p:sp>
      </p:grpSp>
      <p:sp>
        <p:nvSpPr>
          <p:cNvPr id="45" name="Right Arrow 44"/>
          <p:cNvSpPr/>
          <p:nvPr/>
        </p:nvSpPr>
        <p:spPr>
          <a:xfrm>
            <a:off x="3613359" y="4490817"/>
            <a:ext cx="432359" cy="347133"/>
          </a:xfrm>
          <a:prstGeom prst="rightArrow">
            <a:avLst>
              <a:gd name="adj1" fmla="val 50000"/>
              <a:gd name="adj2" fmla="val 52634"/>
            </a:avLst>
          </a:prstGeom>
          <a:noFill/>
          <a:ln w="28575">
            <a:solidFill>
              <a:srgbClr val="008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53945" y="4057066"/>
            <a:ext cx="4778734" cy="1270000"/>
            <a:chOff x="4007458" y="3581479"/>
            <a:chExt cx="4778734" cy="1270000"/>
          </a:xfrm>
        </p:grpSpPr>
        <p:sp>
          <p:nvSpPr>
            <p:cNvPr id="6" name="TextBox 5"/>
            <p:cNvSpPr txBox="1"/>
            <p:nvPr/>
          </p:nvSpPr>
          <p:spPr>
            <a:xfrm>
              <a:off x="4007458" y="3581479"/>
              <a:ext cx="477873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computation cost can be estimated by </a:t>
              </a:r>
              <a:r>
                <a:rPr lang="en-US" dirty="0" err="1">
                  <a:solidFill>
                    <a:prstClr val="black"/>
                  </a:solidFill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</a:rPr>
                <a:t>bw</a:t>
              </a:r>
              <a:r>
                <a:rPr lang="en-US" dirty="0">
                  <a:solidFill>
                    <a:prstClr val="black"/>
                  </a:solidFill>
                </a:rPr>
                <a:t> and </a:t>
              </a:r>
              <a:r>
                <a:rPr lang="en-US" dirty="0" err="1">
                  <a:solidFill>
                    <a:prstClr val="black"/>
                  </a:solidFill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</a:rPr>
                <a:t>g</a:t>
              </a:r>
              <a:endParaRPr lang="en-US" baseline="-250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313582" y="4108855"/>
                  <a:ext cx="4302908" cy="6365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𝐶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∝</m:t>
                        </m:r>
                        <m:nary>
                          <m:naryPr>
                            <m:chr m:val="∑"/>
                            <m:ctrlPr>
                              <a:rPr lang="is-IS" sz="1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𝑣𝑤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is-I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𝑐𝑤</m:t>
                                    </m:r>
                                  </m:sub>
                                </m:sSub>
                              </m:sup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is-I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mr-I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𝑏𝑤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𝑙𝑚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𝑔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𝑙𝑚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rad>
                                <m:d>
                                  <m:dPr>
                                    <m:ctrlPr>
                                      <a:rPr lang="mr-IN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mr-I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𝑣𝑙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𝑚𝑎𝑥</m:t>
                                            </m:r>
                                          </m:sup>
                                        </m:sSubSup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𝑣𝑙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𝑚𝑖𝑛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𝑣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𝑚𝑎𝑥</m:t>
                                            </m:r>
                                          </m:sup>
                                        </m:sSubSup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𝑣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𝑚𝑖𝑛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mr-I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𝑐𝑚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𝑚𝑎𝑥</m:t>
                                            </m:r>
                                          </m:sup>
                                        </m:sSubSup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𝑐𝑚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𝑚𝑖𝑛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𝑐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𝑚𝑎𝑥</m:t>
                                            </m:r>
                                          </m:sup>
                                        </m:sSubSup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𝑐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𝑚𝑖𝑛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3582" y="4108855"/>
                  <a:ext cx="4302908" cy="6365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4023360" y="3581479"/>
              <a:ext cx="4691270" cy="1270000"/>
            </a:xfrm>
            <a:prstGeom prst="rect">
              <a:avLst/>
            </a:prstGeom>
            <a:noFill/>
            <a:ln w="19050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342900"/>
            <a:r>
              <a:rPr lang="en-US" b="1" spc="200" dirty="0">
                <a:solidFill>
                  <a:srgbClr val="FFFF00"/>
                </a:solidFill>
                <a:latin typeface="Calibri"/>
              </a:rPr>
              <a:t>Estimate the computational costs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70" y="1403739"/>
            <a:ext cx="3718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Example: 2x2 window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957878" y="1317177"/>
            <a:ext cx="4798885" cy="725229"/>
            <a:chOff x="2004251" y="3021303"/>
            <a:chExt cx="5841555" cy="1390042"/>
          </a:xfrm>
        </p:grpSpPr>
        <p:grpSp>
          <p:nvGrpSpPr>
            <p:cNvPr id="37" name="Group 36"/>
            <p:cNvGrpSpPr/>
            <p:nvPr/>
          </p:nvGrpSpPr>
          <p:grpSpPr>
            <a:xfrm>
              <a:off x="2004251" y="3519811"/>
              <a:ext cx="5841555" cy="891534"/>
              <a:chOff x="2004251" y="3519811"/>
              <a:chExt cx="5841555" cy="891534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2018988" y="3835042"/>
                <a:ext cx="5581962" cy="0"/>
              </a:xfrm>
              <a:prstGeom prst="line">
                <a:avLst/>
              </a:prstGeom>
              <a:ln w="31750" cmpd="sng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259986" y="3706503"/>
                <a:ext cx="0" cy="2743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019629" y="3706503"/>
                <a:ext cx="0" cy="2743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778521" y="3710109"/>
                <a:ext cx="0" cy="2743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296864" y="3706505"/>
                <a:ext cx="0" cy="2743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7610483" y="3519811"/>
                <a:ext cx="235323" cy="648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004251" y="3880423"/>
                <a:ext cx="665628" cy="530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1200" baseline="-250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v,min</a:t>
                </a:r>
                <a:endParaRPr lang="en-US" sz="1200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66164" y="3851370"/>
                <a:ext cx="805139" cy="530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1200" baseline="-250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v,max</a:t>
                </a:r>
                <a:endParaRPr lang="en-US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989020" y="3846087"/>
                <a:ext cx="771195" cy="530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1200" baseline="-250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c,max</a:t>
                </a:r>
                <a:endParaRPr lang="en-US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493397" y="3847766"/>
                <a:ext cx="682439" cy="530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1200" baseline="-250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c,min</a:t>
                </a:r>
                <a:endParaRPr lang="en-US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>
              <a:off x="3241863" y="3706503"/>
              <a:ext cx="0" cy="274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680338" y="3706503"/>
              <a:ext cx="0" cy="2743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eft Brace 49"/>
            <p:cNvSpPr/>
            <p:nvPr/>
          </p:nvSpPr>
          <p:spPr>
            <a:xfrm rot="5400000">
              <a:off x="2646159" y="3102221"/>
              <a:ext cx="208355" cy="958049"/>
            </a:xfrm>
            <a:prstGeom prst="leftBrac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Left Brace 50"/>
            <p:cNvSpPr/>
            <p:nvPr/>
          </p:nvSpPr>
          <p:spPr>
            <a:xfrm rot="5400000">
              <a:off x="3545456" y="3216367"/>
              <a:ext cx="187552" cy="739370"/>
            </a:xfrm>
            <a:prstGeom prst="leftBrac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Left Brace 51"/>
            <p:cNvSpPr/>
            <p:nvPr/>
          </p:nvSpPr>
          <p:spPr>
            <a:xfrm rot="5400000">
              <a:off x="5124718" y="3154245"/>
              <a:ext cx="197936" cy="874002"/>
            </a:xfrm>
            <a:prstGeom prst="leftBrac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Left Brace 52"/>
            <p:cNvSpPr/>
            <p:nvPr/>
          </p:nvSpPr>
          <p:spPr>
            <a:xfrm rot="5400000">
              <a:off x="6417408" y="2791515"/>
              <a:ext cx="180564" cy="1594674"/>
            </a:xfrm>
            <a:prstGeom prst="leftBrac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297211" y="3021303"/>
              <a:ext cx="993638" cy="58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{</a:t>
              </a:r>
              <a:r>
                <a:rPr lang="en-US" sz="12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1200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}</a:t>
              </a:r>
              <a:r>
                <a:rPr lang="en-US" sz="1200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1400" baseline="-25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26717" y="3029468"/>
              <a:ext cx="874518" cy="53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{</a:t>
              </a:r>
              <a:r>
                <a:rPr lang="en-US" sz="12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1200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}</a:t>
              </a:r>
              <a:r>
                <a:rPr lang="en-US" sz="1200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07691" y="3050358"/>
              <a:ext cx="813570" cy="53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{</a:t>
              </a:r>
              <a:r>
                <a:rPr lang="en-US" sz="12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1200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sz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}</a:t>
              </a:r>
              <a:r>
                <a:rPr lang="en-US" sz="1200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13042" y="3027597"/>
              <a:ext cx="758891" cy="53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{</a:t>
              </a:r>
              <a:r>
                <a:rPr lang="en-US" sz="12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sz="1200" baseline="-25000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r>
                <a:rPr lang="en-US" sz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}</a:t>
              </a:r>
              <a:r>
                <a:rPr lang="en-US" sz="1200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63789" y="3265296"/>
            <a:ext cx="3200400" cy="2708807"/>
            <a:chOff x="181226" y="1762963"/>
            <a:chExt cx="3200400" cy="27088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26" y="2071470"/>
              <a:ext cx="3200400" cy="24003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26694" y="1762963"/>
              <a:ext cx="2854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Real computational costs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53867" y="3384221"/>
            <a:ext cx="3390329" cy="2610444"/>
            <a:chOff x="4990410" y="1861326"/>
            <a:chExt cx="3390329" cy="2610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410" y="2071470"/>
              <a:ext cx="3200400" cy="24003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124435" y="1861326"/>
              <a:ext cx="325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</a:rPr>
                <a:t>Estimated computational costs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3650380" y="1783177"/>
            <a:ext cx="661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200" baseline="-250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1200" baseline="30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*</a:t>
            </a:r>
            <a:endParaRPr lang="en-US" baseline="300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66443" y="1772971"/>
            <a:ext cx="661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200" baseline="-250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1200" baseline="30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*</a:t>
            </a:r>
            <a:endParaRPr lang="en-US" baseline="300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92842" y="2478037"/>
                <a:ext cx="1467260" cy="3977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𝑟𝑎𝑡𝑖𝑜</m:t>
                          </m:r>
                        </m:sub>
                      </m:sSub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842" y="1620787"/>
                <a:ext cx="1467260" cy="397738"/>
              </a:xfrm>
              <a:prstGeom prst="rect">
                <a:avLst/>
              </a:prstGeom>
              <a:blipFill rotWithShape="0">
                <a:blip r:embed="rId5"/>
                <a:stretch>
                  <a:fillRect l="-2075" t="-1538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446035" y="2506525"/>
                <a:ext cx="1481751" cy="3977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𝑟𝑎𝑡𝑖𝑜</m:t>
                          </m:r>
                        </m:sub>
                      </m:sSub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034" y="1649275"/>
                <a:ext cx="1481751" cy="397738"/>
              </a:xfrm>
              <a:prstGeom prst="rect">
                <a:avLst/>
              </a:prstGeom>
              <a:blipFill rotWithShape="0">
                <a:blip r:embed="rId6"/>
                <a:stretch>
                  <a:fillRect l="-2058" t="-1538" r="-412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928309" y="2163749"/>
            <a:ext cx="225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>
                <a:solidFill>
                  <a:prstClr val="black"/>
                </a:solidFill>
              </a:rPr>
              <a:t>bw</a:t>
            </a:r>
            <a:r>
              <a:rPr lang="en-US" dirty="0">
                <a:solidFill>
                  <a:prstClr val="black"/>
                </a:solidFill>
              </a:rPr>
              <a:t> = 2 </a:t>
            </a:r>
            <a:r>
              <a:rPr lang="en-US" dirty="0" err="1">
                <a:solidFill>
                  <a:prstClr val="black"/>
                </a:solidFill>
              </a:rPr>
              <a:t>Hartree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>
                <a:solidFill>
                  <a:prstClr val="black"/>
                </a:solidFill>
              </a:rPr>
              <a:t>g</a:t>
            </a:r>
            <a:r>
              <a:rPr lang="en-US" dirty="0">
                <a:solidFill>
                  <a:prstClr val="black"/>
                </a:solidFill>
              </a:rPr>
              <a:t> = 0.02 </a:t>
            </a:r>
            <a:r>
              <a:rPr lang="en-US" dirty="0" err="1">
                <a:solidFill>
                  <a:prstClr val="black"/>
                </a:solidFill>
              </a:rPr>
              <a:t>Hartree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1" grpId="0"/>
      <p:bldP spid="6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8" y="2001217"/>
            <a:ext cx="4210502" cy="3157877"/>
          </a:xfrm>
          <a:prstGeom prst="rect">
            <a:avLst/>
          </a:prstGeom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342900"/>
            <a:r>
              <a:rPr lang="en-US" b="1" spc="200" dirty="0">
                <a:solidFill>
                  <a:srgbClr val="FFFF00"/>
                </a:solidFill>
                <a:latin typeface="Calibri"/>
              </a:rPr>
              <a:t>Windowing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036" y="1459141"/>
            <a:ext cx="831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prstClr val="black"/>
                </a:solidFill>
              </a:rPr>
              <a:t>How many windows for occupied and unoccupied states?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6719" y="2135560"/>
            <a:ext cx="2833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>
                <a:solidFill>
                  <a:prstClr val="black"/>
                </a:solidFill>
              </a:rPr>
              <a:t>vmax</a:t>
            </a:r>
            <a:r>
              <a:rPr lang="en-US" dirty="0" err="1">
                <a:solidFill>
                  <a:prstClr val="black"/>
                </a:solidFill>
              </a:rPr>
              <a:t>-E</a:t>
            </a:r>
            <a:r>
              <a:rPr lang="en-US" baseline="-25000" dirty="0" err="1">
                <a:solidFill>
                  <a:prstClr val="black"/>
                </a:solidFill>
              </a:rPr>
              <a:t>vmin</a:t>
            </a:r>
            <a:r>
              <a:rPr lang="en-US" dirty="0">
                <a:solidFill>
                  <a:prstClr val="black"/>
                </a:solidFill>
              </a:rPr>
              <a:t>= 0.44 Ha</a:t>
            </a:r>
          </a:p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>
                <a:solidFill>
                  <a:prstClr val="black"/>
                </a:solidFill>
              </a:rPr>
              <a:t>cmax</a:t>
            </a:r>
            <a:r>
              <a:rPr lang="en-US" dirty="0" err="1">
                <a:solidFill>
                  <a:prstClr val="black"/>
                </a:solidFill>
              </a:rPr>
              <a:t>-E</a:t>
            </a:r>
            <a:r>
              <a:rPr lang="en-US" baseline="-25000" dirty="0" err="1">
                <a:solidFill>
                  <a:prstClr val="black"/>
                </a:solidFill>
              </a:rPr>
              <a:t>cmin</a:t>
            </a:r>
            <a:r>
              <a:rPr lang="en-US" dirty="0">
                <a:solidFill>
                  <a:prstClr val="black"/>
                </a:solidFill>
              </a:rPr>
              <a:t>= 1.44 Ha</a:t>
            </a:r>
          </a:p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>
                <a:solidFill>
                  <a:prstClr val="black"/>
                </a:solidFill>
              </a:rPr>
              <a:t>bw</a:t>
            </a:r>
            <a:r>
              <a:rPr lang="en-US" dirty="0">
                <a:solidFill>
                  <a:prstClr val="black"/>
                </a:solidFill>
              </a:rPr>
              <a:t> = 2 Ha </a:t>
            </a:r>
          </a:p>
          <a:p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-25000" dirty="0" err="1">
                <a:solidFill>
                  <a:prstClr val="black"/>
                </a:solidFill>
              </a:rPr>
              <a:t>g</a:t>
            </a:r>
            <a:r>
              <a:rPr lang="en-US" dirty="0">
                <a:solidFill>
                  <a:prstClr val="black"/>
                </a:solidFill>
              </a:rPr>
              <a:t> = 0.02 Ha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719" y="3821751"/>
            <a:ext cx="3264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Optimized number of windows:</a:t>
            </a:r>
          </a:p>
          <a:p>
            <a:r>
              <a:rPr lang="en-US" dirty="0" err="1">
                <a:solidFill>
                  <a:prstClr val="black"/>
                </a:solidFill>
              </a:rPr>
              <a:t>Nvw</a:t>
            </a:r>
            <a:r>
              <a:rPr lang="en-US" dirty="0">
                <a:solidFill>
                  <a:prstClr val="black"/>
                </a:solidFill>
              </a:rPr>
              <a:t> =1 </a:t>
            </a:r>
          </a:p>
          <a:p>
            <a:r>
              <a:rPr lang="en-US" dirty="0" err="1">
                <a:solidFill>
                  <a:prstClr val="black"/>
                </a:solidFill>
              </a:rPr>
              <a:t>Ncw</a:t>
            </a:r>
            <a:r>
              <a:rPr lang="en-US" dirty="0">
                <a:solidFill>
                  <a:prstClr val="black"/>
                </a:solidFill>
              </a:rPr>
              <a:t> = 4</a:t>
            </a:r>
          </a:p>
        </p:txBody>
      </p:sp>
    </p:spTree>
    <p:extLst>
      <p:ext uri="{BB962C8B-B14F-4D97-AF65-F5344CB8AC3E}">
        <p14:creationId xmlns:p14="http://schemas.microsoft.com/office/powerpoint/2010/main" val="14518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0400" y="1329635"/>
            <a:ext cx="891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Si crystal with 16 atoms 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Number of bands: 433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Number of windows: 1 for </a:t>
            </a:r>
            <a:r>
              <a:rPr lang="en-US" dirty="0" err="1">
                <a:solidFill>
                  <a:prstClr val="black"/>
                </a:solidFill>
              </a:rPr>
              <a:t>N</a:t>
            </a:r>
            <a:r>
              <a:rPr lang="en-US" baseline="-25000" dirty="0" err="1">
                <a:solidFill>
                  <a:prstClr val="black"/>
                </a:solidFill>
              </a:rPr>
              <a:t>v</a:t>
            </a:r>
            <a:r>
              <a:rPr lang="en-US" dirty="0">
                <a:solidFill>
                  <a:prstClr val="black"/>
                </a:solidFill>
              </a:rPr>
              <a:t> &amp; 4 for </a:t>
            </a:r>
            <a:r>
              <a:rPr lang="en-US" dirty="0" err="1">
                <a:solidFill>
                  <a:prstClr val="black"/>
                </a:solidFill>
              </a:rPr>
              <a:t>N</a:t>
            </a:r>
            <a:r>
              <a:rPr lang="en-US" baseline="-25000" dirty="0" err="1">
                <a:solidFill>
                  <a:prstClr val="black"/>
                </a:solidFill>
              </a:rPr>
              <a:t>c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3586" y="1896755"/>
            <a:ext cx="3255492" cy="78483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solidFill>
                  <a:prstClr val="black"/>
                </a:solidFill>
              </a:rPr>
              <a:t>Maximum error of band gap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b="1" dirty="0">
                <a:solidFill>
                  <a:prstClr val="black"/>
                </a:solidFill>
              </a:rPr>
              <a:t>Laplace + windowing: 0.02eV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500" b="1" dirty="0">
                <a:solidFill>
                  <a:prstClr val="black"/>
                </a:solidFill>
              </a:rPr>
              <a:t>Interpolation: 0.23eV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/>
            <a:r>
              <a:rPr lang="en-US" b="1" spc="200" dirty="0">
                <a:solidFill>
                  <a:srgbClr val="FFFF00"/>
                </a:solidFill>
                <a:latin typeface="Calibri"/>
              </a:rPr>
              <a:t>Results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883153" y="5533907"/>
            <a:ext cx="3175949" cy="32316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/>
            <a:r>
              <a:rPr lang="en-US" sz="1500" b="1">
                <a:solidFill>
                  <a:prstClr val="black"/>
                </a:solidFill>
                <a:latin typeface="Calibri"/>
              </a:rPr>
              <a:t>Laplace method with windows wins!!</a:t>
            </a:r>
            <a:endParaRPr lang="en-US" sz="15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2" y="2265424"/>
            <a:ext cx="4214379" cy="3160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756891"/>
            <a:ext cx="4133573" cy="3100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 rot="16200000">
                <a:off x="254254" y="4125772"/>
                <a:ext cx="3253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54253" y="3268521"/>
                <a:ext cx="325345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3704" r="-11111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6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0" y="855512"/>
            <a:ext cx="9144000" cy="461665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/>
            <a:r>
              <a:rPr lang="en-US" b="1" spc="200" dirty="0">
                <a:solidFill>
                  <a:srgbClr val="FFFF00"/>
                </a:solidFill>
                <a:latin typeface="Calibri"/>
              </a:rPr>
              <a:t>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0" y="2065168"/>
            <a:ext cx="4991228" cy="3743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400" y="1418837"/>
            <a:ext cx="891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>
                <a:solidFill>
                  <a:prstClr val="black"/>
                </a:solidFill>
              </a:rPr>
              <a:t>Scaling data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Si crystal with 2, 4, 8, and 16 atoms</a:t>
            </a:r>
            <a:endParaRPr lang="en-US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14389" y="3708806"/>
                <a:ext cx="3127331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𝑊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: </m:t>
                      </m:r>
                      <m:f>
                        <m:fPr>
                          <m:ctrlPr>
                            <a:rPr lang="mr-I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𝑂𝑝𝑒𝑟𝑎𝑡𝑖𝑜𝑛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𝑇𝑖𝑚𝑒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𝑤𝑣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is-I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𝑤𝑐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𝐺𝐿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388" y="2851556"/>
                <a:ext cx="3127331" cy="5732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14388" y="3033149"/>
                <a:ext cx="1980414" cy="5123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e>
                        <m: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 : </m:t>
                      </m:r>
                      <m:f>
                        <m:fPr>
                          <m:ctrlPr>
                            <a:rPr lang="mr-I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𝑂𝑝𝑒𝑟𝑎𝑡𝑖𝑜𝑛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𝑇𝑖𝑚𝑒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388" y="2175899"/>
                <a:ext cx="1980414" cy="512320"/>
              </a:xfrm>
              <a:prstGeom prst="rect">
                <a:avLst/>
              </a:prstGeom>
              <a:blipFill rotWithShape="0">
                <a:blip r:embed="rId5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79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8743" y="2341520"/>
            <a:ext cx="5763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smtClean="0">
                <a:solidFill>
                  <a:srgbClr val="FF0000"/>
                </a:solidFill>
              </a:rPr>
              <a:t>Glenn Martyna and Qi </a:t>
            </a:r>
            <a:r>
              <a:rPr lang="en-US" sz="4400" i="1" dirty="0" smtClean="0">
                <a:solidFill>
                  <a:srgbClr val="FF0000"/>
                </a:solidFill>
              </a:rPr>
              <a:t>Li</a:t>
            </a:r>
            <a:endParaRPr lang="en-US" sz="44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47" y="3668219"/>
            <a:ext cx="1905000" cy="185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782" y="3560618"/>
            <a:ext cx="1532657" cy="19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0977" y="-84742"/>
            <a:ext cx="77070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CC"/>
                </a:solidFill>
              </a:rPr>
              <a:t>Projector Augmented Wave based </a:t>
            </a:r>
          </a:p>
          <a:p>
            <a:pPr algn="ctr"/>
            <a:r>
              <a:rPr lang="en-US" sz="3600" dirty="0" smtClean="0">
                <a:solidFill>
                  <a:srgbClr val="0000CC"/>
                </a:solidFill>
              </a:rPr>
              <a:t>Kohn-Sham Density Functional Theory </a:t>
            </a:r>
            <a:br>
              <a:rPr lang="en-US" sz="3600" dirty="0" smtClean="0">
                <a:solidFill>
                  <a:srgbClr val="0000CC"/>
                </a:solidFill>
              </a:rPr>
            </a:br>
            <a:r>
              <a:rPr lang="en-US" sz="3600" dirty="0">
                <a:solidFill>
                  <a:srgbClr val="0000CC"/>
                </a:solidFill>
              </a:rPr>
              <a:t>in </a:t>
            </a:r>
            <a:r>
              <a:rPr lang="en-US" sz="3600" dirty="0" err="1">
                <a:solidFill>
                  <a:srgbClr val="0000CC"/>
                </a:solidFill>
              </a:rPr>
              <a:t>OpenAtom</a:t>
            </a:r>
            <a:r>
              <a:rPr lang="en-US" sz="3600" dirty="0">
                <a:solidFill>
                  <a:srgbClr val="0000CC"/>
                </a:solidFill>
              </a:rPr>
              <a:t> with </a:t>
            </a:r>
            <a:r>
              <a:rPr lang="en-US" sz="3600" i="1" dirty="0" smtClean="0">
                <a:solidFill>
                  <a:srgbClr val="0000CC"/>
                </a:solidFill>
              </a:rPr>
              <a:t>N</a:t>
            </a:r>
            <a:r>
              <a:rPr lang="en-US" sz="3600" baseline="30000" dirty="0" smtClean="0">
                <a:solidFill>
                  <a:srgbClr val="0000CC"/>
                </a:solidFill>
              </a:rPr>
              <a:t>2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log </a:t>
            </a:r>
            <a:r>
              <a:rPr lang="en-US" sz="3600" i="1" dirty="0">
                <a:solidFill>
                  <a:srgbClr val="0000CC"/>
                </a:solidFill>
              </a:rPr>
              <a:t>N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smtClean="0">
                <a:solidFill>
                  <a:srgbClr val="0000CC"/>
                </a:solidFill>
              </a:rPr>
              <a:t> scaling</a:t>
            </a:r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2400" dirty="0" smtClean="0">
              <a:solidFill>
                <a:prstClr val="black"/>
              </a:solidFill>
            </a:endParaRP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</a:rPr>
              <a:t>OpenAtom</a:t>
            </a:r>
            <a:r>
              <a:rPr lang="en-US" sz="2400" dirty="0" smtClean="0">
                <a:solidFill>
                  <a:prstClr val="black"/>
                </a:solidFill>
              </a:rPr>
              <a:t> team,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Qi Li and Glenn Martyna</a:t>
            </a:r>
          </a:p>
        </p:txBody>
      </p:sp>
      <p:pic>
        <p:nvPicPr>
          <p:cNvPr id="3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6601967" y="4535108"/>
            <a:ext cx="2599303" cy="23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5927"/>
          <a:stretch/>
        </p:blipFill>
        <p:spPr bwMode="auto">
          <a:xfrm>
            <a:off x="-7034" y="4535108"/>
            <a:ext cx="2725865" cy="228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806427" y="2807876"/>
            <a:ext cx="3536291" cy="1885489"/>
            <a:chOff x="5271797" y="2600433"/>
            <a:chExt cx="3657600" cy="19700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335" t="3277" r="3511" b="4983"/>
            <a:stretch/>
          </p:blipFill>
          <p:spPr>
            <a:xfrm>
              <a:off x="5324685" y="2600433"/>
              <a:ext cx="3586050" cy="19700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271797" y="2600433"/>
              <a:ext cx="3657600" cy="1970088"/>
            </a:xfrm>
            <a:prstGeom prst="rect">
              <a:avLst/>
            </a:prstGeom>
            <a:noFill/>
            <a:ln w="28575">
              <a:solidFill>
                <a:srgbClr val="00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214186" y="2600433"/>
              <a:ext cx="2024743" cy="208081"/>
            </a:xfrm>
            <a:prstGeom prst="rect">
              <a:avLst/>
            </a:prstGeom>
            <a:noFill/>
            <a:ln w="28575">
              <a:solidFill>
                <a:srgbClr val="0000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5" descr="bgl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55" y="2697783"/>
            <a:ext cx="2480121" cy="157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s://6lli539m39y3hpkelqsm3c2fg-wpengine.netdna-ssl.com/wp-content/uploads/2011/08/Blue_Wat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2" y="2664164"/>
            <a:ext cx="2286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MOF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8585" r="19950" b="7873"/>
          <a:stretch/>
        </p:blipFill>
        <p:spPr>
          <a:xfrm>
            <a:off x="3390442" y="4849402"/>
            <a:ext cx="2284708" cy="20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nergy functional E[n] of electron density n(r)…"/>
          <p:cNvSpPr/>
          <p:nvPr/>
        </p:nvSpPr>
        <p:spPr>
          <a:xfrm>
            <a:off x="454024" y="762000"/>
            <a:ext cx="8712201" cy="229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40639" eaLnBrk="1" fontAlgn="auto">
              <a:spcBef>
                <a:spcPts val="0"/>
              </a:spcBef>
              <a:spcAft>
                <a:spcPts val="0"/>
              </a:spcAft>
            </a:pP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Energy functional </a:t>
            </a:r>
            <a:r>
              <a:rPr i="1"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[</a:t>
            </a:r>
            <a:r>
              <a:rPr i="1"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r>
              <a:rPr kern="0" dirty="0">
                <a:solidFill>
                  <a:srgbClr val="004BF9"/>
                </a:solidFill>
                <a:uFill>
                  <a:solidFill>
                    <a:srgbClr val="004BF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of electron density </a:t>
            </a:r>
            <a:r>
              <a:rPr i="1" kern="0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kern="0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kern="0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ern="0" dirty="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kern="0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0640" marR="40639" eaLnBrk="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kern="0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0640" marR="40639" eaLnBrk="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kern="0" dirty="0">
              <a:solidFill>
                <a:srgbClr val="0433FF"/>
              </a:solidFill>
              <a:uFill>
                <a:solidFill>
                  <a:srgbClr val="0433FF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R="40639" eaLnBrk="1" fontAlgn="auto">
              <a:spcBef>
                <a:spcPts val="0"/>
              </a:spcBef>
              <a:spcAft>
                <a:spcPts val="0"/>
              </a:spcAft>
            </a:pP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Minimizing over </a:t>
            </a:r>
            <a:r>
              <a:rPr i="1"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gives</a:t>
            </a:r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exact</a:t>
            </a:r>
            <a:endParaRPr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97840" marR="40639" eaLnBrk="1" fontAlgn="auto">
              <a:spcBef>
                <a:spcPts val="0"/>
              </a:spcBef>
              <a:spcAft>
                <a:spcPts val="0"/>
              </a:spcAft>
              <a:buSzPct val="100000"/>
              <a:buFont typeface="Lucida Grande"/>
              <a:buChar char="‣"/>
            </a:pP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Ground-state energy </a:t>
            </a:r>
            <a:r>
              <a:rPr i="1"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i="1" kern="0" baseline="-2500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</a:p>
          <a:p>
            <a:pPr marL="497840" marR="40639" eaLnBrk="1" fontAlgn="auto">
              <a:spcBef>
                <a:spcPts val="0"/>
              </a:spcBef>
              <a:spcAft>
                <a:spcPts val="0"/>
              </a:spcAft>
              <a:buSzPct val="100000"/>
              <a:buFont typeface="Lucida Grande"/>
              <a:buChar char="‣"/>
            </a:pP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Ground-state density </a:t>
            </a:r>
            <a:r>
              <a:rPr i="1"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ern="0" dirty="0">
                <a:solidFill>
                  <a:srgbClr val="1615FF"/>
                </a:solidFill>
                <a:uFill>
                  <a:solidFill>
                    <a:srgbClr val="1615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60" name="LDA/GGA for Exc : good geometries and total energies…"/>
          <p:cNvSpPr/>
          <p:nvPr/>
        </p:nvSpPr>
        <p:spPr>
          <a:xfrm>
            <a:off x="381000" y="5334000"/>
            <a:ext cx="7693383" cy="86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40" marR="40639" eaLnBrk="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LDA/GGA for </a:t>
            </a:r>
            <a:r>
              <a:rPr i="1" kern="0" dirty="0">
                <a:solidFill>
                  <a:srgbClr val="1615FD"/>
                </a:solidFill>
                <a:uFill>
                  <a:solidFill>
                    <a:srgbClr val="1615FD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i="1" kern="0" baseline="-25000" dirty="0">
                <a:solidFill>
                  <a:srgbClr val="1615FD"/>
                </a:solidFill>
                <a:uFill>
                  <a:solidFill>
                    <a:srgbClr val="1615FD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xc</a:t>
            </a: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: good geometries and total energies</a:t>
            </a:r>
          </a:p>
          <a:p>
            <a:pPr marL="40640" marR="40639" eaLnBrk="1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Bad band </a:t>
            </a:r>
            <a:r>
              <a:rPr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gaps</a:t>
            </a: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and excitations</a:t>
            </a:r>
            <a:r>
              <a:rPr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100" y="1314956"/>
            <a:ext cx="4699687" cy="355601"/>
          </a:xfrm>
          <a:prstGeom prst="rect">
            <a:avLst/>
          </a:prstGeom>
        </p:spPr>
      </p:pic>
      <p:grpSp>
        <p:nvGrpSpPr>
          <p:cNvPr id="68" name="Group"/>
          <p:cNvGrpSpPr/>
          <p:nvPr/>
        </p:nvGrpSpPr>
        <p:grpSpPr>
          <a:xfrm>
            <a:off x="165099" y="3187699"/>
            <a:ext cx="8677730" cy="1803401"/>
            <a:chOff x="0" y="0"/>
            <a:chExt cx="8677728" cy="1803400"/>
          </a:xfrm>
        </p:grpSpPr>
        <p:grpSp>
          <p:nvGrpSpPr>
            <p:cNvPr id="66" name="Group"/>
            <p:cNvGrpSpPr/>
            <p:nvPr/>
          </p:nvGrpSpPr>
          <p:grpSpPr>
            <a:xfrm>
              <a:off x="-1" y="0"/>
              <a:ext cx="8540265" cy="1803400"/>
              <a:chOff x="0" y="0"/>
              <a:chExt cx="8540263" cy="1803399"/>
            </a:xfrm>
          </p:grpSpPr>
          <p:sp>
            <p:nvSpPr>
              <p:cNvPr id="62" name="equivalent to Kohn-Sham equations"/>
              <p:cNvSpPr/>
              <p:nvPr/>
            </p:nvSpPr>
            <p:spPr>
              <a:xfrm>
                <a:off x="3556000" y="304800"/>
                <a:ext cx="4984264" cy="447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Arial"/>
                </a:lvl1pPr>
              </a:lstStyle>
              <a:p>
                <a:pPr marL="40639" marR="40639" eaLnBrk="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rPr>
                  <a:t>equivalent to Kohn-Sham equations</a:t>
                </a:r>
              </a:p>
            </p:txBody>
          </p:sp>
          <p:sp>
            <p:nvSpPr>
              <p:cNvPr id="63" name="Minimum…"/>
              <p:cNvSpPr/>
              <p:nvPr/>
            </p:nvSpPr>
            <p:spPr>
              <a:xfrm>
                <a:off x="279400" y="0"/>
                <a:ext cx="1475790" cy="8028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marL="40639" marR="40639" eaLnBrk="1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rPr>
                  <a:t>Minimum</a:t>
                </a:r>
              </a:p>
              <a:p>
                <a:pPr marL="40639" marR="40639" eaLnBrk="1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rPr>
                  <a:t>condition</a:t>
                </a:r>
              </a:p>
            </p:txBody>
          </p:sp>
          <p:pic>
            <p:nvPicPr>
              <p:cNvPr id="64" name="latex-image-1.jpg" descr="latex-image-1.jpg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955800" y="152400"/>
                <a:ext cx="1389063" cy="7699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" name="latex-image-1.jpg" descr="latex-image-1.jpg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079500"/>
                <a:ext cx="6350000" cy="723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7" name="droppedImage.tiff" descr="dropped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818689" y="1130300"/>
              <a:ext cx="1859040" cy="6731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23900" y="6412229"/>
            <a:ext cx="842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r"/>
            <a:r>
              <a:rPr lang="en-US" sz="1600"/>
              <a:t>Hohenberg</a:t>
            </a:r>
            <a:r>
              <a:rPr lang="en-US" sz="1600" dirty="0"/>
              <a:t> &amp; Kohn, </a:t>
            </a:r>
            <a:r>
              <a:rPr lang="en-US" sz="1600" i="1" dirty="0"/>
              <a:t>Phys. Rev. </a:t>
            </a:r>
            <a:r>
              <a:rPr lang="en-US" sz="1600" dirty="0"/>
              <a:t> (1964); Kohn and Sham, </a:t>
            </a:r>
            <a:r>
              <a:rPr lang="en-US" sz="1600" i="1" dirty="0"/>
              <a:t>Phys. Rev.</a:t>
            </a:r>
            <a:r>
              <a:rPr lang="en-US" sz="1600" dirty="0"/>
              <a:t> (1965).</a:t>
            </a:r>
          </a:p>
        </p:txBody>
      </p:sp>
      <p:sp>
        <p:nvSpPr>
          <p:cNvPr id="2" name="Rectangle 1"/>
          <p:cNvSpPr/>
          <p:nvPr/>
        </p:nvSpPr>
        <p:spPr>
          <a:xfrm>
            <a:off x="853440" y="37632"/>
            <a:ext cx="7486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Density Functional </a:t>
            </a:r>
            <a:r>
              <a:rPr lang="en-US" sz="36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Theory </a:t>
            </a:r>
            <a:r>
              <a:rPr lang="en-US" sz="36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(DFT)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02745409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 advAuto="0"/>
      <p:bldP spid="68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6139" y="-91096"/>
            <a:ext cx="8154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Kohn-Sham Density </a:t>
            </a:r>
            <a:r>
              <a:rPr lang="en-US" sz="3200" dirty="0">
                <a:solidFill>
                  <a:srgbClr val="0000CC"/>
                </a:solidFill>
              </a:rPr>
              <a:t>Functional </a:t>
            </a:r>
            <a:r>
              <a:rPr lang="en-US" sz="3200" dirty="0" smtClean="0">
                <a:solidFill>
                  <a:srgbClr val="0000CC"/>
                </a:solidFill>
              </a:rPr>
              <a:t>Theory (KS-DFT):</a:t>
            </a:r>
            <a:br>
              <a:rPr lang="en-US" sz="3200" dirty="0" smtClean="0">
                <a:solidFill>
                  <a:srgbClr val="0000CC"/>
                </a:solidFill>
              </a:rPr>
            </a:br>
            <a:r>
              <a:rPr lang="en-US" sz="2400" dirty="0">
                <a:solidFill>
                  <a:srgbClr val="0000CC"/>
                </a:solidFill>
              </a:rPr>
              <a:t>A</a:t>
            </a:r>
            <a:r>
              <a:rPr lang="en-US" sz="2400" dirty="0" smtClean="0">
                <a:solidFill>
                  <a:srgbClr val="0000CC"/>
                </a:solidFill>
              </a:rPr>
              <a:t> workhorse of computational science</a:t>
            </a:r>
            <a:r>
              <a:rPr lang="en-US" sz="2000" dirty="0" smtClean="0">
                <a:solidFill>
                  <a:srgbClr val="0000CC"/>
                </a:solidFill>
              </a:rPr>
              <a:t>.</a:t>
            </a:r>
            <a:endParaRPr lang="en-US" sz="2000" dirty="0">
              <a:solidFill>
                <a:srgbClr val="0000C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909662"/>
            <a:ext cx="9185597" cy="2483693"/>
            <a:chOff x="0" y="909662"/>
            <a:chExt cx="9185597" cy="2483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0" y="909662"/>
                  <a:ext cx="9061704" cy="2483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KS-DFT: </a:t>
                  </a:r>
                  <a:r>
                    <a:rPr lang="en-US" sz="2000" i="1" dirty="0">
                      <a:solidFill>
                        <a:srgbClr val="0000CC"/>
                      </a:solidFill>
                    </a:rPr>
                    <a:t>G</a:t>
                  </a:r>
                  <a:r>
                    <a:rPr lang="en-US" sz="2000" i="1" dirty="0" smtClean="0">
                      <a:solidFill>
                        <a:srgbClr val="0000CC"/>
                      </a:solidFill>
                    </a:rPr>
                    <a:t>round state electronic energy </a:t>
                  </a:r>
                  <a:r>
                    <a:rPr lang="en-US" sz="2000" dirty="0" smtClean="0">
                      <a:solidFill>
                        <a:prstClr val="black"/>
                      </a:solidFill>
                    </a:rPr>
                    <a:t>expressed </a:t>
                  </a:r>
                  <a:r>
                    <a:rPr lang="en-US" sz="2000" i="1" dirty="0" smtClean="0">
                      <a:solidFill>
                        <a:srgbClr val="0000CC"/>
                      </a:solidFill>
                    </a:rPr>
                    <a:t>exactly </a:t>
                  </a:r>
                  <a:r>
                    <a:rPr lang="en-US" sz="2000" dirty="0" smtClean="0">
                      <a:solidFill>
                        <a:prstClr val="black"/>
                      </a:solidFill>
                    </a:rPr>
                    <a:t>as the </a:t>
                  </a:r>
                  <a:r>
                    <a:rPr lang="en-US" sz="2000" i="1" dirty="0" smtClean="0">
                      <a:solidFill>
                        <a:srgbClr val="0000CC"/>
                      </a:solidFill>
                    </a:rPr>
                    <a:t>minimum of a functional of the zero temperature, 1-body density</a:t>
                  </a:r>
                  <a:r>
                    <a:rPr lang="en-US" sz="20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2000" dirty="0" smtClean="0">
                      <a:solidFill>
                        <a:prstClr val="black"/>
                      </a:solidFill>
                    </a:rPr>
                    <a:t>written in </a:t>
                  </a:r>
                  <a:r>
                    <a:rPr lang="en-US" sz="2000" dirty="0">
                      <a:solidFill>
                        <a:prstClr val="black"/>
                      </a:solidFill>
                    </a:rPr>
                    <a:t>terms </a:t>
                  </a:r>
                  <a:r>
                    <a:rPr lang="en-US" sz="2000" dirty="0" smtClean="0">
                      <a:solidFill>
                        <a:prstClr val="black"/>
                      </a:solidFill>
                    </a:rPr>
                    <a:t>of</a:t>
                  </a:r>
                </a:p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𝐾𝑆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𝐾𝑆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electrons</m:t>
                        </m:r>
                        <m:r>
                          <a:rPr lang="en-US" sz="2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)/2</m:t>
                        </m:r>
                      </m:oMath>
                    </m:oMathPara>
                  </a14:m>
                  <a:endParaRPr lang="en-US" sz="2000" dirty="0" smtClean="0">
                    <a:solidFill>
                      <a:prstClr val="black"/>
                    </a:solidFill>
                  </a:endParaRPr>
                </a:p>
                <a:p>
                  <a:pPr algn="just"/>
                  <a:r>
                    <a:rPr lang="en-US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  an</a:t>
                  </a:r>
                  <a:r>
                    <a:rPr lang="en-US" i="1" dirty="0" smtClean="0">
                      <a:solidFill>
                        <a:srgbClr val="0000CC"/>
                      </a:solidFill>
                    </a:rPr>
                    <a:t> orthonormal set of KS states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dirty="0" smtClean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prstClr val="black"/>
                      </a:solidFill>
                    </a:rPr>
                    <a:t>.</a:t>
                  </a:r>
                </a:p>
                <a:p>
                  <a:pPr algn="just"/>
                  <a:r>
                    <a:rPr lang="en-US" dirty="0" smtClean="0">
                      <a:solidFill>
                        <a:prstClr val="black"/>
                      </a:solidFill>
                    </a:rPr>
                    <a:t/>
                  </a:r>
                  <a:br>
                    <a:rPr lang="en-US" dirty="0" smtClean="0">
                      <a:solidFill>
                        <a:prstClr val="black"/>
                      </a:solidFill>
                    </a:rPr>
                  </a:b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909662"/>
                  <a:ext cx="9061704" cy="248369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874" t="-1961" r="-6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8" name="Picture 4" descr="http://www.nobelprize.org/nobel_prizes/chemistry/laureates/1998/koh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6" t="2201" r="8074" b="12786"/>
            <a:stretch/>
          </p:blipFill>
          <p:spPr bwMode="auto">
            <a:xfrm>
              <a:off x="7233663" y="2243530"/>
              <a:ext cx="677914" cy="10064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869981" y="2438973"/>
              <a:ext cx="131561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    </a:t>
              </a:r>
              <a:r>
                <a:rPr lang="en-US" sz="1100" dirty="0" smtClean="0">
                  <a:solidFill>
                    <a:prstClr val="black"/>
                  </a:solidFill>
                </a:rPr>
                <a:t>Walter Kohn, 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 Nobel Chemistry</a:t>
              </a:r>
              <a:br>
                <a:rPr lang="en-US" sz="1100" dirty="0" smtClean="0">
                  <a:solidFill>
                    <a:prstClr val="black"/>
                  </a:solidFill>
                </a:rPr>
              </a:br>
              <a:r>
                <a:rPr lang="en-US" sz="1100" dirty="0" smtClean="0">
                  <a:solidFill>
                    <a:prstClr val="black"/>
                  </a:solidFill>
                </a:rPr>
                <a:t>         1998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75" y="3249969"/>
                <a:ext cx="9061704" cy="269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solidFill>
                      <a:prstClr val="black"/>
                    </a:solidFill>
                  </a:rPr>
                  <a:t>KS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D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ensity Functional: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 </a:t>
                </a:r>
                <a:r>
                  <a:rPr lang="en-US" sz="2000" i="1" dirty="0" smtClean="0">
                    <a:solidFill>
                      <a:srgbClr val="0000CC"/>
                    </a:solidFill>
                  </a:rPr>
                  <a:t>Sum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000" i="1" dirty="0" smtClean="0">
                    <a:solidFill>
                      <a:srgbClr val="0000CC"/>
                    </a:solidFill>
                  </a:rPr>
                  <a:t>of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the </a:t>
                </a:r>
                <a:r>
                  <a:rPr lang="en-US" sz="2000" i="1" dirty="0" smtClean="0">
                    <a:solidFill>
                      <a:srgbClr val="0000CC"/>
                    </a:solidFill>
                  </a:rPr>
                  <a:t>kinetic energy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of non-interacting electrons</a:t>
                </a:r>
                <a:r>
                  <a:rPr lang="en-US" sz="2000" dirty="0" smtClean="0">
                    <a:solidFill>
                      <a:srgbClr val="0000CC"/>
                    </a:solidFill>
                  </a:rPr>
                  <a:t>, </a:t>
                </a:r>
                <a:r>
                  <a:rPr lang="en-US" sz="2000" i="1" dirty="0" err="1" smtClean="0">
                    <a:solidFill>
                      <a:srgbClr val="0000CC"/>
                    </a:solidFill>
                  </a:rPr>
                  <a:t>Hartree</a:t>
                </a:r>
                <a:r>
                  <a:rPr lang="en-US" sz="2000" i="1" dirty="0" smtClean="0">
                    <a:solidFill>
                      <a:srgbClr val="0000CC"/>
                    </a:solidFill>
                  </a:rPr>
                  <a:t> energy</a:t>
                </a:r>
                <a:r>
                  <a:rPr lang="en-US" sz="2000" dirty="0" smtClean="0">
                    <a:solidFill>
                      <a:srgbClr val="0000CC"/>
                    </a:solidFill>
                  </a:rPr>
                  <a:t>, </a:t>
                </a:r>
                <a:r>
                  <a:rPr lang="en-US" sz="2000" i="1" dirty="0" smtClean="0">
                    <a:solidFill>
                      <a:srgbClr val="0000CC"/>
                    </a:solidFill>
                  </a:rPr>
                  <a:t>electron-ion/external energy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and an unknown correction term,</a:t>
                </a:r>
                <a:r>
                  <a:rPr lang="en-US" sz="20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000" i="1" dirty="0" smtClean="0">
                    <a:solidFill>
                      <a:srgbClr val="0000CC"/>
                    </a:solidFill>
                  </a:rPr>
                  <a:t>exchange correlation energy functional</a:t>
                </a:r>
                <a:r>
                  <a:rPr lang="en-US" sz="2000" dirty="0">
                    <a:solidFill>
                      <a:prstClr val="black"/>
                    </a:solidFill>
                  </a:rPr>
                  <a:t>,</a:t>
                </a:r>
                <a:endParaRPr lang="en-US" sz="2000" dirty="0" smtClean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20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+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sSub>
                        <m:sSub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𝑥𝑐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,  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=# 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ions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𝐾𝑆</m:t>
                          </m:r>
                        </m:sub>
                      </m:sSub>
                      <m:r>
                        <a:rPr lang="en-US" sz="2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" y="3249969"/>
                <a:ext cx="9061704" cy="2691891"/>
              </a:xfrm>
              <a:prstGeom prst="rect">
                <a:avLst/>
              </a:prstGeom>
              <a:blipFill rotWithShape="0">
                <a:blip r:embed="rId4"/>
                <a:stretch>
                  <a:fillRect l="-942" t="-1810" r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733662"/>
                <a:ext cx="9061704" cy="1188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solidFill>
                      <a:prstClr val="black"/>
                    </a:solidFill>
                  </a:rPr>
                  <a:t>Generalized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G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radient </a:t>
                </a:r>
                <a:r>
                  <a:rPr lang="en-US" sz="2400" b="1" dirty="0">
                    <a:solidFill>
                      <a:prstClr val="black"/>
                    </a:solidFill>
                  </a:rPr>
                  <a:t>A</a:t>
                </a:r>
                <a:r>
                  <a:rPr lang="en-US" sz="2400" b="1" dirty="0" smtClean="0">
                    <a:solidFill>
                      <a:prstClr val="black"/>
                    </a:solidFill>
                  </a:rPr>
                  <a:t>pproximation (GGA): </a:t>
                </a:r>
                <a:r>
                  <a:rPr lang="en-US" sz="2000" i="1" dirty="0" smtClean="0">
                    <a:solidFill>
                      <a:srgbClr val="0000CC"/>
                    </a:solidFill>
                  </a:rPr>
                  <a:t>Tractable approx.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𝑥𝑐</m:t>
                        </m:r>
                      </m:sub>
                    </m:sSub>
                  </m:oMath>
                </a14:m>
                <a:endParaRPr lang="en-US" sz="2000" i="1" dirty="0">
                  <a:solidFill>
                    <a:srgbClr val="0000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𝑥𝑐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sSub>
                        <m:sSub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𝑥𝑐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33662"/>
                <a:ext cx="9061704" cy="1188210"/>
              </a:xfrm>
              <a:prstGeom prst="rect">
                <a:avLst/>
              </a:prstGeom>
              <a:blipFill rotWithShape="0">
                <a:blip r:embed="rId5"/>
                <a:stretch>
                  <a:fillRect l="-874" t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177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349" y="0"/>
            <a:ext cx="7603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KS-DFT in </a:t>
            </a:r>
            <a:r>
              <a:rPr lang="en-US" sz="3200" dirty="0" err="1" smtClean="0">
                <a:solidFill>
                  <a:srgbClr val="0000CC"/>
                </a:solidFill>
              </a:rPr>
              <a:t>OpenAtom</a:t>
            </a:r>
            <a:endParaRPr lang="en-US" sz="3200" dirty="0">
              <a:solidFill>
                <a:srgbClr val="0000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31908"/>
            <a:ext cx="9157635" cy="1346043"/>
            <a:chOff x="0" y="631908"/>
            <a:chExt cx="9157635" cy="1346043"/>
          </a:xfrm>
        </p:grpSpPr>
        <p:sp>
          <p:nvSpPr>
            <p:cNvPr id="4" name="TextBox 3"/>
            <p:cNvSpPr txBox="1"/>
            <p:nvPr/>
          </p:nvSpPr>
          <p:spPr>
            <a:xfrm>
              <a:off x="0" y="631908"/>
              <a:ext cx="915763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 err="1" smtClean="0">
                  <a:solidFill>
                    <a:prstClr val="black"/>
                  </a:solidFill>
                </a:rPr>
                <a:t>OpenAtom</a:t>
              </a:r>
              <a:r>
                <a:rPr lang="en-US" sz="2400" b="1" dirty="0">
                  <a:solidFill>
                    <a:prstClr val="black"/>
                  </a:solidFill>
                </a:rPr>
                <a:t>:</a:t>
              </a:r>
              <a:r>
                <a:rPr lang="en-US" sz="2400" dirty="0" smtClean="0">
                  <a:solidFill>
                    <a:prstClr val="black"/>
                  </a:solidFill>
                </a:rPr>
                <a:t> </a:t>
              </a:r>
              <a:r>
                <a:rPr lang="en-US" sz="2400" i="1" dirty="0" smtClean="0">
                  <a:solidFill>
                    <a:srgbClr val="0000CC"/>
                  </a:solidFill>
                </a:rPr>
                <a:t>Plane-wave</a:t>
              </a:r>
              <a:r>
                <a:rPr lang="en-US" sz="2400" dirty="0" smtClean="0">
                  <a:solidFill>
                    <a:srgbClr val="0000CC"/>
                  </a:solidFill>
                </a:rPr>
                <a:t> (PW) </a:t>
              </a:r>
              <a:r>
                <a:rPr lang="en-US" sz="2400" dirty="0" smtClean="0">
                  <a:solidFill>
                    <a:prstClr val="black"/>
                  </a:solidFill>
                </a:rPr>
                <a:t>based</a:t>
              </a:r>
              <a:r>
                <a:rPr lang="en-US" sz="2400" dirty="0" smtClean="0">
                  <a:solidFill>
                    <a:srgbClr val="0000CC"/>
                  </a:solidFill>
                </a:rPr>
                <a:t> KS-DFT </a:t>
              </a:r>
              <a:r>
                <a:rPr lang="en-US" sz="2400" dirty="0" smtClean="0">
                  <a:solidFill>
                    <a:prstClr val="black"/>
                  </a:solidFill>
                </a:rPr>
                <a:t>within the GGA – expand</a:t>
              </a:r>
              <a:br>
                <a:rPr lang="en-US" sz="2400" dirty="0" smtClean="0">
                  <a:solidFill>
                    <a:prstClr val="black"/>
                  </a:solidFill>
                </a:rPr>
              </a:br>
              <a:r>
                <a:rPr lang="en-US" sz="2400" dirty="0" smtClean="0">
                  <a:solidFill>
                    <a:prstClr val="black"/>
                  </a:solidFill>
                </a:rPr>
                <a:t>                       KS states in the delocalized PW basis.</a:t>
              </a:r>
              <a:br>
                <a:rPr lang="en-US" sz="2400" dirty="0" smtClean="0">
                  <a:solidFill>
                    <a:prstClr val="black"/>
                  </a:solidFill>
                </a:rPr>
              </a:br>
              <a:r>
                <a:rPr lang="en-US" sz="2400" dirty="0" smtClean="0">
                  <a:solidFill>
                    <a:prstClr val="black"/>
                  </a:solidFill>
                </a:rPr>
                <a:t>        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ube 7"/>
                <p:cNvSpPr/>
                <p:nvPr/>
              </p:nvSpPr>
              <p:spPr>
                <a:xfrm>
                  <a:off x="6957542" y="1050445"/>
                  <a:ext cx="1175658" cy="927506"/>
                </a:xfrm>
                <a:prstGeom prst="cube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</m:oMath>
                  </a14:m>
                  <a:r>
                    <a:rPr lang="en-US" i="1" dirty="0" smtClean="0">
                      <a:solidFill>
                        <a:prstClr val="white"/>
                      </a:solidFill>
                    </a:rPr>
                    <a:t> </a:t>
                  </a:r>
                  <a:r>
                    <a:rPr lang="en-US" dirty="0" smtClean="0">
                      <a:solidFill>
                        <a:prstClr val="white"/>
                      </a:solidFill>
                    </a:rPr>
                    <a:t>in</a:t>
                  </a:r>
                  <a:r>
                    <a:rPr lang="en-US" i="1" dirty="0" smtClean="0">
                      <a:solidFill>
                        <a:prstClr val="white"/>
                      </a:solidFill>
                    </a:rPr>
                    <a:t> D</a:t>
                  </a:r>
                  <a:r>
                    <a:rPr lang="en-US" dirty="0" smtClean="0">
                      <a:solidFill>
                        <a:prstClr val="white"/>
                      </a:solidFill>
                    </a:rPr>
                    <a:t>(</a:t>
                  </a:r>
                  <a:r>
                    <a:rPr lang="en-US" b="1" i="1" dirty="0" smtClean="0">
                      <a:solidFill>
                        <a:prstClr val="white"/>
                      </a:solidFill>
                    </a:rPr>
                    <a:t>h</a:t>
                  </a:r>
                  <a:r>
                    <a:rPr lang="en-US" dirty="0" smtClean="0">
                      <a:solidFill>
                        <a:prstClr val="white"/>
                      </a:solidFill>
                    </a:rPr>
                    <a:t>)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Cub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542" y="1050445"/>
                  <a:ext cx="1175658" cy="927506"/>
                </a:xfrm>
                <a:prstGeom prst="cube">
                  <a:avLst/>
                </a:prstGeom>
                <a:blipFill rotWithShape="0">
                  <a:blip r:embed="rId3"/>
                  <a:stretch>
                    <a:fillRect b="-7143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-3098" y="1849377"/>
            <a:ext cx="8770778" cy="3256168"/>
            <a:chOff x="15564" y="1809503"/>
            <a:chExt cx="8770778" cy="3256168"/>
          </a:xfrm>
        </p:grpSpPr>
        <p:grpSp>
          <p:nvGrpSpPr>
            <p:cNvPr id="6" name="Group 5"/>
            <p:cNvGrpSpPr/>
            <p:nvPr/>
          </p:nvGrpSpPr>
          <p:grpSpPr>
            <a:xfrm>
              <a:off x="5128742" y="3095581"/>
              <a:ext cx="3657600" cy="1970090"/>
              <a:chOff x="5271797" y="2723850"/>
              <a:chExt cx="3657600" cy="197009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/>
              <a:srcRect l="2335" t="3277" r="3511" b="4983"/>
              <a:stretch/>
            </p:blipFill>
            <p:spPr>
              <a:xfrm>
                <a:off x="5324685" y="2723851"/>
                <a:ext cx="3586050" cy="197008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271797" y="2723852"/>
                <a:ext cx="3657600" cy="1970088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208501" y="2723850"/>
                <a:ext cx="2024743" cy="208081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5564" y="1809503"/>
              <a:ext cx="7978916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solidFill>
                    <a:prstClr val="black"/>
                  </a:solidFill>
                </a:rPr>
                <a:t>PW-KS-DFT in </a:t>
              </a:r>
              <a:r>
                <a:rPr lang="en-US" sz="2400" b="1" dirty="0" err="1" smtClean="0">
                  <a:solidFill>
                    <a:prstClr val="black"/>
                  </a:solidFill>
                </a:rPr>
                <a:t>OpenAtom</a:t>
              </a:r>
              <a:r>
                <a:rPr lang="en-US" sz="2400" b="1" dirty="0" smtClean="0">
                  <a:solidFill>
                    <a:prstClr val="black"/>
                  </a:solidFill>
                </a:rPr>
                <a:t> - Advantages: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i="1" dirty="0">
                  <a:solidFill>
                    <a:srgbClr val="0000CC"/>
                  </a:solidFill>
                </a:rPr>
                <a:t>N</a:t>
              </a:r>
              <a:r>
                <a:rPr lang="en-US" sz="2400" i="1" baseline="30000" dirty="0">
                  <a:solidFill>
                    <a:srgbClr val="0000CC"/>
                  </a:solidFill>
                </a:rPr>
                <a:t>2</a:t>
              </a:r>
              <a:r>
                <a:rPr lang="en-US" sz="2400" i="1" dirty="0">
                  <a:solidFill>
                    <a:srgbClr val="0000CC"/>
                  </a:solidFill>
                </a:rPr>
                <a:t> </a:t>
              </a:r>
              <a:r>
                <a:rPr lang="en-US" sz="2400" dirty="0">
                  <a:solidFill>
                    <a:srgbClr val="0000CC"/>
                  </a:solidFill>
                </a:rPr>
                <a:t>log </a:t>
              </a:r>
              <a:r>
                <a:rPr lang="en-US" sz="2400" i="1" dirty="0">
                  <a:solidFill>
                    <a:srgbClr val="0000CC"/>
                  </a:solidFill>
                </a:rPr>
                <a:t>N </a:t>
              </a:r>
              <a:r>
                <a:rPr lang="en-US" sz="2400" dirty="0" smtClean="0">
                  <a:solidFill>
                    <a:prstClr val="black"/>
                  </a:solidFill>
                </a:rPr>
                <a:t>or better scaling of  interactions &amp; derivatives</a:t>
              </a:r>
              <a:r>
                <a:rPr lang="en-US" sz="2400" i="1" dirty="0" smtClean="0">
                  <a:solidFill>
                    <a:prstClr val="black"/>
                  </a:solidFill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</a:rPr>
                <a:t>-</a:t>
              </a:r>
              <a:r>
                <a:rPr lang="en-US" sz="2400" dirty="0" smtClean="0">
                  <a:solidFill>
                    <a:prstClr val="black"/>
                  </a:solidFill>
                </a:rPr>
                <a:t> </a:t>
              </a:r>
              <a:br>
                <a:rPr lang="en-US" sz="2400" dirty="0" smtClean="0">
                  <a:solidFill>
                    <a:prstClr val="black"/>
                  </a:solidFill>
                </a:rPr>
              </a:br>
              <a:r>
                <a:rPr lang="en-US" sz="2400" dirty="0" smtClean="0">
                  <a:solidFill>
                    <a:prstClr val="black"/>
                  </a:solidFill>
                </a:rPr>
                <a:t>           </a:t>
              </a:r>
              <a:r>
                <a:rPr lang="en-US" sz="2400" i="1" dirty="0" smtClean="0">
                  <a:solidFill>
                    <a:srgbClr val="0000CC"/>
                  </a:solidFill>
                </a:rPr>
                <a:t>Euler Exponential Spline (EES) Interpolation</a:t>
              </a:r>
              <a:r>
                <a:rPr lang="en-US" sz="2400" dirty="0" smtClean="0">
                  <a:solidFill>
                    <a:prstClr val="black"/>
                  </a:solidFill>
                </a:rPr>
                <a:t>. 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solidFill>
                    <a:prstClr val="black"/>
                  </a:solidFill>
                </a:rPr>
                <a:t>Only 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orthogonalization</a:t>
              </a:r>
              <a:r>
                <a:rPr lang="en-US" sz="2400" dirty="0" smtClean="0">
                  <a:solidFill>
                    <a:prstClr val="black"/>
                  </a:solidFill>
                </a:rPr>
                <a:t> is ~</a:t>
              </a:r>
              <a:r>
                <a:rPr lang="en-US" sz="2400" i="1" dirty="0" smtClean="0">
                  <a:solidFill>
                    <a:prstClr val="black"/>
                  </a:solidFill>
                </a:rPr>
                <a:t>N</a:t>
              </a:r>
              <a:r>
                <a:rPr lang="en-US" sz="2400" baseline="30000" dirty="0" smtClean="0">
                  <a:solidFill>
                    <a:prstClr val="black"/>
                  </a:solidFill>
                </a:rPr>
                <a:t>3</a:t>
              </a:r>
              <a:r>
                <a:rPr lang="en-US" sz="2400" dirty="0" smtClean="0">
                  <a:solidFill>
                    <a:prstClr val="black"/>
                  </a:solidFill>
                </a:rPr>
                <a:t> .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i="1" dirty="0" smtClean="0">
                  <a:solidFill>
                    <a:srgbClr val="0000CC"/>
                  </a:solidFill>
                </a:rPr>
                <a:t>High parallelism under charm++</a:t>
              </a:r>
              <a:r>
                <a:rPr lang="en-US" sz="2400" dirty="0" smtClean="0">
                  <a:solidFill>
                    <a:prstClr val="black"/>
                  </a:solidFill>
                </a:rPr>
                <a:t>.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solidFill>
                    <a:prstClr val="black"/>
                  </a:solidFill>
                </a:rPr>
                <a:t>k-points, path integrals, LSDA &amp; </a:t>
              </a:r>
              <a:br>
                <a:rPr lang="en-US" sz="2400" dirty="0" smtClean="0">
                  <a:solidFill>
                    <a:prstClr val="black"/>
                  </a:solidFill>
                </a:rPr>
              </a:br>
              <a:r>
                <a:rPr lang="en-US" sz="2400" dirty="0" smtClean="0">
                  <a:solidFill>
                    <a:prstClr val="black"/>
                  </a:solidFill>
                </a:rPr>
                <a:t>    tempering implemented.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5185598"/>
            <a:ext cx="88771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PW-KS-DFT </a:t>
            </a:r>
            <a:r>
              <a:rPr lang="en-US" sz="2400" b="1" dirty="0">
                <a:solidFill>
                  <a:prstClr val="black"/>
                </a:solidFill>
              </a:rPr>
              <a:t>in </a:t>
            </a:r>
            <a:r>
              <a:rPr lang="en-US" sz="2400" b="1" dirty="0" err="1">
                <a:solidFill>
                  <a:prstClr val="black"/>
                </a:solidFill>
              </a:rPr>
              <a:t>OpenAtom</a:t>
            </a:r>
            <a:r>
              <a:rPr lang="en-US" sz="2400" b="1" dirty="0">
                <a:solidFill>
                  <a:prstClr val="black"/>
                </a:solidFill>
              </a:rPr>
              <a:t> - </a:t>
            </a:r>
            <a:r>
              <a:rPr lang="en-US" sz="2400" b="1" dirty="0" smtClean="0">
                <a:solidFill>
                  <a:prstClr val="black"/>
                </a:solidFill>
              </a:rPr>
              <a:t>Disadvantages</a:t>
            </a: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 smtClean="0">
                <a:solidFill>
                  <a:srgbClr val="0000CC"/>
                </a:solidFill>
              </a:rPr>
              <a:t>Large basis set </a:t>
            </a:r>
            <a:r>
              <a:rPr lang="en-US" sz="2400" dirty="0" smtClean="0">
                <a:solidFill>
                  <a:prstClr val="black"/>
                </a:solidFill>
              </a:rPr>
              <a:t>required</a:t>
            </a:r>
            <a:r>
              <a:rPr lang="en-US" sz="2400" i="1" dirty="0" smtClean="0">
                <a:solidFill>
                  <a:srgbClr val="0000CC"/>
                </a:solidFill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</a:rPr>
              <a:t>- </a:t>
            </a:r>
            <a:r>
              <a:rPr lang="en-US" sz="2400" dirty="0" smtClean="0">
                <a:solidFill>
                  <a:prstClr val="black"/>
                </a:solidFill>
              </a:rPr>
              <a:t>millions and millions  (</a:t>
            </a:r>
            <a:r>
              <a:rPr lang="en-US" sz="2400" i="1" dirty="0" smtClean="0">
                <a:solidFill>
                  <a:prstClr val="black"/>
                </a:solidFill>
              </a:rPr>
              <a:t>c.f. </a:t>
            </a:r>
            <a:r>
              <a:rPr lang="en-US" sz="2400" dirty="0" smtClean="0">
                <a:solidFill>
                  <a:prstClr val="black"/>
                </a:solidFill>
              </a:rPr>
              <a:t>Carl Sagan).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 smtClean="0">
                <a:solidFill>
                  <a:srgbClr val="0000CC"/>
                </a:solidFill>
              </a:rPr>
              <a:t>Large </a:t>
            </a:r>
            <a:r>
              <a:rPr lang="en-US" sz="2400" i="1" dirty="0">
                <a:solidFill>
                  <a:srgbClr val="0000CC"/>
                </a:solidFill>
              </a:rPr>
              <a:t>m</a:t>
            </a:r>
            <a:r>
              <a:rPr lang="en-US" sz="2400" i="1" dirty="0" smtClean="0">
                <a:solidFill>
                  <a:srgbClr val="0000CC"/>
                </a:solidFill>
              </a:rPr>
              <a:t>emory </a:t>
            </a:r>
            <a:r>
              <a:rPr lang="en-US" sz="2400" dirty="0" smtClean="0">
                <a:solidFill>
                  <a:prstClr val="black"/>
                </a:solidFill>
              </a:rPr>
              <a:t>required – need large machines.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 smtClean="0">
                <a:solidFill>
                  <a:srgbClr val="0000CC"/>
                </a:solidFill>
              </a:rPr>
              <a:t>Heavy atoms computationally intensive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3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2520" y="56819"/>
            <a:ext cx="7602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Projector Augmented Wave Method (PAW)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56" y="6027003"/>
            <a:ext cx="8929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Goal: </a:t>
            </a:r>
            <a:r>
              <a:rPr lang="en-US" sz="2400" dirty="0" smtClean="0">
                <a:solidFill>
                  <a:srgbClr val="0000CC"/>
                </a:solidFill>
              </a:rPr>
              <a:t>Implement </a:t>
            </a:r>
            <a:r>
              <a:rPr lang="en-US" sz="2400" i="1" dirty="0" smtClean="0">
                <a:solidFill>
                  <a:srgbClr val="0000CC"/>
                </a:solidFill>
              </a:rPr>
              <a:t>N</a:t>
            </a:r>
            <a:r>
              <a:rPr lang="en-US" sz="2400" baseline="30000" dirty="0" smtClean="0">
                <a:solidFill>
                  <a:srgbClr val="0000CC"/>
                </a:solidFill>
              </a:rPr>
              <a:t>2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dirty="0">
                <a:solidFill>
                  <a:srgbClr val="0000CC"/>
                </a:solidFill>
              </a:rPr>
              <a:t>log </a:t>
            </a:r>
            <a:r>
              <a:rPr lang="en-US" sz="2400" i="1" dirty="0">
                <a:solidFill>
                  <a:srgbClr val="0000CC"/>
                </a:solidFill>
              </a:rPr>
              <a:t>N</a:t>
            </a:r>
            <a:r>
              <a:rPr lang="en-US" sz="2400" dirty="0" smtClean="0">
                <a:solidFill>
                  <a:srgbClr val="0000CC"/>
                </a:solidFill>
              </a:rPr>
              <a:t>  EES-based PAW with high parallel efficiency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                                               in </a:t>
            </a:r>
            <a:r>
              <a:rPr lang="en-US" sz="2400" dirty="0" err="1" smtClean="0">
                <a:solidFill>
                  <a:srgbClr val="0000CC"/>
                </a:solidFill>
              </a:rPr>
              <a:t>OpenAtom</a:t>
            </a:r>
            <a:r>
              <a:rPr lang="en-US" sz="2400" dirty="0" smtClean="0">
                <a:solidFill>
                  <a:srgbClr val="0000CC"/>
                </a:solidFill>
              </a:rPr>
              <a:t>.</a:t>
            </a:r>
            <a:endParaRPr lang="en-US" sz="2400" dirty="0">
              <a:solidFill>
                <a:srgbClr val="0000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806941"/>
            <a:ext cx="9144000" cy="3989549"/>
            <a:chOff x="0" y="806941"/>
            <a:chExt cx="9144000" cy="3989549"/>
          </a:xfrm>
        </p:grpSpPr>
        <p:sp>
          <p:nvSpPr>
            <p:cNvPr id="4" name="TextBox 3"/>
            <p:cNvSpPr txBox="1"/>
            <p:nvPr/>
          </p:nvSpPr>
          <p:spPr>
            <a:xfrm>
              <a:off x="11756" y="806941"/>
              <a:ext cx="9132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solidFill>
                    <a:prstClr val="black"/>
                  </a:solidFill>
                </a:rPr>
                <a:t>Projector-Augmented Wave (PAW) : </a:t>
              </a:r>
              <a:r>
                <a:rPr lang="en-US" sz="2400" i="1" dirty="0" smtClean="0">
                  <a:solidFill>
                    <a:srgbClr val="0000CC"/>
                  </a:solidFill>
                </a:rPr>
                <a:t>accurate </a:t>
              </a:r>
              <a:r>
                <a:rPr lang="en-US" sz="2400" dirty="0" smtClean="0">
                  <a:solidFill>
                    <a:prstClr val="black"/>
                  </a:solidFill>
                </a:rPr>
                <a:t>treatment of</a:t>
              </a:r>
              <a:br>
                <a:rPr lang="en-US" sz="2400" dirty="0" smtClean="0">
                  <a:solidFill>
                    <a:prstClr val="black"/>
                  </a:solidFill>
                </a:rPr>
              </a:br>
              <a:r>
                <a:rPr lang="en-US" sz="2400" dirty="0" smtClean="0">
                  <a:solidFill>
                    <a:prstClr val="black"/>
                  </a:solidFill>
                </a:rPr>
                <a:t>                               </a:t>
              </a:r>
              <a:r>
                <a:rPr lang="en-US" sz="2400" i="1" dirty="0" smtClean="0">
                  <a:solidFill>
                    <a:srgbClr val="0000CC"/>
                  </a:solidFill>
                </a:rPr>
                <a:t>heavy</a:t>
              </a:r>
              <a:r>
                <a:rPr lang="en-US" sz="2400" dirty="0" smtClean="0">
                  <a:solidFill>
                    <a:prstClr val="black"/>
                  </a:solidFill>
                </a:rPr>
                <a:t> </a:t>
              </a:r>
              <a:r>
                <a:rPr lang="en-US" sz="2400" i="1" dirty="0" smtClean="0">
                  <a:solidFill>
                    <a:srgbClr val="0000CC"/>
                  </a:solidFill>
                </a:rPr>
                <a:t>atoms</a:t>
              </a:r>
              <a:r>
                <a:rPr lang="en-US" sz="2400" dirty="0" smtClean="0">
                  <a:solidFill>
                    <a:prstClr val="black"/>
                  </a:solidFill>
                </a:rPr>
                <a:t> in KS-DFT with </a:t>
              </a:r>
              <a:r>
                <a:rPr lang="en-US" sz="2400" dirty="0" smtClean="0">
                  <a:solidFill>
                    <a:srgbClr val="0000CC"/>
                  </a:solidFill>
                </a:rPr>
                <a:t>low computational cost</a:t>
              </a:r>
              <a:r>
                <a:rPr lang="en-US" sz="24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310159" y="3452974"/>
              <a:ext cx="1987422" cy="1343516"/>
              <a:chOff x="6027575" y="3443088"/>
              <a:chExt cx="2211355" cy="146784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1087" t="2233" r="1510" b="807"/>
              <a:stretch/>
            </p:blipFill>
            <p:spPr>
              <a:xfrm>
                <a:off x="6027575" y="3443088"/>
                <a:ext cx="2211355" cy="1467841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027575" y="3443088"/>
                <a:ext cx="139960" cy="1025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50" name="Picture 2" descr="http://www.ssnmr.ethz.ch/research/Instruments/Spectrometers/_jcr_content/par/twocolumn/par_right/fullwidthimage/image.imageformat.lightbox.140915686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870" y="3452974"/>
              <a:ext cx="895932" cy="134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>
              <a:off x="7297581" y="4050792"/>
              <a:ext cx="670569" cy="7367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811263"/>
              <a:ext cx="914400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prstClr val="black"/>
                  </a:solidFill>
                </a:rPr>
                <a:t>PAW-KS-DFT Advantages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dirty="0">
                  <a:solidFill>
                    <a:prstClr val="black"/>
                  </a:solidFill>
                </a:rPr>
                <a:t>KS states split into localized and delocalized/smooth parts – </a:t>
              </a:r>
              <a:br>
                <a:rPr lang="en-US" sz="2400" dirty="0">
                  <a:solidFill>
                    <a:prstClr val="black"/>
                  </a:solidFill>
                </a:rPr>
              </a:b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i="1" dirty="0">
                  <a:solidFill>
                    <a:srgbClr val="0000CC"/>
                  </a:solidFill>
                </a:rPr>
                <a:t>small basis </a:t>
              </a:r>
              <a:r>
                <a:rPr lang="en-US" sz="2400" dirty="0">
                  <a:solidFill>
                    <a:prstClr val="black"/>
                  </a:solidFill>
                </a:rPr>
                <a:t>possible even for </a:t>
              </a:r>
              <a:r>
                <a:rPr lang="en-US" sz="2400" i="1" dirty="0">
                  <a:solidFill>
                    <a:srgbClr val="0000CC"/>
                  </a:solidFill>
                </a:rPr>
                <a:t>heavy atoms</a:t>
              </a:r>
              <a:r>
                <a:rPr lang="en-US" sz="2400" dirty="0">
                  <a:solidFill>
                    <a:prstClr val="black"/>
                  </a:solidFill>
                </a:rPr>
                <a:t>.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i="1" dirty="0">
                  <a:solidFill>
                    <a:srgbClr val="0000CC"/>
                  </a:solidFill>
                </a:rPr>
                <a:t>NMR</a:t>
              </a:r>
              <a:r>
                <a:rPr lang="en-US" sz="2400" i="1" dirty="0">
                  <a:solidFill>
                    <a:prstClr val="black"/>
                  </a:solidFill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</a:rPr>
                <a:t>and some other linear response methods require the core – </a:t>
              </a:r>
              <a:br>
                <a:rPr lang="en-US" sz="2400" dirty="0">
                  <a:solidFill>
                    <a:prstClr val="black"/>
                  </a:solidFill>
                </a:rPr>
              </a:br>
              <a:r>
                <a:rPr lang="en-US" sz="2400" dirty="0">
                  <a:solidFill>
                    <a:prstClr val="black"/>
                  </a:solidFill>
                </a:rPr>
                <a:t> PAW makes it </a:t>
              </a:r>
              <a:r>
                <a:rPr lang="en-US" sz="2400" i="1" dirty="0">
                  <a:solidFill>
                    <a:srgbClr val="0000CC"/>
                  </a:solidFill>
                </a:rPr>
                <a:t>easy.</a:t>
              </a:r>
            </a:p>
            <a:p>
              <a:pPr marL="800100" lvl="1" indent="-342900">
                <a:buSzPct val="60000"/>
                <a:buFont typeface="Courier New" panose="02070309020205020404" pitchFamily="49" charset="0"/>
                <a:buChar char="o"/>
              </a:pPr>
              <a:r>
                <a:rPr lang="en-US" sz="2400" i="1" dirty="0">
                  <a:solidFill>
                    <a:srgbClr val="0000CC"/>
                  </a:solidFill>
                </a:rPr>
                <a:t>Small memory </a:t>
              </a:r>
              <a:r>
                <a:rPr lang="en-US" sz="2400" dirty="0">
                  <a:solidFill>
                    <a:prstClr val="black"/>
                  </a:solidFill>
                </a:rPr>
                <a:t>requirement.</a:t>
              </a:r>
              <a:br>
                <a:rPr lang="en-US" sz="2400" dirty="0">
                  <a:solidFill>
                    <a:prstClr val="black"/>
                  </a:solidFill>
                </a:rPr>
              </a:b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450852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PAW-KS-DFT Disadvantages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Implemented with inefficient </a:t>
            </a:r>
            <a:r>
              <a:rPr lang="en-US" sz="2400" i="1" dirty="0">
                <a:solidFill>
                  <a:srgbClr val="0000CC"/>
                </a:solidFill>
              </a:rPr>
              <a:t>N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 methods </a:t>
            </a:r>
            <a:r>
              <a:rPr lang="en-US" sz="2400" dirty="0">
                <a:solidFill>
                  <a:prstClr val="black"/>
                </a:solidFill>
              </a:rPr>
              <a:t>for interactions.</a:t>
            </a:r>
          </a:p>
          <a:p>
            <a:pPr marL="800100" lvl="1" indent="-342900">
              <a:buSzPct val="60000"/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00CC"/>
                </a:solidFill>
              </a:rPr>
              <a:t>Parallel performance </a:t>
            </a:r>
            <a:r>
              <a:rPr lang="en-US" sz="2400" dirty="0">
                <a:solidFill>
                  <a:prstClr val="black"/>
                </a:solidFill>
              </a:rPr>
              <a:t>of standard implementations </a:t>
            </a:r>
            <a:r>
              <a:rPr lang="en-US" sz="2400" i="1" dirty="0">
                <a:solidFill>
                  <a:srgbClr val="0000CC"/>
                </a:solidFill>
              </a:rPr>
              <a:t>poor.</a:t>
            </a:r>
          </a:p>
        </p:txBody>
      </p:sp>
    </p:spTree>
    <p:extLst>
      <p:ext uri="{BB962C8B-B14F-4D97-AF65-F5344CB8AC3E}">
        <p14:creationId xmlns:p14="http://schemas.microsoft.com/office/powerpoint/2010/main" val="1905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8344" y="-614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PAW Basics: KS states</a:t>
            </a:r>
            <a:endParaRPr lang="en-US" sz="3200" dirty="0">
              <a:solidFill>
                <a:srgbClr val="0000CC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232" y="595505"/>
            <a:ext cx="8999367" cy="1706901"/>
            <a:chOff x="18232" y="595505"/>
            <a:chExt cx="8999367" cy="1706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951959" y="1346247"/>
                  <a:ext cx="4050676" cy="9561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𝐼𝐽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core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𝒓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</m:nary>
                      </m:oMath>
                    </m:oMathPara>
                  </a14:m>
                  <a:r>
                    <a:rPr lang="en-US" b="1" i="1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b="1" i="1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59" y="1346247"/>
                  <a:ext cx="4050676" cy="9561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8232" y="595505"/>
                  <a:ext cx="8999367" cy="859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KS states:  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delocalized/smooth part, </a:t>
                  </a:r>
                  <a:r>
                    <a:rPr lang="en-US" sz="2400" dirty="0" smtClean="0">
                      <a:solidFill>
                        <a:srgbClr val="0000CC"/>
                      </a:solidFill>
                    </a:rPr>
                    <a:t>(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S</a:t>
                  </a:r>
                  <a:r>
                    <a:rPr lang="en-US" sz="2400" dirty="0" smtClean="0">
                      <a:solidFill>
                        <a:srgbClr val="0000CC"/>
                      </a:solidFill>
                    </a:rPr>
                    <a:t>),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+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  localized/core part</a:t>
                  </a:r>
                  <a:r>
                    <a:rPr lang="en-US" sz="2400" dirty="0" smtClean="0">
                      <a:solidFill>
                        <a:srgbClr val="0000CC"/>
                      </a:solidFill>
                    </a:rPr>
                    <a:t>,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srgbClr val="0000CC"/>
                      </a:solidFill>
                    </a:rPr>
                    <a:t>(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core</a:t>
                  </a:r>
                  <a:r>
                    <a:rPr lang="en-US" sz="2400" dirty="0" smtClean="0">
                      <a:solidFill>
                        <a:srgbClr val="0000CC"/>
                      </a:solidFill>
                    </a:rPr>
                    <a:t>)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.</a:t>
                  </a:r>
                  <a:r>
                    <a:rPr lang="en-US" sz="2400" i="1" dirty="0" smtClean="0">
                      <a:solidFill>
                        <a:prstClr val="black"/>
                      </a:solidFill>
                    </a:rPr>
                    <a:t/>
                  </a:r>
                  <a:br>
                    <a:rPr lang="en-US" sz="2400" i="1" dirty="0" smtClean="0">
                      <a:solidFill>
                        <a:prstClr val="black"/>
                      </a:solidFill>
                    </a:rPr>
                  </a:br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      </a:t>
                  </a:r>
                  <a:r>
                    <a:rPr lang="en-US" sz="2400" dirty="0" smtClean="0">
                      <a:solidFill>
                        <a:prstClr val="black"/>
                      </a:solidFill>
                    </a:rPr>
                    <a:t>Core</a:t>
                  </a:r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prstClr val="black"/>
                      </a:solidFill>
                    </a:rPr>
                    <a:t>localized</a:t>
                  </a:r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prstClr val="black"/>
                      </a:solidFill>
                    </a:rPr>
                    <a:t>within a sphere of radius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r>
                    <a:rPr lang="en-US" sz="2400" dirty="0" smtClean="0">
                      <a:solidFill>
                        <a:prstClr val="black"/>
                      </a:solidFill>
                    </a:rPr>
                    <a:t> around each ion: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2" y="595505"/>
                  <a:ext cx="8999367" cy="8595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49" t="-5674" r="-678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002635" y="1608457"/>
                  <a:ext cx="3240502" cy="464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core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=0,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|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 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635" y="1608457"/>
                  <a:ext cx="3240502" cy="464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-54760" y="4451059"/>
            <a:ext cx="9219091" cy="2404229"/>
            <a:chOff x="-54760" y="4451059"/>
            <a:chExt cx="9219091" cy="2404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8469" y="4451059"/>
                  <a:ext cx="9116791" cy="5439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Core: </a:t>
                  </a:r>
                  <a:r>
                    <a:rPr lang="en-US" sz="2400" dirty="0" smtClean="0">
                      <a:solidFill>
                        <a:prstClr val="black"/>
                      </a:solidFill>
                    </a:rPr>
                    <a:t>localized, written in </a:t>
                  </a:r>
                  <a:r>
                    <a:rPr lang="en-US" sz="2400" i="1" dirty="0" smtClean="0">
                      <a:solidFill>
                        <a:srgbClr val="0000CC"/>
                      </a:solidFill>
                    </a:rPr>
                    <a:t>terms of fixed core projectors,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solidFill>
                                    <a:srgbClr val="0000CC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  <m:r>
                                    <a:rPr lang="en-US" sz="2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a14:m>
                  <a:r>
                    <a:rPr lang="en-US" sz="2400" baseline="30000" dirty="0">
                      <a:solidFill>
                        <a:srgbClr val="0000CC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9" y="4451059"/>
                  <a:ext cx="9116791" cy="5439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869" b="-224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-54760" y="4962791"/>
                  <a:ext cx="9219091" cy="17219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𝑝𝑐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𝐼𝐽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core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𝐼𝐽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                                         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r>
                    <a:rPr lang="en-US" i="1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i="1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𝐼𝐽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&lt;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J</m:t>
                            </m:r>
                          </m:sub>
                          <m:sup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&gt; =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𝑑𝑟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𝒓</m:t>
                                </m:r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𝐽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 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4760" y="4962791"/>
                  <a:ext cx="9219091" cy="172194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66119" y="6547511"/>
                  <a:ext cx="286520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sz="14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ion</m:t>
                      </m:r>
                      <m:r>
                        <a:rPr lang="en-US" sz="14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type</m:t>
                      </m:r>
                      <m:r>
                        <a:rPr lang="en-US" sz="14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1 </m:t>
                      </m:r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channel</m:t>
                      </m:r>
                    </m:oMath>
                  </a14:m>
                  <a:r>
                    <a:rPr lang="en-US" sz="14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400" dirty="0" smtClean="0">
                      <a:solidFill>
                        <a:srgbClr val="0000CC"/>
                      </a:solidFill>
                    </a:rPr>
                    <a:t>for simplicity</a:t>
                  </a:r>
                  <a:endParaRPr lang="en-US" sz="14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19" y="6547511"/>
                  <a:ext cx="2865208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Oval 12"/>
            <p:cNvSpPr/>
            <p:nvPr/>
          </p:nvSpPr>
          <p:spPr>
            <a:xfrm>
              <a:off x="4245431" y="5313179"/>
              <a:ext cx="504933" cy="476733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8100000"/>
              </a:lightRig>
            </a:scene3d>
            <a:sp3d>
              <a:bevelT w="381000" h="254000"/>
              <a:bevelB w="889000" h="381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254762" y="5275926"/>
              <a:ext cx="504933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0" y="2533515"/>
            <a:ext cx="7972082" cy="1790282"/>
            <a:chOff x="0" y="2533515"/>
            <a:chExt cx="7972082" cy="1790282"/>
          </a:xfrm>
        </p:grpSpPr>
        <p:sp>
          <p:nvSpPr>
            <p:cNvPr id="5" name="TextBox 4"/>
            <p:cNvSpPr txBox="1"/>
            <p:nvPr/>
          </p:nvSpPr>
          <p:spPr>
            <a:xfrm>
              <a:off x="0" y="2533515"/>
              <a:ext cx="786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solidFill>
                    <a:prstClr val="black"/>
                  </a:solidFill>
                </a:rPr>
                <a:t>Smooth: </a:t>
              </a:r>
              <a:r>
                <a:rPr lang="en-US" sz="2400" dirty="0" smtClean="0">
                  <a:solidFill>
                    <a:prstClr val="black"/>
                  </a:solidFill>
                </a:rPr>
                <a:t>fills all spaces &amp; varies, </a:t>
              </a:r>
              <a:r>
                <a:rPr lang="en-US" sz="2400" i="1" dirty="0" smtClean="0">
                  <a:solidFill>
                    <a:srgbClr val="0000CC"/>
                  </a:solidFill>
                </a:rPr>
                <a:t>expanded in plane-waves: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090941" y="3122442"/>
                  <a:ext cx="4527009" cy="12013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rad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altLang="zh-CN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acc>
                            <m:r>
                              <a:rPr lang="en-US" altLang="zh-CN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r>
                    <a:rPr lang="en-US" dirty="0" smtClean="0">
                      <a:solidFill>
                        <a:prstClr val="black"/>
                      </a:solidFill>
                    </a:rPr>
                    <a:t/>
                  </a:r>
                  <a:br>
                    <a:rPr lang="en-US" dirty="0" smtClean="0">
                      <a:solidFill>
                        <a:prstClr val="black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𝒉𝒔</m:t>
                      </m:r>
                      <m:r>
                        <a:rPr lang="en-US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 dirty="0">
                          <a:solidFill>
                            <a:prstClr val="black"/>
                          </a:solidFill>
                        </a:rPr>
                        <m:t>V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</a:rPr>
                        <m:t> =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</a:rPr>
                        <m:t>det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i="1" dirty="0">
                          <a:solidFill>
                            <a:prstClr val="black"/>
                          </a:solidFill>
                        </a:rPr>
                        <m:t>h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prstClr val="black"/>
                          </a:solidFill>
                        </a:rPr>
                        <m:t>, </m:t>
                      </m:r>
                      <m:r>
                        <a:rPr lang="en-US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brk m:alnAt="7"/>
                        </m:rP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prstClr val="black"/>
                          </a:solidFill>
                        </a:rPr>
                        <m:t> =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prstClr val="black"/>
                          </a:solidFill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b="1" i="1" dirty="0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</m:e>
                      </m:acc>
                      <m: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acc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b="1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integer 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941" y="3122442"/>
                  <a:ext cx="4527009" cy="120135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35" b="-76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ube 11"/>
            <p:cNvSpPr/>
            <p:nvPr/>
          </p:nvSpPr>
          <p:spPr>
            <a:xfrm>
              <a:off x="794182" y="3186773"/>
              <a:ext cx="970541" cy="999758"/>
            </a:xfrm>
            <a:prstGeom prst="cub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51959" y="3583813"/>
                  <a:ext cx="447631" cy="375254"/>
                </a:xfrm>
                <a:prstGeom prst="ellipse">
                  <a:avLst/>
                </a:prstGeom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90500" h="127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000" i="1" smtClean="0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000" i="1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0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10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000" i="1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0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000" i="1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105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59" y="3583813"/>
                  <a:ext cx="447631" cy="375254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ube 17"/>
                <p:cNvSpPr/>
                <p:nvPr/>
              </p:nvSpPr>
              <p:spPr>
                <a:xfrm>
                  <a:off x="6944168" y="3203747"/>
                  <a:ext cx="1027914" cy="999758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zh-CN" altLang="en-US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ub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168" y="3203747"/>
                  <a:ext cx="1027914" cy="999758"/>
                </a:xfrm>
                <a:prstGeom prst="cube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292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681" y="54941"/>
            <a:ext cx="5267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PAW Basics: Example KS state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6" name="Cube 5"/>
          <p:cNvSpPr/>
          <p:nvPr/>
        </p:nvSpPr>
        <p:spPr>
          <a:xfrm>
            <a:off x="1599892" y="1733028"/>
            <a:ext cx="6867330" cy="4553338"/>
          </a:xfrm>
          <a:prstGeom prst="cube">
            <a:avLst/>
          </a:prstGeom>
          <a:scene3d>
            <a:camera prst="orthographicFront"/>
            <a:lightRig rig="threePt" dir="t">
              <a:rot lat="0" lon="0" rev="270000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8258" y="5878605"/>
                <a:ext cx="5689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258" y="5878605"/>
                <a:ext cx="568938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05940" y="5176890"/>
                <a:ext cx="577979" cy="490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940" y="5176890"/>
                <a:ext cx="577979" cy="490840"/>
              </a:xfrm>
              <a:prstGeom prst="rect">
                <a:avLst/>
              </a:prstGeom>
              <a:blipFill rotWithShape="0">
                <a:blip r:embed="rId4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024957" y="3483628"/>
                <a:ext cx="5534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957" y="3483628"/>
                <a:ext cx="55342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1855524" y="2799184"/>
            <a:ext cx="978381" cy="966371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30975" y="3195518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11172" y="3122675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70605" y="4710763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14981" y="5064087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428414" y="4092351"/>
            <a:ext cx="681134" cy="706649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/>
          </a:scene3d>
          <a:sp3d extrusionH="127000">
            <a:bevelT w="381000" h="1905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01303" y="1819470"/>
            <a:ext cx="1059457" cy="979714"/>
          </a:xfrm>
          <a:prstGeom prst="ellipse">
            <a:avLst/>
          </a:prstGeom>
          <a:scene3d>
            <a:camera prst="orthographicFront">
              <a:rot lat="0" lon="540000" rev="0"/>
            </a:camera>
            <a:lightRig rig="threePt" dir="t">
              <a:rot lat="0" lon="0" rev="8700000"/>
            </a:lightRig>
          </a:scene3d>
          <a:sp3d>
            <a:bevelT w="762000" h="508000"/>
            <a:bevelB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904068" y="1212694"/>
                <a:ext cx="5120889" cy="506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Localized ion core states,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sub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core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  <m:r>
                      <a:rPr lang="en-US" sz="2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embedded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1212694"/>
                <a:ext cx="5120889" cy="506357"/>
              </a:xfrm>
              <a:prstGeom prst="rect">
                <a:avLst/>
              </a:prstGeom>
              <a:blipFill rotWithShape="0">
                <a:blip r:embed="rId6"/>
                <a:stretch>
                  <a:fillRect l="-1190" r="-595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783685" y="4077427"/>
                <a:ext cx="1578317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𝒓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685" y="4077427"/>
                <a:ext cx="1578317" cy="70160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144402" y="2071220"/>
                <a:ext cx="1635161" cy="417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prstClr val="white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1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core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600" i="1" smtClean="0">
                              <a:solidFill>
                                <a:prstClr val="white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402" y="2071220"/>
                <a:ext cx="1635161" cy="417102"/>
              </a:xfrm>
              <a:prstGeom prst="rect">
                <a:avLst/>
              </a:prstGeom>
              <a:blipFill rotWithShape="0">
                <a:blip r:embed="rId8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44714" y="6330417"/>
                <a:ext cx="5845703" cy="473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</a:rPr>
                  <a:t>in the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smooth part </a:t>
                </a:r>
                <a:r>
                  <a:rPr lang="en-US" sz="2000" dirty="0">
                    <a:solidFill>
                      <a:prstClr val="black"/>
                    </a:solidFill>
                  </a:rPr>
                  <a:t>of the state,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  <m:r>
                      <a:rPr lang="en-US" sz="20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that fills </a:t>
                </a:r>
                <a:r>
                  <a:rPr lang="en-US" sz="2000" i="1" dirty="0" smtClean="0">
                    <a:solidFill>
                      <a:prstClr val="black"/>
                    </a:solidFill>
                  </a:rPr>
                  <a:t>D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(</a:t>
                </a:r>
                <a:r>
                  <a:rPr lang="en-US" sz="2000" b="1" i="1" dirty="0" smtClean="0">
                    <a:solidFill>
                      <a:prstClr val="black"/>
                    </a:solidFill>
                  </a:rPr>
                  <a:t>h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).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14" y="6330417"/>
                <a:ext cx="5845703" cy="473078"/>
              </a:xfrm>
              <a:prstGeom prst="rect">
                <a:avLst/>
              </a:prstGeom>
              <a:blipFill rotWithShape="0">
                <a:blip r:embed="rId9"/>
                <a:stretch>
                  <a:fillRect l="-1147" r="-209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553237" y="3063174"/>
                <a:ext cx="1635161" cy="417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prstClr val="white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1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white"/>
                                  </a:solidFill>
                                  <a:latin typeface="Cambria Math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core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600" i="1" smtClean="0">
                              <a:solidFill>
                                <a:prstClr val="white"/>
                              </a:solidFill>
                              <a:latin typeface="Cambria Math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37" y="3063174"/>
                <a:ext cx="1635161" cy="417102"/>
              </a:xfrm>
              <a:prstGeom prst="rect">
                <a:avLst/>
              </a:prstGeom>
              <a:blipFill rotWithShape="0">
                <a:blip r:embed="rId10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-60890" y="798812"/>
            <a:ext cx="1973459" cy="945259"/>
            <a:chOff x="111844" y="798812"/>
            <a:chExt cx="1973459" cy="945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11844" y="798812"/>
                  <a:ext cx="1973459" cy="9452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0   0</m:t>
                        </m:r>
                      </m:oMath>
                    </m:oMathPara>
                  </a14:m>
                  <a:endParaRPr lang="en-US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0 </m:t>
                        </m:r>
                      </m:oMath>
                    </m:oMathPara>
                  </a14:m>
                  <a:r>
                    <a:rPr lang="en-US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en-US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</a:br>
                  <a:r>
                    <a:rPr lang="en-US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>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0 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44" y="798812"/>
                  <a:ext cx="1973459" cy="94525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eft Bracket 21"/>
            <p:cNvSpPr/>
            <p:nvPr/>
          </p:nvSpPr>
          <p:spPr>
            <a:xfrm flipH="1">
              <a:off x="1701273" y="861521"/>
              <a:ext cx="130629" cy="855950"/>
            </a:xfrm>
            <a:prstGeom prst="leftBracket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Left Bracket 4"/>
            <p:cNvSpPr/>
            <p:nvPr/>
          </p:nvSpPr>
          <p:spPr>
            <a:xfrm>
              <a:off x="951722" y="849086"/>
              <a:ext cx="130629" cy="855950"/>
            </a:xfrm>
            <a:prstGeom prst="leftBracket">
              <a:avLst/>
            </a:prstGeom>
            <a:ln w="19050" cmpd="sng">
              <a:solidFill>
                <a:srgbClr val="080808">
                  <a:alpha val="74000"/>
                </a:srgbClr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9268" y="-51571"/>
            <a:ext cx="7727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PAW Basics: KS-DFT within LDA </a:t>
            </a:r>
            <a:r>
              <a:rPr lang="en-US" sz="3200" dirty="0">
                <a:solidFill>
                  <a:srgbClr val="0000CC"/>
                </a:solidFill>
              </a:rPr>
              <a:t>under </a:t>
            </a:r>
            <a:endParaRPr lang="en-US" sz="3200" dirty="0" smtClean="0">
              <a:solidFill>
                <a:srgbClr val="0000CC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                 periodic boundary conditions at </a:t>
            </a:r>
            <a:r>
              <a:rPr lang="el-GR" sz="3200" dirty="0" smtClean="0">
                <a:solidFill>
                  <a:srgbClr val="0000CC"/>
                </a:solidFill>
              </a:rPr>
              <a:t>Γ</a:t>
            </a:r>
            <a:endParaRPr lang="en-US" sz="3200" dirty="0">
              <a:solidFill>
                <a:srgbClr val="0000CC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306" y="656350"/>
            <a:ext cx="8999943" cy="2413748"/>
            <a:chOff x="83306" y="902926"/>
            <a:chExt cx="8999943" cy="2413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90642" y="1686874"/>
                  <a:ext cx="3868709" cy="8136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42" y="1686874"/>
                  <a:ext cx="3868709" cy="8136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144815" y="1677547"/>
                  <a:ext cx="2940997" cy="7750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    </m:t>
                        </m:r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sSub>
                          <m:sSub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815" y="1677547"/>
                  <a:ext cx="2940997" cy="77508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83306" y="2458566"/>
                  <a:ext cx="5056938" cy="815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</m:e>
                                </m:d>
                              </m:den>
                            </m:f>
                          </m:e>
                        </m:nary>
                      </m:oMath>
                    </m:oMathPara>
                  </a14:m>
                  <a:r>
                    <a:rPr lang="en-US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en-US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</a:b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06" y="2458566"/>
                  <a:ext cx="5056938" cy="81509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076126" y="2427886"/>
                  <a:ext cx="4007123" cy="8436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1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  <m:sup/>
                              <m:e>
                                <m:f>
                                  <m:fPr>
                                    <m:ctrlP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b>
                                    </m:sSub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den>
                                </m:f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6126" y="2427886"/>
                  <a:ext cx="4007123" cy="8436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176870" y="1352427"/>
                  <a:ext cx="38438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</m:e>
                        </m:d>
                        <m:r>
                          <a:rPr lang="en-US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6870" y="1352427"/>
                  <a:ext cx="384387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99786" y="1274963"/>
              <a:ext cx="8983463" cy="20417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9786" y="902926"/>
              <a:ext cx="218521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The whole enchilada:</a:t>
              </a:r>
              <a:endParaRPr lang="en-US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0" y="3186501"/>
            <a:ext cx="9126204" cy="1564695"/>
            <a:chOff x="0" y="3186501"/>
            <a:chExt cx="9126204" cy="1564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0" y="3587682"/>
                  <a:ext cx="3751091" cy="438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</m:oMath>
                    </m:oMathPara>
                  </a14:m>
                  <a:endParaRPr lang="en-US" dirty="0" smtClean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587682"/>
                  <a:ext cx="3751091" cy="43858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42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90644" y="3186501"/>
              <a:ext cx="615604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N</a:t>
              </a:r>
              <a:r>
                <a:rPr lang="en-US" dirty="0" smtClean="0">
                  <a:solidFill>
                    <a:srgbClr val="0000CC"/>
                  </a:solidFill>
                </a:rPr>
                <a:t>on-interacting electron kinetic energy: </a:t>
              </a:r>
              <a:r>
                <a:rPr lang="en-US" dirty="0">
                  <a:solidFill>
                    <a:srgbClr val="0000CC"/>
                  </a:solidFill>
                </a:rPr>
                <a:t>S</a:t>
              </a:r>
              <a:r>
                <a:rPr lang="en-US" dirty="0" smtClean="0">
                  <a:solidFill>
                    <a:srgbClr val="0000CC"/>
                  </a:solidFill>
                </a:rPr>
                <a:t>mooth and core terms</a:t>
              </a:r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9412" y="3555334"/>
              <a:ext cx="8983463" cy="119586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6757" y="4003561"/>
                  <a:ext cx="3496150" cy="653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trlPr>
                              <a:rPr lang="en-US" sz="1400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sz="1400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4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400" b="1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Sup>
                                  <m:sSubSupPr>
                                    <m:ctrlPr>
                                      <a:rPr lang="en-US" sz="1400" b="1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14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  <m:sup>
                                    <m:r>
                                      <a:rPr lang="en-US" sz="14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1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nary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7" y="4003561"/>
                  <a:ext cx="3496150" cy="65338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397171" y="4038039"/>
                  <a:ext cx="2788712" cy="6551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1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1)</m:t>
                            </m:r>
                          </m:sup>
                        </m:sSubSup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𝐼𝐽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𝐼𝐽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𝛻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,∆</m:t>
                                    </m:r>
                                  </m:e>
                                </m:d>
                              </m:sup>
                            </m:sSubSup>
                          </m:e>
                        </m:nary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7171" y="4038039"/>
                  <a:ext cx="2788712" cy="65517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013685" y="4026264"/>
                  <a:ext cx="3112519" cy="6551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𝑁𝐼𝐾𝐸</m:t>
                            </m:r>
                          </m:sub>
                          <m:sup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14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,2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4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3685" y="4026264"/>
                  <a:ext cx="3112519" cy="65517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83306" y="4861600"/>
            <a:ext cx="8989567" cy="1902281"/>
            <a:chOff x="83306" y="4861600"/>
            <a:chExt cx="8989567" cy="19022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35596" y="5165956"/>
                  <a:ext cx="8891093" cy="8436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sSub>
                          <m:sSub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𝑥𝑐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nary>
                              <m:nary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23"/>
                                      </m:r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𝑝𝑐</m:t>
                                    </m:r>
                                  </m:sub>
                                </m:sSub>
                                <m:r>
                                  <m:rPr>
                                    <m:brk m:alnAt="23"/>
                                  </m:r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  <m:sup/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nary>
                          </m:e>
                        </m:nary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sub>
                                  <m:sup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6" y="5165956"/>
                  <a:ext cx="8891093" cy="84362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35596" y="5962195"/>
                  <a:ext cx="2058228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en-US" sz="1400" b="1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zh-CN" alt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14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sz="14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</m:d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</m:e>
                        </m:nary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6" y="5962195"/>
                  <a:ext cx="2058228" cy="614014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115842" r="-17456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285000" y="6037435"/>
                  <a:ext cx="6648688" cy="3849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  <m:r>
                        <a:rPr lang="en-US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1)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400" dirty="0" smtClean="0">
                      <a:solidFill>
                        <a:prstClr val="black"/>
                      </a:solidFill>
                    </a:rPr>
                    <a:t>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core</m:t>
                          </m:r>
                          <m:r>
                            <a:rPr lang="en-US" sz="1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400" dirty="0" smtClean="0">
                      <a:solidFill>
                        <a:prstClr val="black"/>
                      </a:solidFill>
                    </a:rPr>
                    <a:t>,</a:t>
                  </a:r>
                  <a:r>
                    <a:rPr lang="en-US" sz="1400" dirty="0">
                      <a:solidFill>
                        <a:prstClr val="black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1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5000" y="6037435"/>
                  <a:ext cx="6648688" cy="3849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751091" y="6493966"/>
                  <a:ext cx="1232645" cy="2320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a14:m>
                  <a:r>
                    <a:rPr lang="en-US" sz="1400" b="1" dirty="0" smtClean="0">
                      <a:solidFill>
                        <a:prstClr val="black"/>
                      </a:solidFill>
                    </a:rPr>
                    <a:t>| &lt;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brk m:alnAt="23"/>
                            </m:r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endParaRPr lang="en-US" sz="1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1091" y="6493966"/>
                  <a:ext cx="1232645" cy="2320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4433" t="-21053" r="-985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269494" y="6477121"/>
                  <a:ext cx="1232645" cy="2320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a14:m>
                  <a:r>
                    <a:rPr lang="en-US" sz="1400" b="1" dirty="0" smtClean="0">
                      <a:solidFill>
                        <a:prstClr val="black"/>
                      </a:solidFill>
                    </a:rPr>
                    <a:t>| &lt;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brk m:alnAt="23"/>
                            </m:r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</m:oMath>
                  </a14:m>
                  <a:endParaRPr lang="en-US" sz="1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9494" y="6477121"/>
                  <a:ext cx="1232645" cy="2320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4950" t="-23684" r="-990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525884" y="6456104"/>
                  <a:ext cx="113569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 </m:t>
                        </m:r>
                        <m:r>
                          <a:rPr lang="en-US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  <m:r>
                          <a:rPr lang="en-US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884" y="6456104"/>
                  <a:ext cx="1135696" cy="30777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/>
            <p:cNvSpPr/>
            <p:nvPr/>
          </p:nvSpPr>
          <p:spPr>
            <a:xfrm>
              <a:off x="5144815" y="5216293"/>
              <a:ext cx="924352" cy="745902"/>
            </a:xfrm>
            <a:prstGeom prst="ellipse">
              <a:avLst/>
            </a:prstGeom>
            <a:noFill/>
            <a:ln w="1905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41178" y="5240186"/>
              <a:ext cx="594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core</a:t>
              </a:r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410" y="5237699"/>
              <a:ext cx="8983463" cy="15261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306" y="4861600"/>
              <a:ext cx="522394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Exchange Correlation energy: </a:t>
              </a:r>
              <a:r>
                <a:rPr lang="en-US" dirty="0">
                  <a:solidFill>
                    <a:srgbClr val="0000CC"/>
                  </a:solidFill>
                </a:rPr>
                <a:t>S</a:t>
              </a:r>
              <a:r>
                <a:rPr lang="en-US" dirty="0" smtClean="0">
                  <a:solidFill>
                    <a:srgbClr val="0000CC"/>
                  </a:solidFill>
                </a:rPr>
                <a:t>mooth and core terms</a:t>
              </a:r>
              <a:endParaRPr lang="en-US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5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982" y="-14816"/>
            <a:ext cx="8854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PAW Basics: KS-DFT long/short-range decomposition </a:t>
            </a:r>
            <a:endParaRPr lang="en-US" sz="32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0270" y="5776094"/>
                <a:ext cx="8633776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</a:rPr>
                  <a:t>Choose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, such that the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g-s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pace cutoff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pw</m:t>
                    </m:r>
                    <m:r>
                      <a:rPr lang="en-US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𝑑𝑒𝑛𝑠𝑖𝑡𝑦</m:t>
                    </m:r>
                    <m:r>
                      <a:rPr lang="en-US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cutoff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.</a:t>
                </a:r>
              </a:p>
              <a:p>
                <a:r>
                  <a:rPr lang="en-US" dirty="0" smtClean="0">
                    <a:solidFill>
                      <a:srgbClr val="0000CC"/>
                    </a:solidFill>
                  </a:rPr>
                  <a:t>Ensure </a:t>
                </a:r>
                <a:r>
                  <a:rPr lang="en-US" b="1" i="1" dirty="0" smtClean="0">
                    <a:solidFill>
                      <a:prstClr val="black"/>
                    </a:solidFill>
                  </a:rPr>
                  <a:t>r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-space cutoff,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 /</m:t>
                    </m:r>
                  </m:oMath>
                </a14:m>
                <a:r>
                  <a:rPr lang="en-US" i="1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)</a:t>
                </a:r>
                <a:r>
                  <a:rPr lang="en-US" i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i="1" dirty="0" smtClean="0">
                    <a:solidFill>
                      <a:srgbClr val="0000CC"/>
                    </a:solidFill>
                  </a:rPr>
                  <a:t>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lang="en-US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i="1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confines the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m</a:t>
                </a:r>
                <a:r>
                  <a:rPr lang="en-US" i="1" dirty="0" smtClean="0">
                    <a:solidFill>
                      <a:srgbClr val="0000CC"/>
                    </a:solidFill>
                  </a:rPr>
                  <a:t>-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sum to the 1</a:t>
                </a:r>
                <a:r>
                  <a:rPr lang="en-US" baseline="30000" dirty="0" smtClean="0">
                    <a:solidFill>
                      <a:srgbClr val="0000CC"/>
                    </a:solidFill>
                  </a:rPr>
                  <a:t>st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image.</a:t>
                </a:r>
                <a:endParaRPr lang="en-US" dirty="0">
                  <a:solidFill>
                    <a:prstClr val="black"/>
                  </a:solidFill>
                </a:endParaRPr>
              </a:p>
              <a:p>
                <a:r>
                  <a:rPr lang="en-US" dirty="0" smtClean="0">
                    <a:solidFill>
                      <a:srgbClr val="0000CC"/>
                    </a:solidFill>
                  </a:rPr>
                  <a:t>Decompose short-range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into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smooth, core1 and core2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type terms,  (not shown).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0" y="5776094"/>
                <a:ext cx="8633776" cy="944746"/>
              </a:xfrm>
              <a:prstGeom prst="rect">
                <a:avLst/>
              </a:prstGeom>
              <a:blipFill rotWithShape="0">
                <a:blip r:embed="rId2"/>
                <a:stretch>
                  <a:fillRect l="-636" t="-3871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-84862" y="2294027"/>
            <a:ext cx="9245836" cy="4426813"/>
            <a:chOff x="-84862" y="2294027"/>
            <a:chExt cx="9245836" cy="4426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562856" y="3909968"/>
                  <a:ext cx="4598118" cy="19653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long</m:t>
                                </m:r>
                              </m:e>
                            </m:d>
                          </m:sup>
                        </m:sSubSup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≠0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1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23"/>
                                      </m:rPr>
                                      <a:rPr lang="en-US" sz="16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acc>
                          <m:accPr>
                            <m:chr m:val="̅"/>
                            <m:ctrlPr>
                              <a:rPr lang="en-US" sz="1600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  <m:d>
                          <m:dPr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               +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  <m:acc>
                              <m:accPr>
                                <m:chr m:val="̅"/>
                                <m:ctrlP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(0)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acc>
                          <m:accPr>
                            <m:chr m:val="̅"/>
                            <m:ctrlPr>
                              <a:rPr lang="en-US" sz="1600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</m:sub>
                            </m:sSub>
                          </m:e>
                        </m:nary>
                        <m:r>
                          <m:rPr>
                            <m:sty m:val="p"/>
                          </m:rPr>
                          <a:rPr lang="en-US" sz="1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a:rPr lang="en-US" sz="1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r>
                    <a:rPr lang="en-US" sz="1600" i="1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/>
                  </a:r>
                  <a:br>
                    <a:rPr lang="en-US" sz="1600" i="1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a:br>
                  <a:endParaRPr lang="en-US" sz="1600" dirty="0">
                    <a:solidFill>
                      <a:prstClr val="black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2856" y="3909968"/>
                  <a:ext cx="4598118" cy="196534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/>
            <p:cNvGrpSpPr/>
            <p:nvPr/>
          </p:nvGrpSpPr>
          <p:grpSpPr>
            <a:xfrm>
              <a:off x="-84862" y="2294027"/>
              <a:ext cx="9166881" cy="4426813"/>
              <a:chOff x="-84862" y="2294027"/>
              <a:chExt cx="9166881" cy="442681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1124" y="2294027"/>
                <a:ext cx="65466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Using </a:t>
                </a:r>
                <a:r>
                  <a:rPr lang="en-US" sz="2000" dirty="0" smtClean="0">
                    <a:solidFill>
                      <a:srgbClr val="0033CC"/>
                    </a:solidFill>
                  </a:rPr>
                  <a:t>Poisson summation and Ewald’s decomposition of 1/r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: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-21598" y="2751903"/>
                    <a:ext cx="2992806" cy="4449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long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598" y="2751903"/>
                    <a:ext cx="2992806" cy="44493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27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4748754" y="2727800"/>
                    <a:ext cx="2976776" cy="4449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  =</m:t>
                          </m:r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CC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CC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long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8754" y="2727800"/>
                    <a:ext cx="2976776" cy="44493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27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-84862" y="3210674"/>
                    <a:ext cx="5060360" cy="69929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m:rPr>
                                  <m:brk m:alnAt="23"/>
                                </m:r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nary>
                          <m:nary>
                            <m:nary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m:rPr>
                                  <m:brk m:alnAt="23"/>
                                </m:r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nary>
                          <m:f>
                            <m:f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erfc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4862" y="3210674"/>
                    <a:ext cx="5060360" cy="69929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-84862" y="3938048"/>
                    <a:ext cx="4330544" cy="134113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long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≠0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1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  <m:sup>
                                      <m:r>
                                        <a:rPr lang="en-US" sz="16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𝒈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  <m:oMath xmlns:m="http://schemas.openxmlformats.org/officeDocument/2006/math"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          −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(0)|</m:t>
                                  </m:r>
                                </m:e>
                                <m:sup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prstClr val="black"/>
                      </a:solidFill>
                      <a:latin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4862" y="3938048"/>
                    <a:ext cx="4330544" cy="1341136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4655029" y="3186571"/>
                    <a:ext cx="4251485" cy="76181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short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nary>
                            <m:nary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m:rPr>
                                  <m:brk m:alnAt="23"/>
                                </m:r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nary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1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erfc</m:t>
                                  </m:r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oMath>
                      </m:oMathPara>
                    </a14:m>
                    <a:endParaRPr lang="en-US" sz="16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5029" y="3186571"/>
                    <a:ext cx="4251485" cy="76181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Rectangle 14"/>
              <p:cNvSpPr/>
              <p:nvPr/>
            </p:nvSpPr>
            <p:spPr>
              <a:xfrm>
                <a:off x="98556" y="2324374"/>
                <a:ext cx="8983463" cy="439646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1877" y="561367"/>
            <a:ext cx="9127184" cy="1654507"/>
            <a:chOff x="-1877" y="561367"/>
            <a:chExt cx="9127184" cy="16545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-1877" y="1330250"/>
                  <a:ext cx="4592951" cy="815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</m:e>
                                </m:d>
                              </m:den>
                            </m:f>
                          </m:e>
                        </m:nary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,</m:t>
                        </m:r>
                      </m:oMath>
                    </m:oMathPara>
                  </a14:m>
                  <a:r>
                    <a:rPr lang="en-US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en-US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</a:b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877" y="1330250"/>
                  <a:ext cx="4592951" cy="81509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539501" y="1332439"/>
                  <a:ext cx="4585806" cy="8436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nary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nary>
                          <m:naryPr>
                            <m:chr m:val="∑"/>
                            <m:supHide m:val="on"/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1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  <m:sup/>
                              <m:e>
                                <m:f>
                                  <m:fPr>
                                    <m:ctrlP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𝑱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e>
                                      <m:sub>
                                        <m:r>
                                          <a:rPr lang="en-US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b>
                                    </m:sSub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𝒎𝒉</m:t>
                                    </m:r>
                                    <m:r>
                                      <a:rPr lang="en-US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den>
                                </m:f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9501" y="1332439"/>
                  <a:ext cx="4585806" cy="84362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854" y="561367"/>
              <a:ext cx="90128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Due to the mixed localized and delocalized basis, there is </a:t>
              </a:r>
              <a:r>
                <a:rPr lang="en-US" sz="2000" dirty="0" smtClean="0">
                  <a:solidFill>
                    <a:srgbClr val="0000CC"/>
                  </a:solidFill>
                </a:rPr>
                <a:t>no natural truncation scale</a:t>
              </a:r>
              <a:endParaRPr lang="en-US" sz="2000" dirty="0" smtClean="0">
                <a:solidFill>
                  <a:prstClr val="black"/>
                </a:solidFill>
              </a:endParaRPr>
            </a:p>
            <a:p>
              <a:r>
                <a:rPr lang="en-US" sz="2000" dirty="0" smtClean="0">
                  <a:solidFill>
                    <a:prstClr val="black"/>
                  </a:solidFill>
                </a:rPr>
                <a:t>         for the </a:t>
              </a:r>
              <a:r>
                <a:rPr lang="en-US" sz="2000" dirty="0" smtClean="0">
                  <a:solidFill>
                    <a:srgbClr val="0000CC"/>
                  </a:solidFill>
                </a:rPr>
                <a:t>long-range interactions </a:t>
              </a:r>
              <a:r>
                <a:rPr lang="en-US" sz="2000" dirty="0" smtClean="0">
                  <a:solidFill>
                    <a:prstClr val="black"/>
                  </a:solidFill>
                </a:rPr>
                <a:t>of </a:t>
              </a:r>
              <a:r>
                <a:rPr lang="en-US" sz="2000" i="1" dirty="0" smtClean="0">
                  <a:solidFill>
                    <a:prstClr val="black"/>
                  </a:solidFill>
                </a:rPr>
                <a:t>E</a:t>
              </a:r>
              <a:r>
                <a:rPr lang="en-US" sz="2000" i="1" baseline="-25000" dirty="0" smtClean="0">
                  <a:solidFill>
                    <a:prstClr val="black"/>
                  </a:solidFill>
                </a:rPr>
                <a:t>H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</a:rPr>
                <a:t>and </a:t>
              </a:r>
              <a:r>
                <a:rPr lang="en-US" sz="2000" i="1" dirty="0" err="1" smtClean="0">
                  <a:solidFill>
                    <a:prstClr val="black"/>
                  </a:solidFill>
                </a:rPr>
                <a:t>E</a:t>
              </a:r>
              <a:r>
                <a:rPr lang="en-US" sz="2000" i="1" baseline="-25000" dirty="0" err="1" smtClean="0">
                  <a:solidFill>
                    <a:prstClr val="black"/>
                  </a:solidFill>
                </a:rPr>
                <a:t>ext</a:t>
              </a:r>
              <a:r>
                <a:rPr lang="en-US" sz="2000" baseline="-25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</a:rPr>
                <a:t>in </a:t>
              </a:r>
              <a:r>
                <a:rPr lang="en-US" sz="2000" b="1" i="1" dirty="0" smtClean="0">
                  <a:solidFill>
                    <a:prstClr val="black"/>
                  </a:solidFill>
                </a:rPr>
                <a:t>g-</a:t>
              </a:r>
              <a:r>
                <a:rPr lang="en-US" sz="2000" dirty="0" smtClean="0">
                  <a:solidFill>
                    <a:prstClr val="black"/>
                  </a:solidFill>
                </a:rPr>
                <a:t>space or </a:t>
              </a:r>
              <a:r>
                <a:rPr lang="en-US" sz="2000" b="1" i="1" dirty="0" smtClean="0">
                  <a:solidFill>
                    <a:prstClr val="black"/>
                  </a:solidFill>
                </a:rPr>
                <a:t>r</a:t>
              </a:r>
              <a:r>
                <a:rPr lang="en-US" sz="2000" dirty="0" smtClean="0">
                  <a:solidFill>
                    <a:prstClr val="black"/>
                  </a:solidFill>
                </a:rPr>
                <a:t>-space alone.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270" y="567467"/>
              <a:ext cx="8983463" cy="164840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7073" y="-36403"/>
            <a:ext cx="7488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</a:rPr>
              <a:t>Accuracy of long/short decomposition</a:t>
            </a:r>
            <a:endParaRPr lang="en-US" sz="36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30465" y="2910822"/>
              <a:ext cx="7513319" cy="16381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/>
                    <a:gridCol w="2465260"/>
                    <a:gridCol w="2503422"/>
                  </a:tblGrid>
                  <a:tr h="51206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PW cutoff:</a:t>
                          </a: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effectLst/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sz="2000" i="1" smtClean="0">
                                            <a:effectLst/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</m:e>
                                      <m:sup>
                                        <m:r>
                                          <a:rPr lang="en-US" sz="2000" b="1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me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000" b="1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Ryd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sz="2000" b="0" i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endParaRPr lang="en-US" sz="2000" b="0" i="1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err="1">
                              <a:effectLst/>
                            </a:rPr>
                            <a:t>erfc</a:t>
                          </a:r>
                          <a:r>
                            <a:rPr lang="en-US" sz="2000" b="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1">
                                  <a:effectLst/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000" b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6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smtClean="0">
                              <a:effectLst/>
                            </a:rPr>
                            <a:t>5.1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2.21e-05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6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9.4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543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16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4.0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4967300"/>
                  </p:ext>
                </p:extLst>
              </p:nvPr>
            </p:nvGraphicFramePr>
            <p:xfrm>
              <a:off x="730465" y="2910822"/>
              <a:ext cx="7513319" cy="159467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/>
                    <a:gridCol w="2465260"/>
                    <a:gridCol w="2503422"/>
                  </a:tblGrid>
                  <a:tr h="6597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239" t="-11009" r="-196172" b="-1633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03457" t="-11009" r="-102469" b="-1633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200487" t="-11009" r="-973" b="-163303"/>
                          </a:stretch>
                        </a:blipFill>
                      </a:tcPr>
                    </a:tc>
                  </a:tr>
                  <a:tr h="31165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smtClean="0">
                              <a:effectLst/>
                            </a:rPr>
                            <a:t>5.1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2.21e-05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1165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9.4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1165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16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4.0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grpSp>
        <p:nvGrpSpPr>
          <p:cNvPr id="10" name="Group 9"/>
          <p:cNvGrpSpPr/>
          <p:nvPr/>
        </p:nvGrpSpPr>
        <p:grpSpPr>
          <a:xfrm>
            <a:off x="0" y="1074822"/>
            <a:ext cx="9030087" cy="772840"/>
            <a:chOff x="0" y="629655"/>
            <a:chExt cx="9030087" cy="772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6460355" y="629655"/>
                  <a:ext cx="1594154" cy="7728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2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≈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2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, 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0355" y="629655"/>
                  <a:ext cx="1594154" cy="77284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7879387" y="816020"/>
                  <a:ext cx="115070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9387" y="816020"/>
                  <a:ext cx="1150700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0" y="741883"/>
              <a:ext cx="6572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To approximately match long/short range accuracy: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8226" y="2535831"/>
                <a:ext cx="24656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 smtClean="0">
                    <a:solidFill>
                      <a:srgbClr val="0070C0"/>
                    </a:solidFill>
                  </a:rPr>
                  <a:t> 4 </a:t>
                </a:r>
                <a:r>
                  <a:rPr lang="en-US" sz="2000" dirty="0" err="1" smtClean="0">
                    <a:solidFill>
                      <a:srgbClr val="0070C0"/>
                    </a:solidFill>
                  </a:rPr>
                  <a:t>bohr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226" y="2535831"/>
                <a:ext cx="2465675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16610" y="6131120"/>
                <a:ext cx="75401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CC"/>
                    </a:solidFill>
                  </a:rPr>
                  <a:t>High accuracy can be obtained with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small 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! </a:t>
                </a:r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10" y="6131120"/>
                <a:ext cx="7540141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293" t="-10667" r="-24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282307" y="2548034"/>
            <a:ext cx="2465674" cy="362788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37962" y="-28774"/>
            <a:ext cx="9281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PAW Basics: Multi-Resolution, Grids, EES and </a:t>
            </a:r>
            <a:r>
              <a:rPr lang="en-US" sz="2800" i="1" dirty="0" smtClean="0">
                <a:solidFill>
                  <a:srgbClr val="0000CC"/>
                </a:solidFill>
              </a:rPr>
              <a:t>N</a:t>
            </a:r>
            <a:r>
              <a:rPr lang="en-US" sz="2800" baseline="30000" dirty="0" smtClean="0">
                <a:solidFill>
                  <a:srgbClr val="0000CC"/>
                </a:solidFill>
              </a:rPr>
              <a:t>2</a:t>
            </a:r>
            <a:r>
              <a:rPr lang="en-US" sz="2800" dirty="0" smtClean="0">
                <a:solidFill>
                  <a:srgbClr val="0000CC"/>
                </a:solidFill>
              </a:rPr>
              <a:t> log </a:t>
            </a:r>
            <a:r>
              <a:rPr lang="en-US" sz="2800" i="1" dirty="0" smtClean="0">
                <a:solidFill>
                  <a:srgbClr val="0000CC"/>
                </a:solidFill>
              </a:rPr>
              <a:t>N </a:t>
            </a:r>
            <a:r>
              <a:rPr lang="en-US" sz="2800" dirty="0" smtClean="0">
                <a:solidFill>
                  <a:srgbClr val="0000CC"/>
                </a:solidFill>
              </a:rPr>
              <a:t>scaling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505" y="335917"/>
            <a:ext cx="866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How do we reduce scaling by one order in </a:t>
            </a:r>
            <a:r>
              <a:rPr lang="en-US" sz="2400" i="1" dirty="0" smtClean="0">
                <a:solidFill>
                  <a:srgbClr val="0000CC"/>
                </a:solidFill>
              </a:rPr>
              <a:t>N</a:t>
            </a:r>
            <a:r>
              <a:rPr lang="en-US" sz="2400" dirty="0" smtClean="0">
                <a:solidFill>
                  <a:srgbClr val="0000CC"/>
                </a:solidFill>
              </a:rPr>
              <a:t> and maintain accuracy</a:t>
            </a:r>
            <a:r>
              <a:rPr lang="en-US" sz="2000" dirty="0" smtClean="0">
                <a:solidFill>
                  <a:srgbClr val="0000CC"/>
                </a:solidFill>
              </a:rPr>
              <a:t>?</a:t>
            </a:r>
            <a:endParaRPr lang="en-US" sz="2000" dirty="0">
              <a:solidFill>
                <a:srgbClr val="0000CC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729" y="868483"/>
            <a:ext cx="8973118" cy="2180790"/>
            <a:chOff x="97729" y="868483"/>
            <a:chExt cx="8973118" cy="21807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97729" y="1268593"/>
                  <a:ext cx="8973118" cy="178068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 smtClean="0">
                      <a:solidFill>
                        <a:prstClr val="black"/>
                      </a:solidFill>
                    </a:rPr>
                    <a:t>Given a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discrete, </a:t>
                  </a:r>
                  <a14:m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altLang="zh-CN" sz="16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m:rPr>
                          <m:nor/>
                        </m:rPr>
                        <a:rPr lang="en-US" sz="1600" b="1" dirty="0">
                          <a:solidFill>
                            <a:srgbClr val="0000CC"/>
                          </a:solidFill>
                        </a:rPr>
                        <m:t> =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rgbClr val="0000CC"/>
                          </a:solidFill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1600" i="1" dirty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1600" b="1" i="1" dirty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sz="1600" b="1" dirty="0">
                              <a:solidFill>
                                <a:srgbClr val="0000CC"/>
                              </a:solidFill>
                            </a:rPr>
                            <m:t> </m:t>
                          </m:r>
                        </m:e>
                      </m:acc>
                      <m:r>
                        <a:rPr lang="en-US" sz="1600" b="1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1600" dirty="0" smtClean="0">
                      <a:solidFill>
                        <a:srgbClr val="0000CC"/>
                      </a:solidFill>
                    </a:rPr>
                    <a:t> 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finite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g-space,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|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g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|&lt;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>, the Fourier coefficients,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6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>of </a:t>
                  </a:r>
                  <a:r>
                    <a:rPr lang="en-US" i="1" dirty="0">
                      <a:solidFill>
                        <a:prstClr val="black"/>
                      </a:solidFill>
                    </a:rPr>
                    <a:t>f</a:t>
                  </a:r>
                  <a:r>
                    <a:rPr lang="en-US" dirty="0">
                      <a:solidFill>
                        <a:prstClr val="black"/>
                      </a:solidFill>
                    </a:rPr>
                    <a:t>(</a:t>
                  </a:r>
                  <a:r>
                    <a:rPr lang="en-US" b="1" i="1" dirty="0">
                      <a:solidFill>
                        <a:prstClr val="black"/>
                      </a:solidFill>
                    </a:rPr>
                    <a:t>r</a:t>
                  </a:r>
                  <a:r>
                    <a:rPr lang="en-US" dirty="0">
                      <a:solidFill>
                        <a:prstClr val="black"/>
                      </a:solidFill>
                    </a:rPr>
                    <a:t>)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>, </a:t>
                  </a:r>
                  <a:br>
                    <a:rPr lang="en-US" sz="1600" dirty="0">
                      <a:solidFill>
                        <a:prstClr val="black"/>
                      </a:solidFill>
                    </a:rPr>
                  </a:br>
                  <a:r>
                    <a:rPr lang="en-US" sz="1600" dirty="0">
                      <a:solidFill>
                        <a:prstClr val="black"/>
                      </a:solidFill>
                    </a:rPr>
                    <a:t>can be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converted to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acc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a14:m>
                  <a:r>
                    <a:rPr lang="en-US" sz="16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from </a:t>
                  </a:r>
                  <a:r>
                    <a:rPr lang="en-US" sz="1600" i="1" dirty="0" smtClean="0">
                      <a:solidFill>
                        <a:srgbClr val="0000CC"/>
                      </a:solidFill>
                    </a:rPr>
                    <a:t>f </a:t>
                  </a:r>
                  <a:r>
                    <a:rPr lang="en-US" sz="1600" i="1" baseline="30000" dirty="0" smtClean="0">
                      <a:solidFill>
                        <a:srgbClr val="0000CC"/>
                      </a:solidFill>
                    </a:rPr>
                    <a:t>m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(</a:t>
                  </a:r>
                  <a:r>
                    <a:rPr lang="en-US" b="1" i="1" dirty="0" smtClean="0">
                      <a:solidFill>
                        <a:srgbClr val="0000CC"/>
                      </a:solidFill>
                    </a:rPr>
                    <a:t>r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) </a:t>
                  </a:r>
                  <a:r>
                    <a:rPr lang="en-US" sz="1600" i="1" dirty="0" smtClean="0">
                      <a:solidFill>
                        <a:srgbClr val="0000CC"/>
                      </a:solidFill>
                    </a:rPr>
                    <a:t>exactly 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using an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intermediate equally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spaced  </a:t>
                  </a:r>
                  <a:r>
                    <a:rPr lang="en-US" sz="1600" b="1" i="1" dirty="0" smtClean="0">
                      <a:solidFill>
                        <a:srgbClr val="0000CC"/>
                      </a:solidFill>
                    </a:rPr>
                    <a:t>s-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space grid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, </a:t>
                  </a:r>
                  <a:r>
                    <a:rPr lang="en-US" sz="1600" b="1" i="1" dirty="0" smtClean="0">
                      <a:solidFill>
                        <a:prstClr val="black"/>
                      </a:solidFill>
                    </a:rPr>
                    <a:t>r=</a:t>
                  </a:r>
                  <a:r>
                    <a:rPr lang="en-US" sz="1600" b="1" i="1" dirty="0" err="1" smtClean="0">
                      <a:solidFill>
                        <a:prstClr val="black"/>
                      </a:solidFill>
                    </a:rPr>
                    <a:t>hs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, of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side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N</a:t>
                  </a:r>
                  <a:r>
                    <a:rPr lang="en-US" sz="1600" baseline="-25000" dirty="0" smtClean="0">
                      <a:solidFill>
                        <a:srgbClr val="0000CC"/>
                      </a:solidFill>
                    </a:rPr>
                    <a:t>FFT,</a:t>
                  </a:r>
                  <a:r>
                    <a:rPr lang="el-GR" sz="1600" baseline="-25000" dirty="0">
                      <a:solidFill>
                        <a:srgbClr val="0000CC"/>
                      </a:solidFill>
                    </a:rPr>
                    <a:t>α</a:t>
                  </a:r>
                  <a:r>
                    <a:rPr lang="en-US" sz="1600" baseline="-250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&gt;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16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sz="1600" baseline="-25000" dirty="0">
                              <a:solidFill>
                                <a:srgbClr val="0000CC"/>
                              </a:solidFill>
                            </a:rPr>
                            <m:t>α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=1/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rgbClr val="0000CC"/>
                          </a:solidFill>
                        </a:rPr>
                        <m:t>N</m:t>
                      </m:r>
                      <m:r>
                        <m:rPr>
                          <m:nor/>
                        </m:rPr>
                        <a:rPr lang="en-US" sz="1600" baseline="-25000" dirty="0">
                          <a:solidFill>
                            <a:srgbClr val="0000CC"/>
                          </a:solidFill>
                        </a:rPr>
                        <m:t>FFT</m:t>
                      </m:r>
                      <m:r>
                        <m:rPr>
                          <m:nor/>
                        </m:rPr>
                        <a:rPr lang="en-US" sz="1600" baseline="-25000" dirty="0" smtClean="0">
                          <a:solidFill>
                            <a:srgbClr val="0000CC"/>
                          </a:solidFill>
                        </a:rPr>
                        <m:t>,</m:t>
                      </m:r>
                      <m:r>
                        <m:rPr>
                          <m:nor/>
                        </m:rPr>
                        <a:rPr lang="el-GR" sz="1600" baseline="-25000" dirty="0">
                          <a:solidFill>
                            <a:srgbClr val="0000CC"/>
                          </a:solidFill>
                        </a:rPr>
                        <m:t>α</m:t>
                      </m:r>
                    </m:oMath>
                  </a14:m>
                  <a:r>
                    <a:rPr lang="en-US" sz="1600" dirty="0" smtClean="0">
                      <a:solidFill>
                        <a:prstClr val="black"/>
                      </a:solidFill>
                    </a:rPr>
                    <a:t>.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/>
                  </a:r>
                  <a:br>
                    <a:rPr lang="en-US" sz="1600" dirty="0">
                      <a:solidFill>
                        <a:prstClr val="black"/>
                      </a:solidFill>
                    </a:rPr>
                  </a:br>
                  <a:endParaRPr lang="en-US" sz="1600" dirty="0">
                    <a:solidFill>
                      <a:prstClr val="black"/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prstClr val="black"/>
                      </a:solidFill>
                    </a:rPr>
                    <a:t>Using 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FFTs,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> the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acc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a14:m>
                  <a:r>
                    <a:rPr lang="en-US" sz="1600" dirty="0">
                      <a:solidFill>
                        <a:prstClr val="black"/>
                      </a:solidFill>
                    </a:rPr>
                    <a:t> can be </a:t>
                  </a:r>
                  <a:r>
                    <a:rPr lang="en-US" sz="1600" dirty="0">
                      <a:solidFill>
                        <a:srgbClr val="0033CC"/>
                      </a:solidFill>
                    </a:rPr>
                    <a:t>computed </a:t>
                  </a:r>
                  <a:r>
                    <a:rPr lang="en-US" sz="1600" i="1" dirty="0">
                      <a:solidFill>
                        <a:srgbClr val="0033CC"/>
                      </a:solidFill>
                    </a:rPr>
                    <a:t>exactly 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>in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N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 log </a:t>
                  </a:r>
                  <a:r>
                    <a:rPr lang="en-US" sz="1600" i="1" dirty="0">
                      <a:solidFill>
                        <a:srgbClr val="0000CC"/>
                      </a:solidFill>
                    </a:rPr>
                    <a:t>N</a:t>
                  </a:r>
                  <a:r>
                    <a:rPr lang="en-US" sz="16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as:</a:t>
                  </a:r>
                  <a:endParaRPr lang="en-US" sz="1600" dirty="0">
                    <a:solidFill>
                      <a:prstClr val="black"/>
                    </a:solidFill>
                  </a:endParaRPr>
                </a:p>
                <a:p>
                  <a:r>
                    <a:rPr lang="en-US" sz="1600" dirty="0">
                      <a:solidFill>
                        <a:prstClr val="black"/>
                      </a:solidFill>
                    </a:rPr>
                    <a:t>         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𝐹𝐹𝑇</m:t>
                          </m:r>
                        </m:e>
                        <m: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,+)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16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acc>
                        <m:accPr>
                          <m:chr m:val="̅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acc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600" dirty="0">
                      <a:solidFill>
                        <a:prstClr val="black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FFT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𝐹𝐹𝑇</m:t>
                          </m:r>
                        </m:e>
                        <m: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,−)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>
                      <a:solidFill>
                        <a:prstClr val="black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det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9" y="1268593"/>
                  <a:ext cx="8973118" cy="178068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03" t="-1356" r="-475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1346721" y="868483"/>
              <a:ext cx="5664628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1.</a:t>
              </a:r>
              <a:r>
                <a:rPr lang="en-US" sz="2000" dirty="0" smtClean="0">
                  <a:solidFill>
                    <a:srgbClr val="0033CC"/>
                  </a:solidFill>
                </a:rPr>
                <a:t> Discrete real-space: Fourier Coefficients and FFT</a:t>
              </a:r>
              <a:r>
                <a:rPr lang="en-US" sz="2000" dirty="0">
                  <a:solidFill>
                    <a:srgbClr val="0033CC"/>
                  </a:solidFill>
                </a:rPr>
                <a:t>s</a:t>
              </a:r>
              <a:r>
                <a:rPr lang="en-US" sz="2000" dirty="0" smtClean="0">
                  <a:solidFill>
                    <a:srgbClr val="0033CC"/>
                  </a:solidFill>
                </a:rPr>
                <a:t> </a:t>
              </a:r>
              <a:endParaRPr lang="en-US" sz="2000" dirty="0">
                <a:solidFill>
                  <a:srgbClr val="0033CC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826" y="5855282"/>
            <a:ext cx="7748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CC"/>
                </a:solidFill>
              </a:rPr>
              <a:t>U</a:t>
            </a:r>
            <a:r>
              <a:rPr lang="en-US" sz="2000" dirty="0" smtClean="0">
                <a:solidFill>
                  <a:srgbClr val="0000CC"/>
                </a:solidFill>
              </a:rPr>
              <a:t>sing </a:t>
            </a:r>
            <a:r>
              <a:rPr lang="en-US" sz="2000" b="1" i="1" dirty="0" smtClean="0">
                <a:solidFill>
                  <a:srgbClr val="0000CC"/>
                </a:solidFill>
              </a:rPr>
              <a:t>3 FFT grids</a:t>
            </a:r>
            <a:r>
              <a:rPr lang="en-US" sz="2000" dirty="0" smtClean="0">
                <a:solidFill>
                  <a:srgbClr val="0000CC"/>
                </a:solidFill>
              </a:rPr>
              <a:t>,  (1) Psi EES, (2) Density, (3) Density EES, and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b="1" i="1" dirty="0" smtClean="0">
                <a:solidFill>
                  <a:srgbClr val="0000CC"/>
                </a:solidFill>
              </a:rPr>
              <a:t>1 discrete spherical polar grid </a:t>
            </a:r>
            <a:r>
              <a:rPr lang="en-US" sz="2000" dirty="0" smtClean="0">
                <a:solidFill>
                  <a:srgbClr val="0000CC"/>
                </a:solidFill>
              </a:rPr>
              <a:t>around each ion, |</a:t>
            </a:r>
            <a:r>
              <a:rPr lang="en-US" sz="2000" b="1" i="1" dirty="0" smtClean="0">
                <a:solidFill>
                  <a:srgbClr val="0000CC"/>
                </a:solidFill>
              </a:rPr>
              <a:t>r</a:t>
            </a:r>
            <a:r>
              <a:rPr lang="en-US" sz="2000" dirty="0" smtClean="0">
                <a:solidFill>
                  <a:srgbClr val="0000CC"/>
                </a:solidFill>
              </a:rPr>
              <a:t>|&lt;</a:t>
            </a:r>
            <a:r>
              <a:rPr lang="en-US" sz="2000" i="1" dirty="0" err="1" smtClean="0">
                <a:solidFill>
                  <a:srgbClr val="0000CC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0000CC"/>
                </a:solidFill>
              </a:rPr>
              <a:t>pc</a:t>
            </a:r>
            <a:r>
              <a:rPr lang="en-US" sz="2000" dirty="0" smtClean="0">
                <a:solidFill>
                  <a:srgbClr val="0000CC"/>
                </a:solidFill>
              </a:rPr>
              <a:t> , </a:t>
            </a:r>
            <a:r>
              <a:rPr lang="en-US" sz="2000" dirty="0">
                <a:solidFill>
                  <a:srgbClr val="0000CC"/>
                </a:solidFill>
              </a:rPr>
              <a:t>all PAW </a:t>
            </a:r>
            <a:endParaRPr lang="en-US" sz="2000" dirty="0" smtClean="0">
              <a:solidFill>
                <a:srgbClr val="0000CC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CC"/>
                </a:solidFill>
              </a:rPr>
              <a:t>energy terms &amp; their derivatives can be accurately computed in </a:t>
            </a:r>
            <a:r>
              <a:rPr lang="en-US" sz="2000" i="1" dirty="0">
                <a:solidFill>
                  <a:srgbClr val="0000CC"/>
                </a:solidFill>
              </a:rPr>
              <a:t>N</a:t>
            </a:r>
            <a:r>
              <a:rPr lang="en-US" sz="2000" baseline="30000" dirty="0">
                <a:solidFill>
                  <a:srgbClr val="0000CC"/>
                </a:solidFill>
              </a:rPr>
              <a:t>2</a:t>
            </a:r>
            <a:r>
              <a:rPr lang="en-US" sz="2000" dirty="0">
                <a:solidFill>
                  <a:srgbClr val="0000CC"/>
                </a:solidFill>
              </a:rPr>
              <a:t> log </a:t>
            </a:r>
            <a:r>
              <a:rPr lang="en-US" sz="2000" i="1" dirty="0">
                <a:solidFill>
                  <a:srgbClr val="0000CC"/>
                </a:solidFill>
              </a:rPr>
              <a:t>N </a:t>
            </a:r>
            <a:r>
              <a:rPr lang="en-US" sz="2000" i="1" dirty="0" smtClean="0">
                <a:solidFill>
                  <a:srgbClr val="0000CC"/>
                </a:solidFill>
              </a:rPr>
              <a:t>.</a:t>
            </a:r>
            <a:endParaRPr lang="en-US" sz="2000" dirty="0">
              <a:solidFill>
                <a:srgbClr val="0000CC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7729" y="3220885"/>
            <a:ext cx="8973118" cy="2574979"/>
            <a:chOff x="97729" y="3220885"/>
            <a:chExt cx="8973118" cy="2574979"/>
          </a:xfrm>
        </p:grpSpPr>
        <p:sp>
          <p:nvSpPr>
            <p:cNvPr id="9" name="TextBox 8"/>
            <p:cNvSpPr txBox="1"/>
            <p:nvPr/>
          </p:nvSpPr>
          <p:spPr>
            <a:xfrm>
              <a:off x="1346721" y="3220885"/>
              <a:ext cx="5325304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2. </a:t>
              </a:r>
              <a:r>
                <a:rPr lang="en-US" sz="2000" dirty="0" smtClean="0">
                  <a:solidFill>
                    <a:srgbClr val="0033CC"/>
                  </a:solidFill>
                </a:rPr>
                <a:t>Euler Exponential Spline Interpolation and FFTs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97729" y="3620995"/>
                  <a:ext cx="8973118" cy="1816459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 smtClean="0">
                      <a:solidFill>
                        <a:prstClr val="black"/>
                      </a:solidFill>
                    </a:rPr>
                    <a:t>To </a:t>
                  </a:r>
                  <a:r>
                    <a:rPr lang="en-US" sz="1600" dirty="0" smtClean="0">
                      <a:solidFill>
                        <a:srgbClr val="0033CC"/>
                      </a:solidFill>
                    </a:rPr>
                    <a:t>compute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the </a:t>
                  </a:r>
                  <a:r>
                    <a:rPr lang="en-US" sz="1600" i="1" dirty="0" smtClean="0">
                      <a:solidFill>
                        <a:srgbClr val="0000CC"/>
                      </a:solidFill>
                    </a:rPr>
                    <a:t>Z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-matrices, structure factors,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16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1600" dirty="0" smtClean="0">
                      <a:solidFill>
                        <a:prstClr val="black"/>
                      </a:solidFill>
                    </a:rPr>
                    <a:t>  and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core functions, fast, 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it is useful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develop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a 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>differentiable 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controlled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approximation</a:t>
                  </a:r>
                  <a:r>
                    <a:rPr lang="en-US" sz="16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to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a14:m>
                  <a:r>
                    <a:rPr lang="en-US" sz="1600" b="1" i="1" dirty="0" smtClean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on a discrete </a:t>
                  </a:r>
                  <a:r>
                    <a:rPr lang="en-US" sz="1600" b="1" i="1" dirty="0" smtClean="0">
                      <a:solidFill>
                        <a:srgbClr val="0000CC"/>
                      </a:solidFill>
                    </a:rPr>
                    <a:t>g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-space </a:t>
                  </a:r>
                  <a:r>
                    <a:rPr lang="en-US" sz="1600" dirty="0" smtClean="0">
                      <a:solidFill>
                        <a:srgbClr val="080808"/>
                      </a:solidFill>
                    </a:rPr>
                    <a:t>for all </a:t>
                  </a:r>
                  <a:r>
                    <a:rPr lang="en-US" sz="1600" b="1" i="1" dirty="0" smtClean="0">
                      <a:solidFill>
                        <a:srgbClr val="080808"/>
                      </a:solidFill>
                    </a:rPr>
                    <a:t>r=</a:t>
                  </a:r>
                  <a:r>
                    <a:rPr lang="en-US" sz="1600" b="1" i="1" dirty="0" err="1" smtClean="0">
                      <a:solidFill>
                        <a:srgbClr val="080808"/>
                      </a:solidFill>
                    </a:rPr>
                    <a:t>hs</a:t>
                  </a:r>
                  <a:r>
                    <a:rPr lang="en-US" sz="1600" b="1" i="1" dirty="0" smtClean="0">
                      <a:solidFill>
                        <a:srgbClr val="080808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80808"/>
                      </a:solidFill>
                    </a:rPr>
                    <a:t>in D(</a:t>
                  </a:r>
                  <a:r>
                    <a:rPr lang="en-US" sz="1600" b="1" i="1" dirty="0" smtClean="0">
                      <a:solidFill>
                        <a:srgbClr val="080808"/>
                      </a:solidFill>
                    </a:rPr>
                    <a:t>h</a:t>
                  </a:r>
                  <a:r>
                    <a:rPr lang="en-US" sz="1600" dirty="0" smtClean="0">
                      <a:solidFill>
                        <a:srgbClr val="080808"/>
                      </a:solidFill>
                    </a:rPr>
                    <a:t>)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via interpolation </a:t>
                  </a:r>
                  <a:r>
                    <a:rPr lang="en-US" sz="1600" i="1" dirty="0" smtClean="0">
                      <a:solidFill>
                        <a:srgbClr val="0000CC"/>
                      </a:solidFill>
                    </a:rPr>
                    <a:t>from an equally spaced </a:t>
                  </a:r>
                  <a:r>
                    <a:rPr lang="en-US" sz="1600" b="1" i="1" dirty="0" smtClean="0">
                      <a:solidFill>
                        <a:srgbClr val="0000CC"/>
                      </a:solidFill>
                    </a:rPr>
                    <a:t>s</a:t>
                  </a:r>
                  <a:r>
                    <a:rPr lang="en-US" sz="1600" i="1" dirty="0" smtClean="0">
                      <a:solidFill>
                        <a:srgbClr val="0000CC"/>
                      </a:solidFill>
                    </a:rPr>
                    <a:t>-space grid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, 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enabling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the use of </a:t>
                  </a:r>
                  <a:r>
                    <a:rPr lang="en-US" sz="1600" i="1" dirty="0" smtClean="0">
                      <a:solidFill>
                        <a:srgbClr val="0000CC"/>
                      </a:solidFill>
                    </a:rPr>
                    <a:t>FFTs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.</a:t>
                  </a:r>
                </a:p>
                <a:p>
                  <a:endParaRPr lang="en-US" sz="1600" b="1" i="1" dirty="0" smtClean="0">
                    <a:solidFill>
                      <a:prstClr val="black"/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 smtClean="0">
                      <a:solidFill>
                        <a:prstClr val="black"/>
                      </a:solidFill>
                    </a:rPr>
                    <a:t>The Euler exponential spline (</a:t>
                  </a:r>
                  <a:r>
                    <a:rPr lang="en-US" sz="1600" dirty="0" smtClean="0">
                      <a:solidFill>
                        <a:srgbClr val="0000CC"/>
                      </a:solidFill>
                    </a:rPr>
                    <a:t>EES) delivers 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where </a:t>
                  </a:r>
                  <a:r>
                    <a:rPr lang="en-US" sz="1600" i="1" dirty="0" err="1" smtClean="0">
                      <a:solidFill>
                        <a:prstClr val="black"/>
                      </a:solidFill>
                    </a:rPr>
                    <a:t>M</a:t>
                  </a:r>
                  <a:r>
                    <a:rPr lang="en-US" sz="1600" i="1" baseline="-25000" dirty="0" err="1" smtClean="0">
                      <a:solidFill>
                        <a:prstClr val="black"/>
                      </a:solidFill>
                    </a:rPr>
                    <a:t>p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are the cardinal B-splines and </a:t>
                  </a:r>
                  <a:r>
                    <a:rPr lang="en-US" sz="1600" i="1" dirty="0" smtClean="0">
                      <a:solidFill>
                        <a:prstClr val="black"/>
                      </a:solidFill>
                    </a:rPr>
                    <a:t>p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 the spline order,</a:t>
                  </a:r>
                </a:p>
                <a:p>
                  <a:endParaRPr lang="en-US" sz="1600" dirty="0" smtClean="0">
                    <a:solidFill>
                      <a:prstClr val="black"/>
                    </a:solidFill>
                  </a:endParaRPr>
                </a:p>
                <a:p>
                  <a:endParaRPr lang="en-US" sz="1600" dirty="0" smtClean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9" y="3620995"/>
                  <a:ext cx="8973118" cy="18164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72" t="-671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28142" y="4884502"/>
                  <a:ext cx="5949257" cy="7201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FFT</m:t>
                                </m:r>
                              </m:sub>
                            </m:sSub>
                          </m:e>
                        </m:d>
                        <m:nary>
                          <m:naryPr>
                            <m:chr m:val="∑"/>
                            <m:ctrlPr>
                              <a:rPr lang="en-US" sz="1600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sz="1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FFT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sz="16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b="1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16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sz="16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</m:e>
                                </m:d>
                                <m:sSup>
                                  <m:sSupPr>
                                    <m:ctrlP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6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acc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𝐹𝐹𝑇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̂"/>
                                        <m:ctrlPr>
                                          <a:rPr lang="en-US" sz="16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  <m:r>
                                      <a:rPr lang="en-US" sz="16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  <m:r>
                          <a:rPr lang="en-US" sz="1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FFT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  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42" y="4884502"/>
                  <a:ext cx="5949257" cy="72019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6742714" y="5468932"/>
                  <a:ext cx="211121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i="1" dirty="0" smtClean="0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1600" baseline="-25000" dirty="0" smtClean="0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 Math" panose="02040503050406030204" pitchFamily="18" charset="0"/>
                          </a:rPr>
                          <m:t>FFT</m:t>
                        </m:r>
                        <m:r>
                          <m:rPr>
                            <m:nor/>
                          </m:rPr>
                          <a:rPr lang="en-US" sz="1600" baseline="-25000" dirty="0" smtClean="0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 Math" panose="02040503050406030204" pitchFamily="18" charset="0"/>
                          </a:rPr>
                          <m:t> &gt; 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≈2.8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714" y="5468932"/>
                  <a:ext cx="2111219" cy="2462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734" t="-14634" r="-289" b="-24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6774922" y="4979730"/>
                  <a:ext cx="1929952" cy="2652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600" dirty="0" smtClean="0">
                      <a:solidFill>
                        <a:prstClr val="black"/>
                      </a:solidFill>
                      <a:latin typeface="Cambria" panose="02040503050406030204" pitchFamily="18" charset="0"/>
                    </a:rPr>
                    <a:t> has compact supp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.</a:t>
                  </a:r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922" y="4979730"/>
                  <a:ext cx="1929952" cy="26520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470" t="-27907" r="-4732" b="-418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97729" y="3620995"/>
              <a:ext cx="8973118" cy="21748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72609" y="5234092"/>
                  <a:ext cx="188211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m:rPr>
                            <m:nor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FFT</m:t>
                            </m:r>
                          </m:sub>
                        </m:s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int</m:t>
                        </m:r>
                        <m:r>
                          <a:rPr lang="en-US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609" y="5234092"/>
                  <a:ext cx="1882117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94" r="-647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117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4027" y="-77419"/>
            <a:ext cx="7220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PAW Basics: </a:t>
            </a:r>
            <a:r>
              <a:rPr lang="en-US" sz="3200" b="1" i="1" dirty="0" smtClean="0">
                <a:solidFill>
                  <a:srgbClr val="0000CC"/>
                </a:solidFill>
              </a:rPr>
              <a:t>g</a:t>
            </a:r>
            <a:r>
              <a:rPr lang="en-US" sz="3200" dirty="0" smtClean="0">
                <a:solidFill>
                  <a:srgbClr val="0000CC"/>
                </a:solidFill>
              </a:rPr>
              <a:t>-space to </a:t>
            </a:r>
            <a:r>
              <a:rPr lang="en-US" sz="3200" b="1" i="1" dirty="0" smtClean="0">
                <a:solidFill>
                  <a:srgbClr val="0000CC"/>
                </a:solidFill>
              </a:rPr>
              <a:t>s</a:t>
            </a:r>
            <a:r>
              <a:rPr lang="en-US" sz="3200" dirty="0" smtClean="0">
                <a:solidFill>
                  <a:srgbClr val="0000CC"/>
                </a:solidFill>
              </a:rPr>
              <a:t>-space and back</a:t>
            </a:r>
            <a:endParaRPr lang="en-US" sz="3200" dirty="0">
              <a:solidFill>
                <a:srgbClr val="0000CC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711337" y="618759"/>
            <a:ext cx="2513509" cy="5728065"/>
            <a:chOff x="6711337" y="618759"/>
            <a:chExt cx="2513509" cy="5728065"/>
          </a:xfrm>
        </p:grpSpPr>
        <p:grpSp>
          <p:nvGrpSpPr>
            <p:cNvPr id="10" name="Group 9"/>
            <p:cNvGrpSpPr/>
            <p:nvPr/>
          </p:nvGrpSpPr>
          <p:grpSpPr>
            <a:xfrm>
              <a:off x="6980914" y="618759"/>
              <a:ext cx="2175528" cy="2043405"/>
              <a:chOff x="3122653" y="1741513"/>
              <a:chExt cx="2175528" cy="2043405"/>
            </a:xfrm>
          </p:grpSpPr>
          <p:sp>
            <p:nvSpPr>
              <p:cNvPr id="5" name="Cube 4"/>
              <p:cNvSpPr/>
              <p:nvPr/>
            </p:nvSpPr>
            <p:spPr>
              <a:xfrm>
                <a:off x="3122653" y="1741513"/>
                <a:ext cx="2062066" cy="2043405"/>
              </a:xfrm>
              <a:prstGeom prst="cube">
                <a:avLst/>
              </a:prstGeom>
              <a:pattFill prst="pct2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132588" y="1804306"/>
                    <a:ext cx="2165593" cy="4603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Density EES: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2588" y="1804306"/>
                    <a:ext cx="2165593" cy="46031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535" b="-131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/>
            <p:cNvGrpSpPr/>
            <p:nvPr/>
          </p:nvGrpSpPr>
          <p:grpSpPr>
            <a:xfrm>
              <a:off x="6711337" y="4303419"/>
              <a:ext cx="2513509" cy="2043405"/>
              <a:chOff x="3153161" y="1830585"/>
              <a:chExt cx="2513509" cy="2043405"/>
            </a:xfrm>
          </p:grpSpPr>
          <p:sp>
            <p:nvSpPr>
              <p:cNvPr id="53" name="Cube 52"/>
              <p:cNvSpPr/>
              <p:nvPr/>
            </p:nvSpPr>
            <p:spPr>
              <a:xfrm>
                <a:off x="3298540" y="1830585"/>
                <a:ext cx="2062066" cy="2043405"/>
              </a:xfrm>
              <a:prstGeom prst="cube">
                <a:avLst/>
              </a:prstGeom>
              <a:pattFill prst="pct2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153161" y="1894683"/>
                    <a:ext cx="2513509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Density EES: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3161" y="1894683"/>
                    <a:ext cx="2513509" cy="43858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184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/>
                <p:cNvSpPr/>
                <p:nvPr/>
              </p:nvSpPr>
              <p:spPr>
                <a:xfrm>
                  <a:off x="7205937" y="1263529"/>
                  <a:ext cx="1197451" cy="1237319"/>
                </a:xfrm>
                <a:prstGeom prst="ellipse">
                  <a:avLst/>
                </a:prstGeom>
                <a:pattFill prst="pct5">
                  <a:fgClr>
                    <a:schemeClr val="bg1"/>
                  </a:fgClr>
                  <a:bgClr>
                    <a:srgbClr val="0070C0"/>
                  </a:bgClr>
                </a:pattFill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270000" h="1016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 smtClean="0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5937" y="1263529"/>
                  <a:ext cx="1197451" cy="1237319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118871" y="5386056"/>
                  <a:ext cx="1088824" cy="380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871" y="5386056"/>
                  <a:ext cx="1088824" cy="3808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Down Arrow 40"/>
            <p:cNvSpPr/>
            <p:nvPr/>
          </p:nvSpPr>
          <p:spPr>
            <a:xfrm>
              <a:off x="7804663" y="2843930"/>
              <a:ext cx="85700" cy="1378441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802625" y="3612239"/>
                  <a:ext cx="2290627" cy="3475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400" dirty="0">
                                <a:solidFill>
                                  <a:prstClr val="black"/>
                                </a:solidFill>
                              </a:rPr>
                              <m:t> 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zh-CN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),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2625" y="3612239"/>
                  <a:ext cx="2290627" cy="347531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7149994" y="5635515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9994" y="5635515"/>
                  <a:ext cx="923651" cy="369332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198902" y="2407426"/>
                  <a:ext cx="12672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brk m:alnAt="7"/>
                          </m:rPr>
                          <a:rPr lang="en-US" altLang="zh-CN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rgbClr val="0000CC"/>
                            </a:solidFill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00CC"/>
                            </a:solidFill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02" y="2407426"/>
                  <a:ext cx="1267206" cy="338554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r="-20673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6846320" y="3331532"/>
                  <a:ext cx="2297680" cy="3222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sz="14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a14:m>
                  <a:r>
                    <a:rPr lang="en-US" altLang="zh-CN" sz="1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</m:oMath>
                  </a14:m>
                  <a:r>
                    <a:rPr lang="en-US" sz="1400" dirty="0" smtClean="0">
                      <a:solidFill>
                        <a:prstClr val="black"/>
                      </a:solidFill>
                    </a:rPr>
                    <a:t>)</a:t>
                  </a:r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320" y="3331532"/>
                  <a:ext cx="2297680" cy="322268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r="-265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49198" y="6338532"/>
                <a:ext cx="6668413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nary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𝐹𝐹𝑇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brk m:alnAt="7"/>
                              </m:r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enables B-spline interpolation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98" y="6338532"/>
                <a:ext cx="6668413" cy="506870"/>
              </a:xfrm>
              <a:prstGeom prst="rect">
                <a:avLst/>
              </a:prstGeom>
              <a:blipFill rotWithShape="0">
                <a:blip r:embed="rId33"/>
                <a:stretch>
                  <a:fillRect l="-731" t="-73494" b="-12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64"/>
          <p:cNvGrpSpPr/>
          <p:nvPr/>
        </p:nvGrpSpPr>
        <p:grpSpPr>
          <a:xfrm>
            <a:off x="2317961" y="627367"/>
            <a:ext cx="2261804" cy="5750623"/>
            <a:chOff x="2317961" y="627367"/>
            <a:chExt cx="2261804" cy="5750623"/>
          </a:xfrm>
        </p:grpSpPr>
        <p:grpSp>
          <p:nvGrpSpPr>
            <p:cNvPr id="9" name="Group 8"/>
            <p:cNvGrpSpPr/>
            <p:nvPr/>
          </p:nvGrpSpPr>
          <p:grpSpPr>
            <a:xfrm>
              <a:off x="2416828" y="627367"/>
              <a:ext cx="2062066" cy="2043405"/>
              <a:chOff x="653142" y="1810137"/>
              <a:chExt cx="2062066" cy="2043405"/>
            </a:xfrm>
          </p:grpSpPr>
          <p:sp>
            <p:nvSpPr>
              <p:cNvPr id="4" name="Cube 3"/>
              <p:cNvSpPr/>
              <p:nvPr/>
            </p:nvSpPr>
            <p:spPr>
              <a:xfrm>
                <a:off x="653142" y="1810137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793125" y="1856215"/>
                    <a:ext cx="1808316" cy="4603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Density: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TextBox 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3125" y="1856215"/>
                    <a:ext cx="1808316" cy="46031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694" b="-14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2780780" y="1381126"/>
                  <a:ext cx="965028" cy="1002122"/>
                </a:xfrm>
                <a:prstGeom prst="ellipse">
                  <a:avLst/>
                </a:prstGeom>
                <a:pattFill prst="pct5">
                  <a:fgClr>
                    <a:schemeClr val="bg1"/>
                  </a:fgClr>
                  <a:bgClr>
                    <a:srgbClr val="0070C0"/>
                  </a:bgClr>
                </a:pattFill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270000" h="1016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0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2000" i="1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0780" y="1381126"/>
                  <a:ext cx="965028" cy="1002122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/>
            <p:cNvGrpSpPr/>
            <p:nvPr/>
          </p:nvGrpSpPr>
          <p:grpSpPr>
            <a:xfrm>
              <a:off x="2317961" y="4334585"/>
              <a:ext cx="2062066" cy="2043405"/>
              <a:chOff x="-211617" y="1819468"/>
              <a:chExt cx="2062066" cy="2043405"/>
            </a:xfrm>
          </p:grpSpPr>
          <p:sp>
            <p:nvSpPr>
              <p:cNvPr id="27" name="Cube 26"/>
              <p:cNvSpPr/>
              <p:nvPr/>
            </p:nvSpPr>
            <p:spPr>
              <a:xfrm>
                <a:off x="-211617" y="1819468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-66238" y="1863609"/>
                    <a:ext cx="1822422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Density: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6238" y="1863609"/>
                    <a:ext cx="1822422" cy="43858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676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2445399" y="5476385"/>
                  <a:ext cx="1216038" cy="4350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|</m:t>
                                </m:r>
                                <m:r>
                                  <a:rPr lang="zh-CN" alt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5399" y="5476385"/>
                  <a:ext cx="1216038" cy="435056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97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Down Arrow 38"/>
            <p:cNvSpPr/>
            <p:nvPr/>
          </p:nvSpPr>
          <p:spPr>
            <a:xfrm>
              <a:off x="3263294" y="2833174"/>
              <a:ext cx="85700" cy="1378441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2563052" y="5821754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052" y="5821754"/>
                  <a:ext cx="92365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2384741" y="3360824"/>
                  <a:ext cx="2195024" cy="5028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400" dirty="0">
                                <a:solidFill>
                                  <a:prstClr val="black"/>
                                </a:solidFill>
                              </a:rPr>
                              <m:t> 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𝝍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4741" y="3360824"/>
                  <a:ext cx="2195024" cy="502830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2573310" y="2405664"/>
                  <a:ext cx="12672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brk m:alnAt="7"/>
                          </m:rPr>
                          <a:rPr lang="en-US" altLang="zh-CN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rgbClr val="0000CC"/>
                            </a:solidFill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00CC"/>
                            </a:solidFill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3310" y="2405664"/>
                  <a:ext cx="1267206" cy="338554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r="-21154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2510066" y="5149483"/>
                  <a:ext cx="997260" cy="4350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066" y="5149483"/>
                  <a:ext cx="997260" cy="435056"/>
                </a:xfrm>
                <a:prstGeom prst="rect">
                  <a:avLst/>
                </a:prstGeom>
                <a:blipFill rotWithShape="0">
                  <a:blip r:embed="rId35"/>
                  <a:stretch>
                    <a:fillRect b="-98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/>
            <p:cNvCxnSpPr/>
            <p:nvPr/>
          </p:nvCxnSpPr>
          <p:spPr>
            <a:xfrm>
              <a:off x="3546169" y="3786004"/>
              <a:ext cx="193132" cy="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486703" y="3797446"/>
                  <a:ext cx="275909" cy="2394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ra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6703" y="3797446"/>
                  <a:ext cx="275909" cy="239425"/>
                </a:xfrm>
                <a:prstGeom prst="rect">
                  <a:avLst/>
                </a:prstGeom>
                <a:blipFill rotWithShape="0">
                  <a:blip r:embed="rId36"/>
                  <a:stretch>
                    <a:fillRect r="-11111"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3743322" y="627367"/>
            <a:ext cx="3034528" cy="5722203"/>
            <a:chOff x="3743322" y="627367"/>
            <a:chExt cx="3034528" cy="5722203"/>
          </a:xfrm>
        </p:grpSpPr>
        <p:grpSp>
          <p:nvGrpSpPr>
            <p:cNvPr id="20" name="Group 19"/>
            <p:cNvGrpSpPr/>
            <p:nvPr/>
          </p:nvGrpSpPr>
          <p:grpSpPr>
            <a:xfrm>
              <a:off x="4571996" y="627367"/>
              <a:ext cx="2062066" cy="2043405"/>
              <a:chOff x="653142" y="1810137"/>
              <a:chExt cx="2062066" cy="2043405"/>
            </a:xfrm>
          </p:grpSpPr>
          <p:sp>
            <p:nvSpPr>
              <p:cNvPr id="22" name="Cube 21"/>
              <p:cNvSpPr/>
              <p:nvPr/>
            </p:nvSpPr>
            <p:spPr>
              <a:xfrm>
                <a:off x="653142" y="1810137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37387" y="1856214"/>
                    <a:ext cx="1784719" cy="4603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Density: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7387" y="1856214"/>
                    <a:ext cx="1784719" cy="460319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2730" b="-14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/>
                <p:cNvSpPr/>
                <p:nvPr/>
              </p:nvSpPr>
              <p:spPr>
                <a:xfrm>
                  <a:off x="4642938" y="1195772"/>
                  <a:ext cx="1427588" cy="1357628"/>
                </a:xfrm>
                <a:prstGeom prst="ellipse">
                  <a:avLst/>
                </a:prstGeom>
                <a:pattFill prst="pct5">
                  <a:fgClr>
                    <a:schemeClr val="bg1"/>
                  </a:fgClr>
                  <a:bgClr>
                    <a:srgbClr val="0070C0"/>
                  </a:bgClr>
                </a:pattFill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w="1270000" h="1016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 smtClean="0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20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solidFill>
                                  <a:prstClr val="white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2938" y="1195772"/>
                  <a:ext cx="1427588" cy="1357628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/>
            <p:cNvGrpSpPr/>
            <p:nvPr/>
          </p:nvGrpSpPr>
          <p:grpSpPr>
            <a:xfrm>
              <a:off x="4497182" y="4306165"/>
              <a:ext cx="2062066" cy="2043405"/>
              <a:chOff x="-211617" y="1819468"/>
              <a:chExt cx="2062066" cy="2043405"/>
            </a:xfrm>
          </p:grpSpPr>
          <p:sp>
            <p:nvSpPr>
              <p:cNvPr id="30" name="Cube 29"/>
              <p:cNvSpPr/>
              <p:nvPr/>
            </p:nvSpPr>
            <p:spPr>
              <a:xfrm>
                <a:off x="-211617" y="1819468"/>
                <a:ext cx="2062066" cy="2043405"/>
              </a:xfrm>
              <a:prstGeom prst="cube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-55388" y="1870974"/>
                    <a:ext cx="1822422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Density: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5388" y="1870974"/>
                    <a:ext cx="1822422" cy="43858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676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811945" y="5521676"/>
                  <a:ext cx="929229" cy="380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1945" y="5521676"/>
                  <a:ext cx="929229" cy="380810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Down Arrow 39"/>
            <p:cNvSpPr/>
            <p:nvPr/>
          </p:nvSpPr>
          <p:spPr>
            <a:xfrm flipV="1">
              <a:off x="5424227" y="2831280"/>
              <a:ext cx="85700" cy="1378441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4915737" y="3453579"/>
                  <a:ext cx="1862113" cy="3475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dirty="0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400" dirty="0">
                                <a:solidFill>
                                  <a:prstClr val="black"/>
                                </a:solidFill>
                              </a:rPr>
                              <m:t> 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,−)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zh-CN" sz="14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4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),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5737" y="3453579"/>
                  <a:ext cx="1862113" cy="347531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30064" y="5803681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064" y="5803681"/>
                  <a:ext cx="92365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/>
                <p:cNvSpPr/>
                <p:nvPr/>
              </p:nvSpPr>
              <p:spPr>
                <a:xfrm>
                  <a:off x="4756241" y="2442809"/>
                  <a:ext cx="126720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brk m:alnAt="7"/>
                          </m:rPr>
                          <a:rPr lang="en-US" altLang="zh-CN" sz="1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rgbClr val="0000CC"/>
                            </a:solidFill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00CC"/>
                            </a:solidFill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16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6241" y="2442809"/>
                  <a:ext cx="1267206" cy="338554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r="-21154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Down Arrow 59"/>
            <p:cNvSpPr/>
            <p:nvPr/>
          </p:nvSpPr>
          <p:spPr>
            <a:xfrm rot="5400000" flipV="1">
              <a:off x="4150715" y="5290303"/>
              <a:ext cx="84834" cy="899619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707180" y="3537667"/>
                  <a:ext cx="354521" cy="4355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𝐹𝐹𝑇</m:t>
                                </m:r>
                              </m:sub>
                              <m:sup>
                                <m: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180" y="3537667"/>
                  <a:ext cx="354521" cy="435568"/>
                </a:xfrm>
                <a:prstGeom prst="rect">
                  <a:avLst/>
                </a:prstGeom>
                <a:blipFill rotWithShape="0">
                  <a:blip r:embed="rId37"/>
                  <a:stretch>
                    <a:fillRect l="-10345" t="-1389" r="-1724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-48532" y="661728"/>
            <a:ext cx="2426118" cy="5775775"/>
            <a:chOff x="-48532" y="661728"/>
            <a:chExt cx="2426118" cy="5775775"/>
          </a:xfrm>
        </p:grpSpPr>
        <p:grpSp>
          <p:nvGrpSpPr>
            <p:cNvPr id="48" name="Group 47"/>
            <p:cNvGrpSpPr/>
            <p:nvPr/>
          </p:nvGrpSpPr>
          <p:grpSpPr>
            <a:xfrm>
              <a:off x="-48532" y="661728"/>
              <a:ext cx="2426118" cy="5775775"/>
              <a:chOff x="-48532" y="661728"/>
              <a:chExt cx="2426118" cy="5775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/>
                  <p:cNvSpPr/>
                  <p:nvPr/>
                </p:nvSpPr>
                <p:spPr>
                  <a:xfrm>
                    <a:off x="318976" y="6068171"/>
                    <a:ext cx="92365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𝒉𝒔</m:t>
                          </m:r>
                        </m:oMath>
                      </m:oMathPara>
                    </a14:m>
                    <a:endParaRPr lang="en-US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Rectangle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976" y="6068171"/>
                    <a:ext cx="923651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4" name="Group 43"/>
              <p:cNvGrpSpPr/>
              <p:nvPr/>
            </p:nvGrpSpPr>
            <p:grpSpPr>
              <a:xfrm>
                <a:off x="-48532" y="661728"/>
                <a:ext cx="2258491" cy="5740927"/>
                <a:chOff x="-48532" y="661728"/>
                <a:chExt cx="2258491" cy="5740927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47893" y="661728"/>
                  <a:ext cx="2062066" cy="2043405"/>
                  <a:chOff x="5822458" y="1810135"/>
                  <a:chExt cx="2062066" cy="2043405"/>
                </a:xfrm>
              </p:grpSpPr>
              <p:sp>
                <p:nvSpPr>
                  <p:cNvPr id="7" name="Cube 6"/>
                  <p:cNvSpPr/>
                  <p:nvPr/>
                </p:nvSpPr>
                <p:spPr>
                  <a:xfrm>
                    <a:off x="5822458" y="1810135"/>
                    <a:ext cx="2062066" cy="2043405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prstClr val="white"/>
                        </a:solidFill>
                      </a:rPr>
                      <a:t> </a:t>
                    </a:r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" name="Rectangle 7"/>
                      <p:cNvSpPr/>
                      <p:nvPr/>
                    </p:nvSpPr>
                    <p:spPr>
                      <a:xfrm>
                        <a:off x="5981104" y="1812818"/>
                        <a:ext cx="1744773" cy="460319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prstClr val="black"/>
                            </a:solidFill>
                          </a:rPr>
                          <a:t>Psi EES: </a:t>
                        </a: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oMath>
                        </a14:m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" name="Rectangle 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81104" y="1812818"/>
                        <a:ext cx="1744773" cy="460319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 l="-2787" b="-1315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280512" y="1263528"/>
                      <a:ext cx="1287031" cy="1237319"/>
                    </a:xfrm>
                    <a:prstGeom prst="ellipse">
                      <a:avLst/>
                    </a:prstGeom>
                    <a:pattFill prst="pct5">
                      <a:fgClr>
                        <a:schemeClr val="bg1"/>
                      </a:fgClr>
                      <a:bgClr>
                        <a:srgbClr val="0070C0"/>
                      </a:bgClr>
                    </a:pattFill>
                    <a:scene3d>
                      <a:camera prst="orthographicFront"/>
                      <a:lightRig rig="threePt" dir="t">
                        <a:rot lat="0" lon="0" rev="2700000"/>
                      </a:lightRig>
                    </a:scene3d>
                    <a:sp3d>
                      <a:bevelT w="1270000" h="1016000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2000" i="1" smtClean="0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prstClr val="white"/>
                                        </a:solidFill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00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CN" sz="2000" i="1">
                                        <a:solidFill>
                                          <a:prstClr val="white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prstClr val="white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</m:oMath>
                        </m:oMathPara>
                      </a14:m>
                      <a:endParaRPr lang="en-US" sz="2400" dirty="0">
                        <a:solidFill>
                          <a:prstClr val="white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Oval 3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0512" y="1263528"/>
                      <a:ext cx="1287031" cy="1237319"/>
                    </a:xfrm>
                    <a:prstGeom prst="ellipse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2" name="Group 41"/>
                <p:cNvGrpSpPr/>
                <p:nvPr/>
              </p:nvGrpSpPr>
              <p:grpSpPr>
                <a:xfrm>
                  <a:off x="85518" y="4359250"/>
                  <a:ext cx="2062066" cy="2043405"/>
                  <a:chOff x="-211617" y="1810137"/>
                  <a:chExt cx="2062066" cy="2043405"/>
                </a:xfrm>
              </p:grpSpPr>
              <p:sp>
                <p:nvSpPr>
                  <p:cNvPr id="51" name="Cube 50"/>
                  <p:cNvSpPr/>
                  <p:nvPr/>
                </p:nvSpPr>
                <p:spPr>
                  <a:xfrm>
                    <a:off x="-211617" y="1810137"/>
                    <a:ext cx="2062066" cy="2043405"/>
                  </a:xfrm>
                  <a:prstGeom prst="cube">
                    <a:avLst/>
                  </a:prstGeom>
                  <a:pattFill prst="pct10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/>
                      <p:cNvSpPr txBox="1"/>
                      <p:nvPr/>
                    </p:nvSpPr>
                    <p:spPr>
                      <a:xfrm>
                        <a:off x="-5142" y="1849675"/>
                        <a:ext cx="1710212" cy="4385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prstClr val="black"/>
                            </a:solidFill>
                          </a:rPr>
                          <a:t>Psi: </a:t>
                        </a: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𝐹𝐹𝑇</m:t>
                                </m:r>
                              </m:sub>
                              <m:sup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𝐸𝐸𝑆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oMath>
                        </a14:m>
                        <a:endParaRPr lang="en-US" dirty="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5142" y="1849675"/>
                        <a:ext cx="1710212" cy="438582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 l="-3214" b="-1944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323671" y="4982561"/>
                      <a:ext cx="1121589" cy="43505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>
                        <a:solidFill>
                          <a:srgbClr val="0000C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3671" y="4982561"/>
                      <a:ext cx="1121589" cy="435056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b="-97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Down Arrow 35"/>
                <p:cNvSpPr/>
                <p:nvPr/>
              </p:nvSpPr>
              <p:spPr>
                <a:xfrm>
                  <a:off x="888284" y="2843930"/>
                  <a:ext cx="85700" cy="1378441"/>
                </a:xfrm>
                <a:prstGeom prst="down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325690" y="2449496"/>
                      <a:ext cx="1267206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brk m:alnAt="7"/>
                              </m:rPr>
                              <a:rPr lang="en-US" altLang="zh-CN" sz="1600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  <m:r>
                              <m:rPr>
                                <m:nor/>
                              </m:rPr>
                              <a:rPr lang="en-US" sz="1600" b="1" dirty="0">
                                <a:solidFill>
                                  <a:srgbClr val="0000CC"/>
                                </a:solidFill>
                              </a:rPr>
                              <m:t> =</m:t>
                            </m:r>
                            <m:r>
                              <m:rPr>
                                <m:nor/>
                              </m:rPr>
                              <a:rPr lang="en-US" sz="1600" dirty="0">
                                <a:solidFill>
                                  <a:srgbClr val="0000CC"/>
                                </a:solidFill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l-GR" sz="16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  <m:sSup>
                              <m:sSupPr>
                                <m:ctrlP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p>
                                <m: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acc>
                              <m:accPr>
                                <m:chr m:val="̂"/>
                                <m:ctrlP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1" dirty="0">
                                    <a:solidFill>
                                      <a:srgbClr val="0000CC"/>
                                    </a:solidFill>
                                  </a:rPr>
                                  <m:t> 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1600" dirty="0">
                        <a:solidFill>
                          <a:srgbClr val="0000C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Rectangle 1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5690" y="2449496"/>
                      <a:ext cx="1267206" cy="338554"/>
                    </a:xfrm>
                    <a:prstGeom prst="rect">
                      <a:avLst/>
                    </a:prstGeom>
                    <a:blipFill rotWithShape="0">
                      <a:blip r:embed="rId27"/>
                      <a:stretch>
                        <a:fillRect r="-21154" b="-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Rectangle 34"/>
                    <p:cNvSpPr/>
                    <p:nvPr/>
                  </p:nvSpPr>
                  <p:spPr>
                    <a:xfrm>
                      <a:off x="-48532" y="5375875"/>
                      <a:ext cx="1828778" cy="74828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16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r>
                        <a:rPr lang="en-US" sz="1600" dirty="0">
                          <a:solidFill>
                            <a:srgbClr val="0033CC"/>
                          </a:solidFill>
                        </a:rPr>
                        <a:t>/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𝐹𝐹𝑇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𝐸𝐸𝑆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a14:m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rgbClr val="0033CC"/>
                          </a:solidFill>
                        </a:rPr>
                        <a:t>  0</a:t>
                      </a:r>
                      <a:r>
                        <a:rPr lang="en-US" sz="1600" i="1" dirty="0">
                          <a:solidFill>
                            <a:srgbClr val="0033CC"/>
                          </a:solidFill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r>
                        <a:rPr lang="en-US" sz="1600" dirty="0">
                          <a:solidFill>
                            <a:srgbClr val="0033CC"/>
                          </a:solidFill>
                        </a:rPr>
                        <a:t>&lt;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𝐹𝐹𝑇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𝐸𝐸𝑆</m:t>
                              </m:r>
                              <m:r>
                                <a:rPr lang="en-US" altLang="zh-CN" sz="16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a14:m>
                      <a:endParaRPr lang="en-US" sz="16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Rectangle 3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48532" y="5375875"/>
                      <a:ext cx="1828778" cy="748282"/>
                    </a:xfrm>
                    <a:prstGeom prst="rect">
                      <a:avLst/>
                    </a:prstGeom>
                    <a:blipFill rotWithShape="0">
                      <a:blip r:embed="rId38"/>
                      <a:stretch>
                        <a:fillRect b="-56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-19737" y="3217385"/>
                    <a:ext cx="2397323" cy="36163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4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14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1400" b="1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9737" y="3217385"/>
                    <a:ext cx="2397323" cy="361637"/>
                  </a:xfrm>
                  <a:prstGeom prst="rect">
                    <a:avLst/>
                  </a:prstGeom>
                  <a:blipFill rotWithShape="0">
                    <a:blip r:embed="rId39"/>
                    <a:stretch>
                      <a:fillRect b="-50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6516" y="3524021"/>
                    <a:ext cx="2292807" cy="50283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 dirty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𝐹𝐹𝑇</m:t>
                              </m:r>
                              <m:r>
                                <m:rPr>
                                  <m:nor/>
                                </m:rPr>
                                <a:rPr lang="en-US" sz="1400" dirty="0">
                                  <a:solidFill>
                                    <a:prstClr val="black"/>
                                  </a:solidFill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1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  <m:r>
                                <a:rPr lang="en-US" sz="1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,+,</m:t>
                              </m:r>
                              <m:r>
                                <a:rPr lang="en-US" sz="1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  <m:r>
                                <a:rPr lang="en-US" sz="1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 dirty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</m:d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4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US" sz="14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6" y="3524021"/>
                    <a:ext cx="2292807" cy="502830"/>
                  </a:xfrm>
                  <a:prstGeom prst="rect">
                    <a:avLst/>
                  </a:prstGeom>
                  <a:blipFill rotWithShape="0">
                    <a:blip r:embed="rId4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325690" y="6024093"/>
                  <a:ext cx="9236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𝒉𝒔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90" y="6024093"/>
                  <a:ext cx="923651" cy="369332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373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DFT: problems with excitations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4035425" y="57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114300" y="990600"/>
            <a:ext cx="891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58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679700"/>
            <a:ext cx="51435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06" name="Group 6"/>
          <p:cNvGraphicFramePr>
            <a:graphicFrameLocks noGrp="1"/>
          </p:cNvGraphicFramePr>
          <p:nvPr/>
        </p:nvGraphicFramePr>
        <p:xfrm>
          <a:off x="609600" y="990600"/>
          <a:ext cx="5410200" cy="1536700"/>
        </p:xfrm>
        <a:graphic>
          <a:graphicData uri="http://schemas.openxmlformats.org/drawingml/2006/table">
            <a:tbl>
              <a:tblPr/>
              <a:tblGrid>
                <a:gridCol w="1552575"/>
                <a:gridCol w="2074863"/>
                <a:gridCol w="1782762"/>
              </a:tblGrid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Material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LDA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Expt. [1]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Diamond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3.9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5.48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Si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1.17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LiCl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6.0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9.4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428" name="Text Box 28"/>
          <p:cNvSpPr txBox="1">
            <a:spLocks noChangeArrowheads="1"/>
          </p:cNvSpPr>
          <p:nvPr/>
        </p:nvSpPr>
        <p:spPr bwMode="auto">
          <a:xfrm>
            <a:off x="1752600" y="533400"/>
            <a:ext cx="2673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Energy gaps (</a:t>
            </a:r>
            <a:r>
              <a:rPr lang="en-US" dirty="0" err="1"/>
              <a:t>eV</a:t>
            </a:r>
            <a:r>
              <a:rPr lang="en-US" dirty="0"/>
              <a:t>)</a:t>
            </a:r>
          </a:p>
        </p:txBody>
      </p:sp>
      <p:sp>
        <p:nvSpPr>
          <p:cNvPr id="358429" name="Text Box 29"/>
          <p:cNvSpPr txBox="1">
            <a:spLocks noChangeArrowheads="1"/>
          </p:cNvSpPr>
          <p:nvPr/>
        </p:nvSpPr>
        <p:spPr bwMode="auto">
          <a:xfrm>
            <a:off x="6172200" y="1054100"/>
            <a:ext cx="26797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1600"/>
              <a:t>[1] Landolt-Bornstien, vol. III; Baldini &amp; Bosacchi, </a:t>
            </a:r>
            <a:r>
              <a:rPr lang="en-US" sz="1600" i="1"/>
              <a:t>Phys. Stat. Solidi</a:t>
            </a:r>
            <a:r>
              <a:rPr lang="en-US" sz="1600"/>
              <a:t>  (1970).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838700" y="2870200"/>
            <a:ext cx="4335463" cy="3200400"/>
            <a:chOff x="4838699" y="2870200"/>
            <a:chExt cx="4334873" cy="3200400"/>
          </a:xfrm>
        </p:grpSpPr>
        <p:pic>
          <p:nvPicPr>
            <p:cNvPr id="73759" name="Picture 1" descr="Photo Apr 29, 10 07 4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699" y="3150351"/>
              <a:ext cx="4334873" cy="2920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60" name="TextBox 2"/>
            <p:cNvSpPr txBox="1">
              <a:spLocks noChangeArrowheads="1"/>
            </p:cNvSpPr>
            <p:nvPr/>
          </p:nvSpPr>
          <p:spPr bwMode="auto">
            <a:xfrm>
              <a:off x="5930900" y="2870200"/>
              <a:ext cx="24208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r>
                <a:rPr lang="en-US"/>
                <a:t>Solar spectrum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4213262" y="3052749"/>
            <a:ext cx="439645" cy="2808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88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580" y="-100584"/>
            <a:ext cx="7220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PAW Basics: </a:t>
            </a:r>
            <a:r>
              <a:rPr lang="en-US" sz="3200" b="1" i="1" dirty="0" smtClean="0">
                <a:solidFill>
                  <a:srgbClr val="0000CC"/>
                </a:solidFill>
              </a:rPr>
              <a:t>r</a:t>
            </a:r>
            <a:r>
              <a:rPr lang="en-US" sz="3200" dirty="0" smtClean="0">
                <a:solidFill>
                  <a:srgbClr val="0000CC"/>
                </a:solidFill>
              </a:rPr>
              <a:t>-space interpolation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129" y="320522"/>
            <a:ext cx="826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EES provides an accurate, differentiable interpolation between </a:t>
            </a:r>
          </a:p>
          <a:p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         the different resolutions and length scales of PAW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590920" y="4379545"/>
                <a:ext cx="2204483" cy="1617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prstClr val="black"/>
                    </a:solidFill>
                  </a:rPr>
                  <a:t>FFT grid points, </a:t>
                </a:r>
              </a:p>
              <a:p>
                <a:pPr algn="ctr"/>
                <a:r>
                  <a:rPr lang="en-US" altLang="zh-CN" dirty="0" smtClean="0">
                    <a:solidFill>
                      <a:prstClr val="black"/>
                    </a:solidFill>
                  </a:rPr>
                  <a:t>{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(0,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,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},</a:t>
                </a:r>
                <a:r>
                  <a:rPr lang="en-US" altLang="zh-CN" b="1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b="1" i="1" dirty="0" smtClean="0">
                    <a:solidFill>
                      <a:prstClr val="black"/>
                    </a:solidFill>
                  </a:rPr>
                  <a:t/>
                </a:r>
                <a:br>
                  <a:rPr lang="en-US" altLang="zh-CN" b="1" i="1" dirty="0" smtClean="0">
                    <a:solidFill>
                      <a:prstClr val="black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b="1" i="1" dirty="0">
                          <a:solidFill>
                            <a:prstClr val="black"/>
                          </a:solidFill>
                        </a:rPr>
                        <m:t>s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near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ion</m:t>
                      </m:r>
                      <m:r>
                        <a:rPr lang="en-US" altLang="zh-C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~ 1</m:t>
                      </m:r>
                    </m:oMath>
                  </m:oMathPara>
                </a14:m>
                <a:endParaRPr lang="en-US" i="1" dirty="0" smtClean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for EES interpolation.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920" y="4379545"/>
                <a:ext cx="2204483" cy="1617302"/>
              </a:xfrm>
              <a:prstGeom prst="rect">
                <a:avLst/>
              </a:prstGeom>
              <a:blipFill rotWithShape="0">
                <a:blip r:embed="rId6"/>
                <a:stretch>
                  <a:fillRect l="-1657" t="-1880" r="-1105" b="-4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5016733" y="1698555"/>
            <a:ext cx="4236141" cy="5176173"/>
            <a:chOff x="5016733" y="1698555"/>
            <a:chExt cx="4236141" cy="5176173"/>
          </a:xfrm>
        </p:grpSpPr>
        <p:sp>
          <p:nvSpPr>
            <p:cNvPr id="12" name="Oval 11"/>
            <p:cNvSpPr/>
            <p:nvPr/>
          </p:nvSpPr>
          <p:spPr>
            <a:xfrm>
              <a:off x="7102058" y="3829720"/>
              <a:ext cx="619545" cy="647362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889000" h="889000"/>
              <a:bevelB w="889000" h="889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1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375171" y="3116970"/>
                  <a:ext cx="2643737" cy="391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>
                      <a:solidFill>
                        <a:prstClr val="black"/>
                      </a:solidFill>
                    </a:rPr>
                    <a:t>N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-ion cores in </a:t>
                  </a:r>
                  <a:r>
                    <a:rPr lang="en-US" i="1" dirty="0" smtClean="0">
                      <a:solidFill>
                        <a:prstClr val="black"/>
                      </a:solidFill>
                    </a:rPr>
                    <a:t>D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(</a:t>
                  </a:r>
                  <a:r>
                    <a:rPr lang="en-US" b="1" i="1" dirty="0" smtClean="0">
                      <a:solidFill>
                        <a:prstClr val="black"/>
                      </a:solidFill>
                    </a:rPr>
                    <a:t>h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</a:rPr>
                        <m:t>~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prstClr val="black"/>
                          </a:solidFill>
                        </a:rPr>
                        <m:t> 1</m:t>
                      </m:r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5171" y="3116970"/>
                  <a:ext cx="2643737" cy="3915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079" t="-6154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8216087" y="3409351"/>
                  <a:ext cx="872034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𝑝𝑐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>
                            <a:solidFill>
                              <a:prstClr val="black"/>
                            </a:solidFill>
                          </a:rPr>
                          <m:t>~ </m:t>
                        </m:r>
                        <m:r>
                          <m:rPr>
                            <m:nor/>
                          </m:rPr>
                          <a:rPr lang="en-US" dirty="0" smtClean="0">
                            <a:solidFill>
                              <a:prstClr val="black"/>
                            </a:solidFill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6087" y="3409351"/>
                  <a:ext cx="872034" cy="3907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6661960" y="1698555"/>
              <a:ext cx="21066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All grid </a:t>
              </a:r>
              <a:r>
                <a:rPr lang="en-US" i="1" dirty="0" err="1" smtClean="0">
                  <a:solidFill>
                    <a:prstClr val="black"/>
                  </a:solidFill>
                </a:rPr>
                <a:t>spacings</a:t>
              </a:r>
              <a:r>
                <a:rPr lang="en-US" i="1" dirty="0" smtClean="0">
                  <a:solidFill>
                    <a:prstClr val="black"/>
                  </a:solidFill>
                </a:rPr>
                <a:t> </a:t>
              </a:r>
              <a:r>
                <a:rPr lang="en-US" i="1" dirty="0">
                  <a:solidFill>
                    <a:prstClr val="black"/>
                  </a:solidFill>
                </a:rPr>
                <a:t/>
              </a:r>
              <a:br>
                <a:rPr lang="en-US" i="1" dirty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are independent of 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      system size.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21684" y="4642632"/>
              <a:ext cx="619545" cy="647362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889000" h="889000"/>
              <a:bevelB w="889000" h="889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2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095749" y="5915986"/>
              <a:ext cx="619545" cy="647362"/>
            </a:xfrm>
            <a:prstGeom prst="ellipse">
              <a:avLst/>
            </a:prstGeom>
            <a:pattFill prst="pct70">
              <a:fgClr>
                <a:schemeClr val="accent1"/>
              </a:fgClr>
              <a:bgClr>
                <a:schemeClr val="bg1"/>
              </a:bgClr>
            </a:pattFill>
            <a:scene3d>
              <a:camera prst="orthographicFront"/>
              <a:lightRig rig="threePt" dir="t">
                <a:rot lat="0" lon="0" rev="5400000"/>
              </a:lightRig>
            </a:scene3d>
            <a:sp3d>
              <a:bevelT w="889000" h="889000"/>
              <a:bevelB w="889000" h="889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6733" y="4942390"/>
              <a:ext cx="127349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   </a:t>
              </a:r>
              <a:r>
                <a:rPr lang="en-US" sz="1600" dirty="0" smtClean="0">
                  <a:solidFill>
                    <a:prstClr val="black"/>
                  </a:solidFill>
                </a:rPr>
                <a:t>B-Spline </a:t>
              </a:r>
            </a:p>
            <a:p>
              <a:r>
                <a:rPr lang="en-US" sz="1600" dirty="0" smtClean="0">
                  <a:solidFill>
                    <a:prstClr val="black"/>
                  </a:solidFill>
                </a:rPr>
                <a:t>Interpolation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797155" y="4739840"/>
                  <a:ext cx="1455719" cy="8840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prstClr val="black"/>
                      </a:solidFill>
                    </a:rPr>
                    <a:t>Fine </a:t>
                  </a:r>
                </a:p>
                <a:p>
                  <a:pPr algn="ctr"/>
                  <a:r>
                    <a:rPr lang="en-US" sz="1600" dirty="0" smtClean="0">
                      <a:solidFill>
                        <a:prstClr val="black"/>
                      </a:solidFill>
                    </a:rPr>
                    <a:t>spherical polar </a:t>
                  </a:r>
                </a:p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g</a:t>
                  </a:r>
                  <a:r>
                    <a:rPr lang="en-US" sz="1600" dirty="0" smtClean="0">
                      <a:solidFill>
                        <a:prstClr val="black"/>
                      </a:solidFill>
                    </a:rPr>
                    <a:t>rid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r>
                    <a:rPr lang="en-US" sz="1600" dirty="0" smtClean="0">
                      <a:solidFill>
                        <a:prstClr val="black"/>
                      </a:solidFill>
                    </a:rPr>
                    <a:t>)</a:t>
                  </a:r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155" y="4739840"/>
                  <a:ext cx="1455719" cy="88402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674" t="-2069" r="-1674" b="-27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ight Arrow 3"/>
            <p:cNvSpPr/>
            <p:nvPr/>
          </p:nvSpPr>
          <p:spPr>
            <a:xfrm>
              <a:off x="6234372" y="5230125"/>
              <a:ext cx="730146" cy="6483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5400000">
              <a:off x="7164212" y="5224979"/>
              <a:ext cx="441863" cy="76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 smtClean="0">
                  <a:solidFill>
                    <a:prstClr val="black"/>
                  </a:solidFill>
                </a:rPr>
                <a:t>…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3987" y="6536174"/>
              <a:ext cx="1150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n</a:t>
              </a:r>
              <a:r>
                <a:rPr lang="en-US" sz="1600" dirty="0" smtClean="0">
                  <a:solidFill>
                    <a:prstClr val="black"/>
                  </a:solidFill>
                </a:rPr>
                <a:t>ot to scale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7133843" y="3715496"/>
              <a:ext cx="583039" cy="62898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7100222" y="3392164"/>
                  <a:ext cx="714939" cy="390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222" y="3392164"/>
                  <a:ext cx="714939" cy="39074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130777" y="1179192"/>
            <a:ext cx="2145759" cy="5418053"/>
            <a:chOff x="130777" y="1179192"/>
            <a:chExt cx="2145759" cy="5418053"/>
          </a:xfrm>
        </p:grpSpPr>
        <p:grpSp>
          <p:nvGrpSpPr>
            <p:cNvPr id="11" name="Group 10"/>
            <p:cNvGrpSpPr/>
            <p:nvPr/>
          </p:nvGrpSpPr>
          <p:grpSpPr>
            <a:xfrm>
              <a:off x="130777" y="1179192"/>
              <a:ext cx="2145759" cy="2043405"/>
              <a:chOff x="5822458" y="1810135"/>
              <a:chExt cx="2145759" cy="2043405"/>
            </a:xfrm>
          </p:grpSpPr>
          <p:sp>
            <p:nvSpPr>
              <p:cNvPr id="7" name="Cube 6"/>
              <p:cNvSpPr/>
              <p:nvPr/>
            </p:nvSpPr>
            <p:spPr>
              <a:xfrm>
                <a:off x="5822458" y="1810135"/>
                <a:ext cx="2062066" cy="2043405"/>
              </a:xfrm>
              <a:prstGeom prst="cube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5877132" y="1857577"/>
                    <a:ext cx="2091085" cy="4385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Psi EES: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7132" y="1857577"/>
                    <a:ext cx="2091085" cy="43858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2332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TextBox 16"/>
            <p:cNvSpPr txBox="1"/>
            <p:nvPr/>
          </p:nvSpPr>
          <p:spPr>
            <a:xfrm>
              <a:off x="164863" y="1891811"/>
              <a:ext cx="15023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prstClr val="black"/>
                  </a:solidFill>
                </a:rPr>
                <a:t>h </a:t>
              </a:r>
              <a:r>
                <a:rPr lang="en-US" dirty="0" smtClean="0">
                  <a:solidFill>
                    <a:prstClr val="black"/>
                  </a:solidFill>
                </a:rPr>
                <a:t>defines</a:t>
              </a:r>
            </a:p>
            <a:p>
              <a:pPr algn="ctr"/>
              <a:r>
                <a:rPr lang="en-US" i="1" dirty="0" smtClean="0">
                  <a:solidFill>
                    <a:prstClr val="black"/>
                  </a:solidFill>
                </a:rPr>
                <a:t>D</a:t>
              </a:r>
              <a:r>
                <a:rPr lang="en-US" dirty="0" smtClean="0">
                  <a:solidFill>
                    <a:prstClr val="black"/>
                  </a:solidFill>
                </a:rPr>
                <a:t>(</a:t>
              </a:r>
              <a:r>
                <a:rPr lang="en-US" b="1" i="1" dirty="0" smtClean="0">
                  <a:solidFill>
                    <a:prstClr val="black"/>
                  </a:solidFill>
                </a:rPr>
                <a:t>h</a:t>
              </a:r>
              <a:r>
                <a:rPr lang="en-US" dirty="0" smtClean="0">
                  <a:solidFill>
                    <a:prstClr val="black"/>
                  </a:solidFill>
                </a:rPr>
                <a:t>) = cuboid </a:t>
              </a:r>
            </a:p>
            <a:p>
              <a:pPr algn="ctr"/>
              <a:r>
                <a:rPr lang="en-US" i="1" dirty="0" smtClean="0">
                  <a:solidFill>
                    <a:prstClr val="black"/>
                  </a:solidFill>
                </a:rPr>
                <a:t>V </a:t>
              </a:r>
              <a:r>
                <a:rPr lang="en-US" dirty="0" smtClean="0">
                  <a:solidFill>
                    <a:prstClr val="black"/>
                  </a:solidFill>
                </a:rPr>
                <a:t>=</a:t>
              </a:r>
              <a:r>
                <a:rPr lang="en-US" dirty="0" err="1" smtClean="0">
                  <a:solidFill>
                    <a:prstClr val="black"/>
                  </a:solidFill>
                </a:rPr>
                <a:t>det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b="1" i="1" dirty="0" smtClean="0">
                  <a:solidFill>
                    <a:prstClr val="black"/>
                  </a:solidFill>
                </a:rPr>
                <a:t>h</a:t>
              </a:r>
              <a:r>
                <a:rPr lang="en-US" dirty="0" smtClean="0">
                  <a:solidFill>
                    <a:prstClr val="black"/>
                  </a:solidFill>
                </a:rPr>
                <a:t> ~ N</a:t>
              </a:r>
              <a:endParaRPr lang="en-US" b="1" i="1" dirty="0">
                <a:solidFill>
                  <a:prstClr val="black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25011" y="3993507"/>
              <a:ext cx="768099" cy="2603738"/>
              <a:chOff x="649327" y="4205308"/>
              <a:chExt cx="768099" cy="260373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49327" y="4205308"/>
                <a:ext cx="768099" cy="2593450"/>
                <a:chOff x="5364112" y="2975555"/>
                <a:chExt cx="523220" cy="2087055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5364112" y="2975555"/>
                  <a:ext cx="523220" cy="2087055"/>
                  <a:chOff x="6124221" y="2791946"/>
                  <a:chExt cx="523220" cy="2087055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 rot="5400000">
                    <a:off x="6208038" y="3945515"/>
                    <a:ext cx="35558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mr-IN" altLang="zh-CN" sz="2800" dirty="0" smtClean="0">
                        <a:solidFill>
                          <a:prstClr val="black"/>
                        </a:solidFill>
                      </a:rPr>
                      <a:t>…</a:t>
                    </a:r>
                    <a:endParaRPr lang="en-US" sz="28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" name="Cube 39"/>
                  <p:cNvSpPr/>
                  <p:nvPr/>
                </p:nvSpPr>
                <p:spPr>
                  <a:xfrm>
                    <a:off x="6218237" y="2791946"/>
                    <a:ext cx="417036" cy="417000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" name="Cube 40"/>
                  <p:cNvSpPr/>
                  <p:nvPr/>
                </p:nvSpPr>
                <p:spPr>
                  <a:xfrm>
                    <a:off x="6206237" y="3411634"/>
                    <a:ext cx="417036" cy="417000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Cube 42"/>
                  <p:cNvSpPr/>
                  <p:nvPr/>
                </p:nvSpPr>
                <p:spPr>
                  <a:xfrm>
                    <a:off x="6200022" y="4462001"/>
                    <a:ext cx="417036" cy="417000"/>
                  </a:xfrm>
                  <a:prstGeom prst="cube">
                    <a:avLst/>
                  </a:prstGeom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5464728" y="3038643"/>
                  <a:ext cx="234461" cy="307777"/>
                  <a:chOff x="5359728" y="3057761"/>
                  <a:chExt cx="234461" cy="307777"/>
                </a:xfrm>
              </p:grpSpPr>
              <p:sp>
                <p:nvSpPr>
                  <p:cNvPr id="30" name="Cube 29"/>
                  <p:cNvSpPr>
                    <a:spLocks noChangeAspect="1"/>
                  </p:cNvSpPr>
                  <p:nvPr/>
                </p:nvSpPr>
                <p:spPr>
                  <a:xfrm>
                    <a:off x="5383563" y="3098455"/>
                    <a:ext cx="137160" cy="137160"/>
                  </a:xfrm>
                  <a:prstGeom prst="cube">
                    <a:avLst/>
                  </a:prstGeom>
                  <a:pattFill prst="pct5">
                    <a:fgClr>
                      <a:srgbClr val="0000CC"/>
                    </a:fgClr>
                    <a:bgClr>
                      <a:schemeClr val="accent1">
                        <a:lumMod val="60000"/>
                        <a:lumOff val="40000"/>
                      </a:schemeClr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359728" y="305776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1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44" name="Cube 43"/>
              <p:cNvSpPr>
                <a:spLocks noChangeAspect="1"/>
              </p:cNvSpPr>
              <p:nvPr/>
            </p:nvSpPr>
            <p:spPr>
              <a:xfrm>
                <a:off x="1071050" y="5024456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Cube 45"/>
              <p:cNvSpPr>
                <a:spLocks noChangeAspect="1"/>
              </p:cNvSpPr>
              <p:nvPr/>
            </p:nvSpPr>
            <p:spPr>
              <a:xfrm>
                <a:off x="1015124" y="6569938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15242" y="5000302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prstClr val="white"/>
                    </a:solidFill>
                  </a:rPr>
                  <a:t>2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53402" y="6501269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prstClr val="white"/>
                    </a:solidFill>
                  </a:rPr>
                  <a:t>N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Right Brace 48"/>
            <p:cNvSpPr/>
            <p:nvPr/>
          </p:nvSpPr>
          <p:spPr>
            <a:xfrm>
              <a:off x="994211" y="3973896"/>
              <a:ext cx="335757" cy="2533257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306158" y="2763587"/>
                  <a:ext cx="1121589" cy="4350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58" y="2763587"/>
                  <a:ext cx="1121589" cy="43505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97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ight Arrow 64"/>
            <p:cNvSpPr/>
            <p:nvPr/>
          </p:nvSpPr>
          <p:spPr>
            <a:xfrm rot="5400000">
              <a:off x="314080" y="3572061"/>
              <a:ext cx="730146" cy="6483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6983" y="3413580"/>
              <a:ext cx="121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N-Partition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78624" y="1179192"/>
            <a:ext cx="2513509" cy="5425863"/>
            <a:chOff x="3578624" y="1179192"/>
            <a:chExt cx="2513509" cy="5425863"/>
          </a:xfrm>
        </p:grpSpPr>
        <p:grpSp>
          <p:nvGrpSpPr>
            <p:cNvPr id="10" name="Group 9"/>
            <p:cNvGrpSpPr/>
            <p:nvPr/>
          </p:nvGrpSpPr>
          <p:grpSpPr>
            <a:xfrm>
              <a:off x="3578624" y="1179192"/>
              <a:ext cx="2513509" cy="2043405"/>
              <a:chOff x="2875339" y="1810136"/>
              <a:chExt cx="2513509" cy="2043405"/>
            </a:xfrm>
          </p:grpSpPr>
          <p:sp>
            <p:nvSpPr>
              <p:cNvPr id="5" name="Cube 4"/>
              <p:cNvSpPr/>
              <p:nvPr/>
            </p:nvSpPr>
            <p:spPr>
              <a:xfrm>
                <a:off x="3101061" y="1810136"/>
                <a:ext cx="2062066" cy="2043405"/>
              </a:xfrm>
              <a:prstGeom prst="cube">
                <a:avLst/>
              </a:prstGeom>
              <a:pattFill prst="pct2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875339" y="1871853"/>
                    <a:ext cx="2513509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prstClr val="black"/>
                        </a:solidFill>
                      </a:rPr>
                      <a:t>Density EES: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5339" y="1871853"/>
                    <a:ext cx="2513509" cy="43858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1942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/>
            <p:cNvSpPr txBox="1"/>
            <p:nvPr/>
          </p:nvSpPr>
          <p:spPr>
            <a:xfrm>
              <a:off x="3855049" y="2005206"/>
              <a:ext cx="150233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prstClr val="black"/>
                  </a:solidFill>
                </a:rPr>
                <a:t>h </a:t>
              </a:r>
              <a:r>
                <a:rPr lang="en-US" dirty="0">
                  <a:solidFill>
                    <a:prstClr val="black"/>
                  </a:solidFill>
                </a:rPr>
                <a:t>defines</a:t>
              </a:r>
            </a:p>
            <a:p>
              <a:pPr algn="ctr"/>
              <a:r>
                <a:rPr lang="en-US" i="1" dirty="0">
                  <a:solidFill>
                    <a:prstClr val="black"/>
                  </a:solidFill>
                </a:rPr>
                <a:t>D</a:t>
              </a:r>
              <a:r>
                <a:rPr lang="en-US" dirty="0">
                  <a:solidFill>
                    <a:prstClr val="black"/>
                  </a:solidFill>
                </a:rPr>
                <a:t>(</a:t>
              </a:r>
              <a:r>
                <a:rPr lang="en-US" b="1" i="1" dirty="0">
                  <a:solidFill>
                    <a:prstClr val="black"/>
                  </a:solidFill>
                </a:rPr>
                <a:t>h</a:t>
              </a:r>
              <a:r>
                <a:rPr lang="en-US" dirty="0">
                  <a:solidFill>
                    <a:prstClr val="black"/>
                  </a:solidFill>
                </a:rPr>
                <a:t>) = cuboid </a:t>
              </a:r>
            </a:p>
            <a:p>
              <a:pPr algn="ctr"/>
              <a:r>
                <a:rPr lang="en-US" i="1" dirty="0" smtClean="0">
                  <a:solidFill>
                    <a:prstClr val="black"/>
                  </a:solidFill>
                </a:rPr>
                <a:t>V </a:t>
              </a:r>
              <a:r>
                <a:rPr lang="en-US" dirty="0" smtClean="0">
                  <a:solidFill>
                    <a:prstClr val="black"/>
                  </a:solidFill>
                </a:rPr>
                <a:t>=</a:t>
              </a:r>
              <a:r>
                <a:rPr lang="en-US" dirty="0" err="1" smtClean="0">
                  <a:solidFill>
                    <a:prstClr val="black"/>
                  </a:solidFill>
                </a:rPr>
                <a:t>det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b="1" i="1" dirty="0" smtClean="0">
                  <a:solidFill>
                    <a:prstClr val="black"/>
                  </a:solidFill>
                </a:rPr>
                <a:t>h</a:t>
              </a:r>
              <a:r>
                <a:rPr lang="en-US" dirty="0" smtClean="0">
                  <a:solidFill>
                    <a:prstClr val="black"/>
                  </a:solidFill>
                </a:rPr>
                <a:t> ~ N</a:t>
              </a:r>
              <a:endParaRPr lang="en-US" b="1" i="1" dirty="0">
                <a:solidFill>
                  <a:prstClr val="black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49171" y="4015056"/>
              <a:ext cx="768488" cy="2589999"/>
              <a:chOff x="631075" y="4205313"/>
              <a:chExt cx="768488" cy="258999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631075" y="4205313"/>
                <a:ext cx="768488" cy="2571900"/>
                <a:chOff x="5351679" y="2975555"/>
                <a:chExt cx="523485" cy="206971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5351679" y="2975555"/>
                  <a:ext cx="523485" cy="2069712"/>
                  <a:chOff x="6111788" y="2791946"/>
                  <a:chExt cx="523485" cy="2069712"/>
                </a:xfrm>
              </p:grpSpPr>
              <p:sp>
                <p:nvSpPr>
                  <p:cNvPr id="57" name="TextBox 56"/>
                  <p:cNvSpPr txBox="1"/>
                  <p:nvPr/>
                </p:nvSpPr>
                <p:spPr>
                  <a:xfrm rot="5400000">
                    <a:off x="6195605" y="3913313"/>
                    <a:ext cx="35558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mr-IN" altLang="zh-CN" sz="2800" dirty="0" smtClean="0">
                        <a:solidFill>
                          <a:prstClr val="black"/>
                        </a:solidFill>
                      </a:rPr>
                      <a:t>…</a:t>
                    </a:r>
                    <a:endParaRPr lang="en-US" sz="28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" name="Cube 57"/>
                  <p:cNvSpPr/>
                  <p:nvPr/>
                </p:nvSpPr>
                <p:spPr>
                  <a:xfrm>
                    <a:off x="6218237" y="2791946"/>
                    <a:ext cx="417036" cy="417000"/>
                  </a:xfrm>
                  <a:prstGeom prst="cube">
                    <a:avLst/>
                  </a:prstGeom>
                  <a:pattFill prst="pct2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Cube 58"/>
                  <p:cNvSpPr/>
                  <p:nvPr/>
                </p:nvSpPr>
                <p:spPr>
                  <a:xfrm>
                    <a:off x="6200022" y="3404941"/>
                    <a:ext cx="417036" cy="417000"/>
                  </a:xfrm>
                  <a:prstGeom prst="cube">
                    <a:avLst/>
                  </a:prstGeom>
                  <a:pattFill prst="pct2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" name="Cube 59"/>
                  <p:cNvSpPr/>
                  <p:nvPr/>
                </p:nvSpPr>
                <p:spPr>
                  <a:xfrm>
                    <a:off x="6177314" y="4444658"/>
                    <a:ext cx="417036" cy="417000"/>
                  </a:xfrm>
                  <a:prstGeom prst="cube">
                    <a:avLst/>
                  </a:prstGeom>
                  <a:pattFill prst="pct2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5464728" y="3038643"/>
                  <a:ext cx="234461" cy="307777"/>
                  <a:chOff x="5359728" y="3057761"/>
                  <a:chExt cx="234461" cy="307777"/>
                </a:xfrm>
              </p:grpSpPr>
              <p:sp>
                <p:nvSpPr>
                  <p:cNvPr id="55" name="Cube 54"/>
                  <p:cNvSpPr>
                    <a:spLocks noChangeAspect="1"/>
                  </p:cNvSpPr>
                  <p:nvPr/>
                </p:nvSpPr>
                <p:spPr>
                  <a:xfrm>
                    <a:off x="5383563" y="3098455"/>
                    <a:ext cx="137160" cy="137160"/>
                  </a:xfrm>
                  <a:prstGeom prst="cube">
                    <a:avLst/>
                  </a:prstGeom>
                  <a:pattFill prst="pct5">
                    <a:fgClr>
                      <a:srgbClr val="0000CC"/>
                    </a:fgClr>
                    <a:bgClr>
                      <a:schemeClr val="accent1">
                        <a:lumMod val="60000"/>
                        <a:lumOff val="40000"/>
                      </a:schemeClr>
                    </a:bgClr>
                  </a:patt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5359728" y="305776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1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42" name="Cube 41"/>
              <p:cNvSpPr>
                <a:spLocks noChangeAspect="1"/>
              </p:cNvSpPr>
              <p:nvPr/>
            </p:nvSpPr>
            <p:spPr>
              <a:xfrm>
                <a:off x="1071050" y="5024456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Cube 44"/>
              <p:cNvSpPr>
                <a:spLocks noChangeAspect="1"/>
              </p:cNvSpPr>
              <p:nvPr/>
            </p:nvSpPr>
            <p:spPr>
              <a:xfrm>
                <a:off x="1015124" y="6539652"/>
                <a:ext cx="201354" cy="170440"/>
              </a:xfrm>
              <a:prstGeom prst="cube">
                <a:avLst/>
              </a:prstGeom>
              <a:pattFill prst="pct5">
                <a:fgClr>
                  <a:srgbClr val="0000CC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35587" y="4978758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prstClr val="white"/>
                    </a:solidFill>
                  </a:rPr>
                  <a:t>2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69131" y="6487535"/>
                <a:ext cx="34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prstClr val="white"/>
                    </a:solidFill>
                  </a:rPr>
                  <a:t>N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Right Brace 60"/>
            <p:cNvSpPr/>
            <p:nvPr/>
          </p:nvSpPr>
          <p:spPr>
            <a:xfrm>
              <a:off x="4636623" y="3995440"/>
              <a:ext cx="335757" cy="2533257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32989" y="2872251"/>
                  <a:ext cx="1088824" cy="380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2989" y="2872251"/>
                  <a:ext cx="1088824" cy="3808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Right Arrow 65"/>
            <p:cNvSpPr/>
            <p:nvPr/>
          </p:nvSpPr>
          <p:spPr>
            <a:xfrm rot="5400000">
              <a:off x="3992330" y="3591831"/>
              <a:ext cx="730146" cy="6483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10701" y="3466148"/>
              <a:ext cx="121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N-Partition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1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533" y="27766"/>
            <a:ext cx="894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Creating the </a:t>
            </a:r>
            <a:r>
              <a:rPr lang="en-US" sz="3200" b="1" i="1" dirty="0" smtClean="0">
                <a:solidFill>
                  <a:srgbClr val="0000CC"/>
                </a:solidFill>
              </a:rPr>
              <a:t>r</a:t>
            </a:r>
            <a:r>
              <a:rPr lang="en-US" sz="3200" dirty="0" smtClean="0">
                <a:solidFill>
                  <a:srgbClr val="0000CC"/>
                </a:solidFill>
              </a:rPr>
              <a:t>-space representation of the e-density </a:t>
            </a:r>
            <a:endParaRPr lang="en-US" sz="3200" i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532" y="612541"/>
                <a:ext cx="8942129" cy="5985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   In the following, the multi-length scale PAW method is used to     </a:t>
                </a:r>
                <a:br>
                  <a:rPr lang="en-US" sz="2400" dirty="0" smtClean="0">
                    <a:solidFill>
                      <a:prstClr val="black"/>
                    </a:solidFill>
                  </a:rPr>
                </a:br>
                <a:r>
                  <a:rPr lang="en-US" sz="2400" dirty="0" smtClean="0">
                    <a:solidFill>
                      <a:prstClr val="black"/>
                    </a:solidFill>
                  </a:rPr>
                  <a:t>    construct the electron density in </a:t>
                </a:r>
                <a:r>
                  <a:rPr lang="en-US" sz="2400" i="1" dirty="0">
                    <a:solidFill>
                      <a:prstClr val="black"/>
                    </a:solidFill>
                  </a:rPr>
                  <a:t>N</a:t>
                </a:r>
                <a:r>
                  <a:rPr lang="en-US" sz="2400" baseline="30000" dirty="0">
                    <a:solidFill>
                      <a:prstClr val="black"/>
                    </a:solidFill>
                  </a:rPr>
                  <a:t>2</a:t>
                </a:r>
                <a:r>
                  <a:rPr lang="en-US" sz="2400" dirty="0">
                    <a:solidFill>
                      <a:prstClr val="black"/>
                    </a:solidFill>
                  </a:rPr>
                  <a:t> log </a:t>
                </a:r>
                <a:r>
                  <a:rPr lang="en-US" sz="2400" i="1" dirty="0">
                    <a:solidFill>
                      <a:prstClr val="black"/>
                    </a:solidFill>
                  </a:rPr>
                  <a:t>N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as a demonstration:</a:t>
                </a:r>
              </a:p>
              <a:p>
                <a:endParaRPr lang="en-US" sz="2400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  <m:sup>
                                      <m: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core</m:t>
                                      </m:r>
                                      <m:r>
                                        <a:rPr lang="en-US" altLang="zh-CN" sz="2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1</m:t>
                                      </m:r>
                                      <m: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altLang="zh-CN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24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core</m:t>
                                  </m:r>
                                  <m:r>
                                    <a:rPr lang="en-US" altLang="zh-CN" sz="2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2)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</m:e>
                      </m:nary>
                      <m:sSubSup>
                        <m:sSubSupPr>
                          <m:ctrlP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endParaRPr lang="en-US" sz="2400" dirty="0" smtClean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  Create the smooth KS states in real space,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zh-CN" alt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: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 smtClean="0">
                    <a:solidFill>
                      <a:srgbClr val="0000CC"/>
                    </a:solidFill>
                  </a:rPr>
                  <a:t>2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N.</a:t>
                </a:r>
                <a:endParaRPr lang="en-US" sz="2400" dirty="0" smtClean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  Create the smooth density in real space,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 smtClean="0">
                    <a:solidFill>
                      <a:srgbClr val="0000CC"/>
                    </a:solidFill>
                  </a:rPr>
                  <a:t>2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.</a:t>
                </a:r>
                <a:endParaRPr lang="en-US" sz="2400" dirty="0" smtClean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*Create the smooth density in the ion cores,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 log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i="1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  Create the smooth Z-matrix,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2800" dirty="0" smtClean="0">
                    <a:solidFill>
                      <a:srgbClr val="0000CC"/>
                    </a:solidFill>
                  </a:rPr>
                  <a:t>   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 smtClean="0">
                    <a:solidFill>
                      <a:srgbClr val="0000CC"/>
                    </a:solidFill>
                  </a:rPr>
                  <a:t>2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N.</a:t>
                </a:r>
                <a:endParaRPr lang="en-US" sz="2400" dirty="0" smtClean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*Create the core-2 densities,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2)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 smtClean="0">
                    <a:solidFill>
                      <a:srgbClr val="0000CC"/>
                    </a:solidFill>
                  </a:rPr>
                  <a:t>2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.</a:t>
                </a: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*Create the core-1 densities,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  <m:r>
                          <a:rPr lang="en-US" altLang="zh-CN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0000CC"/>
                    </a:solidFill>
                  </a:rPr>
                  <a:t>: 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 smtClean="0">
                    <a:solidFill>
                      <a:srgbClr val="0000CC"/>
                    </a:solidFill>
                  </a:rPr>
                  <a:t>2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.</a:t>
                </a:r>
                <a:endParaRPr lang="en-US" sz="20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endParaRPr lang="en-US" sz="2000" dirty="0" smtClean="0">
                  <a:solidFill>
                    <a:srgbClr val="0000CC"/>
                  </a:solidFill>
                </a:endParaRPr>
              </a:p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   Formulae for all other components of PAW-DFT have been derived </a:t>
                </a:r>
                <a:br>
                  <a:rPr lang="en-US" sz="2400" dirty="0" smtClean="0">
                    <a:solidFill>
                      <a:prstClr val="black"/>
                    </a:solidFill>
                  </a:rPr>
                </a:br>
                <a:r>
                  <a:rPr lang="en-US" sz="2400" dirty="0" smtClean="0">
                    <a:solidFill>
                      <a:prstClr val="black"/>
                    </a:solidFill>
                  </a:rPr>
                  <a:t>          including ionic and pw expansion coefficient derivatives.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" y="612541"/>
                <a:ext cx="8942129" cy="5985421"/>
              </a:xfrm>
              <a:prstGeom prst="rect">
                <a:avLst/>
              </a:prstGeom>
              <a:blipFill rotWithShape="0">
                <a:blip r:embed="rId2"/>
                <a:stretch>
                  <a:fillRect t="-815" b="-1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03504" y="5422392"/>
            <a:ext cx="14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* New terms</a:t>
            </a:r>
            <a:r>
              <a:rPr lang="en-US" dirty="0" smtClean="0">
                <a:solidFill>
                  <a:srgbClr val="0000CC"/>
                </a:solidFill>
              </a:rPr>
              <a:t>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593" y="3409669"/>
                <a:ext cx="1146403" cy="910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 dirty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altLang="zh-CN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sz="2000" dirty="0" smtClean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US" altLang="zh-CN" sz="2000" dirty="0" smtClean="0">
                    <a:solidFill>
                      <a:prstClr val="black"/>
                    </a:solidFill>
                  </a:rPr>
                  <a:t>|</a:t>
                </a:r>
                <a:r>
                  <a:rPr lang="en-US" altLang="zh-CN" sz="2000" b="1" i="1" dirty="0" smtClean="0">
                    <a:solidFill>
                      <a:prstClr val="black"/>
                    </a:solidFill>
                  </a:rPr>
                  <a:t>g</a:t>
                </a:r>
                <a:r>
                  <a:rPr lang="en-US" altLang="zh-CN" sz="2000" dirty="0" smtClean="0">
                    <a:solidFill>
                      <a:prstClr val="black"/>
                    </a:solidFill>
                  </a:rPr>
                  <a:t>|</a:t>
                </a:r>
                <a:r>
                  <a:rPr lang="zh-CN" altLang="zh-CN" sz="2000" dirty="0" smtClean="0">
                    <a:solidFill>
                      <a:prstClr val="black"/>
                    </a:solidFill>
                  </a:rPr>
                  <a:t>&lt;</a:t>
                </a:r>
                <a:r>
                  <a:rPr lang="zh-CN" altLang="en-US" sz="20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,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3" y="3409669"/>
                <a:ext cx="1146403" cy="910249"/>
              </a:xfrm>
              <a:prstGeom prst="rect">
                <a:avLst/>
              </a:prstGeom>
              <a:blipFill rotWithShape="0"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2417585" y="2787222"/>
            <a:ext cx="412297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429106" y="3457710"/>
                <a:ext cx="1163011" cy="11656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d>
                          <m:dPr>
                            <m:ctrlP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bSup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 smtClean="0">
                    <a:solidFill>
                      <a:prstClr val="black"/>
                    </a:solidFill>
                  </a:rPr>
                  <a:t>,</a:t>
                </a:r>
                <a:endParaRPr lang="en-US" altLang="zh-CN" sz="2000" dirty="0">
                  <a:solidFill>
                    <a:prstClr val="black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𝐹𝐹𝑇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,</a:t>
                </a:r>
              </a:p>
              <a:p>
                <a:pPr algn="ctr"/>
                <a:r>
                  <a:rPr lang="en-US" altLang="zh-CN" sz="2000" b="1" i="1" dirty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𝒉𝒔</m:t>
                    </m:r>
                  </m:oMath>
                </a14:m>
                <a:endParaRPr lang="en-US" sz="20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106" y="3457710"/>
                <a:ext cx="1163011" cy="1165640"/>
              </a:xfrm>
              <a:prstGeom prst="rect">
                <a:avLst/>
              </a:prstGeom>
              <a:blipFill rotWithShape="0">
                <a:blip r:embed="rId3"/>
                <a:stretch>
                  <a:fillRect r="-5263" b="-8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1461047" y="2477013"/>
            <a:ext cx="539037" cy="3020960"/>
            <a:chOff x="1479335" y="1987689"/>
            <a:chExt cx="539037" cy="3020960"/>
          </a:xfrm>
        </p:grpSpPr>
        <p:sp>
          <p:nvSpPr>
            <p:cNvPr id="8" name="TextBox 7"/>
            <p:cNvSpPr txBox="1"/>
            <p:nvPr/>
          </p:nvSpPr>
          <p:spPr>
            <a:xfrm rot="5400000">
              <a:off x="1578153" y="3822922"/>
              <a:ext cx="357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 smtClean="0">
                  <a:solidFill>
                    <a:prstClr val="black"/>
                  </a:solidFill>
                </a:rPr>
                <a:t>…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479335" y="1987689"/>
              <a:ext cx="417036" cy="417000"/>
              <a:chOff x="1535453" y="1885980"/>
              <a:chExt cx="417036" cy="417000"/>
            </a:xfrm>
          </p:grpSpPr>
          <p:sp>
            <p:nvSpPr>
              <p:cNvPr id="5" name="Cube 4"/>
              <p:cNvSpPr/>
              <p:nvPr/>
            </p:nvSpPr>
            <p:spPr>
              <a:xfrm>
                <a:off x="1535453" y="1885980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" name="Oval 1"/>
              <p:cNvSpPr>
                <a:spLocks noChangeAspect="1"/>
              </p:cNvSpPr>
              <p:nvPr/>
            </p:nvSpPr>
            <p:spPr>
              <a:xfrm>
                <a:off x="1611064" y="2039969"/>
                <a:ext cx="182880" cy="18288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479335" y="2650164"/>
              <a:ext cx="417036" cy="417000"/>
              <a:chOff x="1535453" y="1885980"/>
              <a:chExt cx="417036" cy="417000"/>
            </a:xfrm>
          </p:grpSpPr>
          <p:sp>
            <p:nvSpPr>
              <p:cNvPr id="19" name="Cube 18"/>
              <p:cNvSpPr/>
              <p:nvPr/>
            </p:nvSpPr>
            <p:spPr>
              <a:xfrm>
                <a:off x="1535453" y="1885980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1611064" y="2042426"/>
                <a:ext cx="182880" cy="18288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79335" y="3275664"/>
              <a:ext cx="417036" cy="417000"/>
              <a:chOff x="1535453" y="1885980"/>
              <a:chExt cx="417036" cy="417000"/>
            </a:xfrm>
          </p:grpSpPr>
          <p:sp>
            <p:nvSpPr>
              <p:cNvPr id="22" name="Cube 21"/>
              <p:cNvSpPr/>
              <p:nvPr/>
            </p:nvSpPr>
            <p:spPr>
              <a:xfrm>
                <a:off x="1535453" y="1885980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1611064" y="2040316"/>
                <a:ext cx="182880" cy="18288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479335" y="4591649"/>
              <a:ext cx="417036" cy="417000"/>
              <a:chOff x="1535453" y="1885980"/>
              <a:chExt cx="417036" cy="417000"/>
            </a:xfrm>
          </p:grpSpPr>
          <p:sp>
            <p:nvSpPr>
              <p:cNvPr id="25" name="Cube 24"/>
              <p:cNvSpPr/>
              <p:nvPr/>
            </p:nvSpPr>
            <p:spPr>
              <a:xfrm>
                <a:off x="1535453" y="1885980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1630000" y="2031647"/>
                <a:ext cx="182880" cy="18288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27" name="Straight Arrow Connector 26"/>
          <p:cNvCxnSpPr/>
          <p:nvPr/>
        </p:nvCxnSpPr>
        <p:spPr>
          <a:xfrm>
            <a:off x="2417585" y="3361248"/>
            <a:ext cx="412297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417585" y="3931454"/>
            <a:ext cx="412297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417585" y="5273158"/>
            <a:ext cx="412297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16977" y="2076879"/>
                <a:ext cx="966767" cy="73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 dirty="0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rad>
                            </m:den>
                          </m:f>
                          <m:r>
                            <a:rPr lang="en-US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𝐹𝐹𝑇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,+)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i="1" dirty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977" y="2076879"/>
                <a:ext cx="966767" cy="731611"/>
              </a:xfrm>
              <a:prstGeom prst="rect">
                <a:avLst/>
              </a:prstGeom>
              <a:blipFill rotWithShape="0">
                <a:blip r:embed="rId4"/>
                <a:stretch>
                  <a:fillRect r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6890419" y="2497496"/>
            <a:ext cx="429951" cy="2966791"/>
            <a:chOff x="6908707" y="2008172"/>
            <a:chExt cx="429951" cy="2966791"/>
          </a:xfrm>
        </p:grpSpPr>
        <p:sp>
          <p:nvSpPr>
            <p:cNvPr id="13" name="Cube 12"/>
            <p:cNvSpPr/>
            <p:nvPr/>
          </p:nvSpPr>
          <p:spPr>
            <a:xfrm>
              <a:off x="6908707" y="2008172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Cube 29"/>
            <p:cNvSpPr/>
            <p:nvPr/>
          </p:nvSpPr>
          <p:spPr>
            <a:xfrm>
              <a:off x="6921622" y="2568993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6921622" y="3168873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6908707" y="4557963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992" y="-43719"/>
                <a:ext cx="9102007" cy="1164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CC"/>
                    </a:solidFill>
                  </a:rPr>
                  <a:t>1.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smooth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part of the KS states,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d>
                          <m:dPr>
                            <m:ctrlP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US" altLang="zh-CN" sz="2800" dirty="0" smtClean="0">
                    <a:solidFill>
                      <a:srgbClr val="0000CC"/>
                    </a:solidFill>
                  </a:rPr>
                  <a:t>,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/>
                </a:r>
                <a:br>
                  <a:rPr lang="en-US" altLang="zh-CN" sz="2800" dirty="0">
                    <a:solidFill>
                      <a:srgbClr val="0000CC"/>
                    </a:solidFill>
                  </a:rPr>
                </a:br>
                <a:r>
                  <a:rPr lang="en-US" altLang="zh-CN" sz="2800" dirty="0">
                    <a:solidFill>
                      <a:srgbClr val="0000CC"/>
                    </a:solidFill>
                  </a:rPr>
                  <a:t>on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the density </a:t>
                </a:r>
                <a:r>
                  <a:rPr lang="en-US" altLang="zh-CN" sz="2800" b="1" i="1" dirty="0">
                    <a:solidFill>
                      <a:srgbClr val="0000CC"/>
                    </a:solidFill>
                  </a:rPr>
                  <a:t>s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-space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FFT grid,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𝐹𝐹𝑇</m:t>
                        </m:r>
                      </m:sub>
                      <m:sup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2" y="-43719"/>
                <a:ext cx="9102007" cy="1164101"/>
              </a:xfrm>
              <a:prstGeom prst="rect">
                <a:avLst/>
              </a:prstGeom>
              <a:blipFill rotWithShape="0">
                <a:blip r:embed="rId5"/>
                <a:stretch>
                  <a:fillRect b="-12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488538" y="2586236"/>
            <a:ext cx="443523" cy="2878051"/>
            <a:chOff x="2736914" y="2106492"/>
            <a:chExt cx="443523" cy="2878051"/>
          </a:xfrm>
        </p:grpSpPr>
        <p:sp>
          <p:nvSpPr>
            <p:cNvPr id="36" name="TextBox 35"/>
            <p:cNvSpPr txBox="1"/>
            <p:nvPr/>
          </p:nvSpPr>
          <p:spPr>
            <a:xfrm>
              <a:off x="2737161" y="2776655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2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37161" y="2106492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1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37161" y="3396719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3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36914" y="4676766"/>
              <a:ext cx="443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N</a:t>
              </a:r>
              <a:r>
                <a:rPr lang="en-US" altLang="zh-CN" sz="1400" baseline="-25000" dirty="0" smtClean="0">
                  <a:solidFill>
                    <a:prstClr val="white"/>
                  </a:solidFill>
                </a:rPr>
                <a:t>KS</a:t>
              </a:r>
              <a:endParaRPr lang="en-US" sz="1400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94658" y="2567660"/>
            <a:ext cx="443523" cy="2859386"/>
            <a:chOff x="2690738" y="2133100"/>
            <a:chExt cx="443523" cy="2859386"/>
          </a:xfrm>
        </p:grpSpPr>
        <p:sp>
          <p:nvSpPr>
            <p:cNvPr id="41" name="TextBox 40"/>
            <p:cNvSpPr txBox="1"/>
            <p:nvPr/>
          </p:nvSpPr>
          <p:spPr>
            <a:xfrm>
              <a:off x="2758910" y="2715373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2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45713" y="2133100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1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45713" y="3343005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3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90738" y="4684709"/>
              <a:ext cx="443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N</a:t>
              </a:r>
              <a:r>
                <a:rPr lang="en-US" altLang="zh-CN" sz="1400" baseline="-25000" dirty="0" smtClean="0">
                  <a:solidFill>
                    <a:prstClr val="white"/>
                  </a:solidFill>
                </a:rPr>
                <a:t>KS</a:t>
              </a:r>
              <a:endParaRPr lang="en-US" sz="1400" baseline="-25000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047061" y="1196486"/>
            <a:ext cx="1963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Smooth part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of the KS </a:t>
            </a:r>
            <a:r>
              <a:rPr lang="en-US" dirty="0" smtClean="0">
                <a:solidFill>
                  <a:prstClr val="black"/>
                </a:solidFill>
              </a:rPr>
              <a:t>states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on discrete </a:t>
            </a:r>
            <a:r>
              <a:rPr lang="en-US" b="1" i="1" dirty="0" smtClean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-space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993" y="1169102"/>
            <a:ext cx="1623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Smooth part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of the KS </a:t>
            </a:r>
            <a:r>
              <a:rPr lang="en-US" dirty="0" smtClean="0">
                <a:solidFill>
                  <a:prstClr val="black"/>
                </a:solidFill>
              </a:rPr>
              <a:t>states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in </a:t>
            </a:r>
            <a:r>
              <a:rPr lang="en-US" b="1" i="1" dirty="0" smtClean="0">
                <a:solidFill>
                  <a:prstClr val="black"/>
                </a:solidFill>
              </a:rPr>
              <a:t>g</a:t>
            </a:r>
            <a:r>
              <a:rPr lang="en-US" dirty="0" smtClean="0">
                <a:solidFill>
                  <a:prstClr val="black"/>
                </a:solidFill>
              </a:rPr>
              <a:t>-space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3718" y="5866111"/>
            <a:ext cx="388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</a:rPr>
              <a:t>N</a:t>
            </a:r>
            <a:r>
              <a:rPr lang="en-US" sz="2400" baseline="-25000" dirty="0" smtClean="0">
                <a:solidFill>
                  <a:prstClr val="black"/>
                </a:solidFill>
              </a:rPr>
              <a:t>KS</a:t>
            </a:r>
            <a:r>
              <a:rPr lang="en-US" sz="2400" i="1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is</a:t>
            </a:r>
            <a:r>
              <a:rPr lang="en-US" sz="2400" i="1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the number of KS states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5400000">
            <a:off x="6986335" y="4314113"/>
            <a:ext cx="35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altLang="zh-CN" sz="2800" dirty="0" smtClean="0">
                <a:solidFill>
                  <a:prstClr val="black"/>
                </a:solidFill>
              </a:rPr>
              <a:t>…</a:t>
            </a:r>
            <a:endParaRPr lang="en-US" sz="28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79807" y="5652553"/>
                <a:ext cx="1848455" cy="110722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𝐹𝐹𝑇</m:t>
                        </m:r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  0</a:t>
                </a:r>
                <a:r>
                  <a:rPr lang="en-US" i="1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&lt;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𝐹𝐹𝑇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      r</a:t>
                </a:r>
                <a14:m>
                  <m:oMath xmlns:m="http://schemas.openxmlformats.org/officeDocument/2006/math">
                    <m:r>
                      <a:rPr lang="en-US" altLang="zh-CN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𝒉𝒔</m:t>
                    </m:r>
                  </m:oMath>
                </a14:m>
                <a:endParaRPr lang="en-US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807" y="5652553"/>
                <a:ext cx="1848455" cy="1107226"/>
              </a:xfrm>
              <a:prstGeom prst="rect">
                <a:avLst/>
              </a:prstGeom>
              <a:blipFill rotWithShape="0">
                <a:blip r:embed="rId6"/>
                <a:stretch>
                  <a:fillRect b="-706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7955280" y="4684931"/>
            <a:ext cx="0" cy="96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981480" y="4963399"/>
            <a:ext cx="1206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Notation for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discrete </a:t>
            </a:r>
            <a:r>
              <a:rPr lang="en-US" sz="1600" b="1" i="1" dirty="0" smtClean="0">
                <a:solidFill>
                  <a:prstClr val="black"/>
                </a:solidFill>
              </a:rPr>
              <a:t>s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9717" y="4217797"/>
                <a:ext cx="15503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altLang="zh-CN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prstClr val="black"/>
                          </a:solidFill>
                        </a:rPr>
                        <m:t> =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prstClr val="black"/>
                          </a:solidFill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</m:e>
                      </m:acc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7" y="4217797"/>
                <a:ext cx="1550360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5000" r="-1181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2718" y="4547258"/>
                <a:ext cx="13194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integer </a:t>
                </a: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8" y="4547258"/>
                <a:ext cx="1319464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9836" r="-277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8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19508" y="5787"/>
                <a:ext cx="7061397" cy="1095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CC"/>
                    </a:solidFill>
                  </a:rPr>
                  <a:t>2.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smooth density,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d>
                          <m:dPr>
                            <m:ctrlPr>
                              <a:rPr lang="en-US" altLang="zh-CN" sz="2800" i="1" smtClean="0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altLang="zh-CN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800" dirty="0" smtClean="0">
                  <a:solidFill>
                    <a:srgbClr val="0000CC"/>
                  </a:solidFill>
                </a:endParaRPr>
              </a:p>
              <a:p>
                <a:pPr algn="ctr"/>
                <a:r>
                  <a:rPr lang="en-US" altLang="zh-CN" sz="2800" dirty="0" smtClean="0">
                    <a:solidFill>
                      <a:srgbClr val="0000CC"/>
                    </a:solidFill>
                  </a:rPr>
                  <a:t>    on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the density </a:t>
                </a:r>
                <a:r>
                  <a:rPr lang="en-US" altLang="zh-CN" sz="2800" b="1" i="1" dirty="0">
                    <a:solidFill>
                      <a:srgbClr val="0000CC"/>
                    </a:solidFill>
                  </a:rPr>
                  <a:t>s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-space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FFT grid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FFT</m:t>
                        </m:r>
                      </m:sub>
                      <m:sup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08" y="5787"/>
                <a:ext cx="7061397" cy="1095300"/>
              </a:xfrm>
              <a:prstGeom prst="rect">
                <a:avLst/>
              </a:prstGeom>
              <a:blipFill rotWithShape="0">
                <a:blip r:embed="rId2"/>
                <a:stretch>
                  <a:fillRect t="-27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be 4"/>
          <p:cNvSpPr/>
          <p:nvPr/>
        </p:nvSpPr>
        <p:spPr>
          <a:xfrm>
            <a:off x="1535453" y="2669781"/>
            <a:ext cx="417036" cy="4170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ube 5"/>
          <p:cNvSpPr/>
          <p:nvPr/>
        </p:nvSpPr>
        <p:spPr>
          <a:xfrm>
            <a:off x="1535453" y="3267612"/>
            <a:ext cx="417036" cy="4170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1535453" y="3922309"/>
            <a:ext cx="417036" cy="4170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1566817" y="4513114"/>
            <a:ext cx="45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altLang="zh-CN" sz="2800" dirty="0" smtClean="0">
                <a:solidFill>
                  <a:prstClr val="black"/>
                </a:solidFill>
              </a:rPr>
              <a:t>…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>
            <a:off x="1535453" y="5166950"/>
            <a:ext cx="417036" cy="4170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6966" y="3433919"/>
                <a:ext cx="1330171" cy="1168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zh-CN" alt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2000" b="1" i="1" dirty="0">
                          <a:solidFill>
                            <a:prstClr val="black"/>
                          </a:solidFill>
                        </a:rPr>
                        <m:t>s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FFT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altLang="zh-CN" sz="2000" b="1" i="1" dirty="0" smtClean="0">
                    <a:solidFill>
                      <a:prstClr val="black"/>
                    </a:solidFill>
                  </a:rPr>
                  <a:t>r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𝒉𝒔</m:t>
                    </m:r>
                  </m:oMath>
                </a14:m>
                <a:endParaRPr lang="en-US" sz="20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6" y="3433919"/>
                <a:ext cx="1330171" cy="1168718"/>
              </a:xfrm>
              <a:prstGeom prst="rect">
                <a:avLst/>
              </a:prstGeom>
              <a:blipFill rotWithShape="0">
                <a:blip r:embed="rId3"/>
                <a:stretch>
                  <a:fillRect l="-1376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2026090" y="2913502"/>
            <a:ext cx="4785257" cy="120140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6877668" y="3862375"/>
            <a:ext cx="417036" cy="4170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453458" y="3476112"/>
                <a:ext cx="1251305" cy="111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d>
                          <m:dPr>
                            <m:ctrlP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en-US" altLang="zh-CN" sz="20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2000" b="1" i="1" dirty="0">
                          <a:solidFill>
                            <a:prstClr val="black"/>
                          </a:solidFill>
                        </a:rPr>
                        <m:t>s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FFT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altLang="zh-CN" sz="20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r>
                  <a:rPr lang="en-US" altLang="zh-CN" sz="20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n-US" altLang="zh-CN" sz="2000" b="1" dirty="0" smtClean="0">
                    <a:solidFill>
                      <a:prstClr val="black"/>
                    </a:solidFill>
                  </a:rPr>
                </a:br>
                <a:r>
                  <a:rPr lang="en-US" altLang="zh-CN" sz="2000" b="1" i="1" dirty="0" smtClean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𝒉𝒔</m:t>
                    </m:r>
                  </m:oMath>
                </a14:m>
                <a:endParaRPr lang="en-US" sz="20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458" y="3476112"/>
                <a:ext cx="1251305" cy="1116652"/>
              </a:xfrm>
              <a:prstGeom prst="rect">
                <a:avLst/>
              </a:prstGeom>
              <a:blipFill rotWithShape="0">
                <a:blip r:embed="rId4"/>
                <a:stretch>
                  <a:fillRect t="-1093" b="-9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 rot="846686">
            <a:off x="2412047" y="3019322"/>
            <a:ext cx="355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Point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by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point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sum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of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mod squares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26090" y="3476112"/>
            <a:ext cx="4785257" cy="6387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65500" y="4129891"/>
            <a:ext cx="4745847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053688" y="4129891"/>
            <a:ext cx="4757659" cy="12455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522209" y="2771954"/>
            <a:ext cx="443523" cy="2789547"/>
            <a:chOff x="2672484" y="2136246"/>
            <a:chExt cx="443523" cy="2789547"/>
          </a:xfrm>
        </p:grpSpPr>
        <p:sp>
          <p:nvSpPr>
            <p:cNvPr id="30" name="TextBox 29"/>
            <p:cNvSpPr txBox="1"/>
            <p:nvPr/>
          </p:nvSpPr>
          <p:spPr>
            <a:xfrm>
              <a:off x="2722469" y="2741127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2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37161" y="2136246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1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13549" y="3379091"/>
              <a:ext cx="23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3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72484" y="4618016"/>
              <a:ext cx="443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prstClr val="white"/>
                  </a:solidFill>
                </a:rPr>
                <a:t>N</a:t>
              </a:r>
              <a:r>
                <a:rPr lang="en-US" altLang="zh-CN" sz="1400" baseline="-25000" dirty="0" smtClean="0">
                  <a:solidFill>
                    <a:prstClr val="white"/>
                  </a:solidFill>
                </a:rPr>
                <a:t>KS</a:t>
              </a:r>
              <a:endParaRPr lang="en-US" sz="1400" baseline="-25000" dirty="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-3558" y="1578020"/>
            <a:ext cx="1974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Smooth part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of the KS </a:t>
            </a:r>
            <a:r>
              <a:rPr lang="en-US" dirty="0" smtClean="0">
                <a:solidFill>
                  <a:prstClr val="black"/>
                </a:solidFill>
              </a:rPr>
              <a:t>states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on discrete </a:t>
            </a:r>
            <a:r>
              <a:rPr lang="en-US" b="1" i="1" dirty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-space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60307" y="1577493"/>
            <a:ext cx="196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Smooth part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of the </a:t>
            </a:r>
            <a:r>
              <a:rPr lang="en-US" dirty="0" smtClean="0">
                <a:solidFill>
                  <a:prstClr val="black"/>
                </a:solidFill>
              </a:rPr>
              <a:t>density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on </a:t>
            </a:r>
            <a:r>
              <a:rPr lang="en-US" dirty="0">
                <a:solidFill>
                  <a:prstClr val="black"/>
                </a:solidFill>
              </a:rPr>
              <a:t>discrete </a:t>
            </a:r>
            <a:r>
              <a:rPr lang="en-US" b="1" i="1" dirty="0" smtClean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-space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646205" y="5673992"/>
                <a:ext cx="3826689" cy="1040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  Point</a:t>
                </a:r>
                <a:r>
                  <a:rPr lang="zh-CN" altLang="en-US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by</a:t>
                </a:r>
                <a:r>
                  <a:rPr lang="zh-CN" alt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point</a:t>
                </a:r>
                <a:r>
                  <a:rPr lang="zh-CN" alt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sum</a:t>
                </a:r>
                <a:r>
                  <a:rPr lang="zh-CN" alt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of</a:t>
                </a:r>
                <a:r>
                  <a:rPr lang="zh-CN" alt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mod </a:t>
                </a:r>
                <a:r>
                  <a:rPr lang="en-US" altLang="zh-CN" dirty="0" smtClean="0">
                    <a:solidFill>
                      <a:prstClr val="black"/>
                    </a:solidFill>
                  </a:rPr>
                  <a:t>squares: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zh-CN" alt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altLang="zh-CN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altLang="zh-CN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FFT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205" y="5673992"/>
                <a:ext cx="3826689" cy="1040028"/>
              </a:xfrm>
              <a:prstGeom prst="rect">
                <a:avLst/>
              </a:prstGeom>
              <a:blipFill rotWithShape="0">
                <a:blip r:embed="rId5"/>
                <a:stretch>
                  <a:fillRect t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6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570" y="-102896"/>
                <a:ext cx="8103778" cy="114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CC"/>
                    </a:solidFill>
                  </a:rPr>
                  <a:t>3.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smooth density,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800" dirty="0" smtClean="0">
                    <a:solidFill>
                      <a:srgbClr val="0000CC"/>
                    </a:solidFill>
                  </a:rPr>
                  <a:t/>
                </a:r>
                <a:br>
                  <a:rPr lang="en-US" altLang="zh-CN" sz="2800" dirty="0" smtClean="0">
                    <a:solidFill>
                      <a:srgbClr val="0000CC"/>
                    </a:solidFill>
                  </a:rPr>
                </a:b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    around each ion </a:t>
                </a:r>
                <a:r>
                  <a:rPr lang="en-US" altLang="zh-CN" sz="2800" i="1" dirty="0" smtClean="0">
                    <a:solidFill>
                      <a:srgbClr val="0000CC"/>
                    </a:solidFill>
                  </a:rPr>
                  <a:t>J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, on the fine grid, </a:t>
                </a:r>
                <a:r>
                  <a:rPr lang="en-US" altLang="zh-CN" sz="2800" i="1" dirty="0" smtClean="0">
                    <a:solidFill>
                      <a:srgbClr val="0000CC"/>
                    </a:solidFill>
                  </a:rPr>
                  <a:t>f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sz="2800" dirty="0" smtClean="0">
                    <a:solidFill>
                      <a:srgbClr val="0000CC"/>
                    </a:solidFill>
                  </a:rPr>
                  <a:t> 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70" y="-102896"/>
                <a:ext cx="8103778" cy="1143005"/>
              </a:xfrm>
              <a:prstGeom prst="rect">
                <a:avLst/>
              </a:prstGeom>
              <a:blipFill rotWithShape="0">
                <a:blip r:embed="rId3"/>
                <a:stretch>
                  <a:fillRect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-65548" y="1293242"/>
            <a:ext cx="1862503" cy="3658156"/>
            <a:chOff x="-65548" y="1293242"/>
            <a:chExt cx="1862503" cy="3658156"/>
          </a:xfrm>
        </p:grpSpPr>
        <p:grpSp>
          <p:nvGrpSpPr>
            <p:cNvPr id="38" name="Group 37"/>
            <p:cNvGrpSpPr/>
            <p:nvPr/>
          </p:nvGrpSpPr>
          <p:grpSpPr>
            <a:xfrm>
              <a:off x="172337" y="3418820"/>
              <a:ext cx="417036" cy="417000"/>
              <a:chOff x="1535453" y="1885980"/>
              <a:chExt cx="417036" cy="417000"/>
            </a:xfrm>
          </p:grpSpPr>
          <p:sp>
            <p:nvSpPr>
              <p:cNvPr id="39" name="Cube 38"/>
              <p:cNvSpPr/>
              <p:nvPr/>
            </p:nvSpPr>
            <p:spPr>
              <a:xfrm>
                <a:off x="1535453" y="1885980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1586106" y="1983235"/>
                <a:ext cx="273485" cy="273485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-65548" y="1293242"/>
              <a:ext cx="169723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prstClr val="black"/>
                  </a:solidFill>
                </a:rPr>
                <a:t>EES weighted </a:t>
              </a:r>
            </a:p>
            <a:p>
              <a:pPr algn="ctr"/>
              <a:r>
                <a:rPr lang="en-US" altLang="zh-CN" dirty="0" smtClean="0">
                  <a:solidFill>
                    <a:prstClr val="black"/>
                  </a:solidFill>
                </a:rPr>
                <a:t>smooth density</a:t>
              </a:r>
            </a:p>
            <a:p>
              <a:pPr algn="ctr"/>
              <a:r>
                <a:rPr lang="en-US" altLang="zh-CN" dirty="0">
                  <a:solidFill>
                    <a:prstClr val="black"/>
                  </a:solidFill>
                </a:rPr>
                <a:t>i</a:t>
              </a:r>
              <a:r>
                <a:rPr lang="en-US" altLang="zh-CN" dirty="0" smtClean="0">
                  <a:solidFill>
                    <a:prstClr val="black"/>
                  </a:solidFill>
                </a:rPr>
                <a:t>n </a:t>
              </a:r>
              <a:r>
                <a:rPr lang="en-US" altLang="zh-CN" b="1" i="1" dirty="0" smtClean="0">
                  <a:solidFill>
                    <a:prstClr val="black"/>
                  </a:solidFill>
                </a:rPr>
                <a:t>g</a:t>
              </a:r>
              <a:r>
                <a:rPr lang="en-US" altLang="zh-CN" dirty="0" smtClean="0">
                  <a:solidFill>
                    <a:prstClr val="black"/>
                  </a:solidFill>
                </a:rPr>
                <a:t>-space</a:t>
              </a:r>
              <a:endParaRPr lang="en-US" altLang="zh-CN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-42529" y="3997995"/>
                  <a:ext cx="1839484" cy="9534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altLang="zh-CN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 smtClean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a14:m>
                  <a:r>
                    <a:rPr lang="en-US" altLang="zh-CN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2529" y="3997995"/>
                  <a:ext cx="1839484" cy="95340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641128" y="1263070"/>
            <a:ext cx="4020459" cy="3745394"/>
            <a:chOff x="641128" y="1263070"/>
            <a:chExt cx="4020459" cy="3745394"/>
          </a:xfrm>
        </p:grpSpPr>
        <p:sp>
          <p:nvSpPr>
            <p:cNvPr id="33" name="Cube 32"/>
            <p:cNvSpPr/>
            <p:nvPr/>
          </p:nvSpPr>
          <p:spPr>
            <a:xfrm>
              <a:off x="3432406" y="3506283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641128" y="3683750"/>
              <a:ext cx="2706682" cy="31033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53137" y="3278450"/>
                  <a:ext cx="2496408" cy="3840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dirty="0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600" dirty="0" smtClean="0">
                                <a:solidFill>
                                  <a:prstClr val="black"/>
                                </a:solidFill>
                              </a:rPr>
                              <m:t> </m:t>
                            </m:r>
                          </m:e>
                          <m:sup>
                            <m:r>
                              <a:rPr lang="en-US" sz="16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6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),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137" y="3278450"/>
                  <a:ext cx="2496408" cy="38408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2450230" y="1263070"/>
              <a:ext cx="2211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prstClr val="black"/>
                  </a:solidFill>
                </a:rPr>
                <a:t>EES weighted </a:t>
              </a:r>
              <a:br>
                <a:rPr lang="en-US" altLang="zh-CN" dirty="0" smtClean="0">
                  <a:solidFill>
                    <a:prstClr val="black"/>
                  </a:solidFill>
                </a:rPr>
              </a:br>
              <a:r>
                <a:rPr lang="en-US" altLang="zh-CN" dirty="0" smtClean="0">
                  <a:solidFill>
                    <a:prstClr val="black"/>
                  </a:solidFill>
                </a:rPr>
                <a:t>smooth density</a:t>
              </a:r>
            </a:p>
            <a:p>
              <a:pPr algn="ctr"/>
              <a:r>
                <a:rPr lang="en-US" altLang="zh-CN" dirty="0">
                  <a:solidFill>
                    <a:prstClr val="black"/>
                  </a:solidFill>
                </a:rPr>
                <a:t>o</a:t>
              </a:r>
              <a:r>
                <a:rPr lang="en-US" altLang="zh-CN" dirty="0" smtClean="0">
                  <a:solidFill>
                    <a:prstClr val="black"/>
                  </a:solidFill>
                </a:rPr>
                <a:t>n discrete </a:t>
              </a:r>
              <a:r>
                <a:rPr lang="en-US" altLang="zh-CN" b="1" i="1" dirty="0">
                  <a:solidFill>
                    <a:prstClr val="black"/>
                  </a:solidFill>
                </a:rPr>
                <a:t>s</a:t>
              </a:r>
              <a:r>
                <a:rPr lang="en-US" altLang="zh-CN" dirty="0" smtClean="0">
                  <a:solidFill>
                    <a:prstClr val="black"/>
                  </a:solidFill>
                </a:rPr>
                <a:t>-space</a:t>
              </a:r>
              <a:endParaRPr lang="en-US" altLang="zh-CN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/>
                <p:cNvSpPr/>
                <p:nvPr/>
              </p:nvSpPr>
              <p:spPr>
                <a:xfrm>
                  <a:off x="2981680" y="3997995"/>
                  <a:ext cx="1417312" cy="10104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</m:oMath>
                  </a14:m>
                  <a:r>
                    <a:rPr lang="en-US" altLang="zh-CN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>,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b="1" i="1" dirty="0">
                          <a:solidFill>
                            <a:prstClr val="black"/>
                          </a:solidFill>
                        </a:rPr>
                        <m:t>s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FFT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</m:e>
                          </m:d>
                        </m:sup>
                      </m:sSubSup>
                    </m:oMath>
                  </a14:m>
                  <a:r>
                    <a:rPr lang="en-US" altLang="zh-CN" dirty="0" smtClean="0">
                      <a:solidFill>
                        <a:prstClr val="black"/>
                      </a:solidFill>
                    </a:rPr>
                    <a:t>,</a:t>
                  </a:r>
                </a:p>
                <a:p>
                  <a:pPr algn="ctr"/>
                  <a:r>
                    <a:rPr lang="en-US" altLang="zh-CN" b="1" i="1" dirty="0" smtClean="0">
                      <a:solidFill>
                        <a:prstClr val="black"/>
                      </a:solidFill>
                    </a:rPr>
                    <a:t>r</a:t>
                  </a:r>
                  <a14:m>
                    <m:oMath xmlns:m="http://schemas.openxmlformats.org/officeDocument/2006/math">
                      <m:r>
                        <a:rPr lang="en-US" altLang="zh-CN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𝒉𝒔</m:t>
                      </m:r>
                    </m:oMath>
                  </a14:m>
                  <a:endParaRPr lang="en-US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1680" y="3997995"/>
                  <a:ext cx="1417312" cy="101046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807" r="-1717" b="-8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23178" y="1286680"/>
            <a:ext cx="3601415" cy="4788285"/>
            <a:chOff x="5823178" y="1286680"/>
            <a:chExt cx="3601415" cy="4788285"/>
          </a:xfrm>
        </p:grpSpPr>
        <p:grpSp>
          <p:nvGrpSpPr>
            <p:cNvPr id="50" name="Group 49"/>
            <p:cNvGrpSpPr/>
            <p:nvPr/>
          </p:nvGrpSpPr>
          <p:grpSpPr>
            <a:xfrm>
              <a:off x="8110397" y="2245421"/>
              <a:ext cx="557721" cy="2966791"/>
              <a:chOff x="6908707" y="2008172"/>
              <a:chExt cx="557721" cy="2966791"/>
            </a:xfrm>
          </p:grpSpPr>
          <p:sp>
            <p:nvSpPr>
              <p:cNvPr id="8" name="TextBox 7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 smtClean="0">
                    <a:solidFill>
                      <a:prstClr val="black"/>
                    </a:solidFill>
                  </a:rPr>
                  <a:t>…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Cube 12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ube 29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6987319" y="2135959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180724" y="2686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6974431" y="3386094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7180724" y="4840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 flipV="1">
              <a:off x="5836427" y="2506046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899760" y="2615796"/>
              <a:ext cx="2188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B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-Spline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interpolation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5836427" y="3042744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5840954" y="3679428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5823178" y="5084879"/>
              <a:ext cx="2189492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8095142" y="2268919"/>
              <a:ext cx="422842" cy="2936809"/>
              <a:chOff x="2713549" y="2146218"/>
              <a:chExt cx="422842" cy="2936809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2901447" y="2699323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2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728804" y="2146218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1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713549" y="3394399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3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924259" y="4847065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 smtClean="0">
                    <a:solidFill>
                      <a:prstClr val="white"/>
                    </a:solidFill>
                  </a:rPr>
                  <a:t>N</a:t>
                </a:r>
                <a:endParaRPr lang="en-US" sz="1400" baseline="-25000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7848343" y="5340469"/>
                  <a:ext cx="1103059" cy="734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dirty="0" smtClean="0">
                      <a:solidFill>
                        <a:prstClr val="black"/>
                      </a:solidFill>
                    </a:rPr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600" i="1" dirty="0">
                            <a:solidFill>
                              <a:prstClr val="black"/>
                            </a:solidFill>
                          </a:rPr>
                          <m:t>f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8343" y="5340469"/>
                  <a:ext cx="1103059" cy="73449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2210" b="-2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Rectangle 83"/>
            <p:cNvSpPr/>
            <p:nvPr/>
          </p:nvSpPr>
          <p:spPr>
            <a:xfrm>
              <a:off x="7213236" y="1286680"/>
              <a:ext cx="2211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prstClr val="black"/>
                  </a:solidFill>
                </a:rPr>
                <a:t>EES interpolated smooth density</a:t>
              </a:r>
            </a:p>
            <a:p>
              <a:pPr algn="ctr"/>
              <a:r>
                <a:rPr lang="en-US" altLang="zh-CN" dirty="0">
                  <a:solidFill>
                    <a:prstClr val="black"/>
                  </a:solidFill>
                </a:rPr>
                <a:t>a</a:t>
              </a:r>
              <a:r>
                <a:rPr lang="en-US" altLang="zh-CN" dirty="0" smtClean="0">
                  <a:solidFill>
                    <a:prstClr val="black"/>
                  </a:solidFill>
                </a:rPr>
                <a:t>round each J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2324" y="5859498"/>
                <a:ext cx="7140912" cy="1024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i="1" dirty="0" smtClean="0">
                    <a:solidFill>
                      <a:prstClr val="black"/>
                    </a:solidFill>
                  </a:rPr>
                  <a:t>N</a:t>
                </a:r>
                <a:r>
                  <a:rPr lang="en-US" altLang="zh-CN" dirty="0" smtClean="0">
                    <a:solidFill>
                      <a:prstClr val="black"/>
                    </a:solidFill>
                  </a:rPr>
                  <a:t>   = number of ions, </a:t>
                </a:r>
                <a:r>
                  <a:rPr lang="en-US" altLang="zh-CN" i="1" dirty="0" smtClean="0">
                    <a:solidFill>
                      <a:prstClr val="black"/>
                    </a:solidFill>
                  </a:rPr>
                  <a:t>J=1</a:t>
                </a:r>
                <a:r>
                  <a:rPr lang="en-US" altLang="zh-CN" i="1" dirty="0">
                    <a:solidFill>
                      <a:prstClr val="black"/>
                    </a:solidFill>
                  </a:rPr>
                  <a:t>..</a:t>
                </a:r>
                <a:r>
                  <a:rPr lang="en-US" altLang="zh-CN" i="1" dirty="0" smtClean="0">
                    <a:solidFill>
                      <a:prstClr val="black"/>
                    </a:solidFill>
                  </a:rPr>
                  <a:t>N</a:t>
                </a:r>
                <a:r>
                  <a:rPr lang="en-US" altLang="zh-CN" dirty="0" smtClean="0">
                    <a:solidFill>
                      <a:prstClr val="black"/>
                    </a:solidFill>
                  </a:rPr>
                  <a:t>, 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𝐾𝑆</m:t>
                        </m:r>
                      </m:sub>
                    </m:sSub>
                  </m:oMath>
                </a14:m>
                <a:endParaRPr lang="en-US" altLang="zh-CN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= number points on spherical-polar grid around each ion.</a:t>
                </a:r>
                <a:endParaRPr lang="en-US" altLang="zh-CN" dirty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US" altLang="zh-CN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altLang="zh-CN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m:rPr>
                        <m:nor/>
                      </m:rPr>
                      <a:rPr lang="en-US" altLang="zh-CN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near</m:t>
                    </m:r>
                    <m: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independent 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system </a:t>
                </a:r>
                <a:r>
                  <a:rPr lang="en-US" altLang="zh-CN" dirty="0" smtClean="0">
                    <a:solidFill>
                      <a:prstClr val="black"/>
                    </a:solidFill>
                  </a:rPr>
                  <a:t>size .</a:t>
                </a:r>
                <a:endParaRPr lang="en-US" altLang="zh-CN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4" y="5859498"/>
                <a:ext cx="7140912" cy="1024576"/>
              </a:xfrm>
              <a:prstGeom prst="rect">
                <a:avLst/>
              </a:prstGeom>
              <a:blipFill rotWithShape="0">
                <a:blip r:embed="rId9"/>
                <a:stretch>
                  <a:fillRect l="-769" t="-2976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859938" y="1248795"/>
            <a:ext cx="2836609" cy="4817637"/>
            <a:chOff x="3859938" y="1248795"/>
            <a:chExt cx="2836609" cy="4817637"/>
          </a:xfrm>
        </p:grpSpPr>
        <p:grpSp>
          <p:nvGrpSpPr>
            <p:cNvPr id="34" name="Group 33"/>
            <p:cNvGrpSpPr/>
            <p:nvPr/>
          </p:nvGrpSpPr>
          <p:grpSpPr>
            <a:xfrm>
              <a:off x="3914851" y="2584585"/>
              <a:ext cx="1354746" cy="2385181"/>
              <a:chOff x="1677624" y="2297898"/>
              <a:chExt cx="5197731" cy="2385181"/>
            </a:xfrm>
            <a:effectLst/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1677624" y="2297898"/>
                <a:ext cx="4881223" cy="1144232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1677624" y="2777493"/>
                <a:ext cx="4881223" cy="664637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1677624" y="3442130"/>
                <a:ext cx="4881223" cy="0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837725" y="3452612"/>
                <a:ext cx="5037630" cy="1230467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5229746" y="2238094"/>
              <a:ext cx="606681" cy="2974118"/>
              <a:chOff x="5363964" y="2247767"/>
              <a:chExt cx="606681" cy="297411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5427728" y="2247767"/>
                <a:ext cx="542917" cy="2966791"/>
                <a:chOff x="6187837" y="2064158"/>
                <a:chExt cx="542917" cy="2966791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 rot="5400000">
                  <a:off x="6291351" y="3861358"/>
                  <a:ext cx="3555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altLang="zh-CN" sz="2800" dirty="0" smtClean="0">
                      <a:solidFill>
                        <a:prstClr val="black"/>
                      </a:solidFill>
                    </a:rPr>
                    <a:t>…</a:t>
                  </a:r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6218237" y="206415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6203615" y="2634941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6187837" y="325822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6218237" y="4613949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5363964" y="2293974"/>
                <a:ext cx="484414" cy="2927911"/>
                <a:chOff x="5258964" y="2313092"/>
                <a:chExt cx="484414" cy="2927911"/>
              </a:xfrm>
            </p:grpSpPr>
            <p:sp>
              <p:nvSpPr>
                <p:cNvPr id="63" name="Cube 62"/>
                <p:cNvSpPr>
                  <a:spLocks noChangeAspect="1"/>
                </p:cNvSpPr>
                <p:nvPr/>
              </p:nvSpPr>
              <p:spPr>
                <a:xfrm>
                  <a:off x="5397512" y="2373208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Cube 63"/>
                <p:cNvSpPr>
                  <a:spLocks noChangeAspect="1"/>
                </p:cNvSpPr>
                <p:nvPr/>
              </p:nvSpPr>
              <p:spPr>
                <a:xfrm>
                  <a:off x="5560308" y="2923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Cube 64"/>
                <p:cNvSpPr>
                  <a:spLocks noChangeAspect="1"/>
                </p:cNvSpPr>
                <p:nvPr/>
              </p:nvSpPr>
              <p:spPr>
                <a:xfrm>
                  <a:off x="5378961" y="3630930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Cube 65"/>
                <p:cNvSpPr>
                  <a:spLocks noChangeAspect="1"/>
                </p:cNvSpPr>
                <p:nvPr/>
              </p:nvSpPr>
              <p:spPr>
                <a:xfrm>
                  <a:off x="5570704" y="5077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5258964" y="2313092"/>
                  <a:ext cx="484414" cy="2927911"/>
                  <a:chOff x="2670234" y="2163491"/>
                  <a:chExt cx="484414" cy="2927911"/>
                </a:xfrm>
              </p:grpSpPr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2884694" y="2719012"/>
                    <a:ext cx="21659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2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746183" y="216349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1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2670234" y="3429740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3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942516" y="4855440"/>
                    <a:ext cx="212132" cy="2359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aseline="-25000" dirty="0" smtClean="0">
                        <a:solidFill>
                          <a:prstClr val="white"/>
                        </a:solidFill>
                      </a:rPr>
                      <a:t>N</a:t>
                    </a:r>
                    <a:endParaRPr lang="en-US" sz="1400" baseline="-250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83" name="Rectangle 82"/>
            <p:cNvSpPr/>
            <p:nvPr/>
          </p:nvSpPr>
          <p:spPr>
            <a:xfrm>
              <a:off x="4485190" y="1248795"/>
              <a:ext cx="22113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prstClr val="black"/>
                  </a:solidFill>
                </a:rPr>
                <a:t>EES weighted </a:t>
              </a:r>
              <a:br>
                <a:rPr lang="en-US" altLang="zh-CN" dirty="0" smtClean="0">
                  <a:solidFill>
                    <a:prstClr val="black"/>
                  </a:solidFill>
                </a:rPr>
              </a:br>
              <a:r>
                <a:rPr lang="en-US" altLang="zh-CN" dirty="0" smtClean="0">
                  <a:solidFill>
                    <a:prstClr val="black"/>
                  </a:solidFill>
                </a:rPr>
                <a:t>smooth density</a:t>
              </a:r>
            </a:p>
            <a:p>
              <a:pPr algn="ctr"/>
              <a:r>
                <a:rPr lang="en-US" altLang="zh-CN" dirty="0" smtClean="0">
                  <a:solidFill>
                    <a:prstClr val="black"/>
                  </a:solidFill>
                </a:rPr>
                <a:t>around each J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759176" y="5255184"/>
                  <a:ext cx="1889043" cy="8112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near</m:t>
                        </m:r>
                        <m: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i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9176" y="5255184"/>
                  <a:ext cx="1889043" cy="81124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30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/>
            <p:cNvSpPr txBox="1"/>
            <p:nvPr/>
          </p:nvSpPr>
          <p:spPr>
            <a:xfrm rot="19029913">
              <a:off x="3859938" y="2797678"/>
              <a:ext cx="121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N-Partition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28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8228" y="-74778"/>
                <a:ext cx="8805593" cy="677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CC"/>
                    </a:solidFill>
                  </a:rPr>
                  <a:t>4.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  <m:sup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sz="2800" dirty="0" smtClean="0">
                    <a:solidFill>
                      <a:srgbClr val="0000CC"/>
                    </a:solidFill>
                  </a:rPr>
                  <a:t> the matrix elements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28" y="-74778"/>
                <a:ext cx="8805593" cy="677621"/>
              </a:xfrm>
              <a:prstGeom prst="rect">
                <a:avLst/>
              </a:prstGeom>
              <a:blipFill rotWithShape="0">
                <a:blip r:embed="rId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/>
              <p:cNvSpPr/>
              <p:nvPr/>
            </p:nvSpPr>
            <p:spPr>
              <a:xfrm>
                <a:off x="4098924" y="4953066"/>
                <a:ext cx="4922611" cy="1818575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 smtClean="0">
                    <a:solidFill>
                      <a:prstClr val="black"/>
                    </a:solidFill>
                  </a:rPr>
                  <a:t>  A small  set of points,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sz="1600" dirty="0" smtClean="0">
                    <a:solidFill>
                      <a:prstClr val="black"/>
                    </a:solidFill>
                  </a:rPr>
                  <a:t> near ion 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</a:rPr>
                  <a:t>J,</a:t>
                </a:r>
                <a:r>
                  <a:rPr lang="en-US" altLang="zh-CN" sz="1600" dirty="0" smtClean="0">
                    <a:solidFill>
                      <a:prstClr val="black"/>
                    </a:solidFill>
                  </a:rPr>
                  <a:t> interpolated to </a:t>
                </a:r>
                <a:br>
                  <a:rPr lang="en-US" altLang="zh-CN" sz="1600" dirty="0" smtClean="0">
                    <a:solidFill>
                      <a:prstClr val="black"/>
                    </a:solidFill>
                  </a:rPr>
                </a:br>
                <a:r>
                  <a:rPr lang="en-US" altLang="zh-CN" sz="1600" dirty="0" smtClean="0">
                    <a:solidFill>
                      <a:prstClr val="black"/>
                    </a:solidFill>
                  </a:rPr>
                  <a:t>                        obtain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sz="1600" dirty="0" smtClean="0">
                    <a:solidFill>
                      <a:prstClr val="black"/>
                    </a:solidFill>
                  </a:rPr>
                  <a:t> for all 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I,J   </a:t>
                </a:r>
                <a:r>
                  <a:rPr lang="en-US" altLang="zh-CN" sz="1600" dirty="0" smtClean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(0,</m:t>
                        </m:r>
                        <m:r>
                          <a:rPr lang="zh-CN" alt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sz="1600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~1),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n-US" altLang="zh-CN" sz="1600" b="1" i="1" dirty="0">
                              <a:solidFill>
                                <a:prstClr val="black"/>
                              </a:solidFill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altLang="zh-CN" sz="1600" b="1" i="1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 </m:t>
                          </m:r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𝑒𝑎𝑟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sSubSup>
                            <m:sSubSupPr>
                              <m:ctrlP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(0,</m:t>
                              </m:r>
                              <m:r>
                                <a:rPr lang="zh-CN" alt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sup>
                        <m:e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altLang="zh-CN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1600" b="1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CN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sz="160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b="1" i="1" dirty="0" smtClean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</a:rPr>
                  <a:t> near ion </a:t>
                </a:r>
                <a:r>
                  <a:rPr lang="en-US" altLang="zh-CN" sz="1600" i="1" dirty="0">
                    <a:solidFill>
                      <a:prstClr val="black"/>
                    </a:solidFill>
                  </a:rPr>
                  <a:t>J</a:t>
                </a:r>
                <a:r>
                  <a:rPr lang="en-US" altLang="zh-CN" sz="1600" dirty="0">
                    <a:solidFill>
                      <a:prstClr val="black"/>
                    </a:solidFill>
                  </a:rPr>
                  <a:t>  independent of 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I</a:t>
                </a:r>
                <a:r>
                  <a:rPr lang="en-US" altLang="zh-CN" sz="16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prstClr val="black"/>
                    </a:solidFill>
                  </a:rPr>
                  <a:t>as are B-splines,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600" i="1" dirty="0">
                  <a:solidFill>
                    <a:prstClr val="black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8" name="Rectangle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924" y="4953066"/>
                <a:ext cx="4922611" cy="1818575"/>
              </a:xfrm>
              <a:prstGeom prst="rect">
                <a:avLst/>
              </a:prstGeom>
              <a:blipFill rotWithShape="0">
                <a:blip r:embed="rId3"/>
                <a:stretch>
                  <a:fillRect t="-330" b="-660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-87486" y="520551"/>
            <a:ext cx="2270172" cy="5012007"/>
            <a:chOff x="-87486" y="520551"/>
            <a:chExt cx="2270172" cy="5012007"/>
          </a:xfrm>
        </p:grpSpPr>
        <p:grpSp>
          <p:nvGrpSpPr>
            <p:cNvPr id="44" name="Group 43"/>
            <p:cNvGrpSpPr/>
            <p:nvPr/>
          </p:nvGrpSpPr>
          <p:grpSpPr>
            <a:xfrm>
              <a:off x="183320" y="1427156"/>
              <a:ext cx="550799" cy="3020960"/>
              <a:chOff x="1479335" y="1987689"/>
              <a:chExt cx="550799" cy="3020960"/>
            </a:xfrm>
          </p:grpSpPr>
          <p:sp>
            <p:nvSpPr>
              <p:cNvPr id="45" name="TextBox 44"/>
              <p:cNvSpPr txBox="1"/>
              <p:nvPr/>
            </p:nvSpPr>
            <p:spPr>
              <a:xfrm rot="5400000">
                <a:off x="1587419" y="3884549"/>
                <a:ext cx="3622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 smtClean="0">
                    <a:solidFill>
                      <a:prstClr val="black"/>
                    </a:solidFill>
                  </a:rPr>
                  <a:t>…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479335" y="1987689"/>
                <a:ext cx="417036" cy="417000"/>
                <a:chOff x="1535453" y="1885980"/>
                <a:chExt cx="417036" cy="417000"/>
              </a:xfrm>
            </p:grpSpPr>
            <p:sp>
              <p:nvSpPr>
                <p:cNvPr id="76" name="Cube 75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Oval 76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1479335" y="2650164"/>
                <a:ext cx="417036" cy="417000"/>
                <a:chOff x="1535453" y="1885980"/>
                <a:chExt cx="417036" cy="417000"/>
              </a:xfrm>
            </p:grpSpPr>
            <p:sp>
              <p:nvSpPr>
                <p:cNvPr id="74" name="Cube 73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479335" y="3275664"/>
                <a:ext cx="417036" cy="417000"/>
                <a:chOff x="1535453" y="1885980"/>
                <a:chExt cx="417036" cy="417000"/>
              </a:xfrm>
            </p:grpSpPr>
            <p:sp>
              <p:nvSpPr>
                <p:cNvPr id="68" name="Cube 67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Oval 68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1479335" y="4591649"/>
                <a:ext cx="417036" cy="417000"/>
                <a:chOff x="1535453" y="1885980"/>
                <a:chExt cx="417036" cy="417000"/>
              </a:xfrm>
            </p:grpSpPr>
            <p:sp>
              <p:nvSpPr>
                <p:cNvPr id="61" name="Cube 60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Oval 61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-87486" y="520551"/>
              <a:ext cx="2270172" cy="5012007"/>
              <a:chOff x="-87486" y="520551"/>
              <a:chExt cx="2270172" cy="5012007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188315" y="1509212"/>
                <a:ext cx="443523" cy="2872546"/>
                <a:chOff x="2681172" y="2136246"/>
                <a:chExt cx="443523" cy="2872546"/>
              </a:xfrm>
            </p:grpSpPr>
            <p:sp>
              <p:nvSpPr>
                <p:cNvPr id="113" name="TextBox 112"/>
                <p:cNvSpPr txBox="1"/>
                <p:nvPr/>
              </p:nvSpPr>
              <p:spPr>
                <a:xfrm>
                  <a:off x="2737161" y="2776357"/>
                  <a:ext cx="2344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 smtClean="0">
                      <a:solidFill>
                        <a:prstClr val="white"/>
                      </a:solidFill>
                    </a:rPr>
                    <a:t>2</a:t>
                  </a: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2737161" y="2136246"/>
                  <a:ext cx="2344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 smtClean="0">
                      <a:solidFill>
                        <a:prstClr val="white"/>
                      </a:solidFill>
                    </a:rPr>
                    <a:t>1</a:t>
                  </a: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2731085" y="3407045"/>
                  <a:ext cx="2344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 smtClean="0">
                      <a:solidFill>
                        <a:prstClr val="white"/>
                      </a:solidFill>
                    </a:rPr>
                    <a:t>3</a:t>
                  </a: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2681172" y="4701015"/>
                  <a:ext cx="44352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 smtClean="0">
                      <a:solidFill>
                        <a:prstClr val="white"/>
                      </a:solidFill>
                    </a:rPr>
                    <a:t>N</a:t>
                  </a:r>
                  <a:r>
                    <a:rPr lang="en-US" altLang="zh-CN" sz="1400" baseline="-25000" dirty="0" smtClean="0">
                      <a:solidFill>
                        <a:prstClr val="white"/>
                      </a:solidFill>
                    </a:rPr>
                    <a:t>KS</a:t>
                  </a:r>
                  <a:endParaRPr lang="en-US" sz="1400" baseline="-25000" dirty="0">
                    <a:solidFill>
                      <a:prstClr val="white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/>
                  <p:cNvSpPr/>
                  <p:nvPr/>
                </p:nvSpPr>
                <p:spPr>
                  <a:xfrm>
                    <a:off x="-87486" y="4581528"/>
                    <a:ext cx="2270172" cy="9510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̃"/>
                                  <m:ctrlP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r>
                      <a:rPr lang="en-US" altLang="zh-CN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a:t/>
                    </a:r>
                    <a:br>
                      <a:rPr lang="en-US" altLang="zh-CN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</a:b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1600" b="1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1600" b="1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altLang="zh-CN" sz="1600" b="1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a:t>,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lang="en-US" altLang="zh-CN" sz="1600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" name="Rectangl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7486" y="4581528"/>
                    <a:ext cx="2270172" cy="95103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1344"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-23559" y="520551"/>
                    <a:ext cx="1728832" cy="84766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sz="1600" dirty="0" smtClean="0">
                        <a:solidFill>
                          <a:prstClr val="black"/>
                        </a:solidFill>
                      </a:rPr>
                      <a:t>EES </a:t>
                    </a:r>
                    <a:r>
                      <a:rPr lang="en-US" altLang="zh-CN" sz="1600" i="1" dirty="0" smtClean="0">
                        <a:solidFill>
                          <a:prstClr val="black"/>
                        </a:solidFill>
                      </a:rPr>
                      <a:t>x</a:t>
                    </a:r>
                    <a:r>
                      <a:rPr lang="en-US" altLang="zh-CN" sz="1600" dirty="0" smtClean="0">
                        <a:solidFill>
                          <a:prstClr val="black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16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altLang="zh-CN" sz="1600" b="1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sup>
                        </m:sSup>
                      </m:oMath>
                    </a14:m>
                    <a:r>
                      <a:rPr lang="en-US" altLang="zh-CN" sz="1600" dirty="0">
                        <a:solidFill>
                          <a:prstClr val="black"/>
                        </a:solidFill>
                      </a:rPr>
                      <a:t> </a:t>
                    </a:r>
                    <a:endParaRPr lang="en-US" altLang="zh-CN" sz="1600" dirty="0" smtClean="0">
                      <a:solidFill>
                        <a:prstClr val="black"/>
                      </a:solidFill>
                    </a:endParaRPr>
                  </a:p>
                  <a:p>
                    <a:pPr algn="ctr"/>
                    <a:r>
                      <a:rPr lang="en-US" altLang="zh-CN" sz="1600" dirty="0" smtClean="0">
                        <a:solidFill>
                          <a:prstClr val="black"/>
                        </a:solidFill>
                      </a:rPr>
                      <a:t>weighted KS states</a:t>
                    </a:r>
                  </a:p>
                  <a:p>
                    <a:pPr algn="ctr"/>
                    <a:r>
                      <a:rPr lang="en-US" altLang="zh-CN" sz="1600" dirty="0" smtClean="0">
                        <a:solidFill>
                          <a:prstClr val="black"/>
                        </a:solidFill>
                      </a:rPr>
                      <a:t>in </a:t>
                    </a:r>
                    <a:r>
                      <a:rPr lang="en-US" altLang="zh-CN" sz="1600" b="1" i="1" dirty="0">
                        <a:solidFill>
                          <a:prstClr val="black"/>
                        </a:solidFill>
                      </a:rPr>
                      <a:t>g</a:t>
                    </a:r>
                    <a:r>
                      <a:rPr lang="en-US" altLang="zh-CN" sz="1600" dirty="0">
                        <a:solidFill>
                          <a:prstClr val="black"/>
                        </a:solidFill>
                      </a:rPr>
                      <a:t>-space</a:t>
                    </a:r>
                  </a:p>
                </p:txBody>
              </p:sp>
            </mc:Choice>
            <mc:Fallback xmlns=""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3559" y="520551"/>
                    <a:ext cx="1728832" cy="84766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761" r="-1761" b="-86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" name="Group 12"/>
          <p:cNvGrpSpPr/>
          <p:nvPr/>
        </p:nvGrpSpPr>
        <p:grpSpPr>
          <a:xfrm>
            <a:off x="474710" y="532635"/>
            <a:ext cx="4022645" cy="4772373"/>
            <a:chOff x="474710" y="532635"/>
            <a:chExt cx="4022645" cy="4772373"/>
          </a:xfrm>
        </p:grpSpPr>
        <p:sp>
          <p:nvSpPr>
            <p:cNvPr id="94" name="TextBox 93"/>
            <p:cNvSpPr txBox="1"/>
            <p:nvPr/>
          </p:nvSpPr>
          <p:spPr>
            <a:xfrm rot="5400000">
              <a:off x="3226931" y="3280507"/>
              <a:ext cx="355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 smtClean="0">
                  <a:solidFill>
                    <a:prstClr val="black"/>
                  </a:solidFill>
                </a:rPr>
                <a:t>…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4710" y="532635"/>
              <a:ext cx="4022645" cy="4772373"/>
              <a:chOff x="474710" y="532635"/>
              <a:chExt cx="4022645" cy="4772373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3123125" y="1435422"/>
                <a:ext cx="429951" cy="2966791"/>
                <a:chOff x="6908707" y="2008172"/>
                <a:chExt cx="429951" cy="2966791"/>
              </a:xfrm>
            </p:grpSpPr>
            <p:sp>
              <p:nvSpPr>
                <p:cNvPr id="83" name="Cube 82"/>
                <p:cNvSpPr/>
                <p:nvPr/>
              </p:nvSpPr>
              <p:spPr>
                <a:xfrm>
                  <a:off x="6908707" y="2008172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6921622" y="2568993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6921622" y="3168873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6908707" y="4557963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474710" y="532635"/>
                <a:ext cx="4022645" cy="4772373"/>
                <a:chOff x="474710" y="532635"/>
                <a:chExt cx="4022645" cy="4772373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49987" y="1624714"/>
                  <a:ext cx="2395789" cy="0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624121" y="2288651"/>
                  <a:ext cx="2395789" cy="0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635416" y="2890690"/>
                  <a:ext cx="2395789" cy="0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635416" y="4204994"/>
                  <a:ext cx="2395789" cy="0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1" name="Group 140"/>
                <p:cNvGrpSpPr/>
                <p:nvPr/>
              </p:nvGrpSpPr>
              <p:grpSpPr>
                <a:xfrm>
                  <a:off x="3140641" y="1511462"/>
                  <a:ext cx="443523" cy="2891181"/>
                  <a:chOff x="2681172" y="2136246"/>
                  <a:chExt cx="443523" cy="2891181"/>
                </a:xfrm>
              </p:grpSpPr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2734046" y="2760320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2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2737161" y="2136246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1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2731085" y="3369487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3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2681172" y="4719650"/>
                    <a:ext cx="44352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N</a:t>
                    </a:r>
                    <a:r>
                      <a:rPr lang="en-US" altLang="zh-CN" sz="1400" baseline="-25000" dirty="0" smtClean="0">
                        <a:solidFill>
                          <a:prstClr val="white"/>
                        </a:solidFill>
                      </a:rPr>
                      <a:t>KS</a:t>
                    </a:r>
                    <a:endParaRPr lang="en-US" sz="1400" baseline="-250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Rectangle 4"/>
                    <p:cNvSpPr/>
                    <p:nvPr/>
                  </p:nvSpPr>
                  <p:spPr>
                    <a:xfrm>
                      <a:off x="474710" y="1686539"/>
                      <a:ext cx="2799741" cy="56156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1600" i="1" dirty="0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𝐹𝐹𝑇</m:t>
                                </m:r>
                                <m:r>
                                  <m:rPr>
                                    <m:nor/>
                                  </m:rPr>
                                  <a:rPr lang="en-US" sz="1600" dirty="0">
                                    <a:solidFill>
                                      <a:prstClr val="black"/>
                                    </a:solidFill>
                                  </a:rPr>
                                  <m:t> </m:t>
                                </m:r>
                              </m:e>
                              <m:sup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,+,</m:t>
                                </m:r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𝐸𝐸𝑆</m:t>
                                </m:r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16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  <m:r>
                                      <a:rPr lang="en-US" sz="1600" i="1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n-US" altLang="zh-CN" sz="16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e>
                                </m:d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f>
                                  <m:fPr>
                                    <m:ctrlP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oMath>
                        </m:oMathPara>
                      </a14:m>
                      <a:endParaRPr lang="en-US" sz="16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" name="Rectangle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4710" y="1686539"/>
                      <a:ext cx="2799741" cy="561564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Rectangle 5"/>
                    <p:cNvSpPr/>
                    <p:nvPr/>
                  </p:nvSpPr>
                  <p:spPr>
                    <a:xfrm>
                      <a:off x="2764625" y="4600200"/>
                      <a:ext cx="1332931" cy="70480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</m:d>
                              </m:sup>
                            </m:sSub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d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</m:oMath>
                        </m:oMathPara>
                      </a14:m>
                      <a:endParaRPr lang="en-US" altLang="zh-CN" sz="1600" dirty="0">
                        <a:solidFill>
                          <a:prstClr val="black"/>
                        </a:solidFill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nor/>
                              </m:rPr>
                              <a:rPr lang="en-US" altLang="zh-CN" sz="1600" b="1" i="1" dirty="0">
                                <a:solidFill>
                                  <a:prstClr val="black"/>
                                </a:solidFill>
                              </a:rPr>
                              <m:t>s</m:t>
                            </m:r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Sup>
                              <m:sSubSup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𝐹𝐹𝑇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zh-CN" altLang="en-US" sz="16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𝐸𝐸𝑆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sz="16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" name="Rectangle 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64625" y="4600200"/>
                      <a:ext cx="1332931" cy="704808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Rectangle 167"/>
                    <p:cNvSpPr/>
                    <p:nvPr/>
                  </p:nvSpPr>
                  <p:spPr>
                    <a:xfrm>
                      <a:off x="2643855" y="532635"/>
                      <a:ext cx="1853500" cy="84766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prstClr val="black"/>
                          </a:solidFill>
                        </a:rPr>
                        <a:t>EES </a:t>
                      </a:r>
                      <a:r>
                        <a:rPr lang="en-US" altLang="zh-CN" sz="1600" dirty="0" smtClean="0">
                          <a:solidFill>
                            <a:prstClr val="black"/>
                          </a:solidFill>
                        </a:rPr>
                        <a:t>x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1600" b="1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d>
                                <m:dPr>
                                  <m:ctrlPr>
                                    <a:rPr lang="en-US" altLang="zh-CN" sz="1600" b="1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</m:oMath>
                      </a14:m>
                      <a:endParaRPr lang="en-US" altLang="zh-CN" sz="1600" dirty="0">
                        <a:solidFill>
                          <a:prstClr val="black"/>
                        </a:solidFill>
                      </a:endParaRPr>
                    </a:p>
                    <a:p>
                      <a:pPr algn="ctr"/>
                      <a:r>
                        <a:rPr lang="en-US" altLang="zh-CN" sz="1600" dirty="0">
                          <a:solidFill>
                            <a:prstClr val="black"/>
                          </a:solidFill>
                        </a:rPr>
                        <a:t>weighted KS </a:t>
                      </a:r>
                      <a:r>
                        <a:rPr lang="en-US" altLang="zh-CN" sz="1600" dirty="0" smtClean="0">
                          <a:solidFill>
                            <a:prstClr val="black"/>
                          </a:solidFill>
                        </a:rPr>
                        <a:t>states</a:t>
                      </a:r>
                    </a:p>
                    <a:p>
                      <a:pPr algn="ctr"/>
                      <a:r>
                        <a:rPr lang="en-US" altLang="zh-CN" sz="1600" dirty="0" smtClean="0">
                          <a:solidFill>
                            <a:prstClr val="black"/>
                          </a:solidFill>
                        </a:rPr>
                        <a:t>in </a:t>
                      </a:r>
                      <a:r>
                        <a:rPr lang="en-US" altLang="zh-CN" sz="1600" b="1" i="1" dirty="0">
                          <a:solidFill>
                            <a:prstClr val="black"/>
                          </a:solidFill>
                        </a:rPr>
                        <a:t>s</a:t>
                      </a:r>
                      <a:r>
                        <a:rPr lang="en-US" altLang="zh-CN" sz="1600" dirty="0" smtClean="0">
                          <a:solidFill>
                            <a:prstClr val="black"/>
                          </a:solidFill>
                        </a:rPr>
                        <a:t>-space</a:t>
                      </a:r>
                      <a:endParaRPr lang="en-US" altLang="zh-CN" sz="1600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8" name="Rectangle 16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43855" y="532635"/>
                      <a:ext cx="1853500" cy="847668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b="-86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0" name="Group 9"/>
          <p:cNvGrpSpPr/>
          <p:nvPr/>
        </p:nvGrpSpPr>
        <p:grpSpPr>
          <a:xfrm>
            <a:off x="7383122" y="1466907"/>
            <a:ext cx="590355" cy="2966791"/>
            <a:chOff x="8316739" y="3731066"/>
            <a:chExt cx="590355" cy="2966791"/>
          </a:xfrm>
        </p:grpSpPr>
        <p:grpSp>
          <p:nvGrpSpPr>
            <p:cNvPr id="129" name="Group 128"/>
            <p:cNvGrpSpPr/>
            <p:nvPr/>
          </p:nvGrpSpPr>
          <p:grpSpPr>
            <a:xfrm>
              <a:off x="8349373" y="3731066"/>
              <a:ext cx="557721" cy="2966791"/>
              <a:chOff x="6908707" y="2008172"/>
              <a:chExt cx="557721" cy="2966791"/>
            </a:xfrm>
          </p:grpSpPr>
          <p:sp>
            <p:nvSpPr>
              <p:cNvPr id="130" name="TextBox 129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 smtClean="0">
                    <a:solidFill>
                      <a:prstClr val="black"/>
                    </a:solidFill>
                  </a:rPr>
                  <a:t>…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Cube 130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Cube 131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Cube 132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Cube 133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5" name="Cube 134"/>
            <p:cNvSpPr>
              <a:spLocks noChangeAspect="1"/>
            </p:cNvSpPr>
            <p:nvPr/>
          </p:nvSpPr>
          <p:spPr>
            <a:xfrm>
              <a:off x="8411972" y="3818427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6" name="Cube 135"/>
            <p:cNvSpPr>
              <a:spLocks noChangeAspect="1"/>
            </p:cNvSpPr>
            <p:nvPr/>
          </p:nvSpPr>
          <p:spPr>
            <a:xfrm>
              <a:off x="8574768" y="4368521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7" name="Cube 136"/>
            <p:cNvSpPr>
              <a:spLocks noChangeAspect="1"/>
            </p:cNvSpPr>
            <p:nvPr/>
          </p:nvSpPr>
          <p:spPr>
            <a:xfrm>
              <a:off x="8393421" y="5076149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8" name="Cube 137"/>
            <p:cNvSpPr>
              <a:spLocks noChangeAspect="1"/>
            </p:cNvSpPr>
            <p:nvPr/>
          </p:nvSpPr>
          <p:spPr>
            <a:xfrm>
              <a:off x="8585164" y="6522521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8316739" y="3758311"/>
              <a:ext cx="441099" cy="2927911"/>
              <a:chOff x="2713549" y="2163491"/>
              <a:chExt cx="441099" cy="2927911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2912231" y="2709050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2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2746183" y="2163491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1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2713549" y="3405453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3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942516" y="4855440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 smtClean="0">
                    <a:solidFill>
                      <a:prstClr val="white"/>
                    </a:solidFill>
                  </a:rPr>
                  <a:t>N</a:t>
                </a:r>
                <a:endParaRPr lang="en-US" sz="1400" baseline="-250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6939044" y="565005"/>
            <a:ext cx="22593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prstClr val="black"/>
                </a:solidFill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–Partition,</a:t>
            </a:r>
          </a:p>
          <a:p>
            <a:pPr algn="ctr"/>
            <a:r>
              <a:rPr lang="en-US" sz="1600" i="1" dirty="0" smtClean="0">
                <a:solidFill>
                  <a:prstClr val="black"/>
                </a:solidFill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 B</a:t>
            </a:r>
            <a:r>
              <a:rPr lang="en-US" altLang="zh-CN" sz="1600" dirty="0" smtClean="0">
                <a:solidFill>
                  <a:prstClr val="black"/>
                </a:solidFill>
              </a:rPr>
              <a:t>-Spline Interpolations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p</a:t>
            </a:r>
            <a:r>
              <a:rPr lang="en-US" sz="1600" dirty="0" smtClean="0">
                <a:solidFill>
                  <a:prstClr val="black"/>
                </a:solidFill>
              </a:rPr>
              <a:t>er KS state</a:t>
            </a:r>
            <a:endParaRPr lang="en-US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80203" y="4510723"/>
                <a:ext cx="1305806" cy="3849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=1…</m:t>
                      </m:r>
                      <m:r>
                        <a:rPr lang="en-US" altLang="zh-CN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altLang="zh-CN" sz="14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203" y="4510723"/>
                <a:ext cx="1305806" cy="384977"/>
              </a:xfrm>
              <a:prstGeom prst="rect">
                <a:avLst/>
              </a:prstGeom>
              <a:blipFill rotWithShape="0">
                <a:blip r:embed="rId10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6883712" y="822919"/>
            <a:ext cx="38103" cy="412021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41572" y="1359207"/>
                <a:ext cx="1193147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(0,</m:t>
                          </m:r>
                          <m:r>
                            <a:rPr lang="zh-CN" alt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altLang="zh-CN" sz="1400" b="1" i="1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4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sz="1400" dirty="0">
                    <a:solidFill>
                      <a:prstClr val="black"/>
                    </a:solidFill>
                  </a:rPr>
                  <a:t> near ion </a:t>
                </a:r>
                <a:r>
                  <a:rPr lang="en-US" altLang="zh-CN" sz="1400" i="1" dirty="0" smtClean="0">
                    <a:solidFill>
                      <a:prstClr val="black"/>
                    </a:solidFill>
                  </a:rPr>
                  <a:t>1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572" y="1359207"/>
                <a:ext cx="1193147" cy="577081"/>
              </a:xfrm>
              <a:prstGeom prst="rect">
                <a:avLst/>
              </a:prstGeom>
              <a:blipFill rotWithShape="0">
                <a:blip r:embed="rId14"/>
                <a:stretch>
                  <a:fillRect r="-510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7891219" y="1866473"/>
                <a:ext cx="1193147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(0,</m:t>
                          </m:r>
                          <m:r>
                            <a:rPr lang="zh-CN" alt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altLang="zh-CN" sz="1400" b="1" i="1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4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sz="1400" dirty="0">
                    <a:solidFill>
                      <a:prstClr val="black"/>
                    </a:solidFill>
                  </a:rPr>
                  <a:t> near ion </a:t>
                </a:r>
                <a:r>
                  <a:rPr lang="en-US" altLang="zh-CN" sz="1400" i="1" dirty="0">
                    <a:solidFill>
                      <a:prstClr val="black"/>
                    </a:solidFill>
                  </a:rPr>
                  <a:t>2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219" y="1866473"/>
                <a:ext cx="1193147" cy="577081"/>
              </a:xfrm>
              <a:prstGeom prst="rect">
                <a:avLst/>
              </a:prstGeom>
              <a:blipFill rotWithShape="0">
                <a:blip r:embed="rId15"/>
                <a:stretch>
                  <a:fillRect r="-51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7883994" y="2492884"/>
                <a:ext cx="1193147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(0,</m:t>
                          </m:r>
                          <m:r>
                            <a:rPr lang="zh-CN" alt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altLang="zh-CN" sz="1400" b="1" i="1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4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sz="1400" dirty="0">
                    <a:solidFill>
                      <a:prstClr val="black"/>
                    </a:solidFill>
                  </a:rPr>
                  <a:t> near ion </a:t>
                </a:r>
                <a:r>
                  <a:rPr lang="en-US" altLang="zh-CN" sz="1400" i="1" dirty="0">
                    <a:solidFill>
                      <a:prstClr val="black"/>
                    </a:solidFill>
                  </a:rPr>
                  <a:t>3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994" y="2492884"/>
                <a:ext cx="1193147" cy="577081"/>
              </a:xfrm>
              <a:prstGeom prst="rect">
                <a:avLst/>
              </a:prstGeom>
              <a:blipFill rotWithShape="0">
                <a:blip r:embed="rId16"/>
                <a:stretch>
                  <a:fillRect r="-510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7850269" y="3882440"/>
                <a:ext cx="1217193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(0,</m:t>
                          </m:r>
                          <m:r>
                            <a:rPr lang="zh-CN" alt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altLang="zh-CN" sz="1400" b="1" i="1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4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altLang="zh-CN" sz="1400" dirty="0">
                    <a:solidFill>
                      <a:prstClr val="black"/>
                    </a:solidFill>
                  </a:rPr>
                  <a:t> near ion </a:t>
                </a:r>
                <a:r>
                  <a:rPr lang="en-US" altLang="zh-CN" sz="1400" i="1" dirty="0">
                    <a:solidFill>
                      <a:prstClr val="black"/>
                    </a:solidFill>
                  </a:rPr>
                  <a:t>N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269" y="3882440"/>
                <a:ext cx="1217193" cy="577081"/>
              </a:xfrm>
              <a:prstGeom prst="rect">
                <a:avLst/>
              </a:prstGeom>
              <a:blipFill rotWithShape="0">
                <a:blip r:embed="rId17"/>
                <a:stretch>
                  <a:fillRect r="-1005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3614110" y="753170"/>
            <a:ext cx="3227034" cy="3655853"/>
            <a:chOff x="3614110" y="753170"/>
            <a:chExt cx="3227034" cy="3655853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3621827" y="1669905"/>
              <a:ext cx="1738280" cy="948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695487" y="1703413"/>
              <a:ext cx="1761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</a:rPr>
                <a:t>     N-</a:t>
              </a:r>
              <a:r>
                <a:rPr lang="en-US" sz="1600" dirty="0" smtClean="0">
                  <a:solidFill>
                    <a:prstClr val="black"/>
                  </a:solidFill>
                </a:rPr>
                <a:t>Partition</a:t>
              </a:r>
              <a:r>
                <a:rPr lang="en-US" sz="1600" i="1" dirty="0" smtClean="0">
                  <a:solidFill>
                    <a:prstClr val="black"/>
                  </a:solidFill>
                </a:rPr>
                <a:t>,</a:t>
              </a:r>
              <a:r>
                <a:rPr lang="en-US" sz="1600" dirty="0" smtClean="0">
                  <a:solidFill>
                    <a:prstClr val="black"/>
                  </a:solidFill>
                </a:rPr>
                <a:t> </a:t>
              </a:r>
            </a:p>
            <a:p>
              <a:r>
                <a:rPr lang="en-US" sz="1600" i="1" dirty="0" smtClean="0">
                  <a:solidFill>
                    <a:prstClr val="black"/>
                  </a:solidFill>
                </a:rPr>
                <a:t>N</a:t>
              </a:r>
              <a:r>
                <a:rPr lang="en-US" sz="1600" dirty="0" smtClean="0">
                  <a:solidFill>
                    <a:prstClr val="black"/>
                  </a:solidFill>
                </a:rPr>
                <a:t> B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-Spline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Interps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.</a:t>
              </a:r>
              <a:endParaRPr lang="en-US" sz="1600" baseline="300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5358028" y="1496601"/>
                  <a:ext cx="1425524" cy="3849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8028" y="1496601"/>
                  <a:ext cx="1425524" cy="3849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5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Arrow Connector 102"/>
            <p:cNvCxnSpPr/>
            <p:nvPr/>
          </p:nvCxnSpPr>
          <p:spPr>
            <a:xfrm>
              <a:off x="3659148" y="2259197"/>
              <a:ext cx="1738280" cy="948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3665880" y="2871090"/>
              <a:ext cx="1738280" cy="948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3614110" y="4222346"/>
              <a:ext cx="1738280" cy="948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/>
                <p:cNvSpPr/>
                <p:nvPr/>
              </p:nvSpPr>
              <p:spPr>
                <a:xfrm>
                  <a:off x="5360107" y="2040525"/>
                  <a:ext cx="1425524" cy="3849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Rectangle 1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107" y="2040525"/>
                  <a:ext cx="1425524" cy="3849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5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/>
                <p:cNvSpPr/>
                <p:nvPr/>
              </p:nvSpPr>
              <p:spPr>
                <a:xfrm>
                  <a:off x="5380956" y="2658048"/>
                  <a:ext cx="1425524" cy="3849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Rectangle 1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0956" y="2658048"/>
                  <a:ext cx="1425524" cy="38497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/>
                <p:cNvSpPr/>
                <p:nvPr/>
              </p:nvSpPr>
              <p:spPr>
                <a:xfrm>
                  <a:off x="5415620" y="4020712"/>
                  <a:ext cx="1425524" cy="3883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4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𝐾𝑆</m:t>
                                </m:r>
                              </m:sub>
                            </m:sSub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Rectangle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5620" y="4020712"/>
                  <a:ext cx="1425524" cy="38831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5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Rectangle 88"/>
            <p:cNvSpPr/>
            <p:nvPr/>
          </p:nvSpPr>
          <p:spPr>
            <a:xfrm>
              <a:off x="5582992" y="753170"/>
              <a:ext cx="8784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Smooth</a:t>
              </a:r>
            </a:p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Z-matrix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91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" grpId="0"/>
      <p:bldP spid="14" grpId="0"/>
      <p:bldP spid="17" grpId="0"/>
      <p:bldP spid="81" grpId="0"/>
      <p:bldP spid="87" grpId="0"/>
      <p:bldP spid="8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067" y="-65285"/>
                <a:ext cx="9447495" cy="114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CC"/>
                    </a:solidFill>
                  </a:rPr>
                  <a:t>5.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core density component,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80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altLang="zh-CN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800" dirty="0">
                  <a:solidFill>
                    <a:srgbClr val="0000CC"/>
                  </a:solidFill>
                </a:endParaRPr>
              </a:p>
              <a:p>
                <a:pPr algn="ctr"/>
                <a:r>
                  <a:rPr lang="en-US" altLang="zh-CN" sz="2800" dirty="0">
                    <a:solidFill>
                      <a:srgbClr val="0000CC"/>
                    </a:solidFill>
                  </a:rPr>
                  <a:t>a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round each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ion </a:t>
                </a:r>
                <a:r>
                  <a:rPr lang="en-US" altLang="zh-CN" sz="2800" i="1" dirty="0">
                    <a:solidFill>
                      <a:srgbClr val="0000CC"/>
                    </a:solidFill>
                  </a:rPr>
                  <a:t>J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, on the fine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grid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7" y="-65285"/>
                <a:ext cx="9447495" cy="1143005"/>
              </a:xfrm>
              <a:prstGeom prst="rect">
                <a:avLst/>
              </a:prstGeom>
              <a:blipFill rotWithShape="0">
                <a:blip r:embed="rId2"/>
                <a:stretch>
                  <a:fillRect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9700" y="1855942"/>
            <a:ext cx="1790490" cy="3026289"/>
            <a:chOff x="49700" y="1855942"/>
            <a:chExt cx="1790490" cy="3026289"/>
          </a:xfrm>
        </p:grpSpPr>
        <p:sp>
          <p:nvSpPr>
            <p:cNvPr id="129" name="TextBox 128"/>
            <p:cNvSpPr txBox="1"/>
            <p:nvPr/>
          </p:nvSpPr>
          <p:spPr>
            <a:xfrm rot="5400000">
              <a:off x="754298" y="3531937"/>
              <a:ext cx="355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 smtClean="0">
                  <a:solidFill>
                    <a:prstClr val="black"/>
                  </a:solidFill>
                </a:rPr>
                <a:t>…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08488" y="1855942"/>
                  <a:ext cx="1627882" cy="4685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88" y="1855942"/>
                  <a:ext cx="1627882" cy="46852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64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/>
                <p:cNvSpPr/>
                <p:nvPr/>
              </p:nvSpPr>
              <p:spPr>
                <a:xfrm>
                  <a:off x="49700" y="4407614"/>
                  <a:ext cx="1790490" cy="4746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𝐾𝑆</m:t>
                                </m:r>
                              </m:sub>
                            </m:s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00" y="4407614"/>
                  <a:ext cx="1790490" cy="47461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/>
                <p:cNvSpPr/>
                <p:nvPr/>
              </p:nvSpPr>
              <p:spPr>
                <a:xfrm>
                  <a:off x="101122" y="2376800"/>
                  <a:ext cx="1627882" cy="4685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22" y="2376800"/>
                  <a:ext cx="1627882" cy="46852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/>
                <p:cNvSpPr/>
                <p:nvPr/>
              </p:nvSpPr>
              <p:spPr>
                <a:xfrm>
                  <a:off x="68126" y="2988117"/>
                  <a:ext cx="1627882" cy="4685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=1…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6" y="2988117"/>
                  <a:ext cx="1627882" cy="46852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4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257046" y="1697321"/>
            <a:ext cx="5044448" cy="4711007"/>
            <a:chOff x="257046" y="1697321"/>
            <a:chExt cx="5044448" cy="47110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2124704" y="1697321"/>
                  <a:ext cx="1830950" cy="438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 smtClean="0">
                      <a:solidFill>
                        <a:prstClr val="black"/>
                      </a:solidFill>
                    </a:rPr>
                    <a:t>Reduction of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4704" y="1697321"/>
                  <a:ext cx="1830950" cy="43858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3000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257046" y="1880021"/>
              <a:ext cx="5044448" cy="4528307"/>
              <a:chOff x="257046" y="1880021"/>
              <a:chExt cx="5044448" cy="452830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499784" y="1880021"/>
                <a:ext cx="801710" cy="2984193"/>
                <a:chOff x="4499784" y="1880021"/>
                <a:chExt cx="801710" cy="29841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Rectangle 6"/>
                    <p:cNvSpPr/>
                    <p:nvPr/>
                  </p:nvSpPr>
                  <p:spPr>
                    <a:xfrm>
                      <a:off x="4528162" y="1880021"/>
                      <a:ext cx="763351" cy="43826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" name="Rectangle 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28162" y="1880021"/>
                      <a:ext cx="763351" cy="43826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b="-2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35" name="TextBox 134"/>
                <p:cNvSpPr txBox="1"/>
                <p:nvPr/>
              </p:nvSpPr>
              <p:spPr>
                <a:xfrm rot="5400000">
                  <a:off x="4703666" y="3535763"/>
                  <a:ext cx="3555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altLang="zh-CN" sz="2800" dirty="0" smtClean="0">
                      <a:solidFill>
                        <a:prstClr val="black"/>
                      </a:solidFill>
                    </a:rPr>
                    <a:t>…</a:t>
                  </a:r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4499784" y="4425632"/>
                      <a:ext cx="763351" cy="43858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6" name="Rectangle 13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99784" y="4425632"/>
                      <a:ext cx="763351" cy="438582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b="-2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4528162" y="2463600"/>
                      <a:ext cx="763351" cy="43851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Rectangle 2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28162" y="2463600"/>
                      <a:ext cx="763351" cy="438518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 b="-2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Rectangle 147"/>
                    <p:cNvSpPr/>
                    <p:nvPr/>
                  </p:nvSpPr>
                  <p:spPr>
                    <a:xfrm>
                      <a:off x="4538143" y="3035888"/>
                      <a:ext cx="763351" cy="43992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8" name="Rectangle 14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38143" y="3035888"/>
                      <a:ext cx="763351" cy="439929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b="-2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" name="Group 5"/>
              <p:cNvGrpSpPr/>
              <p:nvPr/>
            </p:nvGrpSpPr>
            <p:grpSpPr>
              <a:xfrm>
                <a:off x="257046" y="2077337"/>
                <a:ext cx="4307938" cy="4330991"/>
                <a:chOff x="257046" y="2077337"/>
                <a:chExt cx="4307938" cy="433099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Rectangle 117"/>
                    <p:cNvSpPr/>
                    <p:nvPr/>
                  </p:nvSpPr>
                  <p:spPr>
                    <a:xfrm>
                      <a:off x="257046" y="5473585"/>
                      <a:ext cx="4307938" cy="934743"/>
                    </a:xfrm>
                    <a:prstGeom prst="rect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zh-CN" sz="1600" dirty="0" smtClean="0">
                          <a:solidFill>
                            <a:prstClr val="black"/>
                          </a:solidFill>
                        </a:rPr>
                        <a:t>  Each KS state contributes to N unique reductions</a:t>
                      </a:r>
                      <a:endParaRPr lang="en-US" altLang="zh-CN" sz="1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endParaRP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  <m:sup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,2)</m:t>
                                </m:r>
                              </m:sup>
                            </m:sSubSup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𝐼𝐽</m:t>
                                        </m:r>
                                      </m:sub>
                                      <m:sup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altLang="zh-CN" sz="1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bSup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</m:e>
                                  <m:sup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oMath>
                        </m:oMathPara>
                      </a14:m>
                      <a:endParaRPr lang="en-US" altLang="zh-CN" sz="1600" i="1" dirty="0" smtClean="0">
                        <a:solidFill>
                          <a:prstClr val="black"/>
                        </a:solidFill>
                        <a:latin typeface="Cambria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8" name="Rectangle 11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7046" y="5473585"/>
                      <a:ext cx="4307938" cy="934743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t="-633"/>
                      </a:stretch>
                    </a:blipFill>
                    <a:ln w="28575">
                      <a:solidFill>
                        <a:srgbClr val="0070C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2" name="Straight Arrow Connector 101"/>
                <p:cNvCxnSpPr/>
                <p:nvPr/>
              </p:nvCxnSpPr>
              <p:spPr>
                <a:xfrm flipV="1">
                  <a:off x="1821322" y="2105035"/>
                  <a:ext cx="2649604" cy="506028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 flipV="1">
                  <a:off x="1821322" y="2105035"/>
                  <a:ext cx="2649604" cy="1105908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>
                  <a:stCxn id="130" idx="3"/>
                </p:cNvCxnSpPr>
                <p:nvPr/>
              </p:nvCxnSpPr>
              <p:spPr>
                <a:xfrm flipV="1">
                  <a:off x="1840190" y="2135903"/>
                  <a:ext cx="2568045" cy="2509020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/>
                <p:cNvCxnSpPr/>
                <p:nvPr/>
              </p:nvCxnSpPr>
              <p:spPr>
                <a:xfrm>
                  <a:off x="1869819" y="2105035"/>
                  <a:ext cx="2515752" cy="259924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/>
                <p:cNvCxnSpPr/>
                <p:nvPr/>
              </p:nvCxnSpPr>
              <p:spPr>
                <a:xfrm>
                  <a:off x="1821322" y="2611063"/>
                  <a:ext cx="2534600" cy="205844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Arrow Connector 122"/>
                <p:cNvCxnSpPr/>
                <p:nvPr/>
              </p:nvCxnSpPr>
              <p:spPr>
                <a:xfrm>
                  <a:off x="1840190" y="3238395"/>
                  <a:ext cx="2545381" cy="1465888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 flipV="1">
                  <a:off x="1869819" y="2094971"/>
                  <a:ext cx="2538416" cy="18716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/>
                <p:cNvCxnSpPr/>
                <p:nvPr/>
              </p:nvCxnSpPr>
              <p:spPr>
                <a:xfrm>
                  <a:off x="1825155" y="4657772"/>
                  <a:ext cx="2530767" cy="11731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Rectangle 10"/>
                    <p:cNvSpPr/>
                    <p:nvPr/>
                  </p:nvSpPr>
                  <p:spPr>
                    <a:xfrm>
                      <a:off x="2334056" y="2077337"/>
                      <a:ext cx="581378" cy="399853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Rectangle 1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34056" y="2077337"/>
                      <a:ext cx="581378" cy="399853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9" name="Rectangle 138"/>
                    <p:cNvSpPr/>
                    <p:nvPr/>
                  </p:nvSpPr>
                  <p:spPr>
                    <a:xfrm>
                      <a:off x="2624745" y="2344151"/>
                      <a:ext cx="581377" cy="399853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9" name="Rectangle 13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4745" y="2344151"/>
                      <a:ext cx="581377" cy="399853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0" name="Rectangle 139"/>
                    <p:cNvSpPr/>
                    <p:nvPr/>
                  </p:nvSpPr>
                  <p:spPr>
                    <a:xfrm>
                      <a:off x="3261225" y="3130266"/>
                      <a:ext cx="702052" cy="40415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14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𝐾𝑆</m:t>
                                    </m:r>
                                  </m:sub>
                                </m:sSub>
                                <m:r>
                                  <a:rPr lang="en-US" altLang="zh-CN" sz="1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0" name="Rectangle 13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61225" y="3130266"/>
                      <a:ext cx="702052" cy="404150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Rectangle 148"/>
                    <p:cNvSpPr/>
                    <p:nvPr/>
                  </p:nvSpPr>
                  <p:spPr>
                    <a:xfrm>
                      <a:off x="2201073" y="4654987"/>
                      <a:ext cx="1830950" cy="43858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prstClr val="black"/>
                          </a:solidFill>
                        </a:rPr>
                        <a:t>Reduction of 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𝐼𝑁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Rectangle 14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01073" y="4654987"/>
                      <a:ext cx="1830950" cy="438582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2667" b="-1944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0" name="Group 9"/>
          <p:cNvGrpSpPr/>
          <p:nvPr/>
        </p:nvGrpSpPr>
        <p:grpSpPr>
          <a:xfrm>
            <a:off x="4914974" y="1771649"/>
            <a:ext cx="4121032" cy="4480033"/>
            <a:chOff x="4914974" y="1771649"/>
            <a:chExt cx="4121032" cy="4480033"/>
          </a:xfrm>
        </p:grpSpPr>
        <p:cxnSp>
          <p:nvCxnSpPr>
            <p:cNvPr id="146" name="Straight Arrow Connector 145"/>
            <p:cNvCxnSpPr/>
            <p:nvPr/>
          </p:nvCxnSpPr>
          <p:spPr>
            <a:xfrm>
              <a:off x="5327283" y="2147257"/>
              <a:ext cx="2098332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5327283" y="4663637"/>
              <a:ext cx="2258505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774531" y="1771649"/>
                  <a:ext cx="1031372" cy="3970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i="1" dirty="0">
                    <a:solidFill>
                      <a:prstClr val="black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4531" y="1771649"/>
                  <a:ext cx="1031372" cy="397096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/>
                <p:cNvSpPr/>
                <p:nvPr/>
              </p:nvSpPr>
              <p:spPr>
                <a:xfrm>
                  <a:off x="5730896" y="4272407"/>
                  <a:ext cx="1031372" cy="3970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i="1" dirty="0">
                    <a:solidFill>
                      <a:prstClr val="black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0" name="Rectangle 1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0896" y="4272407"/>
                  <a:ext cx="1031372" cy="397096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7571159" y="1880871"/>
                  <a:ext cx="1413977" cy="4483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1159" y="1880871"/>
                  <a:ext cx="1413977" cy="44832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/>
                <p:cNvSpPr/>
                <p:nvPr/>
              </p:nvSpPr>
              <p:spPr>
                <a:xfrm>
                  <a:off x="7622029" y="4406601"/>
                  <a:ext cx="1413977" cy="4483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Rectangle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029" y="4406601"/>
                  <a:ext cx="1413977" cy="44832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/>
                <p:cNvSpPr/>
                <p:nvPr/>
              </p:nvSpPr>
              <p:spPr>
                <a:xfrm>
                  <a:off x="4914974" y="5578549"/>
                  <a:ext cx="3658012" cy="673133"/>
                </a:xfrm>
                <a:prstGeom prst="rect">
                  <a:avLst/>
                </a:prstGeom>
                <a:ln w="28575">
                  <a:solidFill>
                    <a:srgbClr val="0070C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dirty="0" smtClean="0">
                      <a:solidFill>
                        <a:prstClr val="black"/>
                      </a:solidFill>
                    </a:rPr>
                    <a:t>  In this example we have 1 projector</a:t>
                  </a:r>
                  <a:endParaRPr lang="en-US" altLang="zh-CN" sz="1600" i="1" dirty="0" smtClean="0">
                    <a:solidFill>
                      <a:prstClr val="black"/>
                    </a:solidFill>
                    <a:latin typeface="Cambria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z="16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</m:e>
                            </m:d>
                          </m:sup>
                        </m:sSubSup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∀ </m:t>
                        </m:r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r>
                    <a:rPr lang="en-US" altLang="zh-CN" sz="1600" i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 Math" panose="02040503050406030204" pitchFamily="18" charset="0"/>
                    </a:rPr>
                    <a:t/>
                  </a:r>
                  <a:br>
                    <a:rPr lang="en-US" altLang="zh-CN" sz="1600" i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 Math" panose="02040503050406030204" pitchFamily="18" charset="0"/>
                    </a:rPr>
                  </a:br>
                  <a:endParaRPr lang="en-US" altLang="zh-CN" sz="1600" i="1" dirty="0">
                    <a:solidFill>
                      <a:prstClr val="black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7" name="Rectangle 1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974" y="5578549"/>
                  <a:ext cx="3658012" cy="673133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t="-862"/>
                  </a:stretch>
                </a:blipFill>
                <a:ln w="28575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5350127" y="2697863"/>
              <a:ext cx="2098332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350127" y="3270151"/>
              <a:ext cx="2098332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7571159" y="2444037"/>
                  <a:ext cx="1413977" cy="4483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1159" y="2444037"/>
                  <a:ext cx="1413977" cy="448328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7585788" y="3019544"/>
                  <a:ext cx="1413977" cy="4483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5788" y="3019544"/>
                  <a:ext cx="1413977" cy="448328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7357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020" y="-15986"/>
                <a:ext cx="9092932" cy="114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CC"/>
                    </a:solidFill>
                  </a:rPr>
                  <a:t>6.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core density component,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80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core</m:t>
                        </m:r>
                        <m:r>
                          <a:rPr lang="en-US" altLang="zh-CN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altLang="zh-CN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800" dirty="0">
                  <a:solidFill>
                    <a:srgbClr val="0000CC"/>
                  </a:solidFill>
                </a:endParaRPr>
              </a:p>
              <a:p>
                <a:pPr algn="ctr"/>
                <a:r>
                  <a:rPr lang="en-US" altLang="zh-CN" sz="2800" dirty="0">
                    <a:solidFill>
                      <a:srgbClr val="0000CC"/>
                    </a:solidFill>
                  </a:rPr>
                  <a:t>a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round each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ion </a:t>
                </a:r>
                <a:r>
                  <a:rPr lang="en-US" altLang="zh-CN" sz="2800" i="1" dirty="0">
                    <a:solidFill>
                      <a:srgbClr val="0000CC"/>
                    </a:solidFill>
                  </a:rPr>
                  <a:t>J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, on the fine 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grid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0" y="-15986"/>
                <a:ext cx="9092932" cy="1143005"/>
              </a:xfrm>
              <a:prstGeom prst="rect">
                <a:avLst/>
              </a:prstGeom>
              <a:blipFill rotWithShape="0">
                <a:blip r:embed="rId2"/>
                <a:stretch>
                  <a:fillRect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/>
              <p:cNvSpPr/>
              <p:nvPr/>
            </p:nvSpPr>
            <p:spPr>
              <a:xfrm>
                <a:off x="2539612" y="5870398"/>
                <a:ext cx="4869035" cy="933397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 smtClean="0">
                    <a:solidFill>
                      <a:prstClr val="black"/>
                    </a:solidFill>
                  </a:rPr>
                  <a:t>    Each KS state contributes to N unique reductions</a:t>
                </a:r>
              </a:p>
              <a:p>
                <a:r>
                  <a:rPr lang="en-US" altLang="zh-CN" sz="16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600" dirty="0" smtClean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zh-CN" alt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m:rPr>
                        <m:nor/>
                      </m:rP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zh-CN" sz="16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𝐼𝐽</m:t>
                                </m:r>
                              </m:sub>
                            </m:sSub>
                            <m:r>
                              <a:rPr lang="zh-CN" alt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solidFill>
                              <a:prstClr val="black"/>
                            </a:solidFill>
                          </a:rPr>
                          <m:t> </m:t>
                        </m:r>
                      </m:e>
                    </m:nary>
                    <m:r>
                      <m:rPr>
                        <m:nor/>
                      </m:rPr>
                      <a:rPr lang="en-US" altLang="zh-CN" sz="16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near</m:t>
                    </m:r>
                    <m: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Sup>
                      <m:sSubSupPr>
                        <m:ctrlP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600" i="1" dirty="0" smtClean="0">
                    <a:solidFill>
                      <a:prstClr val="black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</a:rPr>
                  <a:t> = weight for points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b="1" i="1" dirty="0">
                        <a:solidFill>
                          <a:prstClr val="black"/>
                        </a:solidFill>
                      </a:rPr>
                      <m:t>s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near</m:t>
                    </m:r>
                    <m:r>
                      <a:rPr lang="en-US" altLang="zh-CN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</a:rPr>
                  <a:t>from KS state,  </a:t>
                </a:r>
                <a:r>
                  <a:rPr lang="en-US" altLang="zh-CN" sz="1600" i="1" dirty="0">
                    <a:solidFill>
                      <a:prstClr val="black"/>
                    </a:solidFill>
                  </a:rPr>
                  <a:t>I</a:t>
                </a:r>
                <a:r>
                  <a:rPr lang="en-US" altLang="zh-CN" sz="1600" dirty="0" smtClean="0">
                    <a:solidFill>
                      <a:prstClr val="black"/>
                    </a:solidFill>
                  </a:rPr>
                  <a:t>. </a:t>
                </a:r>
                <a:endParaRPr lang="en-US" sz="16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8" name="Rectangle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612" y="5870398"/>
                <a:ext cx="4869035" cy="933397"/>
              </a:xfrm>
              <a:prstGeom prst="rect">
                <a:avLst/>
              </a:prstGeom>
              <a:blipFill rotWithShape="0">
                <a:blip r:embed="rId3"/>
                <a:stretch>
                  <a:fillRect t="-6329" b="-27215"/>
                </a:stretch>
              </a:blipFill>
              <a:ln w="28575">
                <a:solidFill>
                  <a:srgbClr val="0070C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-23559" y="1054496"/>
            <a:ext cx="1636342" cy="5012773"/>
            <a:chOff x="-23559" y="1054496"/>
            <a:chExt cx="1636342" cy="5012773"/>
          </a:xfrm>
        </p:grpSpPr>
        <p:grpSp>
          <p:nvGrpSpPr>
            <p:cNvPr id="44" name="Group 43"/>
            <p:cNvGrpSpPr/>
            <p:nvPr/>
          </p:nvGrpSpPr>
          <p:grpSpPr>
            <a:xfrm>
              <a:off x="183320" y="2005674"/>
              <a:ext cx="550799" cy="3020960"/>
              <a:chOff x="1479335" y="1987689"/>
              <a:chExt cx="550799" cy="3020960"/>
            </a:xfrm>
          </p:grpSpPr>
          <p:sp>
            <p:nvSpPr>
              <p:cNvPr id="45" name="TextBox 44"/>
              <p:cNvSpPr txBox="1"/>
              <p:nvPr/>
            </p:nvSpPr>
            <p:spPr>
              <a:xfrm rot="5400000">
                <a:off x="1587419" y="3884549"/>
                <a:ext cx="3622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 smtClean="0">
                    <a:solidFill>
                      <a:prstClr val="black"/>
                    </a:solidFill>
                  </a:rPr>
                  <a:t>…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479335" y="1987689"/>
                <a:ext cx="417036" cy="417000"/>
                <a:chOff x="1535453" y="1885980"/>
                <a:chExt cx="417036" cy="417000"/>
              </a:xfrm>
            </p:grpSpPr>
            <p:sp>
              <p:nvSpPr>
                <p:cNvPr id="76" name="Cube 75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Oval 76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1479335" y="2650164"/>
                <a:ext cx="417036" cy="417000"/>
                <a:chOff x="1535453" y="1885980"/>
                <a:chExt cx="417036" cy="417000"/>
              </a:xfrm>
            </p:grpSpPr>
            <p:sp>
              <p:nvSpPr>
                <p:cNvPr id="74" name="Cube 73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479335" y="3275664"/>
                <a:ext cx="417036" cy="417000"/>
                <a:chOff x="1535453" y="1885980"/>
                <a:chExt cx="417036" cy="417000"/>
              </a:xfrm>
            </p:grpSpPr>
            <p:sp>
              <p:nvSpPr>
                <p:cNvPr id="68" name="Cube 67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Oval 68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1479335" y="4591649"/>
                <a:ext cx="417036" cy="417000"/>
                <a:chOff x="1535453" y="1885980"/>
                <a:chExt cx="417036" cy="417000"/>
              </a:xfrm>
            </p:grpSpPr>
            <p:sp>
              <p:nvSpPr>
                <p:cNvPr id="61" name="Cube 60"/>
                <p:cNvSpPr/>
                <p:nvPr/>
              </p:nvSpPr>
              <p:spPr>
                <a:xfrm>
                  <a:off x="1535453" y="1885980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Oval 61"/>
                <p:cNvSpPr>
                  <a:spLocks noChangeAspect="1"/>
                </p:cNvSpPr>
                <p:nvPr/>
              </p:nvSpPr>
              <p:spPr>
                <a:xfrm>
                  <a:off x="1635132" y="2013309"/>
                  <a:ext cx="182880" cy="18288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381000" h="381000"/>
                  <a:bevelB w="0" h="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2" name="Group 111"/>
            <p:cNvGrpSpPr/>
            <p:nvPr/>
          </p:nvGrpSpPr>
          <p:grpSpPr>
            <a:xfrm>
              <a:off x="188315" y="2087730"/>
              <a:ext cx="443523" cy="2872546"/>
              <a:chOff x="2681172" y="2136246"/>
              <a:chExt cx="443523" cy="2872546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2737161" y="2776357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2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737161" y="2136246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1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731085" y="3407045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3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681172" y="4701015"/>
                <a:ext cx="443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N</a:t>
                </a:r>
                <a:r>
                  <a:rPr lang="en-US" altLang="zh-CN" sz="1400" baseline="-25000" dirty="0" smtClean="0">
                    <a:solidFill>
                      <a:prstClr val="white"/>
                    </a:solidFill>
                  </a:rPr>
                  <a:t>KS</a:t>
                </a:r>
                <a:endParaRPr lang="en-US" sz="1400" baseline="-25000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-7276" y="5116239"/>
                  <a:ext cx="1620059" cy="9510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r>
                    <a:rPr lang="en-US" altLang="zh-CN" sz="1600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en-US" altLang="zh-CN" sz="1600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a14:m>
                  <a:r>
                    <a:rPr lang="en-US" altLang="zh-CN" sz="1600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>,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d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altLang="zh-CN" sz="1600" i="1" dirty="0">
                    <a:solidFill>
                      <a:prstClr val="black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276" y="5116239"/>
                  <a:ext cx="1620059" cy="9510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880"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>
              <a:off x="-23559" y="1054496"/>
              <a:ext cx="13333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black"/>
                  </a:solidFill>
                </a:rPr>
                <a:t>EES weighted </a:t>
              </a:r>
            </a:p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KS states</a:t>
              </a:r>
            </a:p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in </a:t>
              </a:r>
              <a:r>
                <a:rPr lang="en-US" altLang="zh-CN" sz="1600" b="1" i="1" dirty="0">
                  <a:solidFill>
                    <a:prstClr val="black"/>
                  </a:solidFill>
                </a:rPr>
                <a:t>g</a:t>
              </a:r>
              <a:r>
                <a:rPr lang="en-US" altLang="zh-CN" sz="1600" dirty="0">
                  <a:solidFill>
                    <a:prstClr val="black"/>
                  </a:solidFill>
                </a:rPr>
                <a:t>-space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7330" y="1111153"/>
            <a:ext cx="3533200" cy="4716252"/>
            <a:chOff x="547330" y="1111153"/>
            <a:chExt cx="3533200" cy="4716252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657704" y="2212712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631838" y="2876649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643133" y="3478688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643133" y="4792992"/>
              <a:ext cx="2395789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3134512" y="2047264"/>
              <a:ext cx="429951" cy="2966791"/>
              <a:chOff x="6908707" y="2008172"/>
              <a:chExt cx="429951" cy="2966791"/>
            </a:xfrm>
          </p:grpSpPr>
          <p:sp>
            <p:nvSpPr>
              <p:cNvPr id="83" name="Cube 82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Cube 83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ube 84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 rot="5400000">
              <a:off x="3226931" y="3859025"/>
              <a:ext cx="355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 smtClean="0">
                  <a:solidFill>
                    <a:prstClr val="black"/>
                  </a:solidFill>
                </a:rPr>
                <a:t>…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3140641" y="2089980"/>
              <a:ext cx="443523" cy="2891181"/>
              <a:chOff x="2681172" y="2136246"/>
              <a:chExt cx="443523" cy="2891181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2734046" y="2760320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2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737161" y="2136246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1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731085" y="3369487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3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681172" y="4719650"/>
                <a:ext cx="443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N</a:t>
                </a:r>
                <a:r>
                  <a:rPr lang="en-US" altLang="zh-CN" sz="1400" baseline="-25000" dirty="0" smtClean="0">
                    <a:solidFill>
                      <a:prstClr val="white"/>
                    </a:solidFill>
                  </a:rPr>
                  <a:t>KS</a:t>
                </a:r>
                <a:endParaRPr lang="en-US" sz="1400" baseline="-25000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547330" y="2228057"/>
                  <a:ext cx="2605585" cy="5615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dirty="0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  <m:r>
                              <m:rPr>
                                <m:nor/>
                              </m:rPr>
                              <a:rPr lang="en-US" sz="1600" dirty="0">
                                <a:solidFill>
                                  <a:prstClr val="black"/>
                                </a:solidFill>
                              </a:rPr>
                              <m:t> </m:t>
                            </m:r>
                          </m:e>
                          <m:sup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𝝍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,+,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d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30" y="2228057"/>
                  <a:ext cx="2605585" cy="56156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676090" y="5122597"/>
                  <a:ext cx="1332931" cy="7048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zh-CN" alt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altLang="zh-CN" sz="1600" dirty="0">
                    <a:solidFill>
                      <a:prstClr val="black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600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𝝍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6090" y="5122597"/>
                  <a:ext cx="1332931" cy="70480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Rectangle 167"/>
            <p:cNvSpPr/>
            <p:nvPr/>
          </p:nvSpPr>
          <p:spPr>
            <a:xfrm>
              <a:off x="2747147" y="1111153"/>
              <a:ext cx="13333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black"/>
                  </a:solidFill>
                </a:rPr>
                <a:t>EES weighted </a:t>
              </a:r>
            </a:p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KS states</a:t>
              </a:r>
            </a:p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in </a:t>
              </a:r>
              <a:r>
                <a:rPr lang="en-US" altLang="zh-CN" sz="1600" b="1" i="1" dirty="0">
                  <a:solidFill>
                    <a:prstClr val="black"/>
                  </a:solidFill>
                </a:rPr>
                <a:t>s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-space</a:t>
              </a:r>
              <a:endParaRPr lang="en-US" altLang="zh-CN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48684" y="1128133"/>
            <a:ext cx="2778710" cy="4734953"/>
            <a:chOff x="6548684" y="1128133"/>
            <a:chExt cx="2778710" cy="4734953"/>
          </a:xfrm>
        </p:grpSpPr>
        <p:grpSp>
          <p:nvGrpSpPr>
            <p:cNvPr id="50" name="Group 49"/>
            <p:cNvGrpSpPr/>
            <p:nvPr/>
          </p:nvGrpSpPr>
          <p:grpSpPr>
            <a:xfrm>
              <a:off x="8464975" y="1993485"/>
              <a:ext cx="557721" cy="2966791"/>
              <a:chOff x="6908707" y="2008172"/>
              <a:chExt cx="557721" cy="2966791"/>
            </a:xfrm>
          </p:grpSpPr>
          <p:sp>
            <p:nvSpPr>
              <p:cNvPr id="8" name="TextBox 7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 smtClean="0">
                    <a:solidFill>
                      <a:prstClr val="black"/>
                    </a:solidFill>
                  </a:rPr>
                  <a:t>…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Cube 12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ube 29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6987319" y="2135959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180724" y="2686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6974431" y="3386094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7180724" y="4840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 flipV="1">
              <a:off x="6618135" y="2243801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6548684" y="2375591"/>
              <a:ext cx="1982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B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-Spline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interpolation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6634942" y="2808557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6645540" y="3427168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6628611" y="4804190"/>
              <a:ext cx="1809497" cy="432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 162"/>
            <p:cNvGrpSpPr/>
            <p:nvPr/>
          </p:nvGrpSpPr>
          <p:grpSpPr>
            <a:xfrm>
              <a:off x="8450317" y="2019386"/>
              <a:ext cx="449666" cy="2947414"/>
              <a:chOff x="2686725" y="2135613"/>
              <a:chExt cx="449666" cy="2947414"/>
            </a:xfrm>
          </p:grpSpPr>
          <p:sp>
            <p:nvSpPr>
              <p:cNvPr id="164" name="TextBox 163"/>
              <p:cNvSpPr txBox="1"/>
              <p:nvPr/>
            </p:nvSpPr>
            <p:spPr>
              <a:xfrm>
                <a:off x="2892143" y="2699323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2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2704941" y="2135613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1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2686725" y="3395971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3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2924259" y="4847065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 smtClean="0">
                    <a:solidFill>
                      <a:prstClr val="white"/>
                    </a:solidFill>
                  </a:rPr>
                  <a:t>N</a:t>
                </a:r>
                <a:endParaRPr lang="en-US" sz="1400" baseline="-25000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811923" y="5173474"/>
                  <a:ext cx="1331933" cy="6896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core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altLang="zh-CN" sz="1600" i="1" dirty="0" smtClean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>,</a:t>
                  </a:r>
                  <a:r>
                    <a:rPr lang="en-US" altLang="zh-CN" sz="1600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en-US" altLang="zh-CN" sz="1600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i="1" dirty="0">
                            <a:solidFill>
                              <a:prstClr val="black"/>
                            </a:solidFill>
                          </a:rPr>
                          <m:t>f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600" i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923" y="5173474"/>
                  <a:ext cx="1331933" cy="68961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2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>
            <a:xfrm>
              <a:off x="7573239" y="1128133"/>
              <a:ext cx="175415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black"/>
                  </a:solidFill>
                </a:rPr>
                <a:t>EES interpolated </a:t>
              </a:r>
              <a:endParaRPr lang="en-US" altLang="zh-CN" sz="16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PAW 1 density</a:t>
              </a:r>
              <a:endParaRPr lang="en-US" altLang="zh-CN" sz="1600" dirty="0">
                <a:solidFill>
                  <a:prstClr val="black"/>
                </a:solidFill>
              </a:endParaRPr>
            </a:p>
            <a:p>
              <a:pPr algn="ctr"/>
              <a:r>
                <a:rPr lang="en-US" altLang="zh-CN" sz="1600" dirty="0">
                  <a:solidFill>
                    <a:prstClr val="black"/>
                  </a:solidFill>
                </a:rPr>
                <a:t>around each J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00628" y="1128934"/>
            <a:ext cx="3920456" cy="4689398"/>
            <a:chOff x="3500628" y="1128934"/>
            <a:chExt cx="3920456" cy="4689398"/>
          </a:xfrm>
        </p:grpSpPr>
        <p:grpSp>
          <p:nvGrpSpPr>
            <p:cNvPr id="53" name="Group 52"/>
            <p:cNvGrpSpPr/>
            <p:nvPr/>
          </p:nvGrpSpPr>
          <p:grpSpPr>
            <a:xfrm>
              <a:off x="6128712" y="2047264"/>
              <a:ext cx="557721" cy="2966791"/>
              <a:chOff x="6908707" y="2008172"/>
              <a:chExt cx="557721" cy="2966791"/>
            </a:xfrm>
          </p:grpSpPr>
          <p:sp>
            <p:nvSpPr>
              <p:cNvPr id="54" name="TextBox 53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 smtClean="0">
                    <a:solidFill>
                      <a:prstClr val="black"/>
                    </a:solidFill>
                  </a:rPr>
                  <a:t>…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6924076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Cube 56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Cube 57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Cube 62"/>
            <p:cNvSpPr>
              <a:spLocks noChangeAspect="1"/>
            </p:cNvSpPr>
            <p:nvPr/>
          </p:nvSpPr>
          <p:spPr>
            <a:xfrm>
              <a:off x="6162632" y="2121272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Cube 63"/>
            <p:cNvSpPr>
              <a:spLocks noChangeAspect="1"/>
            </p:cNvSpPr>
            <p:nvPr/>
          </p:nvSpPr>
          <p:spPr>
            <a:xfrm>
              <a:off x="6325428" y="2671366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Cube 64"/>
            <p:cNvSpPr>
              <a:spLocks noChangeAspect="1"/>
            </p:cNvSpPr>
            <p:nvPr/>
          </p:nvSpPr>
          <p:spPr>
            <a:xfrm>
              <a:off x="6144081" y="3378994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Cube 65"/>
            <p:cNvSpPr>
              <a:spLocks noChangeAspect="1"/>
            </p:cNvSpPr>
            <p:nvPr/>
          </p:nvSpPr>
          <p:spPr>
            <a:xfrm>
              <a:off x="6335824" y="4825366"/>
              <a:ext cx="137160" cy="13716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Arrow Connector 89"/>
            <p:cNvCxnSpPr>
              <a:stCxn id="83" idx="5"/>
              <a:endCxn id="63" idx="2"/>
            </p:cNvCxnSpPr>
            <p:nvPr/>
          </p:nvCxnSpPr>
          <p:spPr>
            <a:xfrm>
              <a:off x="3551548" y="2203639"/>
              <a:ext cx="2611084" cy="335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4" idx="5"/>
              <a:endCxn id="63" idx="3"/>
            </p:cNvCxnSpPr>
            <p:nvPr/>
          </p:nvCxnSpPr>
          <p:spPr>
            <a:xfrm flipV="1">
              <a:off x="3564463" y="2258432"/>
              <a:ext cx="2649604" cy="50602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5" idx="5"/>
              <a:endCxn id="63" idx="3"/>
            </p:cNvCxnSpPr>
            <p:nvPr/>
          </p:nvCxnSpPr>
          <p:spPr>
            <a:xfrm flipV="1">
              <a:off x="3564463" y="2258432"/>
              <a:ext cx="2649604" cy="110590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3564463" y="2224207"/>
              <a:ext cx="2572209" cy="247728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3622817" y="1875706"/>
              <a:ext cx="2616644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N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r</a:t>
              </a:r>
              <a:r>
                <a:rPr lang="en-US" sz="1600" dirty="0" smtClean="0">
                  <a:solidFill>
                    <a:prstClr val="black"/>
                  </a:solidFill>
                </a:rPr>
                <a:t>eductions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of</a:t>
              </a:r>
              <a:r>
                <a:rPr lang="zh-CN" altLang="en-US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b="1" i="1" dirty="0" smtClean="0">
                  <a:solidFill>
                    <a:prstClr val="black"/>
                  </a:solidFill>
                </a:rPr>
                <a:t>s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around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i="1" dirty="0" smtClean="0">
                  <a:solidFill>
                    <a:prstClr val="black"/>
                  </a:solidFill>
                </a:rPr>
                <a:t>J=1</a:t>
              </a:r>
              <a:endParaRPr lang="en-US" sz="1600" i="1" dirty="0">
                <a:solidFill>
                  <a:prstClr val="black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500628" y="4840193"/>
              <a:ext cx="27305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N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r</a:t>
              </a:r>
              <a:r>
                <a:rPr lang="en-US" sz="1600" dirty="0" smtClean="0">
                  <a:solidFill>
                    <a:prstClr val="black"/>
                  </a:solidFill>
                </a:rPr>
                <a:t>eductions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of</a:t>
              </a:r>
              <a:r>
                <a:rPr lang="zh-CN" altLang="en-US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b="1" i="1" dirty="0" smtClean="0">
                  <a:solidFill>
                    <a:prstClr val="black"/>
                  </a:solidFill>
                </a:rPr>
                <a:t>s</a:t>
              </a:r>
              <a:r>
                <a:rPr lang="zh-CN" altLang="en-US" sz="1600" b="1" i="1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around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i="1" dirty="0" smtClean="0">
                  <a:solidFill>
                    <a:prstClr val="black"/>
                  </a:solidFill>
                </a:rPr>
                <a:t>J=N</a:t>
              </a:r>
              <a:endParaRPr lang="en-US" sz="1600" i="1" dirty="0">
                <a:solidFill>
                  <a:prstClr val="black"/>
                </a:solidFill>
              </a:endParaRPr>
            </a:p>
          </p:txBody>
        </p:sp>
        <p:cxnSp>
          <p:nvCxnSpPr>
            <p:cNvPr id="107" name="Straight Arrow Connector 106"/>
            <p:cNvCxnSpPr>
              <a:endCxn id="58" idx="2"/>
            </p:cNvCxnSpPr>
            <p:nvPr/>
          </p:nvCxnSpPr>
          <p:spPr>
            <a:xfrm>
              <a:off x="3532680" y="2212503"/>
              <a:ext cx="2596032" cy="2645177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84" idx="5"/>
            </p:cNvCxnSpPr>
            <p:nvPr/>
          </p:nvCxnSpPr>
          <p:spPr>
            <a:xfrm>
              <a:off x="3564463" y="2764460"/>
              <a:ext cx="2517729" cy="2093220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3546491" y="3374305"/>
              <a:ext cx="2545381" cy="1465888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3574575" y="4851097"/>
              <a:ext cx="2530767" cy="11731"/>
            </a:xfrm>
            <a:prstGeom prst="straightConnector1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4219403" y="2182234"/>
              <a:ext cx="4811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Z</a:t>
              </a:r>
              <a:r>
                <a:rPr lang="en-US" sz="1600" i="1" baseline="-2500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11</a:t>
              </a:r>
              <a:endParaRPr lang="en-US" sz="1600" i="1" baseline="-2500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453061" y="2534490"/>
              <a:ext cx="537331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Z</a:t>
              </a:r>
              <a:r>
                <a:rPr lang="en-US" sz="1600" i="1" baseline="-25000" dirty="0">
                  <a:solidFill>
                    <a:prstClr val="black"/>
                  </a:solidFill>
                  <a:latin typeface="Cambria" panose="02040503050406030204" pitchFamily="18" charset="0"/>
                </a:rPr>
                <a:t>2</a:t>
              </a:r>
              <a:r>
                <a:rPr lang="en-US" sz="1600" i="1" baseline="-2500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1</a:t>
              </a:r>
              <a:endParaRPr lang="en-US" sz="1600" i="1" baseline="-2500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675627" y="2828703"/>
              <a:ext cx="5874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Z</a:t>
              </a:r>
              <a:r>
                <a:rPr lang="en-US" sz="1600" i="1" baseline="-25000" dirty="0">
                  <a:solidFill>
                    <a:prstClr val="black"/>
                  </a:solidFill>
                  <a:latin typeface="Cambria" panose="02040503050406030204" pitchFamily="18" charset="0"/>
                </a:rPr>
                <a:t>3</a:t>
              </a:r>
              <a:r>
                <a:rPr lang="en-US" sz="1600" i="1" baseline="-2500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1</a:t>
              </a:r>
              <a:endParaRPr lang="en-US" sz="1600" i="1" baseline="-2500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6095430" y="2052649"/>
              <a:ext cx="431450" cy="2919536"/>
              <a:chOff x="2704941" y="2163491"/>
              <a:chExt cx="431450" cy="2919536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2892143" y="2699323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2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746183" y="2163491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1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704941" y="3414343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3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924259" y="4847065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 smtClean="0">
                    <a:solidFill>
                      <a:prstClr val="white"/>
                    </a:solidFill>
                  </a:rPr>
                  <a:t>N</a:t>
                </a:r>
                <a:endParaRPr lang="en-US" sz="1400" baseline="-25000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670412" y="5086850"/>
                  <a:ext cx="1750672" cy="7314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:r>
                    <a:rPr lang="en-US" altLang="zh-CN" sz="1600" dirty="0" smtClean="0">
                      <a:solidFill>
                        <a:prstClr val="black"/>
                      </a:solidFill>
                    </a:rPr>
                    <a:t>   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m:rPr>
                          <m:nor/>
                        </m:rP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altLang="zh-CN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1600" b="1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en-US" altLang="zh-CN" sz="1600" b="1" i="1" dirty="0">
                      <a:solidFill>
                        <a:prstClr val="black"/>
                      </a:solidFill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altLang="zh-CN" sz="1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near</m:t>
                        </m:r>
                        <m: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sz="1600" i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412" y="5086850"/>
                  <a:ext cx="1750672" cy="73148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5653449" y="1128934"/>
              <a:ext cx="1488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black"/>
                  </a:solidFill>
                </a:rPr>
                <a:t>EES weighted </a:t>
              </a:r>
            </a:p>
            <a:p>
              <a:pPr algn="ctr"/>
              <a:r>
                <a:rPr lang="en-US" altLang="zh-CN" sz="1600" dirty="0">
                  <a:solidFill>
                    <a:prstClr val="black"/>
                  </a:solidFill>
                </a:rPr>
                <a:t>KS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states</a:t>
              </a:r>
              <a:br>
                <a:rPr lang="en-US" altLang="zh-CN" sz="1600" dirty="0" smtClean="0">
                  <a:solidFill>
                    <a:prstClr val="black"/>
                  </a:solidFill>
                </a:rPr>
              </a:br>
              <a:r>
                <a:rPr lang="en-US" altLang="zh-CN" sz="1600" dirty="0" smtClean="0">
                  <a:solidFill>
                    <a:prstClr val="black"/>
                  </a:solidFill>
                </a:rPr>
                <a:t>around </a:t>
              </a:r>
              <a:r>
                <a:rPr lang="en-US" altLang="zh-CN" sz="1600" i="1" dirty="0" smtClean="0">
                  <a:solidFill>
                    <a:prstClr val="black"/>
                  </a:solidFill>
                </a:rPr>
                <a:t>J</a:t>
              </a:r>
              <a:endParaRPr lang="en-US" altLang="zh-CN" sz="1600" i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/>
                <p:cNvSpPr txBox="1"/>
                <p:nvPr/>
              </p:nvSpPr>
              <p:spPr>
                <a:xfrm>
                  <a:off x="4979804" y="3264298"/>
                  <a:ext cx="587472" cy="369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KS</m:t>
                                </m:r>
                              </m:sub>
                            </m:sSub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i="1" baseline="-25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9804" y="3264298"/>
                  <a:ext cx="587472" cy="36946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7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01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2" y="18782"/>
            <a:ext cx="909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Grand Challenge Application</a:t>
            </a:r>
            <a:r>
              <a:rPr lang="en-US" sz="2800" dirty="0" smtClean="0">
                <a:solidFill>
                  <a:srgbClr val="0000CC"/>
                </a:solidFill>
              </a:rPr>
              <a:t>: Perovskite solar cells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3735" y="3432663"/>
            <a:ext cx="4948714" cy="3336926"/>
            <a:chOff x="113735" y="3432663"/>
            <a:chExt cx="4948714" cy="3336926"/>
          </a:xfrm>
        </p:grpSpPr>
        <p:sp>
          <p:nvSpPr>
            <p:cNvPr id="8" name="TextBox 7"/>
            <p:cNvSpPr txBox="1"/>
            <p:nvPr/>
          </p:nvSpPr>
          <p:spPr>
            <a:xfrm>
              <a:off x="372898" y="3432663"/>
              <a:ext cx="11805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CC"/>
                  </a:solidFill>
                </a:rPr>
                <a:t>MAI-term.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17388" y="3432663"/>
              <a:ext cx="13010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CC"/>
                  </a:solidFill>
                </a:rPr>
                <a:t>PbI</a:t>
              </a:r>
              <a:r>
                <a:rPr lang="en-US" b="1" baseline="-25000" dirty="0" smtClean="0">
                  <a:solidFill>
                    <a:srgbClr val="0000CC"/>
                  </a:solidFill>
                </a:rPr>
                <a:t>2</a:t>
              </a:r>
              <a:r>
                <a:rPr lang="en-US" b="1" dirty="0" smtClean="0">
                  <a:solidFill>
                    <a:srgbClr val="0000CC"/>
                  </a:solidFill>
                </a:rPr>
                <a:t>-defect.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44791" y="3432663"/>
              <a:ext cx="11824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CC"/>
                  </a:solidFill>
                </a:rPr>
                <a:t>PbI</a:t>
              </a:r>
              <a:r>
                <a:rPr lang="en-US" b="1" baseline="-25000" dirty="0" smtClean="0">
                  <a:solidFill>
                    <a:srgbClr val="0000CC"/>
                  </a:solidFill>
                </a:rPr>
                <a:t>2</a:t>
              </a:r>
              <a:r>
                <a:rPr lang="en-US" b="1" dirty="0" smtClean="0">
                  <a:solidFill>
                    <a:srgbClr val="0000CC"/>
                  </a:solidFill>
                </a:rPr>
                <a:t>-term.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 bwMode="auto">
            <a:xfrm>
              <a:off x="113735" y="3758184"/>
              <a:ext cx="4948714" cy="301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422847" y="585213"/>
            <a:ext cx="2799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Pros: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    High eff., low cost,   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      tunable band gap (ABX</a:t>
            </a:r>
            <a:r>
              <a:rPr lang="en-US" baseline="-25000" dirty="0" smtClean="0">
                <a:solidFill>
                  <a:prstClr val="black"/>
                </a:solidFill>
              </a:rPr>
              <a:t>3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Cons: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   Instability: water, air, 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     light, interface … &amp;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toxic compounds.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331" y="555050"/>
            <a:ext cx="1487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CH</a:t>
            </a:r>
            <a:r>
              <a:rPr lang="en-US" sz="2000" b="1" baseline="-25000" dirty="0">
                <a:solidFill>
                  <a:srgbClr val="0000CC"/>
                </a:solidFill>
              </a:rPr>
              <a:t>3</a:t>
            </a:r>
            <a:r>
              <a:rPr lang="en-US" sz="2000" b="1" dirty="0">
                <a:solidFill>
                  <a:srgbClr val="0000CC"/>
                </a:solidFill>
              </a:rPr>
              <a:t>NH</a:t>
            </a:r>
            <a:r>
              <a:rPr lang="en-US" sz="2000" b="1" baseline="-25000" dirty="0">
                <a:solidFill>
                  <a:srgbClr val="0000CC"/>
                </a:solidFill>
              </a:rPr>
              <a:t>3</a:t>
            </a:r>
            <a:r>
              <a:rPr lang="en-US" sz="2000" b="1" dirty="0" smtClean="0">
                <a:solidFill>
                  <a:srgbClr val="0000CC"/>
                </a:solidFill>
              </a:rPr>
              <a:t>PbX</a:t>
            </a:r>
            <a:r>
              <a:rPr lang="en-US" sz="2000" b="1" baseline="-25000" dirty="0" smtClean="0">
                <a:solidFill>
                  <a:srgbClr val="0000CC"/>
                </a:solidFill>
              </a:rPr>
              <a:t>3</a:t>
            </a:r>
            <a:endParaRPr lang="en-US" sz="2000" b="1" dirty="0">
              <a:solidFill>
                <a:srgbClr val="0000CC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90166" y="2616538"/>
            <a:ext cx="3994886" cy="4231179"/>
            <a:chOff x="5090166" y="2616538"/>
            <a:chExt cx="3994886" cy="4231179"/>
          </a:xfrm>
        </p:grpSpPr>
        <p:sp>
          <p:nvSpPr>
            <p:cNvPr id="7" name="Down Arrow 6"/>
            <p:cNvSpPr/>
            <p:nvPr/>
          </p:nvSpPr>
          <p:spPr>
            <a:xfrm>
              <a:off x="7294227" y="2616538"/>
              <a:ext cx="149338" cy="96887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5369" y="2754135"/>
              <a:ext cx="1412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33CC"/>
                  </a:solidFill>
                </a:rPr>
                <a:t>PAW in </a:t>
              </a:r>
              <a:r>
                <a:rPr lang="en-US" sz="2000" b="1" dirty="0" err="1" smtClean="0">
                  <a:solidFill>
                    <a:srgbClr val="0033CC"/>
                  </a:solidFill>
                </a:rPr>
                <a:t>OpenAtom</a:t>
              </a:r>
              <a:endParaRPr lang="en-US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0166" y="3708396"/>
              <a:ext cx="3994886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rgbClr val="0000CC"/>
                  </a:solidFill>
                </a:rPr>
                <a:t>Understand:</a:t>
              </a:r>
              <a:r>
                <a:rPr lang="en-US" dirty="0" smtClean="0">
                  <a:solidFill>
                    <a:prstClr val="black"/>
                  </a:solidFill>
                </a:rPr>
                <a:t> mechanism of 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     instability/degradation.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endParaRPr lang="en-US" dirty="0" smtClean="0">
                <a:solidFill>
                  <a:prstClr val="black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rgbClr val="0000CC"/>
                  </a:solidFill>
                </a:rPr>
                <a:t>Search:</a:t>
              </a:r>
              <a:r>
                <a:rPr lang="en-US" dirty="0" smtClean="0">
                  <a:solidFill>
                    <a:srgbClr val="0000CC"/>
                  </a:solidFill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</a:rPr>
                <a:t>non-toxic B</a:t>
              </a:r>
              <a:r>
                <a:rPr lang="en-US" baseline="30000" dirty="0" smtClean="0">
                  <a:solidFill>
                    <a:prstClr val="black"/>
                  </a:solidFill>
                </a:rPr>
                <a:t>2+</a:t>
              </a:r>
              <a:r>
                <a:rPr lang="en-US" dirty="0" smtClean="0">
                  <a:solidFill>
                    <a:prstClr val="black"/>
                  </a:solidFill>
                </a:rPr>
                <a:t> (Fe, Co, Ni,…) 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     for new high perf. materials.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endParaRPr lang="en-US" dirty="0" smtClean="0">
                <a:solidFill>
                  <a:prstClr val="black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rgbClr val="0000CC"/>
                  </a:solidFill>
                </a:rPr>
                <a:t>Design:</a:t>
              </a:r>
              <a:r>
                <a:rPr lang="en-US" b="1" dirty="0" smtClean="0">
                  <a:solidFill>
                    <a:prstClr val="black"/>
                  </a:solidFill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</a:rPr>
                <a:t>new interface/encapsulation   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    for novel devices with long lifetime.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rgbClr val="0000CC"/>
                  </a:solidFill>
                </a:rPr>
                <a:t>System size: </a:t>
              </a:r>
              <a:r>
                <a:rPr lang="en-US" dirty="0">
                  <a:solidFill>
                    <a:prstClr val="black"/>
                  </a:solidFill>
                </a:rPr>
                <a:t>512 atoms (4x4x2 MAPbI</a:t>
              </a:r>
              <a:r>
                <a:rPr lang="en-US" baseline="-25000" dirty="0">
                  <a:solidFill>
                    <a:prstClr val="black"/>
                  </a:solidFill>
                </a:rPr>
                <a:t>3 </a:t>
              </a:r>
              <a:r>
                <a:rPr lang="en-US" dirty="0">
                  <a:solidFill>
                    <a:prstClr val="black"/>
                  </a:solidFill>
                </a:rPr>
                <a:t>+128 water), 1264 states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9" t="1890" r="888" b="2258"/>
          <a:stretch/>
        </p:blipFill>
        <p:spPr bwMode="auto">
          <a:xfrm>
            <a:off x="95443" y="924382"/>
            <a:ext cx="2377444" cy="233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14777" r="72095" b="29021"/>
          <a:stretch/>
        </p:blipFill>
        <p:spPr bwMode="auto">
          <a:xfrm>
            <a:off x="1720455" y="984572"/>
            <a:ext cx="1282449" cy="17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799239" y="2458272"/>
            <a:ext cx="10829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</a:rPr>
              <a:t>CH</a:t>
            </a:r>
            <a:r>
              <a:rPr lang="en-US" sz="1600" b="1" baseline="-25000" dirty="0" smtClean="0">
                <a:solidFill>
                  <a:srgbClr val="0000CC"/>
                </a:solidFill>
              </a:rPr>
              <a:t>3</a:t>
            </a:r>
            <a:r>
              <a:rPr lang="en-US" sz="1600" b="1" dirty="0" smtClean="0">
                <a:solidFill>
                  <a:srgbClr val="0000CC"/>
                </a:solidFill>
              </a:rPr>
              <a:t>NH</a:t>
            </a:r>
            <a:r>
              <a:rPr lang="en-US" sz="1600" b="1" baseline="-25000" dirty="0" smtClean="0">
                <a:solidFill>
                  <a:srgbClr val="0000CC"/>
                </a:solidFill>
              </a:rPr>
              <a:t>3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    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32957" y="2121291"/>
            <a:ext cx="78624" cy="359837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314975" y="555050"/>
            <a:ext cx="3107872" cy="2881456"/>
            <a:chOff x="3314975" y="555050"/>
            <a:chExt cx="3107872" cy="288145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" t="13987" r="2514" b="46684"/>
            <a:stretch/>
          </p:blipFill>
          <p:spPr bwMode="auto">
            <a:xfrm>
              <a:off x="3314975" y="555050"/>
              <a:ext cx="3107872" cy="288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988622" y="722364"/>
              <a:ext cx="1630037" cy="232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49446" y="1398458"/>
              <a:ext cx="1630037" cy="232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807092" y="838762"/>
              <a:ext cx="17425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CC"/>
                  </a:solidFill>
                </a:rPr>
                <a:t>Perovskite solar cells reach Si eff.</a:t>
              </a:r>
              <a:endParaRPr lang="en-US" sz="1600" dirty="0">
                <a:solidFill>
                  <a:srgbClr val="0000CC"/>
                </a:solidFill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rot="16200000">
              <a:off x="5475670" y="915623"/>
              <a:ext cx="236644" cy="414083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854822" y="789084"/>
            <a:ext cx="883073" cy="196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802" y="18662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</a:rPr>
              <a:t>Conclusions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836" y="728617"/>
            <a:ext cx="83217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PAW-KS-DFT is an important method in computational science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that allows computations beyond PW-KS-DFT – heavy atoms.</a:t>
            </a:r>
            <a:br>
              <a:rPr lang="en-US" sz="2400" dirty="0" smtClean="0">
                <a:solidFill>
                  <a:prstClr val="black"/>
                </a:solidFill>
              </a:rPr>
            </a:b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Using EES Interpolation, we have derived a multi-length scale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PAW technique that scales as </a:t>
            </a:r>
            <a:r>
              <a:rPr lang="en-US" sz="2400" i="1" dirty="0" smtClean="0">
                <a:solidFill>
                  <a:prstClr val="black"/>
                </a:solidFill>
              </a:rPr>
              <a:t>N</a:t>
            </a:r>
            <a:r>
              <a:rPr lang="en-US" sz="2400" baseline="30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 log </a:t>
            </a:r>
            <a:r>
              <a:rPr lang="en-US" sz="2400" i="1" dirty="0" smtClean="0">
                <a:solidFill>
                  <a:prstClr val="black"/>
                </a:solidFill>
              </a:rPr>
              <a:t>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(all energy terms and all 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derivatives) </a:t>
            </a:r>
            <a:r>
              <a:rPr lang="en-US" sz="2400" i="1" dirty="0" smtClean="0">
                <a:solidFill>
                  <a:prstClr val="black"/>
                </a:solidFill>
              </a:rPr>
              <a:t>– </a:t>
            </a:r>
            <a:r>
              <a:rPr lang="en-US" sz="2400" dirty="0">
                <a:solidFill>
                  <a:prstClr val="black"/>
                </a:solidFill>
              </a:rPr>
              <a:t>an important advance</a:t>
            </a:r>
            <a:r>
              <a:rPr lang="en-US" sz="2400" i="1" dirty="0" smtClean="0">
                <a:solidFill>
                  <a:prstClr val="black"/>
                </a:solidFill>
              </a:rPr>
              <a:t/>
            </a:r>
            <a:br>
              <a:rPr lang="en-US" sz="2400" i="1" dirty="0" smtClean="0">
                <a:solidFill>
                  <a:prstClr val="black"/>
                </a:solidFill>
              </a:rPr>
            </a:br>
            <a:endParaRPr lang="en-US" sz="2400" i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We are currently developing the charm++ implementation to 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allow very large systems to be studied efficiently.</a:t>
            </a:r>
          </a:p>
        </p:txBody>
      </p:sp>
      <p:pic>
        <p:nvPicPr>
          <p:cNvPr id="4" name="amorphous_big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565" y="4172839"/>
            <a:ext cx="3653367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bCl5_DecompTop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4657" y="4164652"/>
            <a:ext cx="3990639" cy="2992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/>
          <a:stretch>
            <a:fillRect/>
          </a:stretch>
        </p:blipFill>
        <p:spPr bwMode="auto">
          <a:xfrm>
            <a:off x="2824372" y="4389240"/>
            <a:ext cx="2855841" cy="230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4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7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166100" cy="647700"/>
          </a:xfrm>
        </p:spPr>
        <p:txBody>
          <a:bodyPr/>
          <a:lstStyle/>
          <a:p>
            <a:r>
              <a:rPr lang="en-US" sz="32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DFT: problems with </a:t>
            </a:r>
            <a:r>
              <a:rPr lang="en-US" sz="32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energy alignment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4035425" y="57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195207" y="1362145"/>
            <a:ext cx="891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4213262" y="3052749"/>
            <a:ext cx="439645" cy="2808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3" r="49910"/>
          <a:stretch>
            <a:fillRect/>
          </a:stretch>
        </p:blipFill>
        <p:spPr bwMode="auto">
          <a:xfrm>
            <a:off x="5987835" y="4133088"/>
            <a:ext cx="2864066" cy="224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6634" y="1432998"/>
            <a:ext cx="5755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Interfacial systems:</a:t>
            </a:r>
          </a:p>
          <a:p>
            <a:pPr marL="342900" indent="-342900">
              <a:buFont typeface="Arial" charset="0"/>
              <a:buChar char="•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lectrons can transfer across</a:t>
            </a:r>
          </a:p>
          <a:p>
            <a:pPr marL="342900" indent="-342900">
              <a:buFont typeface="Arial" charset="0"/>
              <a:buChar char="•"/>
            </a:pPr>
            <a:endParaRPr lang="en-US" kern="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Depends on energy level alignment across interface</a:t>
            </a:r>
          </a:p>
          <a:p>
            <a:pPr marL="342900" indent="-342900">
              <a:buFont typeface="Arial" charset="0"/>
              <a:buChar char="•"/>
            </a:pPr>
            <a:endParaRPr lang="en-US" kern="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DFT has errors in band energies</a:t>
            </a:r>
          </a:p>
          <a:p>
            <a:pPr marL="342900" indent="-342900">
              <a:buFont typeface="Arial" charset="0"/>
              <a:buChar char="•"/>
            </a:pPr>
            <a:endParaRPr lang="en-US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Is any of it real?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15" y="1137138"/>
            <a:ext cx="1987278" cy="242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ircular Arrow 3"/>
          <p:cNvSpPr/>
          <p:nvPr/>
        </p:nvSpPr>
        <p:spPr bwMode="auto">
          <a:xfrm rot="4734548">
            <a:off x="6673041" y="2257569"/>
            <a:ext cx="648975" cy="759143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982" y="2357954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-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5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516" y="2937044"/>
            <a:ext cx="8005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Supplementary:  More PAW method pictures</a:t>
            </a:r>
            <a:endParaRPr lang="en-US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736" y="0"/>
            <a:ext cx="8887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</a:rPr>
              <a:t>Creating the </a:t>
            </a:r>
            <a:r>
              <a:rPr lang="en-US" sz="3200" b="1" i="1" dirty="0" smtClean="0">
                <a:solidFill>
                  <a:srgbClr val="0000CC"/>
                </a:solidFill>
              </a:rPr>
              <a:t>g</a:t>
            </a:r>
            <a:r>
              <a:rPr lang="en-US" sz="3200" dirty="0" smtClean="0">
                <a:solidFill>
                  <a:srgbClr val="0000CC"/>
                </a:solidFill>
              </a:rPr>
              <a:t>-space </a:t>
            </a:r>
            <a:r>
              <a:rPr lang="en-US" sz="3200" dirty="0">
                <a:solidFill>
                  <a:srgbClr val="0000CC"/>
                </a:solidFill>
              </a:rPr>
              <a:t>representation of the e-density </a:t>
            </a:r>
            <a:endParaRPr lang="en-US" sz="3200" i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23544" y="1131756"/>
                <a:ext cx="6858000" cy="48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core</m:t>
                              </m:r>
                              <m:r>
                                <a:rPr lang="en-US" sz="2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1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core</m:t>
                              </m:r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m:oMathPara>
                </a14:m>
                <a:endParaRPr lang="en-US" sz="2400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" y="1131756"/>
                <a:ext cx="6858000" cy="48667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10312" y="3728273"/>
                <a:ext cx="949147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 Create the smooth density in g-space,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                     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N.</a:t>
                </a:r>
                <a:endParaRPr lang="en-US" sz="24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 smtClean="0">
                    <a:solidFill>
                      <a:srgbClr val="0000CC"/>
                    </a:solidFill>
                  </a:rPr>
                  <a:t>*</a:t>
                </a:r>
                <a:r>
                  <a:rPr lang="en-US" sz="2400" dirty="0">
                    <a:solidFill>
                      <a:srgbClr val="0000CC"/>
                    </a:solidFill>
                  </a:rPr>
                  <a:t>Create 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core-1 density in g-space,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20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endParaRPr lang="en-US" sz="2400" dirty="0">
                  <a:solidFill>
                    <a:srgbClr val="0000CC"/>
                  </a:solidFill>
                </a:endParaRPr>
              </a:p>
              <a:p>
                <a:pPr marL="914400" lvl="1" indent="-457200">
                  <a:buFontTx/>
                  <a:buAutoNum type="arabicParenBoth"/>
                </a:pPr>
                <a:r>
                  <a:rPr lang="en-US" sz="2400" dirty="0">
                    <a:solidFill>
                      <a:srgbClr val="0000CC"/>
                    </a:solidFill>
                  </a:rPr>
                  <a:t>*Create 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core-2 density in g-space,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200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:  </a:t>
                </a:r>
                <a:r>
                  <a:rPr lang="en-US" sz="2400" i="1" dirty="0">
                    <a:solidFill>
                      <a:srgbClr val="0000CC"/>
                    </a:solidFill>
                  </a:rPr>
                  <a:t>N</a:t>
                </a:r>
                <a:r>
                  <a:rPr lang="en-US" sz="2400" baseline="30000" dirty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log </a:t>
                </a:r>
                <a:r>
                  <a:rPr lang="en-US" sz="2400" i="1" dirty="0" smtClean="0">
                    <a:solidFill>
                      <a:srgbClr val="0000CC"/>
                    </a:solidFill>
                  </a:rPr>
                  <a:t>N</a:t>
                </a:r>
              </a:p>
              <a:p>
                <a:pPr lvl="1"/>
                <a:r>
                  <a:rPr lang="en-US" i="1" dirty="0" smtClean="0">
                    <a:solidFill>
                      <a:srgbClr val="0000CC"/>
                    </a:solidFill>
                  </a:rPr>
                  <a:t>*new terms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0312" y="3728273"/>
                <a:ext cx="9491472" cy="1477328"/>
              </a:xfrm>
              <a:prstGeom prst="rect">
                <a:avLst/>
              </a:prstGeom>
              <a:blipFill rotWithShape="0">
                <a:blip r:embed="rId3"/>
                <a:stretch>
                  <a:fillRect t="-4132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74048" y="2165409"/>
                <a:ext cx="6687344" cy="1078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:  Sampling theorem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d>
                  </m:oMath>
                </a14:m>
                <a:endParaRPr lang="en-US" sz="2000" dirty="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20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</a:rPr>
                  <a:t>:  Numerical integration over core 1 density + EES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: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Bessel transform (precompute) + EES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048" y="2165409"/>
                <a:ext cx="6687344" cy="1078372"/>
              </a:xfrm>
              <a:prstGeom prst="rect">
                <a:avLst/>
              </a:prstGeom>
              <a:blipFill rotWithShape="0">
                <a:blip r:embed="rId4"/>
                <a:stretch>
                  <a:fillRect t="-565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9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99635" y="1832749"/>
            <a:ext cx="2263804" cy="2190611"/>
            <a:chOff x="653142" y="1810137"/>
            <a:chExt cx="2062066" cy="2043405"/>
          </a:xfrm>
        </p:grpSpPr>
        <p:sp>
          <p:nvSpPr>
            <p:cNvPr id="3" name="Cube 2"/>
            <p:cNvSpPr/>
            <p:nvPr/>
          </p:nvSpPr>
          <p:spPr>
            <a:xfrm>
              <a:off x="653142" y="1810137"/>
              <a:ext cx="2062066" cy="2043405"/>
            </a:xfrm>
            <a:prstGeom prst="cube">
              <a:avLst/>
            </a:prstGeom>
            <a:pattFill prst="pct1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894599" y="1822142"/>
                  <a:ext cx="1784719" cy="460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Density: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599" y="1822142"/>
                  <a:ext cx="1784719" cy="46031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84" b="-61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6426514" y="2465966"/>
                <a:ext cx="1427588" cy="1357628"/>
              </a:xfrm>
              <a:prstGeom prst="ellipse">
                <a:avLst/>
              </a:prstGeom>
              <a:pattFill prst="pct5">
                <a:fgClr>
                  <a:schemeClr val="bg1"/>
                </a:fgClr>
                <a:bgClr>
                  <a:srgbClr val="0070C0"/>
                </a:bgClr>
              </a:pattFill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00" h="1016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 smtClean="0">
                                  <a:solidFill>
                                    <a:prstClr val="white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>
                              <a:solidFill>
                                <a:prstClr val="white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20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514" y="2465966"/>
                <a:ext cx="1427588" cy="1357628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304353" y="1747183"/>
            <a:ext cx="2232592" cy="2268371"/>
            <a:chOff x="-211617" y="1819468"/>
            <a:chExt cx="2062066" cy="2043405"/>
          </a:xfrm>
        </p:grpSpPr>
        <p:sp>
          <p:nvSpPr>
            <p:cNvPr id="7" name="Cube 6"/>
            <p:cNvSpPr/>
            <p:nvPr/>
          </p:nvSpPr>
          <p:spPr>
            <a:xfrm>
              <a:off x="-211617" y="1819468"/>
              <a:ext cx="2062066" cy="2043405"/>
            </a:xfrm>
            <a:prstGeom prst="cube">
              <a:avLst/>
            </a:prstGeom>
            <a:pattFill prst="pct1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-15087" y="1835615"/>
                  <a:ext cx="1822422" cy="438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Density: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𝐹𝐹𝑇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087" y="1835615"/>
                  <a:ext cx="1822422" cy="4385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78" b="-88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Down Arrow 8"/>
          <p:cNvSpPr/>
          <p:nvPr/>
        </p:nvSpPr>
        <p:spPr>
          <a:xfrm rot="5400000" flipV="1">
            <a:off x="4280779" y="1193204"/>
            <a:ext cx="124759" cy="343581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72149" y="2076581"/>
                <a:ext cx="2588914" cy="4569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𝐹𝐹𝑇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,−)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0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sz="20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149" y="2076581"/>
                <a:ext cx="2588914" cy="456985"/>
              </a:xfrm>
              <a:prstGeom prst="rect">
                <a:avLst/>
              </a:prstGeom>
              <a:blipFill rotWithShape="0">
                <a:blip r:embed="rId5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4243" y="2038202"/>
                <a:ext cx="589712" cy="7259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𝐹𝐹𝑇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243" y="2038202"/>
                <a:ext cx="589712" cy="7259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12440" y="51674"/>
            <a:ext cx="8429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1. Creating </a:t>
            </a:r>
            <a:r>
              <a:rPr lang="en-US" sz="2800" dirty="0">
                <a:solidFill>
                  <a:srgbClr val="0000CC"/>
                </a:solidFill>
              </a:rPr>
              <a:t>the </a:t>
            </a:r>
            <a:r>
              <a:rPr lang="en-US" sz="2800" b="1" i="1" dirty="0">
                <a:solidFill>
                  <a:srgbClr val="0000CC"/>
                </a:solidFill>
              </a:rPr>
              <a:t>g</a:t>
            </a:r>
            <a:r>
              <a:rPr lang="en-US" sz="2800" dirty="0">
                <a:solidFill>
                  <a:srgbClr val="0000CC"/>
                </a:solidFill>
              </a:rPr>
              <a:t>-space representation of </a:t>
            </a:r>
            <a:r>
              <a:rPr lang="en-US" sz="2800" dirty="0" smtClean="0">
                <a:solidFill>
                  <a:srgbClr val="0000CC"/>
                </a:solidFill>
              </a:rPr>
              <a:t>smooth density </a:t>
            </a:r>
            <a:endParaRPr lang="en-US" sz="2800" i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50421" y="2353495"/>
                <a:ext cx="1006429" cy="412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21" y="2353495"/>
                <a:ext cx="1006429" cy="412934"/>
              </a:xfrm>
              <a:prstGeom prst="rect">
                <a:avLst/>
              </a:prstGeom>
              <a:blipFill rotWithShape="0">
                <a:blip r:embed="rId7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98488" y="3634521"/>
                <a:ext cx="10052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00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𝒉𝒔</m:t>
                      </m:r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88" y="3634521"/>
                <a:ext cx="1005212" cy="4001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92707" y="4545030"/>
                <a:ext cx="5447582" cy="946285"/>
              </a:xfrm>
              <a:prstGeom prst="rect">
                <a:avLst/>
              </a:prstGeom>
              <a:noFill/>
              <a:ln w="19050"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Density Fourier coefficients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altLang="zh-CN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b="1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altLang="zh-CN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are exact,</a:t>
                </a:r>
              </a:p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hrough intermediate discrete </a:t>
                </a:r>
                <a:r>
                  <a:rPr lang="en-US" b="1" i="1" dirty="0" smtClean="0">
                    <a:solidFill>
                      <a:prstClr val="black"/>
                    </a:solidFill>
                  </a:rPr>
                  <a:t>s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-space – Theorem 1.</a:t>
                </a:r>
              </a:p>
              <a:p>
                <a:pPr algn="ctr"/>
                <a:r>
                  <a:rPr lang="en-US" i="1" dirty="0" smtClean="0">
                    <a:solidFill>
                      <a:prstClr val="black"/>
                    </a:solidFill>
                  </a:rPr>
                  <a:t>N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log </a:t>
                </a:r>
                <a:r>
                  <a:rPr lang="en-US" i="1" dirty="0" smtClean="0">
                    <a:solidFill>
                      <a:prstClr val="black"/>
                    </a:solidFill>
                  </a:rPr>
                  <a:t>N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method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d>
                    <m:r>
                      <a:rPr lang="en-US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707" y="4545030"/>
                <a:ext cx="5447582" cy="946285"/>
              </a:xfrm>
              <a:prstGeom prst="rect">
                <a:avLst/>
              </a:prstGeom>
              <a:blipFill rotWithShape="0">
                <a:blip r:embed="rId9"/>
                <a:stretch>
                  <a:fillRect l="-334" t="-1899" r="-223" b="-8861"/>
                </a:stretch>
              </a:blipFill>
              <a:ln w="19050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00314" y="2619453"/>
                <a:ext cx="1836247" cy="1107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CC"/>
                    </a:solidFill>
                  </a:rPr>
                  <a:t>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𝐹𝐹𝑇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>
                  <a:solidFill>
                    <a:srgbClr val="0000CC"/>
                  </a:solidFill>
                </a:endParaRP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 </a:t>
                </a:r>
                <a:r>
                  <a:rPr lang="en-US" dirty="0">
                    <a:solidFill>
                      <a:srgbClr val="0000CC"/>
                    </a:solidFill>
                  </a:rPr>
                  <a:t>0</a:t>
                </a:r>
                <a:r>
                  <a:rPr lang="en-US" i="1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CC"/>
                    </a:solidFill>
                  </a:rPr>
                  <a:t>&lt;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𝐹𝐹𝑇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     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integer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14" y="2619453"/>
                <a:ext cx="1836247" cy="1107226"/>
              </a:xfrm>
              <a:prstGeom prst="rect">
                <a:avLst/>
              </a:prstGeom>
              <a:blipFill rotWithShape="0">
                <a:blip r:embed="rId10"/>
                <a:stretch>
                  <a:fillRect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9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491" y="1908117"/>
            <a:ext cx="564350" cy="2966791"/>
            <a:chOff x="8095142" y="2245421"/>
            <a:chExt cx="564350" cy="2966791"/>
          </a:xfrm>
        </p:grpSpPr>
        <p:grpSp>
          <p:nvGrpSpPr>
            <p:cNvPr id="5" name="Group 4"/>
            <p:cNvGrpSpPr/>
            <p:nvPr/>
          </p:nvGrpSpPr>
          <p:grpSpPr>
            <a:xfrm>
              <a:off x="8101771" y="2245421"/>
              <a:ext cx="557721" cy="2966791"/>
              <a:chOff x="6908707" y="2008172"/>
              <a:chExt cx="557721" cy="2966791"/>
            </a:xfrm>
          </p:grpSpPr>
          <p:sp>
            <p:nvSpPr>
              <p:cNvPr id="13" name="TextBox 12"/>
              <p:cNvSpPr txBox="1"/>
              <p:nvPr/>
            </p:nvSpPr>
            <p:spPr>
              <a:xfrm rot="5400000">
                <a:off x="7027025" y="3851536"/>
                <a:ext cx="3555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altLang="zh-CN" sz="2800" dirty="0" smtClean="0">
                    <a:solidFill>
                      <a:prstClr val="black"/>
                    </a:solidFill>
                  </a:rPr>
                  <a:t>…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Cube 13"/>
              <p:cNvSpPr/>
              <p:nvPr/>
            </p:nvSpPr>
            <p:spPr>
              <a:xfrm>
                <a:off x="6908707" y="2008172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Cube 14"/>
              <p:cNvSpPr/>
              <p:nvPr/>
            </p:nvSpPr>
            <p:spPr>
              <a:xfrm>
                <a:off x="6921622" y="256899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ube 15"/>
              <p:cNvSpPr/>
              <p:nvPr/>
            </p:nvSpPr>
            <p:spPr>
              <a:xfrm>
                <a:off x="6921622" y="316887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ube 16"/>
              <p:cNvSpPr/>
              <p:nvPr/>
            </p:nvSpPr>
            <p:spPr>
              <a:xfrm>
                <a:off x="6908707" y="4557963"/>
                <a:ext cx="417036" cy="4170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6987319" y="2135959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7180724" y="2686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6974431" y="3386094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7180724" y="4840053"/>
                <a:ext cx="91440" cy="9144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381000" h="381000"/>
                <a:bevelB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095142" y="2268919"/>
              <a:ext cx="422842" cy="2936809"/>
              <a:chOff x="2713549" y="2146218"/>
              <a:chExt cx="422842" cy="293680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901447" y="2699323"/>
                <a:ext cx="216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2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728804" y="2146218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1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713549" y="3394399"/>
                <a:ext cx="2344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prstClr val="white"/>
                    </a:solidFill>
                  </a:rPr>
                  <a:t>3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24259" y="4847065"/>
                <a:ext cx="212132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-25000" dirty="0" smtClean="0">
                    <a:solidFill>
                      <a:prstClr val="white"/>
                    </a:solidFill>
                  </a:rPr>
                  <a:t>N</a:t>
                </a:r>
                <a:endParaRPr lang="en-US" sz="1400" baseline="-25000" dirty="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22" name="Straight Arrow Connector 21"/>
          <p:cNvCxnSpPr/>
          <p:nvPr/>
        </p:nvCxnSpPr>
        <p:spPr>
          <a:xfrm>
            <a:off x="967841" y="2133828"/>
            <a:ext cx="1591336" cy="12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67841" y="2677438"/>
            <a:ext cx="1591336" cy="47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38310" y="2714420"/>
            <a:ext cx="125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B</a:t>
            </a:r>
            <a:r>
              <a:rPr lang="en-US" altLang="zh-CN" sz="1600" dirty="0" smtClean="0">
                <a:solidFill>
                  <a:prstClr val="black"/>
                </a:solidFill>
              </a:rPr>
              <a:t>-Spline + </a:t>
            </a:r>
            <a:br>
              <a:rPr lang="en-US" altLang="zh-CN" sz="1600" dirty="0" smtClean="0">
                <a:solidFill>
                  <a:prstClr val="black"/>
                </a:solidFill>
              </a:rPr>
            </a:br>
            <a:r>
              <a:rPr lang="en-US" altLang="zh-CN" sz="1600" i="1" dirty="0" smtClean="0">
                <a:solidFill>
                  <a:prstClr val="black"/>
                </a:solidFill>
              </a:rPr>
              <a:t>f</a:t>
            </a:r>
            <a:r>
              <a:rPr lang="en-US" altLang="zh-CN" sz="1600" dirty="0" smtClean="0">
                <a:solidFill>
                  <a:prstClr val="black"/>
                </a:solidFill>
              </a:rPr>
              <a:t>-quadrature 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648830" y="929555"/>
            <a:ext cx="2422985" cy="4737574"/>
            <a:chOff x="1818264" y="1121579"/>
            <a:chExt cx="2422985" cy="4737574"/>
          </a:xfrm>
        </p:grpSpPr>
        <p:grpSp>
          <p:nvGrpSpPr>
            <p:cNvPr id="33" name="Group 32"/>
            <p:cNvGrpSpPr/>
            <p:nvPr/>
          </p:nvGrpSpPr>
          <p:grpSpPr>
            <a:xfrm>
              <a:off x="2728611" y="2118635"/>
              <a:ext cx="606681" cy="2974118"/>
              <a:chOff x="5363964" y="2247767"/>
              <a:chExt cx="606681" cy="2974118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427728" y="2247767"/>
                <a:ext cx="542917" cy="2966791"/>
                <a:chOff x="6187837" y="2064158"/>
                <a:chExt cx="542917" cy="2966791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 rot="5400000">
                  <a:off x="6291351" y="3861358"/>
                  <a:ext cx="3555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altLang="zh-CN" sz="2800" dirty="0" smtClean="0">
                      <a:solidFill>
                        <a:prstClr val="black"/>
                      </a:solidFill>
                    </a:rPr>
                    <a:t>…</a:t>
                  </a:r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6218237" y="206415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6203615" y="2634941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6187837" y="325822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6218237" y="4613949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363964" y="2293974"/>
                <a:ext cx="484414" cy="2927911"/>
                <a:chOff x="5258964" y="2313092"/>
                <a:chExt cx="484414" cy="2927911"/>
              </a:xfrm>
            </p:grpSpPr>
            <p:sp>
              <p:nvSpPr>
                <p:cNvPr id="36" name="Cube 35"/>
                <p:cNvSpPr>
                  <a:spLocks noChangeAspect="1"/>
                </p:cNvSpPr>
                <p:nvPr/>
              </p:nvSpPr>
              <p:spPr>
                <a:xfrm>
                  <a:off x="5397512" y="2373208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Cube 36"/>
                <p:cNvSpPr>
                  <a:spLocks noChangeAspect="1"/>
                </p:cNvSpPr>
                <p:nvPr/>
              </p:nvSpPr>
              <p:spPr>
                <a:xfrm>
                  <a:off x="5560308" y="2923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Cube 37"/>
                <p:cNvSpPr>
                  <a:spLocks noChangeAspect="1"/>
                </p:cNvSpPr>
                <p:nvPr/>
              </p:nvSpPr>
              <p:spPr>
                <a:xfrm>
                  <a:off x="5378961" y="3630930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Cube 38"/>
                <p:cNvSpPr>
                  <a:spLocks noChangeAspect="1"/>
                </p:cNvSpPr>
                <p:nvPr/>
              </p:nvSpPr>
              <p:spPr>
                <a:xfrm>
                  <a:off x="5570704" y="5077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5258964" y="2313092"/>
                  <a:ext cx="484414" cy="2927911"/>
                  <a:chOff x="2670234" y="2163491"/>
                  <a:chExt cx="484414" cy="2927911"/>
                </a:xfrm>
              </p:grpSpPr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884694" y="2719012"/>
                    <a:ext cx="21659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2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46183" y="216349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1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2670234" y="3429740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3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2942516" y="4855440"/>
                    <a:ext cx="212132" cy="2359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aseline="-25000" dirty="0" smtClean="0">
                        <a:solidFill>
                          <a:prstClr val="white"/>
                        </a:solidFill>
                      </a:rPr>
                      <a:t>N</a:t>
                    </a:r>
                    <a:endParaRPr lang="en-US" sz="1400" baseline="-250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50" name="Rectangle 49"/>
            <p:cNvSpPr/>
            <p:nvPr/>
          </p:nvSpPr>
          <p:spPr>
            <a:xfrm>
              <a:off x="2029892" y="1121579"/>
              <a:ext cx="221135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EES weighted </a:t>
              </a:r>
              <a:br>
                <a:rPr lang="en-US" altLang="zh-CN" sz="1600" dirty="0" smtClean="0">
                  <a:solidFill>
                    <a:prstClr val="black"/>
                  </a:solidFill>
                </a:rPr>
              </a:br>
              <a:r>
                <a:rPr lang="en-US" altLang="zh-CN" sz="1600" dirty="0" smtClean="0">
                  <a:solidFill>
                    <a:prstClr val="black"/>
                  </a:solidFill>
                </a:rPr>
                <a:t>core 1 density</a:t>
              </a:r>
            </a:p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around each J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1818264" y="5127671"/>
                  <a:ext cx="1972591" cy="7314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core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ESS</m:t>
                                </m:r>
                                <m:r>
                                  <a:rPr lang="en-US" altLang="zh-CN" sz="16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z="1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near</m:t>
                        </m:r>
                        <m: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sz="1600" i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8264" y="5127671"/>
                  <a:ext cx="1972591" cy="7314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Rectangle 51"/>
          <p:cNvSpPr/>
          <p:nvPr/>
        </p:nvSpPr>
        <p:spPr>
          <a:xfrm>
            <a:off x="9354" y="909856"/>
            <a:ext cx="17541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</a:rPr>
              <a:t>EES interpolated </a:t>
            </a:r>
            <a:endParaRPr lang="en-US" altLang="zh-CN" sz="1600" dirty="0" smtClean="0">
              <a:solidFill>
                <a:prstClr val="black"/>
              </a:solidFill>
            </a:endParaRPr>
          </a:p>
          <a:p>
            <a:pPr algn="ctr"/>
            <a:r>
              <a:rPr lang="en-US" altLang="zh-CN" sz="1600" dirty="0" smtClean="0">
                <a:solidFill>
                  <a:prstClr val="black"/>
                </a:solidFill>
              </a:rPr>
              <a:t>core 1 density</a:t>
            </a:r>
            <a:endParaRPr lang="en-US" altLang="zh-CN" sz="1600" dirty="0">
              <a:solidFill>
                <a:prstClr val="black"/>
              </a:solidFill>
            </a:endParaRPr>
          </a:p>
          <a:p>
            <a:pPr algn="ctr"/>
            <a:r>
              <a:rPr lang="en-US" altLang="zh-CN" sz="1600" dirty="0">
                <a:solidFill>
                  <a:prstClr val="black"/>
                </a:solidFill>
              </a:rPr>
              <a:t>around </a:t>
            </a:r>
            <a:r>
              <a:rPr lang="en-US" altLang="zh-CN" sz="1600" dirty="0" smtClean="0">
                <a:solidFill>
                  <a:prstClr val="black"/>
                </a:solidFill>
              </a:rPr>
              <a:t>each ion </a:t>
            </a:r>
            <a:r>
              <a:rPr lang="en-US" altLang="zh-CN" sz="1600" dirty="0">
                <a:solidFill>
                  <a:prstClr val="black"/>
                </a:solidFill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-67262" y="4975960"/>
                <a:ext cx="1590238" cy="689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16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6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en-US" altLang="zh-CN" sz="16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n-US" altLang="zh-CN" sz="16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600" i="1" dirty="0">
                          <a:solidFill>
                            <a:prstClr val="black"/>
                          </a:solidFill>
                        </a:rPr>
                        <m:t>f</m:t>
                      </m:r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6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262" y="4975960"/>
                <a:ext cx="1590238" cy="689612"/>
              </a:xfrm>
              <a:prstGeom prst="rect">
                <a:avLst/>
              </a:prstGeom>
              <a:blipFill rotWithShape="0">
                <a:blip r:embed="rId3"/>
                <a:stretch>
                  <a:fillRect r="-1533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/>
          <p:cNvCxnSpPr>
            <a:stCxn id="46" idx="5"/>
          </p:cNvCxnSpPr>
          <p:nvPr/>
        </p:nvCxnSpPr>
        <p:spPr>
          <a:xfrm>
            <a:off x="3070377" y="2082986"/>
            <a:ext cx="1967936" cy="12082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7" idx="5"/>
          </p:cNvCxnSpPr>
          <p:nvPr/>
        </p:nvCxnSpPr>
        <p:spPr>
          <a:xfrm>
            <a:off x="3055755" y="2653769"/>
            <a:ext cx="1982558" cy="63742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8" idx="5"/>
          </p:cNvCxnSpPr>
          <p:nvPr/>
        </p:nvCxnSpPr>
        <p:spPr>
          <a:xfrm>
            <a:off x="3039977" y="3277056"/>
            <a:ext cx="1998336" cy="1413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9" idx="5"/>
          </p:cNvCxnSpPr>
          <p:nvPr/>
        </p:nvCxnSpPr>
        <p:spPr>
          <a:xfrm flipV="1">
            <a:off x="3070377" y="3291192"/>
            <a:ext cx="1967936" cy="134158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273005" y="961222"/>
            <a:ext cx="2211357" cy="3262176"/>
            <a:chOff x="4259299" y="1125843"/>
            <a:chExt cx="2211357" cy="3262176"/>
          </a:xfrm>
        </p:grpSpPr>
        <p:sp>
          <p:nvSpPr>
            <p:cNvPr id="55" name="Cube 54"/>
            <p:cNvSpPr/>
            <p:nvPr/>
          </p:nvSpPr>
          <p:spPr>
            <a:xfrm>
              <a:off x="5014867" y="3222591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4524595" y="3731364"/>
                  <a:ext cx="1663597" cy="6566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zh-CN" sz="16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core</m:t>
                            </m:r>
                            <m:r>
                              <a:rPr lang="en-US" altLang="zh-CN" sz="16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1,</m:t>
                            </m:r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,2)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altLang="zh-CN" sz="1600" dirty="0" smtClean="0">
                    <a:solidFill>
                      <a:prstClr val="black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600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b="1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𝒏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600" i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4595" y="3731364"/>
                  <a:ext cx="1663597" cy="65665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 77"/>
            <p:cNvSpPr/>
            <p:nvPr/>
          </p:nvSpPr>
          <p:spPr>
            <a:xfrm>
              <a:off x="4259299" y="1125843"/>
              <a:ext cx="22113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EES weighted </a:t>
              </a:r>
              <a:br>
                <a:rPr lang="en-US" altLang="zh-CN" sz="1600" dirty="0" smtClean="0">
                  <a:solidFill>
                    <a:prstClr val="black"/>
                  </a:solidFill>
                </a:rPr>
              </a:br>
              <a:r>
                <a:rPr lang="en-US" altLang="zh-CN" sz="1600" dirty="0" smtClean="0">
                  <a:solidFill>
                    <a:prstClr val="black"/>
                  </a:solidFill>
                </a:rPr>
                <a:t>core 1 density</a:t>
              </a:r>
            </a:p>
            <a:p>
              <a:pPr algn="ctr"/>
              <a:r>
                <a:rPr lang="en-US" altLang="zh-CN" sz="1600" dirty="0" smtClean="0">
                  <a:solidFill>
                    <a:prstClr val="black"/>
                  </a:solidFill>
                </a:rPr>
                <a:t>consolidated</a:t>
              </a:r>
            </a:p>
          </p:txBody>
        </p:sp>
      </p:grpSp>
      <p:cxnSp>
        <p:nvCxnSpPr>
          <p:cNvPr id="79" name="Straight Arrow Connector 78"/>
          <p:cNvCxnSpPr/>
          <p:nvPr/>
        </p:nvCxnSpPr>
        <p:spPr>
          <a:xfrm>
            <a:off x="5568293" y="3284124"/>
            <a:ext cx="2922468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8547762" y="3018296"/>
            <a:ext cx="417036" cy="417000"/>
            <a:chOff x="1535453" y="1885980"/>
            <a:chExt cx="417036" cy="417000"/>
          </a:xfrm>
        </p:grpSpPr>
        <p:sp>
          <p:nvSpPr>
            <p:cNvPr id="82" name="Cube 81"/>
            <p:cNvSpPr/>
            <p:nvPr/>
          </p:nvSpPr>
          <p:spPr>
            <a:xfrm>
              <a:off x="1535453" y="1885980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1586106" y="1983235"/>
              <a:ext cx="273485" cy="273485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381000" h="381000"/>
              <a:bevelB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>
            <a:off x="973599" y="3287016"/>
            <a:ext cx="1591336" cy="47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967841" y="4682507"/>
            <a:ext cx="1591336" cy="47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7294321" y="1053240"/>
            <a:ext cx="2211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prstClr val="black"/>
                </a:solidFill>
              </a:rPr>
              <a:t>EES interpolated </a:t>
            </a:r>
          </a:p>
          <a:p>
            <a:pPr algn="ctr"/>
            <a:r>
              <a:rPr lang="en-US" altLang="zh-CN" sz="1600" dirty="0" smtClean="0">
                <a:solidFill>
                  <a:prstClr val="black"/>
                </a:solidFill>
              </a:rPr>
              <a:t>core 1 density</a:t>
            </a:r>
          </a:p>
          <a:p>
            <a:pPr algn="ctr"/>
            <a:r>
              <a:rPr lang="en-US" altLang="zh-CN" sz="1600" dirty="0">
                <a:solidFill>
                  <a:prstClr val="black"/>
                </a:solidFill>
              </a:rPr>
              <a:t>i</a:t>
            </a:r>
            <a:r>
              <a:rPr lang="en-US" altLang="zh-CN" sz="1600" dirty="0" smtClean="0">
                <a:solidFill>
                  <a:prstClr val="black"/>
                </a:solidFill>
              </a:rPr>
              <a:t>n </a:t>
            </a:r>
            <a:r>
              <a:rPr lang="en-US" altLang="zh-CN" sz="1600" b="1" i="1" dirty="0">
                <a:solidFill>
                  <a:prstClr val="black"/>
                </a:solidFill>
              </a:rPr>
              <a:t>g</a:t>
            </a:r>
            <a:r>
              <a:rPr lang="en-US" altLang="zh-CN" sz="1600" dirty="0">
                <a:solidFill>
                  <a:prstClr val="black"/>
                </a:solidFill>
              </a:rPr>
              <a:t>-space </a:t>
            </a:r>
            <a:endParaRPr lang="en-US" altLang="zh-CN" sz="1600" dirty="0" smtClea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7571985" y="3598895"/>
                <a:ext cx="1693669" cy="601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core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,1,</m:t>
                              </m:r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EES</m:t>
                              </m:r>
                              <m:r>
                                <a:rPr lang="en-US" sz="16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</m:d>
                      <m:r>
                        <m:rPr>
                          <m:nor/>
                        </m:rPr>
                        <a:rPr lang="en-US" altLang="zh-CN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sz="1600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sz="16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985" y="3598895"/>
                <a:ext cx="1693669" cy="601447"/>
              </a:xfrm>
              <a:prstGeom prst="rect">
                <a:avLst/>
              </a:prstGeom>
              <a:blipFill rotWithShape="0"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5335622" y="2763824"/>
                <a:ext cx="3321101" cy="424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dirty="0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CN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altLang="zh-CN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altLang="zh-CN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𝐹𝐹𝑇</m:t>
                          </m:r>
                          <m:r>
                            <m:rPr>
                              <m:nor/>
                            </m:rPr>
                            <a:rPr lang="en-US" sz="1400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𝒏</m:t>
                          </m:r>
                          <m:r>
                            <a:rPr lang="en-US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 dirty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−,</m:t>
                          </m:r>
                          <m:r>
                            <a:rPr lang="en-US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𝐸𝐸𝑆</m:t>
                          </m:r>
                          <m:r>
                            <a:rPr lang="en-US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400" i="1" dirty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/>
                            <m:sup>
                              <m:d>
                                <m:d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core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𝐸𝐸𝑆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altLang="zh-CN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zh-CN" sz="14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400" i="1" dirty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𝐺</m:t>
                          </m:r>
                          <m:r>
                            <a:rPr lang="en-US" altLang="zh-CN" sz="1400" i="1" baseline="-25000" dirty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</m:t>
                          </m:r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622" y="2763824"/>
                <a:ext cx="3321101" cy="4249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1068" y="72731"/>
                <a:ext cx="9092932" cy="552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00CC"/>
                    </a:solidFill>
                  </a:rPr>
                  <a:t>2</a:t>
                </a:r>
                <a:r>
                  <a:rPr lang="en-US" sz="2800" dirty="0" smtClean="0">
                    <a:solidFill>
                      <a:srgbClr val="0000CC"/>
                    </a:solidFill>
                  </a:rPr>
                  <a:t>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b="1" i="1" dirty="0" smtClean="0">
                    <a:solidFill>
                      <a:srgbClr val="0000CC"/>
                    </a:solidFill>
                  </a:rPr>
                  <a:t>g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-space core 1 density,</a:t>
                </a:r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core</m:t>
                            </m:r>
                            <m:r>
                              <a:rPr lang="en-US" sz="280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sz="2800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/>
                      </a:rPr>
                      <m:t>(</m:t>
                    </m:r>
                    <m:r>
                      <a:rPr lang="en-US" sz="2800" b="1" i="1">
                        <a:solidFill>
                          <a:srgbClr val="0033CC"/>
                        </a:solidFill>
                        <a:latin typeface="Cambria Math"/>
                      </a:rPr>
                      <m:t>𝒈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/>
                      </a:rPr>
                      <m:t>)</m:t>
                    </m:r>
                    <m:r>
                      <a:rPr lang="en-US" altLang="zh-CN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8" y="72731"/>
                <a:ext cx="9092932" cy="552267"/>
              </a:xfrm>
              <a:prstGeom prst="rect">
                <a:avLst/>
              </a:prstGeom>
              <a:blipFill rotWithShape="0">
                <a:blip r:embed="rId7"/>
                <a:stretch>
                  <a:fillRect t="-5495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 rot="1822753">
            <a:off x="2943918" y="2434218"/>
            <a:ext cx="152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N-Consolidation</a:t>
            </a:r>
            <a:endParaRPr lang="en-US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575093" y="4515112"/>
                <a:ext cx="4196648" cy="644600"/>
              </a:xfrm>
              <a:prstGeom prst="rect">
                <a:avLst/>
              </a:prstGeom>
              <a:noFill/>
              <a:ln w="19050">
                <a:solidFill>
                  <a:srgbClr val="0033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sz="1400" b="1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core</m:t>
                              </m:r>
                              <m:r>
                                <a:rPr lang="en-US" altLang="zh-CN" sz="1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.1,</m:t>
                              </m:r>
                              <m:r>
                                <a:rPr lang="en-US" altLang="zh-CN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  <m:r>
                                <a:rPr lang="en-US" altLang="zh-CN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,2 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altLang="zh-CN" sz="1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1400" b="1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1400" b="1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altLang="zh-CN" sz="140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US" altLang="zh-CN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CN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CN" sz="14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near</m:t>
                              </m:r>
                              <m:r>
                                <a:rPr lang="en-US" altLang="zh-CN" sz="1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CN" sz="14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40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core</m:t>
                                      </m:r>
                                      <m:r>
                                        <a:rPr lang="en-US" altLang="zh-CN" sz="1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altLang="zh-CN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𝐸𝐸𝑆</m:t>
                                      </m:r>
                                      <m:r>
                                        <a:rPr lang="en-US" altLang="zh-CN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,2</m:t>
                                      </m:r>
                                    </m:e>
                                  </m:d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400" b="1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4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altLang="zh-CN" sz="1400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1600" u="sng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093" y="4515112"/>
                <a:ext cx="4196648" cy="644600"/>
              </a:xfrm>
              <a:prstGeom prst="rect">
                <a:avLst/>
              </a:prstGeom>
              <a:blipFill rotWithShape="0">
                <a:blip r:embed="rId8"/>
                <a:stretch>
                  <a:fillRect t="-107407" b="-150000"/>
                </a:stretch>
              </a:blipFill>
              <a:ln w="19050"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43351" y="6114016"/>
                <a:ext cx="5917570" cy="717632"/>
              </a:xfrm>
              <a:prstGeom prst="rect">
                <a:avLst/>
              </a:prstGeom>
              <a:ln w="19050">
                <a:solidFill>
                  <a:srgbClr val="0000CC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core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,1,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ESS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core</m:t>
                                      </m:r>
                                      <m:r>
                                        <a:rPr lang="en-US" sz="16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EES</m:t>
                                      </m:r>
                                    </m:e>
                                  </m:d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  <m:r>
                                        <a:rPr lang="en-US" sz="16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en-US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351" y="6114016"/>
                <a:ext cx="5917570" cy="7176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9050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664507" y="4213248"/>
            <a:ext cx="1359604" cy="307777"/>
          </a:xfrm>
          <a:prstGeom prst="rect">
            <a:avLst/>
          </a:prstGeom>
          <a:ln w="190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N-Consolidation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516254" y="5779839"/>
            <a:ext cx="3578095" cy="338554"/>
          </a:xfrm>
          <a:prstGeom prst="rect">
            <a:avLst/>
          </a:prstGeom>
          <a:ln w="190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>
                <a:solidFill>
                  <a:prstClr val="black"/>
                </a:solidFill>
              </a:rPr>
              <a:t>g</a:t>
            </a:r>
            <a:r>
              <a:rPr lang="en-US" sz="1600" dirty="0" smtClean="0">
                <a:solidFill>
                  <a:prstClr val="black"/>
                </a:solidFill>
              </a:rPr>
              <a:t>-space representation  of core 1 density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9580474">
            <a:off x="3016541" y="3820919"/>
            <a:ext cx="152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N-Consolidation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223760" y="6437376"/>
            <a:ext cx="612648" cy="3545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68674" y="6211222"/>
            <a:ext cx="129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     Treated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 via EES above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894689" y="2188692"/>
            <a:ext cx="1591336" cy="12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94689" y="2732302"/>
            <a:ext cx="1591336" cy="47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18975" y="2294256"/>
            <a:ext cx="933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B</a:t>
            </a:r>
            <a:r>
              <a:rPr lang="en-US" altLang="zh-CN" sz="1600" dirty="0" smtClean="0">
                <a:solidFill>
                  <a:prstClr val="black"/>
                </a:solidFill>
              </a:rPr>
              <a:t>-Spline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729858" y="936974"/>
            <a:ext cx="2211357" cy="4804027"/>
            <a:chOff x="2013312" y="1122644"/>
            <a:chExt cx="2211357" cy="4804027"/>
          </a:xfrm>
        </p:grpSpPr>
        <p:grpSp>
          <p:nvGrpSpPr>
            <p:cNvPr id="33" name="Group 32"/>
            <p:cNvGrpSpPr/>
            <p:nvPr/>
          </p:nvGrpSpPr>
          <p:grpSpPr>
            <a:xfrm>
              <a:off x="2728611" y="2118635"/>
              <a:ext cx="606681" cy="2974118"/>
              <a:chOff x="5363964" y="2247767"/>
              <a:chExt cx="606681" cy="2974118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427728" y="2247767"/>
                <a:ext cx="542917" cy="2966791"/>
                <a:chOff x="6187837" y="2064158"/>
                <a:chExt cx="542917" cy="2966791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 rot="5400000">
                  <a:off x="6291351" y="3861358"/>
                  <a:ext cx="3555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 altLang="zh-CN" sz="2800" dirty="0" smtClean="0">
                      <a:solidFill>
                        <a:prstClr val="black"/>
                      </a:solidFill>
                    </a:rPr>
                    <a:t>…</a:t>
                  </a:r>
                  <a:endParaRPr lang="en-US" sz="2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6218237" y="206415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6203615" y="2634941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6187837" y="3258228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6218237" y="4613949"/>
                  <a:ext cx="417036" cy="4170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363964" y="2293974"/>
                <a:ext cx="484414" cy="2927911"/>
                <a:chOff x="5258964" y="2313092"/>
                <a:chExt cx="484414" cy="2927911"/>
              </a:xfrm>
            </p:grpSpPr>
            <p:sp>
              <p:nvSpPr>
                <p:cNvPr id="36" name="Cube 35"/>
                <p:cNvSpPr>
                  <a:spLocks noChangeAspect="1"/>
                </p:cNvSpPr>
                <p:nvPr/>
              </p:nvSpPr>
              <p:spPr>
                <a:xfrm>
                  <a:off x="5397512" y="2373208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Cube 36"/>
                <p:cNvSpPr>
                  <a:spLocks noChangeAspect="1"/>
                </p:cNvSpPr>
                <p:nvPr/>
              </p:nvSpPr>
              <p:spPr>
                <a:xfrm>
                  <a:off x="5560308" y="2923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Cube 37"/>
                <p:cNvSpPr>
                  <a:spLocks noChangeAspect="1"/>
                </p:cNvSpPr>
                <p:nvPr/>
              </p:nvSpPr>
              <p:spPr>
                <a:xfrm>
                  <a:off x="5378961" y="3630930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Cube 38"/>
                <p:cNvSpPr>
                  <a:spLocks noChangeAspect="1"/>
                </p:cNvSpPr>
                <p:nvPr/>
              </p:nvSpPr>
              <p:spPr>
                <a:xfrm>
                  <a:off x="5570704" y="5077302"/>
                  <a:ext cx="137160" cy="13716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5258964" y="2313092"/>
                  <a:ext cx="484414" cy="2927911"/>
                  <a:chOff x="2670234" y="2163491"/>
                  <a:chExt cx="484414" cy="2927911"/>
                </a:xfrm>
              </p:grpSpPr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884694" y="2719012"/>
                    <a:ext cx="21659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2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46183" y="2163491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1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2670234" y="3429740"/>
                    <a:ext cx="23446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 smtClean="0">
                        <a:solidFill>
                          <a:prstClr val="white"/>
                        </a:solidFill>
                      </a:rPr>
                      <a:t>3</a:t>
                    </a:r>
                    <a:endParaRPr lang="en-US" sz="1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2942516" y="4855440"/>
                    <a:ext cx="212132" cy="2359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aseline="-25000" dirty="0" smtClean="0">
                        <a:solidFill>
                          <a:prstClr val="white"/>
                        </a:solidFill>
                      </a:rPr>
                      <a:t>N</a:t>
                    </a:r>
                    <a:endParaRPr lang="en-US" sz="1400" baseline="-250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2013312" y="1122644"/>
                  <a:ext cx="2211357" cy="9160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dirty="0" smtClean="0">
                      <a:solidFill>
                        <a:prstClr val="black"/>
                      </a:solidFill>
                    </a:rPr>
                    <a:t>Structure Factor</a:t>
                  </a:r>
                  <a:br>
                    <a:rPr lang="en-US" altLang="zh-CN" sz="1600" dirty="0" smtClean="0">
                      <a:solidFill>
                        <a:prstClr val="black"/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𝐸𝐸𝑆</m:t>
                                </m:r>
                              </m:e>
                            </m:d>
                          </m:sup>
                        </m:sSubSup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altLang="zh-CN" sz="1600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altLang="zh-CN" sz="1600" dirty="0" smtClean="0">
                      <a:solidFill>
                        <a:prstClr val="black"/>
                      </a:solidFill>
                    </a:rPr>
                    <a:t>around each J</a:t>
                  </a: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3312" y="1122644"/>
                  <a:ext cx="2211357" cy="91608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2000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2124544" y="5195189"/>
                  <a:ext cx="1737270" cy="7314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𝐽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,2,</m:t>
                                </m:r>
                                <m:r>
                                  <a:rPr lang="en-US" altLang="zh-CN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𝐸𝐸𝑆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altLang="zh-CN" sz="1600" dirty="0" smtClean="0">
                    <a:solidFill>
                      <a:prstClr val="black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0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z="1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near</m:t>
                        </m:r>
                        <m: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sz="1600" i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4544" y="5195189"/>
                  <a:ext cx="1737270" cy="7314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Straight Arrow Connector 53"/>
          <p:cNvCxnSpPr>
            <a:endCxn id="55" idx="2"/>
          </p:cNvCxnSpPr>
          <p:nvPr/>
        </p:nvCxnSpPr>
        <p:spPr>
          <a:xfrm>
            <a:off x="2997225" y="2137850"/>
            <a:ext cx="1967936" cy="12082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55" idx="2"/>
          </p:cNvCxnSpPr>
          <p:nvPr/>
        </p:nvCxnSpPr>
        <p:spPr>
          <a:xfrm>
            <a:off x="2982603" y="2708633"/>
            <a:ext cx="1982558" cy="63742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55" idx="2"/>
          </p:cNvCxnSpPr>
          <p:nvPr/>
        </p:nvCxnSpPr>
        <p:spPr>
          <a:xfrm>
            <a:off x="2966825" y="3331920"/>
            <a:ext cx="1998336" cy="1413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55" idx="2"/>
          </p:cNvCxnSpPr>
          <p:nvPr/>
        </p:nvCxnSpPr>
        <p:spPr>
          <a:xfrm flipV="1">
            <a:off x="2997225" y="3346056"/>
            <a:ext cx="1967936" cy="134158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068000" y="991115"/>
            <a:ext cx="2211357" cy="3318694"/>
            <a:chOff x="4172570" y="1128275"/>
            <a:chExt cx="2211357" cy="3318694"/>
          </a:xfrm>
        </p:grpSpPr>
        <p:sp>
          <p:nvSpPr>
            <p:cNvPr id="55" name="Cube 54"/>
            <p:cNvSpPr/>
            <p:nvPr/>
          </p:nvSpPr>
          <p:spPr>
            <a:xfrm>
              <a:off x="5069731" y="3222591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4647545" y="3783902"/>
                  <a:ext cx="1363900" cy="6630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𝑍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,2,</m:t>
                                </m:r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𝐸𝐸𝑆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zh-CN" sz="1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altLang="zh-CN" sz="1600" dirty="0" smtClean="0">
                    <a:solidFill>
                      <a:prstClr val="black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600" b="1" i="1" dirty="0">
                            <a:solidFill>
                              <a:prstClr val="black"/>
                            </a:solidFill>
                          </a:rPr>
                          <m:t>s</m:t>
                        </m:r>
                        <m: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Sup>
                          <m:sSub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𝐹𝐹𝑇</m:t>
                            </m:r>
                          </m:sub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b="1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𝒏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𝐸𝐸𝑆</m:t>
                            </m:r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600" i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7545" y="3783902"/>
                  <a:ext cx="1363900" cy="66306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/>
                <p:cNvSpPr/>
                <p:nvPr/>
              </p:nvSpPr>
              <p:spPr>
                <a:xfrm>
                  <a:off x="4172570" y="1128275"/>
                  <a:ext cx="2211357" cy="9002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600" dirty="0" smtClean="0">
                      <a:solidFill>
                        <a:prstClr val="black"/>
                      </a:solidFill>
                    </a:rPr>
                    <a:t>EES interpolated</a:t>
                  </a:r>
                </a:p>
                <a:p>
                  <a:pPr algn="ctr"/>
                  <a:r>
                    <a:rPr lang="en-US" altLang="zh-CN" sz="1600" dirty="0" smtClean="0">
                      <a:solidFill>
                        <a:prstClr val="black"/>
                      </a:solidFill>
                    </a:rPr>
                    <a:t>Structure Factor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/>
                        <m:sup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,2,</m:t>
                              </m:r>
                              <m:r>
                                <a:rPr lang="en-US" altLang="zh-CN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</m:oMath>
                  </a14:m>
                  <a:endParaRPr lang="en-US" altLang="zh-CN" sz="1600" dirty="0" smtClean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Rectangle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570" y="1128275"/>
                  <a:ext cx="2211357" cy="90024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9" name="Straight Arrow Connector 78"/>
          <p:cNvCxnSpPr/>
          <p:nvPr/>
        </p:nvCxnSpPr>
        <p:spPr>
          <a:xfrm flipV="1">
            <a:off x="5444099" y="3301914"/>
            <a:ext cx="2900081" cy="248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8442050" y="3047442"/>
            <a:ext cx="417036" cy="417000"/>
            <a:chOff x="1535453" y="1885980"/>
            <a:chExt cx="417036" cy="417000"/>
          </a:xfrm>
        </p:grpSpPr>
        <p:sp>
          <p:nvSpPr>
            <p:cNvPr id="82" name="Cube 81"/>
            <p:cNvSpPr/>
            <p:nvPr/>
          </p:nvSpPr>
          <p:spPr>
            <a:xfrm>
              <a:off x="1535453" y="1885980"/>
              <a:ext cx="417036" cy="417000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1586106" y="1983235"/>
              <a:ext cx="273485" cy="273485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381000" h="381000"/>
              <a:bevelB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>
            <a:off x="900447" y="3341880"/>
            <a:ext cx="1591336" cy="47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894689" y="4737371"/>
            <a:ext cx="1591336" cy="47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7471653" y="979517"/>
            <a:ext cx="1852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prstClr val="black"/>
                </a:solidFill>
              </a:rPr>
              <a:t>EES interpolated</a:t>
            </a:r>
            <a:br>
              <a:rPr lang="en-US" altLang="zh-CN" sz="1600" dirty="0" smtClean="0">
                <a:solidFill>
                  <a:prstClr val="black"/>
                </a:solidFill>
              </a:rPr>
            </a:br>
            <a:r>
              <a:rPr lang="en-US" altLang="zh-CN" sz="1600" b="1" i="1" dirty="0" smtClean="0">
                <a:solidFill>
                  <a:prstClr val="black"/>
                </a:solidFill>
              </a:rPr>
              <a:t>g</a:t>
            </a:r>
            <a:r>
              <a:rPr lang="en-US" altLang="zh-CN" sz="1600" dirty="0" smtClean="0">
                <a:solidFill>
                  <a:prstClr val="black"/>
                </a:solidFill>
              </a:rPr>
              <a:t>-space </a:t>
            </a:r>
          </a:p>
          <a:p>
            <a:pPr algn="ctr"/>
            <a:r>
              <a:rPr lang="en-US" altLang="zh-CN" sz="1600" dirty="0" smtClean="0">
                <a:solidFill>
                  <a:prstClr val="black"/>
                </a:solidFill>
              </a:rPr>
              <a:t>core 2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7658641" y="3646365"/>
                <a:ext cx="1579600" cy="601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core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</m:d>
                      <m:r>
                        <m:rPr>
                          <m:nor/>
                        </m:rPr>
                        <a:rPr lang="en-US" altLang="zh-CN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sz="1600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altLang="zh-CN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sz="16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641" y="3646365"/>
                <a:ext cx="1579600" cy="601447"/>
              </a:xfrm>
              <a:prstGeom prst="rect">
                <a:avLst/>
              </a:prstGeom>
              <a:blipFill rotWithShape="0"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5480067" y="2970949"/>
                <a:ext cx="2489207" cy="3129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dirty="0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2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2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𝐹𝐹𝑇</m:t>
                          </m:r>
                          <m:r>
                            <m:rPr>
                              <m:nor/>
                            </m:rPr>
                            <a:rPr lang="en-US" sz="1200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sz="12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𝒏</m:t>
                          </m:r>
                          <m:r>
                            <a:rPr lang="en-US" sz="12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 dirty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−,</m:t>
                          </m:r>
                          <m:r>
                            <a:rPr lang="en-US" sz="12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𝐸𝐸𝑆</m:t>
                          </m:r>
                          <m:r>
                            <a:rPr lang="en-US" sz="12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200" i="1" dirty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𝑍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,2,</m:t>
                                  </m:r>
                                  <m:r>
                                    <a:rPr lang="en-US" altLang="zh-CN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𝐸𝐸𝑆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zh-CN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altLang="zh-CN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zh-CN" sz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200" i="1" dirty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𝐺</m:t>
                          </m:r>
                          <m:r>
                            <a:rPr lang="en-US" altLang="zh-CN" sz="1200" i="1" baseline="-25000" dirty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067" y="2970949"/>
                <a:ext cx="2489207" cy="31297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-233846" y="-28251"/>
                <a:ext cx="9092932" cy="552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00CC"/>
                    </a:solidFill>
                  </a:rPr>
                  <a:t>3</a:t>
                </a:r>
                <a:r>
                  <a:rPr lang="en-US" sz="2800" dirty="0" smtClean="0">
                    <a:solidFill>
                      <a:srgbClr val="0000CC"/>
                    </a:solidFill>
                  </a:rPr>
                  <a:t>. Creating</a:t>
                </a:r>
                <a:r>
                  <a:rPr lang="zh-CN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0000CC"/>
                    </a:solidFill>
                  </a:rPr>
                  <a:t>the</a:t>
                </a:r>
                <a:r>
                  <a:rPr lang="zh-CN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zh-CN" sz="2800" b="1" i="1" dirty="0" smtClean="0">
                    <a:solidFill>
                      <a:srgbClr val="0000CC"/>
                    </a:solidFill>
                  </a:rPr>
                  <a:t>g</a:t>
                </a:r>
                <a:r>
                  <a:rPr lang="en-US" altLang="zh-CN" sz="2800" dirty="0" smtClean="0">
                    <a:solidFill>
                      <a:srgbClr val="0000CC"/>
                    </a:solidFill>
                  </a:rPr>
                  <a:t>-space core 2 density,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core</m:t>
                            </m:r>
                            <m:r>
                              <a:rPr lang="en-US" sz="280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280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80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EES</m:t>
                            </m:r>
                          </m:e>
                        </m:d>
                      </m:sup>
                    </m:sSup>
                    <m:r>
                      <a:rPr lang="en-US" sz="2800" i="1" smtClean="0">
                        <a:solidFill>
                          <a:srgbClr val="0033CC"/>
                        </a:solidFill>
                        <a:latin typeface="Cambria Math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0033CC"/>
                        </a:solidFill>
                        <a:latin typeface="Cambria Math"/>
                      </a:rPr>
                      <m:t>𝒈</m:t>
                    </m:r>
                    <m:r>
                      <a:rPr lang="en-US" sz="2800" i="1" smtClean="0">
                        <a:solidFill>
                          <a:srgbClr val="0033CC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CN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3846" y="-28251"/>
                <a:ext cx="9092932" cy="552267"/>
              </a:xfrm>
              <a:prstGeom prst="rect">
                <a:avLst/>
              </a:prstGeom>
              <a:blipFill rotWithShape="0">
                <a:blip r:embed="rId8"/>
                <a:stretch>
                  <a:fillRect t="-439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-17026" y="1971400"/>
            <a:ext cx="801710" cy="2984193"/>
            <a:chOff x="4499784" y="1880021"/>
            <a:chExt cx="801710" cy="29841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4528162" y="1880021"/>
                  <a:ext cx="763351" cy="438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,2)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8162" y="1880021"/>
                  <a:ext cx="763351" cy="43826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/>
            <p:cNvSpPr txBox="1"/>
            <p:nvPr/>
          </p:nvSpPr>
          <p:spPr>
            <a:xfrm rot="5400000">
              <a:off x="4703666" y="3535763"/>
              <a:ext cx="355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altLang="zh-CN" sz="2800" dirty="0" smtClean="0">
                  <a:solidFill>
                    <a:prstClr val="black"/>
                  </a:solidFill>
                </a:rPr>
                <a:t>…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4499784" y="4425632"/>
                  <a:ext cx="763351" cy="438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,2)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9784" y="4425632"/>
                  <a:ext cx="763351" cy="43858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528162" y="2463600"/>
                  <a:ext cx="763351" cy="4385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,2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8162" y="2463600"/>
                  <a:ext cx="763351" cy="43851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4538143" y="3035888"/>
                  <a:ext cx="763351" cy="4399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,2</m:t>
                            </m:r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Rectangle 1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143" y="3035888"/>
                  <a:ext cx="763351" cy="43992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79755" y="1128805"/>
                <a:ext cx="1226618" cy="426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𝐽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,2)</m:t>
                        </m:r>
                      </m:sup>
                    </m:sSubSup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 vector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5" y="1128805"/>
                <a:ext cx="1226618" cy="426848"/>
              </a:xfrm>
              <a:prstGeom prst="rect">
                <a:avLst/>
              </a:prstGeom>
              <a:blipFill rotWithShape="0">
                <a:blip r:embed="rId16"/>
                <a:stretch>
                  <a:fillRect r="-19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48802" y="6269908"/>
                <a:ext cx="5242654" cy="399725"/>
              </a:xfrm>
              <a:prstGeom prst="rect">
                <a:avLst/>
              </a:prstGeom>
              <a:ln w="19050">
                <a:solidFill>
                  <a:srgbClr val="0000CC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core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,2,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EES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𝐸𝐸𝑆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802" y="6269908"/>
                <a:ext cx="5242654" cy="399725"/>
              </a:xfrm>
              <a:prstGeom prst="rect">
                <a:avLst/>
              </a:prstGeom>
              <a:blipFill rotWithShape="0">
                <a:blip r:embed="rId17"/>
                <a:stretch>
                  <a:fillRect t="-1471" b="-8824"/>
                </a:stretch>
              </a:blipFill>
              <a:ln w="19050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749657" y="5900576"/>
            <a:ext cx="353782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   core </a:t>
            </a:r>
            <a:r>
              <a:rPr lang="en-US" altLang="zh-CN" dirty="0">
                <a:solidFill>
                  <a:prstClr val="black"/>
                </a:solidFill>
              </a:rPr>
              <a:t>2 </a:t>
            </a:r>
            <a:r>
              <a:rPr lang="en-US" altLang="zh-CN" dirty="0" smtClean="0">
                <a:solidFill>
                  <a:prstClr val="black"/>
                </a:solidFill>
              </a:rPr>
              <a:t>density in    </a:t>
            </a:r>
            <a:r>
              <a:rPr lang="en-US" altLang="zh-CN" b="1" i="1" dirty="0" smtClean="0">
                <a:solidFill>
                  <a:prstClr val="black"/>
                </a:solidFill>
              </a:rPr>
              <a:t>g</a:t>
            </a:r>
            <a:r>
              <a:rPr lang="en-US" altLang="zh-CN" dirty="0" smtClean="0">
                <a:solidFill>
                  <a:prstClr val="black"/>
                </a:solidFill>
              </a:rPr>
              <a:t>-space by EES 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823801">
            <a:off x="2840795" y="2487461"/>
            <a:ext cx="152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N-Consolidation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9586038">
            <a:off x="2936824" y="3850375"/>
            <a:ext cx="152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N-Consolidation</a:t>
            </a:r>
            <a:endParaRPr lang="en-US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578587" y="4574500"/>
                <a:ext cx="3417795" cy="961417"/>
              </a:xfrm>
              <a:prstGeom prst="rect">
                <a:avLst/>
              </a:prstGeom>
              <a:ln w="19050">
                <a:solidFill>
                  <a:srgbClr val="0000CC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,2</m:t>
                                  </m:r>
                                </m:e>
                              </m:d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prstClr val="black"/>
                  </a:solidFill>
                </a:endParaRPr>
              </a:p>
              <a:p>
                <a:r>
                  <a:rPr lang="en-US" sz="1600" dirty="0" smtClean="0">
                    <a:solidFill>
                      <a:prstClr val="black"/>
                    </a:solidFill>
                  </a:rPr>
                  <a:t>    Treated via EES to achieve </a:t>
                </a:r>
                <a:r>
                  <a:rPr lang="en-US" sz="1600" i="1" dirty="0" smtClean="0">
                    <a:solidFill>
                      <a:prstClr val="black"/>
                    </a:solidFill>
                  </a:rPr>
                  <a:t>N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log </a:t>
                </a:r>
                <a:r>
                  <a:rPr lang="en-US" sz="1600" i="1" dirty="0" smtClean="0">
                    <a:solidFill>
                      <a:prstClr val="black"/>
                    </a:solidFill>
                  </a:rPr>
                  <a:t>N</a:t>
                </a:r>
                <a:endParaRPr lang="en-US" sz="16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587" y="4574500"/>
                <a:ext cx="3417795" cy="961417"/>
              </a:xfrm>
              <a:prstGeom prst="rect">
                <a:avLst/>
              </a:prstGeom>
              <a:blipFill rotWithShape="0">
                <a:blip r:embed="rId18"/>
                <a:stretch>
                  <a:fillRect b="-5590"/>
                </a:stretch>
              </a:blipFill>
              <a:ln w="19050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994060" y="2671678"/>
                <a:ext cx="1477593" cy="330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acc>
                        <m:accPr>
                          <m:chr m:val="̃"/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𝛥</m:t>
                              </m:r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m:rPr>
                          <m:nor/>
                        </m:rPr>
                        <a:rPr lang="en-US" sz="1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a:rPr lang="en-US" altLang="zh-CN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060" y="2671678"/>
                <a:ext cx="1477593" cy="330283"/>
              </a:xfrm>
              <a:prstGeom prst="rect">
                <a:avLst/>
              </a:prstGeom>
              <a:blipFill rotWithShape="0">
                <a:blip r:embed="rId19"/>
                <a:stretch>
                  <a:fillRect r="-411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/>
          <p:cNvCxnSpPr/>
          <p:nvPr/>
        </p:nvCxnSpPr>
        <p:spPr>
          <a:xfrm flipH="1" flipV="1">
            <a:off x="4542975" y="4687641"/>
            <a:ext cx="901125" cy="6626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663002" y="5615226"/>
            <a:ext cx="0" cy="75588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3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8024" y="-93926"/>
            <a:ext cx="3895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Creating the Energy</a:t>
            </a:r>
            <a:endParaRPr lang="en-US" sz="3200" i="1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311" y="472924"/>
            <a:ext cx="89421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AutoNum type="arabicParenBoth"/>
            </a:pPr>
            <a:r>
              <a:rPr lang="en-US" sz="2400" dirty="0" smtClean="0">
                <a:solidFill>
                  <a:srgbClr val="0000CC"/>
                </a:solidFill>
              </a:rPr>
              <a:t>Kinetic Energy of non-interacting electrons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Smooth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Core 1*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Core 2*</a:t>
            </a:r>
          </a:p>
          <a:p>
            <a:pPr marL="914400" lvl="1" indent="-457200">
              <a:buFontTx/>
              <a:buAutoNum type="arabicParenBoth"/>
            </a:pP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Local e-ion energy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Smooth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Core 1 (short and long)*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Core 2 (short and long)*</a:t>
            </a:r>
          </a:p>
          <a:p>
            <a:pPr marL="914400" lvl="1" indent="-457200">
              <a:buFontTx/>
              <a:buAutoNum type="arabicParenBoth"/>
            </a:pPr>
            <a:r>
              <a:rPr lang="en-US" sz="2400" dirty="0" smtClean="0">
                <a:solidFill>
                  <a:srgbClr val="0000CC"/>
                </a:solidFill>
              </a:rPr>
              <a:t>Exchange-Correlation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Smooth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Core*</a:t>
            </a:r>
          </a:p>
          <a:p>
            <a:pPr marL="971550" lvl="1" indent="-514350">
              <a:buFont typeface="+mj-lt"/>
              <a:buAutoNum type="arabicParenBoth"/>
            </a:pPr>
            <a:r>
              <a:rPr lang="en-US" sz="2400" dirty="0" err="1" smtClean="0">
                <a:solidFill>
                  <a:srgbClr val="0000CC"/>
                </a:solidFill>
              </a:rPr>
              <a:t>Hartree</a:t>
            </a:r>
            <a:endParaRPr lang="en-US" sz="2400" dirty="0" smtClean="0">
              <a:solidFill>
                <a:srgbClr val="0000CC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Smooth-Smooth : long + short range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Long range*</a:t>
            </a:r>
            <a:endParaRPr lang="en-US" sz="2400" dirty="0">
              <a:solidFill>
                <a:srgbClr val="0000CC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Smooth-Core 1/2 : short range*</a:t>
            </a:r>
            <a:endParaRPr lang="en-US" sz="2400" dirty="0">
              <a:solidFill>
                <a:srgbClr val="0000CC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400" dirty="0" smtClean="0">
                <a:solidFill>
                  <a:srgbClr val="0000CC"/>
                </a:solidFill>
              </a:rPr>
              <a:t>Core 1/Core </a:t>
            </a:r>
            <a:r>
              <a:rPr lang="en-US" sz="2400" dirty="0">
                <a:solidFill>
                  <a:srgbClr val="0000CC"/>
                </a:solidFill>
              </a:rPr>
              <a:t>2 </a:t>
            </a:r>
            <a:r>
              <a:rPr lang="en-US" sz="2400" dirty="0" smtClean="0">
                <a:solidFill>
                  <a:srgbClr val="0000CC"/>
                </a:solidFill>
              </a:rPr>
              <a:t>: short range*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270" y="6474567"/>
            <a:ext cx="1298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*new terms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464" y="69134"/>
            <a:ext cx="8293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 smtClean="0">
                <a:solidFill>
                  <a:srgbClr val="0000CC"/>
                </a:solidFill>
              </a:rPr>
              <a:t>1. Kinetic </a:t>
            </a:r>
            <a:r>
              <a:rPr lang="en-US" sz="3200" dirty="0">
                <a:solidFill>
                  <a:srgbClr val="0000CC"/>
                </a:solidFill>
              </a:rPr>
              <a:t>Energy of non-interacting electrons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36526" y="674275"/>
                <a:ext cx="4926157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𝑁𝐼𝐾𝐸</m:t>
                          </m:r>
                        </m:sub>
                      </m:sSub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𝑁𝐼𝐾𝐸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𝑁𝐼𝐾𝐸</m:t>
                          </m:r>
                        </m:sub>
                        <m:sup>
                          <m: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core</m:t>
                          </m:r>
                          <m:r>
                            <a:rPr lang="en-US" sz="240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1)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solidFill>
                                <a:srgbClr val="0000CC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𝑁𝐼𝐾𝐸</m:t>
                          </m:r>
                        </m:sub>
                        <m:sup>
                          <m: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core</m:t>
                          </m:r>
                          <m:r>
                            <a:rPr lang="en-US" sz="240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2)</m:t>
                          </m:r>
                        </m:sup>
                      </m:sSubSup>
                    </m:oMath>
                  </m:oMathPara>
                </a14:m>
                <a:endParaRPr lang="en-US" sz="2400" dirty="0" smtClean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526" y="674275"/>
                <a:ext cx="4926157" cy="5540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3487" y="1401811"/>
                <a:ext cx="7515071" cy="924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𝑁𝐼𝐾𝐸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m:rPr>
                              <m:brk m:alnAt="23"/>
                            </m:r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sub>
                                <m:sup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nary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  <m: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</m:d>
                              <m:r>
                                <m:rPr>
                                  <m:brk m:alnAt="23"/>
                                </m:r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Sup>
                                    <m:sSubSupPr>
                                      <m:ctrlP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  <m:sup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87" y="1401811"/>
                <a:ext cx="7515071" cy="9243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0046" y="2397762"/>
                <a:ext cx="3539559" cy="816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𝑁𝐼𝐾𝐸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core</m:t>
                          </m:r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1)</m:t>
                          </m:r>
                        </m:sup>
                      </m:sSubSup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𝐼𝐽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𝐼𝐽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𝛻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,∆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46" y="2397762"/>
                <a:ext cx="3539559" cy="81612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25140" y="3285529"/>
                <a:ext cx="5875263" cy="816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𝑁𝐼𝐾𝐸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core</m:t>
                          </m:r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2)</m:t>
                          </m:r>
                        </m:sup>
                      </m:sSubSup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𝐽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,2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𝐾𝐸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,2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40" y="3285529"/>
                <a:ext cx="5875263" cy="81612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2114" y="5105715"/>
                <a:ext cx="7652608" cy="16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</a:rPr>
                  <a:t>Note, the EES computation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,2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𝐼𝐽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 has already been presented and computing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𝐼𝐽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,∆</m:t>
                              </m:r>
                            </m:e>
                          </m:d>
                        </m:sup>
                      </m:sSubSup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d>
                            <m:dPr>
                              <m:ctrlPr>
                                <a:rPr lang="en-US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 smtClean="0">
                  <a:solidFill>
                    <a:prstClr val="black"/>
                  </a:solidFill>
                </a:endParaRPr>
              </a:p>
              <a:p>
                <a:pPr algn="just"/>
                <a:r>
                  <a:rPr lang="en-US" sz="1600" dirty="0" smtClean="0">
                    <a:solidFill>
                      <a:prstClr val="black"/>
                    </a:solidFill>
                  </a:rPr>
                  <a:t>by EES just requires utilizing a slightly different input in slide 17,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altLang="zh-CN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sz="16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zh-CN" alt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CN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acc>
                        <m:accPr>
                          <m:chr m:val="̃"/>
                          <m:ctrlPr>
                            <a:rPr lang="en-US" altLang="zh-CN" sz="1600" b="1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altLang="zh-CN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r>
                  <a:rPr lang="en-US" altLang="zh-CN" sz="16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n-US" altLang="zh-CN" sz="16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</a:b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14" y="5105715"/>
                <a:ext cx="7652608" cy="1601785"/>
              </a:xfrm>
              <a:prstGeom prst="rect">
                <a:avLst/>
              </a:prstGeom>
              <a:blipFill rotWithShape="0">
                <a:blip r:embed="rId6"/>
                <a:stretch>
                  <a:fillRect l="-398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13487" y="254960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*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5224" y="343345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*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5224" y="4502826"/>
            <a:ext cx="1298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*new terms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835516" y="4122016"/>
                <a:ext cx="1980349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𝐾𝐸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16" y="4122016"/>
                <a:ext cx="1980349" cy="380810"/>
              </a:xfrm>
              <a:prstGeom prst="rect">
                <a:avLst/>
              </a:prstGeom>
              <a:blipFill rotWithShape="0"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32146" y="3932812"/>
                <a:ext cx="3577774" cy="800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𝑝𝑐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146" y="3932812"/>
                <a:ext cx="3577774" cy="80092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8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7073" y="-36403"/>
            <a:ext cx="7488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</a:rPr>
              <a:t>Accuracy of long/short decomposition</a:t>
            </a:r>
            <a:endParaRPr lang="en-US" sz="36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0306" y="1743761"/>
              <a:ext cx="7513319" cy="16381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/>
                    <a:gridCol w="2465260"/>
                    <a:gridCol w="2503422"/>
                  </a:tblGrid>
                  <a:tr h="512064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PW cutoff:</a:t>
                          </a: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effectLst/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sz="2000" i="1" smtClean="0">
                                            <a:effectLst/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</m:e>
                                      <m:sup>
                                        <m:r>
                                          <a:rPr lang="en-US" sz="2000" b="1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me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000" b="1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Ryd</m:t>
                                </m:r>
                              </m:oMath>
                            </m:oMathPara>
                          </a14:m>
                          <a:endParaRPr lang="en-US" sz="18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sz="2000" b="0" i="1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endParaRPr lang="en-US" sz="2000" b="0" i="1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err="1">
                              <a:effectLst/>
                            </a:rPr>
                            <a:t>erfc</a:t>
                          </a:r>
                          <a:r>
                            <a:rPr lang="en-US" sz="2000" b="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1">
                                  <a:effectLst/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000" b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6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smtClean="0">
                              <a:effectLst/>
                            </a:rPr>
                            <a:t>5.1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2.21e-05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6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9.4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543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16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4.0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1445776"/>
                  </p:ext>
                </p:extLst>
              </p:nvPr>
            </p:nvGraphicFramePr>
            <p:xfrm>
              <a:off x="670306" y="1743761"/>
              <a:ext cx="7513319" cy="16381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/>
                    <a:gridCol w="2465260"/>
                    <a:gridCol w="2503422"/>
                  </a:tblGrid>
                  <a:tr h="6597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239" t="-11111" r="-196172" b="-1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03457" t="-11111" r="-102469" b="-1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200487" t="-11111" r="-973" b="-170370"/>
                          </a:stretch>
                        </a:blipFill>
                      </a:tcPr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smtClean="0">
                              <a:effectLst/>
                            </a:rPr>
                            <a:t>5.1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2.21e-05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9.4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16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4.0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0306" y="4254393"/>
              <a:ext cx="7513319" cy="16381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/>
                    <a:gridCol w="2465260"/>
                    <a:gridCol w="2503422"/>
                  </a:tblGrid>
                  <a:tr h="50048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PW cutoff:</a:t>
                          </a:r>
                          <a:endParaRPr lang="en-US" sz="2000" i="1" dirty="0" smtClean="0">
                            <a:effectLst/>
                            <a:latin typeface="Cambria Math" panose="020405030504060302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i="1" smtClean="0">
                                        <a:effectLst/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sz="2000" i="1" smtClean="0">
                                            <a:effectLst/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</m:e>
                                      <m:sup>
                                        <m:r>
                                          <a:rPr lang="en-US" sz="2000" b="1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me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000" b="1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Ryd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 err="1">
                              <a:effectLst/>
                            </a:rPr>
                            <a:t>erfc</a:t>
                          </a:r>
                          <a:r>
                            <a:rPr lang="en-US" sz="2000" b="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1">
                                  <a:effectLst/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6002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20.3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2.21e-05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37.5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543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64.0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4.0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533061"/>
                  </p:ext>
                </p:extLst>
              </p:nvPr>
            </p:nvGraphicFramePr>
            <p:xfrm>
              <a:off x="670306" y="4254393"/>
              <a:ext cx="7513319" cy="16381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44637"/>
                    <a:gridCol w="2465260"/>
                    <a:gridCol w="2503422"/>
                  </a:tblGrid>
                  <a:tr h="6597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239" t="-10092" r="-196172" b="-1688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103457" t="-10092" r="-102469" b="-1688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200487" t="-10092" r="-973" b="-168807"/>
                          </a:stretch>
                        </a:blipFill>
                      </a:tcPr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20.3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2.21e-05</a:t>
                          </a:r>
                          <a:endParaRPr lang="en-US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37.5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3.5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7.43e-07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261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0" dirty="0">
                              <a:effectLst/>
                            </a:rPr>
                            <a:t>64.0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4.0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1.54e-08</a:t>
                          </a:r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460355" y="629655"/>
                <a:ext cx="1594154" cy="772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,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355" y="629655"/>
                <a:ext cx="1594154" cy="7728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79387" y="816020"/>
                <a:ext cx="11507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387" y="816020"/>
                <a:ext cx="1150700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741883"/>
            <a:ext cx="6572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To approximately match long/short range accuracy: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28067" y="1368770"/>
                <a:ext cx="24656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 smtClean="0">
                    <a:solidFill>
                      <a:srgbClr val="0070C0"/>
                    </a:solidFill>
                  </a:rPr>
                  <a:t> 4 </a:t>
                </a:r>
                <a:r>
                  <a:rPr lang="en-US" sz="2000" dirty="0" err="1" smtClean="0">
                    <a:solidFill>
                      <a:srgbClr val="0070C0"/>
                    </a:solidFill>
                  </a:rPr>
                  <a:t>bohr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067" y="1368770"/>
                <a:ext cx="2465675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31292" y="3885275"/>
                <a:ext cx="24656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 smtClean="0">
                    <a:solidFill>
                      <a:srgbClr val="0070C0"/>
                    </a:solidFill>
                  </a:rPr>
                  <a:t> 2 </a:t>
                </a:r>
                <a:r>
                  <a:rPr lang="en-US" sz="2000" dirty="0" err="1" smtClean="0">
                    <a:solidFill>
                      <a:srgbClr val="0070C0"/>
                    </a:solidFill>
                  </a:rPr>
                  <a:t>bohr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292" y="3885275"/>
                <a:ext cx="2465674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16610" y="6131120"/>
                <a:ext cx="75401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CC"/>
                    </a:solidFill>
                  </a:rPr>
                  <a:t>High accuracy can be obtained with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CC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</a:rPr>
                  <a:t>small </a:t>
                </a:r>
                <a:r>
                  <a:rPr lang="en-US" sz="2400" dirty="0" smtClean="0">
                    <a:solidFill>
                      <a:srgbClr val="0000CC"/>
                    </a:solidFill>
                  </a:rPr>
                  <a:t>! </a:t>
                </a:r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10" y="6131120"/>
                <a:ext cx="7540141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293" t="-10667" r="-24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222148" y="1380973"/>
            <a:ext cx="2465674" cy="362788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2148" y="3922084"/>
            <a:ext cx="2465674" cy="362788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2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4815" y="2521629"/>
            <a:ext cx="247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0000"/>
                </a:solidFill>
              </a:rPr>
              <a:t>Eric Bohm</a:t>
            </a:r>
            <a:endParaRPr lang="en-US" sz="44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99" y="382985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7772400" cy="1470025"/>
          </a:xfrm>
        </p:spPr>
        <p:txBody>
          <a:bodyPr/>
          <a:lstStyle/>
          <a:p>
            <a:r>
              <a:rPr lang="en-US" dirty="0" err="1" smtClean="0"/>
              <a:t>OpenAtom</a:t>
            </a:r>
            <a:r>
              <a:rPr lang="en-US" dirty="0" smtClean="0"/>
              <a:t> Ground State Software Overview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1371600"/>
            <a:ext cx="6400800" cy="1752600"/>
          </a:xfrm>
        </p:spPr>
        <p:txBody>
          <a:bodyPr/>
          <a:lstStyle/>
          <a:p>
            <a:r>
              <a:rPr lang="en-US" dirty="0" smtClean="0"/>
              <a:t>PPL Contributors: Eric Bohm, Nikhil Jain, </a:t>
            </a:r>
            <a:r>
              <a:rPr lang="en-US" dirty="0" err="1" smtClean="0"/>
              <a:t>Prateek</a:t>
            </a:r>
            <a:r>
              <a:rPr lang="en-US" dirty="0" smtClean="0"/>
              <a:t> Jindal, Eric </a:t>
            </a:r>
            <a:r>
              <a:rPr lang="en-US" dirty="0" err="1" smtClean="0"/>
              <a:t>Mikida</a:t>
            </a:r>
            <a:r>
              <a:rPr lang="en-US" dirty="0" smtClean="0"/>
              <a:t>, Michael Robson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One particle Green</a:t>
            </a:r>
            <a:r>
              <a:rPr lang="ja-JP" altLang="en-US" sz="36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altLang="ja-JP" sz="36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 function</a:t>
            </a:r>
            <a:endParaRPr lang="en-US" sz="40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762000" y="1066800"/>
            <a:ext cx="2681288" cy="1539875"/>
            <a:chOff x="3264" y="1056"/>
            <a:chExt cx="1689" cy="970"/>
          </a:xfrm>
        </p:grpSpPr>
        <p:sp>
          <p:nvSpPr>
            <p:cNvPr id="74763" name="Rectangle 5"/>
            <p:cNvSpPr>
              <a:spLocks noChangeArrowheads="1"/>
            </p:cNvSpPr>
            <p:nvPr/>
          </p:nvSpPr>
          <p:spPr bwMode="auto">
            <a:xfrm>
              <a:off x="3504" y="1056"/>
              <a:ext cx="1200" cy="91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4764" name="Oval 6"/>
            <p:cNvSpPr>
              <a:spLocks noChangeArrowheads="1"/>
            </p:cNvSpPr>
            <p:nvPr/>
          </p:nvSpPr>
          <p:spPr bwMode="auto">
            <a:xfrm>
              <a:off x="3600" y="134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Freeform 7"/>
            <p:cNvSpPr>
              <a:spLocks/>
            </p:cNvSpPr>
            <p:nvPr/>
          </p:nvSpPr>
          <p:spPr bwMode="auto">
            <a:xfrm>
              <a:off x="3264" y="1200"/>
              <a:ext cx="345" cy="144"/>
            </a:xfrm>
            <a:custGeom>
              <a:avLst/>
              <a:gdLst>
                <a:gd name="T0" fmla="*/ 0 w 489"/>
                <a:gd name="T1" fmla="*/ 87 h 189"/>
                <a:gd name="T2" fmla="*/ 65 w 489"/>
                <a:gd name="T3" fmla="*/ 16 h 189"/>
                <a:gd name="T4" fmla="*/ 152 w 489"/>
                <a:gd name="T5" fmla="*/ 16 h 189"/>
                <a:gd name="T6" fmla="*/ 243 w 489"/>
                <a:gd name="T7" fmla="*/ 110 h 1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9"/>
                <a:gd name="T13" fmla="*/ 0 h 189"/>
                <a:gd name="T14" fmla="*/ 489 w 4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9" h="189">
                  <a:moveTo>
                    <a:pt x="0" y="150"/>
                  </a:moveTo>
                  <a:cubicBezTo>
                    <a:pt x="40" y="99"/>
                    <a:pt x="80" y="47"/>
                    <a:pt x="131" y="27"/>
                  </a:cubicBezTo>
                  <a:cubicBezTo>
                    <a:pt x="182" y="6"/>
                    <a:pt x="245" y="0"/>
                    <a:pt x="305" y="27"/>
                  </a:cubicBezTo>
                  <a:cubicBezTo>
                    <a:pt x="365" y="54"/>
                    <a:pt x="451" y="155"/>
                    <a:pt x="489" y="189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8"/>
            <p:cNvSpPr txBox="1">
              <a:spLocks noChangeArrowheads="1"/>
            </p:cNvSpPr>
            <p:nvPr/>
          </p:nvSpPr>
          <p:spPr bwMode="auto">
            <a:xfrm>
              <a:off x="3600" y="1104"/>
              <a:ext cx="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r>
                <a:rPr lang="en-US" sz="2000"/>
                <a:t>(</a:t>
              </a:r>
              <a:r>
                <a:rPr lang="en-US" sz="2000" i="1"/>
                <a:t>r</a:t>
              </a:r>
              <a:r>
                <a:rPr lang="ja-JP" altLang="en-US" sz="2000" i="1"/>
                <a:t>’</a:t>
              </a:r>
              <a:r>
                <a:rPr lang="en-US" altLang="ja-JP" sz="2000"/>
                <a:t>,0)</a:t>
              </a:r>
              <a:endParaRPr lang="en-US" sz="2000"/>
            </a:p>
          </p:txBody>
        </p:sp>
        <p:sp>
          <p:nvSpPr>
            <p:cNvPr id="74767" name="Oval 9"/>
            <p:cNvSpPr>
              <a:spLocks noChangeArrowheads="1"/>
            </p:cNvSpPr>
            <p:nvPr/>
          </p:nvSpPr>
          <p:spPr bwMode="auto">
            <a:xfrm>
              <a:off x="4560" y="172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Freeform 10"/>
            <p:cNvSpPr>
              <a:spLocks/>
            </p:cNvSpPr>
            <p:nvPr/>
          </p:nvSpPr>
          <p:spPr bwMode="auto">
            <a:xfrm>
              <a:off x="4608" y="1632"/>
              <a:ext cx="345" cy="144"/>
            </a:xfrm>
            <a:custGeom>
              <a:avLst/>
              <a:gdLst>
                <a:gd name="T0" fmla="*/ 0 w 489"/>
                <a:gd name="T1" fmla="*/ 87 h 189"/>
                <a:gd name="T2" fmla="*/ 65 w 489"/>
                <a:gd name="T3" fmla="*/ 16 h 189"/>
                <a:gd name="T4" fmla="*/ 152 w 489"/>
                <a:gd name="T5" fmla="*/ 16 h 189"/>
                <a:gd name="T6" fmla="*/ 243 w 489"/>
                <a:gd name="T7" fmla="*/ 110 h 1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9"/>
                <a:gd name="T13" fmla="*/ 0 h 189"/>
                <a:gd name="T14" fmla="*/ 489 w 489"/>
                <a:gd name="T15" fmla="*/ 189 h 1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9" h="189">
                  <a:moveTo>
                    <a:pt x="0" y="150"/>
                  </a:moveTo>
                  <a:cubicBezTo>
                    <a:pt x="40" y="99"/>
                    <a:pt x="80" y="47"/>
                    <a:pt x="131" y="27"/>
                  </a:cubicBezTo>
                  <a:cubicBezTo>
                    <a:pt x="182" y="6"/>
                    <a:pt x="245" y="0"/>
                    <a:pt x="305" y="27"/>
                  </a:cubicBezTo>
                  <a:cubicBezTo>
                    <a:pt x="365" y="54"/>
                    <a:pt x="451" y="155"/>
                    <a:pt x="489" y="189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Text Box 11"/>
            <p:cNvSpPr txBox="1">
              <a:spLocks noChangeArrowheads="1"/>
            </p:cNvSpPr>
            <p:nvPr/>
          </p:nvSpPr>
          <p:spPr bwMode="auto">
            <a:xfrm>
              <a:off x="4320" y="1776"/>
              <a:ext cx="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r>
                <a:rPr lang="en-US" sz="2000"/>
                <a:t>(</a:t>
              </a:r>
              <a:r>
                <a:rPr lang="en-US" sz="2000" i="1"/>
                <a:t>r,t</a:t>
              </a:r>
              <a:r>
                <a:rPr lang="en-US" sz="2000"/>
                <a:t>)</a:t>
              </a:r>
            </a:p>
          </p:txBody>
        </p:sp>
        <p:sp>
          <p:nvSpPr>
            <p:cNvPr id="74770" name="Freeform 12"/>
            <p:cNvSpPr>
              <a:spLocks/>
            </p:cNvSpPr>
            <p:nvPr/>
          </p:nvSpPr>
          <p:spPr bwMode="auto">
            <a:xfrm>
              <a:off x="3622" y="1433"/>
              <a:ext cx="936" cy="368"/>
            </a:xfrm>
            <a:custGeom>
              <a:avLst/>
              <a:gdLst>
                <a:gd name="T0" fmla="*/ 6 w 936"/>
                <a:gd name="T1" fmla="*/ 0 h 368"/>
                <a:gd name="T2" fmla="*/ 43 w 936"/>
                <a:gd name="T3" fmla="*/ 279 h 368"/>
                <a:gd name="T4" fmla="*/ 266 w 936"/>
                <a:gd name="T5" fmla="*/ 139 h 368"/>
                <a:gd name="T6" fmla="*/ 445 w 936"/>
                <a:gd name="T7" fmla="*/ 318 h 368"/>
                <a:gd name="T8" fmla="*/ 746 w 936"/>
                <a:gd name="T9" fmla="*/ 270 h 368"/>
                <a:gd name="T10" fmla="*/ 815 w 936"/>
                <a:gd name="T11" fmla="*/ 353 h 368"/>
                <a:gd name="T12" fmla="*/ 936 w 936"/>
                <a:gd name="T13" fmla="*/ 362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6"/>
                <a:gd name="T22" fmla="*/ 0 h 368"/>
                <a:gd name="T23" fmla="*/ 936 w 936"/>
                <a:gd name="T24" fmla="*/ 368 h 3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6" h="368">
                  <a:moveTo>
                    <a:pt x="6" y="0"/>
                  </a:moveTo>
                  <a:cubicBezTo>
                    <a:pt x="12" y="46"/>
                    <a:pt x="0" y="256"/>
                    <a:pt x="43" y="279"/>
                  </a:cubicBezTo>
                  <a:cubicBezTo>
                    <a:pt x="86" y="302"/>
                    <a:pt x="199" y="133"/>
                    <a:pt x="266" y="139"/>
                  </a:cubicBezTo>
                  <a:cubicBezTo>
                    <a:pt x="333" y="145"/>
                    <a:pt x="365" y="296"/>
                    <a:pt x="445" y="318"/>
                  </a:cubicBezTo>
                  <a:cubicBezTo>
                    <a:pt x="525" y="340"/>
                    <a:pt x="684" y="264"/>
                    <a:pt x="746" y="270"/>
                  </a:cubicBezTo>
                  <a:cubicBezTo>
                    <a:pt x="808" y="276"/>
                    <a:pt x="783" y="338"/>
                    <a:pt x="815" y="353"/>
                  </a:cubicBezTo>
                  <a:cubicBezTo>
                    <a:pt x="847" y="368"/>
                    <a:pt x="911" y="360"/>
                    <a:pt x="936" y="3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Freeform 13"/>
            <p:cNvSpPr>
              <a:spLocks/>
            </p:cNvSpPr>
            <p:nvPr/>
          </p:nvSpPr>
          <p:spPr bwMode="auto">
            <a:xfrm>
              <a:off x="3674" y="1305"/>
              <a:ext cx="893" cy="444"/>
            </a:xfrm>
            <a:custGeom>
              <a:avLst/>
              <a:gdLst>
                <a:gd name="T0" fmla="*/ 0 w 893"/>
                <a:gd name="T1" fmla="*/ 100 h 444"/>
                <a:gd name="T2" fmla="*/ 214 w 893"/>
                <a:gd name="T3" fmla="*/ 53 h 444"/>
                <a:gd name="T4" fmla="*/ 465 w 893"/>
                <a:gd name="T5" fmla="*/ 137 h 444"/>
                <a:gd name="T6" fmla="*/ 772 w 893"/>
                <a:gd name="T7" fmla="*/ 25 h 444"/>
                <a:gd name="T8" fmla="*/ 754 w 893"/>
                <a:gd name="T9" fmla="*/ 286 h 444"/>
                <a:gd name="T10" fmla="*/ 893 w 893"/>
                <a:gd name="T11" fmla="*/ 444 h 4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3"/>
                <a:gd name="T19" fmla="*/ 0 h 444"/>
                <a:gd name="T20" fmla="*/ 893 w 893"/>
                <a:gd name="T21" fmla="*/ 444 h 4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3" h="444">
                  <a:moveTo>
                    <a:pt x="0" y="100"/>
                  </a:moveTo>
                  <a:cubicBezTo>
                    <a:pt x="36" y="92"/>
                    <a:pt x="137" y="47"/>
                    <a:pt x="214" y="53"/>
                  </a:cubicBezTo>
                  <a:cubicBezTo>
                    <a:pt x="291" y="59"/>
                    <a:pt x="372" y="142"/>
                    <a:pt x="465" y="137"/>
                  </a:cubicBezTo>
                  <a:cubicBezTo>
                    <a:pt x="558" y="132"/>
                    <a:pt x="724" y="0"/>
                    <a:pt x="772" y="25"/>
                  </a:cubicBezTo>
                  <a:cubicBezTo>
                    <a:pt x="820" y="50"/>
                    <a:pt x="734" y="216"/>
                    <a:pt x="754" y="286"/>
                  </a:cubicBezTo>
                  <a:cubicBezTo>
                    <a:pt x="774" y="356"/>
                    <a:pt x="864" y="411"/>
                    <a:pt x="893" y="4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894" name="Text Box 14"/>
          <p:cNvSpPr txBox="1">
            <a:spLocks noChangeArrowheads="1"/>
          </p:cNvSpPr>
          <p:nvPr/>
        </p:nvSpPr>
        <p:spPr bwMode="auto">
          <a:xfrm>
            <a:off x="457200" y="3987800"/>
            <a:ext cx="6096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Dyson Equation: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7889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038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96" name="Rectangle 16"/>
          <p:cNvSpPr>
            <a:spLocks noChangeArrowheads="1"/>
          </p:cNvSpPr>
          <p:nvPr/>
        </p:nvSpPr>
        <p:spPr bwMode="auto">
          <a:xfrm>
            <a:off x="457200" y="5372100"/>
            <a:ext cx="808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latin typeface="Arial" charset="0"/>
                <a:ea typeface="Arial" charset="0"/>
                <a:cs typeface="Arial" charset="0"/>
              </a:rPr>
              <a:t>DFT:</a:t>
            </a:r>
          </a:p>
        </p:txBody>
      </p:sp>
      <p:pic>
        <p:nvPicPr>
          <p:cNvPr id="37889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5765800"/>
            <a:ext cx="67818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8" name="Picture 18" descr="image-1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946400"/>
            <a:ext cx="4419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2" name="Picture 22" descr="image-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5232400"/>
            <a:ext cx="555148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0325" y="4414838"/>
            <a:ext cx="8651177" cy="699959"/>
          </a:xfrm>
          <a:prstGeom prst="rect">
            <a:avLst/>
          </a:prstGeom>
          <a:ln w="9525" cap="flat">
            <a:noFill/>
            <a:rou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4958861" y="4970585"/>
            <a:ext cx="1910862" cy="1371600"/>
            <a:chOff x="4958861" y="4970585"/>
            <a:chExt cx="1910862" cy="1371600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5404338" y="4970585"/>
              <a:ext cx="1465385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4958861" y="6342185"/>
              <a:ext cx="797170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85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4" grpId="0"/>
      <p:bldP spid="37889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457172" y="273684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dirty="0" smtClean="0">
                <a:solidFill>
                  <a:prstClr val="black"/>
                </a:solidFill>
                <a:latin typeface="Arial"/>
              </a:rPr>
              <a:t>Software Infrastructure</a:t>
            </a:r>
            <a:endParaRPr sz="1633" dirty="0">
              <a:solidFill>
                <a:prstClr val="black"/>
              </a:solidFill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457172" y="1605033"/>
            <a:ext cx="8228763" cy="39770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endParaRPr sz="1633" dirty="0">
              <a:solidFill>
                <a:prstClr val="black"/>
              </a:solidFill>
            </a:endParaRPr>
          </a:p>
          <a:p>
            <a:pPr marL="457200" indent="-457200">
              <a:buSzPct val="100000"/>
              <a:buFont typeface="Arial" charset="0"/>
              <a:buChar char="•"/>
            </a:pPr>
            <a:r>
              <a:rPr lang="en-US" sz="2903" dirty="0" smtClean="0">
                <a:solidFill>
                  <a:prstClr val="black"/>
                </a:solidFill>
                <a:latin typeface="Arial"/>
              </a:rPr>
              <a:t>GIT (</a:t>
            </a:r>
            <a:r>
              <a:rPr lang="en-US" sz="2903" dirty="0" err="1">
                <a:solidFill>
                  <a:prstClr val="black"/>
                </a:solidFill>
                <a:latin typeface="Arial"/>
              </a:rPr>
              <a:t>G</a:t>
            </a:r>
            <a:r>
              <a:rPr lang="en-US" sz="2903" dirty="0" err="1" smtClean="0">
                <a:solidFill>
                  <a:prstClr val="black"/>
                </a:solidFill>
                <a:latin typeface="Arial"/>
              </a:rPr>
              <a:t>errit</a:t>
            </a:r>
            <a:r>
              <a:rPr lang="en-US" sz="2903" dirty="0" smtClean="0">
                <a:solidFill>
                  <a:prstClr val="black"/>
                </a:solidFill>
                <a:latin typeface="Arial"/>
              </a:rPr>
              <a:t>) based repository:</a:t>
            </a:r>
          </a:p>
          <a:p>
            <a:pPr marL="914400" lvl="1" indent="-457200"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</a:rPr>
              <a:t>http://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</a:rPr>
              <a:t>charm.cs.illinois.edu</a:t>
            </a:r>
            <a:r>
              <a:rPr lang="en-US" sz="2500" dirty="0" smtClean="0">
                <a:solidFill>
                  <a:prstClr val="black"/>
                </a:solidFill>
                <a:latin typeface="Arial"/>
              </a:rPr>
              <a:t>/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</a:rPr>
              <a:t>gerrit</a:t>
            </a:r>
            <a:r>
              <a:rPr lang="en-US" sz="2500" dirty="0" smtClean="0">
                <a:solidFill>
                  <a:prstClr val="black"/>
                </a:solidFill>
                <a:latin typeface="Arial"/>
              </a:rPr>
              <a:t>/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</a:rPr>
              <a:t>openatom</a:t>
            </a:r>
            <a:endParaRPr lang="en-US" sz="2500" dirty="0" smtClean="0">
              <a:solidFill>
                <a:prstClr val="black"/>
              </a:solidFill>
              <a:latin typeface="Arial"/>
            </a:endParaRPr>
          </a:p>
          <a:p>
            <a:pPr marL="914400" lvl="1" indent="-457200"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</a:rPr>
              <a:t>Or https</a:t>
            </a:r>
            <a:r>
              <a:rPr lang="en-US" sz="2500" dirty="0">
                <a:solidFill>
                  <a:prstClr val="black"/>
                </a:solidFill>
                <a:latin typeface="Arial"/>
              </a:rPr>
              <a:t>://github.com/ericbohm/OpenAtom/</a:t>
            </a:r>
            <a:endParaRPr lang="en-US" sz="2500" dirty="0" smtClean="0">
              <a:solidFill>
                <a:prstClr val="black"/>
              </a:solidFill>
              <a:latin typeface="Arial"/>
            </a:endParaRPr>
          </a:p>
          <a:p>
            <a:pPr marL="457200" indent="-457200">
              <a:buSzPct val="100000"/>
              <a:buFont typeface="Arial" charset="0"/>
              <a:buChar char="•"/>
            </a:pPr>
            <a:r>
              <a:rPr lang="en-US" sz="2900" dirty="0" smtClean="0">
                <a:solidFill>
                  <a:prstClr val="black"/>
                </a:solidFill>
                <a:latin typeface="Arial"/>
              </a:rPr>
              <a:t>Test system datasets available in </a:t>
            </a:r>
            <a:r>
              <a:rPr lang="en-US" sz="2900" dirty="0" err="1" smtClean="0">
                <a:solidFill>
                  <a:prstClr val="black"/>
                </a:solidFill>
                <a:latin typeface="Arial"/>
              </a:rPr>
              <a:t>git</a:t>
            </a:r>
            <a:r>
              <a:rPr lang="en-US" sz="2900" dirty="0" smtClean="0">
                <a:solidFill>
                  <a:prstClr val="black"/>
                </a:solidFill>
                <a:latin typeface="Arial"/>
              </a:rPr>
              <a:t> </a:t>
            </a:r>
            <a:endParaRPr lang="en-US" sz="2900" dirty="0">
              <a:solidFill>
                <a:prstClr val="black"/>
              </a:solidFill>
            </a:endParaRPr>
          </a:p>
          <a:p>
            <a:pPr marL="914400" lvl="1" indent="-457200"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</a:rPr>
              <a:t>Make test - Basic </a:t>
            </a:r>
            <a:r>
              <a:rPr lang="en-US" sz="2500" dirty="0">
                <a:solidFill>
                  <a:prstClr val="black"/>
                </a:solidFill>
                <a:latin typeface="Arial"/>
              </a:rPr>
              <a:t>feature </a:t>
            </a:r>
            <a:r>
              <a:rPr lang="en-US" sz="2500" dirty="0" smtClean="0">
                <a:solidFill>
                  <a:prstClr val="black"/>
                </a:solidFill>
                <a:latin typeface="Arial"/>
              </a:rPr>
              <a:t>verification</a:t>
            </a:r>
            <a:endParaRPr lang="en-US" sz="2500" dirty="0">
              <a:solidFill>
                <a:prstClr val="black"/>
              </a:solidFill>
            </a:endParaRPr>
          </a:p>
          <a:p>
            <a:pPr marL="914400" lvl="1" indent="-457200"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</a:rPr>
              <a:t>Make 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</a:rPr>
              <a:t>full_test</a:t>
            </a:r>
            <a:r>
              <a:rPr lang="en-US" sz="2500" dirty="0" smtClean="0">
                <a:solidFill>
                  <a:prstClr val="black"/>
                </a:solidFill>
                <a:latin typeface="Arial"/>
              </a:rPr>
              <a:t> - Extensive </a:t>
            </a:r>
            <a:r>
              <a:rPr lang="en-US" sz="2500" dirty="0">
                <a:solidFill>
                  <a:prstClr val="black"/>
                </a:solidFill>
                <a:latin typeface="Arial"/>
              </a:rPr>
              <a:t>use case </a:t>
            </a:r>
            <a:r>
              <a:rPr lang="en-US" sz="2500" dirty="0" smtClean="0">
                <a:solidFill>
                  <a:prstClr val="black"/>
                </a:solidFill>
                <a:latin typeface="Arial"/>
              </a:rPr>
              <a:t>verification</a:t>
            </a:r>
            <a:endParaRPr lang="en-US" sz="2500" dirty="0">
              <a:solidFill>
                <a:prstClr val="black"/>
              </a:solidFill>
            </a:endParaRPr>
          </a:p>
          <a:p>
            <a:pPr marL="457200" indent="-457200">
              <a:buSzPct val="100000"/>
              <a:buFont typeface="Arial" charset="0"/>
              <a:buChar char="•"/>
            </a:pPr>
            <a:r>
              <a:rPr lang="en-US" sz="2903" i="1" dirty="0" smtClean="0">
                <a:solidFill>
                  <a:prstClr val="black"/>
                </a:solidFill>
                <a:latin typeface="Arial"/>
              </a:rPr>
              <a:t>Jenkins </a:t>
            </a:r>
            <a:r>
              <a:rPr lang="en-US" sz="2903" dirty="0" smtClean="0">
                <a:solidFill>
                  <a:prstClr val="black"/>
                </a:solidFill>
                <a:latin typeface="Arial"/>
              </a:rPr>
              <a:t>testing</a:t>
            </a:r>
            <a:endParaRPr lang="en-US" sz="1633" dirty="0">
              <a:solidFill>
                <a:prstClr val="black"/>
              </a:solidFill>
            </a:endParaRPr>
          </a:p>
          <a:p>
            <a:pPr marL="914400" lvl="1" indent="-457200"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</a:rPr>
              <a:t>Release </a:t>
            </a:r>
            <a:r>
              <a:rPr lang="en-US" sz="2500" dirty="0">
                <a:solidFill>
                  <a:prstClr val="black"/>
                </a:solidFill>
                <a:latin typeface="Arial"/>
              </a:rPr>
              <a:t>branch in nightly Charm++ </a:t>
            </a:r>
            <a:r>
              <a:rPr lang="en-US" sz="2500" dirty="0" smtClean="0">
                <a:solidFill>
                  <a:prstClr val="black"/>
                </a:solidFill>
                <a:latin typeface="Arial"/>
              </a:rPr>
              <a:t>testing</a:t>
            </a:r>
            <a:endParaRPr lang="en-US" sz="2500" dirty="0">
              <a:solidFill>
                <a:prstClr val="black"/>
              </a:solidFill>
            </a:endParaRPr>
          </a:p>
          <a:p>
            <a:pPr marL="914400" lvl="1" indent="-457200"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</a:rPr>
              <a:t>Release </a:t>
            </a:r>
            <a:r>
              <a:rPr lang="en-US" sz="2500" dirty="0">
                <a:solidFill>
                  <a:prstClr val="black"/>
                </a:solidFill>
                <a:latin typeface="Arial"/>
              </a:rPr>
              <a:t>branch in Charm++ continuous integration testing</a:t>
            </a:r>
            <a:endParaRPr sz="25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457172" y="273684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>
                <a:solidFill>
                  <a:prstClr val="black"/>
                </a:solidFill>
                <a:latin typeface="Arial"/>
              </a:rPr>
              <a:t>Ground State Feature Status</a:t>
            </a:r>
            <a:endParaRPr sz="1633">
              <a:solidFill>
                <a:prstClr val="black"/>
              </a:solidFill>
            </a:endParaRPr>
          </a:p>
        </p:txBody>
      </p:sp>
      <p:graphicFrame>
        <p:nvGraphicFramePr>
          <p:cNvPr id="43" name="Table 2"/>
          <p:cNvGraphicFramePr/>
          <p:nvPr>
            <p:extLst/>
          </p:nvPr>
        </p:nvGraphicFramePr>
        <p:xfrm>
          <a:off x="464137" y="1497063"/>
          <a:ext cx="8302564" cy="4294136"/>
        </p:xfrm>
        <a:graphic>
          <a:graphicData uri="http://schemas.openxmlformats.org/drawingml/2006/table">
            <a:tbl>
              <a:tblPr/>
              <a:tblGrid>
                <a:gridCol w="2075886"/>
                <a:gridCol w="2075886"/>
                <a:gridCol w="2076212"/>
                <a:gridCol w="2074580"/>
              </a:tblGrid>
              <a:tr h="37298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Feature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Minimization Status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Dynamics Status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Test Integration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372988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CPAIMD Dynamics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NA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Production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Automated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372988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Path Integrals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Production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Production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Automated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652729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K-Points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Needs </a:t>
                      </a:r>
                      <a:r>
                        <a:rPr lang="en-US" sz="1600" dirty="0" smtClean="0">
                          <a:latin typeface="Arial"/>
                        </a:rPr>
                        <a:t>Verification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Automated</a:t>
                      </a:r>
                      <a:endParaRPr sz="1600" dirty="0"/>
                    </a:p>
                  </a:txBody>
                  <a:tcPr marL="82944" marR="82944" marT="41472" marB="41472"/>
                </a:tc>
              </a:tr>
              <a:tr h="372988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Spin Orbitals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Automated</a:t>
                      </a:r>
                      <a:endParaRPr sz="1600" dirty="0"/>
                    </a:p>
                  </a:txBody>
                  <a:tcPr marL="82944" marR="82944" marT="41472" marB="41472"/>
                </a:tc>
              </a:tr>
              <a:tr h="878872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Tempering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Automated</a:t>
                      </a:r>
                      <a:endParaRPr sz="1600" dirty="0"/>
                    </a:p>
                  </a:txBody>
                  <a:tcPr marL="82944" marR="82944" marT="41472" marB="41472"/>
                </a:tc>
              </a:tr>
              <a:tr h="65272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Born Oppenheimer Dynamics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NA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Automated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617854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Band Generation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Being  Evaluated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Being</a:t>
                      </a:r>
                      <a:r>
                        <a:rPr lang="en-US" sz="1600" baseline="0" dirty="0" smtClean="0">
                          <a:latin typeface="Arial"/>
                        </a:rPr>
                        <a:t> Evaluated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Ma</a:t>
                      </a:r>
                      <a:r>
                        <a:rPr lang="en-US" sz="1600" baseline="0" dirty="0" smtClean="0">
                          <a:latin typeface="Arial"/>
                        </a:rPr>
                        <a:t>nual</a:t>
                      </a:r>
                      <a:endParaRPr sz="1600" dirty="0"/>
                    </a:p>
                  </a:txBody>
                  <a:tcPr marL="82944" marR="82944" marT="41472" marB="41472"/>
                </a:tc>
              </a:tr>
            </a:tbl>
          </a:graphicData>
        </a:graphic>
      </p:graphicFrame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8431878" y="4742450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8436778" y="2311213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2"/>
          <a:stretch/>
        </p:blipFill>
        <p:spPr>
          <a:xfrm>
            <a:off x="8440313" y="1920836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3"/>
          <a:stretch/>
        </p:blipFill>
        <p:spPr>
          <a:xfrm>
            <a:off x="8440313" y="5376923"/>
            <a:ext cx="273323" cy="276262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/>
          <a:stretch/>
        </p:blipFill>
        <p:spPr>
          <a:xfrm>
            <a:off x="8431878" y="2806442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2"/>
          <a:stretch/>
        </p:blipFill>
        <p:spPr>
          <a:xfrm>
            <a:off x="8431878" y="3919129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tretch/>
        </p:blipFill>
        <p:spPr>
          <a:xfrm>
            <a:off x="8431878" y="3303085"/>
            <a:ext cx="273323" cy="2762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9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OpenAtom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0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3909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C</a:t>
            </a:r>
            <a:r>
              <a:rPr lang="en-US" sz="3200" b="1" dirty="0" smtClean="0">
                <a:solidFill>
                  <a:prstClr val="black"/>
                </a:solidFill>
              </a:rPr>
              <a:t>ontrol flow in </a:t>
            </a:r>
            <a:r>
              <a:rPr lang="en-US" sz="3200" b="1" dirty="0" err="1" smtClean="0">
                <a:solidFill>
                  <a:prstClr val="black"/>
                </a:solidFill>
              </a:rPr>
              <a:t>OpenAtom</a:t>
            </a:r>
            <a:r>
              <a:rPr lang="en-US" sz="3200" b="1" dirty="0" smtClean="0">
                <a:solidFill>
                  <a:prstClr val="black"/>
                </a:solidFill>
              </a:rPr>
              <a:t> (PW-DFT)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Qbox</a:t>
            </a:r>
            <a:r>
              <a:rPr lang="en-US" dirty="0" smtClean="0"/>
              <a:t> Comparison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Nikhil Jain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81" y="383784"/>
            <a:ext cx="8010838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8" y="350253"/>
            <a:ext cx="8632684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4" y="374639"/>
            <a:ext cx="8620491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Placement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Nikhil Jain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797675"/>
            <a:ext cx="1066800" cy="365125"/>
          </a:xfrm>
        </p:spPr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563562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Topology aware mapping</a:t>
            </a:r>
            <a:endParaRPr lang="en-US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1939925"/>
            <a:ext cx="1917700" cy="238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65325"/>
            <a:ext cx="2082800" cy="256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965325"/>
            <a:ext cx="4838700" cy="491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65325"/>
            <a:ext cx="6388100" cy="4914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74725"/>
            <a:ext cx="7226300" cy="5905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822325"/>
            <a:ext cx="72263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Adapting to different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Separate the logical operations and machine-specific operations. Example:</a:t>
            </a:r>
          </a:p>
          <a:p>
            <a:pPr lvl="1"/>
            <a:r>
              <a:rPr lang="en-US" dirty="0" smtClean="0"/>
              <a:t>Logical operation: get an ordered list of nodes</a:t>
            </a:r>
          </a:p>
          <a:p>
            <a:pPr lvl="1"/>
            <a:r>
              <a:rPr lang="en-US" dirty="0" smtClean="0"/>
              <a:t>Machine specific: Hilbert curve traversal, blocked traversal, plane-traversal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Density FFTs: require use of full bisection bandwidth – spread throughout the allocation.</a:t>
            </a:r>
          </a:p>
          <a:p>
            <a:endParaRPr lang="en-US" dirty="0" smtClean="0"/>
          </a:p>
          <a:p>
            <a:r>
              <a:rPr lang="en-US" dirty="0" smtClean="0"/>
              <a:t>Matrix-matrix multiplies (pair calculators): place near the </a:t>
            </a:r>
            <a:r>
              <a:rPr lang="en-US" dirty="0" err="1" smtClean="0"/>
              <a:t>GSpace</a:t>
            </a:r>
            <a:r>
              <a:rPr lang="en-US" dirty="0" smtClean="0"/>
              <a:t> planes, but load balance is important.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Green</a:t>
            </a:r>
            <a:r>
              <a:rPr lang="ja-JP" altLang="en-US" sz="32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altLang="ja-JP" sz="32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 functions successes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74" name="Rectangle 1027"/>
          <p:cNvSpPr>
            <a:spLocks noChangeArrowheads="1"/>
          </p:cNvSpPr>
          <p:nvPr/>
        </p:nvSpPr>
        <p:spPr bwMode="auto">
          <a:xfrm>
            <a:off x="4035425" y="57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Times" charset="0"/>
            </a:endParaRPr>
          </a:p>
        </p:txBody>
      </p:sp>
      <p:graphicFrame>
        <p:nvGraphicFramePr>
          <p:cNvPr id="382981" name="Group 1029"/>
          <p:cNvGraphicFramePr>
            <a:graphicFrameLocks noGrp="1"/>
          </p:cNvGraphicFramePr>
          <p:nvPr>
            <p:extLst/>
          </p:nvPr>
        </p:nvGraphicFramePr>
        <p:xfrm>
          <a:off x="609600" y="1025769"/>
          <a:ext cx="7192963" cy="1920875"/>
        </p:xfrm>
        <a:graphic>
          <a:graphicData uri="http://schemas.openxmlformats.org/drawingml/2006/table">
            <a:tbl>
              <a:tblPr/>
              <a:tblGrid>
                <a:gridCol w="1552575"/>
                <a:gridCol w="2074863"/>
                <a:gridCol w="1782762"/>
                <a:gridCol w="1782763"/>
              </a:tblGrid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Material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LDA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GW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Expt. 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Diamond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5.6*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5.48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Si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1.3*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1.17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LiCl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9.1*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9.4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SrTiO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3.4-3.8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3.25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03" name="Text Box 1056"/>
          <p:cNvSpPr txBox="1">
            <a:spLocks noChangeArrowheads="1"/>
          </p:cNvSpPr>
          <p:nvPr/>
        </p:nvSpPr>
        <p:spPr bwMode="auto">
          <a:xfrm>
            <a:off x="1873250" y="543169"/>
            <a:ext cx="3403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ea typeface="Arial" charset="0"/>
                <a:cs typeface="Arial" charset="0"/>
              </a:rPr>
              <a:t>Quasiparticle gaps (eV)</a:t>
            </a:r>
          </a:p>
        </p:txBody>
      </p:sp>
      <p:sp>
        <p:nvSpPr>
          <p:cNvPr id="383010" name="Text Box 1058"/>
          <p:cNvSpPr txBox="1">
            <a:spLocks noChangeArrowheads="1"/>
          </p:cNvSpPr>
          <p:nvPr/>
        </p:nvSpPr>
        <p:spPr bwMode="auto">
          <a:xfrm>
            <a:off x="5138035" y="3091271"/>
            <a:ext cx="4173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*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Hybertsen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&amp; Louie,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Phys. Rev. B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(1986)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042294" y="3333602"/>
            <a:ext cx="439645" cy="2808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249186" y="3742434"/>
            <a:ext cx="311664" cy="3116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90514" y="3027269"/>
            <a:ext cx="8832647" cy="3905899"/>
            <a:chOff x="18276" y="2787650"/>
            <a:chExt cx="8832647" cy="39058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76" y="2787650"/>
              <a:ext cx="5269279" cy="39058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42019" y="4314400"/>
              <a:ext cx="3708904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Arial" charset="0"/>
                  <a:ea typeface="Arial" charset="0"/>
                  <a:cs typeface="Arial" charset="0"/>
                </a:rPr>
                <a:t>Band structure of Cu</a:t>
              </a:r>
            </a:p>
            <a:p>
              <a:endParaRPr lang="en-US" sz="2200" dirty="0" smtClean="0">
                <a:latin typeface="Arial" charset="0"/>
                <a:ea typeface="Arial" charset="0"/>
                <a:cs typeface="Arial" charset="0"/>
              </a:endParaRPr>
            </a:p>
            <a:p>
              <a:endParaRPr lang="en-US" sz="2200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600" dirty="0" err="1" smtClean="0">
                  <a:latin typeface="Arial" charset="0"/>
                  <a:ea typeface="Arial" charset="0"/>
                  <a:cs typeface="Arial" charset="0"/>
                </a:rPr>
                <a:t>Strokov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600" i="1" dirty="0" smtClean="0">
                  <a:latin typeface="Arial" charset="0"/>
                  <a:ea typeface="Arial" charset="0"/>
                  <a:cs typeface="Arial" charset="0"/>
                </a:rPr>
                <a:t>et al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en-US" sz="1600" dirty="0" err="1" smtClean="0">
                  <a:latin typeface="Arial" charset="0"/>
                  <a:ea typeface="Arial" charset="0"/>
                  <a:cs typeface="Arial" charset="0"/>
                </a:rPr>
                <a:t>PRL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/</a:t>
              </a:r>
              <a:r>
                <a:rPr lang="en-US" sz="1600" dirty="0" err="1" smtClean="0">
                  <a:latin typeface="Arial" charset="0"/>
                  <a:ea typeface="Arial" charset="0"/>
                  <a:cs typeface="Arial" charset="0"/>
                </a:rPr>
                <a:t>PRB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(1998/2001)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5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010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62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utilization without mapping</a:t>
            </a:r>
            <a:br>
              <a:rPr lang="en-US" dirty="0" smtClean="0"/>
            </a:br>
            <a:r>
              <a:rPr lang="en-US" sz="2000" dirty="0" smtClean="0"/>
              <a:t>(barriers introduced for clarity)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66" y="1695900"/>
            <a:ext cx="9605665" cy="5162100"/>
          </a:xfrm>
        </p:spPr>
      </p:pic>
      <p:sp>
        <p:nvSpPr>
          <p:cNvPr id="3" name="TextBox 2"/>
          <p:cNvSpPr txBox="1"/>
          <p:nvPr/>
        </p:nvSpPr>
        <p:spPr>
          <a:xfrm>
            <a:off x="609600" y="11062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States: Many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 -&gt; R FFTs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1" y="1106269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Density: G -&gt; R -&gt; G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Non-local G-&gt; R -&gt; 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10868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Density to States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States R-&gt; 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1096178"/>
            <a:ext cx="2362200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Force correction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Ortho-</a:t>
            </a:r>
            <a:r>
              <a:rPr lang="en-US" b="1" dirty="0" err="1">
                <a:solidFill>
                  <a:srgbClr val="FF0000"/>
                </a:solidFill>
              </a:rPr>
              <a:t>normalizaton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1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62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utilization with mapping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66" y="1143000"/>
            <a:ext cx="9641951" cy="5181600"/>
          </a:xfrm>
        </p:spPr>
      </p:pic>
    </p:spTree>
    <p:extLst>
      <p:ext uri="{BB962C8B-B14F-4D97-AF65-F5344CB8AC3E}">
        <p14:creationId xmlns:p14="http://schemas.microsoft.com/office/powerpoint/2010/main" val="16782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Impact of mapping on Blue Gene/Q: up to 30% improvement</a:t>
            </a:r>
            <a:endParaRPr lang="en-US" sz="3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47100" cy="51282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Impact of mapping </a:t>
            </a:r>
            <a:r>
              <a:rPr lang="en-US" sz="3600" b="1" smtClean="0"/>
              <a:t>on Blue Waters</a:t>
            </a:r>
            <a:r>
              <a:rPr lang="en-US" sz="3600" b="1" dirty="0" smtClean="0"/>
              <a:t>: up to 32% improvement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559800" cy="513588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Ubers : Multi-Instance Methods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 Bohm, Glenn </a:t>
            </a:r>
            <a:r>
              <a:rPr lang="en-US" dirty="0" err="1" smtClean="0"/>
              <a:t>Martyna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457172" y="273684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>
                <a:solidFill>
                  <a:prstClr val="black"/>
                </a:solidFill>
                <a:latin typeface="Arial"/>
              </a:rPr>
              <a:t>Multi Instance Methods</a:t>
            </a:r>
            <a:endParaRPr sz="1633">
              <a:solidFill>
                <a:prstClr val="black"/>
              </a:solidFill>
            </a:endParaRPr>
          </a:p>
        </p:txBody>
      </p:sp>
      <p:sp>
        <p:nvSpPr>
          <p:cNvPr id="54" name="TextShape 2"/>
          <p:cNvSpPr txBox="1"/>
          <p:nvPr/>
        </p:nvSpPr>
        <p:spPr>
          <a:xfrm>
            <a:off x="381000" y="1605033"/>
            <a:ext cx="8228763" cy="47820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 all existing code with minimal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feature available for CP minimization or dynamics automatically available for multi-instance use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Index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Uber[</a:t>
            </a:r>
            <a:r>
              <a:rPr lang="en-US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][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bead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][</a:t>
            </a:r>
            <a:r>
              <a:rPr lang="en-US" sz="2000" dirty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k-point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][</a:t>
            </a:r>
            <a:r>
              <a:rPr lang="en-US" sz="2000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 in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instance can be referenced by any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with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kinds of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 instance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Instance Controller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 Controller</a:t>
            </a:r>
          </a:p>
          <a:p>
            <a:pPr marL="125730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 across Tempers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Beads</a:t>
            </a:r>
          </a:p>
          <a:p>
            <a:pPr marL="125730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Bead Controller</a:t>
            </a:r>
          </a:p>
          <a:p>
            <a:pPr marL="125730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177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Intrapolymer</a:t>
            </a:r>
            <a:r>
              <a:rPr lang="en-US" sz="2177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7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evaluation and </a:t>
            </a:r>
            <a:r>
              <a:rPr lang="en-US" sz="2177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  <a:p>
            <a:pPr lvl="2">
              <a:buSzPct val="45000"/>
            </a:pPr>
            <a:r>
              <a:rPr lang="en-US" sz="2177" dirty="0">
                <a:solidFill>
                  <a:prstClr val="black"/>
                </a:solidFill>
                <a:latin typeface="Arial"/>
              </a:rPr>
              <a:t>	</a:t>
            </a:r>
            <a:endParaRPr sz="1633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Orbitals (LSDA)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Each Spin shares : atom and energy chares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from down passed to 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VKS computed for each spin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Returns to standard flow of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I/O for state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placement for instance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control-flow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8600"/>
            <a:ext cx="3352800" cy="1110615"/>
          </a:xfrm>
          <a:prstGeom prst="rect">
            <a:avLst/>
          </a:prstGeom>
        </p:spPr>
      </p:pic>
      <p:pic>
        <p:nvPicPr>
          <p:cNvPr id="7" name="Content Placeholder 4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91" y="1905000"/>
            <a:ext cx="3342409" cy="1110615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 rot="10800000">
            <a:off x="8001000" y="2894901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8001000" y="2525700"/>
            <a:ext cx="980209" cy="2037034"/>
          </a:xfrm>
          <a:prstGeom prst="curvedLef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 k-point shares: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 density, atoms,  energy chares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= sum over KP electron states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ave functions outside the first Brillouin zone forces use of complex (e.g., ZGEMM)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Instead of the “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doublepack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optimization used at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I/O for state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placement 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state instance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chares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48200" y="1600200"/>
          <a:ext cx="4038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Integral Beads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Path Integral Bead replica contains independent instances of all phases of CPAIMD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contain k-point and spin ensembles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Intrapolymer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force evaluation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PIBeadAtoms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Interacts with each Bead instance's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AtomsCompute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Supplements CPAIMD nucleic force integration phase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Computation Parallelized across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NumAtoms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NumBeads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Independent I/O for state and coordinate data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Independent placement for instance chares</a:t>
            </a:r>
          </a:p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48200" y="1600200"/>
          <a:ext cx="4038600" cy="4267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Oval 11"/>
          <p:cNvSpPr/>
          <p:nvPr/>
        </p:nvSpPr>
        <p:spPr>
          <a:xfrm>
            <a:off x="6019800" y="3124200"/>
            <a:ext cx="12192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Bead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Ctrl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629400" y="2667000"/>
            <a:ext cx="0" cy="457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162800" y="3124200"/>
            <a:ext cx="381000" cy="2618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5"/>
          </p:cNvCxnSpPr>
          <p:nvPr/>
        </p:nvCxnSpPr>
        <p:spPr>
          <a:xfrm>
            <a:off x="7060452" y="4099812"/>
            <a:ext cx="483348" cy="3122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4"/>
          </p:cNvCxnSpPr>
          <p:nvPr/>
        </p:nvCxnSpPr>
        <p:spPr>
          <a:xfrm flipH="1">
            <a:off x="6606363" y="4267200"/>
            <a:ext cx="23037" cy="6021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715000" y="3954906"/>
            <a:ext cx="381000" cy="3010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15000" y="3238500"/>
            <a:ext cx="381000" cy="2950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independent instances of all phases of CPAIMD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Each temper may contain Beads, K-points, and Spin instances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 controller manages random neighbor shuffle to exchange temperatures across temper replicas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I/O for state and coordinate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placement for instance chares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55" y="1579978"/>
            <a:ext cx="3228526" cy="956427"/>
          </a:xfrm>
          <a:prstGeom prst="rect">
            <a:avLst/>
          </a:prstGeom>
        </p:spPr>
      </p:pic>
      <p:pic>
        <p:nvPicPr>
          <p:cNvPr id="6" name="Content Placeholder 5" descr="control-flow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20" y="2714160"/>
            <a:ext cx="3231280" cy="888602"/>
          </a:xfrm>
          <a:prstGeom prst="rect">
            <a:avLst/>
          </a:prstGeom>
        </p:spPr>
      </p:pic>
      <p:pic>
        <p:nvPicPr>
          <p:cNvPr id="7" name="Picture 6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97" y="4904861"/>
            <a:ext cx="3228526" cy="956427"/>
          </a:xfrm>
          <a:prstGeom prst="rect">
            <a:avLst/>
          </a:prstGeom>
        </p:spPr>
      </p:pic>
      <p:pic>
        <p:nvPicPr>
          <p:cNvPr id="8" name="Picture 7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571" y="3754811"/>
            <a:ext cx="3228526" cy="956427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>
            <a:off x="4750624" y="2058191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4750624" y="4083230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885" y="195284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280⁰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269" y="288455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290⁰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9885" y="404231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300⁰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1297" y="497043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310⁰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6428</TotalTime>
  <Words>9686</Words>
  <Application>Microsoft Macintosh PowerPoint</Application>
  <PresentationFormat>On-screen Show (4:3)</PresentationFormat>
  <Paragraphs>1505</Paragraphs>
  <Slides>123</Slides>
  <Notes>41</Notes>
  <HiddenSlides>0</HiddenSlides>
  <MMClips>4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53" baseType="lpstr">
      <vt:lpstr>Apple Symbols</vt:lpstr>
      <vt:lpstr>Arial</vt:lpstr>
      <vt:lpstr>Calibri</vt:lpstr>
      <vt:lpstr>Calibri Light</vt:lpstr>
      <vt:lpstr>Cambria</vt:lpstr>
      <vt:lpstr>Cambria Math</vt:lpstr>
      <vt:lpstr>CMU Serif Roman</vt:lpstr>
      <vt:lpstr>Courier New</vt:lpstr>
      <vt:lpstr>Georgia</vt:lpstr>
      <vt:lpstr>Lucida Grande</vt:lpstr>
      <vt:lpstr>Lucida Grande CY</vt:lpstr>
      <vt:lpstr>Lucida Sans Unicode</vt:lpstr>
      <vt:lpstr>LucidaGrande</vt:lpstr>
      <vt:lpstr>Mangal</vt:lpstr>
      <vt:lpstr>ＭＳ Ｐゴシック</vt:lpstr>
      <vt:lpstr>Osaka</vt:lpstr>
      <vt:lpstr>StarSymbol</vt:lpstr>
      <vt:lpstr>Symbol</vt:lpstr>
      <vt:lpstr>Times</vt:lpstr>
      <vt:lpstr>Times New Roman</vt:lpstr>
      <vt:lpstr>Wingdings</vt:lpstr>
      <vt:lpstr>맑은 고딕</vt:lpstr>
      <vt:lpstr>宋体</vt:lpstr>
      <vt:lpstr>Office Theme</vt:lpstr>
      <vt:lpstr>2_Office Theme</vt:lpstr>
      <vt:lpstr>3_Office Theme</vt:lpstr>
      <vt:lpstr>Blank Presentation</vt:lpstr>
      <vt:lpstr>4_Office Theme</vt:lpstr>
      <vt:lpstr>1_Office Theme</vt:lpstr>
      <vt:lpstr>Equation</vt:lpstr>
      <vt:lpstr>PowerPoint Presentation</vt:lpstr>
      <vt:lpstr>PowerPoint Presentation</vt:lpstr>
      <vt:lpstr>PowerPoint Presentation</vt:lpstr>
      <vt:lpstr>What is OpenAtom</vt:lpstr>
      <vt:lpstr>PowerPoint Presentation</vt:lpstr>
      <vt:lpstr>DFT: problems with excitations</vt:lpstr>
      <vt:lpstr>DFT: problems with energy alignment</vt:lpstr>
      <vt:lpstr>One particle Green’s function</vt:lpstr>
      <vt:lpstr>Green’s functions successes</vt:lpstr>
      <vt:lpstr>What is a big system for GW?</vt:lpstr>
      <vt:lpstr>GW is expensive</vt:lpstr>
      <vt:lpstr>What is so expensive in GW?</vt:lpstr>
      <vt:lpstr>What is so expensive in GW?</vt:lpstr>
      <vt:lpstr>PowerPoint Presentation</vt:lpstr>
      <vt:lpstr>PowerPoint Presentation</vt:lpstr>
      <vt:lpstr>PowerPoint Presentation</vt:lpstr>
      <vt:lpstr>PowerPoint Presentation</vt:lpstr>
      <vt:lpstr>Parallel Implementation</vt:lpstr>
      <vt:lpstr>GW-BSE Memory Concerns</vt:lpstr>
      <vt:lpstr>Parallel Decomposition</vt:lpstr>
      <vt:lpstr>Parallel Decomposition</vt:lpstr>
      <vt:lpstr>Parallel Decomposition</vt:lpstr>
      <vt:lpstr>Parallel Decomposition</vt:lpstr>
      <vt:lpstr>Parallel Decomposition</vt:lpstr>
      <vt:lpstr>Parallel Decomposition</vt:lpstr>
      <vt:lpstr>P Formation Scaling</vt:lpstr>
      <vt:lpstr>P Formation Scaling</vt:lpstr>
      <vt:lpstr>FFT P to GSpace</vt:lpstr>
      <vt:lpstr>Epsilon Inverse</vt:lpstr>
      <vt:lpstr>Self-Energy Calculation</vt:lpstr>
      <vt:lpstr>Parallel Decomposition</vt:lpstr>
      <vt:lpstr>Future Optimizations</vt:lpstr>
      <vt:lpstr>PowerPoint Presentation</vt:lpstr>
      <vt:lpstr>Parallel performance: P calculation</vt:lpstr>
      <vt:lpstr>Parallel performance: P calculation</vt:lpstr>
      <vt:lpstr>Parallel performance: P calculation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OpenAtom Ground State Software Overview</vt:lpstr>
      <vt:lpstr>PowerPoint Presentation</vt:lpstr>
      <vt:lpstr>PowerPoint Presentation</vt:lpstr>
      <vt:lpstr>PowerPoint Presentation</vt:lpstr>
      <vt:lpstr>Qbox Comparison </vt:lpstr>
      <vt:lpstr>PowerPoint Presentation</vt:lpstr>
      <vt:lpstr>PowerPoint Presentation</vt:lpstr>
      <vt:lpstr>PowerPoint Presentation</vt:lpstr>
      <vt:lpstr>Object Placement </vt:lpstr>
      <vt:lpstr>Topology aware mapping</vt:lpstr>
      <vt:lpstr>Adapting to different systems</vt:lpstr>
      <vt:lpstr>System utilization without mapping (barriers introduced for clarity)</vt:lpstr>
      <vt:lpstr>System utilization with mapping</vt:lpstr>
      <vt:lpstr>Impact of mapping on Blue Gene/Q: up to 30% improvement</vt:lpstr>
      <vt:lpstr>Impact of mapping on Blue Waters: up to 32% improvement</vt:lpstr>
      <vt:lpstr>Ubers : Multi-Instance Methods</vt:lpstr>
      <vt:lpstr>PowerPoint Presentation</vt:lpstr>
      <vt:lpstr>Spin Orbitals (LSDA)</vt:lpstr>
      <vt:lpstr>K-Points</vt:lpstr>
      <vt:lpstr>Path Integral Beads</vt:lpstr>
      <vt:lpstr>Tempers</vt:lpstr>
      <vt:lpstr>Temper Performance</vt:lpstr>
      <vt:lpstr>Combined Performance</vt:lpstr>
      <vt:lpstr>GPGPU </vt:lpstr>
      <vt:lpstr>OpenAtom CPU Performance Water 256M_70Ry 64 Nodes XK</vt:lpstr>
      <vt:lpstr>OpenAtom GPU Performance Water 256M_70Ry 64 Nodes XK</vt:lpstr>
      <vt:lpstr>PAW Parallelization </vt:lpstr>
      <vt:lpstr>Parallelization of PAW</vt:lpstr>
      <vt:lpstr>PowerPoint Presentation</vt:lpstr>
      <vt:lpstr>PAW Design II</vt:lpstr>
      <vt:lpstr>Ground State Future Work 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GW: some math details</vt:lpstr>
      <vt:lpstr>GW: matrix elements</vt:lpstr>
      <vt:lpstr>GW: details 1</vt:lpstr>
      <vt:lpstr>GW: details 2</vt:lpstr>
      <vt:lpstr>Density Functional Theory</vt:lpstr>
    </vt:vector>
  </TitlesOfParts>
  <Company>IBM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 Li</dc:creator>
  <cp:lastModifiedBy>Desouza, Shanna Marie</cp:lastModifiedBy>
  <cp:revision>1577</cp:revision>
  <cp:lastPrinted>2017-04-14T15:11:16Z</cp:lastPrinted>
  <dcterms:created xsi:type="dcterms:W3CDTF">2017-03-24T14:53:05Z</dcterms:created>
  <dcterms:modified xsi:type="dcterms:W3CDTF">2017-04-18T21:46:44Z</dcterms:modified>
</cp:coreProperties>
</file>