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3" r:id="rId3"/>
    <p:sldId id="258" r:id="rId4"/>
    <p:sldId id="308" r:id="rId5"/>
    <p:sldId id="298" r:id="rId6"/>
    <p:sldId id="279" r:id="rId7"/>
    <p:sldId id="280" r:id="rId8"/>
    <p:sldId id="283" r:id="rId9"/>
    <p:sldId id="281" r:id="rId10"/>
    <p:sldId id="309" r:id="rId11"/>
    <p:sldId id="311" r:id="rId12"/>
    <p:sldId id="317" r:id="rId13"/>
    <p:sldId id="305" r:id="rId14"/>
    <p:sldId id="320" r:id="rId15"/>
    <p:sldId id="318" r:id="rId16"/>
    <p:sldId id="304" r:id="rId17"/>
    <p:sldId id="259" r:id="rId18"/>
    <p:sldId id="315" r:id="rId19"/>
    <p:sldId id="287" r:id="rId20"/>
    <p:sldId id="288" r:id="rId21"/>
    <p:sldId id="289" r:id="rId22"/>
    <p:sldId id="290" r:id="rId23"/>
    <p:sldId id="291" r:id="rId24"/>
    <p:sldId id="292" r:id="rId25"/>
    <p:sldId id="294" r:id="rId26"/>
    <p:sldId id="264" r:id="rId27"/>
    <p:sldId id="261" r:id="rId28"/>
    <p:sldId id="314" r:id="rId29"/>
    <p:sldId id="301" r:id="rId30"/>
    <p:sldId id="312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57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D36C0-E445-5E4F-BEB3-382531977DC4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62C8C-63B2-AF4A-AC86-E241EAC5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3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B5EE7-BD44-B046-9188-5175ED858553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4C164-813B-3644-B5F3-26469A8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17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flic.kr</a:t>
            </a:r>
            <a:r>
              <a:rPr lang="en-US" dirty="0" smtClean="0"/>
              <a:t>/p/2k55rK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4C164-813B-3644-B5F3-26469A80E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07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Difficult </a:t>
            </a:r>
            <a:r>
              <a:rPr lang="en-US" dirty="0" smtClean="0"/>
              <a:t>to estimate performance and split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F1C-4242-534C-8BC2-BD7C080628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04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F1C-4242-534C-8BC2-BD7C080628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1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discontinuities? (batching?)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F1C-4242-534C-8BC2-BD7C080628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6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Versioning and improved code generation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Improved multi-device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4C164-813B-3644-B5F3-26469A80E0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1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www.nvidia.com</a:t>
            </a:r>
            <a:r>
              <a:rPr lang="en-US" dirty="0" smtClean="0"/>
              <a:t>/object/</a:t>
            </a:r>
            <a:r>
              <a:rPr lang="en-US" dirty="0" err="1" smtClean="0"/>
              <a:t>quadro</a:t>
            </a:r>
            <a:r>
              <a:rPr lang="en-US" dirty="0" smtClean="0"/>
              <a:t>-graphics-with-</a:t>
            </a:r>
            <a:r>
              <a:rPr lang="en-US" dirty="0" err="1" smtClean="0"/>
              <a:t>pascal.html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1D948-E61D-6540-843D-06ABEE44C9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2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primarily done by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Jaemin</a:t>
            </a:r>
            <a:r>
              <a:rPr lang="en-US" baseline="0" dirty="0" smtClean="0"/>
              <a:t> Choi, new graduate student in PPL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4C164-813B-3644-B5F3-26469A80E0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14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Allows user</a:t>
            </a:r>
            <a:r>
              <a:rPr lang="en-US" baseline="0" dirty="0" smtClean="0"/>
              <a:t> to execute CPU code at the same time</a:t>
            </a:r>
          </a:p>
          <a:p>
            <a:r>
              <a:rPr lang="en-US" baseline="0" dirty="0" smtClean="0"/>
              <a:t>Matches well to charms asynchronous model (no polling, synchronization)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4C164-813B-3644-B5F3-26469A80E0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69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Nvidia</a:t>
            </a:r>
            <a:r>
              <a:rPr lang="en-US" dirty="0" smtClean="0"/>
              <a:t> tools extension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4C164-813B-3644-B5F3-26469A80E0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3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256</a:t>
            </a:r>
            <a:r>
              <a:rPr lang="en-US" baseline="0" dirty="0" smtClean="0"/>
              <a:t> 7ry cutoff</a:t>
            </a:r>
          </a:p>
          <a:p>
            <a:r>
              <a:rPr lang="en-US" baseline="0" dirty="0" smtClean="0"/>
              <a:t>64 </a:t>
            </a:r>
            <a:r>
              <a:rPr lang="en-US" baseline="0" dirty="0" err="1" smtClean="0"/>
              <a:t>xk</a:t>
            </a:r>
            <a:r>
              <a:rPr lang="en-US" baseline="0" dirty="0" smtClean="0"/>
              <a:t> nodes </a:t>
            </a:r>
            <a:r>
              <a:rPr lang="en-US" baseline="0" dirty="0" err="1" smtClean="0"/>
              <a:t>bluewaters</a:t>
            </a:r>
            <a:endParaRPr lang="en-US" dirty="0" smtClean="0"/>
          </a:p>
          <a:p>
            <a:r>
              <a:rPr lang="en-US" dirty="0" smtClean="0"/>
              <a:t>Base</a:t>
            </a:r>
            <a:r>
              <a:rPr lang="en-US" dirty="0" smtClean="0"/>
              <a:t>: 2.58s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4C164-813B-3644-B5F3-26469A80E0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2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CUDA: 2.35s Speedup</a:t>
            </a:r>
            <a:r>
              <a:rPr lang="en-US" baseline="0" dirty="0" smtClean="0"/>
              <a:t> 1.1x per </a:t>
            </a:r>
            <a:r>
              <a:rPr lang="en-US" baseline="0" dirty="0" err="1" smtClean="0"/>
              <a:t>iter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4C164-813B-3644-B5F3-26469A80E0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05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design results</a:t>
            </a:r>
          </a:p>
          <a:p>
            <a:r>
              <a:rPr lang="en-US" dirty="0" smtClean="0"/>
              <a:t>SMP: 12.3s</a:t>
            </a:r>
          </a:p>
          <a:p>
            <a:r>
              <a:rPr lang="en-US" dirty="0" smtClean="0"/>
              <a:t>CUDA: 5.6s</a:t>
            </a:r>
          </a:p>
          <a:p>
            <a:r>
              <a:rPr lang="en-US" dirty="0" smtClean="0"/>
              <a:t>Speedup</a:t>
            </a:r>
            <a:r>
              <a:rPr lang="en-US" baseline="0" dirty="0" smtClean="0"/>
              <a:t> : 2.2x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4C164-813B-3644-B5F3-26469A80E0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55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Research</a:t>
            </a:r>
            <a:r>
              <a:rPr lang="en-US" baseline="0" smtClean="0"/>
              <a:t> work, presented at ESPM2 workshop at SC16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4C164-813B-3644-B5F3-26469A80E0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2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290E-93DA-474D-8E4C-396A307791B4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l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0" y="4581993"/>
            <a:ext cx="1549163" cy="452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4592670"/>
            <a:ext cx="264601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7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300F-31C2-2C42-95DB-281F1D17DB93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1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BAF0-E529-8342-866E-722921E07D07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5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754A-008B-D849-BAA8-751C5F472A3F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4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7624-8715-EF45-93CF-A3FB469D4DF1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DBF5-39B4-AB46-B62F-C45240729909}" type="datetime1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5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B3F7-8F27-3D46-9FE9-15882D26AD7E}" type="datetime1">
              <a:rPr lang="en-US" smtClean="0"/>
              <a:t>4/17/17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736-4311-E445-BA05-F8F646D43F32}" type="datetime1">
              <a:rPr lang="en-US" smtClean="0"/>
              <a:t>4/17/17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EE9C-B1D0-804C-8FE8-15030DDFCA70}" type="datetime1">
              <a:rPr lang="en-US" smtClean="0"/>
              <a:t>4/17/17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5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824E-4214-5C47-9661-A9504113F72A}" type="datetime1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3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EB5-38F5-A24F-8DF8-BC33638C1BFC}" type="datetime1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5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B617-47A7-8A4A-980E-F6A5037CDFD8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690D-6398-6545-8DC2-439459C09B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l-logo-s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578939"/>
            <a:ext cx="396468" cy="462168"/>
          </a:xfrm>
          <a:prstGeom prst="rect">
            <a:avLst/>
          </a:prstGeom>
        </p:spPr>
      </p:pic>
      <p:pic>
        <p:nvPicPr>
          <p:cNvPr id="14" name="Picture 13" descr="imark_bold.t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4594623"/>
            <a:ext cx="338328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7582"/>
            <a:ext cx="7772400" cy="110251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Heterogeneous Computing in Charm++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895135"/>
            <a:ext cx="6400800" cy="131445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Michael Robson</a:t>
            </a:r>
          </a:p>
        </p:txBody>
      </p:sp>
    </p:spTree>
    <p:extLst>
      <p:ext uri="{BB962C8B-B14F-4D97-AF65-F5344CB8AC3E}">
        <p14:creationId xmlns:p14="http://schemas.microsoft.com/office/powerpoint/2010/main" val="356068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NVTX Concurrent </a:t>
            </a:r>
            <a:r>
              <a:rPr lang="en-US" dirty="0" err="1" smtClean="0"/>
              <a:t>Async</a:t>
            </a:r>
            <a:r>
              <a:rPr lang="en-US" dirty="0" smtClean="0"/>
              <a:t> Old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754A-008B-D849-BAA8-751C5F472A3F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 descr="concurrentAsync_ol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3" t="8435" b="34102"/>
          <a:stretch/>
        </p:blipFill>
        <p:spPr>
          <a:xfrm>
            <a:off x="1408631" y="1063229"/>
            <a:ext cx="7435718" cy="2955589"/>
          </a:xfrm>
          <a:prstGeom prst="rect">
            <a:avLst/>
          </a:prstGeom>
        </p:spPr>
      </p:pic>
      <p:pic>
        <p:nvPicPr>
          <p:cNvPr id="13" name="Picture 12" descr="concurrentAsync_ol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t="8435" r="89239" b="34102"/>
          <a:stretch/>
        </p:blipFill>
        <p:spPr>
          <a:xfrm>
            <a:off x="457200" y="1063229"/>
            <a:ext cx="951431" cy="295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5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NVTX Concurrent </a:t>
            </a:r>
            <a:r>
              <a:rPr lang="en-US" dirty="0" err="1" smtClean="0"/>
              <a:t>Async</a:t>
            </a:r>
            <a:r>
              <a:rPr lang="en-US" dirty="0" smtClean="0"/>
              <a:t> New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754A-008B-D849-BAA8-751C5F472A3F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 descr="concurrentAsync_n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 t="8418" r="89339" b="19569"/>
          <a:stretch/>
        </p:blipFill>
        <p:spPr>
          <a:xfrm>
            <a:off x="457200" y="1063228"/>
            <a:ext cx="939027" cy="3704035"/>
          </a:xfrm>
          <a:prstGeom prst="rect">
            <a:avLst/>
          </a:prstGeom>
        </p:spPr>
      </p:pic>
      <p:pic>
        <p:nvPicPr>
          <p:cNvPr id="8" name="Picture 7" descr="concurrentAsync_n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t="8418" r="34166" b="19570"/>
          <a:stretch/>
        </p:blipFill>
        <p:spPr>
          <a:xfrm>
            <a:off x="2144846" y="1063230"/>
            <a:ext cx="3760796" cy="37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7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OpenAtom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Ab-inito</a:t>
            </a:r>
            <a:r>
              <a:rPr lang="en-US" dirty="0" smtClean="0"/>
              <a:t> molecular dynamics</a:t>
            </a:r>
          </a:p>
          <a:p>
            <a:r>
              <a:rPr lang="en-US" dirty="0" smtClean="0"/>
              <a:t>Offloads forward and backwards path of pair calculator</a:t>
            </a:r>
          </a:p>
          <a:p>
            <a:r>
              <a:rPr lang="en-US" dirty="0" smtClean="0"/>
              <a:t>New GPU target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754A-008B-D849-BAA8-751C5F472A3F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 descr="openatom_ap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" t="2992" r="5243" b="2750"/>
          <a:stretch/>
        </p:blipFill>
        <p:spPr>
          <a:xfrm>
            <a:off x="5050627" y="1357157"/>
            <a:ext cx="3005145" cy="307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935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OpenAtom</a:t>
            </a:r>
            <a:r>
              <a:rPr lang="en-US" dirty="0" smtClean="0"/>
              <a:t> Performance</a:t>
            </a:r>
            <a:endParaRPr lang="en-US" dirty="0"/>
          </a:p>
        </p:txBody>
      </p:sp>
      <p:pic>
        <p:nvPicPr>
          <p:cNvPr id="7" name="Content Placeholder 6" descr="TimelineScreenshot_4486369_base_white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2056" r="5800" b="16796"/>
          <a:stretch/>
        </p:blipFill>
        <p:spPr>
          <a:xfrm>
            <a:off x="457200" y="1269945"/>
            <a:ext cx="8229599" cy="27545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DBE9-B178-B641-AA75-4F40D7F2C3D8}" type="datetime1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OpenAtom</a:t>
            </a:r>
            <a:r>
              <a:rPr lang="en-US" dirty="0" smtClean="0"/>
              <a:t> Performance</a:t>
            </a:r>
            <a:endParaRPr lang="en-US" dirty="0"/>
          </a:p>
        </p:txBody>
      </p:sp>
      <p:pic>
        <p:nvPicPr>
          <p:cNvPr id="7" name="Content Placeholder 6" descr="TimelineScreenshot_4486369_cublas_white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2056" r="5800" b="17060"/>
          <a:stretch/>
        </p:blipFill>
        <p:spPr>
          <a:xfrm>
            <a:off x="457200" y="1269945"/>
            <a:ext cx="8229600" cy="274558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754A-008B-D849-BAA8-751C5F472A3F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68998" y="1269945"/>
            <a:ext cx="717802" cy="27455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82793" y="1269945"/>
            <a:ext cx="286205" cy="2861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9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Screen Shot 2016-04-15 at 1.16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27" y="1357158"/>
            <a:ext cx="3005145" cy="3034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OpenAtom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Cosmological N-body simulations</a:t>
            </a:r>
          </a:p>
          <a:p>
            <a:r>
              <a:rPr lang="en-US" dirty="0" smtClean="0"/>
              <a:t>Leverages </a:t>
            </a:r>
            <a:r>
              <a:rPr lang="en-US" dirty="0" smtClean="0"/>
              <a:t>GPU </a:t>
            </a:r>
            <a:r>
              <a:rPr lang="en-US" dirty="0" smtClean="0"/>
              <a:t>Manager</a:t>
            </a:r>
          </a:p>
          <a:p>
            <a:r>
              <a:rPr lang="en-US" dirty="0" smtClean="0"/>
              <a:t>Offloads gravity kernels</a:t>
            </a:r>
          </a:p>
          <a:p>
            <a:r>
              <a:rPr lang="en-US" dirty="0" smtClean="0"/>
              <a:t>Active work in optimization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754A-008B-D849-BAA8-751C5F472A3F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1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ChaNGa</a:t>
            </a:r>
            <a:r>
              <a:rPr lang="en-US" dirty="0" smtClean="0"/>
              <a:t>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t="8906" r="5390" b="5204"/>
          <a:stretch/>
        </p:blipFill>
        <p:spPr>
          <a:xfrm>
            <a:off x="1761945" y="1062999"/>
            <a:ext cx="5598870" cy="33549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BE90-0B71-4B4E-9E1D-8AA4F4496425}" type="datetime1">
              <a:rPr lang="en-US" smtClean="0"/>
              <a:t>4/17/17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Accel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F2EE-F3B8-4B4D-9D3F-CD9C455A6C34}" type="datetime1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3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Exploit runtime </a:t>
            </a:r>
            <a:r>
              <a:rPr lang="en-US" dirty="0" smtClean="0"/>
              <a:t>info. </a:t>
            </a:r>
            <a:r>
              <a:rPr lang="en-US" dirty="0"/>
              <a:t>for dynamic </a:t>
            </a:r>
            <a:r>
              <a:rPr lang="en-US" dirty="0" smtClean="0"/>
              <a:t>execution</a:t>
            </a:r>
          </a:p>
          <a:p>
            <a:r>
              <a:rPr lang="en-US" dirty="0" smtClean="0"/>
              <a:t>Runtime (RTS) can map to various platforms</a:t>
            </a:r>
          </a:p>
          <a:p>
            <a:r>
              <a:rPr lang="en-US" dirty="0" smtClean="0"/>
              <a:t>RTS can proactively move needed data</a:t>
            </a:r>
          </a:p>
          <a:p>
            <a:endParaRPr lang="en-US" dirty="0"/>
          </a:p>
          <a:p>
            <a:r>
              <a:rPr lang="en-US" dirty="0" smtClean="0"/>
              <a:t>Don’t leave hardware sitting idle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956E-D236-844B-AF71-766F549905D0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D151-91B9-4E4B-A47C-8AF3EF8C19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Accel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Generate code from tagged entry methods</a:t>
            </a:r>
          </a:p>
          <a:p>
            <a:pPr lvl="1"/>
            <a:r>
              <a:rPr lang="en-US" dirty="0" smtClean="0"/>
              <a:t>Host (CPU) and device (CUDA)</a:t>
            </a:r>
          </a:p>
          <a:p>
            <a:pPr lvl="1"/>
            <a:r>
              <a:rPr lang="en-US" dirty="0" smtClean="0"/>
              <a:t>Extend with tuning keywords</a:t>
            </a:r>
          </a:p>
          <a:p>
            <a:pPr lvl="1"/>
            <a:r>
              <a:rPr lang="en-US" dirty="0" smtClean="0"/>
              <a:t>Annotate object data access</a:t>
            </a:r>
          </a:p>
          <a:p>
            <a:r>
              <a:rPr lang="en-US" dirty="0" smtClean="0"/>
              <a:t>Builds on GPU manager</a:t>
            </a:r>
          </a:p>
          <a:p>
            <a:r>
              <a:rPr lang="en-US" dirty="0" smtClean="0"/>
              <a:t>Batch fine grained kernel launches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E7AE-7560-1748-9AF3-2BE79C445022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D151-91B9-4E4B-A47C-8AF3EF8C196A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3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95"/>
    </mc:Choice>
    <mc:Fallback xmlns="">
      <p:transition xmlns:p14="http://schemas.microsoft.com/office/powerpoint/2010/main" spd="slow" advTm="795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4113123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Programmed with CUDA</a:t>
            </a:r>
          </a:p>
          <a:p>
            <a:r>
              <a:rPr lang="en-US" dirty="0" smtClean="0"/>
              <a:t>1,000s of threads</a:t>
            </a:r>
          </a:p>
          <a:p>
            <a:r>
              <a:rPr lang="en-US" dirty="0" smtClean="0"/>
              <a:t>100s GB/s bandwidth</a:t>
            </a:r>
          </a:p>
          <a:p>
            <a:r>
              <a:rPr lang="en-US" dirty="0" smtClean="0"/>
              <a:t>~16 GB of memory</a:t>
            </a:r>
          </a:p>
          <a:p>
            <a:r>
              <a:rPr lang="en-US" dirty="0" err="1" smtClean="0"/>
              <a:t>TeraFLOPS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ouble </a:t>
            </a:r>
            <a:r>
              <a:rPr lang="en-US" dirty="0"/>
              <a:t>p</a:t>
            </a:r>
            <a:r>
              <a:rPr lang="en-US" dirty="0" smtClean="0"/>
              <a:t>recision </a:t>
            </a:r>
            <a:r>
              <a:rPr lang="en-US" dirty="0"/>
              <a:t>p</a:t>
            </a:r>
            <a:r>
              <a:rPr lang="en-US" dirty="0" smtClean="0"/>
              <a:t>erformance</a:t>
            </a:r>
          </a:p>
        </p:txBody>
      </p:sp>
      <p:pic>
        <p:nvPicPr>
          <p:cNvPr id="6" name="Content Placeholder 5" descr="8bcb2fe48fb33f053107c3493a9373a5-970-80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r="1668"/>
          <a:stretch>
            <a:fillRect/>
          </a:stretch>
        </p:blipFill>
        <p:spPr>
          <a:xfrm>
            <a:off x="4648200" y="1200150"/>
            <a:ext cx="4038600" cy="3394075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590D-5081-344A-9167-2134B9A5BA5B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3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entry [triggered </a:t>
            </a:r>
            <a:r>
              <a:rPr lang="en-US" dirty="0" err="1" smtClean="0">
                <a:latin typeface="Consolas"/>
                <a:cs typeface="Consolas"/>
              </a:rPr>
              <a:t>accel</a:t>
            </a:r>
            <a:r>
              <a:rPr lang="en-US" dirty="0" smtClean="0">
                <a:latin typeface="Consolas"/>
                <a:cs typeface="Consolas"/>
              </a:rPr>
              <a:t>] </a:t>
            </a:r>
            <a:r>
              <a:rPr lang="en-US" b="1" dirty="0" smtClean="0">
                <a:latin typeface="Consolas"/>
                <a:cs typeface="Consolas"/>
              </a:rPr>
              <a:t>void</a:t>
            </a:r>
            <a:r>
              <a:rPr lang="en-US" dirty="0" smtClean="0">
                <a:latin typeface="Consolas"/>
                <a:cs typeface="Consolas"/>
              </a:rPr>
              <a:t> foo() [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dirty="0" err="1" smtClean="0">
                <a:latin typeface="Consolas"/>
                <a:cs typeface="Consolas"/>
              </a:rPr>
              <a:t>readonly</a:t>
            </a:r>
            <a:r>
              <a:rPr lang="en-US" dirty="0" smtClean="0">
                <a:latin typeface="Consolas"/>
                <a:cs typeface="Consolas"/>
              </a:rPr>
              <a:t>  : </a:t>
            </a:r>
            <a:r>
              <a:rPr lang="en-US" b="1" dirty="0" smtClean="0">
                <a:latin typeface="Consolas"/>
                <a:cs typeface="Consolas"/>
              </a:rPr>
              <a:t>float</a:t>
            </a:r>
            <a:r>
              <a:rPr lang="en-US" dirty="0" smtClean="0">
                <a:latin typeface="Consolas"/>
                <a:cs typeface="Consolas"/>
              </a:rPr>
              <a:t> matrix [SIZE]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	&lt;</a:t>
            </a:r>
            <a:r>
              <a:rPr lang="en-US" dirty="0" err="1" smtClean="0">
                <a:latin typeface="Consolas"/>
                <a:cs typeface="Consolas"/>
              </a:rPr>
              <a:t>implobj</a:t>
            </a:r>
            <a:r>
              <a:rPr lang="en-US" dirty="0" smtClean="0">
                <a:latin typeface="Consolas"/>
                <a:cs typeface="Consolas"/>
              </a:rPr>
              <a:t>-&gt;matrix&gt;,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dirty="0" err="1" smtClean="0">
                <a:latin typeface="Consolas"/>
                <a:cs typeface="Consolas"/>
              </a:rPr>
              <a:t>writeonly</a:t>
            </a:r>
            <a:r>
              <a:rPr lang="en-US" dirty="0" smtClean="0">
                <a:latin typeface="Consolas"/>
                <a:cs typeface="Consolas"/>
              </a:rPr>
              <a:t> : </a:t>
            </a:r>
            <a:r>
              <a:rPr lang="en-US" b="1" dirty="0" smtClean="0">
                <a:latin typeface="Consolas"/>
                <a:cs typeface="Consolas"/>
              </a:rPr>
              <a:t>float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matTmp</a:t>
            </a:r>
            <a:r>
              <a:rPr lang="en-US" dirty="0" smtClean="0">
                <a:latin typeface="Consolas"/>
                <a:cs typeface="Consolas"/>
              </a:rPr>
              <a:t> [SIZE]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	&lt;</a:t>
            </a:r>
            <a:r>
              <a:rPr lang="en-US" dirty="0" err="1" smtClean="0">
                <a:latin typeface="Consolas"/>
                <a:cs typeface="Consolas"/>
              </a:rPr>
              <a:t>implobj</a:t>
            </a:r>
            <a:r>
              <a:rPr lang="en-US" dirty="0" smtClean="0">
                <a:latin typeface="Consolas"/>
                <a:cs typeface="Consolas"/>
              </a:rPr>
              <a:t>-&gt;</a:t>
            </a:r>
            <a:r>
              <a:rPr lang="en-US" dirty="0" err="1" smtClean="0">
                <a:latin typeface="Consolas"/>
                <a:cs typeface="Consolas"/>
              </a:rPr>
              <a:t>matrixTmp</a:t>
            </a:r>
            <a:r>
              <a:rPr lang="en-US" dirty="0" smtClean="0">
                <a:latin typeface="Consolas"/>
                <a:cs typeface="Consolas"/>
              </a:rPr>
              <a:t>&gt; ]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		// implementation here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} </a:t>
            </a:r>
            <a:r>
              <a:rPr lang="en-US" dirty="0" err="1" smtClean="0">
                <a:latin typeface="Consolas"/>
                <a:cs typeface="Consolas"/>
              </a:rPr>
              <a:t>fooPost</a:t>
            </a:r>
            <a:r>
              <a:rPr lang="en-US" dirty="0" smtClean="0">
                <a:latin typeface="Consolas"/>
                <a:cs typeface="Consolas"/>
              </a:rPr>
              <a:t>;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13D0-1CC1-204F-9D0A-C2778CC7A40D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D151-91B9-4E4B-A47C-8AF3EF8C196A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05103" y="1305719"/>
            <a:ext cx="1449621" cy="393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5280" y="4426920"/>
            <a:ext cx="1908220" cy="42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50302" y="1305719"/>
            <a:ext cx="793698" cy="393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9622" y="3448654"/>
            <a:ext cx="5103578" cy="410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0522" y="1305719"/>
            <a:ext cx="2084581" cy="393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856954" y="1305719"/>
            <a:ext cx="263568" cy="393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2479932" y="4570635"/>
            <a:ext cx="263568" cy="393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5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68"/>
    </mc:Choice>
    <mc:Fallback xmlns="">
      <p:transition xmlns:p14="http://schemas.microsoft.com/office/powerpoint/2010/main" spd="slow" advTm="1074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stencil2d (aka </a:t>
            </a:r>
            <a:r>
              <a:rPr lang="en-US" dirty="0" err="1" smtClean="0"/>
              <a:t>jacobi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weighted five point stencil</a:t>
            </a:r>
          </a:p>
          <a:p>
            <a:pPr lvl="1"/>
            <a:r>
              <a:rPr lang="en-US" dirty="0" smtClean="0"/>
              <a:t>CPU friendly</a:t>
            </a:r>
          </a:p>
          <a:p>
            <a:r>
              <a:rPr lang="en-US" dirty="0" smtClean="0"/>
              <a:t>md </a:t>
            </a:r>
          </a:p>
          <a:p>
            <a:pPr lvl="1"/>
            <a:r>
              <a:rPr lang="en-US" dirty="0" smtClean="0"/>
              <a:t>molecular dynamics</a:t>
            </a:r>
          </a:p>
          <a:p>
            <a:pPr lvl="1"/>
            <a:r>
              <a:rPr lang="en-US" dirty="0" smtClean="0"/>
              <a:t>GPU friendly</a:t>
            </a:r>
          </a:p>
          <a:p>
            <a:r>
              <a:rPr lang="en-US" dirty="0" smtClean="0"/>
              <a:t>Stampede</a:t>
            </a:r>
          </a:p>
          <a:p>
            <a:pPr lvl="1"/>
            <a:r>
              <a:rPr lang="en-US" dirty="0" smtClean="0"/>
              <a:t>1 GPU node (K20 + </a:t>
            </a:r>
            <a:r>
              <a:rPr lang="fr-FR" dirty="0"/>
              <a:t>Xeon E5-</a:t>
            </a:r>
            <a:r>
              <a:rPr lang="fr-FR" dirty="0" smtClean="0"/>
              <a:t>2680)</a:t>
            </a:r>
          </a:p>
          <a:p>
            <a:pPr lvl="1"/>
            <a:r>
              <a:rPr lang="en-US" dirty="0" smtClean="0"/>
              <a:t>16 cores/processing elements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138E-47BF-4242-8D84-179213AE15EA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D151-91B9-4E4B-A47C-8AF3EF8C19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6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18"/>
    </mc:Choice>
    <mc:Fallback xmlns="">
      <p:transition xmlns:p14="http://schemas.microsoft.com/office/powerpoint/2010/main" spd="slow" advTm="348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2D</a:t>
            </a:r>
            <a:endParaRPr lang="en-US" dirty="0"/>
          </a:p>
        </p:txBody>
      </p:sp>
      <p:pic>
        <p:nvPicPr>
          <p:cNvPr id="9" name="Picture 8" descr="jacobi-256x254x24-0005--1-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28700"/>
            <a:ext cx="7315200" cy="411480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9476-7177-7241-A59C-64858085ABD9}" type="datetime1">
              <a:rPr lang="en-US" smtClean="0"/>
              <a:t>4/17/17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D151-91B9-4E4B-A47C-8AF3EF8C19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"/>
    </mc:Choice>
    <mc:Fallback xmlns="">
      <p:transition xmlns:p14="http://schemas.microsoft.com/office/powerpoint/2010/main" spd="slow" advTm="38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Dynamics</a:t>
            </a:r>
            <a:endParaRPr lang="en-US" dirty="0"/>
          </a:p>
        </p:txBody>
      </p:sp>
      <p:pic>
        <p:nvPicPr>
          <p:cNvPr id="6" name="Picture 5" descr="md-256-5-5-5--1-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28700"/>
            <a:ext cx="7315200" cy="41148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DE2B-8EBF-324B-856C-6E7128D9002F}" type="datetime1">
              <a:rPr lang="en-US" smtClean="0"/>
              <a:t>4/17/17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D151-91B9-4E4B-A47C-8AF3EF8C19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6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17"/>
    </mc:Choice>
    <mc:Fallback xmlns="">
      <p:transition xmlns:p14="http://schemas.microsoft.com/office/powerpoint/2010/main" spd="slow" advTm="196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Using hardware improves performance</a:t>
            </a:r>
          </a:p>
          <a:p>
            <a:r>
              <a:rPr lang="en-US" dirty="0" smtClean="0"/>
              <a:t>Even when it’s not ideal</a:t>
            </a:r>
            <a:endParaRPr lang="en-US" dirty="0"/>
          </a:p>
        </p:txBody>
      </p:sp>
      <p:graphicFrame>
        <p:nvGraphicFramePr>
          <p:cNvPr id="13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448786"/>
              </p:ext>
            </p:extLst>
          </p:nvPr>
        </p:nvGraphicFramePr>
        <p:xfrm>
          <a:off x="457200" y="1200151"/>
          <a:ext cx="8229600" cy="1756554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85518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Code</a:t>
                      </a:r>
                      <a:endParaRPr lang="en-US" sz="2900" dirty="0"/>
                    </a:p>
                  </a:txBody>
                  <a:tcPr marL="186331" marR="186331" marT="69874" marB="6987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% Dev.</a:t>
                      </a:r>
                      <a:endParaRPr lang="en-US" sz="2900" dirty="0"/>
                    </a:p>
                  </a:txBody>
                  <a:tcPr marL="186331" marR="186331" marT="69874" marB="6987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Host</a:t>
                      </a:r>
                      <a:endParaRPr lang="en-US" sz="2900" dirty="0"/>
                    </a:p>
                  </a:txBody>
                  <a:tcPr marL="186331" marR="186331" marT="69874" marB="6987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Device</a:t>
                      </a:r>
                      <a:endParaRPr lang="en-US" sz="2900" dirty="0"/>
                    </a:p>
                  </a:txBody>
                  <a:tcPr marL="186331" marR="186331" marT="69874" marB="69874"/>
                </a:tc>
              </a:tr>
              <a:tr h="585518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stencil</a:t>
                      </a:r>
                      <a:endParaRPr lang="en-US" sz="2900" dirty="0"/>
                    </a:p>
                  </a:txBody>
                  <a:tcPr marL="186331" marR="186331" marT="69874" marB="6987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30%</a:t>
                      </a:r>
                      <a:endParaRPr lang="en-US" sz="2900" dirty="0"/>
                    </a:p>
                  </a:txBody>
                  <a:tcPr marL="186331" marR="186331" marT="69874" marB="6987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1.58x</a:t>
                      </a:r>
                      <a:endParaRPr lang="en-US" sz="2900" dirty="0"/>
                    </a:p>
                  </a:txBody>
                  <a:tcPr marL="186331" marR="186331" marT="69874" marB="6987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3.09x</a:t>
                      </a:r>
                      <a:endParaRPr lang="en-US" sz="2900" dirty="0"/>
                    </a:p>
                  </a:txBody>
                  <a:tcPr marL="186331" marR="186331" marT="69874" marB="69874"/>
                </a:tc>
              </a:tr>
              <a:tr h="585518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md</a:t>
                      </a:r>
                      <a:endParaRPr lang="en-US" sz="2900" dirty="0"/>
                    </a:p>
                  </a:txBody>
                  <a:tcPr marL="186331" marR="186331" marT="69874" marB="6987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65%</a:t>
                      </a:r>
                      <a:endParaRPr lang="en-US" sz="2900" dirty="0"/>
                    </a:p>
                  </a:txBody>
                  <a:tcPr marL="186331" marR="186331" marT="69874" marB="6987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3.02x</a:t>
                      </a:r>
                      <a:endParaRPr lang="en-US" sz="2900" dirty="0"/>
                    </a:p>
                  </a:txBody>
                  <a:tcPr marL="186331" marR="186331" marT="69874" marB="6987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1.46x</a:t>
                      </a:r>
                      <a:endParaRPr lang="en-US" sz="2900" dirty="0"/>
                    </a:p>
                  </a:txBody>
                  <a:tcPr marL="186331" marR="186331" marT="69874" marB="69874"/>
                </a:tc>
              </a:tr>
            </a:tbl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24D4-6633-E645-B021-1136B7971CBB}" type="datetime1">
              <a:rPr lang="en-US" smtClean="0"/>
              <a:t>4/17/17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D151-91B9-4E4B-A47C-8AF3EF8C19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4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92"/>
    </mc:Choice>
    <mc:Fallback xmlns="">
      <p:transition xmlns:p14="http://schemas.microsoft.com/office/powerpoint/2010/main" spd="slow" advTm="4019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754A-008B-D849-BAA8-751C5F472A3F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9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OpenCL</a:t>
            </a:r>
            <a:r>
              <a:rPr lang="en-US" dirty="0" smtClean="0"/>
              <a:t> and other language support</a:t>
            </a:r>
          </a:p>
          <a:p>
            <a:r>
              <a:rPr lang="en-US" dirty="0" smtClean="0"/>
              <a:t>Stream priorities</a:t>
            </a:r>
          </a:p>
          <a:p>
            <a:r>
              <a:rPr lang="en-US" dirty="0" smtClean="0"/>
              <a:t>Ongoing unified memory experiments</a:t>
            </a:r>
          </a:p>
          <a:p>
            <a:r>
              <a:rPr lang="en-US" dirty="0" err="1" smtClean="0"/>
              <a:t>Heterogenous</a:t>
            </a:r>
            <a:r>
              <a:rPr lang="en-US" dirty="0" smtClean="0"/>
              <a:t> multi-node load balancing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26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D6A7-C883-7D43-B2C3-FF93526E6A2F}" type="datetime1">
              <a:rPr lang="en-US" smtClean="0"/>
              <a:t>4/17/17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Questions?</a:t>
            </a:r>
            <a:endParaRPr lang="en-US" sz="8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0000"/>
                </a:solidFill>
              </a:rPr>
              <a:t>Michael Robson</a:t>
            </a:r>
          </a:p>
          <a:p>
            <a:r>
              <a:rPr lang="en-US" sz="5400" dirty="0" err="1" smtClean="0">
                <a:solidFill>
                  <a:srgbClr val="000000"/>
                </a:solidFill>
              </a:rPr>
              <a:t>mprobson@illinois.edu</a:t>
            </a: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F19E-4B2A-5B47-B747-B27182C16294}" type="datetime1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4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7624-8715-EF45-93CF-A3FB469D4DF1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9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accel</a:t>
            </a:r>
            <a:r>
              <a:rPr lang="en-US" dirty="0" smtClean="0"/>
              <a:t>] Framework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modifiers:</a:t>
            </a:r>
          </a:p>
          <a:p>
            <a:pPr lvl="1"/>
            <a:r>
              <a:rPr lang="en-US" dirty="0" smtClean="0"/>
              <a:t>read-only, write-only, read-write</a:t>
            </a:r>
          </a:p>
          <a:p>
            <a:pPr lvl="1"/>
            <a:r>
              <a:rPr lang="en-US" dirty="0" smtClean="0"/>
              <a:t>shared – one copy per batch</a:t>
            </a:r>
          </a:p>
          <a:p>
            <a:pPr lvl="1"/>
            <a:r>
              <a:rPr lang="en-US" dirty="0" smtClean="0"/>
              <a:t>persist – resident in device memory</a:t>
            </a:r>
          </a:p>
          <a:p>
            <a:r>
              <a:rPr lang="en-US" dirty="0" smtClean="0"/>
              <a:t>parameters:</a:t>
            </a:r>
          </a:p>
          <a:p>
            <a:pPr lvl="1"/>
            <a:r>
              <a:rPr lang="en-US" dirty="0" smtClean="0"/>
              <a:t>triggered – one invocation per </a:t>
            </a:r>
            <a:r>
              <a:rPr lang="en-US" dirty="0" err="1" smtClean="0"/>
              <a:t>chare</a:t>
            </a:r>
            <a:r>
              <a:rPr lang="en-US" dirty="0" smtClean="0"/>
              <a:t> in array</a:t>
            </a:r>
          </a:p>
          <a:p>
            <a:pPr lvl="1"/>
            <a:r>
              <a:rPr lang="en-US" dirty="0" err="1" smtClean="0"/>
              <a:t>splittable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) – AEM does part of work</a:t>
            </a:r>
          </a:p>
          <a:p>
            <a:pPr lvl="1"/>
            <a:r>
              <a:rPr lang="en-US" dirty="0" err="1" smtClean="0"/>
              <a:t>threadsPerBlock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) – specify block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Manager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3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7153-9F72-9940-8DE5-B92A03ACD4B6}" type="datetime1">
              <a:rPr lang="en-US" smtClean="0"/>
              <a:t>4/17/17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9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754A-008B-D849-BAA8-751C5F472A3F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6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Manager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GPU</a:t>
            </a:r>
            <a:r>
              <a:rPr lang="en-US" dirty="0" smtClean="0"/>
              <a:t> task </a:t>
            </a:r>
            <a:r>
              <a:rPr lang="en-US" b="1" dirty="0"/>
              <a:t>M</a:t>
            </a:r>
            <a:r>
              <a:rPr lang="en-US" b="1" dirty="0" smtClean="0"/>
              <a:t>anage</a:t>
            </a:r>
            <a:r>
              <a:rPr lang="en-US" dirty="0" smtClean="0"/>
              <a:t>ment library</a:t>
            </a:r>
          </a:p>
          <a:p>
            <a:r>
              <a:rPr lang="en-US" dirty="0" smtClean="0"/>
              <a:t>Register kernel for asynchronous invocation</a:t>
            </a:r>
          </a:p>
          <a:p>
            <a:r>
              <a:rPr lang="en-US" dirty="0" smtClean="0"/>
              <a:t>Automates data movement </a:t>
            </a:r>
          </a:p>
          <a:p>
            <a:r>
              <a:rPr lang="en-US" dirty="0" smtClean="0"/>
              <a:t>Overlap kernel execution and data transfer</a:t>
            </a:r>
          </a:p>
          <a:p>
            <a:r>
              <a:rPr lang="en-US" dirty="0" smtClean="0"/>
              <a:t>Pre-allocated pool of pinned memory</a:t>
            </a:r>
          </a:p>
          <a:p>
            <a:r>
              <a:rPr lang="en-US" dirty="0" smtClean="0"/>
              <a:t>Runtime profiling integration (Projections)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7624-8715-EF45-93CF-A3FB469D4DF1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3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GPU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charm with </a:t>
            </a:r>
            <a:r>
              <a:rPr lang="en-US" dirty="0" err="1" smtClean="0">
                <a:latin typeface="Courier"/>
                <a:cs typeface="Courier"/>
              </a:rPr>
              <a:t>cuda</a:t>
            </a:r>
            <a:endParaRPr lang="en-US" dirty="0" smtClean="0"/>
          </a:p>
          <a:p>
            <a:r>
              <a:rPr lang="en-US" dirty="0" err="1" smtClean="0"/>
              <a:t>Enqueue</a:t>
            </a:r>
            <a:r>
              <a:rPr lang="en-US" dirty="0" smtClean="0"/>
              <a:t> work request:</a:t>
            </a:r>
            <a:endParaRPr lang="en-US" dirty="0"/>
          </a:p>
          <a:p>
            <a:pPr lvl="1"/>
            <a:r>
              <a:rPr lang="en-US" dirty="0" smtClean="0"/>
              <a:t>Describe buffers</a:t>
            </a:r>
          </a:p>
          <a:p>
            <a:pPr lvl="1"/>
            <a:r>
              <a:rPr lang="en-US" dirty="0" smtClean="0"/>
              <a:t>Callback(s) </a:t>
            </a:r>
          </a:p>
          <a:p>
            <a:pPr lvl="1"/>
            <a:r>
              <a:rPr lang="en-US" dirty="0" smtClean="0"/>
              <a:t>Run kernel function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Picture 12" descr="Screen Shot 2016-04-15 at 1.11.2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r="60694"/>
          <a:stretch/>
        </p:blipFill>
        <p:spPr>
          <a:xfrm>
            <a:off x="4906671" y="1289335"/>
            <a:ext cx="3544843" cy="1278534"/>
          </a:xfrm>
          <a:prstGeom prst="rect">
            <a:avLst/>
          </a:prstGeom>
        </p:spPr>
      </p:pic>
      <p:pic>
        <p:nvPicPr>
          <p:cNvPr id="14" name="Picture 13" descr="Screen Shot 2016-04-15 at 1.11.2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4" t="37538" r="45983" b="21468"/>
          <a:stretch/>
        </p:blipFill>
        <p:spPr>
          <a:xfrm>
            <a:off x="6135310" y="2538107"/>
            <a:ext cx="1128461" cy="524119"/>
          </a:xfrm>
          <a:prstGeom prst="rect">
            <a:avLst/>
          </a:prstGeom>
        </p:spPr>
      </p:pic>
      <p:pic>
        <p:nvPicPr>
          <p:cNvPr id="15" name="Picture 14" descr="Screen Shot 2016-04-15 at 1.11.2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0" r="1045"/>
          <a:stretch/>
        </p:blipFill>
        <p:spPr>
          <a:xfrm>
            <a:off x="4648205" y="3050023"/>
            <a:ext cx="4047745" cy="12785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B12D-1896-C842-82D9-23A687826B43}" type="datetime1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5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97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286699"/>
              </p:ext>
            </p:extLst>
          </p:nvPr>
        </p:nvGraphicFramePr>
        <p:xfrm>
          <a:off x="459297" y="1805729"/>
          <a:ext cx="8229600" cy="2139194"/>
        </p:xfrm>
        <a:graphic>
          <a:graphicData uri="http://schemas.openxmlformats.org/drawingml/2006/table">
            <a:tbl>
              <a:tblPr firstRow="1" bandRow="1"/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1282279859"/>
                    </a:ext>
                  </a:extLst>
                </a:gridCol>
              </a:tblGrid>
              <a:tr h="10695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algn="l" defTabSz="914400" rtl="0" eaLnBrk="1" latinLnBrk="1" hangingPunct="1"/>
                      <a:r>
                        <a:rPr lang="en-US" altLang="ko-KR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User</a:t>
                      </a:r>
                      <a:endParaRPr lang="ko-KR" alt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0827847"/>
                  </a:ext>
                </a:extLst>
              </a:tr>
              <a:tr h="10695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/>
                        <a:t>Charm</a:t>
                      </a:r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6447618"/>
                  </a:ext>
                </a:extLst>
              </a:tr>
            </a:tbl>
          </a:graphicData>
        </a:graphic>
      </p:graphicFrame>
      <p:sp>
        <p:nvSpPr>
          <p:cNvPr id="98" name="직사각형 4"/>
          <p:cNvSpPr/>
          <p:nvPr/>
        </p:nvSpPr>
        <p:spPr>
          <a:xfrm>
            <a:off x="654342" y="2246153"/>
            <a:ext cx="1327559" cy="257961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63A537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pinnedMallocHost</a:t>
            </a:r>
            <a:r>
              <a: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()</a:t>
            </a: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cxnSp>
        <p:nvCxnSpPr>
          <p:cNvPr id="99" name="직선 화살표 연결선 6"/>
          <p:cNvCxnSpPr/>
          <p:nvPr/>
        </p:nvCxnSpPr>
        <p:spPr>
          <a:xfrm>
            <a:off x="822961" y="4095925"/>
            <a:ext cx="2442455" cy="0"/>
          </a:xfrm>
          <a:prstGeom prst="straightConnector1">
            <a:avLst/>
          </a:prstGeom>
          <a:noFill/>
          <a:ln w="12700" cap="flat" cmpd="sng" algn="ctr">
            <a:solidFill>
              <a:srgbClr val="99CB38"/>
            </a:solidFill>
            <a:prstDash val="solid"/>
            <a:tailEnd type="triangle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822960" y="4108429"/>
            <a:ext cx="548640" cy="28853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en-US" altLang="ko-KR" sz="1400" dirty="0">
                <a:solidFill>
                  <a:prstClr val="black"/>
                </a:solidFill>
                <a:latin typeface="Ubuntu"/>
                <a:ea typeface="맑은 고딕"/>
              </a:rPr>
              <a:t>Time</a:t>
            </a:r>
            <a:endParaRPr lang="ko-KR" altLang="en-US" sz="1400" dirty="0">
              <a:solidFill>
                <a:prstClr val="black"/>
              </a:solidFill>
              <a:latin typeface="Ubuntu"/>
              <a:ea typeface="맑은 고딕"/>
            </a:endParaRPr>
          </a:p>
        </p:txBody>
      </p:sp>
      <p:sp>
        <p:nvSpPr>
          <p:cNvPr id="101" name="직사각형 9"/>
          <p:cNvSpPr/>
          <p:nvPr/>
        </p:nvSpPr>
        <p:spPr>
          <a:xfrm>
            <a:off x="2304626" y="3310397"/>
            <a:ext cx="1174669" cy="257961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63A537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cudaMallocHost</a:t>
            </a:r>
            <a:r>
              <a: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()</a:t>
            </a: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sp>
        <p:nvSpPr>
          <p:cNvPr id="102" name="직사각형 15"/>
          <p:cNvSpPr/>
          <p:nvPr/>
        </p:nvSpPr>
        <p:spPr>
          <a:xfrm>
            <a:off x="1975610" y="2246153"/>
            <a:ext cx="1729913" cy="257961"/>
          </a:xfrm>
          <a:prstGeom prst="rect">
            <a:avLst/>
          </a:prstGeom>
          <a:solidFill>
            <a:srgbClr val="63A537"/>
          </a:solidFill>
          <a:ln w="15875" cap="flat" cmpd="sng" algn="ctr">
            <a:solidFill>
              <a:srgbClr val="63A537">
                <a:shade val="50000"/>
              </a:srgbClr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Other CPU-side Work</a:t>
            </a: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sp>
        <p:nvSpPr>
          <p:cNvPr id="103" name="화살표: 위로 구부러짐 28"/>
          <p:cNvSpPr/>
          <p:nvPr/>
        </p:nvSpPr>
        <p:spPr>
          <a:xfrm>
            <a:off x="1051980" y="2504113"/>
            <a:ext cx="1063306" cy="799052"/>
          </a:xfrm>
          <a:prstGeom prst="curvedUpArrow">
            <a:avLst>
              <a:gd name="adj1" fmla="val 10313"/>
              <a:gd name="adj2" fmla="val 24702"/>
              <a:gd name="adj3" fmla="val 17776"/>
            </a:avLst>
          </a:prstGeom>
          <a:solidFill>
            <a:srgbClr val="63A537"/>
          </a:solidFill>
          <a:ln w="15875" cap="flat" cmpd="sng" algn="ctr">
            <a:solidFill>
              <a:srgbClr val="63A537">
                <a:shade val="50000"/>
              </a:srgbClr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sp>
        <p:nvSpPr>
          <p:cNvPr id="104" name="직사각형 29"/>
          <p:cNvSpPr/>
          <p:nvPr/>
        </p:nvSpPr>
        <p:spPr>
          <a:xfrm>
            <a:off x="712933" y="3310397"/>
            <a:ext cx="1344861" cy="257961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63A537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pinnedMallocHost</a:t>
            </a:r>
            <a:r>
              <a: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()</a:t>
            </a: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cxnSp>
        <p:nvCxnSpPr>
          <p:cNvPr id="105" name="직선 화살표 연결선 31"/>
          <p:cNvCxnSpPr>
            <a:cxnSpLocks/>
            <a:stCxn id="104" idx="3"/>
            <a:endCxn id="101" idx="1"/>
          </p:cNvCxnSpPr>
          <p:nvPr/>
        </p:nvCxnSpPr>
        <p:spPr>
          <a:xfrm>
            <a:off x="2057793" y="3439378"/>
            <a:ext cx="246832" cy="0"/>
          </a:xfrm>
          <a:prstGeom prst="straightConnector1">
            <a:avLst/>
          </a:prstGeom>
          <a:noFill/>
          <a:ln w="12700" cap="flat" cmpd="sng" algn="ctr">
            <a:solidFill>
              <a:srgbClr val="63A537"/>
            </a:solidFill>
            <a:prstDash val="dash"/>
            <a:tailEnd type="triangle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1612414" y="3574650"/>
            <a:ext cx="1392730" cy="32316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en-US" altLang="ko-KR" sz="800" dirty="0">
                <a:solidFill>
                  <a:prstClr val="black"/>
                </a:solidFill>
                <a:latin typeface="Ubuntu"/>
                <a:ea typeface="맑은 고딕"/>
              </a:rPr>
              <a:t>Only if all streams are free – else put in queue</a:t>
            </a:r>
            <a:endParaRPr lang="ko-KR" altLang="en-US" sz="800" dirty="0">
              <a:solidFill>
                <a:prstClr val="black"/>
              </a:solidFill>
              <a:latin typeface="Ubuntu"/>
              <a:ea typeface="맑은 고딕"/>
            </a:endParaRPr>
          </a:p>
        </p:txBody>
      </p:sp>
      <p:cxnSp>
        <p:nvCxnSpPr>
          <p:cNvPr id="107" name="직선 연결선 37"/>
          <p:cNvCxnSpPr>
            <a:cxnSpLocks/>
            <a:endCxn id="108" idx="1"/>
          </p:cNvCxnSpPr>
          <p:nvPr/>
        </p:nvCxnSpPr>
        <p:spPr>
          <a:xfrm flipV="1">
            <a:off x="915449" y="2023564"/>
            <a:ext cx="160439" cy="22259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1075888" y="1865829"/>
            <a:ext cx="1491006" cy="31546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en-US" altLang="ko-KR" sz="800" dirty="0">
                <a:solidFill>
                  <a:prstClr val="black"/>
                </a:solidFill>
                <a:latin typeface="Ubuntu"/>
                <a:ea typeface="맑은 고딕"/>
              </a:rPr>
              <a:t>To get pinned memory used for asynchronous </a:t>
            </a:r>
            <a:r>
              <a:rPr lang="en-US" altLang="ko-KR" sz="800" dirty="0" err="1">
                <a:solidFill>
                  <a:prstClr val="black"/>
                </a:solidFill>
                <a:latin typeface="Ubuntu"/>
                <a:ea typeface="맑은 고딕"/>
              </a:rPr>
              <a:t>memcpy</a:t>
            </a:r>
            <a:endParaRPr lang="ko-KR" altLang="en-US" sz="800" dirty="0">
              <a:solidFill>
                <a:prstClr val="black"/>
              </a:solidFill>
              <a:latin typeface="Ubuntu"/>
              <a:ea typeface="맑은 고딕"/>
            </a:endParaRPr>
          </a:p>
        </p:txBody>
      </p:sp>
      <p:sp>
        <p:nvSpPr>
          <p:cNvPr id="109" name="직사각형 41"/>
          <p:cNvSpPr/>
          <p:nvPr/>
        </p:nvSpPr>
        <p:spPr>
          <a:xfrm>
            <a:off x="3705523" y="2246153"/>
            <a:ext cx="1321267" cy="257961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63A537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User-defined Callback</a:t>
            </a: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991868" y="2216138"/>
            <a:ext cx="289421" cy="288539"/>
          </a:xfrm>
          <a:prstGeom prst="rect">
            <a:avLst/>
          </a:prstGeom>
          <a:noFill/>
        </p:spPr>
        <p:txBody>
          <a:bodyPr wrap="square" lIns="68579" tIns="34289" rIns="68579" bIns="34289" rtlCol="0" anchor="ctr">
            <a:spAutoFit/>
          </a:bodyPr>
          <a:lstStyle/>
          <a:p>
            <a:pPr defTabSz="342892"/>
            <a:r>
              <a:rPr lang="en-US" altLang="ko-KR" sz="1400" dirty="0">
                <a:solidFill>
                  <a:prstClr val="black"/>
                </a:solidFill>
                <a:latin typeface="Ubuntu"/>
                <a:ea typeface="맑은 고딕"/>
              </a:rPr>
              <a:t>...</a:t>
            </a:r>
            <a:endParaRPr lang="ko-KR" altLang="en-US" sz="1400" dirty="0">
              <a:solidFill>
                <a:prstClr val="black"/>
              </a:solidFill>
              <a:latin typeface="Ubuntu"/>
              <a:ea typeface="맑은 고딕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03744" y="3301961"/>
            <a:ext cx="289421" cy="288539"/>
          </a:xfrm>
          <a:prstGeom prst="rect">
            <a:avLst/>
          </a:prstGeom>
          <a:noFill/>
        </p:spPr>
        <p:txBody>
          <a:bodyPr wrap="square" lIns="68579" tIns="34289" rIns="68579" bIns="34289" rtlCol="0" anchor="ctr">
            <a:spAutoFit/>
          </a:bodyPr>
          <a:lstStyle/>
          <a:p>
            <a:pPr defTabSz="342892"/>
            <a:r>
              <a:rPr lang="en-US" altLang="ko-KR" sz="1400" dirty="0">
                <a:solidFill>
                  <a:prstClr val="black"/>
                </a:solidFill>
                <a:latin typeface="Ubuntu"/>
                <a:ea typeface="맑은 고딕"/>
              </a:rPr>
              <a:t>...</a:t>
            </a:r>
            <a:endParaRPr lang="ko-KR" altLang="en-US" sz="1400" dirty="0">
              <a:solidFill>
                <a:prstClr val="black"/>
              </a:solidFill>
              <a:latin typeface="Ubuntu"/>
              <a:ea typeface="맑은 고딕"/>
            </a:endParaRPr>
          </a:p>
        </p:txBody>
      </p:sp>
      <p:cxnSp>
        <p:nvCxnSpPr>
          <p:cNvPr id="112" name="직선 연결선 50"/>
          <p:cNvCxnSpPr>
            <a:cxnSpLocks/>
          </p:cNvCxnSpPr>
          <p:nvPr/>
        </p:nvCxnSpPr>
        <p:spPr>
          <a:xfrm flipV="1">
            <a:off x="3972922" y="2011111"/>
            <a:ext cx="173023" cy="23028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3" name="직선 화살표 연결선 53"/>
          <p:cNvCxnSpPr/>
          <p:nvPr/>
        </p:nvCxnSpPr>
        <p:spPr>
          <a:xfrm flipV="1">
            <a:off x="5293163" y="3446230"/>
            <a:ext cx="0" cy="67628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4856596" y="4125660"/>
            <a:ext cx="956926" cy="19235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en-US" altLang="ko-KR" sz="800" dirty="0" err="1" smtClean="0">
                <a:solidFill>
                  <a:prstClr val="black"/>
                </a:solidFill>
                <a:latin typeface="Ubuntu"/>
                <a:ea typeface="맑은 고딕"/>
              </a:rPr>
              <a:t>gpuProgressFn</a:t>
            </a:r>
            <a:r>
              <a:rPr lang="en-US" altLang="ko-KR" sz="800" dirty="0" smtClean="0">
                <a:solidFill>
                  <a:prstClr val="black"/>
                </a:solidFill>
                <a:latin typeface="Ubuntu"/>
                <a:ea typeface="맑은 고딕"/>
              </a:rPr>
              <a:t>()</a:t>
            </a:r>
            <a:endParaRPr lang="ko-KR" altLang="en-US" sz="800" dirty="0">
              <a:solidFill>
                <a:prstClr val="black"/>
              </a:solidFill>
              <a:latin typeface="Ubuntu"/>
              <a:ea typeface="맑은 고딕"/>
            </a:endParaRPr>
          </a:p>
        </p:txBody>
      </p:sp>
      <p:cxnSp>
        <p:nvCxnSpPr>
          <p:cNvPr id="115" name="직선 화살표 연결선 57"/>
          <p:cNvCxnSpPr>
            <a:cxnSpLocks/>
            <a:stCxn id="101" idx="3"/>
            <a:endCxn id="109" idx="1"/>
          </p:cNvCxnSpPr>
          <p:nvPr/>
        </p:nvCxnSpPr>
        <p:spPr>
          <a:xfrm flipV="1">
            <a:off x="3479295" y="2375134"/>
            <a:ext cx="226228" cy="106424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116" name="직사각형 65"/>
          <p:cNvSpPr/>
          <p:nvPr/>
        </p:nvSpPr>
        <p:spPr>
          <a:xfrm>
            <a:off x="5353525" y="3330854"/>
            <a:ext cx="1359767" cy="257961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63A537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Handles </a:t>
            </a:r>
            <a:r>
              <a:rPr kumimoji="0" lang="en-US" altLang="ko-KR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workRequests</a:t>
            </a: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sp>
        <p:nvSpPr>
          <p:cNvPr id="117" name="직사각형 66"/>
          <p:cNvSpPr/>
          <p:nvPr/>
        </p:nvSpPr>
        <p:spPr>
          <a:xfrm>
            <a:off x="6992643" y="2246153"/>
            <a:ext cx="1321267" cy="257961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63A537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User-defined Callback</a:t>
            </a: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cxnSp>
        <p:nvCxnSpPr>
          <p:cNvPr id="118" name="직선 화살표 연결선 68"/>
          <p:cNvCxnSpPr>
            <a:endCxn id="117" idx="1"/>
          </p:cNvCxnSpPr>
          <p:nvPr/>
        </p:nvCxnSpPr>
        <p:spPr>
          <a:xfrm flipV="1">
            <a:off x="6713291" y="2375133"/>
            <a:ext cx="279351" cy="107109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119" name="직선 연결선 69"/>
          <p:cNvCxnSpPr>
            <a:cxnSpLocks/>
          </p:cNvCxnSpPr>
          <p:nvPr/>
        </p:nvCxnSpPr>
        <p:spPr>
          <a:xfrm flipV="1">
            <a:off x="7262086" y="2012113"/>
            <a:ext cx="173023" cy="23028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6838021" y="2903639"/>
            <a:ext cx="1748104" cy="31546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en-US" altLang="ko-KR" sz="800" dirty="0">
                <a:solidFill>
                  <a:prstClr val="black"/>
                </a:solidFill>
                <a:latin typeface="Ubuntu"/>
                <a:ea typeface="맑은 고딕"/>
              </a:rPr>
              <a:t>When </a:t>
            </a:r>
            <a:r>
              <a:rPr lang="en-US" altLang="ko-KR" sz="800" dirty="0" err="1">
                <a:solidFill>
                  <a:prstClr val="black"/>
                </a:solidFill>
                <a:latin typeface="Ubuntu"/>
                <a:ea typeface="맑은 고딕"/>
              </a:rPr>
              <a:t>workRequest</a:t>
            </a:r>
            <a:r>
              <a:rPr lang="en-US" altLang="ko-KR" sz="800" dirty="0">
                <a:solidFill>
                  <a:prstClr val="black"/>
                </a:solidFill>
                <a:latin typeface="Ubuntu"/>
                <a:ea typeface="맑은 고딕"/>
              </a:rPr>
              <a:t> is complete &amp; data is copied back to host</a:t>
            </a:r>
            <a:endParaRPr lang="ko-KR" altLang="en-US" sz="800" dirty="0">
              <a:solidFill>
                <a:prstClr val="black"/>
              </a:solidFill>
              <a:latin typeface="Ubuntu"/>
              <a:ea typeface="맑은 고딕"/>
            </a:endParaRPr>
          </a:p>
        </p:txBody>
      </p:sp>
      <p:sp>
        <p:nvSpPr>
          <p:cNvPr id="121" name="화살표: 위로 구부러짐 72"/>
          <p:cNvSpPr/>
          <p:nvPr/>
        </p:nvSpPr>
        <p:spPr>
          <a:xfrm rot="10800000" flipH="1">
            <a:off x="5528079" y="2531803"/>
            <a:ext cx="1063306" cy="799052"/>
          </a:xfrm>
          <a:prstGeom prst="curvedUpArrow">
            <a:avLst>
              <a:gd name="adj1" fmla="val 10313"/>
              <a:gd name="adj2" fmla="val 24702"/>
              <a:gd name="adj3" fmla="val 17776"/>
            </a:avLst>
          </a:prstGeom>
          <a:solidFill>
            <a:srgbClr val="63A537"/>
          </a:solidFill>
          <a:ln w="15875" cap="flat" cmpd="sng" algn="ctr">
            <a:solidFill>
              <a:srgbClr val="63A537">
                <a:shade val="50000"/>
              </a:srgbClr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sp>
        <p:nvSpPr>
          <p:cNvPr id="122" name="직사각형 73"/>
          <p:cNvSpPr/>
          <p:nvPr/>
        </p:nvSpPr>
        <p:spPr>
          <a:xfrm>
            <a:off x="5572696" y="2240945"/>
            <a:ext cx="921427" cy="257961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63A537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kernelSelect</a:t>
            </a:r>
            <a:r>
              <a: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()</a:t>
            </a: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138394" y="1865829"/>
            <a:ext cx="1675128" cy="31546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en-US" altLang="ko-KR" sz="800" dirty="0">
                <a:solidFill>
                  <a:prstClr val="black"/>
                </a:solidFill>
                <a:latin typeface="Ubuntu"/>
                <a:ea typeface="맑은 고딕"/>
              </a:rPr>
              <a:t>1. </a:t>
            </a:r>
            <a:r>
              <a:rPr lang="en-US" altLang="ko-KR" sz="800" dirty="0" err="1">
                <a:solidFill>
                  <a:prstClr val="black"/>
                </a:solidFill>
                <a:latin typeface="Ubuntu"/>
                <a:ea typeface="맑은 고딕"/>
              </a:rPr>
              <a:t>Memcpy</a:t>
            </a:r>
            <a:r>
              <a:rPr lang="en-US" altLang="ko-KR" sz="800" dirty="0">
                <a:solidFill>
                  <a:prstClr val="black"/>
                </a:solidFill>
                <a:latin typeface="Ubuntu"/>
                <a:ea typeface="맑은 고딕"/>
              </a:rPr>
              <a:t> into pinned memory </a:t>
            </a:r>
          </a:p>
          <a:p>
            <a:pPr defTabSz="342892"/>
            <a:r>
              <a:rPr lang="en-US" altLang="ko-KR" sz="800" dirty="0">
                <a:solidFill>
                  <a:prstClr val="black"/>
                </a:solidFill>
                <a:latin typeface="Ubuntu"/>
                <a:ea typeface="맑은 고딕"/>
              </a:rPr>
              <a:t>2. Insert </a:t>
            </a:r>
            <a:r>
              <a:rPr lang="en-US" altLang="ko-KR" sz="800" dirty="0" err="1">
                <a:solidFill>
                  <a:prstClr val="black"/>
                </a:solidFill>
                <a:latin typeface="Ubuntu"/>
                <a:ea typeface="맑은 고딕"/>
              </a:rPr>
              <a:t>workRequest</a:t>
            </a:r>
            <a:endParaRPr lang="ko-KR" altLang="en-US" sz="800" dirty="0">
              <a:solidFill>
                <a:prstClr val="black"/>
              </a:solidFill>
              <a:latin typeface="Ubuntu"/>
              <a:ea typeface="맑은 고딕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435501" y="1861982"/>
            <a:ext cx="1479624" cy="32316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en-US" altLang="ko-KR" sz="800" dirty="0">
                <a:solidFill>
                  <a:prstClr val="black"/>
                </a:solidFill>
                <a:latin typeface="Ubuntu"/>
                <a:ea typeface="맑은 고딕"/>
              </a:rPr>
              <a:t>1. </a:t>
            </a:r>
            <a:r>
              <a:rPr lang="en-US" altLang="ko-KR" sz="800" dirty="0" err="1">
                <a:solidFill>
                  <a:prstClr val="black"/>
                </a:solidFill>
                <a:latin typeface="Ubuntu"/>
                <a:ea typeface="맑은 고딕"/>
              </a:rPr>
              <a:t>Memcpy</a:t>
            </a:r>
            <a:r>
              <a:rPr lang="en-US" altLang="ko-KR" sz="800" dirty="0">
                <a:solidFill>
                  <a:prstClr val="black"/>
                </a:solidFill>
                <a:latin typeface="Ubuntu"/>
                <a:ea typeface="맑은 고딕"/>
              </a:rPr>
              <a:t> into host memory</a:t>
            </a:r>
          </a:p>
          <a:p>
            <a:pPr defTabSz="342892"/>
            <a:r>
              <a:rPr lang="en-US" altLang="ko-KR" sz="800" dirty="0">
                <a:solidFill>
                  <a:prstClr val="black"/>
                </a:solidFill>
                <a:latin typeface="Ubuntu"/>
                <a:ea typeface="맑은 고딕"/>
              </a:rPr>
              <a:t>2. Use data</a:t>
            </a:r>
            <a:endParaRPr lang="ko-KR" altLang="en-US" sz="800" dirty="0">
              <a:solidFill>
                <a:prstClr val="black"/>
              </a:solidFill>
              <a:latin typeface="Ubuntu"/>
              <a:ea typeface="맑은 고딕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7901" y="1400121"/>
            <a:ext cx="3214766" cy="3462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en-US" altLang="ko-KR" sz="900" dirty="0">
                <a:solidFill>
                  <a:prstClr val="black"/>
                </a:solidFill>
                <a:latin typeface="Ubuntu"/>
                <a:ea typeface="맑은 고딕"/>
              </a:rPr>
              <a:t>* The user can also get pre-pinned memory from </a:t>
            </a:r>
            <a:r>
              <a:rPr lang="en-US" altLang="ko-KR" sz="900" dirty="0" err="1">
                <a:solidFill>
                  <a:prstClr val="black"/>
                </a:solidFill>
                <a:latin typeface="Ubuntu"/>
                <a:ea typeface="맑은 고딕"/>
              </a:rPr>
              <a:t>mempool</a:t>
            </a:r>
            <a:r>
              <a:rPr lang="en-US" altLang="ko-KR" sz="900" dirty="0">
                <a:solidFill>
                  <a:prstClr val="black"/>
                </a:solidFill>
                <a:latin typeface="Ubuntu"/>
                <a:ea typeface="맑은 고딕"/>
              </a:rPr>
              <a:t>.</a:t>
            </a:r>
          </a:p>
          <a:p>
            <a:pPr defTabSz="342892"/>
            <a:r>
              <a:rPr lang="en-US" altLang="ko-KR" sz="900" dirty="0">
                <a:solidFill>
                  <a:prstClr val="black"/>
                </a:solidFill>
                <a:latin typeface="Ubuntu"/>
                <a:ea typeface="맑은 고딕"/>
              </a:rPr>
              <a:t>   In this case, there is no need to wait for callback.</a:t>
            </a:r>
            <a:endParaRPr lang="ko-KR" altLang="en-US" sz="900" dirty="0">
              <a:solidFill>
                <a:prstClr val="black"/>
              </a:solidFill>
              <a:latin typeface="Ubuntu"/>
              <a:ea typeface="맑은 고딕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2970" y="10284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1" name="직선 화살표 연결선 5"/>
          <p:cNvCxnSpPr>
            <a:cxnSpLocks/>
            <a:endCxn id="132" idx="1"/>
          </p:cNvCxnSpPr>
          <p:nvPr/>
        </p:nvCxnSpPr>
        <p:spPr>
          <a:xfrm>
            <a:off x="2541983" y="3812062"/>
            <a:ext cx="356385" cy="96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898368" y="3683081"/>
            <a:ext cx="2398649" cy="45012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en-US" altLang="ko-KR" sz="800" b="1" dirty="0" err="1">
                <a:solidFill>
                  <a:srgbClr val="FF0000"/>
                </a:solidFill>
                <a:latin typeface="Ubuntu"/>
                <a:ea typeface="맑은 고딕"/>
              </a:rPr>
              <a:t>cudaMallocHost</a:t>
            </a:r>
            <a:r>
              <a:rPr lang="en-US" altLang="ko-KR" sz="800" b="1" dirty="0">
                <a:solidFill>
                  <a:srgbClr val="FF0000"/>
                </a:solidFill>
                <a:latin typeface="Ubuntu"/>
                <a:ea typeface="맑은 고딕"/>
              </a:rPr>
              <a:t>() causes implicit synchronization, halting all operations in the streams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224992" y="1272958"/>
            <a:ext cx="2370223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en-US" altLang="ko-KR" sz="800" b="1" dirty="0" smtClean="0">
                <a:solidFill>
                  <a:srgbClr val="FF0000"/>
                </a:solidFill>
                <a:latin typeface="Ubuntu"/>
                <a:ea typeface="맑은 고딕"/>
              </a:rPr>
              <a:t>Expensive but necessary </a:t>
            </a:r>
            <a:r>
              <a:rPr lang="en-US" altLang="ko-KR" sz="800" b="1" dirty="0">
                <a:solidFill>
                  <a:srgbClr val="FF0000"/>
                </a:solidFill>
                <a:latin typeface="Ubuntu"/>
                <a:ea typeface="맑은 고딕"/>
              </a:rPr>
              <a:t>since having too much pinned memory degrades system performance</a:t>
            </a:r>
            <a:endParaRPr lang="ko-KR" altLang="en-US" sz="800" b="1" dirty="0">
              <a:solidFill>
                <a:srgbClr val="FF0000"/>
              </a:solidFill>
              <a:latin typeface="Ubuntu"/>
              <a:ea typeface="맑은 고딕"/>
            </a:endParaRPr>
          </a:p>
        </p:txBody>
      </p:sp>
      <p:cxnSp>
        <p:nvCxnSpPr>
          <p:cNvPr id="134" name="직선 화살표 연결선 7"/>
          <p:cNvCxnSpPr>
            <a:cxnSpLocks/>
          </p:cNvCxnSpPr>
          <p:nvPr/>
        </p:nvCxnSpPr>
        <p:spPr>
          <a:xfrm flipH="1">
            <a:off x="5136579" y="1721085"/>
            <a:ext cx="436117" cy="1945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화살표 연결선 33"/>
          <p:cNvCxnSpPr>
            <a:cxnSpLocks/>
          </p:cNvCxnSpPr>
          <p:nvPr/>
        </p:nvCxnSpPr>
        <p:spPr>
          <a:xfrm>
            <a:off x="7116904" y="1694838"/>
            <a:ext cx="779234" cy="211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직사각형 65"/>
          <p:cNvSpPr/>
          <p:nvPr/>
        </p:nvSpPr>
        <p:spPr>
          <a:xfrm>
            <a:off x="5353525" y="3330854"/>
            <a:ext cx="1359767" cy="257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342892"/>
            <a:r>
              <a:rPr lang="en-US" altLang="ko-KR" sz="900" dirty="0">
                <a:solidFill>
                  <a:srgbClr val="FF0000"/>
                </a:solidFill>
                <a:latin typeface="Ubuntu"/>
                <a:ea typeface="맑은 고딕"/>
              </a:rPr>
              <a:t>Handles </a:t>
            </a:r>
            <a:r>
              <a:rPr lang="en-US" altLang="ko-KR" sz="900" dirty="0" err="1">
                <a:solidFill>
                  <a:srgbClr val="FF0000"/>
                </a:solidFill>
                <a:latin typeface="Ubuntu"/>
                <a:ea typeface="맑은 고딕"/>
              </a:rPr>
              <a:t>workRequests</a:t>
            </a:r>
            <a:endParaRPr lang="ko-KR" altLang="en-US" sz="900" dirty="0">
              <a:solidFill>
                <a:srgbClr val="FF0000"/>
              </a:solidFill>
              <a:latin typeface="Ubuntu"/>
              <a:ea typeface="맑은 고딕"/>
            </a:endParaRPr>
          </a:p>
        </p:txBody>
      </p:sp>
      <p:sp>
        <p:nvSpPr>
          <p:cNvPr id="140" name="Date Placeholder 1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DAD-8052-9C4E-8AD2-2F45189F11B1}" type="datetime1">
              <a:rPr lang="en-US" smtClean="0"/>
              <a:t>4/17/17</a:t>
            </a:fld>
            <a:endParaRPr lang="en-US"/>
          </a:p>
        </p:txBody>
      </p:sp>
      <p:sp>
        <p:nvSpPr>
          <p:cNvPr id="141" name="Footer Placeholder 1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5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32" grpId="0"/>
      <p:bldP spid="132" grpId="1"/>
      <p:bldP spid="133" grpId="0"/>
      <p:bldP spid="133" grpId="1"/>
      <p:bldP spid="1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</a:t>
            </a:r>
            <a:r>
              <a:rPr lang="en-US" dirty="0" err="1" smtClean="0"/>
              <a:t>workRequests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3 streams </a:t>
            </a:r>
            <a:r>
              <a:rPr lang="en-US" altLang="ko-KR" dirty="0" smtClean="0"/>
              <a:t>for data transfer &amp; computation overlap: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dirty="0" err="1" smtClean="0"/>
              <a:t>data_in_stream</a:t>
            </a:r>
            <a:endParaRPr lang="en-US" altLang="ko-K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dirty="0" err="1" smtClean="0"/>
              <a:t>kernel_stream</a:t>
            </a:r>
            <a:endParaRPr lang="en-US" altLang="ko-K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dirty="0" err="1" smtClean="0"/>
              <a:t>data_out_stream</a:t>
            </a:r>
            <a:endParaRPr lang="en-US" altLang="ko-K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 smtClean="0"/>
              <a:t>Handled via </a:t>
            </a:r>
            <a:r>
              <a:rPr lang="en-US" altLang="ko-KR" b="1" dirty="0" err="1" smtClean="0"/>
              <a:t>gpuProgressFn</a:t>
            </a:r>
            <a:r>
              <a:rPr lang="en-US" altLang="ko-KR" b="1" dirty="0" smtClean="0"/>
              <a:t>()</a:t>
            </a:r>
            <a:r>
              <a:rPr lang="en-US" altLang="ko-KR" dirty="0" smtClean="0"/>
              <a:t>, called periodically by scheduler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88E9-F8FE-4F4E-911F-4B57243B2130}" type="datetime1">
              <a:rPr lang="en-US" smtClean="0"/>
              <a:t>4/17/17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1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</a:t>
            </a:r>
            <a:r>
              <a:rPr lang="en-US" dirty="0" err="1" smtClean="0"/>
              <a:t>workRequests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27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93060"/>
              </p:ext>
            </p:extLst>
          </p:nvPr>
        </p:nvGraphicFramePr>
        <p:xfrm>
          <a:off x="822722" y="1611201"/>
          <a:ext cx="7543800" cy="138367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99CB38">
                        <a:shade val="85000"/>
                        <a:satMod val="130000"/>
                      </a:srgbClr>
                    </a:gs>
                    <a:gs pos="34000">
                      <a:srgbClr val="99CB38">
                        <a:shade val="87000"/>
                        <a:satMod val="125000"/>
                      </a:srgbClr>
                    </a:gs>
                    <a:gs pos="70000">
                      <a:srgbClr val="99CB38">
                        <a:tint val="100000"/>
                        <a:shade val="90000"/>
                        <a:satMod val="130000"/>
                      </a:srgbClr>
                    </a:gs>
                    <a:gs pos="100000">
                      <a:srgbClr val="99CB38">
                        <a:tint val="100000"/>
                        <a:shade val="100000"/>
                        <a:satMod val="110000"/>
                      </a:srgbClr>
                    </a:gs>
                  </a:gsLst>
                  <a:path path="circle">
                    <a:fillToRect l="100000" t="100000" r="100000" b="100000"/>
                  </a:path>
                </a:gradFill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</a:tblPr>
              <a:tblGrid>
                <a:gridCol w="850882">
                  <a:extLst>
                    <a:ext uri="{9D8B030D-6E8A-4147-A177-3AD203B41FA5}">
                      <a16:colId xmlns:a16="http://schemas.microsoft.com/office/drawing/2014/main" xmlns="" val="1897064992"/>
                    </a:ext>
                  </a:extLst>
                </a:gridCol>
                <a:gridCol w="6692918">
                  <a:extLst>
                    <a:ext uri="{9D8B030D-6E8A-4147-A177-3AD203B41FA5}">
                      <a16:colId xmlns:a16="http://schemas.microsoft.com/office/drawing/2014/main" xmlns="" val="187808019"/>
                    </a:ext>
                  </a:extLst>
                </a:gridCol>
              </a:tblGrid>
              <a:tr h="4612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b="0" dirty="0" err="1">
                          <a:solidFill>
                            <a:schemeClr val="tx1"/>
                          </a:solidFill>
                        </a:rPr>
                        <a:t>data_in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endParaRPr lang="ko-KR" altLang="en-US" sz="1400" b="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3292586"/>
                  </a:ext>
                </a:extLst>
              </a:tr>
              <a:tr h="4612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kernel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059666"/>
                  </a:ext>
                </a:extLst>
              </a:tr>
              <a:tr h="4612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b="0" dirty="0" err="1">
                          <a:solidFill>
                            <a:schemeClr val="tx1"/>
                          </a:solidFill>
                        </a:rPr>
                        <a:t>data_out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101119"/>
                  </a:ext>
                </a:extLst>
              </a:tr>
            </a:tbl>
          </a:graphicData>
        </a:graphic>
      </p:graphicFrame>
      <p:sp>
        <p:nvSpPr>
          <p:cNvPr id="28" name="직사각형 6"/>
          <p:cNvSpPr/>
          <p:nvPr/>
        </p:nvSpPr>
        <p:spPr>
          <a:xfrm>
            <a:off x="1730229" y="1661020"/>
            <a:ext cx="811636" cy="1283516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63A537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[1] </a:t>
            </a:r>
            <a:r>
              <a:rPr kumimoji="0" lang="en-US" altLang="ko-KR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cudaMalloc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cxnSp>
        <p:nvCxnSpPr>
          <p:cNvPr id="29" name="직선 화살표 연결선 8"/>
          <p:cNvCxnSpPr/>
          <p:nvPr/>
        </p:nvCxnSpPr>
        <p:spPr>
          <a:xfrm>
            <a:off x="822723" y="1533853"/>
            <a:ext cx="1157681" cy="0"/>
          </a:xfrm>
          <a:prstGeom prst="straightConnector1">
            <a:avLst/>
          </a:prstGeom>
          <a:noFill/>
          <a:ln w="12700" cap="flat" cmpd="sng" algn="ctr">
            <a:solidFill>
              <a:srgbClr val="99CB38"/>
            </a:solidFill>
            <a:prstDash val="soli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759806" y="1303021"/>
            <a:ext cx="517419" cy="2423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en-US" altLang="ko-KR" sz="1100" dirty="0">
                <a:solidFill>
                  <a:prstClr val="black"/>
                </a:solidFill>
                <a:latin typeface="Ubuntu"/>
                <a:ea typeface="맑은 고딕"/>
              </a:rPr>
              <a:t>Time</a:t>
            </a:r>
            <a:endParaRPr lang="ko-KR" altLang="en-US" sz="1100" dirty="0">
              <a:solidFill>
                <a:prstClr val="black"/>
              </a:solidFill>
              <a:latin typeface="Ubuntu"/>
              <a:ea typeface="맑은 고딕"/>
            </a:endParaRPr>
          </a:p>
        </p:txBody>
      </p:sp>
      <p:sp>
        <p:nvSpPr>
          <p:cNvPr id="31" name="직사각형 10"/>
          <p:cNvSpPr/>
          <p:nvPr/>
        </p:nvSpPr>
        <p:spPr>
          <a:xfrm>
            <a:off x="2587401" y="1661020"/>
            <a:ext cx="1168771" cy="346046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63A537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[1] </a:t>
            </a:r>
            <a:r>
              <a:rPr kumimoji="0" lang="en-US" altLang="ko-KR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cudaMemcpyAsync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cxnSp>
        <p:nvCxnSpPr>
          <p:cNvPr id="32" name="직선 화살표 연결선 12"/>
          <p:cNvCxnSpPr/>
          <p:nvPr/>
        </p:nvCxnSpPr>
        <p:spPr>
          <a:xfrm flipV="1">
            <a:off x="1730228" y="2994872"/>
            <a:ext cx="0" cy="23279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33" name="직선 화살표 연결선 13"/>
          <p:cNvCxnSpPr/>
          <p:nvPr/>
        </p:nvCxnSpPr>
        <p:spPr>
          <a:xfrm flipV="1">
            <a:off x="3008501" y="2986484"/>
            <a:ext cx="0" cy="23279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34" name="직선 화살표 연결선 14"/>
          <p:cNvCxnSpPr/>
          <p:nvPr/>
        </p:nvCxnSpPr>
        <p:spPr>
          <a:xfrm flipV="1">
            <a:off x="4343400" y="2994872"/>
            <a:ext cx="0" cy="23279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296097" y="3219277"/>
            <a:ext cx="993536" cy="19235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en-US" altLang="ko-KR" sz="800" dirty="0" err="1">
                <a:solidFill>
                  <a:prstClr val="black"/>
                </a:solidFill>
                <a:latin typeface="Ubuntu"/>
                <a:ea typeface="맑은 고딕"/>
              </a:rPr>
              <a:t>gpuProgressFn</a:t>
            </a:r>
            <a:r>
              <a:rPr lang="en-US" altLang="ko-KR" sz="800" dirty="0">
                <a:solidFill>
                  <a:prstClr val="black"/>
                </a:solidFill>
                <a:latin typeface="Ubuntu"/>
                <a:ea typeface="맑은 고딕"/>
              </a:rPr>
              <a:t>()</a:t>
            </a:r>
            <a:endParaRPr lang="ko-KR" altLang="en-US" sz="800" dirty="0">
              <a:solidFill>
                <a:prstClr val="black"/>
              </a:solidFill>
              <a:latin typeface="Ubuntu"/>
              <a:ea typeface="맑은 고딕"/>
            </a:endParaRPr>
          </a:p>
        </p:txBody>
      </p:sp>
      <p:cxnSp>
        <p:nvCxnSpPr>
          <p:cNvPr id="36" name="직선 화살표 연결선 17"/>
          <p:cNvCxnSpPr/>
          <p:nvPr/>
        </p:nvCxnSpPr>
        <p:spPr>
          <a:xfrm>
            <a:off x="1780564" y="3111267"/>
            <a:ext cx="1176557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120185" y="3128986"/>
            <a:ext cx="510945" cy="19620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en-US" altLang="ko-KR" sz="800" dirty="0">
                <a:solidFill>
                  <a:prstClr val="black"/>
                </a:solidFill>
                <a:latin typeface="Ubuntu"/>
                <a:ea typeface="맑은 고딕"/>
              </a:rPr>
              <a:t>interval</a:t>
            </a:r>
            <a:endParaRPr lang="ko-KR" altLang="en-US" sz="800" dirty="0">
              <a:solidFill>
                <a:prstClr val="black"/>
              </a:solidFill>
              <a:latin typeface="Ubuntu"/>
              <a:ea typeface="맑은 고딕"/>
            </a:endParaRPr>
          </a:p>
        </p:txBody>
      </p:sp>
      <p:graphicFrame>
        <p:nvGraphicFramePr>
          <p:cNvPr id="38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769709"/>
              </p:ext>
            </p:extLst>
          </p:nvPr>
        </p:nvGraphicFramePr>
        <p:xfrm>
          <a:off x="685801" y="3628346"/>
          <a:ext cx="7674905" cy="857250"/>
        </p:xfrm>
        <a:graphic>
          <a:graphicData uri="http://schemas.openxmlformats.org/drawingml/2006/table">
            <a:tbl>
              <a:tblPr firstRow="1" bandRow="1"/>
              <a:tblGrid>
                <a:gridCol w="1050721">
                  <a:extLst>
                    <a:ext uri="{9D8B030D-6E8A-4147-A177-3AD203B41FA5}">
                      <a16:colId xmlns:a16="http://schemas.microsoft.com/office/drawing/2014/main" xmlns="" val="3164781931"/>
                    </a:ext>
                  </a:extLst>
                </a:gridCol>
                <a:gridCol w="830510">
                  <a:extLst>
                    <a:ext uri="{9D8B030D-6E8A-4147-A177-3AD203B41FA5}">
                      <a16:colId xmlns:a16="http://schemas.microsoft.com/office/drawing/2014/main" xmlns="" val="3626566706"/>
                    </a:ext>
                  </a:extLst>
                </a:gridCol>
                <a:gridCol w="2592198">
                  <a:extLst>
                    <a:ext uri="{9D8B030D-6E8A-4147-A177-3AD203B41FA5}">
                      <a16:colId xmlns:a16="http://schemas.microsoft.com/office/drawing/2014/main" xmlns="" val="2456950695"/>
                    </a:ext>
                  </a:extLst>
                </a:gridCol>
                <a:gridCol w="3201476">
                  <a:extLst>
                    <a:ext uri="{9D8B030D-6E8A-4147-A177-3AD203B41FA5}">
                      <a16:colId xmlns:a16="http://schemas.microsoft.com/office/drawing/2014/main" xmlns="" val="3926017657"/>
                    </a:ext>
                  </a:extLst>
                </a:gridCol>
              </a:tblGrid>
              <a:tr h="2857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/>
                        <a:t>[1] - HEAD</a:t>
                      </a:r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/>
                        <a:t>Q</a:t>
                      </a:r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/>
                        <a:t>TI</a:t>
                      </a:r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/>
                        <a:t>EX</a:t>
                      </a:r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6920438"/>
                  </a:ext>
                </a:extLst>
              </a:tr>
              <a:tr h="2857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/>
                        <a:t>[2]</a:t>
                      </a:r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/>
                        <a:t>Q</a:t>
                      </a:r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/>
                        <a:t>Q</a:t>
                      </a:r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/>
                        <a:t>TI</a:t>
                      </a:r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8565424"/>
                  </a:ext>
                </a:extLst>
              </a:tr>
              <a:tr h="2857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/>
                        <a:t>[3]</a:t>
                      </a:r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/>
                        <a:t>Q</a:t>
                      </a:r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/>
                        <a:t>Q</a:t>
                      </a:r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/>
                        <a:t>Q</a:t>
                      </a:r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8899943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85801" y="4462736"/>
            <a:ext cx="4054456" cy="23852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en-US" altLang="ko-KR" sz="1100" dirty="0">
                <a:solidFill>
                  <a:prstClr val="black"/>
                </a:solidFill>
                <a:latin typeface="Ubuntu"/>
                <a:ea typeface="맑은 고딕"/>
              </a:rPr>
              <a:t>* </a:t>
            </a:r>
            <a:r>
              <a:rPr lang="en-US" altLang="ko-KR" sz="1100" b="1" dirty="0">
                <a:solidFill>
                  <a:prstClr val="black"/>
                </a:solidFill>
                <a:latin typeface="Ubuntu"/>
                <a:ea typeface="맑은 고딕"/>
              </a:rPr>
              <a:t>Q</a:t>
            </a:r>
            <a:r>
              <a:rPr lang="en-US" altLang="ko-KR" sz="1100" dirty="0">
                <a:solidFill>
                  <a:prstClr val="black"/>
                </a:solidFill>
                <a:latin typeface="Ubuntu"/>
                <a:ea typeface="맑은 고딕"/>
              </a:rPr>
              <a:t>: Queued, </a:t>
            </a:r>
            <a:r>
              <a:rPr lang="en-US" altLang="ko-KR" sz="1100" b="1" dirty="0">
                <a:solidFill>
                  <a:prstClr val="black"/>
                </a:solidFill>
                <a:latin typeface="Ubuntu"/>
                <a:ea typeface="맑은 고딕"/>
              </a:rPr>
              <a:t>TI</a:t>
            </a:r>
            <a:r>
              <a:rPr lang="en-US" altLang="ko-KR" sz="1100" dirty="0">
                <a:solidFill>
                  <a:prstClr val="black"/>
                </a:solidFill>
                <a:latin typeface="Ubuntu"/>
                <a:ea typeface="맑은 고딕"/>
              </a:rPr>
              <a:t>: Transfer-In, </a:t>
            </a:r>
            <a:r>
              <a:rPr lang="en-US" altLang="ko-KR" sz="1100" b="1" dirty="0">
                <a:solidFill>
                  <a:prstClr val="black"/>
                </a:solidFill>
                <a:latin typeface="Ubuntu"/>
                <a:ea typeface="맑은 고딕"/>
              </a:rPr>
              <a:t>EX</a:t>
            </a:r>
            <a:r>
              <a:rPr lang="en-US" altLang="ko-KR" sz="1100" dirty="0">
                <a:solidFill>
                  <a:prstClr val="black"/>
                </a:solidFill>
                <a:latin typeface="Ubuntu"/>
                <a:ea typeface="맑은 고딕"/>
              </a:rPr>
              <a:t>: Executing, </a:t>
            </a:r>
            <a:r>
              <a:rPr lang="en-US" altLang="ko-KR" sz="1100" b="1" dirty="0">
                <a:solidFill>
                  <a:prstClr val="black"/>
                </a:solidFill>
                <a:latin typeface="Ubuntu"/>
                <a:ea typeface="맑은 고딕"/>
              </a:rPr>
              <a:t>TO</a:t>
            </a:r>
            <a:r>
              <a:rPr lang="en-US" altLang="ko-KR" sz="1100" dirty="0">
                <a:solidFill>
                  <a:prstClr val="black"/>
                </a:solidFill>
                <a:latin typeface="Ubuntu"/>
                <a:ea typeface="맑은 고딕"/>
              </a:rPr>
              <a:t>: Transfer-Out</a:t>
            </a:r>
            <a:endParaRPr lang="ko-KR" altLang="en-US" sz="1100" dirty="0">
              <a:solidFill>
                <a:prstClr val="black"/>
              </a:solidFill>
              <a:latin typeface="Ubuntu"/>
              <a:ea typeface="맑은 고딕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0072" y="3395554"/>
            <a:ext cx="607152" cy="2423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en-US" altLang="ko-KR" sz="1100" dirty="0">
                <a:solidFill>
                  <a:prstClr val="black"/>
                </a:solidFill>
                <a:latin typeface="Ubuntu"/>
                <a:ea typeface="맑은 고딕"/>
              </a:rPr>
              <a:t>State</a:t>
            </a:r>
            <a:endParaRPr lang="ko-KR" altLang="en-US" sz="1100" dirty="0">
              <a:solidFill>
                <a:prstClr val="black"/>
              </a:solidFill>
              <a:latin typeface="Ubuntu"/>
              <a:ea typeface="맑은 고딕"/>
            </a:endParaRPr>
          </a:p>
        </p:txBody>
      </p:sp>
      <p:sp>
        <p:nvSpPr>
          <p:cNvPr id="41" name="직사각형 25"/>
          <p:cNvSpPr/>
          <p:nvPr/>
        </p:nvSpPr>
        <p:spPr>
          <a:xfrm>
            <a:off x="4343400" y="1661020"/>
            <a:ext cx="811636" cy="1283516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63A537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[2] </a:t>
            </a:r>
            <a:r>
              <a:rPr kumimoji="0" lang="en-US" altLang="ko-KR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cudaMalloc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sp>
        <p:nvSpPr>
          <p:cNvPr id="42" name="직사각형 26"/>
          <p:cNvSpPr/>
          <p:nvPr/>
        </p:nvSpPr>
        <p:spPr>
          <a:xfrm>
            <a:off x="5186495" y="1661020"/>
            <a:ext cx="1168771" cy="346046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63A537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[2] </a:t>
            </a:r>
            <a:r>
              <a:rPr kumimoji="0" lang="en-US" altLang="ko-KR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cudaMemcpyAsync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sp>
        <p:nvSpPr>
          <p:cNvPr id="43" name="직사각형 27"/>
          <p:cNvSpPr/>
          <p:nvPr/>
        </p:nvSpPr>
        <p:spPr>
          <a:xfrm>
            <a:off x="5186495" y="2129755"/>
            <a:ext cx="2690769" cy="346046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63A537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[1] kernel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cxnSp>
        <p:nvCxnSpPr>
          <p:cNvPr id="44" name="직선 화살표 연결선 28"/>
          <p:cNvCxnSpPr/>
          <p:nvPr/>
        </p:nvCxnSpPr>
        <p:spPr>
          <a:xfrm flipV="1">
            <a:off x="5703466" y="2994872"/>
            <a:ext cx="0" cy="23279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5" name="직선 화살표 연결선 29"/>
          <p:cNvCxnSpPr/>
          <p:nvPr/>
        </p:nvCxnSpPr>
        <p:spPr>
          <a:xfrm flipV="1">
            <a:off x="7087649" y="2994872"/>
            <a:ext cx="0" cy="23279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46" name="직사각형 30"/>
          <p:cNvSpPr/>
          <p:nvPr/>
        </p:nvSpPr>
        <p:spPr>
          <a:xfrm>
            <a:off x="3756171" y="1661020"/>
            <a:ext cx="587230" cy="12835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5875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Gap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cxnSp>
        <p:nvCxnSpPr>
          <p:cNvPr id="47" name="직선 화살표 연결선 31"/>
          <p:cNvCxnSpPr/>
          <p:nvPr/>
        </p:nvCxnSpPr>
        <p:spPr>
          <a:xfrm flipV="1">
            <a:off x="8366522" y="3012590"/>
            <a:ext cx="0" cy="23279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48" name="직사각형 23"/>
          <p:cNvSpPr/>
          <p:nvPr/>
        </p:nvSpPr>
        <p:spPr>
          <a:xfrm>
            <a:off x="7877264" y="1661020"/>
            <a:ext cx="483442" cy="12835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5875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Gap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938633" y="2692868"/>
            <a:ext cx="4165132" cy="909237"/>
            <a:chOff x="3938633" y="2692868"/>
            <a:chExt cx="4165132" cy="909237"/>
          </a:xfrm>
        </p:grpSpPr>
        <p:cxnSp>
          <p:nvCxnSpPr>
            <p:cNvPr id="49" name="직선 화살표 연결선 3"/>
            <p:cNvCxnSpPr>
              <a:cxnSpLocks/>
            </p:cNvCxnSpPr>
            <p:nvPr/>
          </p:nvCxnSpPr>
          <p:spPr>
            <a:xfrm flipH="1" flipV="1">
              <a:off x="3938633" y="2692868"/>
              <a:ext cx="1797341" cy="5860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703465" y="3278941"/>
              <a:ext cx="585132" cy="323164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pPr defTabSz="342892"/>
              <a:r>
                <a:rPr lang="en-US" altLang="ko-KR" sz="800" b="1" dirty="0">
                  <a:solidFill>
                    <a:srgbClr val="FF0000"/>
                  </a:solidFill>
                  <a:latin typeface="Ubuntu"/>
                  <a:ea typeface="맑은 고딕"/>
                </a:rPr>
                <a:t>Not good!</a:t>
              </a:r>
              <a:endParaRPr lang="ko-KR" altLang="en-US" sz="800" b="1" dirty="0">
                <a:solidFill>
                  <a:srgbClr val="FF0000"/>
                </a:solidFill>
                <a:latin typeface="Ubuntu"/>
                <a:ea typeface="맑은 고딕"/>
              </a:endParaRPr>
            </a:p>
          </p:txBody>
        </p:sp>
        <p:cxnSp>
          <p:nvCxnSpPr>
            <p:cNvPr id="51" name="직선 화살표 연결선 36"/>
            <p:cNvCxnSpPr>
              <a:cxnSpLocks/>
            </p:cNvCxnSpPr>
            <p:nvPr/>
          </p:nvCxnSpPr>
          <p:spPr>
            <a:xfrm flipV="1">
              <a:off x="6288597" y="2692868"/>
              <a:ext cx="1815168" cy="5860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7092153" y="2716986"/>
            <a:ext cx="1022360" cy="1229410"/>
            <a:chOff x="7092153" y="2716986"/>
            <a:chExt cx="1022360" cy="1229410"/>
          </a:xfrm>
        </p:grpSpPr>
        <p:cxnSp>
          <p:nvCxnSpPr>
            <p:cNvPr id="73" name="직선 화살표 연결선 32"/>
            <p:cNvCxnSpPr>
              <a:cxnSpLocks/>
            </p:cNvCxnSpPr>
            <p:nvPr/>
          </p:nvCxnSpPr>
          <p:spPr>
            <a:xfrm flipH="1" flipV="1">
              <a:off x="7135099" y="2716986"/>
              <a:ext cx="254816" cy="502291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7092153" y="3242359"/>
              <a:ext cx="1022360" cy="704037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pPr defTabSz="342892"/>
              <a:r>
                <a:rPr lang="en-US" altLang="ko-KR" sz="800" b="1" dirty="0">
                  <a:solidFill>
                    <a:srgbClr val="FF0000"/>
                  </a:solidFill>
                  <a:latin typeface="Ubuntu"/>
                  <a:ea typeface="맑은 고딕"/>
                </a:rPr>
                <a:t>Could have started [2] kernel, because of concurrent kernel execution</a:t>
              </a:r>
              <a:endParaRPr lang="ko-KR" altLang="en-US" sz="800" b="1" dirty="0">
                <a:solidFill>
                  <a:srgbClr val="FF0000"/>
                </a:solidFill>
                <a:latin typeface="Ubuntu"/>
                <a:ea typeface="맑은 고딕"/>
              </a:endParaRPr>
            </a:p>
          </p:txBody>
        </p:sp>
      </p:grpSp>
      <p:cxnSp>
        <p:nvCxnSpPr>
          <p:cNvPr id="75" name="직선 연결선 16"/>
          <p:cNvCxnSpPr/>
          <p:nvPr/>
        </p:nvCxnSpPr>
        <p:spPr>
          <a:xfrm>
            <a:off x="7087648" y="1611200"/>
            <a:ext cx="0" cy="135693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dash"/>
          </a:ln>
          <a:effectLst/>
        </p:spPr>
      </p:cxnSp>
      <p:sp>
        <p:nvSpPr>
          <p:cNvPr id="76" name="직사각형 34"/>
          <p:cNvSpPr/>
          <p:nvPr/>
        </p:nvSpPr>
        <p:spPr>
          <a:xfrm>
            <a:off x="7087649" y="2311168"/>
            <a:ext cx="1273057" cy="346046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63A537"/>
            </a:solidFill>
            <a:prstDash val="sysDash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[2] kernel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sp>
        <p:nvSpPr>
          <p:cNvPr id="84" name="직사각형 34"/>
          <p:cNvSpPr/>
          <p:nvPr/>
        </p:nvSpPr>
        <p:spPr>
          <a:xfrm>
            <a:off x="7120681" y="1661020"/>
            <a:ext cx="1256852" cy="346046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63A537"/>
            </a:solidFill>
            <a:prstDash val="sysDash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[3] </a:t>
            </a:r>
            <a:r>
              <a:rPr kumimoji="0" lang="en-US" altLang="ko-KR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맑은 고딕"/>
                <a:cs typeface="+mn-cs"/>
              </a:rPr>
              <a:t>cudaMemcpyAsync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맑은 고딕"/>
              <a:cs typeface="+mn-cs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7092152" y="887523"/>
            <a:ext cx="1268553" cy="830996"/>
            <a:chOff x="7092152" y="887523"/>
            <a:chExt cx="1268553" cy="830996"/>
          </a:xfrm>
        </p:grpSpPr>
        <p:sp>
          <p:nvSpPr>
            <p:cNvPr id="83" name="TextBox 82"/>
            <p:cNvSpPr txBox="1"/>
            <p:nvPr/>
          </p:nvSpPr>
          <p:spPr>
            <a:xfrm>
              <a:off x="7092152" y="887523"/>
              <a:ext cx="1268553" cy="830996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pPr defTabSz="342892"/>
              <a:r>
                <a:rPr lang="en-US" altLang="ko-KR" sz="800" b="1" dirty="0">
                  <a:solidFill>
                    <a:srgbClr val="FF0000"/>
                  </a:solidFill>
                  <a:latin typeface="Ubuntu"/>
                  <a:ea typeface="맑은 고딕"/>
                </a:rPr>
                <a:t>Could also have started [3] </a:t>
              </a:r>
              <a:r>
                <a:rPr lang="en-US" altLang="ko-KR" sz="800" b="1" dirty="0" err="1">
                  <a:solidFill>
                    <a:srgbClr val="FF0000"/>
                  </a:solidFill>
                  <a:latin typeface="Ubuntu"/>
                  <a:ea typeface="맑은 고딕"/>
                </a:rPr>
                <a:t>cudaMemcpyAsync</a:t>
              </a:r>
              <a:endParaRPr lang="en-US" altLang="ko-KR" sz="800" b="1" dirty="0">
                <a:solidFill>
                  <a:srgbClr val="FF0000"/>
                </a:solidFill>
                <a:latin typeface="Ubuntu"/>
                <a:ea typeface="맑은 고딕"/>
              </a:endParaRPr>
            </a:p>
            <a:p>
              <a:pPr defTabSz="342892"/>
              <a:r>
                <a:rPr lang="en-US" altLang="ko-KR" sz="800" b="1" dirty="0">
                  <a:solidFill>
                    <a:srgbClr val="FF0000"/>
                  </a:solidFill>
                  <a:latin typeface="Ubuntu"/>
                  <a:ea typeface="맑은 고딕"/>
                </a:rPr>
                <a:t>(if no </a:t>
              </a:r>
              <a:r>
                <a:rPr lang="en-US" altLang="ko-KR" sz="800" b="1" dirty="0" err="1">
                  <a:solidFill>
                    <a:srgbClr val="FF0000"/>
                  </a:solidFill>
                  <a:latin typeface="Ubuntu"/>
                  <a:ea typeface="맑은 고딕"/>
                </a:rPr>
                <a:t>cudaMalloc</a:t>
              </a:r>
              <a:r>
                <a:rPr lang="en-US" altLang="ko-KR" sz="800" b="1" dirty="0">
                  <a:solidFill>
                    <a:srgbClr val="FF0000"/>
                  </a:solidFill>
                  <a:latin typeface="Ubuntu"/>
                  <a:ea typeface="맑은 고딕"/>
                </a:rPr>
                <a:t> necessary for [3])</a:t>
              </a:r>
              <a:endParaRPr lang="ko-KR" altLang="en-US" sz="800" b="1" dirty="0">
                <a:solidFill>
                  <a:srgbClr val="FF0000"/>
                </a:solidFill>
                <a:latin typeface="Ubuntu"/>
                <a:ea typeface="맑은 고딕"/>
              </a:endParaRPr>
            </a:p>
            <a:p>
              <a:pPr defTabSz="342892"/>
              <a:endParaRPr lang="ko-KR" altLang="en-US" sz="800" b="1" dirty="0">
                <a:solidFill>
                  <a:srgbClr val="FF0000"/>
                </a:solidFill>
                <a:latin typeface="Ubuntu"/>
                <a:ea typeface="맑은 고딕"/>
              </a:endParaRPr>
            </a:p>
          </p:txBody>
        </p:sp>
        <p:cxnSp>
          <p:nvCxnSpPr>
            <p:cNvPr id="82" name="직선 화살표 연결선 32"/>
            <p:cNvCxnSpPr>
              <a:cxnSpLocks/>
            </p:cNvCxnSpPr>
            <p:nvPr/>
          </p:nvCxnSpPr>
          <p:spPr>
            <a:xfrm flipH="1">
              <a:off x="7166298" y="1527507"/>
              <a:ext cx="223618" cy="115627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</p:grpSp>
      <p:sp>
        <p:nvSpPr>
          <p:cNvPr id="88" name="Date Placeholder 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C6-F749-684A-B5C1-DFFA78FB8CAF}" type="datetime1">
              <a:rPr lang="en-US" smtClean="0"/>
              <a:t>4/17/17</a:t>
            </a:fld>
            <a:endParaRPr lang="en-US"/>
          </a:p>
        </p:txBody>
      </p:sp>
      <p:sp>
        <p:nvSpPr>
          <p:cNvPr id="89" name="Footer Placeholder 8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5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polling via stream callbacks</a:t>
            </a:r>
          </a:p>
          <a:p>
            <a:pPr lvl="1"/>
            <a:r>
              <a:rPr lang="en-US" dirty="0" smtClean="0"/>
              <a:t>Added new callback locations</a:t>
            </a:r>
            <a:endParaRPr lang="en-US" dirty="0"/>
          </a:p>
          <a:p>
            <a:pPr lvl="1"/>
            <a:r>
              <a:rPr lang="en-US" dirty="0" smtClean="0"/>
              <a:t>Supported in CUDA 5.0 (K20)</a:t>
            </a:r>
          </a:p>
          <a:p>
            <a:r>
              <a:rPr lang="en-US" dirty="0" smtClean="0"/>
              <a:t>Enable concurrent execution</a:t>
            </a:r>
          </a:p>
          <a:p>
            <a:pPr lvl="1"/>
            <a:r>
              <a:rPr lang="en-US" dirty="0" smtClean="0"/>
              <a:t>Spawns </a:t>
            </a:r>
            <a:r>
              <a:rPr lang="en-US" dirty="0" smtClean="0"/>
              <a:t>max streams, one per </a:t>
            </a:r>
            <a:r>
              <a:rPr lang="en-US" dirty="0" err="1" smtClean="0"/>
              <a:t>workRequest</a:t>
            </a:r>
            <a:endParaRPr lang="en-US" dirty="0" smtClean="0"/>
          </a:p>
          <a:p>
            <a:pPr lvl="1"/>
            <a:r>
              <a:rPr lang="en-US" dirty="0"/>
              <a:t>Supported in compute capability 2.x (Tesla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90D-6398-6545-8DC2-439459C09B11}" type="slidenum">
              <a:rPr lang="en-US" smtClean="0"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198-CE8F-D447-B1FF-87511215B080}" type="datetime1">
              <a:rPr lang="en-US" smtClean="0"/>
              <a:t>4/17/17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8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|14.9|10|1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1013</Words>
  <Application>Microsoft Macintosh PowerPoint</Application>
  <PresentationFormat>On-screen Show (16:9)</PresentationFormat>
  <Paragraphs>300</Paragraphs>
  <Slides>30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Heterogeneous Computing in Charm++</vt:lpstr>
      <vt:lpstr>GPU Overview</vt:lpstr>
      <vt:lpstr>GPU Manager</vt:lpstr>
      <vt:lpstr>GPU Manager</vt:lpstr>
      <vt:lpstr>Using GPU Manager</vt:lpstr>
      <vt:lpstr>Original Design</vt:lpstr>
      <vt:lpstr>Handling workRequests</vt:lpstr>
      <vt:lpstr>Handling workRequests</vt:lpstr>
      <vt:lpstr>New Design</vt:lpstr>
      <vt:lpstr>NVTX Concurrent Async Old</vt:lpstr>
      <vt:lpstr>NVTX Concurrent Async New</vt:lpstr>
      <vt:lpstr>OpenAtom</vt:lpstr>
      <vt:lpstr>OpenAtom Performance</vt:lpstr>
      <vt:lpstr>OpenAtom Performance</vt:lpstr>
      <vt:lpstr>OpenAtom</vt:lpstr>
      <vt:lpstr>ChaNGa Performance</vt:lpstr>
      <vt:lpstr>Accel Framework</vt:lpstr>
      <vt:lpstr>Motivation</vt:lpstr>
      <vt:lpstr>Accel Framework</vt:lpstr>
      <vt:lpstr>Example Code</vt:lpstr>
      <vt:lpstr>Benchmarks</vt:lpstr>
      <vt:lpstr>Stencil 2D</vt:lpstr>
      <vt:lpstr>Molecular Dynamics</vt:lpstr>
      <vt:lpstr>Analysis</vt:lpstr>
      <vt:lpstr>Future work</vt:lpstr>
      <vt:lpstr>Future Work</vt:lpstr>
      <vt:lpstr>Questions?</vt:lpstr>
      <vt:lpstr>Backup slides</vt:lpstr>
      <vt:lpstr>[accel] Framework Usage</vt:lpstr>
      <vt:lpstr>Projections Timelines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Robson</dc:creator>
  <cp:lastModifiedBy>Michael Robson</cp:lastModifiedBy>
  <cp:revision>60</cp:revision>
  <cp:lastPrinted>2017-04-16T03:30:04Z</cp:lastPrinted>
  <dcterms:created xsi:type="dcterms:W3CDTF">2017-04-16T01:25:29Z</dcterms:created>
  <dcterms:modified xsi:type="dcterms:W3CDTF">2017-04-17T17:26:02Z</dcterms:modified>
</cp:coreProperties>
</file>