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32"/>
  </p:notesMasterIdLst>
  <p:handoutMasterIdLst>
    <p:handoutMasterId r:id="rId33"/>
  </p:handoutMasterIdLst>
  <p:sldIdLst>
    <p:sldId id="256" r:id="rId2"/>
    <p:sldId id="1094" r:id="rId3"/>
    <p:sldId id="1137" r:id="rId4"/>
    <p:sldId id="996" r:id="rId5"/>
    <p:sldId id="1096" r:id="rId6"/>
    <p:sldId id="1138" r:id="rId7"/>
    <p:sldId id="1139" r:id="rId8"/>
    <p:sldId id="1140" r:id="rId9"/>
    <p:sldId id="1004" r:id="rId10"/>
    <p:sldId id="1126" r:id="rId11"/>
    <p:sldId id="1134" r:id="rId12"/>
    <p:sldId id="1151" r:id="rId13"/>
    <p:sldId id="1153" r:id="rId14"/>
    <p:sldId id="1155" r:id="rId15"/>
    <p:sldId id="1156" r:id="rId16"/>
    <p:sldId id="1157" r:id="rId17"/>
    <p:sldId id="1158" r:id="rId18"/>
    <p:sldId id="1159" r:id="rId19"/>
    <p:sldId id="1148" r:id="rId20"/>
    <p:sldId id="1154" r:id="rId21"/>
    <p:sldId id="1152" r:id="rId22"/>
    <p:sldId id="1136" r:id="rId23"/>
    <p:sldId id="1142" r:id="rId24"/>
    <p:sldId id="1143" r:id="rId25"/>
    <p:sldId id="1141" r:id="rId26"/>
    <p:sldId id="1144" r:id="rId27"/>
    <p:sldId id="1147" r:id="rId28"/>
    <p:sldId id="1160" r:id="rId29"/>
    <p:sldId id="1098" r:id="rId30"/>
    <p:sldId id="114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D00"/>
    <a:srgbClr val="386572"/>
    <a:srgbClr val="3A6876"/>
    <a:srgbClr val="64B4CD"/>
    <a:srgbClr val="24445A"/>
    <a:srgbClr val="1C3445"/>
    <a:srgbClr val="CCFFCC"/>
    <a:srgbClr val="CCFFFF"/>
    <a:srgbClr val="FF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8" autoAdjust="0"/>
    <p:restoredTop sz="96291" autoAdjust="0"/>
  </p:normalViewPr>
  <p:slideViewPr>
    <p:cSldViewPr>
      <p:cViewPr>
        <p:scale>
          <a:sx n="126" d="100"/>
          <a:sy n="126" d="100"/>
        </p:scale>
        <p:origin x="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89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533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DA690-4AB2-EF45-BF96-E7D0F65FB308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848AD-B95E-4D4B-820F-344C9734FDCF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7CA37-F537-4249-8516-11E0AC13ACC3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04E58-052D-9246-80AE-BFAB15279348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6D24A-9830-EA43-8798-690F00EB1E2E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63823-C3A2-4449-ABE4-E176422872E2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7438-FDB4-A646-A4DC-700434166833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60051-3081-F849-8B92-907C700A8761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976F2-C5DE-C34B-9BD3-BE262329E6EC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FA75B-E156-E541-B054-C23AFE886829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2FB71-6239-F04E-9649-7958AF6E59D2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23179-656D-E04E-93BE-B0A6D92A430E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A0EC9-3801-B34E-8797-EFC2B8E550FE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BEEE8C8A-1E5C-AD47-89A4-18CA98458DD6}" type="datetime1">
              <a:rPr lang="en-US" smtClean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Salishan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rm_icon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89" y="6241307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382000" cy="3581399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Adaptive </a:t>
            </a:r>
            <a:r>
              <a:rPr lang="en-US" sz="5000" b="1" dirty="0" smtClean="0"/>
              <a:t>MPI</a:t>
            </a: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 smtClean="0"/>
              <a:t> </a:t>
            </a:r>
            <a:r>
              <a:rPr lang="en-US" dirty="0" smtClean="0"/>
              <a:t>Performance &amp; Application Studies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4648200"/>
            <a:ext cx="7848600" cy="137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Sam White</a:t>
            </a:r>
            <a:br>
              <a:rPr lang="en-US" sz="3000" dirty="0" smtClean="0"/>
            </a:br>
            <a:r>
              <a:rPr lang="en-US" sz="3000" dirty="0" smtClean="0"/>
              <a:t>PPL, UIUC</a:t>
            </a: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06419"/>
            <a:ext cx="2127250" cy="62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3505200" cy="58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AMPI ranks are </a:t>
            </a:r>
            <a:r>
              <a:rPr lang="en-US" dirty="0" err="1" smtClean="0"/>
              <a:t>migratable</a:t>
            </a:r>
            <a:r>
              <a:rPr lang="en-US" dirty="0" smtClean="0"/>
              <a:t> at </a:t>
            </a:r>
            <a:r>
              <a:rPr lang="en-US" dirty="0" smtClean="0"/>
              <a:t>runtime across address spaces</a:t>
            </a:r>
            <a:endParaRPr lang="en-US" dirty="0" smtClean="0"/>
          </a:p>
          <a:p>
            <a:pPr lvl="1"/>
            <a:r>
              <a:rPr lang="en-US" dirty="0" smtClean="0"/>
              <a:t>User-level t</a:t>
            </a:r>
            <a:r>
              <a:rPr lang="en-US" dirty="0" smtClean="0"/>
              <a:t>hread </a:t>
            </a:r>
            <a:r>
              <a:rPr lang="en-US" dirty="0"/>
              <a:t>stack </a:t>
            </a:r>
            <a:r>
              <a:rPr lang="en-US" dirty="0" smtClean="0"/>
              <a:t>&amp; heap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9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4447" y="2590800"/>
            <a:ext cx="4867835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000" dirty="0" smtClean="0"/>
          </a:p>
          <a:p>
            <a:pPr fontAlgn="auto">
              <a:spcAft>
                <a:spcPts val="0"/>
              </a:spcAft>
            </a:pPr>
            <a:r>
              <a:rPr lang="en-US" dirty="0" err="1" smtClean="0"/>
              <a:t>Isomalloc</a:t>
            </a:r>
            <a:r>
              <a:rPr lang="en-US" dirty="0" smtClean="0"/>
              <a:t> memory allocator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No application-specific code needed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Link with ‘-memory </a:t>
            </a:r>
            <a:r>
              <a:rPr lang="en-US" dirty="0" err="1" smtClean="0"/>
              <a:t>isomalloc</a:t>
            </a:r>
            <a:r>
              <a:rPr lang="en-US" dirty="0" smtClean="0"/>
              <a:t>’</a:t>
            </a:r>
          </a:p>
        </p:txBody>
      </p:sp>
      <p:pic>
        <p:nvPicPr>
          <p:cNvPr id="8" name="Picture 7" descr="Isomallo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8" y="2808007"/>
            <a:ext cx="3718032" cy="35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AMPI ranks (threads) are </a:t>
            </a:r>
            <a:r>
              <a:rPr lang="en-US" dirty="0" smtClean="0"/>
              <a:t>bound to </a:t>
            </a:r>
            <a:r>
              <a:rPr lang="en-US" dirty="0"/>
              <a:t>c</a:t>
            </a:r>
            <a:r>
              <a:rPr lang="en-US" dirty="0" smtClean="0"/>
              <a:t>hare </a:t>
            </a:r>
            <a:r>
              <a:rPr lang="en-US" dirty="0" smtClean="0"/>
              <a:t>array elements</a:t>
            </a:r>
          </a:p>
          <a:p>
            <a:pPr lvl="1"/>
            <a:r>
              <a:rPr lang="en-US" dirty="0" smtClean="0"/>
              <a:t>AMPI can transparently use Charm++ </a:t>
            </a:r>
            <a:r>
              <a:rPr lang="en-US" dirty="0" smtClean="0"/>
              <a:t>features</a:t>
            </a:r>
            <a:endParaRPr lang="en-US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‘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AMPI_Migrate</a:t>
            </a:r>
            <a:r>
              <a:rPr lang="en-US" dirty="0" smtClean="0"/>
              <a:t>(</a:t>
            </a:r>
            <a:r>
              <a:rPr lang="en-US" dirty="0" err="1" smtClean="0"/>
              <a:t>MPI_Info</a:t>
            </a:r>
            <a:r>
              <a:rPr lang="en-US" dirty="0" smtClean="0"/>
              <a:t>)’ used for:</a:t>
            </a:r>
          </a:p>
          <a:p>
            <a:pPr lvl="1"/>
            <a:r>
              <a:rPr lang="en-US" dirty="0" smtClean="0"/>
              <a:t>Measurement-based d</a:t>
            </a:r>
            <a:r>
              <a:rPr lang="en-US" dirty="0" smtClean="0"/>
              <a:t>ynamic </a:t>
            </a:r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Checkpoint to file</a:t>
            </a:r>
          </a:p>
          <a:p>
            <a:pPr lvl="1"/>
            <a:r>
              <a:rPr lang="en-US" dirty="0" smtClean="0"/>
              <a:t>In-memory double checkpoint</a:t>
            </a:r>
          </a:p>
          <a:p>
            <a:pPr lvl="1"/>
            <a:r>
              <a:rPr lang="en-US" dirty="0" smtClean="0"/>
              <a:t>Job shrink/expand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991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LLNL proxy apps &amp; libraries</a:t>
            </a:r>
          </a:p>
          <a:p>
            <a:endParaRPr lang="en-US" sz="1600" dirty="0" smtClean="0"/>
          </a:p>
          <a:p>
            <a:r>
              <a:rPr lang="en-US" dirty="0" smtClean="0"/>
              <a:t>Harm3D: black hole simulations</a:t>
            </a:r>
          </a:p>
          <a:p>
            <a:endParaRPr lang="en-US" sz="1600" dirty="0" smtClean="0"/>
          </a:p>
          <a:p>
            <a:r>
              <a:rPr lang="en-US" dirty="0" err="1" smtClean="0"/>
              <a:t>PlasComCM</a:t>
            </a:r>
            <a:r>
              <a:rPr lang="en-US" dirty="0" smtClean="0"/>
              <a:t>: Plasma-coupled combustion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815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Work with </a:t>
            </a:r>
            <a:r>
              <a:rPr lang="en-US" dirty="0" err="1" smtClean="0"/>
              <a:t>Abhinav</a:t>
            </a:r>
            <a:r>
              <a:rPr lang="en-US" dirty="0" smtClean="0"/>
              <a:t> </a:t>
            </a:r>
            <a:r>
              <a:rPr lang="en-US" dirty="0" err="1" smtClean="0"/>
              <a:t>Bhatele</a:t>
            </a:r>
            <a:r>
              <a:rPr lang="en-US" dirty="0" smtClean="0"/>
              <a:t> &amp; Nikhil Jain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Assess completeness of AMPI implementation using full-scale applications</a:t>
            </a:r>
          </a:p>
          <a:p>
            <a:pPr lvl="1"/>
            <a:r>
              <a:rPr lang="en-US" dirty="0" smtClean="0"/>
              <a:t>Benchmark</a:t>
            </a:r>
            <a:r>
              <a:rPr lang="en-US" dirty="0" smtClean="0"/>
              <a:t> baseline performance of AMPI compared to other MPI implementations</a:t>
            </a:r>
          </a:p>
          <a:p>
            <a:pPr lvl="1"/>
            <a:r>
              <a:rPr lang="en-US" dirty="0" smtClean="0"/>
              <a:t>Show benefits of AMPI’s high-level features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8631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Quicksilver proxy app</a:t>
            </a:r>
          </a:p>
          <a:p>
            <a:pPr lvl="1"/>
            <a:r>
              <a:rPr lang="en-US" dirty="0" smtClean="0"/>
              <a:t>Monte Carlo Transport</a:t>
            </a:r>
          </a:p>
          <a:p>
            <a:pPr lvl="1"/>
            <a:r>
              <a:rPr lang="en-US" dirty="0" smtClean="0"/>
              <a:t>Dynamic neutron transport problem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13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819400"/>
            <a:ext cx="5486400" cy="33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1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Hypre</a:t>
            </a:r>
            <a:r>
              <a:rPr lang="en-US" dirty="0" smtClean="0"/>
              <a:t> benchmarks</a:t>
            </a:r>
          </a:p>
          <a:p>
            <a:pPr lvl="1"/>
            <a:r>
              <a:rPr lang="en-US" dirty="0" smtClean="0"/>
              <a:t>Performance varied across machines, solvers</a:t>
            </a:r>
          </a:p>
          <a:p>
            <a:pPr lvl="2"/>
            <a:r>
              <a:rPr lang="en-US" dirty="0" smtClean="0"/>
              <a:t>SMG uses many small messages, latency </a:t>
            </a:r>
            <a:r>
              <a:rPr lang="en-US" dirty="0" err="1" smtClean="0"/>
              <a:t>sensative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14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7785"/>
            <a:ext cx="6427883" cy="3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0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Hypre</a:t>
            </a:r>
            <a:r>
              <a:rPr lang="en-US" dirty="0" smtClean="0"/>
              <a:t> benchmarks</a:t>
            </a:r>
          </a:p>
          <a:p>
            <a:pPr lvl="1"/>
            <a:r>
              <a:rPr lang="en-US" dirty="0" smtClean="0"/>
              <a:t>Performance varied across machines, solvers</a:t>
            </a:r>
          </a:p>
          <a:p>
            <a:pPr lvl="2"/>
            <a:r>
              <a:rPr lang="en-US" dirty="0" smtClean="0"/>
              <a:t>SMG uses many small messages, latency </a:t>
            </a:r>
            <a:r>
              <a:rPr lang="en-US" dirty="0" err="1" smtClean="0"/>
              <a:t>sensative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15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09010"/>
            <a:ext cx="6457893" cy="36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1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LULESH 2.0</a:t>
            </a:r>
          </a:p>
          <a:p>
            <a:pPr lvl="1"/>
            <a:r>
              <a:rPr lang="en-US" dirty="0" smtClean="0"/>
              <a:t>Shock hydrodynamics on a 3D unstructured mesh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16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655218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8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LULESH 2.0</a:t>
            </a:r>
          </a:p>
          <a:p>
            <a:pPr lvl="1"/>
            <a:r>
              <a:rPr lang="en-US" dirty="0" smtClean="0"/>
              <a:t>With multi-region load imbalance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17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7" y="2471279"/>
            <a:ext cx="6509853" cy="37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smtClean="0"/>
              <a:t>Harm3D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 with Scott Noble, Professor of Astrophysics at the University of Tulsa</a:t>
            </a:r>
          </a:p>
          <a:p>
            <a:pPr lvl="1"/>
            <a:r>
              <a:rPr lang="en-US" dirty="0" smtClean="0"/>
              <a:t>PAID project on Blue Waters, NCSA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Harm3D is used to simulate &amp; visualize the anatomy of black hole accretions</a:t>
            </a:r>
          </a:p>
          <a:p>
            <a:pPr lvl="1"/>
            <a:r>
              <a:rPr lang="en-US" dirty="0" smtClean="0"/>
              <a:t>Ideal-</a:t>
            </a:r>
            <a:r>
              <a:rPr lang="en-US" dirty="0" err="1" smtClean="0"/>
              <a:t>Magnetohydrodynamics</a:t>
            </a:r>
            <a:r>
              <a:rPr lang="en-US" dirty="0" smtClean="0"/>
              <a:t> (MHD) on curved </a:t>
            </a:r>
            <a:r>
              <a:rPr lang="en-US" dirty="0" err="1" smtClean="0"/>
              <a:t>spacetimes</a:t>
            </a:r>
            <a:endParaRPr lang="en-US" dirty="0" smtClean="0"/>
          </a:p>
          <a:p>
            <a:pPr lvl="1"/>
            <a:r>
              <a:rPr lang="en-US" dirty="0" smtClean="0"/>
              <a:t>Existing/tested code written in C and MPI</a:t>
            </a:r>
          </a:p>
          <a:p>
            <a:pPr lvl="1"/>
            <a:r>
              <a:rPr lang="en-US" dirty="0" smtClean="0"/>
              <a:t>Parallelized via domain decomposition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526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Motivatio</a:t>
            </a:r>
            <a:r>
              <a:rPr lang="en-US" dirty="0"/>
              <a:t>n</a:t>
            </a:r>
            <a:endParaRPr lang="en-US" dirty="0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Variability is becoming a problem for more applications</a:t>
            </a:r>
          </a:p>
          <a:p>
            <a:pPr lvl="1">
              <a:defRPr/>
            </a:pPr>
            <a:r>
              <a:rPr lang="en-US" dirty="0" smtClean="0"/>
              <a:t>Software: multi-scale, multi-physics, mesh refinements, particle movements</a:t>
            </a:r>
          </a:p>
          <a:p>
            <a:pPr lvl="1">
              <a:defRPr/>
            </a:pPr>
            <a:r>
              <a:rPr lang="en-US" dirty="0"/>
              <a:t>Hardware: turbo-boost, power budgets, </a:t>
            </a:r>
            <a:r>
              <a:rPr lang="en-US" dirty="0" smtClean="0"/>
              <a:t>heterogeneity</a:t>
            </a:r>
            <a:endParaRPr lang="en-US" dirty="0" smtClean="0"/>
          </a:p>
          <a:p>
            <a:pPr marL="0" indent="0">
              <a:buNone/>
              <a:defRPr/>
            </a:pPr>
            <a:endParaRPr lang="en-US" sz="1100" dirty="0" smtClean="0"/>
          </a:p>
          <a:p>
            <a:pPr>
              <a:defRPr/>
            </a:pPr>
            <a:r>
              <a:rPr lang="en-US" dirty="0" smtClean="0"/>
              <a:t>Who should be responsible for addressing it?</a:t>
            </a:r>
          </a:p>
          <a:p>
            <a:pPr lvl="1">
              <a:defRPr/>
            </a:pPr>
            <a:r>
              <a:rPr lang="en-US" dirty="0" smtClean="0"/>
              <a:t>Applications? Runtimes? </a:t>
            </a:r>
            <a:r>
              <a:rPr lang="en-US" dirty="0"/>
              <a:t>A</a:t>
            </a:r>
            <a:r>
              <a:rPr lang="en-US" dirty="0" smtClean="0"/>
              <a:t> new language?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Will something new work with existing code?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06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smtClean="0"/>
              <a:t>Harm3D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Load imbalanced case: two black holes (zones) move through the grid</a:t>
            </a:r>
          </a:p>
          <a:p>
            <a:pPr lvl="1"/>
            <a:r>
              <a:rPr lang="en-US" dirty="0" smtClean="0"/>
              <a:t>3x more computational work in buffer zone than in near zone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19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96" y="3316300"/>
            <a:ext cx="5065407" cy="32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6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smtClean="0"/>
              <a:t>Harm3D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Recent/initial</a:t>
            </a:r>
            <a:r>
              <a:rPr lang="en-US" dirty="0" smtClean="0"/>
              <a:t> load balancing results: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20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105400" cy="37356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2804" y="5105400"/>
            <a:ext cx="417899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2971800"/>
            <a:ext cx="1044357" cy="83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045635"/>
            <a:ext cx="1044357" cy="5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4585" y="3009599"/>
            <a:ext cx="1180566" cy="114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5492231" y="2749031"/>
            <a:ext cx="617523" cy="13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0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err="1" smtClean="0"/>
              <a:t>PlasComCM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XPACC: PSAAPII Center for </a:t>
            </a:r>
            <a:r>
              <a:rPr lang="en-US" dirty="0" err="1" smtClean="0"/>
              <a:t>Exascale</a:t>
            </a:r>
            <a:r>
              <a:rPr lang="en-US" dirty="0" smtClean="0"/>
              <a:t> Simulation of Plasma-Coupled Combustion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21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94353"/>
            <a:ext cx="7010400" cy="34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8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err="1" smtClean="0"/>
              <a:t>PlasComCM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The “Golden Copy” approach:</a:t>
            </a:r>
          </a:p>
          <a:p>
            <a:pPr lvl="1"/>
            <a:r>
              <a:rPr lang="en-US" dirty="0" smtClean="0"/>
              <a:t>Maintain a single clean copy of the source code</a:t>
            </a:r>
          </a:p>
          <a:p>
            <a:pPr lvl="2"/>
            <a:r>
              <a:rPr lang="en-US" dirty="0" smtClean="0"/>
              <a:t>Fortran90 + MPI (no new language)</a:t>
            </a:r>
          </a:p>
          <a:p>
            <a:pPr lvl="1"/>
            <a:r>
              <a:rPr lang="en-US" dirty="0" smtClean="0"/>
              <a:t>Computational scientists add new simulation capabilities to the golden copy</a:t>
            </a:r>
          </a:p>
          <a:p>
            <a:pPr lvl="1"/>
            <a:r>
              <a:rPr lang="en-US" dirty="0" smtClean="0"/>
              <a:t>Computer scientists develop tools to transform the code in non-invasive ways</a:t>
            </a:r>
          </a:p>
          <a:p>
            <a:pPr lvl="2"/>
            <a:r>
              <a:rPr lang="en-US" dirty="0" smtClean="0"/>
              <a:t>Source-to-source transformations</a:t>
            </a:r>
          </a:p>
          <a:p>
            <a:pPr lvl="2"/>
            <a:r>
              <a:rPr lang="en-US" dirty="0" smtClean="0"/>
              <a:t>Code generation &amp; </a:t>
            </a:r>
            <a:r>
              <a:rPr lang="en-US" dirty="0" err="1" smtClean="0"/>
              <a:t>autotuning</a:t>
            </a:r>
            <a:endParaRPr lang="en-US" dirty="0" smtClean="0"/>
          </a:p>
          <a:p>
            <a:pPr lvl="2"/>
            <a:r>
              <a:rPr lang="en-US" dirty="0" smtClean="0"/>
              <a:t>JIT compiler</a:t>
            </a:r>
          </a:p>
          <a:p>
            <a:pPr lvl="2"/>
            <a:r>
              <a:rPr lang="en-US" dirty="0" smtClean="0"/>
              <a:t>Adaptive runtime system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143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err="1" smtClean="0"/>
              <a:t>PlasComCM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23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36" y="2057400"/>
            <a:ext cx="3367429" cy="315515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447800"/>
            <a:ext cx="5175936" cy="50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Multiple timescales involved in a single simulation (right)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Leap is a python tool that auto-generates multi-rate time integration code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Integrate only as needed, naturally creating load imbalance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Some ranks perform twice the RHS calculations of others</a:t>
            </a:r>
          </a:p>
        </p:txBody>
      </p:sp>
    </p:spTree>
    <p:extLst>
      <p:ext uri="{BB962C8B-B14F-4D97-AF65-F5344CB8AC3E}">
        <p14:creationId xmlns:p14="http://schemas.microsoft.com/office/powerpoint/2010/main" val="148352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err="1" smtClean="0"/>
              <a:t>PlasComCM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196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is decomposed into 3 overset grids</a:t>
            </a:r>
          </a:p>
          <a:p>
            <a:pPr lvl="1"/>
            <a:r>
              <a:rPr lang="en-US" dirty="0" smtClean="0"/>
              <a:t>2 ”fast”, 1 ”slow”</a:t>
            </a:r>
          </a:p>
          <a:p>
            <a:pPr lvl="1"/>
            <a:r>
              <a:rPr lang="en-US" dirty="0" smtClean="0"/>
              <a:t>Ranks only own points on one grid</a:t>
            </a:r>
          </a:p>
          <a:p>
            <a:pPr lvl="1"/>
            <a:r>
              <a:rPr lang="en-US" dirty="0" smtClean="0"/>
              <a:t>Below: load imbalance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24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4648200"/>
            <a:ext cx="7827264" cy="1322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7" y="1447800"/>
            <a:ext cx="4034473" cy="29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err="1" smtClean="0"/>
              <a:t>PlasComCM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288245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Metabalancer</a:t>
            </a:r>
            <a:endParaRPr lang="en-US" dirty="0" smtClean="0"/>
          </a:p>
          <a:p>
            <a:pPr lvl="1"/>
            <a:r>
              <a:rPr lang="en-US" dirty="0" smtClean="0"/>
              <a:t>Idea: let the runtime system decide </a:t>
            </a:r>
            <a:r>
              <a:rPr lang="en-US" i="1" dirty="0" smtClean="0"/>
              <a:t>when</a:t>
            </a:r>
            <a:r>
              <a:rPr lang="en-US" dirty="0" smtClean="0"/>
              <a:t> and </a:t>
            </a:r>
            <a:r>
              <a:rPr lang="en-US" i="1" dirty="0" smtClean="0"/>
              <a:t>how</a:t>
            </a:r>
            <a:r>
              <a:rPr lang="en-US" dirty="0" smtClean="0"/>
              <a:t> to balance the load</a:t>
            </a:r>
          </a:p>
          <a:p>
            <a:pPr lvl="2"/>
            <a:r>
              <a:rPr lang="en-US" dirty="0" smtClean="0"/>
              <a:t>Use machine learning over LB database to select  strategy</a:t>
            </a:r>
          </a:p>
          <a:p>
            <a:pPr lvl="2"/>
            <a:r>
              <a:rPr lang="en-US" dirty="0"/>
              <a:t>See </a:t>
            </a:r>
            <a:r>
              <a:rPr lang="en-US" dirty="0" err="1"/>
              <a:t>Kavitha’s</a:t>
            </a:r>
            <a:r>
              <a:rPr lang="en-US" dirty="0"/>
              <a:t> talk later today for </a:t>
            </a:r>
            <a:r>
              <a:rPr lang="en-US" dirty="0" smtClean="0"/>
              <a:t>details</a:t>
            </a:r>
          </a:p>
          <a:p>
            <a:pPr lvl="2"/>
            <a:endParaRPr lang="en-US" sz="1100" dirty="0" smtClean="0"/>
          </a:p>
          <a:p>
            <a:pPr lvl="1"/>
            <a:r>
              <a:rPr lang="en-US" dirty="0" smtClean="0"/>
              <a:t>Consequence: domain scientists don’t need to know details of load balancing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25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6" y="4446957"/>
            <a:ext cx="8816788" cy="9897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0700" y="5538401"/>
            <a:ext cx="5562600" cy="4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/>
              <a:t>PlasComCM</a:t>
            </a:r>
            <a:r>
              <a:rPr lang="en-US" sz="2000" dirty="0" smtClean="0"/>
              <a:t> on 128 cores of Quartz (LLNL)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0653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Conformance:</a:t>
            </a:r>
          </a:p>
          <a:p>
            <a:pPr lvl="1"/>
            <a:r>
              <a:rPr lang="en-US" dirty="0" smtClean="0"/>
              <a:t>AMPI </a:t>
            </a:r>
            <a:r>
              <a:rPr lang="en-US" dirty="0" smtClean="0"/>
              <a:t>supports the MPI-2.2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MPI-3.1 </a:t>
            </a:r>
            <a:r>
              <a:rPr lang="en-US" dirty="0" err="1" smtClean="0"/>
              <a:t>nonblocking</a:t>
            </a:r>
            <a:r>
              <a:rPr lang="en-US" dirty="0" smtClean="0"/>
              <a:t> &amp; </a:t>
            </a:r>
            <a:r>
              <a:rPr lang="en-US" dirty="0" err="1" smtClean="0"/>
              <a:t>nbor</a:t>
            </a:r>
            <a:r>
              <a:rPr lang="en-US" dirty="0" smtClean="0"/>
              <a:t> collectives</a:t>
            </a:r>
          </a:p>
          <a:p>
            <a:pPr lvl="1"/>
            <a:r>
              <a:rPr lang="en-US" dirty="0" smtClean="0"/>
              <a:t>User-defined, non-commutative reductions ops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derived datatype </a:t>
            </a:r>
            <a:r>
              <a:rPr lang="en-US" dirty="0" smtClean="0"/>
              <a:t>support</a:t>
            </a:r>
            <a:endParaRPr lang="en-US" dirty="0" smtClean="0"/>
          </a:p>
          <a:p>
            <a:pPr lvl="1"/>
            <a:endParaRPr lang="en-US" sz="1500" dirty="0" smtClean="0"/>
          </a:p>
          <a:p>
            <a:r>
              <a:rPr lang="en-US" dirty="0" smtClean="0"/>
              <a:t>Performance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efficient (all)reduce &amp; (all)gather(v)</a:t>
            </a:r>
          </a:p>
          <a:p>
            <a:pPr lvl="1"/>
            <a:r>
              <a:rPr lang="en-US" dirty="0" smtClean="0"/>
              <a:t>More communication overlap in MPI_{</a:t>
            </a:r>
            <a:r>
              <a:rPr lang="en-US" dirty="0" err="1" smtClean="0"/>
              <a:t>Wait,Test</a:t>
            </a:r>
            <a:r>
              <a:rPr lang="en-US" dirty="0" smtClean="0"/>
              <a:t>}{</a:t>
            </a:r>
            <a:r>
              <a:rPr lang="en-US" dirty="0" err="1" smtClean="0"/>
              <a:t>any,some,all</a:t>
            </a:r>
            <a:r>
              <a:rPr lang="en-US" dirty="0" smtClean="0"/>
              <a:t>} routines</a:t>
            </a:r>
            <a:endParaRPr lang="en-US" dirty="0" smtClean="0"/>
          </a:p>
          <a:p>
            <a:pPr lvl="1"/>
            <a:r>
              <a:rPr lang="en-US" dirty="0" smtClean="0"/>
              <a:t>Point-to-point messaging, via Charm++’s </a:t>
            </a:r>
            <a:r>
              <a:rPr lang="en-US" dirty="0" smtClean="0"/>
              <a:t>new </a:t>
            </a:r>
            <a:r>
              <a:rPr lang="en-US" dirty="0" smtClean="0"/>
              <a:t>zero-copy RDMA send API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5485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Adaptive MPI provides Charm++’s high-level features </a:t>
            </a:r>
            <a:r>
              <a:rPr lang="en-US" dirty="0" smtClean="0"/>
              <a:t>to </a:t>
            </a:r>
            <a:r>
              <a:rPr lang="en-US" dirty="0" smtClean="0"/>
              <a:t>MPI applications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ommunication/computation overlap</a:t>
            </a:r>
            <a:endParaRPr lang="en-US" dirty="0"/>
          </a:p>
          <a:p>
            <a:pPr lvl="1"/>
            <a:r>
              <a:rPr lang="en-US" dirty="0"/>
              <a:t>Configurable static mapping</a:t>
            </a:r>
          </a:p>
          <a:p>
            <a:pPr lvl="1"/>
            <a:r>
              <a:rPr lang="en-US" dirty="0" smtClean="0"/>
              <a:t>Measurement-based d</a:t>
            </a:r>
            <a:r>
              <a:rPr lang="en-US" dirty="0" smtClean="0"/>
              <a:t>ynamic </a:t>
            </a:r>
            <a:r>
              <a:rPr lang="en-US" dirty="0"/>
              <a:t>load balancing</a:t>
            </a:r>
          </a:p>
          <a:p>
            <a:pPr lvl="1"/>
            <a:r>
              <a:rPr lang="en-US" dirty="0"/>
              <a:t>Automatic fault </a:t>
            </a:r>
            <a:r>
              <a:rPr lang="en-US" dirty="0" smtClean="0"/>
              <a:t>recovery</a:t>
            </a:r>
            <a:endParaRPr lang="en-US" dirty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See the AMPI manual for more </a:t>
            </a:r>
            <a:r>
              <a:rPr lang="en-US" dirty="0" smtClean="0"/>
              <a:t>info.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27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53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534400" cy="838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17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Motivation</a:t>
            </a:r>
            <a:endParaRPr lang="en-US" dirty="0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Q: </a:t>
            </a:r>
            <a:r>
              <a:rPr lang="en-US" dirty="0" smtClean="0"/>
              <a:t>Why MPI on top of Charm++?</a:t>
            </a:r>
            <a:endParaRPr lang="en-US" dirty="0" smtClean="0"/>
          </a:p>
          <a:p>
            <a:pPr marL="0" indent="0">
              <a:buNone/>
              <a:defRPr/>
            </a:pPr>
            <a:endParaRPr lang="en-US" sz="1100" dirty="0" smtClean="0"/>
          </a:p>
          <a:p>
            <a:pPr>
              <a:defRPr/>
            </a:pPr>
            <a:r>
              <a:rPr lang="en-US" dirty="0" smtClean="0"/>
              <a:t>A: Application</a:t>
            </a:r>
            <a:r>
              <a:rPr lang="en-US" dirty="0"/>
              <a:t>-</a:t>
            </a:r>
            <a:r>
              <a:rPr lang="en-US" dirty="0" smtClean="0"/>
              <a:t>independent features for MPI codes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Most existing HPC codes/libraries are already written in MPI</a:t>
            </a:r>
          </a:p>
          <a:p>
            <a:pPr lvl="1">
              <a:defRPr/>
            </a:pPr>
            <a:r>
              <a:rPr lang="en-US" dirty="0"/>
              <a:t>R</a:t>
            </a:r>
            <a:r>
              <a:rPr lang="en-US" dirty="0" smtClean="0"/>
              <a:t>untime features in familiar programming </a:t>
            </a:r>
            <a:r>
              <a:rPr lang="en-US" dirty="0"/>
              <a:t>m</a:t>
            </a:r>
            <a:r>
              <a:rPr lang="en-US" dirty="0" smtClean="0"/>
              <a:t>odel: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Overdecomposition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Latency tolerance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Dynamic load balancing</a:t>
            </a:r>
          </a:p>
          <a:p>
            <a:pPr lvl="2">
              <a:defRPr/>
            </a:pPr>
            <a:r>
              <a:rPr lang="en-US" dirty="0" smtClean="0"/>
              <a:t>Online fault tolerance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3928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OpenMP</a:t>
            </a:r>
            <a:r>
              <a:rPr lang="en-US" dirty="0" smtClean="0"/>
              <a:t> Integration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Charm++ version of LLVM </a:t>
            </a:r>
            <a:r>
              <a:rPr lang="en-US" dirty="0" err="1" smtClean="0"/>
              <a:t>OpenMP</a:t>
            </a:r>
            <a:r>
              <a:rPr lang="en-US" dirty="0" smtClean="0"/>
              <a:t> works with AMPI</a:t>
            </a:r>
          </a:p>
          <a:p>
            <a:pPr lvl="1">
              <a:defRPr/>
            </a:pPr>
            <a:r>
              <a:rPr lang="en-US" dirty="0" smtClean="0"/>
              <a:t>(A)</a:t>
            </a:r>
            <a:r>
              <a:rPr lang="en-US" dirty="0" err="1" smtClean="0"/>
              <a:t>MPI+OpenMP</a:t>
            </a:r>
            <a:r>
              <a:rPr lang="en-US" dirty="0" smtClean="0"/>
              <a:t> </a:t>
            </a:r>
            <a:r>
              <a:rPr lang="en-US" dirty="0"/>
              <a:t>configurations on P </a:t>
            </a:r>
            <a:r>
              <a:rPr lang="en-US" dirty="0" smtClean="0"/>
              <a:t>cores/</a:t>
            </a:r>
            <a:r>
              <a:rPr lang="en-US" dirty="0"/>
              <a:t>node:</a:t>
            </a:r>
          </a:p>
          <a:p>
            <a:pPr marL="914400" lvl="2" indent="0">
              <a:buNone/>
              <a:defRPr/>
            </a:pPr>
            <a:endParaRPr lang="en-US" dirty="0" smtClean="0"/>
          </a:p>
          <a:p>
            <a:pPr marL="914400" lvl="2" indent="0">
              <a:buNone/>
              <a:defRPr/>
            </a:pPr>
            <a:endParaRPr lang="en-US" dirty="0"/>
          </a:p>
          <a:p>
            <a:pPr marL="914400" lvl="2" indent="0">
              <a:buNone/>
              <a:defRPr/>
            </a:pPr>
            <a:endParaRPr lang="en-US" dirty="0" smtClean="0"/>
          </a:p>
          <a:p>
            <a:pPr marL="914400" lvl="2" indent="0">
              <a:buNone/>
              <a:defRPr/>
            </a:pPr>
            <a:endParaRPr lang="en-US" dirty="0"/>
          </a:p>
          <a:p>
            <a:pPr marL="914400" lvl="2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AMPI+OpenMP</a:t>
            </a:r>
            <a:r>
              <a:rPr lang="en-US" dirty="0" smtClean="0"/>
              <a:t> can do &gt;P:P without oversubscription of </a:t>
            </a:r>
            <a:r>
              <a:rPr lang="en-US" dirty="0" smtClean="0"/>
              <a:t>physical </a:t>
            </a:r>
            <a:r>
              <a:rPr lang="en-US" dirty="0" smtClean="0"/>
              <a:t>resources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3124200"/>
          <a:ext cx="8305800" cy="16256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600200"/>
                <a:gridCol w="1752600"/>
                <a:gridCol w="1828800"/>
                <a:gridCol w="1981200"/>
              </a:tblGrid>
              <a:tr h="52835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Ranks/Node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Threads/Rank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MPI(+</a:t>
                      </a:r>
                      <a:r>
                        <a:rPr lang="en-US" b="1" dirty="0" err="1" smtClean="0"/>
                        <a:t>OpenMP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AMPI(+</a:t>
                      </a:r>
                      <a:r>
                        <a:rPr lang="en-US" b="1" dirty="0" err="1" smtClean="0"/>
                        <a:t>OpenMP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2336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P:1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</a:tr>
              <a:tr h="2810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1:P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</a:tr>
              <a:tr h="2810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P:P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23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Adaptive MPI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MPI implementation on top of Charm++</a:t>
            </a:r>
          </a:p>
          <a:p>
            <a:pPr lvl="1">
              <a:defRPr/>
            </a:pPr>
            <a:r>
              <a:rPr lang="en-US" dirty="0" smtClean="0"/>
              <a:t>MPI ranks are lightweight, </a:t>
            </a:r>
            <a:r>
              <a:rPr lang="en-US" dirty="0" err="1" smtClean="0"/>
              <a:t>migratable</a:t>
            </a:r>
            <a:r>
              <a:rPr lang="en-US" dirty="0" smtClean="0"/>
              <a:t> user-level threads </a:t>
            </a:r>
            <a:r>
              <a:rPr lang="en-US" dirty="0" smtClean="0"/>
              <a:t>encapsulated in Charm</a:t>
            </a:r>
            <a:r>
              <a:rPr lang="en-US" dirty="0" smtClean="0"/>
              <a:t>++ </a:t>
            </a:r>
            <a:r>
              <a:rPr lang="en-US" dirty="0" smtClean="0"/>
              <a:t>objects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3</a:t>
            </a:r>
            <a:endParaRPr lang="en-US" sz="1600" dirty="0"/>
          </a:p>
        </p:txBody>
      </p:sp>
      <p:pic>
        <p:nvPicPr>
          <p:cNvPr id="6" name="Picture 5" descr="AMPIno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92824"/>
            <a:ext cx="6240841" cy="30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1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programmers already decompose to MPI ranks:</a:t>
            </a:r>
          </a:p>
          <a:p>
            <a:pPr lvl="1"/>
            <a:r>
              <a:rPr lang="en-US" dirty="0" smtClean="0"/>
              <a:t>One rank per </a:t>
            </a:r>
            <a:r>
              <a:rPr lang="en-US" dirty="0" smtClean="0"/>
              <a:t>node/socket/core</a:t>
            </a:r>
            <a:r>
              <a:rPr lang="en-US" dirty="0" smtClean="0"/>
              <a:t>/</a:t>
            </a:r>
            <a:r>
              <a:rPr lang="is-IS" dirty="0" smtClean="0"/>
              <a:t>…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AMPI </a:t>
            </a:r>
            <a:r>
              <a:rPr lang="en-US" dirty="0" smtClean="0"/>
              <a:t>virtualizes MPI ranks, </a:t>
            </a:r>
            <a:r>
              <a:rPr lang="en-US" dirty="0" smtClean="0"/>
              <a:t>allowing multiple ranks to execute per </a:t>
            </a:r>
            <a:r>
              <a:rPr lang="en-US" dirty="0" smtClean="0"/>
              <a:t>core</a:t>
            </a:r>
            <a:endParaRPr lang="is-IS" dirty="0" smtClean="0"/>
          </a:p>
          <a:p>
            <a:pPr lvl="1"/>
            <a:r>
              <a:rPr lang="is-IS" dirty="0" smtClean="0"/>
              <a:t>Benefits:</a:t>
            </a:r>
          </a:p>
          <a:p>
            <a:pPr lvl="2"/>
            <a:r>
              <a:rPr lang="is-IS" dirty="0"/>
              <a:t>Cache usage</a:t>
            </a:r>
          </a:p>
          <a:p>
            <a:pPr lvl="2"/>
            <a:r>
              <a:rPr lang="is-IS" dirty="0"/>
              <a:t>Communication/computation overlap</a:t>
            </a:r>
          </a:p>
          <a:p>
            <a:pPr lvl="2"/>
            <a:r>
              <a:rPr lang="is-IS" dirty="0"/>
              <a:t>Dynamic load balancing of </a:t>
            </a:r>
            <a:r>
              <a:rPr lang="is-IS" dirty="0" smtClean="0"/>
              <a:t>ranks</a:t>
            </a:r>
            <a:endParaRPr lang="is-I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7100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AMPI virtualizes ranks as threads</a:t>
            </a:r>
          </a:p>
          <a:p>
            <a:pPr lvl="1"/>
            <a:r>
              <a:rPr lang="en-US" dirty="0" smtClean="0"/>
              <a:t>Is this safe?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5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22098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dirty="0" err="1" smtClean="0"/>
              <a:t>int</a:t>
            </a:r>
            <a:r>
              <a:rPr lang="en-US" sz="1900" dirty="0" smtClean="0"/>
              <a:t> rank, size;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dirty="0" err="1" smtClean="0"/>
              <a:t>int</a:t>
            </a:r>
            <a:r>
              <a:rPr lang="en-US" sz="1900" dirty="0" smtClean="0"/>
              <a:t> main(</a:t>
            </a:r>
            <a:r>
              <a:rPr lang="en-US" sz="1900" dirty="0" err="1" smtClean="0"/>
              <a:t>int</a:t>
            </a:r>
            <a:r>
              <a:rPr lang="en-US" sz="1900" dirty="0" smtClean="0"/>
              <a:t> </a:t>
            </a:r>
            <a:r>
              <a:rPr lang="en-US" sz="1900" dirty="0" err="1" smtClean="0"/>
              <a:t>argc</a:t>
            </a:r>
            <a:r>
              <a:rPr lang="en-US" sz="1900" dirty="0" smtClean="0"/>
              <a:t>, char *</a:t>
            </a:r>
            <a:r>
              <a:rPr lang="en-US" sz="1900" dirty="0" err="1" smtClean="0"/>
              <a:t>argv</a:t>
            </a:r>
            <a:r>
              <a:rPr lang="en-US" sz="1900" dirty="0" smtClean="0"/>
              <a:t>[]) {</a:t>
            </a:r>
            <a:br>
              <a:rPr lang="en-US" sz="1900" dirty="0" smtClean="0"/>
            </a:br>
            <a:endParaRPr lang="en-US" sz="9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9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dirty="0" smtClean="0"/>
              <a:t>    </a:t>
            </a:r>
            <a:r>
              <a:rPr lang="en-US" sz="1900" dirty="0" err="1" smtClean="0"/>
              <a:t>MPI_Init</a:t>
            </a:r>
            <a:r>
              <a:rPr lang="en-US" sz="1900" dirty="0" smtClean="0"/>
              <a:t>(&amp;</a:t>
            </a:r>
            <a:r>
              <a:rPr lang="en-US" sz="1900" dirty="0" err="1" smtClean="0"/>
              <a:t>argc</a:t>
            </a:r>
            <a:r>
              <a:rPr lang="en-US" sz="1900" dirty="0" smtClean="0"/>
              <a:t>, &amp;</a:t>
            </a:r>
            <a:r>
              <a:rPr lang="en-US" sz="1900" dirty="0" err="1" smtClean="0"/>
              <a:t>argv</a:t>
            </a:r>
            <a:r>
              <a:rPr lang="en-US" sz="1900" dirty="0" smtClean="0"/>
              <a:t>);</a:t>
            </a:r>
            <a:br>
              <a:rPr lang="en-US" sz="1900" dirty="0" smtClean="0"/>
            </a:br>
            <a:r>
              <a:rPr lang="en-US" sz="1900" dirty="0" smtClean="0"/>
              <a:t>    </a:t>
            </a:r>
            <a:r>
              <a:rPr lang="en-US" sz="1900" dirty="0" err="1" smtClean="0"/>
              <a:t>MPI_Comm_size</a:t>
            </a:r>
            <a:r>
              <a:rPr lang="en-US" sz="1900" dirty="0" smtClean="0"/>
              <a:t>(MPI_COMM_WORLD, &amp;size);</a:t>
            </a:r>
            <a:br>
              <a:rPr lang="en-US" sz="1900" dirty="0" smtClean="0"/>
            </a:br>
            <a:r>
              <a:rPr lang="en-US" sz="1900" dirty="0" smtClean="0"/>
              <a:t>    </a:t>
            </a:r>
            <a:r>
              <a:rPr lang="en-US" sz="1900" dirty="0" err="1" smtClean="0"/>
              <a:t>MPI_Comm_rank</a:t>
            </a:r>
            <a:r>
              <a:rPr lang="en-US" sz="1900" dirty="0" smtClean="0"/>
              <a:t>(MPI_COMM_WORLD, &amp;rank);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    if (rank==0) </a:t>
            </a:r>
            <a:r>
              <a:rPr lang="en-US" sz="1900" dirty="0" err="1" smtClean="0"/>
              <a:t>MPI_Send</a:t>
            </a:r>
            <a:r>
              <a:rPr lang="en-US" sz="1900" dirty="0" smtClean="0"/>
              <a:t>(</a:t>
            </a:r>
            <a:r>
              <a:rPr lang="is-IS" sz="1900" dirty="0" smtClean="0"/>
              <a:t>…</a:t>
            </a:r>
            <a:r>
              <a:rPr lang="en-US" sz="1900" dirty="0" smtClean="0"/>
              <a:t>);</a:t>
            </a:r>
            <a:br>
              <a:rPr lang="en-US" sz="1900" dirty="0" smtClean="0"/>
            </a:br>
            <a:r>
              <a:rPr lang="en-US" sz="1900" dirty="0" smtClean="0"/>
              <a:t>    else </a:t>
            </a:r>
            <a:r>
              <a:rPr lang="en-US" sz="1900" dirty="0" err="1" smtClean="0"/>
              <a:t>MPI_Recv</a:t>
            </a:r>
            <a:r>
              <a:rPr lang="en-US" sz="1900" dirty="0" smtClean="0"/>
              <a:t>(</a:t>
            </a:r>
            <a:r>
              <a:rPr lang="is-IS" sz="1900" dirty="0" smtClean="0"/>
              <a:t>…</a:t>
            </a:r>
            <a:r>
              <a:rPr lang="en-US" sz="1900" dirty="0" smtClean="0"/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900" dirty="0" smtClean="0"/>
              <a:t>    </a:t>
            </a:r>
            <a:r>
              <a:rPr lang="en-US" sz="1900" dirty="0" err="1" smtClean="0"/>
              <a:t>MPI_Finalize</a:t>
            </a:r>
            <a:r>
              <a:rPr lang="en-US" sz="1900" dirty="0" smtClean="0"/>
              <a:t>();</a:t>
            </a:r>
            <a:br>
              <a:rPr lang="en-US" sz="1900" dirty="0" smtClean="0"/>
            </a:br>
            <a:r>
              <a:rPr lang="en-US" sz="1900" dirty="0" smtClean="0"/>
              <a:t>}</a:t>
            </a:r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1295400" y="2362200"/>
            <a:ext cx="6400800" cy="39941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AMPI virtualizes ranks as threads</a:t>
            </a:r>
          </a:p>
          <a:p>
            <a:pPr lvl="1"/>
            <a:r>
              <a:rPr lang="en-US" dirty="0" smtClean="0"/>
              <a:t>Is this safe? </a:t>
            </a:r>
            <a:r>
              <a:rPr lang="en-US" dirty="0">
                <a:solidFill>
                  <a:srgbClr val="FF0000"/>
                </a:solidFill>
              </a:rPr>
              <a:t>No, </a:t>
            </a:r>
            <a:r>
              <a:rPr lang="en-US" dirty="0" err="1">
                <a:solidFill>
                  <a:srgbClr val="FF0000"/>
                </a:solidFill>
              </a:rPr>
              <a:t>globals</a:t>
            </a:r>
            <a:r>
              <a:rPr lang="en-US" dirty="0">
                <a:solidFill>
                  <a:srgbClr val="FF0000"/>
                </a:solidFill>
              </a:rPr>
              <a:t> are defined per process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2324893"/>
            <a:ext cx="8317781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5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AMPI programs are MPI programs without mutable global/static variables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Refactor unsafe code to pass variables on the stack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Swap ELF Global Offset Table entries during ULT context switch</a:t>
            </a:r>
          </a:p>
          <a:p>
            <a:pPr marL="1314450" lvl="2" indent="-457200"/>
            <a:r>
              <a:rPr lang="en-US" i="1" dirty="0" err="1"/>
              <a:t>a</a:t>
            </a:r>
            <a:r>
              <a:rPr lang="en-US" i="1" dirty="0" err="1" smtClean="0"/>
              <a:t>mpicc</a:t>
            </a:r>
            <a:r>
              <a:rPr lang="en-US" i="1" dirty="0" smtClean="0"/>
              <a:t> -</a:t>
            </a:r>
            <a:r>
              <a:rPr lang="en-US" i="1" dirty="0" err="1" smtClean="0"/>
              <a:t>swapglobals</a:t>
            </a:r>
            <a:endParaRPr lang="en-US" i="1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Swap Thread Local Storage (TLS) pointer during ULT context switch</a:t>
            </a:r>
          </a:p>
          <a:p>
            <a:pPr marL="1314450" lvl="2" indent="-457200"/>
            <a:r>
              <a:rPr lang="en-US" i="1" dirty="0" err="1"/>
              <a:t>ampicc</a:t>
            </a:r>
            <a:r>
              <a:rPr lang="en-US" i="1" dirty="0"/>
              <a:t> -</a:t>
            </a:r>
            <a:r>
              <a:rPr lang="en-US" i="1" dirty="0" err="1" smtClean="0"/>
              <a:t>tlsglobals</a:t>
            </a:r>
            <a:endParaRPr lang="en-US" dirty="0" smtClean="0"/>
          </a:p>
          <a:p>
            <a:pPr marL="1314450" lvl="2" indent="-457200"/>
            <a:r>
              <a:rPr lang="en-US" dirty="0" smtClean="0"/>
              <a:t>Tag unsafe variables with C/C++ ‘</a:t>
            </a:r>
            <a:r>
              <a:rPr lang="en-US" dirty="0" err="1" smtClean="0"/>
              <a:t>thread_local</a:t>
            </a:r>
            <a:r>
              <a:rPr lang="en-US" dirty="0" smtClean="0"/>
              <a:t>’ or </a:t>
            </a:r>
            <a:r>
              <a:rPr lang="en-US" dirty="0" err="1" smtClean="0"/>
              <a:t>OpenMP’s</a:t>
            </a:r>
            <a:r>
              <a:rPr lang="en-US" dirty="0" smtClean="0"/>
              <a:t> ‘</a:t>
            </a:r>
            <a:r>
              <a:rPr lang="en-US" dirty="0" err="1" smtClean="0"/>
              <a:t>threadprivate</a:t>
            </a:r>
            <a:r>
              <a:rPr lang="en-US" dirty="0" smtClean="0"/>
              <a:t>’ attribute, or </a:t>
            </a:r>
            <a:r>
              <a:rPr lang="is-IS" dirty="0" smtClean="0"/>
              <a:t>…</a:t>
            </a:r>
            <a:endParaRPr lang="en-US" dirty="0" smtClean="0"/>
          </a:p>
          <a:p>
            <a:pPr marL="1314450" lvl="2" indent="-457200"/>
            <a:r>
              <a:rPr lang="en-US" dirty="0" smtClean="0"/>
              <a:t>In progress: c</a:t>
            </a:r>
            <a:r>
              <a:rPr lang="en-US" dirty="0" smtClean="0"/>
              <a:t>ompiler can tag all unsafe variables, i.e. ‘</a:t>
            </a:r>
            <a:r>
              <a:rPr lang="en-US" dirty="0" err="1" smtClean="0"/>
              <a:t>icc</a:t>
            </a:r>
            <a:r>
              <a:rPr lang="en-US" dirty="0" smtClean="0"/>
              <a:t> –</a:t>
            </a:r>
            <a:r>
              <a:rPr lang="en-US" dirty="0" err="1" smtClean="0"/>
              <a:t>fmpc</a:t>
            </a:r>
            <a:r>
              <a:rPr lang="en-US" dirty="0" smtClean="0"/>
              <a:t>-privatize’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5881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ssage-driv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271975" cy="4546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/>
          <a:lstStyle/>
          <a:p>
            <a:r>
              <a:rPr lang="en-US" dirty="0" smtClean="0"/>
              <a:t>Message-driven </a:t>
            </a:r>
            <a:r>
              <a:rPr lang="en-US" dirty="0"/>
              <a:t>E</a:t>
            </a:r>
            <a:r>
              <a:rPr lang="en-US" dirty="0" smtClean="0"/>
              <a:t>xecution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2895600"/>
            <a:ext cx="23622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2819400"/>
            <a:ext cx="1447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/>
              <a:t>MPI_Send</a:t>
            </a:r>
            <a:r>
              <a:rPr lang="en-US" sz="1900" dirty="0" smtClean="0"/>
              <a:t>()</a:t>
            </a:r>
            <a:endParaRPr lang="en-US" sz="1900" dirty="0"/>
          </a:p>
        </p:txBody>
      </p:sp>
      <p:sp>
        <p:nvSpPr>
          <p:cNvPr id="12" name="Rectangle 11"/>
          <p:cNvSpPr/>
          <p:nvPr/>
        </p:nvSpPr>
        <p:spPr>
          <a:xfrm>
            <a:off x="3048000" y="2819400"/>
            <a:ext cx="152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38100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5029200"/>
            <a:ext cx="152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3037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1302 0.0676 0.02691 0.13588 0.0408 0.18264 C 0.05486 0.22917 0.04635 0.2632 0.0842 0.27986 C 0.1217 0.29653 0.23229 0.27246 0.26788 0.28218 C 0.30312 0.29167 0.29027 0.33056 0.29705 0.33889 C 0.30364 0.34792 0.30694 0.33241 0.30833 0.33195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973 C -0.00122 -0.0324 -0.00226 -0.07384 -0.00348 -0.10231 C -0.00469 -0.13055 -0.004 -0.15092 -0.00695 -0.16065 C -0.01007 -0.17106 -0.01893 -0.15671 -0.02188 -0.1625 C -0.02466 -0.16852 -0.02361 -0.1919 -0.02414 -0.19652 C -0.02483 -0.20115 -0.02483 -0.19282 -0.02483 -0.19236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78456</TotalTime>
  <Words>926</Words>
  <Application>Microsoft Macintosh PowerPoint</Application>
  <PresentationFormat>On-screen Show (4:3)</PresentationFormat>
  <Paragraphs>236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 Antiqua</vt:lpstr>
      <vt:lpstr>Lucida Sans Unicode</vt:lpstr>
      <vt:lpstr>Times New Roman</vt:lpstr>
      <vt:lpstr>Zapf Dingbats</vt:lpstr>
      <vt:lpstr>Arial</vt:lpstr>
      <vt:lpstr>pplpreso</vt:lpstr>
      <vt:lpstr>Adaptive MPI  Performance &amp; Application Studies</vt:lpstr>
      <vt:lpstr>Motivation</vt:lpstr>
      <vt:lpstr>Motivation</vt:lpstr>
      <vt:lpstr>Adaptive MPI</vt:lpstr>
      <vt:lpstr>Overdecomposition</vt:lpstr>
      <vt:lpstr>Thread Safety </vt:lpstr>
      <vt:lpstr>Thread Safety </vt:lpstr>
      <vt:lpstr>Thread Safety </vt:lpstr>
      <vt:lpstr>Message-driven Execution</vt:lpstr>
      <vt:lpstr>Migratability</vt:lpstr>
      <vt:lpstr>Migratability</vt:lpstr>
      <vt:lpstr>Applications</vt:lpstr>
      <vt:lpstr>LLNL Applications</vt:lpstr>
      <vt:lpstr>LLNL Applications</vt:lpstr>
      <vt:lpstr>LLNL Applications</vt:lpstr>
      <vt:lpstr>LLNL Applications</vt:lpstr>
      <vt:lpstr>LLNL Applications</vt:lpstr>
      <vt:lpstr>LLNL Applications</vt:lpstr>
      <vt:lpstr>Harm3D</vt:lpstr>
      <vt:lpstr>Harm3D</vt:lpstr>
      <vt:lpstr>Harm3D</vt:lpstr>
      <vt:lpstr>PlasComCM</vt:lpstr>
      <vt:lpstr>PlasComCM</vt:lpstr>
      <vt:lpstr>PlasComCM</vt:lpstr>
      <vt:lpstr>PlasComCM</vt:lpstr>
      <vt:lpstr>PlasComCM</vt:lpstr>
      <vt:lpstr>Recent Work</vt:lpstr>
      <vt:lpstr>Summary</vt:lpstr>
      <vt:lpstr>Thank you</vt:lpstr>
      <vt:lpstr>OpenMP Integration</vt:lpstr>
    </vt:vector>
  </TitlesOfParts>
  <Company>uiuc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Microsoft Office User</cp:lastModifiedBy>
  <cp:revision>985</cp:revision>
  <cp:lastPrinted>2017-04-17T12:47:01Z</cp:lastPrinted>
  <dcterms:created xsi:type="dcterms:W3CDTF">2002-10-12T14:08:56Z</dcterms:created>
  <dcterms:modified xsi:type="dcterms:W3CDTF">2017-04-17T12:47:08Z</dcterms:modified>
</cp:coreProperties>
</file>