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376" r:id="rId4"/>
    <p:sldId id="258" r:id="rId5"/>
    <p:sldId id="267" r:id="rId6"/>
    <p:sldId id="366" r:id="rId7"/>
    <p:sldId id="326" r:id="rId8"/>
    <p:sldId id="365" r:id="rId9"/>
    <p:sldId id="364" r:id="rId10"/>
    <p:sldId id="363" r:id="rId11"/>
    <p:sldId id="361" r:id="rId12"/>
    <p:sldId id="368" r:id="rId13"/>
    <p:sldId id="369" r:id="rId14"/>
    <p:sldId id="370" r:id="rId15"/>
    <p:sldId id="371" r:id="rId16"/>
    <p:sldId id="372" r:id="rId17"/>
    <p:sldId id="373" r:id="rId18"/>
    <p:sldId id="374" r:id="rId19"/>
    <p:sldId id="375" r:id="rId20"/>
    <p:sldId id="265" r:id="rId21"/>
    <p:sldId id="367" r:id="rId22"/>
    <p:sldId id="327" r:id="rId23"/>
    <p:sldId id="329" r:id="rId24"/>
    <p:sldId id="32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889FF"/>
    <a:srgbClr val="660033"/>
    <a:srgbClr val="9E0000"/>
    <a:srgbClr val="008E40"/>
    <a:srgbClr val="1EC048"/>
    <a:srgbClr val="0042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7" autoAdjust="0"/>
    <p:restoredTop sz="99735" autoAdjust="0"/>
  </p:normalViewPr>
  <p:slideViewPr>
    <p:cSldViewPr snapToGrid="0" snapToObjects="1">
      <p:cViewPr varScale="1">
        <p:scale>
          <a:sx n="95" d="100"/>
          <a:sy n="95" d="100"/>
        </p:scale>
        <p:origin x="1074" y="96"/>
      </p:cViewPr>
      <p:guideLst>
        <p:guide orient="horz" pos="2160"/>
        <p:guide pos="2880"/>
      </p:guideLst>
    </p:cSldViewPr>
  </p:slideViewPr>
  <p:outlineViewPr>
    <p:cViewPr>
      <p:scale>
        <a:sx n="33" d="100"/>
        <a:sy n="33" d="100"/>
      </p:scale>
      <p:origin x="0" y="600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fvander\Documents\ParallelResearchKernels\ISC17-AMR\analyticalLB.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rfvander\Documents\ParallelResearchKernels\ISC17-AMR\Copy%20of%20edison-weak-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fvander\Documents\ParallelResearchKernels\ISC17-AMR\Copy%20of%20edison-weak-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Calculated load imbalances</a:t>
            </a:r>
          </a:p>
        </c:rich>
      </c:tx>
      <c:layout>
        <c:manualLayout>
          <c:xMode val="edge"/>
          <c:yMode val="edge"/>
          <c:x val="0.33393056039767699"/>
          <c:y val="0.17815253690468569"/>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027731435884038E-2"/>
          <c:y val="3.8592852355990942E-2"/>
          <c:w val="0.91208358028620751"/>
          <c:h val="0.78740493687907287"/>
        </c:manualLayout>
      </c:layout>
      <c:lineChart>
        <c:grouping val="standard"/>
        <c:varyColors val="0"/>
        <c:ser>
          <c:idx val="1"/>
          <c:order val="0"/>
          <c:tx>
            <c:v>With migration</c:v>
          </c:tx>
          <c:spPr>
            <a:ln w="28575" cap="rnd">
              <a:solidFill>
                <a:srgbClr val="FFC000"/>
              </a:solidFill>
              <a:round/>
            </a:ln>
            <a:effectLst/>
          </c:spPr>
          <c:marker>
            <c:symbol val="none"/>
          </c:marker>
          <c:cat>
            <c:numRef>
              <c:f>Sheet1!$A$2:$A$7</c:f>
              <c:numCache>
                <c:formatCode>General</c:formatCode>
                <c:ptCount val="6"/>
                <c:pt idx="0">
                  <c:v>1</c:v>
                </c:pt>
                <c:pt idx="1">
                  <c:v>2</c:v>
                </c:pt>
                <c:pt idx="2">
                  <c:v>4</c:v>
                </c:pt>
                <c:pt idx="3">
                  <c:v>9</c:v>
                </c:pt>
                <c:pt idx="4">
                  <c:v>16</c:v>
                </c:pt>
                <c:pt idx="5">
                  <c:v>32</c:v>
                </c:pt>
              </c:numCache>
            </c:numRef>
          </c:cat>
          <c:val>
            <c:numRef>
              <c:f>Sheet1!$C$2:$C$7</c:f>
              <c:numCache>
                <c:formatCode>General</c:formatCode>
                <c:ptCount val="6"/>
                <c:pt idx="0">
                  <c:v>0.33333333333333331</c:v>
                </c:pt>
                <c:pt idx="1">
                  <c:v>0.2</c:v>
                </c:pt>
                <c:pt idx="2">
                  <c:v>0.1111111111111111</c:v>
                </c:pt>
                <c:pt idx="3">
                  <c:v>5.2631578947368418E-2</c:v>
                </c:pt>
                <c:pt idx="4">
                  <c:v>3.0303030303030304E-2</c:v>
                </c:pt>
                <c:pt idx="5">
                  <c:v>1.5384615384615385E-2</c:v>
                </c:pt>
              </c:numCache>
            </c:numRef>
          </c:val>
          <c:smooth val="0"/>
        </c:ser>
        <c:ser>
          <c:idx val="0"/>
          <c:order val="1"/>
          <c:tx>
            <c:v>No migration</c:v>
          </c:tx>
          <c:spPr>
            <a:ln w="19050" cap="rnd">
              <a:solidFill>
                <a:schemeClr val="accent1"/>
              </a:solidFill>
              <a:prstDash val="solid"/>
              <a:round/>
            </a:ln>
            <a:effectLst/>
          </c:spPr>
          <c:marker>
            <c:symbol val="none"/>
          </c:marker>
          <c:cat>
            <c:numRef>
              <c:f>Sheet1!$A$2:$A$7</c:f>
              <c:numCache>
                <c:formatCode>General</c:formatCode>
                <c:ptCount val="6"/>
                <c:pt idx="0">
                  <c:v>1</c:v>
                </c:pt>
                <c:pt idx="1">
                  <c:v>2</c:v>
                </c:pt>
                <c:pt idx="2">
                  <c:v>4</c:v>
                </c:pt>
                <c:pt idx="3">
                  <c:v>9</c:v>
                </c:pt>
                <c:pt idx="4">
                  <c:v>16</c:v>
                </c:pt>
                <c:pt idx="5">
                  <c:v>32</c:v>
                </c:pt>
              </c:numCache>
            </c:numRef>
          </c:cat>
          <c:val>
            <c:numRef>
              <c:f>Sheet1!$B$2:$B$7</c:f>
              <c:numCache>
                <c:formatCode>General</c:formatCode>
                <c:ptCount val="6"/>
                <c:pt idx="0">
                  <c:v>0.33333299999999999</c:v>
                </c:pt>
                <c:pt idx="1">
                  <c:v>0.33333299999999999</c:v>
                </c:pt>
                <c:pt idx="2">
                  <c:v>0.33333299999999999</c:v>
                </c:pt>
                <c:pt idx="3">
                  <c:v>0.33333299999999999</c:v>
                </c:pt>
                <c:pt idx="4">
                  <c:v>0.33333299999999999</c:v>
                </c:pt>
                <c:pt idx="5">
                  <c:v>0.33333299999999999</c:v>
                </c:pt>
              </c:numCache>
            </c:numRef>
          </c:val>
          <c:smooth val="0"/>
        </c:ser>
        <c:dLbls>
          <c:showLegendKey val="0"/>
          <c:showVal val="0"/>
          <c:showCatName val="0"/>
          <c:showSerName val="0"/>
          <c:showPercent val="0"/>
          <c:showBubbleSize val="0"/>
        </c:dLbls>
        <c:smooth val="0"/>
        <c:axId val="289492136"/>
        <c:axId val="289490568"/>
      </c:lineChart>
      <c:catAx>
        <c:axId val="28949213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 ranks per core (Z)</a:t>
                </a:r>
              </a:p>
            </c:rich>
          </c:tx>
          <c:layout>
            <c:manualLayout>
              <c:xMode val="edge"/>
              <c:yMode val="edge"/>
              <c:x val="0.40743789127325347"/>
              <c:y val="0.920480032855412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9490568"/>
        <c:crosses val="autoZero"/>
        <c:auto val="1"/>
        <c:lblAlgn val="ctr"/>
        <c:lblOffset val="100"/>
        <c:noMultiLvlLbl val="0"/>
      </c:catAx>
      <c:valAx>
        <c:axId val="2894905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9492136"/>
        <c:crosses val="autoZero"/>
        <c:crossBetween val="between"/>
      </c:valAx>
      <c:spPr>
        <a:noFill/>
        <a:ln w="15875">
          <a:solidFill>
            <a:schemeClr val="tx1"/>
          </a:solidFill>
        </a:ln>
        <a:effectLst/>
      </c:spPr>
    </c:plotArea>
    <c:legend>
      <c:legendPos val="b"/>
      <c:layout>
        <c:manualLayout>
          <c:xMode val="edge"/>
          <c:yMode val="edge"/>
          <c:x val="0.61610683271658373"/>
          <c:y val="0.39578610235161338"/>
          <c:w val="0.26659222699156743"/>
          <c:h val="0.1412613995068504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Weak scaling</a:t>
            </a:r>
          </a:p>
          <a:p>
            <a:pPr>
              <a:defRPr sz="2000" b="0" i="0" u="none" strike="noStrike" kern="1200" spc="0" baseline="0">
                <a:solidFill>
                  <a:schemeClr val="tx1">
                    <a:lumMod val="65000"/>
                    <a:lumOff val="35000"/>
                  </a:schemeClr>
                </a:solidFill>
                <a:latin typeface="+mn-lt"/>
                <a:ea typeface="+mn-ea"/>
                <a:cs typeface="+mn-cs"/>
              </a:defRPr>
            </a:pPr>
            <a:r>
              <a:rPr lang="en-US" sz="2000" baseline="0"/>
              <a:t>sub-iterations=1</a:t>
            </a:r>
          </a:p>
        </c:rich>
      </c:tx>
      <c:layout>
        <c:manualLayout>
          <c:xMode val="edge"/>
          <c:yMode val="edge"/>
          <c:x val="0.30415261103744901"/>
          <c:y val="0.45486599162378"/>
        </c:manualLayout>
      </c:layout>
      <c:overlay val="0"/>
      <c:spPr>
        <a:noFill/>
        <a:ln>
          <a:noFill/>
        </a:ln>
        <a:effectLst/>
      </c:spPr>
    </c:title>
    <c:autoTitleDeleted val="0"/>
    <c:plotArea>
      <c:layout>
        <c:manualLayout>
          <c:layoutTarget val="inner"/>
          <c:xMode val="edge"/>
          <c:yMode val="edge"/>
          <c:x val="0.11344322555899596"/>
          <c:y val="2.7382853104152002E-2"/>
          <c:w val="0.87628733102593848"/>
          <c:h val="0.86450739963101297"/>
        </c:manualLayout>
      </c:layout>
      <c:lineChart>
        <c:grouping val="standard"/>
        <c:varyColors val="0"/>
        <c:ser>
          <c:idx val="0"/>
          <c:order val="0"/>
          <c:tx>
            <c:strRef>
              <c:f>Sheet1!$B$9</c:f>
              <c:strCache>
                <c:ptCount val="1"/>
                <c:pt idx="0">
                  <c:v>AMPI: D=10</c:v>
                </c:pt>
              </c:strCache>
            </c:strRef>
          </c:tx>
          <c:spPr>
            <a:ln w="28575" cap="rnd">
              <a:solidFill>
                <a:schemeClr val="accent1"/>
              </a:solidFill>
              <a:prstDash val="sysDash"/>
              <a:round/>
            </a:ln>
            <a:effectLst/>
          </c:spPr>
          <c:marker>
            <c:symbol val="circle"/>
            <c:size val="10"/>
            <c:spPr>
              <a:solidFill>
                <a:schemeClr val="accent1"/>
              </a:solidFill>
              <a:ln w="9525">
                <a:solidFill>
                  <a:schemeClr val="accent1"/>
                </a:solidFill>
              </a:ln>
              <a:effectLst/>
            </c:spPr>
          </c:marker>
          <c:cat>
            <c:numRef>
              <c:f>Sheet1!$A$10:$A$13</c:f>
              <c:numCache>
                <c:formatCode>General</c:formatCode>
                <c:ptCount val="4"/>
                <c:pt idx="0">
                  <c:v>1</c:v>
                </c:pt>
                <c:pt idx="1">
                  <c:v>4</c:v>
                </c:pt>
                <c:pt idx="2">
                  <c:v>16</c:v>
                </c:pt>
                <c:pt idx="3">
                  <c:v>64</c:v>
                </c:pt>
              </c:numCache>
            </c:numRef>
          </c:cat>
          <c:val>
            <c:numRef>
              <c:f>Sheet1!$B$10:$B$13</c:f>
              <c:numCache>
                <c:formatCode>General</c:formatCode>
                <c:ptCount val="4"/>
                <c:pt idx="0">
                  <c:v>1</c:v>
                </c:pt>
                <c:pt idx="1">
                  <c:v>0.96907600662662052</c:v>
                </c:pt>
                <c:pt idx="2">
                  <c:v>0.87792787271085659</c:v>
                </c:pt>
                <c:pt idx="3">
                  <c:v>0.74730807492682139</c:v>
                </c:pt>
              </c:numCache>
            </c:numRef>
          </c:val>
          <c:smooth val="0"/>
          <c:extLst/>
        </c:ser>
        <c:ser>
          <c:idx val="1"/>
          <c:order val="1"/>
          <c:tx>
            <c:strRef>
              <c:f>Sheet1!$C$9</c:f>
              <c:strCache>
                <c:ptCount val="1"/>
                <c:pt idx="0">
                  <c:v>AMPI: D=20</c:v>
                </c:pt>
              </c:strCache>
            </c:strRef>
          </c:tx>
          <c:spPr>
            <a:ln w="28575" cap="rnd">
              <a:solidFill>
                <a:srgbClr val="C00000"/>
              </a:solidFill>
              <a:prstDash val="sysDash"/>
              <a:round/>
            </a:ln>
            <a:effectLst/>
          </c:spPr>
          <c:marker>
            <c:symbol val="triangle"/>
            <c:size val="12"/>
            <c:spPr>
              <a:solidFill>
                <a:srgbClr val="C00000"/>
              </a:solidFill>
              <a:ln w="9525">
                <a:solidFill>
                  <a:srgbClr val="9E0000"/>
                </a:solidFill>
              </a:ln>
              <a:effectLst/>
            </c:spPr>
          </c:marker>
          <c:cat>
            <c:numRef>
              <c:f>Sheet1!$A$10:$A$13</c:f>
              <c:numCache>
                <c:formatCode>General</c:formatCode>
                <c:ptCount val="4"/>
                <c:pt idx="0">
                  <c:v>1</c:v>
                </c:pt>
                <c:pt idx="1">
                  <c:v>4</c:v>
                </c:pt>
                <c:pt idx="2">
                  <c:v>16</c:v>
                </c:pt>
                <c:pt idx="3">
                  <c:v>64</c:v>
                </c:pt>
              </c:numCache>
            </c:numRef>
          </c:cat>
          <c:val>
            <c:numRef>
              <c:f>Sheet1!$C$10:$C$13</c:f>
              <c:numCache>
                <c:formatCode>General</c:formatCode>
                <c:ptCount val="4"/>
                <c:pt idx="0">
                  <c:v>1.0948305146581678</c:v>
                </c:pt>
                <c:pt idx="1">
                  <c:v>1.0132286375302517</c:v>
                </c:pt>
                <c:pt idx="2">
                  <c:v>0.89594502491583805</c:v>
                </c:pt>
                <c:pt idx="3">
                  <c:v>0.91091956631469617</c:v>
                </c:pt>
              </c:numCache>
            </c:numRef>
          </c:val>
          <c:smooth val="0"/>
          <c:extLst/>
        </c:ser>
        <c:ser>
          <c:idx val="2"/>
          <c:order val="2"/>
          <c:tx>
            <c:strRef>
              <c:f>Sheet1!$D$9</c:f>
              <c:strCache>
                <c:ptCount val="1"/>
                <c:pt idx="0">
                  <c:v>AMPI: D=40</c:v>
                </c:pt>
              </c:strCache>
            </c:strRef>
          </c:tx>
          <c:spPr>
            <a:ln w="28575" cap="rnd">
              <a:solidFill>
                <a:schemeClr val="tx1"/>
              </a:solidFill>
              <a:prstDash val="sysDash"/>
              <a:round/>
            </a:ln>
            <a:effectLst/>
          </c:spPr>
          <c:marker>
            <c:symbol val="plus"/>
            <c:size val="10"/>
            <c:spPr>
              <a:solidFill>
                <a:schemeClr val="tx1"/>
              </a:solidFill>
              <a:ln w="9525">
                <a:solidFill>
                  <a:schemeClr val="tx1"/>
                </a:solidFill>
                <a:prstDash val="lgDashDot"/>
              </a:ln>
              <a:effectLst/>
            </c:spPr>
          </c:marker>
          <c:cat>
            <c:numRef>
              <c:f>Sheet1!$A$10:$A$13</c:f>
              <c:numCache>
                <c:formatCode>General</c:formatCode>
                <c:ptCount val="4"/>
                <c:pt idx="0">
                  <c:v>1</c:v>
                </c:pt>
                <c:pt idx="1">
                  <c:v>4</c:v>
                </c:pt>
                <c:pt idx="2">
                  <c:v>16</c:v>
                </c:pt>
                <c:pt idx="3">
                  <c:v>64</c:v>
                </c:pt>
              </c:numCache>
            </c:numRef>
          </c:cat>
          <c:val>
            <c:numRef>
              <c:f>Sheet1!$D$10:$D$13</c:f>
              <c:numCache>
                <c:formatCode>General</c:formatCode>
                <c:ptCount val="4"/>
                <c:pt idx="0">
                  <c:v>1.0960656946145977</c:v>
                </c:pt>
                <c:pt idx="1">
                  <c:v>1.0643274549326511</c:v>
                </c:pt>
                <c:pt idx="2">
                  <c:v>0.9661815171030721</c:v>
                </c:pt>
                <c:pt idx="3">
                  <c:v>1.0086261690294935</c:v>
                </c:pt>
              </c:numCache>
            </c:numRef>
          </c:val>
          <c:smooth val="0"/>
          <c:extLst/>
        </c:ser>
        <c:ser>
          <c:idx val="3"/>
          <c:order val="3"/>
          <c:tx>
            <c:strRef>
              <c:f>Sheet1!$H$9</c:f>
              <c:strCache>
                <c:ptCount val="1"/>
                <c:pt idx="0">
                  <c:v>MPI: D=10</c:v>
                </c:pt>
              </c:strCache>
            </c:strRef>
          </c:tx>
          <c:spPr>
            <a:ln>
              <a:solidFill>
                <a:srgbClr val="FFC000"/>
              </a:solidFill>
            </a:ln>
          </c:spPr>
          <c:cat>
            <c:numRef>
              <c:f>Sheet1!$A$10:$A$13</c:f>
              <c:numCache>
                <c:formatCode>General</c:formatCode>
                <c:ptCount val="4"/>
                <c:pt idx="0">
                  <c:v>1</c:v>
                </c:pt>
                <c:pt idx="1">
                  <c:v>4</c:v>
                </c:pt>
                <c:pt idx="2">
                  <c:v>16</c:v>
                </c:pt>
                <c:pt idx="3">
                  <c:v>64</c:v>
                </c:pt>
              </c:numCache>
            </c:numRef>
          </c:cat>
          <c:val>
            <c:numRef>
              <c:f>Sheet1!$H$10:$H$13</c:f>
              <c:numCache>
                <c:formatCode>General</c:formatCode>
                <c:ptCount val="4"/>
                <c:pt idx="0">
                  <c:v>1.134810963440307</c:v>
                </c:pt>
                <c:pt idx="1">
                  <c:v>1.1270674490493682</c:v>
                </c:pt>
                <c:pt idx="2">
                  <c:v>1.1748244338563296</c:v>
                </c:pt>
                <c:pt idx="3">
                  <c:v>1.1952923328059823</c:v>
                </c:pt>
              </c:numCache>
            </c:numRef>
          </c:val>
          <c:smooth val="0"/>
        </c:ser>
        <c:ser>
          <c:idx val="4"/>
          <c:order val="4"/>
          <c:tx>
            <c:strRef>
              <c:f>Sheet1!$I$9</c:f>
              <c:strCache>
                <c:ptCount val="1"/>
                <c:pt idx="0">
                  <c:v>MPI: D=20</c:v>
                </c:pt>
              </c:strCache>
            </c:strRef>
          </c:tx>
          <c:spPr>
            <a:ln>
              <a:solidFill>
                <a:srgbClr val="A889FF"/>
              </a:solidFill>
            </a:ln>
          </c:spPr>
          <c:marker>
            <c:spPr>
              <a:solidFill>
                <a:srgbClr val="A889FF"/>
              </a:solidFill>
            </c:spPr>
          </c:marker>
          <c:cat>
            <c:numRef>
              <c:f>Sheet1!$A$10:$A$13</c:f>
              <c:numCache>
                <c:formatCode>General</c:formatCode>
                <c:ptCount val="4"/>
                <c:pt idx="0">
                  <c:v>1</c:v>
                </c:pt>
                <c:pt idx="1">
                  <c:v>4</c:v>
                </c:pt>
                <c:pt idx="2">
                  <c:v>16</c:v>
                </c:pt>
                <c:pt idx="3">
                  <c:v>64</c:v>
                </c:pt>
              </c:numCache>
            </c:numRef>
          </c:cat>
          <c:val>
            <c:numRef>
              <c:f>Sheet1!$I$10:$I$13</c:f>
              <c:numCache>
                <c:formatCode>General</c:formatCode>
                <c:ptCount val="4"/>
                <c:pt idx="0">
                  <c:v>1.1409661845030958</c:v>
                </c:pt>
                <c:pt idx="1">
                  <c:v>1.0934170223728594</c:v>
                </c:pt>
                <c:pt idx="2">
                  <c:v>1.129762221470882</c:v>
                </c:pt>
                <c:pt idx="3">
                  <c:v>1.1684912828308927</c:v>
                </c:pt>
              </c:numCache>
            </c:numRef>
          </c:val>
          <c:smooth val="0"/>
        </c:ser>
        <c:ser>
          <c:idx val="5"/>
          <c:order val="5"/>
          <c:tx>
            <c:strRef>
              <c:f>Sheet1!$J$9</c:f>
              <c:strCache>
                <c:ptCount val="1"/>
                <c:pt idx="0">
                  <c:v>MPI: D=40</c:v>
                </c:pt>
              </c:strCache>
            </c:strRef>
          </c:tx>
          <c:cat>
            <c:numRef>
              <c:f>Sheet1!$A$10:$A$13</c:f>
              <c:numCache>
                <c:formatCode>General</c:formatCode>
                <c:ptCount val="4"/>
                <c:pt idx="0">
                  <c:v>1</c:v>
                </c:pt>
                <c:pt idx="1">
                  <c:v>4</c:v>
                </c:pt>
                <c:pt idx="2">
                  <c:v>16</c:v>
                </c:pt>
                <c:pt idx="3">
                  <c:v>64</c:v>
                </c:pt>
              </c:numCache>
            </c:numRef>
          </c:cat>
          <c:val>
            <c:numRef>
              <c:f>Sheet1!$J$10:$J$13</c:f>
              <c:numCache>
                <c:formatCode>General</c:formatCode>
                <c:ptCount val="4"/>
                <c:pt idx="0">
                  <c:v>1.1424891189916635</c:v>
                </c:pt>
                <c:pt idx="1">
                  <c:v>1.0765375211340225</c:v>
                </c:pt>
                <c:pt idx="2">
                  <c:v>1.0683982457228911</c:v>
                </c:pt>
                <c:pt idx="3">
                  <c:v>1.1086719065046935</c:v>
                </c:pt>
              </c:numCache>
            </c:numRef>
          </c:val>
          <c:smooth val="0"/>
        </c:ser>
        <c:dLbls>
          <c:showLegendKey val="0"/>
          <c:showVal val="0"/>
          <c:showCatName val="0"/>
          <c:showSerName val="0"/>
          <c:showPercent val="0"/>
          <c:showBubbleSize val="0"/>
        </c:dLbls>
        <c:marker val="1"/>
        <c:smooth val="0"/>
        <c:axId val="289492920"/>
        <c:axId val="289491744"/>
      </c:lineChart>
      <c:catAx>
        <c:axId val="2894929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aseline="0"/>
                  <a:t># nodes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491744"/>
        <c:crosses val="autoZero"/>
        <c:auto val="1"/>
        <c:lblAlgn val="ctr"/>
        <c:lblOffset val="100"/>
        <c:noMultiLvlLbl val="0"/>
      </c:catAx>
      <c:valAx>
        <c:axId val="289491744"/>
        <c:scaling>
          <c:orientation val="minMax"/>
          <c:max val="1.2"/>
          <c:min val="0.5"/>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aseline="0"/>
                  <a:t>Performance, normalized</a:t>
                </a:r>
              </a:p>
            </c:rich>
          </c:tx>
          <c:layout>
            <c:manualLayout>
              <c:xMode val="edge"/>
              <c:yMode val="edge"/>
              <c:x val="1.3349835122721783E-3"/>
              <c:y val="0.15914335427379034"/>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492920"/>
        <c:crosses val="autoZero"/>
        <c:crossBetween val="between"/>
      </c:valAx>
      <c:spPr>
        <a:noFill/>
        <a:ln>
          <a:solidFill>
            <a:schemeClr val="tx1"/>
          </a:solidFill>
        </a:ln>
        <a:effectLst/>
      </c:spPr>
    </c:plotArea>
    <c:legend>
      <c:legendPos val="b"/>
      <c:layout>
        <c:manualLayout>
          <c:xMode val="edge"/>
          <c:yMode val="edge"/>
          <c:x val="0.14893585332625212"/>
          <c:y val="0.71116259424776096"/>
          <c:w val="0.52701722585263355"/>
          <c:h val="0.1290377448860093"/>
        </c:manualLayout>
      </c:layout>
      <c:overlay val="1"/>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Weak scaling</a:t>
            </a:r>
          </a:p>
          <a:p>
            <a:pPr>
              <a:defRPr sz="2000" b="0" i="0" u="none" strike="noStrike" kern="1200" spc="0" baseline="0">
                <a:solidFill>
                  <a:schemeClr val="tx1">
                    <a:lumMod val="65000"/>
                    <a:lumOff val="35000"/>
                  </a:schemeClr>
                </a:solidFill>
                <a:latin typeface="+mn-lt"/>
                <a:ea typeface="+mn-ea"/>
                <a:cs typeface="+mn-cs"/>
              </a:defRPr>
            </a:pPr>
            <a:r>
              <a:rPr lang="en-US" sz="2000" baseline="0"/>
              <a:t>sub-iterations=4</a:t>
            </a:r>
          </a:p>
        </c:rich>
      </c:tx>
      <c:layout>
        <c:manualLayout>
          <c:xMode val="edge"/>
          <c:yMode val="edge"/>
          <c:x val="0.313277824716513"/>
          <c:y val="0.38410905959341402"/>
        </c:manualLayout>
      </c:layout>
      <c:overlay val="0"/>
      <c:spPr>
        <a:noFill/>
        <a:ln>
          <a:noFill/>
        </a:ln>
        <a:effectLst/>
      </c:spPr>
    </c:title>
    <c:autoTitleDeleted val="0"/>
    <c:plotArea>
      <c:layout>
        <c:manualLayout>
          <c:layoutTarget val="inner"/>
          <c:xMode val="edge"/>
          <c:yMode val="edge"/>
          <c:x val="0.11723723586516314"/>
          <c:y val="7.4832000032446847E-2"/>
          <c:w val="0.86243018762601231"/>
          <c:h val="0.83187468461828695"/>
        </c:manualLayout>
      </c:layout>
      <c:lineChart>
        <c:grouping val="standard"/>
        <c:varyColors val="0"/>
        <c:ser>
          <c:idx val="0"/>
          <c:order val="0"/>
          <c:tx>
            <c:strRef>
              <c:f>Sheet1!$B$26</c:f>
              <c:strCache>
                <c:ptCount val="1"/>
                <c:pt idx="0">
                  <c:v>AMPI: D=10</c:v>
                </c:pt>
              </c:strCache>
            </c:strRef>
          </c:tx>
          <c:spPr>
            <a:ln w="28575" cap="rnd">
              <a:solidFill>
                <a:schemeClr val="accent1"/>
              </a:solidFill>
              <a:prstDash val="sysDash"/>
              <a:round/>
            </a:ln>
            <a:effectLst/>
          </c:spPr>
          <c:marker>
            <c:symbol val="circle"/>
            <c:size val="10"/>
            <c:spPr>
              <a:solidFill>
                <a:schemeClr val="accent1"/>
              </a:solidFill>
              <a:ln w="9525">
                <a:solidFill>
                  <a:schemeClr val="accent1"/>
                </a:solidFill>
                <a:prstDash val="lgDash"/>
              </a:ln>
              <a:effectLst/>
            </c:spPr>
          </c:marker>
          <c:cat>
            <c:numRef>
              <c:f>Sheet1!$A$27:$A$30</c:f>
              <c:numCache>
                <c:formatCode>General</c:formatCode>
                <c:ptCount val="4"/>
                <c:pt idx="0">
                  <c:v>1</c:v>
                </c:pt>
                <c:pt idx="1">
                  <c:v>4</c:v>
                </c:pt>
                <c:pt idx="2">
                  <c:v>16</c:v>
                </c:pt>
                <c:pt idx="3">
                  <c:v>64</c:v>
                </c:pt>
              </c:numCache>
            </c:numRef>
          </c:cat>
          <c:val>
            <c:numRef>
              <c:f>Sheet1!$B$27:$B$30</c:f>
              <c:numCache>
                <c:formatCode>General</c:formatCode>
                <c:ptCount val="4"/>
                <c:pt idx="0">
                  <c:v>0.73032409096443984</c:v>
                </c:pt>
                <c:pt idx="1">
                  <c:v>0.65266217662131232</c:v>
                </c:pt>
                <c:pt idx="2">
                  <c:v>0.62622236000504039</c:v>
                </c:pt>
                <c:pt idx="3">
                  <c:v>0.63073737047288703</c:v>
                </c:pt>
              </c:numCache>
            </c:numRef>
          </c:val>
          <c:smooth val="0"/>
          <c:extLst/>
        </c:ser>
        <c:ser>
          <c:idx val="1"/>
          <c:order val="1"/>
          <c:tx>
            <c:strRef>
              <c:f>Sheet1!$C$26</c:f>
              <c:strCache>
                <c:ptCount val="1"/>
                <c:pt idx="0">
                  <c:v>AMPI: D=20</c:v>
                </c:pt>
              </c:strCache>
            </c:strRef>
          </c:tx>
          <c:spPr>
            <a:ln w="28575" cap="rnd">
              <a:solidFill>
                <a:srgbClr val="C00000"/>
              </a:solidFill>
              <a:prstDash val="sysDash"/>
              <a:round/>
            </a:ln>
            <a:effectLst/>
          </c:spPr>
          <c:marker>
            <c:symbol val="triangle"/>
            <c:size val="10"/>
            <c:spPr>
              <a:solidFill>
                <a:srgbClr val="C00000"/>
              </a:solidFill>
              <a:ln w="9525">
                <a:solidFill>
                  <a:schemeClr val="tx2"/>
                </a:solidFill>
              </a:ln>
              <a:effectLst/>
            </c:spPr>
          </c:marker>
          <c:cat>
            <c:numRef>
              <c:f>Sheet1!$A$27:$A$30</c:f>
              <c:numCache>
                <c:formatCode>General</c:formatCode>
                <c:ptCount val="4"/>
                <c:pt idx="0">
                  <c:v>1</c:v>
                </c:pt>
                <c:pt idx="1">
                  <c:v>4</c:v>
                </c:pt>
                <c:pt idx="2">
                  <c:v>16</c:v>
                </c:pt>
                <c:pt idx="3">
                  <c:v>64</c:v>
                </c:pt>
              </c:numCache>
            </c:numRef>
          </c:cat>
          <c:val>
            <c:numRef>
              <c:f>Sheet1!$C$27:$C$30</c:f>
              <c:numCache>
                <c:formatCode>General</c:formatCode>
                <c:ptCount val="4"/>
                <c:pt idx="0">
                  <c:v>0.69321699694661043</c:v>
                </c:pt>
                <c:pt idx="1">
                  <c:v>0.67057801043195264</c:v>
                </c:pt>
                <c:pt idx="2">
                  <c:v>0.60513067793223174</c:v>
                </c:pt>
                <c:pt idx="3">
                  <c:v>0.59718545108060972</c:v>
                </c:pt>
              </c:numCache>
            </c:numRef>
          </c:val>
          <c:smooth val="0"/>
          <c:extLst/>
        </c:ser>
        <c:ser>
          <c:idx val="2"/>
          <c:order val="2"/>
          <c:tx>
            <c:strRef>
              <c:f>Sheet1!$D$26</c:f>
              <c:strCache>
                <c:ptCount val="1"/>
                <c:pt idx="0">
                  <c:v>AMPI: D=40</c:v>
                </c:pt>
              </c:strCache>
            </c:strRef>
          </c:tx>
          <c:spPr>
            <a:ln w="28575" cap="rnd">
              <a:solidFill>
                <a:schemeClr val="tx1"/>
              </a:solidFill>
              <a:prstDash val="sysDash"/>
              <a:round/>
            </a:ln>
            <a:effectLst/>
          </c:spPr>
          <c:marker>
            <c:symbol val="x"/>
            <c:size val="10"/>
            <c:spPr>
              <a:solidFill>
                <a:schemeClr val="tx1"/>
              </a:solidFill>
              <a:ln w="9525">
                <a:solidFill>
                  <a:schemeClr val="tx1"/>
                </a:solidFill>
              </a:ln>
              <a:effectLst/>
            </c:spPr>
          </c:marker>
          <c:dPt>
            <c:idx val="3"/>
            <c:bubble3D val="0"/>
          </c:dPt>
          <c:cat>
            <c:numRef>
              <c:f>Sheet1!$A$27:$A$30</c:f>
              <c:numCache>
                <c:formatCode>General</c:formatCode>
                <c:ptCount val="4"/>
                <c:pt idx="0">
                  <c:v>1</c:v>
                </c:pt>
                <c:pt idx="1">
                  <c:v>4</c:v>
                </c:pt>
                <c:pt idx="2">
                  <c:v>16</c:v>
                </c:pt>
                <c:pt idx="3">
                  <c:v>64</c:v>
                </c:pt>
              </c:numCache>
            </c:numRef>
          </c:cat>
          <c:val>
            <c:numRef>
              <c:f>Sheet1!$D$27:$D$30</c:f>
              <c:numCache>
                <c:formatCode>General</c:formatCode>
                <c:ptCount val="4"/>
                <c:pt idx="0">
                  <c:v>0.73671705099359808</c:v>
                </c:pt>
                <c:pt idx="1">
                  <c:v>0.6601567565984181</c:v>
                </c:pt>
                <c:pt idx="2">
                  <c:v>0.62848216155446202</c:v>
                </c:pt>
                <c:pt idx="3">
                  <c:v>0.61954282017005291</c:v>
                </c:pt>
              </c:numCache>
            </c:numRef>
          </c:val>
          <c:smooth val="0"/>
          <c:extLst/>
        </c:ser>
        <c:ser>
          <c:idx val="3"/>
          <c:order val="3"/>
          <c:tx>
            <c:strRef>
              <c:f>Sheet1!$H$26</c:f>
              <c:strCache>
                <c:ptCount val="1"/>
                <c:pt idx="0">
                  <c:v>MPI: D=10</c:v>
                </c:pt>
              </c:strCache>
            </c:strRef>
          </c:tx>
          <c:spPr>
            <a:ln>
              <a:solidFill>
                <a:srgbClr val="FFC000"/>
              </a:solidFill>
            </a:ln>
          </c:spPr>
          <c:marker>
            <c:spPr>
              <a:solidFill>
                <a:srgbClr val="FFC000"/>
              </a:solidFill>
              <a:ln>
                <a:solidFill>
                  <a:srgbClr val="FFC000"/>
                </a:solidFill>
              </a:ln>
            </c:spPr>
          </c:marker>
          <c:cat>
            <c:numRef>
              <c:f>Sheet1!$A$27:$A$30</c:f>
              <c:numCache>
                <c:formatCode>General</c:formatCode>
                <c:ptCount val="4"/>
                <c:pt idx="0">
                  <c:v>1</c:v>
                </c:pt>
                <c:pt idx="1">
                  <c:v>4</c:v>
                </c:pt>
                <c:pt idx="2">
                  <c:v>16</c:v>
                </c:pt>
                <c:pt idx="3">
                  <c:v>64</c:v>
                </c:pt>
              </c:numCache>
            </c:numRef>
          </c:cat>
          <c:val>
            <c:numRef>
              <c:f>Sheet1!$H$27:$H$30</c:f>
              <c:numCache>
                <c:formatCode>General</c:formatCode>
                <c:ptCount val="4"/>
                <c:pt idx="0">
                  <c:v>0.72806364790173317</c:v>
                </c:pt>
                <c:pt idx="1">
                  <c:v>0.70760419015628129</c:v>
                </c:pt>
                <c:pt idx="2">
                  <c:v>0.86916736342290823</c:v>
                </c:pt>
                <c:pt idx="3">
                  <c:v>0.96495778741283378</c:v>
                </c:pt>
              </c:numCache>
            </c:numRef>
          </c:val>
          <c:smooth val="0"/>
        </c:ser>
        <c:ser>
          <c:idx val="4"/>
          <c:order val="4"/>
          <c:tx>
            <c:strRef>
              <c:f>Sheet1!$I$26</c:f>
              <c:strCache>
                <c:ptCount val="1"/>
                <c:pt idx="0">
                  <c:v>MPI: D=20</c:v>
                </c:pt>
              </c:strCache>
            </c:strRef>
          </c:tx>
          <c:spPr>
            <a:ln>
              <a:solidFill>
                <a:srgbClr val="A889FF"/>
              </a:solidFill>
            </a:ln>
          </c:spPr>
          <c:marker>
            <c:spPr>
              <a:solidFill>
                <a:srgbClr val="A889FF"/>
              </a:solidFill>
              <a:ln>
                <a:solidFill>
                  <a:srgbClr val="A889FF"/>
                </a:solidFill>
              </a:ln>
            </c:spPr>
          </c:marker>
          <c:cat>
            <c:numRef>
              <c:f>Sheet1!$A$27:$A$30</c:f>
              <c:numCache>
                <c:formatCode>General</c:formatCode>
                <c:ptCount val="4"/>
                <c:pt idx="0">
                  <c:v>1</c:v>
                </c:pt>
                <c:pt idx="1">
                  <c:v>4</c:v>
                </c:pt>
                <c:pt idx="2">
                  <c:v>16</c:v>
                </c:pt>
                <c:pt idx="3">
                  <c:v>64</c:v>
                </c:pt>
              </c:numCache>
            </c:numRef>
          </c:cat>
          <c:val>
            <c:numRef>
              <c:f>Sheet1!$I$27:$I$30</c:f>
              <c:numCache>
                <c:formatCode>General</c:formatCode>
                <c:ptCount val="4"/>
                <c:pt idx="0">
                  <c:v>0.72862764619533371</c:v>
                </c:pt>
                <c:pt idx="1">
                  <c:v>0.68215705815939176</c:v>
                </c:pt>
                <c:pt idx="2">
                  <c:v>0.71955073308815531</c:v>
                </c:pt>
                <c:pt idx="3">
                  <c:v>0.86709413946468605</c:v>
                </c:pt>
              </c:numCache>
            </c:numRef>
          </c:val>
          <c:smooth val="0"/>
        </c:ser>
        <c:ser>
          <c:idx val="5"/>
          <c:order val="5"/>
          <c:tx>
            <c:strRef>
              <c:f>Sheet1!$J$26</c:f>
              <c:strCache>
                <c:ptCount val="1"/>
                <c:pt idx="0">
                  <c:v>MPI: D=40</c:v>
                </c:pt>
              </c:strCache>
            </c:strRef>
          </c:tx>
          <c:cat>
            <c:numRef>
              <c:f>Sheet1!$A$27:$A$30</c:f>
              <c:numCache>
                <c:formatCode>General</c:formatCode>
                <c:ptCount val="4"/>
                <c:pt idx="0">
                  <c:v>1</c:v>
                </c:pt>
                <c:pt idx="1">
                  <c:v>4</c:v>
                </c:pt>
                <c:pt idx="2">
                  <c:v>16</c:v>
                </c:pt>
                <c:pt idx="3">
                  <c:v>64</c:v>
                </c:pt>
              </c:numCache>
            </c:numRef>
          </c:cat>
          <c:val>
            <c:numRef>
              <c:f>Sheet1!$J$27:$J$30</c:f>
              <c:numCache>
                <c:formatCode>General</c:formatCode>
                <c:ptCount val="4"/>
                <c:pt idx="0">
                  <c:v>0.72672601147729332</c:v>
                </c:pt>
                <c:pt idx="1">
                  <c:v>0.68295575196098612</c:v>
                </c:pt>
                <c:pt idx="2">
                  <c:v>0.69385856861798489</c:v>
                </c:pt>
                <c:pt idx="3">
                  <c:v>0.72499740889781983</c:v>
                </c:pt>
              </c:numCache>
            </c:numRef>
          </c:val>
          <c:smooth val="0"/>
        </c:ser>
        <c:dLbls>
          <c:showLegendKey val="0"/>
          <c:showVal val="0"/>
          <c:showCatName val="0"/>
          <c:showSerName val="0"/>
          <c:showPercent val="0"/>
          <c:showBubbleSize val="0"/>
        </c:dLbls>
        <c:marker val="1"/>
        <c:smooth val="0"/>
        <c:axId val="289494096"/>
        <c:axId val="290358104"/>
      </c:lineChart>
      <c:catAx>
        <c:axId val="28949409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aseline="0"/>
                  <a:t># nodes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90358104"/>
        <c:crosses val="autoZero"/>
        <c:auto val="1"/>
        <c:lblAlgn val="ctr"/>
        <c:lblOffset val="100"/>
        <c:noMultiLvlLbl val="0"/>
      </c:catAx>
      <c:valAx>
        <c:axId val="290358104"/>
        <c:scaling>
          <c:orientation val="minMax"/>
          <c:max val="1.2"/>
          <c:min val="0.5"/>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aseline="0" dirty="0"/>
                  <a:t>Performance, </a:t>
                </a:r>
                <a:r>
                  <a:rPr lang="en-US" sz="1800" baseline="0" dirty="0" err="1"/>
                  <a:t>npormalized</a:t>
                </a:r>
                <a:endParaRPr lang="en-US" sz="1800" baseline="0" dirty="0"/>
              </a:p>
            </c:rich>
          </c:tx>
          <c:layout>
            <c:manualLayout>
              <c:xMode val="edge"/>
              <c:yMode val="edge"/>
              <c:x val="5.7995345821041195E-3"/>
              <c:y val="0.17893399962428033"/>
            </c:manualLayout>
          </c:layout>
          <c:overlay val="0"/>
          <c:spPr>
            <a:noFill/>
            <a:ln>
              <a:noFill/>
            </a:ln>
            <a:effectLst/>
          </c:spPr>
        </c:title>
        <c:numFmt formatCode="General" sourceLinked="1"/>
        <c:majorTickMark val="none"/>
        <c:minorTickMark val="none"/>
        <c:tickLblPos val="nextTo"/>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494096"/>
        <c:crosses val="autoZero"/>
        <c:crossBetween val="between"/>
      </c:valAx>
      <c:spPr>
        <a:noFill/>
        <a:ln>
          <a:solidFill>
            <a:schemeClr val="tx1"/>
          </a:solidFill>
        </a:ln>
        <a:effectLst/>
      </c:spPr>
    </c:plotArea>
    <c:legend>
      <c:legendPos val="b"/>
      <c:layout>
        <c:manualLayout>
          <c:xMode val="edge"/>
          <c:yMode val="edge"/>
          <c:x val="0.14308913561952299"/>
          <c:y val="8.4455601418003901E-2"/>
          <c:w val="0.51654919660830478"/>
          <c:h val="0.14113644069550324"/>
        </c:manualLayout>
      </c:layout>
      <c:overlay val="1"/>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baseline="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F6381A-191E-FD4D-96B1-BF98B0949388}" type="datetimeFigureOut">
              <a:rPr lang="en-US" smtClean="0"/>
              <a:t>4/17/2017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666841-E6C9-3545-BA08-83DB3B01C47C}" type="slidenum">
              <a:rPr lang="en-US" smtClean="0"/>
              <a:t>‹#›</a:t>
            </a:fld>
            <a:endParaRPr lang="en-US"/>
          </a:p>
        </p:txBody>
      </p:sp>
    </p:spTree>
    <p:extLst>
      <p:ext uri="{BB962C8B-B14F-4D97-AF65-F5344CB8AC3E}">
        <p14:creationId xmlns:p14="http://schemas.microsoft.com/office/powerpoint/2010/main" val="24917633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22FD56-4169-8D4A-8889-43EB26B48806}"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97D3A-256F-0C45-A319-497DD0800D35}" type="slidenum">
              <a:rPr lang="en-US" smtClean="0"/>
              <a:t>‹#›</a:t>
            </a:fld>
            <a:endParaRPr lang="en-US"/>
          </a:p>
        </p:txBody>
      </p:sp>
    </p:spTree>
    <p:extLst>
      <p:ext uri="{BB962C8B-B14F-4D97-AF65-F5344CB8AC3E}">
        <p14:creationId xmlns:p14="http://schemas.microsoft.com/office/powerpoint/2010/main" val="17958157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that some of these points are requirements, while others are nice features we would like the kernels to have.</a:t>
            </a:r>
            <a:r>
              <a:rPr lang="en-US" dirty="0" smtClean="0"/>
              <a:t/>
            </a:r>
            <a:br>
              <a:rPr lang="en-US" dirty="0" smtClean="0"/>
            </a:br>
            <a:r>
              <a:rPr lang="en-US" dirty="0" smtClean="0"/>
              <a:t>More specifically:</a:t>
            </a:r>
            <a:br>
              <a:rPr lang="en-US" dirty="0" smtClean="0"/>
            </a:br>
            <a:r>
              <a:rPr lang="en-US" dirty="0" smtClean="0"/>
              <a:t>Point</a:t>
            </a:r>
            <a:r>
              <a:rPr lang="en-US" baseline="0" dirty="0" smtClean="0"/>
              <a:t> 1 is a requirement</a:t>
            </a:r>
            <a:endParaRPr lang="en-US" dirty="0" smtClean="0"/>
          </a:p>
          <a:p>
            <a:r>
              <a:rPr lang="en-US" dirty="0" smtClean="0"/>
              <a:t>Point</a:t>
            </a:r>
            <a:r>
              <a:rPr lang="en-US" baseline="0" dirty="0" smtClean="0"/>
              <a:t> 2 is a requirement (i.e. the kernel should be independent of any particular time/implementation)</a:t>
            </a:r>
          </a:p>
          <a:p>
            <a:r>
              <a:rPr lang="en-US" baseline="0" dirty="0" smtClean="0"/>
              <a:t>Point 3 is </a:t>
            </a:r>
            <a:r>
              <a:rPr lang="en-US" b="1" baseline="0" dirty="0" smtClean="0"/>
              <a:t>not</a:t>
            </a:r>
            <a:r>
              <a:rPr lang="en-US" b="0" baseline="0" dirty="0" smtClean="0"/>
              <a:t> a requirement: But it helps us for the verification step, e.g. we can verify what happened, if a computation has been miscalculated etc. Also it can prevent some compiler optimizations that could be applied if there is no real work done. Last but not least, if there is some real work done, we can define metrics for performance that are intuitive and make sense in context, i.e. work/time.</a:t>
            </a:r>
          </a:p>
          <a:p>
            <a:r>
              <a:rPr lang="en-US" b="0" baseline="0" dirty="0" smtClean="0"/>
              <a:t>Point 4 is a requirement.</a:t>
            </a: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Point 5: This is a nice feature the PRKs we would like to have. </a:t>
            </a:r>
            <a:r>
              <a:rPr lang="en-US" b="1" baseline="0" dirty="0" smtClean="0"/>
              <a:t>More on this on the next slide.</a:t>
            </a: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Point 6 is a requirement. More on this later.</a:t>
            </a:r>
          </a:p>
          <a:p>
            <a:r>
              <a:rPr lang="en-US" b="0" baseline="0" dirty="0" smtClean="0"/>
              <a:t>Point 7 is a requirement. Kernels can be made to reflect workload specifics. We do not know how applications will look like in the future, but the kernels should be able to be properly parameterized and reflect those workloads.</a:t>
            </a:r>
            <a:endParaRPr lang="en-US" dirty="0" smtClean="0"/>
          </a:p>
        </p:txBody>
      </p:sp>
      <p:sp>
        <p:nvSpPr>
          <p:cNvPr id="4" name="Slide Number Placeholder 3"/>
          <p:cNvSpPr>
            <a:spLocks noGrp="1"/>
          </p:cNvSpPr>
          <p:nvPr>
            <p:ph type="sldNum" sz="quarter" idx="10"/>
          </p:nvPr>
        </p:nvSpPr>
        <p:spPr/>
        <p:txBody>
          <a:bodyPr/>
          <a:lstStyle/>
          <a:p>
            <a:fld id="{8CB97D3A-256F-0C45-A319-497DD0800D35}" type="slidenum">
              <a:rPr lang="en-US" smtClean="0"/>
              <a:t>4</a:t>
            </a:fld>
            <a:endParaRPr lang="en-US"/>
          </a:p>
        </p:txBody>
      </p:sp>
    </p:spTree>
    <p:extLst>
      <p:ext uri="{BB962C8B-B14F-4D97-AF65-F5344CB8AC3E}">
        <p14:creationId xmlns:p14="http://schemas.microsoft.com/office/powerpoint/2010/main" val="31092790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1" y="2961598"/>
            <a:ext cx="7686686" cy="1470025"/>
          </a:xfrm>
        </p:spPr>
        <p:txBody>
          <a:bodyPr lIns="0" rIns="0" anchor="b" anchorCtr="0">
            <a:normAutofit/>
          </a:bodyPr>
          <a:lstStyle>
            <a:lvl1pPr>
              <a:defRPr sz="3600" baseline="0">
                <a:solidFill>
                  <a:schemeClr val="bg1"/>
                </a:solidFill>
                <a:latin typeface="Verdana" pitchFamily="34" charset="0"/>
                <a:ea typeface="Verdana" pitchFamily="34" charset="0"/>
                <a:cs typeface="Verdana" pitchFamily="34" charset="0"/>
              </a:defRPr>
            </a:lvl1pPr>
          </a:lstStyle>
          <a:p>
            <a:r>
              <a:rPr lang="en-US" dirty="0" smtClean="0"/>
              <a:t>36pt Title of Presentation</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7201" y="4651632"/>
            <a:ext cx="6330212" cy="1233813"/>
          </a:xfrm>
          <a:prstGeom prst="rect">
            <a:avLst/>
          </a:prstGeom>
        </p:spPr>
        <p:txBody>
          <a:bodyPr lIns="0" rIns="0">
            <a:normAutofit/>
          </a:bodyPr>
          <a:lstStyle>
            <a:lvl1pPr marL="0" indent="0" algn="l">
              <a:buNone/>
              <a:defRPr sz="1600" baseline="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Subhead, Date, Etc.</a:t>
            </a:r>
            <a:endParaRPr lang="en-US" dirty="0"/>
          </a:p>
        </p:txBody>
      </p:sp>
      <p:sp>
        <p:nvSpPr>
          <p:cNvPr id="7" name="Rectangle 6"/>
          <p:cNvSpPr/>
          <p:nvPr/>
        </p:nvSpPr>
        <p:spPr>
          <a:xfrm>
            <a:off x="455614" y="6365941"/>
            <a:ext cx="2101048" cy="138499"/>
          </a:xfrm>
          <a:prstGeom prst="rect">
            <a:avLst/>
          </a:prstGeom>
        </p:spPr>
        <p:txBody>
          <a:bodyPr wrap="none" lIns="0" tIns="0" rIns="0" bIns="0">
            <a:spAutoFit/>
          </a:bodyPr>
          <a:lstStyle/>
          <a:p>
            <a:pPr algn="l" rtl="0"/>
            <a:r>
              <a:rPr lang="en-US" sz="900" b="0" i="0" u="none" strike="noStrike" kern="1200" baseline="0" smtClean="0">
                <a:solidFill>
                  <a:schemeClr val="accent3"/>
                </a:solidFill>
                <a:latin typeface="Verdana" pitchFamily="34" charset="0"/>
                <a:ea typeface="Verdana" pitchFamily="34" charset="0"/>
                <a:cs typeface="Verdana" pitchFamily="34" charset="0"/>
              </a:rPr>
              <a:t>Intel Confidential </a:t>
            </a:r>
            <a:r>
              <a:rPr lang="en-US" sz="900" b="0" i="0" u="none" strike="noStrike" kern="1200" baseline="0" dirty="0" smtClean="0">
                <a:solidFill>
                  <a:schemeClr val="accent3"/>
                </a:solidFill>
                <a:latin typeface="Verdana" pitchFamily="34" charset="0"/>
                <a:ea typeface="Verdana" pitchFamily="34" charset="0"/>
                <a:cs typeface="Verdana" pitchFamily="34" charset="0"/>
              </a:rPr>
              <a:t>— Do Not Forward</a:t>
            </a:r>
          </a:p>
        </p:txBody>
      </p:sp>
      <p:pic>
        <p:nvPicPr>
          <p:cNvPr id="1027" name="Picture 3" descr="W:\Clients\Intel\PRODUCTION\2012_13_Production\ASSETS_LOGOS_2012-13\Assets_Complete_2012-13\ PEEL AWAY\Intel_Peels\Intel_Peels_RGB\Peel_rgb_png\peel_rt_btm_drkBlue_rgb_2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891" y="5394581"/>
            <a:ext cx="1892808" cy="1463421"/>
          </a:xfrm>
          <a:prstGeom prst="rect">
            <a:avLst/>
          </a:prstGeom>
          <a:noFill/>
          <a:extLst>
            <a:ext uri="{909E8E84-426E-40DD-AFC4-6F175D3DCCD1}">
              <a14:hiddenFill xmlns:a14="http://schemas.microsoft.com/office/drawing/2010/main">
                <a:solidFill>
                  <a:srgbClr val="FFFFFF"/>
                </a:solidFill>
              </a14:hiddenFill>
            </a:ext>
          </a:extLst>
        </p:spPr>
      </p:pic>
      <p:pic>
        <p:nvPicPr>
          <p:cNvPr id="9" name="Bild 8" descr="int_lookins_i_hrz_wht_rgb_3000.png"/>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36563" y="2023533"/>
            <a:ext cx="2052256" cy="576000"/>
          </a:xfrm>
          <a:prstGeom prst="rect">
            <a:avLst/>
          </a:prstGeom>
        </p:spPr>
      </p:pic>
    </p:spTree>
    <p:extLst>
      <p:ext uri="{BB962C8B-B14F-4D97-AF65-F5344CB8AC3E}">
        <p14:creationId xmlns:p14="http://schemas.microsoft.com/office/powerpoint/2010/main" val="30552304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ack Cover">
    <p:bg>
      <p:bgPr>
        <a:solidFill>
          <a:schemeClr val="accent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lvl1pPr>
              <a:defRPr>
                <a:latin typeface="Verdana" pitchFamily="34" charset="0"/>
                <a:ea typeface="Verdana" pitchFamily="34" charset="0"/>
                <a:cs typeface="Verdana" pitchFamily="34" charset="0"/>
              </a:defRPr>
            </a:lvl1pPr>
          </a:lstStyle>
          <a:p>
            <a:endParaRPr lang="en-US"/>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lvl1pPr>
              <a:defRPr>
                <a:latin typeface="Verdana" pitchFamily="34" charset="0"/>
                <a:ea typeface="Verdana" pitchFamily="34" charset="0"/>
                <a:cs typeface="Verdana" pitchFamily="34" charset="0"/>
              </a:defRPr>
            </a:lvl1pPr>
          </a:lstStyle>
          <a:p>
            <a:endParaRPr lang="en-US"/>
          </a:p>
        </p:txBody>
      </p:sp>
      <p:sp>
        <p:nvSpPr>
          <p:cNvPr id="7" name="Rectangle 6"/>
          <p:cNvSpPr/>
          <p:nvPr/>
        </p:nvSpPr>
        <p:spPr>
          <a:xfrm>
            <a:off x="455614" y="6365941"/>
            <a:ext cx="2101048" cy="138499"/>
          </a:xfrm>
          <a:prstGeom prst="rect">
            <a:avLst/>
          </a:prstGeom>
        </p:spPr>
        <p:txBody>
          <a:bodyPr wrap="none" lIns="0" tIns="0" rIns="0" bIns="0">
            <a:spAutoFit/>
          </a:bodyPr>
          <a:lstStyle/>
          <a:p>
            <a:pPr algn="l" rtl="0"/>
            <a:r>
              <a:rPr lang="en-US" sz="900" b="0" i="0" u="none" strike="noStrike" kern="1200" baseline="0" smtClean="0">
                <a:solidFill>
                  <a:schemeClr val="accent3"/>
                </a:solidFill>
                <a:latin typeface="Verdana" pitchFamily="34" charset="0"/>
                <a:ea typeface="Verdana" pitchFamily="34" charset="0"/>
                <a:cs typeface="Verdana" pitchFamily="34" charset="0"/>
              </a:rPr>
              <a:t>Intel Confidential </a:t>
            </a:r>
            <a:r>
              <a:rPr lang="en-US" sz="900" b="0" i="0" u="none" strike="noStrike" kern="1200" baseline="0" dirty="0" smtClean="0">
                <a:solidFill>
                  <a:schemeClr val="accent3"/>
                </a:solidFill>
                <a:latin typeface="Verdana" pitchFamily="34" charset="0"/>
                <a:ea typeface="Verdana" pitchFamily="34" charset="0"/>
                <a:cs typeface="Verdana" pitchFamily="34" charset="0"/>
              </a:rPr>
              <a:t>— Do Not Forward</a:t>
            </a:r>
          </a:p>
        </p:txBody>
      </p:sp>
      <p:pic>
        <p:nvPicPr>
          <p:cNvPr id="8" name="Picture 7" descr="int_lookins_hrz_rgb_wht_24.png"/>
          <p:cNvPicPr>
            <a:picLocks noChangeAspect="1"/>
          </p:cNvPicPr>
          <p:nvPr/>
        </p:nvPicPr>
        <p:blipFill rotWithShape="1">
          <a:blip r:embed="rId2" cstate="screen">
            <a:extLst>
              <a:ext uri="{28A0092B-C50C-407E-A947-70E740481C1C}">
                <a14:useLocalDpi xmlns:a14="http://schemas.microsoft.com/office/drawing/2010/main" val="0"/>
              </a:ext>
            </a:extLst>
          </a:blip>
          <a:srcRect r="53442"/>
          <a:stretch/>
        </p:blipFill>
        <p:spPr>
          <a:xfrm>
            <a:off x="3331366" y="2606021"/>
            <a:ext cx="2606040" cy="1646573"/>
          </a:xfrm>
          <a:prstGeom prst="rect">
            <a:avLst/>
          </a:prstGeom>
        </p:spPr>
      </p:pic>
    </p:spTree>
    <p:extLst>
      <p:ext uri="{BB962C8B-B14F-4D97-AF65-F5344CB8AC3E}">
        <p14:creationId xmlns:p14="http://schemas.microsoft.com/office/powerpoint/2010/main" val="19231013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chemeClr val="accent1"/>
        </a:solidFill>
        <a:effectLst/>
      </p:bgPr>
    </p:bg>
    <p:spTree>
      <p:nvGrpSpPr>
        <p:cNvPr id="1" name=""/>
        <p:cNvGrpSpPr/>
        <p:nvPr/>
      </p:nvGrpSpPr>
      <p:grpSpPr>
        <a:xfrm>
          <a:off x="0" y="0"/>
          <a:ext cx="0" cy="0"/>
          <a:chOff x="0" y="0"/>
          <a:chExt cx="0" cy="0"/>
        </a:xfrm>
      </p:grpSpPr>
      <p:pic>
        <p:nvPicPr>
          <p:cNvPr id="9" name="Picture 8" descr="int_lookins_hrz_rgb_wht_24.png"/>
          <p:cNvPicPr>
            <a:picLocks noChangeAspect="1"/>
          </p:cNvPicPr>
          <p:nvPr/>
        </p:nvPicPr>
        <p:blipFill rotWithShape="1">
          <a:blip r:embed="rId2" cstate="screen">
            <a:extLst>
              <a:ext uri="{28A0092B-C50C-407E-A947-70E740481C1C}">
                <a14:useLocalDpi xmlns:a14="http://schemas.microsoft.com/office/drawing/2010/main" val="0"/>
              </a:ext>
            </a:extLst>
          </a:blip>
          <a:srcRect r="53442"/>
          <a:stretch/>
        </p:blipFill>
        <p:spPr>
          <a:xfrm>
            <a:off x="445774" y="1826809"/>
            <a:ext cx="1252119" cy="791126"/>
          </a:xfrm>
          <a:prstGeom prst="rect">
            <a:avLst/>
          </a:prstGeom>
        </p:spPr>
      </p:pic>
      <p:sp>
        <p:nvSpPr>
          <p:cNvPr id="2" name="Title 1"/>
          <p:cNvSpPr>
            <a:spLocks noGrp="1"/>
          </p:cNvSpPr>
          <p:nvPr>
            <p:ph type="ctrTitle" hasCustomPrompt="1"/>
          </p:nvPr>
        </p:nvSpPr>
        <p:spPr>
          <a:xfrm>
            <a:off x="457201" y="3140902"/>
            <a:ext cx="7686686" cy="1470025"/>
          </a:xfrm>
        </p:spPr>
        <p:txBody>
          <a:bodyPr lIns="0" rIns="0" anchor="b" anchorCtr="0">
            <a:normAutofit/>
          </a:bodyPr>
          <a:lstStyle>
            <a:lvl1pPr>
              <a:defRPr sz="3600" baseline="0">
                <a:solidFill>
                  <a:schemeClr val="bg1"/>
                </a:solidFill>
                <a:latin typeface="Verdana" pitchFamily="34" charset="0"/>
                <a:ea typeface="Verdana" pitchFamily="34" charset="0"/>
                <a:cs typeface="Verdana" pitchFamily="34" charset="0"/>
              </a:defRPr>
            </a:lvl1pPr>
          </a:lstStyle>
          <a:p>
            <a:r>
              <a:rPr lang="en-US" dirty="0" smtClean="0"/>
              <a:t>36pt Title of Presentation</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7201" y="4830936"/>
            <a:ext cx="6330212" cy="1233813"/>
          </a:xfrm>
          <a:prstGeom prst="rect">
            <a:avLst/>
          </a:prstGeom>
        </p:spPr>
        <p:txBody>
          <a:bodyPr lIns="0" rIns="0">
            <a:normAutofit/>
          </a:bodyPr>
          <a:lstStyle>
            <a:lvl1pPr marL="0" indent="0" algn="l">
              <a:buNone/>
              <a:defRPr sz="1600" baseline="0">
                <a:solidFill>
                  <a:schemeClr val="accent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Subhead, Date, Etc.</a:t>
            </a:r>
            <a:endParaRPr lang="en-US" dirty="0"/>
          </a:p>
        </p:txBody>
      </p:sp>
      <p:sp>
        <p:nvSpPr>
          <p:cNvPr id="7" name="Rectangle 6"/>
          <p:cNvSpPr/>
          <p:nvPr/>
        </p:nvSpPr>
        <p:spPr>
          <a:xfrm>
            <a:off x="455614" y="6470535"/>
            <a:ext cx="2101048" cy="138499"/>
          </a:xfrm>
          <a:prstGeom prst="rect">
            <a:avLst/>
          </a:prstGeom>
        </p:spPr>
        <p:txBody>
          <a:bodyPr wrap="none" lIns="0" tIns="0" rIns="0" bIns="0">
            <a:spAutoFit/>
          </a:bodyPr>
          <a:lstStyle/>
          <a:p>
            <a:pPr algn="l" rtl="0"/>
            <a:r>
              <a:rPr lang="en-US" sz="900" b="0" i="0" u="none" strike="noStrike" kern="1200" baseline="0" smtClean="0">
                <a:solidFill>
                  <a:schemeClr val="accent3"/>
                </a:solidFill>
                <a:latin typeface="Verdana" pitchFamily="34" charset="0"/>
                <a:ea typeface="Verdana" pitchFamily="34" charset="0"/>
                <a:cs typeface="Verdana" pitchFamily="34" charset="0"/>
              </a:rPr>
              <a:t>Intel Confidential </a:t>
            </a:r>
            <a:r>
              <a:rPr lang="en-US" sz="900" b="0" i="0" u="none" strike="noStrike" kern="1200" baseline="0" dirty="0" smtClean="0">
                <a:solidFill>
                  <a:schemeClr val="accent3"/>
                </a:solidFill>
                <a:latin typeface="Verdana" pitchFamily="34" charset="0"/>
                <a:ea typeface="Verdana" pitchFamily="34" charset="0"/>
                <a:cs typeface="Verdana" pitchFamily="34" charset="0"/>
              </a:rPr>
              <a:t>— Do Not Forward</a:t>
            </a:r>
          </a:p>
        </p:txBody>
      </p:sp>
      <p:sp>
        <p:nvSpPr>
          <p:cNvPr id="5" name="Freeform 4"/>
          <p:cNvSpPr/>
          <p:nvPr/>
        </p:nvSpPr>
        <p:spPr>
          <a:xfrm>
            <a:off x="-10367" y="0"/>
            <a:ext cx="9158557" cy="911412"/>
          </a:xfrm>
          <a:custGeom>
            <a:avLst/>
            <a:gdLst>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605118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591991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48189 w 9158942"/>
              <a:gd name="connsiteY4" fmla="*/ 601837 h 911412"/>
              <a:gd name="connsiteX5" fmla="*/ 9158942 w 9158942"/>
              <a:gd name="connsiteY5" fmla="*/ 0 h 911412"/>
              <a:gd name="connsiteX6" fmla="*/ 7471 w 9158942"/>
              <a:gd name="connsiteY6" fmla="*/ 0 h 911412"/>
              <a:gd name="connsiteX0" fmla="*/ 7471 w 9148711"/>
              <a:gd name="connsiteY0" fmla="*/ 0 h 911412"/>
              <a:gd name="connsiteX1" fmla="*/ 0 w 9148711"/>
              <a:gd name="connsiteY1" fmla="*/ 903941 h 911412"/>
              <a:gd name="connsiteX2" fmla="*/ 5393765 w 9148711"/>
              <a:gd name="connsiteY2" fmla="*/ 911412 h 911412"/>
              <a:gd name="connsiteX3" fmla="*/ 5909236 w 9148711"/>
              <a:gd name="connsiteY3" fmla="*/ 597647 h 911412"/>
              <a:gd name="connsiteX4" fmla="*/ 9148189 w 9148711"/>
              <a:gd name="connsiteY4" fmla="*/ 601837 h 911412"/>
              <a:gd name="connsiteX5" fmla="*/ 9145816 w 9148711"/>
              <a:gd name="connsiteY5" fmla="*/ 0 h 911412"/>
              <a:gd name="connsiteX6" fmla="*/ 7471 w 9148711"/>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48189 w 9155661"/>
              <a:gd name="connsiteY4" fmla="*/ 601837 h 911412"/>
              <a:gd name="connsiteX5" fmla="*/ 9155661 w 9155661"/>
              <a:gd name="connsiteY5" fmla="*/ 0 h 911412"/>
              <a:gd name="connsiteX6" fmla="*/ 7471 w 9155661"/>
              <a:gd name="connsiteY6" fmla="*/ 0 h 911412"/>
              <a:gd name="connsiteX0" fmla="*/ 7471 w 9158556"/>
              <a:gd name="connsiteY0" fmla="*/ 0 h 911412"/>
              <a:gd name="connsiteX1" fmla="*/ 0 w 9158556"/>
              <a:gd name="connsiteY1" fmla="*/ 903941 h 911412"/>
              <a:gd name="connsiteX2" fmla="*/ 5393765 w 9158556"/>
              <a:gd name="connsiteY2" fmla="*/ 911412 h 911412"/>
              <a:gd name="connsiteX3" fmla="*/ 5909236 w 9158556"/>
              <a:gd name="connsiteY3" fmla="*/ 597647 h 911412"/>
              <a:gd name="connsiteX4" fmla="*/ 9158034 w 9158556"/>
              <a:gd name="connsiteY4" fmla="*/ 598555 h 911412"/>
              <a:gd name="connsiteX5" fmla="*/ 9155661 w 9158556"/>
              <a:gd name="connsiteY5" fmla="*/ 0 h 911412"/>
              <a:gd name="connsiteX6" fmla="*/ 7471 w 9158556"/>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7471 w 9155661"/>
              <a:gd name="connsiteY6" fmla="*/ 0 h 911412"/>
              <a:gd name="connsiteX0" fmla="*/ 522 w 9158557"/>
              <a:gd name="connsiteY0" fmla="*/ 0 h 911412"/>
              <a:gd name="connsiteX1" fmla="*/ 2896 w 9158557"/>
              <a:gd name="connsiteY1" fmla="*/ 903941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522 w 9158557"/>
              <a:gd name="connsiteY0" fmla="*/ 0 h 917068"/>
              <a:gd name="connsiteX1" fmla="*/ 2896 w 9158557"/>
              <a:gd name="connsiteY1" fmla="*/ 917068 h 917068"/>
              <a:gd name="connsiteX2" fmla="*/ 5396661 w 9158557"/>
              <a:gd name="connsiteY2" fmla="*/ 911412 h 917068"/>
              <a:gd name="connsiteX3" fmla="*/ 5912132 w 9158557"/>
              <a:gd name="connsiteY3" fmla="*/ 597647 h 917068"/>
              <a:gd name="connsiteX4" fmla="*/ 9154366 w 9158557"/>
              <a:gd name="connsiteY4" fmla="*/ 595274 h 917068"/>
              <a:gd name="connsiteX5" fmla="*/ 9158557 w 9158557"/>
              <a:gd name="connsiteY5" fmla="*/ 0 h 917068"/>
              <a:gd name="connsiteX6" fmla="*/ 522 w 9158557"/>
              <a:gd name="connsiteY6" fmla="*/ 0 h 917068"/>
              <a:gd name="connsiteX0" fmla="*/ 522 w 9158557"/>
              <a:gd name="connsiteY0" fmla="*/ 0 h 911412"/>
              <a:gd name="connsiteX1" fmla="*/ 2896 w 9158557"/>
              <a:gd name="connsiteY1" fmla="*/ 910555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8557" h="911412">
                <a:moveTo>
                  <a:pt x="522" y="0"/>
                </a:moveTo>
                <a:cubicBezTo>
                  <a:pt x="-1968" y="301314"/>
                  <a:pt x="5386" y="609241"/>
                  <a:pt x="2896" y="910555"/>
                </a:cubicBezTo>
                <a:lnTo>
                  <a:pt x="5396661" y="911412"/>
                </a:lnTo>
                <a:lnTo>
                  <a:pt x="5912132" y="597647"/>
                </a:lnTo>
                <a:lnTo>
                  <a:pt x="9154366" y="595274"/>
                </a:lnTo>
                <a:cubicBezTo>
                  <a:pt x="9156856" y="393568"/>
                  <a:pt x="9156067" y="201706"/>
                  <a:pt x="9158557" y="0"/>
                </a:cubicBezTo>
                <a:lnTo>
                  <a:pt x="522"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2233269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31620"/>
            <a:ext cx="8229600" cy="1152000"/>
          </a:xfrm>
        </p:spPr>
        <p:txBody>
          <a:bodyPr/>
          <a:lstStyle>
            <a:lvl1pPr>
              <a:defRPr/>
            </a:lvl1pPr>
          </a:lstStyle>
          <a:p>
            <a:r>
              <a:rPr lang="de-DE" dirty="0" smtClean="0"/>
              <a:t>Agenda</a:t>
            </a:r>
            <a:endParaRPr lang="de-DE" dirty="0"/>
          </a:p>
        </p:txBody>
      </p:sp>
      <p:sp>
        <p:nvSpPr>
          <p:cNvPr id="3" name="Datumsplatzhalter 2"/>
          <p:cNvSpPr>
            <a:spLocks noGrp="1"/>
          </p:cNvSpPr>
          <p:nvPr>
            <p:ph type="dt" sz="half" idx="10"/>
          </p:nvPr>
        </p:nvSpPr>
        <p:spPr>
          <a:xfrm>
            <a:off x="457200" y="6356352"/>
            <a:ext cx="2133600" cy="365125"/>
          </a:xfrm>
          <a:prstGeom prst="rect">
            <a:avLst/>
          </a:prstGeom>
        </p:spPr>
        <p:txBody>
          <a:bodyPr/>
          <a:lstStyle/>
          <a:p>
            <a:endParaRPr lang="en-US"/>
          </a:p>
        </p:txBody>
      </p:sp>
      <p:sp>
        <p:nvSpPr>
          <p:cNvPr id="4" name="Fußzeilenplatzhalter 3"/>
          <p:cNvSpPr>
            <a:spLocks noGrp="1"/>
          </p:cNvSpPr>
          <p:nvPr>
            <p:ph type="ftr" sz="quarter" idx="11"/>
          </p:nvPr>
        </p:nvSpPr>
        <p:spPr>
          <a:xfrm>
            <a:off x="3124200" y="6356352"/>
            <a:ext cx="2895600" cy="365125"/>
          </a:xfrm>
          <a:prstGeom prst="rect">
            <a:avLst/>
          </a:prstGeom>
        </p:spPr>
        <p:txBody>
          <a:bodyPr/>
          <a:lstStyle/>
          <a:p>
            <a:endParaRPr lang="en-US"/>
          </a:p>
        </p:txBody>
      </p:sp>
      <p:sp>
        <p:nvSpPr>
          <p:cNvPr id="5" name="Foliennummernplatzhalter 4"/>
          <p:cNvSpPr>
            <a:spLocks noGrp="1"/>
          </p:cNvSpPr>
          <p:nvPr>
            <p:ph type="sldNum" sz="quarter" idx="12"/>
          </p:nvPr>
        </p:nvSpPr>
        <p:spPr>
          <a:xfrm>
            <a:off x="6872352" y="6456192"/>
            <a:ext cx="2133600" cy="365125"/>
          </a:xfrm>
          <a:prstGeom prst="rect">
            <a:avLst/>
          </a:prstGeom>
        </p:spPr>
        <p:txBody>
          <a:bodyPr/>
          <a:lstStyle/>
          <a:p>
            <a:fld id="{F7EAB6FE-9CE9-4320-8DE1-51779DEA9385}" type="slidenum">
              <a:rPr lang="en-US" smtClean="0"/>
              <a:t>‹#›</a:t>
            </a:fld>
            <a:endParaRPr lang="en-US"/>
          </a:p>
        </p:txBody>
      </p:sp>
      <p:sp>
        <p:nvSpPr>
          <p:cNvPr id="7" name="Textplatzhalter 6"/>
          <p:cNvSpPr>
            <a:spLocks noGrp="1"/>
          </p:cNvSpPr>
          <p:nvPr>
            <p:ph type="body" sz="quarter" idx="13"/>
          </p:nvPr>
        </p:nvSpPr>
        <p:spPr>
          <a:xfrm>
            <a:off x="457201" y="1699200"/>
            <a:ext cx="8228012" cy="4457760"/>
          </a:xfrm>
        </p:spPr>
        <p:txBody>
          <a:bodyPr/>
          <a:lstStyle>
            <a:lvl1pPr marL="346075" indent="-344488">
              <a:buFont typeface="+mj-lt"/>
              <a:buAutoNum type="arabicPeriod"/>
              <a:defRPr>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34204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30400"/>
            <a:ext cx="8229600" cy="1152000"/>
          </a:xfrm>
        </p:spPr>
        <p:txBody>
          <a:bodyPr>
            <a:normAutofit/>
          </a:bodyPr>
          <a:lstStyle>
            <a:lvl1pPr>
              <a:defRPr sz="3600" baseline="0"/>
            </a:lvl1pPr>
          </a:lstStyle>
          <a:p>
            <a:r>
              <a:rPr lang="en-US" dirty="0" smtClean="0"/>
              <a:t>Text Sample</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72352" y="6456192"/>
            <a:ext cx="2133600" cy="365125"/>
          </a:xfrm>
          <a:prstGeom prst="rect">
            <a:avLst/>
          </a:prstGeom>
        </p:spPr>
        <p:txBody>
          <a:bodyPr/>
          <a:lstStyle/>
          <a:p>
            <a:fld id="{F7EAB6FE-9CE9-4320-8DE1-51779DEA9385}" type="slidenum">
              <a:rPr lang="en-US" smtClean="0"/>
              <a:t>‹#›</a:t>
            </a:fld>
            <a:endParaRPr lang="en-US"/>
          </a:p>
        </p:txBody>
      </p:sp>
      <p:sp>
        <p:nvSpPr>
          <p:cNvPr id="10" name="Inhaltsplatzhalter 9"/>
          <p:cNvSpPr>
            <a:spLocks noGrp="1"/>
          </p:cNvSpPr>
          <p:nvPr>
            <p:ph sz="quarter" idx="14"/>
          </p:nvPr>
        </p:nvSpPr>
        <p:spPr>
          <a:xfrm>
            <a:off x="457201" y="1699200"/>
            <a:ext cx="8228012" cy="4447600"/>
          </a:xfr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8349984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30400"/>
            <a:ext cx="8229600" cy="1152000"/>
          </a:xfrm>
        </p:spPr>
        <p:txBody>
          <a:bodyPr>
            <a:normAutofit/>
          </a:bodyPr>
          <a:lstStyle>
            <a:lvl1pPr>
              <a:defRPr sz="3600" baseline="0"/>
            </a:lvl1pPr>
          </a:lstStyle>
          <a:p>
            <a:r>
              <a:rPr lang="en-US" dirty="0" smtClean="0"/>
              <a:t>36pt Headline</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72352" y="6456192"/>
            <a:ext cx="2133600" cy="365125"/>
          </a:xfrm>
          <a:prstGeom prst="rect">
            <a:avLst/>
          </a:prstGeom>
        </p:spPr>
        <p:txBody>
          <a:bodyPr/>
          <a:lstStyle/>
          <a:p>
            <a:fld id="{F7EAB6FE-9CE9-4320-8DE1-51779DEA9385}" type="slidenum">
              <a:rPr lang="en-US" smtClean="0"/>
              <a:t>‹#›</a:t>
            </a:fld>
            <a:endParaRPr lang="en-US"/>
          </a:p>
        </p:txBody>
      </p:sp>
      <p:sp>
        <p:nvSpPr>
          <p:cNvPr id="7" name="Textplatzhalter 6"/>
          <p:cNvSpPr>
            <a:spLocks noGrp="1"/>
          </p:cNvSpPr>
          <p:nvPr>
            <p:ph type="body" sz="quarter" idx="13"/>
          </p:nvPr>
        </p:nvSpPr>
        <p:spPr>
          <a:xfrm>
            <a:off x="457201" y="1699200"/>
            <a:ext cx="8228012" cy="4396800"/>
          </a:xfrm>
        </p:spPr>
        <p:txBody>
          <a:bodyPr/>
          <a:lstStyle>
            <a:lvl1pPr marL="180000" indent="-179388">
              <a:lnSpc>
                <a:spcPct val="100000"/>
              </a:lnSpc>
              <a:defRPr/>
            </a:lvl1pPr>
            <a:lvl2pPr>
              <a:lnSpc>
                <a:spcPct val="100000"/>
              </a:lnSpc>
              <a:defRPr/>
            </a:lvl2pPr>
            <a:lvl3pPr>
              <a:lnSpc>
                <a:spcPct val="100000"/>
              </a:lnSpc>
              <a:defRPr/>
            </a:lvl3pPr>
            <a:lvl4pPr>
              <a:lnSpc>
                <a:spcPct val="100000"/>
              </a:lnSpc>
              <a:defRPr/>
            </a:lvl4pPr>
            <a:lvl5pPr marL="944563" indent="-233363">
              <a:lnSpc>
                <a:spcPct val="10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860488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Divi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59450"/>
            <a:ext cx="7772400" cy="1362075"/>
          </a:xfrm>
        </p:spPr>
        <p:txBody>
          <a:bodyPr anchor="b" anchorCtr="0">
            <a:normAutofit/>
          </a:bodyPr>
          <a:lstStyle>
            <a:lvl1pPr algn="l">
              <a:defRPr sz="3600" b="0" cap="none">
                <a:solidFill>
                  <a:schemeClr val="bg1"/>
                </a:solidFill>
                <a:latin typeface="Verdana" pitchFamily="34" charset="0"/>
                <a:ea typeface="Verdana" pitchFamily="34" charset="0"/>
                <a:cs typeface="Verdana" pitchFamily="34" charset="0"/>
              </a:defRPr>
            </a:lvl1pPr>
          </a:lstStyle>
          <a:p>
            <a:r>
              <a:rPr lang="en-US" dirty="0" smtClean="0"/>
              <a:t>36pt Text</a:t>
            </a:r>
            <a:endParaRPr lang="en-US" dirty="0"/>
          </a:p>
        </p:txBody>
      </p:sp>
      <p:sp>
        <p:nvSpPr>
          <p:cNvPr id="3" name="Text Placeholder 2"/>
          <p:cNvSpPr>
            <a:spLocks noGrp="1"/>
          </p:cNvSpPr>
          <p:nvPr>
            <p:ph type="body" idx="1" hasCustomPrompt="1"/>
          </p:nvPr>
        </p:nvSpPr>
        <p:spPr>
          <a:xfrm>
            <a:off x="455613" y="3670235"/>
            <a:ext cx="7772400" cy="1500187"/>
          </a:xfrm>
          <a:prstGeom prst="rect">
            <a:avLst/>
          </a:prstGeom>
        </p:spPr>
        <p:txBody>
          <a:bodyPr anchor="t" anchorCtr="0">
            <a:normAutofit/>
          </a:bodyPr>
          <a:lstStyle>
            <a:lvl1pPr marL="0" indent="0">
              <a:buNone/>
              <a:defRPr sz="1600">
                <a:solidFill>
                  <a:schemeClr val="accent3"/>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Subhead</a:t>
            </a:r>
            <a:endParaRPr lang="en-US" dirty="0"/>
          </a:p>
        </p:txBody>
      </p:sp>
      <p:sp>
        <p:nvSpPr>
          <p:cNvPr id="14" name="Freeform 6"/>
          <p:cNvSpPr/>
          <p:nvPr/>
        </p:nvSpPr>
        <p:spPr>
          <a:xfrm>
            <a:off x="8626" y="6397429"/>
            <a:ext cx="9144000" cy="460573"/>
          </a:xfrm>
          <a:custGeom>
            <a:avLst/>
            <a:gdLst>
              <a:gd name="connsiteX0" fmla="*/ 9155339 w 9162317"/>
              <a:gd name="connsiteY0" fmla="*/ 0 h 460573"/>
              <a:gd name="connsiteX1" fmla="*/ 8352851 w 9162317"/>
              <a:gd name="connsiteY1" fmla="*/ 6978 h 460573"/>
              <a:gd name="connsiteX2" fmla="*/ 7829490 w 9162317"/>
              <a:gd name="connsiteY2" fmla="*/ 314027 h 460573"/>
              <a:gd name="connsiteX3" fmla="*/ 0 w 9162317"/>
              <a:gd name="connsiteY3" fmla="*/ 307048 h 460573"/>
              <a:gd name="connsiteX4" fmla="*/ 0 w 9162317"/>
              <a:gd name="connsiteY4" fmla="*/ 460573 h 460573"/>
              <a:gd name="connsiteX5" fmla="*/ 9162317 w 9162317"/>
              <a:gd name="connsiteY5" fmla="*/ 453594 h 460573"/>
              <a:gd name="connsiteX6" fmla="*/ 9155339 w 9162317"/>
              <a:gd name="connsiteY6" fmla="*/ 0 h 46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317" h="460573">
                <a:moveTo>
                  <a:pt x="9155339" y="0"/>
                </a:moveTo>
                <a:lnTo>
                  <a:pt x="8352851" y="6978"/>
                </a:lnTo>
                <a:lnTo>
                  <a:pt x="7829490" y="314027"/>
                </a:lnTo>
                <a:lnTo>
                  <a:pt x="0" y="307048"/>
                </a:lnTo>
                <a:lnTo>
                  <a:pt x="0" y="460573"/>
                </a:lnTo>
                <a:lnTo>
                  <a:pt x="9162317" y="453594"/>
                </a:lnTo>
                <a:lnTo>
                  <a:pt x="9155339" y="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Verdana" pitchFamily="34" charset="0"/>
              <a:ea typeface="Verdana" pitchFamily="34" charset="0"/>
              <a:cs typeface="Verdana" pitchFamily="34" charset="0"/>
            </a:endParaRPr>
          </a:p>
        </p:txBody>
      </p:sp>
      <p:sp>
        <p:nvSpPr>
          <p:cNvPr id="15" name="Slide Number Placeholder 5"/>
          <p:cNvSpPr>
            <a:spLocks noGrp="1"/>
          </p:cNvSpPr>
          <p:nvPr>
            <p:ph type="sldNum" sz="quarter" idx="12"/>
          </p:nvPr>
        </p:nvSpPr>
        <p:spPr>
          <a:xfrm>
            <a:off x="6872352" y="6456192"/>
            <a:ext cx="2133600" cy="365125"/>
          </a:xfrm>
        </p:spPr>
        <p:txBody>
          <a:bodyPr/>
          <a:lstStyle>
            <a:lvl1pPr>
              <a:defRPr>
                <a:solidFill>
                  <a:schemeClr val="accent1"/>
                </a:solidFill>
                <a:latin typeface="Verdana" pitchFamily="34" charset="0"/>
                <a:ea typeface="Verdana" pitchFamily="34" charset="0"/>
                <a:cs typeface="Verdana" pitchFamily="34" charset="0"/>
              </a:defRPr>
            </a:lvl1pPr>
          </a:lstStyle>
          <a:p>
            <a:fld id="{F7EAB6FE-9CE9-4320-8DE1-51779DEA9385}" type="slidenum">
              <a:rPr lang="en-US" smtClean="0"/>
              <a:t>‹#›</a:t>
            </a:fld>
            <a:endParaRPr lang="en-US"/>
          </a:p>
        </p:txBody>
      </p:sp>
      <p:pic>
        <p:nvPicPr>
          <p:cNvPr id="16" name="Picture 9" descr="int_lookins_hrz_rgb_blue.png"/>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8240893" y="6515685"/>
            <a:ext cx="366547" cy="240031"/>
          </a:xfrm>
          <a:prstGeom prst="rect">
            <a:avLst/>
          </a:prstGeom>
        </p:spPr>
      </p:pic>
      <p:cxnSp>
        <p:nvCxnSpPr>
          <p:cNvPr id="17" name="Straight Connector 10"/>
          <p:cNvCxnSpPr/>
          <p:nvPr/>
        </p:nvCxnSpPr>
        <p:spPr>
          <a:xfrm>
            <a:off x="8725284" y="6509754"/>
            <a:ext cx="0" cy="238125"/>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38598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text box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31620"/>
            <a:ext cx="8229600" cy="1152000"/>
          </a:xfrm>
        </p:spPr>
        <p:txBody>
          <a:bodyPr/>
          <a:lstStyle>
            <a:lvl1pPr>
              <a:defRPr/>
            </a:lvl1pPr>
          </a:lstStyle>
          <a:p>
            <a:r>
              <a:rPr lang="en-US" noProof="0" smtClean="0"/>
              <a:t>Two Content Text Boxes</a:t>
            </a:r>
            <a:endParaRPr lang="en-US" noProof="0"/>
          </a:p>
        </p:txBody>
      </p:sp>
      <p:sp>
        <p:nvSpPr>
          <p:cNvPr id="3" name="Content Placeholder 2"/>
          <p:cNvSpPr>
            <a:spLocks noGrp="1"/>
          </p:cNvSpPr>
          <p:nvPr>
            <p:ph sz="half" idx="1"/>
          </p:nvPr>
        </p:nvSpPr>
        <p:spPr>
          <a:xfrm>
            <a:off x="457201" y="1699200"/>
            <a:ext cx="4032621" cy="4525963"/>
          </a:xfrm>
          <a:prstGeom prst="rect">
            <a:avLst/>
          </a:prstGeom>
        </p:spPr>
        <p:txBody>
          <a:bodyPr/>
          <a:lstStyle>
            <a:lvl1pPr marL="2563" indent="0">
              <a:lnSpc>
                <a:spcPct val="100000"/>
              </a:lnSpc>
              <a:buNone/>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noProof="0" smtClean="0"/>
              <a:t>Click to edit Master text styles</a:t>
            </a:r>
          </a:p>
        </p:txBody>
      </p:sp>
      <p:sp>
        <p:nvSpPr>
          <p:cNvPr id="4" name="Content Placeholder 3"/>
          <p:cNvSpPr>
            <a:spLocks noGrp="1"/>
          </p:cNvSpPr>
          <p:nvPr>
            <p:ph sz="half" idx="2"/>
          </p:nvPr>
        </p:nvSpPr>
        <p:spPr>
          <a:xfrm>
            <a:off x="4739966" y="1699200"/>
            <a:ext cx="3946833" cy="4525963"/>
          </a:xfrm>
          <a:prstGeom prst="rect">
            <a:avLst/>
          </a:prstGeom>
        </p:spPr>
        <p:txBody>
          <a:bodyPr/>
          <a:lstStyle>
            <a:lvl1pPr marL="2563" indent="0">
              <a:lnSpc>
                <a:spcPct val="100000"/>
              </a:lnSpc>
              <a:buNone/>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noProof="0"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72352" y="6456192"/>
            <a:ext cx="2133600" cy="365125"/>
          </a:xfrm>
          <a:prstGeom prst="rect">
            <a:avLst/>
          </a:prstGeom>
        </p:spPr>
        <p:txBody>
          <a:bodyPr/>
          <a:lstStyle/>
          <a:p>
            <a:fld id="{F7EAB6FE-9CE9-4320-8DE1-51779DEA9385}" type="slidenum">
              <a:rPr lang="en-US" smtClean="0"/>
              <a:t>‹#›</a:t>
            </a:fld>
            <a:endParaRPr lang="en-US"/>
          </a:p>
        </p:txBody>
      </p:sp>
    </p:spTree>
    <p:extLst>
      <p:ext uri="{BB962C8B-B14F-4D97-AF65-F5344CB8AC3E}">
        <p14:creationId xmlns:p14="http://schemas.microsoft.com/office/powerpoint/2010/main" val="28872279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bullet text box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noProof="0" smtClean="0"/>
              <a:t>Two Bullet Text Boxes</a:t>
            </a:r>
            <a:endParaRPr lang="en-US" noProof="0"/>
          </a:p>
        </p:txBody>
      </p:sp>
      <p:sp>
        <p:nvSpPr>
          <p:cNvPr id="3" name="Content Placeholder 2"/>
          <p:cNvSpPr>
            <a:spLocks noGrp="1"/>
          </p:cNvSpPr>
          <p:nvPr>
            <p:ph sz="half" idx="1"/>
          </p:nvPr>
        </p:nvSpPr>
        <p:spPr>
          <a:xfrm>
            <a:off x="457201" y="1699200"/>
            <a:ext cx="4032621" cy="4525963"/>
          </a:xfrm>
          <a:prstGeom prst="rect">
            <a:avLst/>
          </a:prstGeom>
        </p:spPr>
        <p:txBody>
          <a:bodyPr/>
          <a:lstStyle>
            <a:lvl1pPr>
              <a:lnSpc>
                <a:spcPct val="100000"/>
              </a:lnSpc>
              <a:defRPr sz="2200"/>
            </a:lvl1pPr>
            <a:lvl2pPr>
              <a:lnSpc>
                <a:spcPct val="100000"/>
              </a:lnSpc>
              <a:defRPr sz="1800"/>
            </a:lvl2pPr>
            <a:lvl3pPr>
              <a:lnSpc>
                <a:spcPct val="100000"/>
              </a:lnSpc>
              <a:defRPr sz="1600"/>
            </a:lvl3pPr>
            <a:lvl4pPr>
              <a:lnSpc>
                <a:spcPct val="100000"/>
              </a:lnSpc>
              <a:defRPr sz="1400"/>
            </a:lvl4pPr>
            <a:lvl5pPr marL="995363" indent="-274638">
              <a:lnSpc>
                <a:spcPct val="100000"/>
              </a:lnSpc>
              <a:spcBef>
                <a:spcPts val="300"/>
              </a:spcBef>
              <a:defRPr sz="14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Content Placeholder 3"/>
          <p:cNvSpPr>
            <a:spLocks noGrp="1"/>
          </p:cNvSpPr>
          <p:nvPr>
            <p:ph sz="half" idx="2"/>
          </p:nvPr>
        </p:nvSpPr>
        <p:spPr>
          <a:xfrm>
            <a:off x="4739966" y="1699200"/>
            <a:ext cx="3946833" cy="4525963"/>
          </a:xfrm>
          <a:prstGeom prst="rect">
            <a:avLst/>
          </a:prstGeom>
        </p:spPr>
        <p:txBody>
          <a:bodyPr/>
          <a:lstStyle>
            <a:lvl1pPr>
              <a:lnSpc>
                <a:spcPct val="100000"/>
              </a:lnSpc>
              <a:defRPr sz="2200"/>
            </a:lvl1pPr>
            <a:lvl2pPr>
              <a:lnSpc>
                <a:spcPct val="100000"/>
              </a:lnSpc>
              <a:defRPr sz="1800"/>
            </a:lvl2pPr>
            <a:lvl3pPr>
              <a:lnSpc>
                <a:spcPct val="100000"/>
              </a:lnSpc>
              <a:defRPr sz="1600"/>
            </a:lvl3pPr>
            <a:lvl4pPr>
              <a:lnSpc>
                <a:spcPct val="100000"/>
              </a:lnSpc>
              <a:defRPr sz="1400"/>
            </a:lvl4pPr>
            <a:lvl5pPr marL="995363" indent="-274638">
              <a:lnSpc>
                <a:spcPct val="100000"/>
              </a:lnSpc>
              <a:spcBef>
                <a:spcPts val="300"/>
              </a:spcBef>
              <a:defRPr sz="14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72352" y="6456192"/>
            <a:ext cx="2133600" cy="365125"/>
          </a:xfrm>
          <a:prstGeom prst="rect">
            <a:avLst/>
          </a:prstGeom>
        </p:spPr>
        <p:txBody>
          <a:bodyPr/>
          <a:lstStyle/>
          <a:p>
            <a:fld id="{F7EAB6FE-9CE9-4320-8DE1-51779DEA9385}" type="slidenum">
              <a:rPr lang="en-US" smtClean="0"/>
              <a:t>‹#›</a:t>
            </a:fld>
            <a:endParaRPr lang="en-US"/>
          </a:p>
        </p:txBody>
      </p:sp>
    </p:spTree>
    <p:extLst>
      <p:ext uri="{BB962C8B-B14F-4D97-AF65-F5344CB8AC3E}">
        <p14:creationId xmlns:p14="http://schemas.microsoft.com/office/powerpoint/2010/main" val="38268532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872352" y="6456192"/>
            <a:ext cx="2133600" cy="365125"/>
          </a:xfrm>
          <a:prstGeom prst="rect">
            <a:avLst/>
          </a:prstGeom>
        </p:spPr>
        <p:txBody>
          <a:bodyPr/>
          <a:lstStyle/>
          <a:p>
            <a:fld id="{F7EAB6FE-9CE9-4320-8DE1-51779DEA9385}" type="slidenum">
              <a:rPr lang="en-US" smtClean="0"/>
              <a:t>‹#›</a:t>
            </a:fld>
            <a:endParaRPr lang="en-US"/>
          </a:p>
        </p:txBody>
      </p:sp>
    </p:spTree>
    <p:extLst>
      <p:ext uri="{BB962C8B-B14F-4D97-AF65-F5344CB8AC3E}">
        <p14:creationId xmlns:p14="http://schemas.microsoft.com/office/powerpoint/2010/main" val="3524258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1620"/>
            <a:ext cx="8229600" cy="1152000"/>
          </a:xfrm>
          <a:prstGeom prst="rect">
            <a:avLst/>
          </a:prstGeom>
        </p:spPr>
        <p:txBody>
          <a:bodyPr vert="horz" lIns="0" tIns="0" rIns="0" bIns="0" rtlCol="0" anchor="t" anchorCtr="0">
            <a:normAutofit/>
          </a:bodyPr>
          <a:lstStyle/>
          <a:p>
            <a:r>
              <a:rPr lang="de-DE" dirty="0" smtClean="0"/>
              <a:t>Titelmasterformat durch Klicken bearbeiten</a:t>
            </a:r>
            <a:endParaRPr lang="en-US" dirty="0"/>
          </a:p>
        </p:txBody>
      </p:sp>
      <p:sp>
        <p:nvSpPr>
          <p:cNvPr id="7" name="Textplatzhalter 6"/>
          <p:cNvSpPr>
            <a:spLocks noGrp="1"/>
          </p:cNvSpPr>
          <p:nvPr>
            <p:ph type="body" idx="1"/>
          </p:nvPr>
        </p:nvSpPr>
        <p:spPr>
          <a:xfrm>
            <a:off x="457200" y="1699200"/>
            <a:ext cx="8229600" cy="4525963"/>
          </a:xfrm>
          <a:prstGeom prst="rect">
            <a:avLst/>
          </a:prstGeom>
        </p:spPr>
        <p:txBody>
          <a:bodyPr vert="horz" lIns="0" tIns="0" rIns="0" bIns="0" rtlCol="0">
            <a:normAutofit/>
          </a:body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endParaRPr lang="de-DE" dirty="0"/>
          </a:p>
        </p:txBody>
      </p:sp>
      <p:sp>
        <p:nvSpPr>
          <p:cNvPr id="15" name="Freeform 11"/>
          <p:cNvSpPr/>
          <p:nvPr/>
        </p:nvSpPr>
        <p:spPr>
          <a:xfrm>
            <a:off x="1" y="6404407"/>
            <a:ext cx="9150839" cy="456141"/>
          </a:xfrm>
          <a:custGeom>
            <a:avLst/>
            <a:gdLst>
              <a:gd name="connsiteX0" fmla="*/ 9155339 w 9162317"/>
              <a:gd name="connsiteY0" fmla="*/ 0 h 460573"/>
              <a:gd name="connsiteX1" fmla="*/ 8352851 w 9162317"/>
              <a:gd name="connsiteY1" fmla="*/ 6978 h 460573"/>
              <a:gd name="connsiteX2" fmla="*/ 7829490 w 9162317"/>
              <a:gd name="connsiteY2" fmla="*/ 314027 h 460573"/>
              <a:gd name="connsiteX3" fmla="*/ 0 w 9162317"/>
              <a:gd name="connsiteY3" fmla="*/ 307048 h 460573"/>
              <a:gd name="connsiteX4" fmla="*/ 0 w 9162317"/>
              <a:gd name="connsiteY4" fmla="*/ 460573 h 460573"/>
              <a:gd name="connsiteX5" fmla="*/ 9162317 w 9162317"/>
              <a:gd name="connsiteY5" fmla="*/ 453594 h 460573"/>
              <a:gd name="connsiteX6" fmla="*/ 9155339 w 9162317"/>
              <a:gd name="connsiteY6" fmla="*/ 0 h 460573"/>
              <a:gd name="connsiteX0" fmla="*/ 9168064 w 9168064"/>
              <a:gd name="connsiteY0" fmla="*/ 2547 h 453595"/>
              <a:gd name="connsiteX1" fmla="*/ 8352851 w 9168064"/>
              <a:gd name="connsiteY1" fmla="*/ 0 h 453595"/>
              <a:gd name="connsiteX2" fmla="*/ 7829490 w 9168064"/>
              <a:gd name="connsiteY2" fmla="*/ 307049 h 453595"/>
              <a:gd name="connsiteX3" fmla="*/ 0 w 9168064"/>
              <a:gd name="connsiteY3" fmla="*/ 300070 h 453595"/>
              <a:gd name="connsiteX4" fmla="*/ 0 w 9168064"/>
              <a:gd name="connsiteY4" fmla="*/ 453595 h 453595"/>
              <a:gd name="connsiteX5" fmla="*/ 9162317 w 9168064"/>
              <a:gd name="connsiteY5" fmla="*/ 446616 h 453595"/>
              <a:gd name="connsiteX6" fmla="*/ 9168064 w 9168064"/>
              <a:gd name="connsiteY6" fmla="*/ 2547 h 453595"/>
              <a:gd name="connsiteX0" fmla="*/ 9168064 w 9168064"/>
              <a:gd name="connsiteY0" fmla="*/ 2547 h 456141"/>
              <a:gd name="connsiteX1" fmla="*/ 8352851 w 9168064"/>
              <a:gd name="connsiteY1" fmla="*/ 0 h 456141"/>
              <a:gd name="connsiteX2" fmla="*/ 7829490 w 9168064"/>
              <a:gd name="connsiteY2" fmla="*/ 307049 h 456141"/>
              <a:gd name="connsiteX3" fmla="*/ 0 w 9168064"/>
              <a:gd name="connsiteY3" fmla="*/ 300070 h 456141"/>
              <a:gd name="connsiteX4" fmla="*/ 0 w 9168064"/>
              <a:gd name="connsiteY4" fmla="*/ 453595 h 456141"/>
              <a:gd name="connsiteX5" fmla="*/ 9155954 w 9168064"/>
              <a:gd name="connsiteY5" fmla="*/ 456141 h 456141"/>
              <a:gd name="connsiteX6" fmla="*/ 9168064 w 9168064"/>
              <a:gd name="connsiteY6" fmla="*/ 2547 h 456141"/>
              <a:gd name="connsiteX0" fmla="*/ 9168064 w 9169169"/>
              <a:gd name="connsiteY0" fmla="*/ 2547 h 456141"/>
              <a:gd name="connsiteX1" fmla="*/ 8352851 w 9169169"/>
              <a:gd name="connsiteY1" fmla="*/ 0 h 456141"/>
              <a:gd name="connsiteX2" fmla="*/ 7829490 w 9169169"/>
              <a:gd name="connsiteY2" fmla="*/ 307049 h 456141"/>
              <a:gd name="connsiteX3" fmla="*/ 0 w 9169169"/>
              <a:gd name="connsiteY3" fmla="*/ 300070 h 456141"/>
              <a:gd name="connsiteX4" fmla="*/ 0 w 9169169"/>
              <a:gd name="connsiteY4" fmla="*/ 453595 h 456141"/>
              <a:gd name="connsiteX5" fmla="*/ 9168679 w 9169169"/>
              <a:gd name="connsiteY5" fmla="*/ 456141 h 456141"/>
              <a:gd name="connsiteX6" fmla="*/ 9168064 w 9169169"/>
              <a:gd name="connsiteY6" fmla="*/ 2547 h 45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9169" h="456141">
                <a:moveTo>
                  <a:pt x="9168064" y="2547"/>
                </a:moveTo>
                <a:lnTo>
                  <a:pt x="8352851" y="0"/>
                </a:lnTo>
                <a:lnTo>
                  <a:pt x="7829490" y="307049"/>
                </a:lnTo>
                <a:lnTo>
                  <a:pt x="0" y="300070"/>
                </a:lnTo>
                <a:lnTo>
                  <a:pt x="0" y="453595"/>
                </a:lnTo>
                <a:lnTo>
                  <a:pt x="9168679" y="456141"/>
                </a:lnTo>
                <a:cubicBezTo>
                  <a:pt x="9170595" y="308118"/>
                  <a:pt x="9166148" y="150570"/>
                  <a:pt x="9168064" y="2547"/>
                </a:cubicBezTo>
                <a:close/>
              </a:path>
            </a:pathLst>
          </a:cu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Verdana" pitchFamily="34" charset="0"/>
              <a:ea typeface="Verdana" pitchFamily="34" charset="0"/>
              <a:cs typeface="Verdana" pitchFamily="34" charset="0"/>
            </a:endParaRPr>
          </a:p>
        </p:txBody>
      </p:sp>
      <p:sp>
        <p:nvSpPr>
          <p:cNvPr id="16"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latin typeface="Verdana" pitchFamily="34" charset="0"/>
                <a:ea typeface="Verdana" pitchFamily="34" charset="0"/>
                <a:cs typeface="Verdana" pitchFamily="34" charset="0"/>
              </a:defRPr>
            </a:lvl1pPr>
          </a:lstStyle>
          <a:p>
            <a:endParaRPr lang="en-US"/>
          </a:p>
        </p:txBody>
      </p:sp>
      <p:sp>
        <p:nvSpPr>
          <p:cNvPr id="17"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latin typeface="Verdana" pitchFamily="34" charset="0"/>
                <a:ea typeface="Verdana" pitchFamily="34" charset="0"/>
                <a:cs typeface="Verdana" pitchFamily="34" charset="0"/>
              </a:defRPr>
            </a:lvl1pPr>
          </a:lstStyle>
          <a:p>
            <a:endParaRPr lang="en-US"/>
          </a:p>
        </p:txBody>
      </p:sp>
      <p:sp>
        <p:nvSpPr>
          <p:cNvPr id="18" name="Slide Number Placeholder 5"/>
          <p:cNvSpPr>
            <a:spLocks noGrp="1"/>
          </p:cNvSpPr>
          <p:nvPr>
            <p:ph type="sldNum" sz="quarter" idx="4"/>
          </p:nvPr>
        </p:nvSpPr>
        <p:spPr>
          <a:xfrm>
            <a:off x="6872352" y="6456192"/>
            <a:ext cx="2133600" cy="365125"/>
          </a:xfrm>
          <a:prstGeom prst="rect">
            <a:avLst/>
          </a:prstGeom>
        </p:spPr>
        <p:txBody>
          <a:bodyPr vert="horz" lIns="0" tIns="0" rIns="0" bIns="0" rtlCol="0" anchor="ctr"/>
          <a:lstStyle>
            <a:lvl1pPr algn="r">
              <a:defRPr sz="900">
                <a:solidFill>
                  <a:srgbClr val="FFFFFF"/>
                </a:solidFill>
                <a:latin typeface="Verdana" pitchFamily="34" charset="0"/>
                <a:ea typeface="Verdana" pitchFamily="34" charset="0"/>
                <a:cs typeface="Verdana" pitchFamily="34" charset="0"/>
              </a:defRPr>
            </a:lvl1pPr>
          </a:lstStyle>
          <a:p>
            <a:fld id="{F7EAB6FE-9CE9-4320-8DE1-51779DEA9385}" type="slidenum">
              <a:rPr lang="en-US" smtClean="0"/>
              <a:t>‹#›</a:t>
            </a:fld>
            <a:endParaRPr lang="en-US"/>
          </a:p>
        </p:txBody>
      </p:sp>
      <p:cxnSp>
        <p:nvCxnSpPr>
          <p:cNvPr id="19" name="Straight Connector 10"/>
          <p:cNvCxnSpPr/>
          <p:nvPr/>
        </p:nvCxnSpPr>
        <p:spPr>
          <a:xfrm>
            <a:off x="8725284" y="6509754"/>
            <a:ext cx="0" cy="238125"/>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20" name="Picture 9" descr="int_lookins_hrz_rgb_wht_24.png"/>
          <p:cNvPicPr>
            <a:picLocks noChangeAspect="1"/>
          </p:cNvPicPr>
          <p:nvPr/>
        </p:nvPicPr>
        <p:blipFill rotWithShape="1">
          <a:blip r:embed="rId12" cstate="screen">
            <a:extLst>
              <a:ext uri="{28A0092B-C50C-407E-A947-70E740481C1C}">
                <a14:useLocalDpi xmlns:a14="http://schemas.microsoft.com/office/drawing/2010/main" val="0"/>
              </a:ext>
            </a:extLst>
          </a:blip>
          <a:srcRect r="53442"/>
          <a:stretch/>
        </p:blipFill>
        <p:spPr>
          <a:xfrm>
            <a:off x="8240432" y="6511163"/>
            <a:ext cx="390751" cy="246888"/>
          </a:xfrm>
          <a:prstGeom prst="rect">
            <a:avLst/>
          </a:prstGeom>
        </p:spPr>
      </p:pic>
    </p:spTree>
    <p:extLst>
      <p:ext uri="{BB962C8B-B14F-4D97-AF65-F5344CB8AC3E}">
        <p14:creationId xmlns:p14="http://schemas.microsoft.com/office/powerpoint/2010/main" val="335347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accent1"/>
          </a:solidFill>
          <a:latin typeface="Verdana" pitchFamily="34" charset="0"/>
          <a:ea typeface="Verdana" pitchFamily="34" charset="0"/>
          <a:cs typeface="Verdana" pitchFamily="34" charset="0"/>
        </a:defRPr>
      </a:lvl1pPr>
    </p:titleStyle>
    <p:bodyStyle>
      <a:lvl1pPr marL="180000" marR="0" indent="-180000" algn="l" defTabSz="457200" rtl="0" eaLnBrk="1" fontAlgn="auto" latinLnBrk="0" hangingPunct="1">
        <a:lnSpc>
          <a:spcPct val="100000"/>
        </a:lnSpc>
        <a:spcBef>
          <a:spcPts val="1200"/>
        </a:spcBef>
        <a:spcAft>
          <a:spcPts val="0"/>
        </a:spcAft>
        <a:buClrTx/>
        <a:buSzTx/>
        <a:buFont typeface="Wingdings" pitchFamily="2" charset="2"/>
        <a:buChar char="§"/>
        <a:tabLst/>
        <a:defRPr sz="2200" b="0" kern="1200">
          <a:solidFill>
            <a:schemeClr val="tx2"/>
          </a:solidFill>
          <a:latin typeface="Verdana" pitchFamily="34" charset="0"/>
          <a:ea typeface="Verdana" pitchFamily="34" charset="0"/>
          <a:cs typeface="Verdana" pitchFamily="34" charset="0"/>
        </a:defRPr>
      </a:lvl1pPr>
      <a:lvl2pPr marL="360000" indent="-180000" algn="l" defTabSz="457200" rtl="0" eaLnBrk="1" latinLnBrk="0" hangingPunct="1">
        <a:lnSpc>
          <a:spcPct val="100000"/>
        </a:lnSpc>
        <a:spcBef>
          <a:spcPts val="900"/>
        </a:spcBef>
        <a:buFont typeface="Wingdings" charset="2"/>
        <a:buChar char="§"/>
        <a:defRPr sz="1800" kern="1200" baseline="0">
          <a:solidFill>
            <a:schemeClr val="tx2"/>
          </a:solidFill>
          <a:latin typeface="Verdana" pitchFamily="34" charset="0"/>
          <a:ea typeface="Verdana" pitchFamily="34" charset="0"/>
          <a:cs typeface="Verdana" pitchFamily="34" charset="0"/>
        </a:defRPr>
      </a:lvl2pPr>
      <a:lvl3pPr marL="540000" indent="-180000" algn="l" defTabSz="457200" rtl="0" eaLnBrk="1" latinLnBrk="0" hangingPunct="1">
        <a:lnSpc>
          <a:spcPct val="100000"/>
        </a:lnSpc>
        <a:spcBef>
          <a:spcPts val="600"/>
        </a:spcBef>
        <a:buFont typeface="Symbol" pitchFamily="18" charset="2"/>
        <a:buChar char="-"/>
        <a:defRPr sz="1600" kern="1200">
          <a:solidFill>
            <a:schemeClr val="tx2"/>
          </a:solidFill>
          <a:latin typeface="Verdana" pitchFamily="34" charset="0"/>
          <a:ea typeface="Verdana" pitchFamily="34" charset="0"/>
          <a:cs typeface="Verdana" pitchFamily="34" charset="0"/>
        </a:defRPr>
      </a:lvl3pPr>
      <a:lvl4pPr marL="720000" indent="-180000" algn="l" defTabSz="457200" rtl="0" eaLnBrk="1" latinLnBrk="0" hangingPunct="1">
        <a:lnSpc>
          <a:spcPct val="100000"/>
        </a:lnSpc>
        <a:spcBef>
          <a:spcPts val="300"/>
        </a:spcBef>
        <a:buFont typeface="Arial" pitchFamily="34" charset="0"/>
        <a:buChar char="»"/>
        <a:defRPr sz="1400" kern="1200">
          <a:solidFill>
            <a:schemeClr val="tx2"/>
          </a:solidFill>
          <a:latin typeface="Verdana" pitchFamily="34" charset="0"/>
          <a:ea typeface="Verdana" pitchFamily="34" charset="0"/>
          <a:cs typeface="Verdana" pitchFamily="34" charset="0"/>
        </a:defRPr>
      </a:lvl4pPr>
      <a:lvl5pPr marL="1319213" indent="-228600" algn="l" defTabSz="457200" rtl="0" eaLnBrk="1" latinLnBrk="0" hangingPunct="1">
        <a:spcBef>
          <a:spcPct val="20000"/>
        </a:spcBef>
        <a:buFont typeface="Arial"/>
        <a:buChar char="»"/>
        <a:defRPr sz="1400" kern="1200">
          <a:solidFill>
            <a:schemeClr val="tx2"/>
          </a:solidFill>
          <a:latin typeface="Verdana" pitchFamily="34" charset="0"/>
          <a:ea typeface="Verdana" pitchFamily="34" charset="0"/>
          <a:cs typeface="Verdan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094" y="2854379"/>
            <a:ext cx="8298322" cy="1470025"/>
          </a:xfrm>
        </p:spPr>
        <p:txBody>
          <a:bodyPr>
            <a:normAutofit fontScale="90000"/>
          </a:bodyPr>
          <a:lstStyle/>
          <a:p>
            <a:r>
              <a:rPr lang="en-US" dirty="0"/>
              <a:t>Using an Adaptive Mesh Refinement proxy code to assess dynamic load balancing capabilities for </a:t>
            </a:r>
            <a:r>
              <a:rPr lang="en-US" dirty="0" err="1"/>
              <a:t>exascale</a:t>
            </a:r>
            <a:endParaRPr lang="en-US" dirty="0"/>
          </a:p>
        </p:txBody>
      </p:sp>
      <p:sp>
        <p:nvSpPr>
          <p:cNvPr id="3" name="Subtitle 2"/>
          <p:cNvSpPr>
            <a:spLocks noGrp="1"/>
          </p:cNvSpPr>
          <p:nvPr>
            <p:ph type="subTitle" idx="1"/>
          </p:nvPr>
        </p:nvSpPr>
        <p:spPr>
          <a:xfrm>
            <a:off x="493094" y="4596673"/>
            <a:ext cx="6330212" cy="1233813"/>
          </a:xfrm>
        </p:spPr>
        <p:txBody>
          <a:bodyPr/>
          <a:lstStyle/>
          <a:p>
            <a:r>
              <a:rPr lang="en-US" dirty="0"/>
              <a:t>Rob Van </a:t>
            </a:r>
            <a:r>
              <a:rPr lang="en-US" dirty="0" smtClean="0"/>
              <a:t>der Wijngaart</a:t>
            </a:r>
          </a:p>
          <a:p>
            <a:r>
              <a:rPr lang="en-US" dirty="0" smtClean="0"/>
              <a:t>Intel Labs, Intel Federal </a:t>
            </a:r>
            <a:endParaRPr lang="en-US" dirty="0"/>
          </a:p>
        </p:txBody>
      </p:sp>
      <p:sp>
        <p:nvSpPr>
          <p:cNvPr id="6" name="Rectangle 5"/>
          <p:cNvSpPr/>
          <p:nvPr/>
        </p:nvSpPr>
        <p:spPr>
          <a:xfrm>
            <a:off x="234591" y="6083417"/>
            <a:ext cx="2564323" cy="5258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pic>
        <p:nvPicPr>
          <p:cNvPr id="8" name="Picture 2" descr="Image result for people's republic of korea fL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7954" y="0"/>
            <a:ext cx="2056046" cy="1158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360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7EAB6FE-9CE9-4320-8DE1-51779DEA9385}" type="slidenum">
              <a:rPr lang="en-US" smtClean="0"/>
              <a:t>10</a:t>
            </a:fld>
            <a:endParaRPr lang="en-US"/>
          </a:p>
        </p:txBody>
      </p:sp>
      <p:grpSp>
        <p:nvGrpSpPr>
          <p:cNvPr id="489" name="Group 488"/>
          <p:cNvGrpSpPr/>
          <p:nvPr/>
        </p:nvGrpSpPr>
        <p:grpSpPr>
          <a:xfrm>
            <a:off x="1132248" y="1367148"/>
            <a:ext cx="4626994" cy="4614461"/>
            <a:chOff x="1289718" y="1505690"/>
            <a:chExt cx="4626994" cy="4614461"/>
          </a:xfrm>
        </p:grpSpPr>
        <p:grpSp>
          <p:nvGrpSpPr>
            <p:cNvPr id="264" name="Group 263"/>
            <p:cNvGrpSpPr/>
            <p:nvPr/>
          </p:nvGrpSpPr>
          <p:grpSpPr>
            <a:xfrm>
              <a:off x="1289718" y="1505690"/>
              <a:ext cx="925400" cy="4614461"/>
              <a:chOff x="1056585" y="1734491"/>
              <a:chExt cx="925400" cy="4614461"/>
            </a:xfrm>
          </p:grpSpPr>
          <p:grpSp>
            <p:nvGrpSpPr>
              <p:cNvPr id="209" name="Group 208"/>
              <p:cNvGrpSpPr/>
              <p:nvPr/>
            </p:nvGrpSpPr>
            <p:grpSpPr>
              <a:xfrm>
                <a:off x="1056585" y="5421983"/>
                <a:ext cx="925399" cy="926969"/>
                <a:chOff x="904970" y="1582130"/>
                <a:chExt cx="3667030" cy="3687454"/>
              </a:xfrm>
            </p:grpSpPr>
            <p:cxnSp>
              <p:nvCxnSpPr>
                <p:cNvPr id="254" name="Straight Connector 25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0" name="Group 209"/>
              <p:cNvGrpSpPr/>
              <p:nvPr/>
            </p:nvGrpSpPr>
            <p:grpSpPr>
              <a:xfrm>
                <a:off x="1056585" y="4497779"/>
                <a:ext cx="925399" cy="926969"/>
                <a:chOff x="904970" y="1582130"/>
                <a:chExt cx="3667030" cy="3687454"/>
              </a:xfrm>
            </p:grpSpPr>
            <p:cxnSp>
              <p:nvCxnSpPr>
                <p:cNvPr id="244" name="Straight Connector 24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1" name="Group 210"/>
              <p:cNvGrpSpPr/>
              <p:nvPr/>
            </p:nvGrpSpPr>
            <p:grpSpPr>
              <a:xfrm>
                <a:off x="1056586" y="1734491"/>
                <a:ext cx="925399" cy="926969"/>
                <a:chOff x="904970" y="1582130"/>
                <a:chExt cx="3667030" cy="3687454"/>
              </a:xfrm>
            </p:grpSpPr>
            <p:cxnSp>
              <p:nvCxnSpPr>
                <p:cNvPr id="234" name="Straight Connector 23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2" name="Group 211"/>
              <p:cNvGrpSpPr/>
              <p:nvPr/>
            </p:nvGrpSpPr>
            <p:grpSpPr>
              <a:xfrm>
                <a:off x="1056585" y="3573180"/>
                <a:ext cx="925399" cy="926969"/>
                <a:chOff x="904970" y="1582130"/>
                <a:chExt cx="3667030" cy="3687454"/>
              </a:xfrm>
            </p:grpSpPr>
            <p:cxnSp>
              <p:nvCxnSpPr>
                <p:cNvPr id="224" name="Straight Connector 22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3" name="Group 212"/>
              <p:cNvGrpSpPr/>
              <p:nvPr/>
            </p:nvGrpSpPr>
            <p:grpSpPr>
              <a:xfrm>
                <a:off x="1056585" y="2651346"/>
                <a:ext cx="925399" cy="926969"/>
                <a:chOff x="904970" y="1582130"/>
                <a:chExt cx="3667030" cy="3687454"/>
              </a:xfrm>
            </p:grpSpPr>
            <p:cxnSp>
              <p:nvCxnSpPr>
                <p:cNvPr id="214" name="Straight Connector 21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265" name="Group 264"/>
            <p:cNvGrpSpPr/>
            <p:nvPr/>
          </p:nvGrpSpPr>
          <p:grpSpPr>
            <a:xfrm>
              <a:off x="2215116" y="1505690"/>
              <a:ext cx="925400" cy="4614461"/>
              <a:chOff x="1056585" y="1734491"/>
              <a:chExt cx="925400" cy="4614461"/>
            </a:xfrm>
          </p:grpSpPr>
          <p:grpSp>
            <p:nvGrpSpPr>
              <p:cNvPr id="266" name="Group 265"/>
              <p:cNvGrpSpPr/>
              <p:nvPr/>
            </p:nvGrpSpPr>
            <p:grpSpPr>
              <a:xfrm>
                <a:off x="1056585" y="5421983"/>
                <a:ext cx="925399" cy="926969"/>
                <a:chOff x="904970" y="1582130"/>
                <a:chExt cx="3667030" cy="3687454"/>
              </a:xfrm>
            </p:grpSpPr>
            <p:cxnSp>
              <p:nvCxnSpPr>
                <p:cNvPr id="311" name="Straight Connector 31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7" name="Group 266"/>
              <p:cNvGrpSpPr/>
              <p:nvPr/>
            </p:nvGrpSpPr>
            <p:grpSpPr>
              <a:xfrm>
                <a:off x="1056585" y="4497779"/>
                <a:ext cx="925399" cy="926969"/>
                <a:chOff x="904970" y="1582130"/>
                <a:chExt cx="3667030" cy="3687454"/>
              </a:xfrm>
            </p:grpSpPr>
            <p:cxnSp>
              <p:nvCxnSpPr>
                <p:cNvPr id="301" name="Straight Connector 30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8" name="Group 267"/>
              <p:cNvGrpSpPr/>
              <p:nvPr/>
            </p:nvGrpSpPr>
            <p:grpSpPr>
              <a:xfrm>
                <a:off x="1056586" y="1734491"/>
                <a:ext cx="925399" cy="926969"/>
                <a:chOff x="904970" y="1582130"/>
                <a:chExt cx="3667030" cy="3687454"/>
              </a:xfrm>
            </p:grpSpPr>
            <p:cxnSp>
              <p:nvCxnSpPr>
                <p:cNvPr id="291" name="Straight Connector 29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1056585" y="3573180"/>
                <a:ext cx="925399" cy="926969"/>
                <a:chOff x="904970" y="1582130"/>
                <a:chExt cx="3667030" cy="3687454"/>
              </a:xfrm>
            </p:grpSpPr>
            <p:cxnSp>
              <p:nvCxnSpPr>
                <p:cNvPr id="281" name="Straight Connector 28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70" name="Group 269"/>
              <p:cNvGrpSpPr/>
              <p:nvPr/>
            </p:nvGrpSpPr>
            <p:grpSpPr>
              <a:xfrm>
                <a:off x="1056585" y="2651346"/>
                <a:ext cx="925399" cy="926969"/>
                <a:chOff x="904970" y="1582130"/>
                <a:chExt cx="3667030" cy="3687454"/>
              </a:xfrm>
            </p:grpSpPr>
            <p:cxnSp>
              <p:nvCxnSpPr>
                <p:cNvPr id="271" name="Straight Connector 27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21" name="Group 320"/>
            <p:cNvGrpSpPr/>
            <p:nvPr/>
          </p:nvGrpSpPr>
          <p:grpSpPr>
            <a:xfrm>
              <a:off x="3140516" y="1505690"/>
              <a:ext cx="925400" cy="4614461"/>
              <a:chOff x="1056585" y="1734491"/>
              <a:chExt cx="925400" cy="4614461"/>
            </a:xfrm>
          </p:grpSpPr>
          <p:grpSp>
            <p:nvGrpSpPr>
              <p:cNvPr id="322" name="Group 321"/>
              <p:cNvGrpSpPr/>
              <p:nvPr/>
            </p:nvGrpSpPr>
            <p:grpSpPr>
              <a:xfrm>
                <a:off x="1056585" y="5421983"/>
                <a:ext cx="925399" cy="926969"/>
                <a:chOff x="904970" y="1582130"/>
                <a:chExt cx="3667030" cy="3687454"/>
              </a:xfrm>
            </p:grpSpPr>
            <p:cxnSp>
              <p:nvCxnSpPr>
                <p:cNvPr id="367" name="Straight Connector 36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3" name="Group 322"/>
              <p:cNvGrpSpPr/>
              <p:nvPr/>
            </p:nvGrpSpPr>
            <p:grpSpPr>
              <a:xfrm>
                <a:off x="1056585" y="4497779"/>
                <a:ext cx="925399" cy="926969"/>
                <a:chOff x="904970" y="1582130"/>
                <a:chExt cx="3667030" cy="3687454"/>
              </a:xfrm>
            </p:grpSpPr>
            <p:cxnSp>
              <p:nvCxnSpPr>
                <p:cNvPr id="357" name="Straight Connector 35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4" name="Group 323"/>
              <p:cNvGrpSpPr/>
              <p:nvPr/>
            </p:nvGrpSpPr>
            <p:grpSpPr>
              <a:xfrm>
                <a:off x="1056586" y="1734491"/>
                <a:ext cx="925399" cy="926969"/>
                <a:chOff x="904970" y="1582130"/>
                <a:chExt cx="3667030" cy="3687454"/>
              </a:xfrm>
            </p:grpSpPr>
            <p:cxnSp>
              <p:nvCxnSpPr>
                <p:cNvPr id="347" name="Straight Connector 34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5" name="Group 324"/>
              <p:cNvGrpSpPr/>
              <p:nvPr/>
            </p:nvGrpSpPr>
            <p:grpSpPr>
              <a:xfrm>
                <a:off x="1056585" y="3573180"/>
                <a:ext cx="925399" cy="926969"/>
                <a:chOff x="904970" y="1582130"/>
                <a:chExt cx="3667030" cy="3687454"/>
              </a:xfrm>
            </p:grpSpPr>
            <p:cxnSp>
              <p:nvCxnSpPr>
                <p:cNvPr id="337" name="Straight Connector 33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6" name="Group 325"/>
              <p:cNvGrpSpPr/>
              <p:nvPr/>
            </p:nvGrpSpPr>
            <p:grpSpPr>
              <a:xfrm>
                <a:off x="1056585" y="2651346"/>
                <a:ext cx="925399" cy="926969"/>
                <a:chOff x="904970" y="1582130"/>
                <a:chExt cx="3667030" cy="3687454"/>
              </a:xfrm>
            </p:grpSpPr>
            <p:cxnSp>
              <p:nvCxnSpPr>
                <p:cNvPr id="327" name="Straight Connector 32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77" name="Group 376"/>
            <p:cNvGrpSpPr/>
            <p:nvPr/>
          </p:nvGrpSpPr>
          <p:grpSpPr>
            <a:xfrm>
              <a:off x="4065914" y="1505690"/>
              <a:ext cx="925400" cy="4614461"/>
              <a:chOff x="1056585" y="1734491"/>
              <a:chExt cx="925400" cy="4614461"/>
            </a:xfrm>
          </p:grpSpPr>
          <p:grpSp>
            <p:nvGrpSpPr>
              <p:cNvPr id="378" name="Group 377"/>
              <p:cNvGrpSpPr/>
              <p:nvPr/>
            </p:nvGrpSpPr>
            <p:grpSpPr>
              <a:xfrm>
                <a:off x="1056585" y="5421983"/>
                <a:ext cx="925399" cy="926969"/>
                <a:chOff x="904970" y="1582130"/>
                <a:chExt cx="3667030" cy="3687454"/>
              </a:xfrm>
            </p:grpSpPr>
            <p:cxnSp>
              <p:nvCxnSpPr>
                <p:cNvPr id="423" name="Straight Connector 42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79" name="Group 378"/>
              <p:cNvGrpSpPr/>
              <p:nvPr/>
            </p:nvGrpSpPr>
            <p:grpSpPr>
              <a:xfrm>
                <a:off x="1056585" y="4497779"/>
                <a:ext cx="925399" cy="926969"/>
                <a:chOff x="904970" y="1582130"/>
                <a:chExt cx="3667030" cy="3687454"/>
              </a:xfrm>
            </p:grpSpPr>
            <p:cxnSp>
              <p:nvCxnSpPr>
                <p:cNvPr id="413" name="Straight Connector 41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0" name="Group 379"/>
              <p:cNvGrpSpPr/>
              <p:nvPr/>
            </p:nvGrpSpPr>
            <p:grpSpPr>
              <a:xfrm>
                <a:off x="1056586" y="1734491"/>
                <a:ext cx="925399" cy="926969"/>
                <a:chOff x="904970" y="1582130"/>
                <a:chExt cx="3667030" cy="3687454"/>
              </a:xfrm>
            </p:grpSpPr>
            <p:cxnSp>
              <p:nvCxnSpPr>
                <p:cNvPr id="403" name="Straight Connector 40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1" name="Group 380"/>
              <p:cNvGrpSpPr/>
              <p:nvPr/>
            </p:nvGrpSpPr>
            <p:grpSpPr>
              <a:xfrm>
                <a:off x="1056585" y="3573180"/>
                <a:ext cx="925399" cy="926969"/>
                <a:chOff x="904970" y="1582130"/>
                <a:chExt cx="3667030" cy="3687454"/>
              </a:xfrm>
            </p:grpSpPr>
            <p:cxnSp>
              <p:nvCxnSpPr>
                <p:cNvPr id="393" name="Straight Connector 39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2" name="Group 381"/>
              <p:cNvGrpSpPr/>
              <p:nvPr/>
            </p:nvGrpSpPr>
            <p:grpSpPr>
              <a:xfrm>
                <a:off x="1056585" y="2651346"/>
                <a:ext cx="925399" cy="926969"/>
                <a:chOff x="904970" y="1582130"/>
                <a:chExt cx="3667030" cy="3687454"/>
              </a:xfrm>
            </p:grpSpPr>
            <p:cxnSp>
              <p:nvCxnSpPr>
                <p:cNvPr id="383" name="Straight Connector 38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4" name="Straight Connector 38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433" name="Group 432"/>
            <p:cNvGrpSpPr/>
            <p:nvPr/>
          </p:nvGrpSpPr>
          <p:grpSpPr>
            <a:xfrm>
              <a:off x="4991312" y="1505690"/>
              <a:ext cx="925400" cy="4614461"/>
              <a:chOff x="1056585" y="1734491"/>
              <a:chExt cx="925400" cy="4614461"/>
            </a:xfrm>
          </p:grpSpPr>
          <p:grpSp>
            <p:nvGrpSpPr>
              <p:cNvPr id="434" name="Group 433"/>
              <p:cNvGrpSpPr/>
              <p:nvPr/>
            </p:nvGrpSpPr>
            <p:grpSpPr>
              <a:xfrm>
                <a:off x="1056585" y="5421983"/>
                <a:ext cx="925399" cy="926969"/>
                <a:chOff x="904970" y="1582130"/>
                <a:chExt cx="3667030" cy="3687454"/>
              </a:xfrm>
            </p:grpSpPr>
            <p:cxnSp>
              <p:nvCxnSpPr>
                <p:cNvPr id="479" name="Straight Connector 47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0" name="Straight Connector 47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1" name="Straight Connector 48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2" name="Straight Connector 48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3" name="Straight Connector 48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4" name="Straight Connector 48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5" name="Straight Connector 48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6" name="Straight Connector 48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7" name="Straight Connector 48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8" name="Straight Connector 48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5" name="Group 434"/>
              <p:cNvGrpSpPr/>
              <p:nvPr/>
            </p:nvGrpSpPr>
            <p:grpSpPr>
              <a:xfrm>
                <a:off x="1056585" y="4497779"/>
                <a:ext cx="925399" cy="926969"/>
                <a:chOff x="904970" y="1582130"/>
                <a:chExt cx="3667030" cy="3687454"/>
              </a:xfrm>
            </p:grpSpPr>
            <p:cxnSp>
              <p:nvCxnSpPr>
                <p:cNvPr id="469" name="Straight Connector 46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5" name="Straight Connector 47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6" name="Straight Connector 47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7" name="Straight Connector 47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8" name="Straight Connector 47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6" name="Group 435"/>
              <p:cNvGrpSpPr/>
              <p:nvPr/>
            </p:nvGrpSpPr>
            <p:grpSpPr>
              <a:xfrm>
                <a:off x="1056586" y="1734491"/>
                <a:ext cx="925399" cy="926969"/>
                <a:chOff x="904970" y="1582130"/>
                <a:chExt cx="3667030" cy="3687454"/>
              </a:xfrm>
            </p:grpSpPr>
            <p:cxnSp>
              <p:nvCxnSpPr>
                <p:cNvPr id="459" name="Straight Connector 45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2" name="Straight Connector 46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3" name="Straight Connector 46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4" name="Straight Connector 46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5" name="Straight Connector 46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7" name="Group 436"/>
              <p:cNvGrpSpPr/>
              <p:nvPr/>
            </p:nvGrpSpPr>
            <p:grpSpPr>
              <a:xfrm>
                <a:off x="1056585" y="3573180"/>
                <a:ext cx="925399" cy="926969"/>
                <a:chOff x="904970" y="1582130"/>
                <a:chExt cx="3667030" cy="3687454"/>
              </a:xfrm>
            </p:grpSpPr>
            <p:cxnSp>
              <p:nvCxnSpPr>
                <p:cNvPr id="449" name="Straight Connector 44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8" name="Group 437"/>
              <p:cNvGrpSpPr/>
              <p:nvPr/>
            </p:nvGrpSpPr>
            <p:grpSpPr>
              <a:xfrm>
                <a:off x="1056585" y="2651346"/>
                <a:ext cx="925399" cy="926969"/>
                <a:chOff x="904970" y="1582130"/>
                <a:chExt cx="3667030" cy="3687454"/>
              </a:xfrm>
            </p:grpSpPr>
            <p:cxnSp>
              <p:nvCxnSpPr>
                <p:cNvPr id="439" name="Straight Connector 43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grpSp>
        <p:nvGrpSpPr>
          <p:cNvPr id="9" name="Group 8"/>
          <p:cNvGrpSpPr/>
          <p:nvPr/>
        </p:nvGrpSpPr>
        <p:grpSpPr>
          <a:xfrm>
            <a:off x="4839382" y="5052271"/>
            <a:ext cx="926593" cy="932322"/>
            <a:chOff x="4839382" y="5052271"/>
            <a:chExt cx="926593" cy="932322"/>
          </a:xfrm>
        </p:grpSpPr>
        <p:grpSp>
          <p:nvGrpSpPr>
            <p:cNvPr id="711" name="Group 710"/>
            <p:cNvGrpSpPr/>
            <p:nvPr/>
          </p:nvGrpSpPr>
          <p:grpSpPr>
            <a:xfrm>
              <a:off x="4839382" y="5052271"/>
              <a:ext cx="926593" cy="932322"/>
              <a:chOff x="1131452" y="5071902"/>
              <a:chExt cx="926593" cy="912275"/>
            </a:xfrm>
          </p:grpSpPr>
          <p:grpSp>
            <p:nvGrpSpPr>
              <p:cNvPr id="712" name="Group 711"/>
              <p:cNvGrpSpPr/>
              <p:nvPr/>
            </p:nvGrpSpPr>
            <p:grpSpPr>
              <a:xfrm>
                <a:off x="1131851" y="5518124"/>
                <a:ext cx="926194" cy="466053"/>
                <a:chOff x="1131851" y="5518124"/>
                <a:chExt cx="926194" cy="466053"/>
              </a:xfrm>
            </p:grpSpPr>
            <p:grpSp>
              <p:nvGrpSpPr>
                <p:cNvPr id="736" name="Group 735"/>
                <p:cNvGrpSpPr/>
                <p:nvPr/>
              </p:nvGrpSpPr>
              <p:grpSpPr>
                <a:xfrm>
                  <a:off x="1131851" y="5518124"/>
                  <a:ext cx="463096" cy="466053"/>
                  <a:chOff x="904970" y="1582130"/>
                  <a:chExt cx="3667030" cy="3687454"/>
                </a:xfrm>
              </p:grpSpPr>
              <p:cxnSp>
                <p:nvCxnSpPr>
                  <p:cNvPr id="748" name="Straight Connector 747"/>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9" name="Straight Connector 748"/>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0" name="Straight Connector 749"/>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1" name="Straight Connector 750"/>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2" name="Straight Connector 751"/>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3" name="Straight Connector 752"/>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4" name="Straight Connector 753"/>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5" name="Straight Connector 754"/>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6" name="Straight Connector 755"/>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57" name="Straight Connector 756"/>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737" name="Group 736"/>
                <p:cNvGrpSpPr/>
                <p:nvPr/>
              </p:nvGrpSpPr>
              <p:grpSpPr>
                <a:xfrm>
                  <a:off x="1594949" y="5518124"/>
                  <a:ext cx="463096" cy="466053"/>
                  <a:chOff x="904970" y="1582130"/>
                  <a:chExt cx="3667030" cy="3687454"/>
                </a:xfrm>
              </p:grpSpPr>
              <p:cxnSp>
                <p:nvCxnSpPr>
                  <p:cNvPr id="738" name="Straight Connector 737"/>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9" name="Straight Connector 738"/>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0" name="Straight Connector 739"/>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1" name="Straight Connector 740"/>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2" name="Straight Connector 741"/>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3" name="Straight Connector 742"/>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4" name="Straight Connector 743"/>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5" name="Straight Connector 744"/>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6" name="Straight Connector 745"/>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47" name="Straight Connector 746"/>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nvGrpSpPr>
              <p:cNvPr id="713" name="Group 712"/>
              <p:cNvGrpSpPr/>
              <p:nvPr/>
            </p:nvGrpSpPr>
            <p:grpSpPr>
              <a:xfrm>
                <a:off x="1131452" y="5071902"/>
                <a:ext cx="926194" cy="466053"/>
                <a:chOff x="1131851" y="5518124"/>
                <a:chExt cx="926194" cy="466053"/>
              </a:xfrm>
            </p:grpSpPr>
            <p:grpSp>
              <p:nvGrpSpPr>
                <p:cNvPr id="714" name="Group 713"/>
                <p:cNvGrpSpPr/>
                <p:nvPr/>
              </p:nvGrpSpPr>
              <p:grpSpPr>
                <a:xfrm>
                  <a:off x="1131851" y="5518124"/>
                  <a:ext cx="463096" cy="466053"/>
                  <a:chOff x="904970" y="1582130"/>
                  <a:chExt cx="3667030" cy="3687454"/>
                </a:xfrm>
              </p:grpSpPr>
              <p:cxnSp>
                <p:nvCxnSpPr>
                  <p:cNvPr id="726" name="Straight Connector 725"/>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7" name="Straight Connector 726"/>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8" name="Straight Connector 727"/>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9" name="Straight Connector 728"/>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0" name="Straight Connector 729"/>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1" name="Straight Connector 730"/>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2" name="Straight Connector 731"/>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3" name="Straight Connector 732"/>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4" name="Straight Connector 733"/>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35" name="Straight Connector 734"/>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715" name="Group 714"/>
                <p:cNvGrpSpPr/>
                <p:nvPr/>
              </p:nvGrpSpPr>
              <p:grpSpPr>
                <a:xfrm>
                  <a:off x="1594949" y="5518124"/>
                  <a:ext cx="463096" cy="466053"/>
                  <a:chOff x="904970" y="1582130"/>
                  <a:chExt cx="3667030" cy="3687454"/>
                </a:xfrm>
              </p:grpSpPr>
              <p:cxnSp>
                <p:nvCxnSpPr>
                  <p:cNvPr id="716" name="Straight Connector 715"/>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17" name="Straight Connector 716"/>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18" name="Straight Connector 717"/>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19" name="Straight Connector 718"/>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0" name="Straight Connector 719"/>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1" name="Straight Connector 720"/>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2" name="Straight Connector 721"/>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3" name="Straight Connector 722"/>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4" name="Straight Connector 723"/>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25" name="Straight Connector 724"/>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sp>
          <p:nvSpPr>
            <p:cNvPr id="500" name="TextBox 499"/>
            <p:cNvSpPr txBox="1"/>
            <p:nvPr/>
          </p:nvSpPr>
          <p:spPr>
            <a:xfrm>
              <a:off x="5181926" y="5377101"/>
              <a:ext cx="387927" cy="246221"/>
            </a:xfrm>
            <a:prstGeom prst="rect">
              <a:avLst/>
            </a:prstGeom>
            <a:solidFill>
              <a:schemeClr val="bg1"/>
            </a:solidFill>
          </p:spPr>
          <p:txBody>
            <a:bodyPr wrap="none" lIns="0" tIns="0" rIns="0" bIns="0" rtlCol="0">
              <a:spAutoFit/>
            </a:bodyPr>
            <a:lstStyle/>
            <a:p>
              <a:r>
                <a:rPr lang="en-US" sz="1600" dirty="0" smtClean="0">
                  <a:solidFill>
                    <a:schemeClr val="tx2"/>
                  </a:solidFill>
                  <a:cs typeface="Neo Sans Intel"/>
                </a:rPr>
                <a:t>RG</a:t>
              </a:r>
              <a:r>
                <a:rPr lang="en-US" sz="1600" baseline="-25000" dirty="0" smtClean="0">
                  <a:solidFill>
                    <a:schemeClr val="tx2"/>
                  </a:solidFill>
                  <a:cs typeface="Neo Sans Intel"/>
                </a:rPr>
                <a:t>3</a:t>
              </a:r>
            </a:p>
          </p:txBody>
        </p:sp>
      </p:grpSp>
      <p:sp>
        <p:nvSpPr>
          <p:cNvPr id="533" name="Title 1"/>
          <p:cNvSpPr>
            <a:spLocks noGrp="1"/>
          </p:cNvSpPr>
          <p:nvPr>
            <p:ph type="title"/>
          </p:nvPr>
        </p:nvSpPr>
        <p:spPr>
          <a:xfrm>
            <a:off x="572515" y="194090"/>
            <a:ext cx="8350768" cy="1152000"/>
          </a:xfrm>
        </p:spPr>
        <p:txBody>
          <a:bodyPr>
            <a:normAutofit/>
          </a:bodyPr>
          <a:lstStyle/>
          <a:p>
            <a:pPr algn="ctr"/>
            <a:r>
              <a:rPr lang="en-US" dirty="0"/>
              <a:t>AMR PRK Specification</a:t>
            </a:r>
          </a:p>
        </p:txBody>
      </p:sp>
      <p:sp>
        <p:nvSpPr>
          <p:cNvPr id="532" name="TextBox 1"/>
          <p:cNvSpPr txBox="1"/>
          <p:nvPr/>
        </p:nvSpPr>
        <p:spPr>
          <a:xfrm>
            <a:off x="6242978" y="3566295"/>
            <a:ext cx="268030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Parameters:</a:t>
            </a:r>
          </a:p>
          <a:p>
            <a:pPr marL="285750" indent="-285750">
              <a:buFont typeface="Arial" panose="020B0604020202020204" pitchFamily="34" charset="0"/>
              <a:buChar char="•"/>
            </a:pPr>
            <a:r>
              <a:rPr lang="en-US" dirty="0" smtClean="0"/>
              <a:t>Size of BG</a:t>
            </a:r>
          </a:p>
          <a:p>
            <a:pPr marL="285750" indent="-285750">
              <a:buFont typeface="Arial" panose="020B0604020202020204" pitchFamily="34" charset="0"/>
              <a:buChar char="•"/>
            </a:pPr>
            <a:r>
              <a:rPr lang="en-US" dirty="0" smtClean="0"/>
              <a:t>Size + refinement level of RGs</a:t>
            </a:r>
          </a:p>
          <a:p>
            <a:pPr marL="285750" indent="-285750">
              <a:buFont typeface="Arial" panose="020B0604020202020204" pitchFamily="34" charset="0"/>
              <a:buChar char="•"/>
            </a:pPr>
            <a:r>
              <a:rPr lang="en-US" dirty="0" smtClean="0"/>
              <a:t>Frequency + duration of refinement</a:t>
            </a:r>
          </a:p>
          <a:p>
            <a:pPr marL="285750" indent="-285750">
              <a:buFont typeface="Arial" panose="020B0604020202020204" pitchFamily="34" charset="0"/>
              <a:buChar char="•"/>
            </a:pPr>
            <a:r>
              <a:rPr lang="en-US" dirty="0" smtClean="0"/>
              <a:t>Iterations on RGs</a:t>
            </a:r>
            <a:endParaRPr lang="en-US" dirty="0"/>
          </a:p>
        </p:txBody>
      </p:sp>
      <p:grpSp>
        <p:nvGrpSpPr>
          <p:cNvPr id="525" name="Group 524"/>
          <p:cNvGrpSpPr/>
          <p:nvPr/>
        </p:nvGrpSpPr>
        <p:grpSpPr>
          <a:xfrm>
            <a:off x="6735072" y="2247400"/>
            <a:ext cx="1999754" cy="1096022"/>
            <a:chOff x="6551817" y="565047"/>
            <a:chExt cx="1999754" cy="1096022"/>
          </a:xfrm>
        </p:grpSpPr>
        <p:grpSp>
          <p:nvGrpSpPr>
            <p:cNvPr id="526" name="Group 525"/>
            <p:cNvGrpSpPr/>
            <p:nvPr/>
          </p:nvGrpSpPr>
          <p:grpSpPr>
            <a:xfrm>
              <a:off x="6551817" y="631065"/>
              <a:ext cx="1147840" cy="1030004"/>
              <a:chOff x="6446235" y="573970"/>
              <a:chExt cx="2060010" cy="2060010"/>
            </a:xfrm>
          </p:grpSpPr>
          <p:grpSp>
            <p:nvGrpSpPr>
              <p:cNvPr id="536" name="Group 535"/>
              <p:cNvGrpSpPr/>
              <p:nvPr/>
            </p:nvGrpSpPr>
            <p:grpSpPr>
              <a:xfrm>
                <a:off x="7358404" y="573970"/>
                <a:ext cx="235671" cy="2060010"/>
                <a:chOff x="7206004" y="573970"/>
                <a:chExt cx="235671" cy="2060010"/>
              </a:xfrm>
            </p:grpSpPr>
            <p:cxnSp>
              <p:nvCxnSpPr>
                <p:cNvPr id="544" name="Straight Connector 543"/>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45" name="Oval 544"/>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6" name="Oval 545"/>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7" name="Oval 546"/>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8" name="Oval 547"/>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9" name="Oval 548"/>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nvGrpSpPr>
              <p:cNvPr id="537" name="Group 536"/>
              <p:cNvGrpSpPr/>
              <p:nvPr/>
            </p:nvGrpSpPr>
            <p:grpSpPr>
              <a:xfrm rot="16200000">
                <a:off x="7358404" y="573970"/>
                <a:ext cx="235671" cy="2060010"/>
                <a:chOff x="7206004" y="573970"/>
                <a:chExt cx="235671" cy="2060010"/>
              </a:xfrm>
            </p:grpSpPr>
            <p:cxnSp>
              <p:nvCxnSpPr>
                <p:cNvPr id="538" name="Straight Connector 537"/>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39" name="Oval 538"/>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0" name="Oval 539"/>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1" name="Oval 540"/>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2" name="Oval 541"/>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3" name="Oval 542"/>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sp>
          <p:nvSpPr>
            <p:cNvPr id="534" name="TextBox 533"/>
            <p:cNvSpPr txBox="1"/>
            <p:nvPr/>
          </p:nvSpPr>
          <p:spPr>
            <a:xfrm>
              <a:off x="7317259" y="565047"/>
              <a:ext cx="1234312" cy="246221"/>
            </a:xfrm>
            <a:prstGeom prst="rect">
              <a:avLst/>
            </a:prstGeom>
            <a:noFill/>
          </p:spPr>
          <p:txBody>
            <a:bodyPr wrap="none" lIns="0" tIns="0" rIns="0" bIns="0" rtlCol="0">
              <a:spAutoFit/>
            </a:bodyPr>
            <a:lstStyle/>
            <a:p>
              <a:r>
                <a:rPr lang="en-US" sz="1600" smtClean="0">
                  <a:solidFill>
                    <a:schemeClr val="tx2"/>
                  </a:solidFill>
                  <a:cs typeface="Neo Sans Intel"/>
                </a:rPr>
                <a:t>Stencil S(R)</a:t>
              </a:r>
              <a:endParaRPr lang="en-US" sz="1600" dirty="0" err="1" smtClean="0">
                <a:solidFill>
                  <a:schemeClr val="tx2"/>
                </a:solidFill>
                <a:cs typeface="Neo Sans Intel"/>
              </a:endParaRPr>
            </a:p>
          </p:txBody>
        </p:sp>
        <p:sp>
          <p:nvSpPr>
            <p:cNvPr id="535" name="TextBox 534"/>
            <p:cNvSpPr txBox="1"/>
            <p:nvPr/>
          </p:nvSpPr>
          <p:spPr>
            <a:xfrm>
              <a:off x="7224097" y="1259289"/>
              <a:ext cx="440826" cy="246221"/>
            </a:xfrm>
            <a:prstGeom prst="rect">
              <a:avLst/>
            </a:prstGeom>
            <a:noFill/>
          </p:spPr>
          <p:txBody>
            <a:bodyPr wrap="none" lIns="0" tIns="0" rIns="0" bIns="0" rtlCol="0">
              <a:spAutoFit/>
            </a:bodyPr>
            <a:lstStyle/>
            <a:p>
              <a:r>
                <a:rPr lang="en-US" sz="1600" smtClean="0">
                  <a:solidFill>
                    <a:schemeClr val="tx2"/>
                  </a:solidFill>
                  <a:cs typeface="Neo Sans Intel"/>
                </a:rPr>
                <a:t>R=2</a:t>
              </a:r>
              <a:endParaRPr lang="en-US" sz="1600" dirty="0" err="1" smtClean="0">
                <a:solidFill>
                  <a:schemeClr val="tx2"/>
                </a:solidFill>
                <a:cs typeface="Neo Sans Intel"/>
              </a:endParaRPr>
            </a:p>
          </p:txBody>
        </p:sp>
      </p:grpSp>
      <p:sp>
        <p:nvSpPr>
          <p:cNvPr id="550" name="TextBox 549"/>
          <p:cNvSpPr txBox="1"/>
          <p:nvPr/>
        </p:nvSpPr>
        <p:spPr>
          <a:xfrm>
            <a:off x="916818" y="817741"/>
            <a:ext cx="8328114" cy="1107996"/>
          </a:xfrm>
          <a:prstGeom prst="rect">
            <a:avLst/>
          </a:prstGeom>
          <a:noFill/>
        </p:spPr>
        <p:txBody>
          <a:bodyPr wrap="none" lIns="0" tIns="0" rIns="0" bIns="0" rtlCol="0">
            <a:spAutoFit/>
          </a:bodyPr>
          <a:lstStyle/>
          <a:p>
            <a:r>
              <a:rPr lang="en-US" sz="2400" dirty="0">
                <a:solidFill>
                  <a:srgbClr val="0070C0"/>
                </a:solidFill>
                <a:cs typeface="Neo Sans Intel"/>
              </a:rPr>
              <a:t>Stencil PRK with Background Grid (BG) &amp; periodic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Refinement </a:t>
            </a:r>
            <a:r>
              <a:rPr lang="en-US" sz="2400" dirty="0">
                <a:solidFill>
                  <a:srgbClr val="0070C0"/>
                </a:solidFill>
                <a:cs typeface="Neo Sans Intel"/>
              </a:rPr>
              <a:t>Grids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a:t>
            </a:r>
            <a:r>
              <a:rPr lang="en-US" sz="2400" dirty="0">
                <a:solidFill>
                  <a:srgbClr val="0070C0"/>
                </a:solidFill>
                <a:cs typeface="Neo Sans Intel"/>
              </a:rPr>
              <a:t>RGs)</a:t>
            </a:r>
            <a:endParaRPr lang="en-US" sz="2400" dirty="0" smtClean="0">
              <a:solidFill>
                <a:srgbClr val="0070C0"/>
              </a:solidFill>
              <a:cs typeface="Neo Sans Intel"/>
            </a:endParaRPr>
          </a:p>
        </p:txBody>
      </p:sp>
    </p:spTree>
    <p:extLst>
      <p:ext uri="{BB962C8B-B14F-4D97-AF65-F5344CB8AC3E}">
        <p14:creationId xmlns:p14="http://schemas.microsoft.com/office/powerpoint/2010/main" val="53153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 implementations</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11</a:t>
            </a:fld>
            <a:endParaRPr lang="en-US"/>
          </a:p>
        </p:txBody>
      </p:sp>
      <p:sp>
        <p:nvSpPr>
          <p:cNvPr id="4" name="Text Placeholder 3"/>
          <p:cNvSpPr>
            <a:spLocks noGrp="1"/>
          </p:cNvSpPr>
          <p:nvPr>
            <p:ph type="body" sz="quarter" idx="13"/>
          </p:nvPr>
        </p:nvSpPr>
        <p:spPr/>
        <p:txBody>
          <a:bodyPr/>
          <a:lstStyle/>
          <a:p>
            <a:r>
              <a:rPr lang="en-US" dirty="0" smtClean="0"/>
              <a:t>Application level “dynamic load balancing” (MPI)</a:t>
            </a:r>
          </a:p>
          <a:p>
            <a:pPr lvl="1">
              <a:buFont typeface="Courier New" panose="02070309020205020404" pitchFamily="49" charset="0"/>
              <a:buChar char="o"/>
            </a:pPr>
            <a:r>
              <a:rPr lang="en-US" dirty="0" smtClean="0"/>
              <a:t>No over-decomposition</a:t>
            </a:r>
          </a:p>
          <a:p>
            <a:pPr lvl="1">
              <a:buFont typeface="Courier New" panose="02070309020205020404" pitchFamily="49" charset="0"/>
              <a:buChar char="o"/>
            </a:pPr>
            <a:r>
              <a:rPr lang="en-US" dirty="0" smtClean="0"/>
              <a:t>When refinement appears:</a:t>
            </a:r>
          </a:p>
          <a:p>
            <a:pPr lvl="2">
              <a:buFont typeface="Verdana" panose="020B0604030504040204" pitchFamily="34" charset="0"/>
              <a:buChar char="–"/>
            </a:pPr>
            <a:r>
              <a:rPr lang="en-US" dirty="0" smtClean="0"/>
              <a:t>FINE-GRAIN: </a:t>
            </a:r>
            <a:r>
              <a:rPr lang="en-US" dirty="0"/>
              <a:t>D</a:t>
            </a:r>
            <a:r>
              <a:rPr lang="en-US" dirty="0" smtClean="0"/>
              <a:t>ivide RG work evenly among all ranks</a:t>
            </a:r>
          </a:p>
          <a:p>
            <a:pPr lvl="2">
              <a:buFont typeface="Verdana" panose="020B0604030504040204" pitchFamily="34" charset="0"/>
              <a:buChar char="–"/>
            </a:pPr>
            <a:r>
              <a:rPr lang="en-US" dirty="0"/>
              <a:t>HIGH-WATER: Divide RG </a:t>
            </a:r>
            <a:r>
              <a:rPr lang="en-US" b="1" dirty="0">
                <a:sym typeface="Symbol" panose="05050102010706020507" pitchFamily="18" charset="2"/>
              </a:rPr>
              <a:t></a:t>
            </a:r>
            <a:r>
              <a:rPr lang="en-US" dirty="0"/>
              <a:t> BG evenly among all ranks</a:t>
            </a:r>
          </a:p>
          <a:p>
            <a:pPr lvl="2">
              <a:buFont typeface="Verdana" panose="020B0604030504040204" pitchFamily="34" charset="0"/>
              <a:buChar char="–"/>
            </a:pPr>
            <a:r>
              <a:rPr lang="en-US" dirty="0" smtClean="0">
                <a:solidFill>
                  <a:srgbClr val="FF0000"/>
                </a:solidFill>
              </a:rPr>
              <a:t>NO-TALK: </a:t>
            </a:r>
            <a:r>
              <a:rPr lang="en-US" dirty="0">
                <a:solidFill>
                  <a:srgbClr val="FF0000"/>
                </a:solidFill>
              </a:rPr>
              <a:t>A</a:t>
            </a:r>
            <a:r>
              <a:rPr lang="en-US" dirty="0" smtClean="0">
                <a:solidFill>
                  <a:srgbClr val="FF0000"/>
                </a:solidFill>
              </a:rPr>
              <a:t>ssign RG work to rank(s) owning corresponding part(s) of BG</a:t>
            </a:r>
          </a:p>
          <a:p>
            <a:r>
              <a:rPr lang="en-US" dirty="0" smtClean="0"/>
              <a:t>Runtime orchestrated dynamic load balancing (Adaptive MPI</a:t>
            </a:r>
            <a:r>
              <a:rPr lang="en-US" dirty="0"/>
              <a:t>)</a:t>
            </a:r>
            <a:r>
              <a:rPr lang="en-US" dirty="0" smtClean="0"/>
              <a:t> </a:t>
            </a:r>
          </a:p>
          <a:p>
            <a:pPr lvl="1">
              <a:buFont typeface="Courier New" panose="02070309020205020404" pitchFamily="49" charset="0"/>
              <a:buChar char="o"/>
            </a:pPr>
            <a:r>
              <a:rPr lang="en-US" dirty="0" smtClean="0"/>
              <a:t>Relies on canonical MPI partitioning (above), with over-decomposition</a:t>
            </a:r>
          </a:p>
        </p:txBody>
      </p:sp>
    </p:spTree>
    <p:extLst>
      <p:ext uri="{BB962C8B-B14F-4D97-AF65-F5344CB8AC3E}">
        <p14:creationId xmlns:p14="http://schemas.microsoft.com/office/powerpoint/2010/main" val="1741679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12</a:t>
            </a:fld>
            <a:endParaRPr lang="en-US"/>
          </a:p>
        </p:txBody>
      </p:sp>
      <p:sp>
        <p:nvSpPr>
          <p:cNvPr id="4" name="Text Placeholder 3"/>
          <p:cNvSpPr>
            <a:spLocks noGrp="1"/>
          </p:cNvSpPr>
          <p:nvPr>
            <p:ph type="body" sz="quarter" idx="13"/>
          </p:nvPr>
        </p:nvSpPr>
        <p:spPr>
          <a:xfrm>
            <a:off x="458788" y="1699200"/>
            <a:ext cx="8228012" cy="4756992"/>
          </a:xfrm>
        </p:spPr>
        <p:txBody>
          <a:bodyPr>
            <a:normAutofit fontScale="92500" lnSpcReduction="20000"/>
          </a:bodyPr>
          <a:lstStyle/>
          <a:p>
            <a:r>
              <a:rPr lang="en-US" b="1" dirty="0" smtClean="0"/>
              <a:t>Shared memory</a:t>
            </a:r>
            <a:r>
              <a:rPr lang="en-US" dirty="0" smtClean="0"/>
              <a:t>: Intel</a:t>
            </a:r>
            <a:r>
              <a:rPr lang="en-US" baseline="30000" dirty="0" smtClean="0"/>
              <a:t>®</a:t>
            </a:r>
            <a:r>
              <a:rPr lang="en-US" dirty="0" smtClean="0"/>
              <a:t> Xeon</a:t>
            </a:r>
            <a:r>
              <a:rPr lang="en-US" baseline="30000" dirty="0" smtClean="0"/>
              <a:t>®</a:t>
            </a:r>
            <a:r>
              <a:rPr lang="en-US" dirty="0" smtClean="0"/>
              <a:t> E5-2699v3, 2.30 GHz, 64 GB memory, 2x18 cores (full occupation)</a:t>
            </a:r>
          </a:p>
          <a:p>
            <a:r>
              <a:rPr lang="en-US" b="1" dirty="0" smtClean="0"/>
              <a:t>Distributed memory</a:t>
            </a:r>
            <a:r>
              <a:rPr lang="en-US" dirty="0" smtClean="0"/>
              <a:t>: NERSC Edison, Cray XC30, </a:t>
            </a:r>
            <a:r>
              <a:rPr lang="en-US" dirty="0"/>
              <a:t>Intel</a:t>
            </a:r>
            <a:r>
              <a:rPr lang="en-US" baseline="30000" dirty="0"/>
              <a:t>®</a:t>
            </a:r>
            <a:r>
              <a:rPr lang="en-US" dirty="0"/>
              <a:t> Xeon</a:t>
            </a:r>
            <a:r>
              <a:rPr lang="en-US" baseline="30000" dirty="0"/>
              <a:t>®</a:t>
            </a:r>
            <a:r>
              <a:rPr lang="en-US" dirty="0"/>
              <a:t> </a:t>
            </a:r>
            <a:r>
              <a:rPr lang="en-US" dirty="0" smtClean="0"/>
              <a:t>E5-2695v3</a:t>
            </a:r>
            <a:r>
              <a:rPr lang="en-US" dirty="0"/>
              <a:t>, </a:t>
            </a:r>
            <a:r>
              <a:rPr lang="en-US" dirty="0" smtClean="0"/>
              <a:t>2.40 GHz, </a:t>
            </a:r>
            <a:r>
              <a:rPr lang="en-US" dirty="0"/>
              <a:t>64 GB memory, </a:t>
            </a:r>
            <a:r>
              <a:rPr lang="en-US" dirty="0" smtClean="0"/>
              <a:t>2x12 cores (full occupation)</a:t>
            </a:r>
          </a:p>
          <a:p>
            <a:r>
              <a:rPr lang="en-US" dirty="0" smtClean="0"/>
              <a:t>SMP experiment</a:t>
            </a:r>
            <a:r>
              <a:rPr lang="en-US" dirty="0"/>
              <a:t>: NO_TALK, </a:t>
            </a:r>
            <a:r>
              <a:rPr lang="en-US" dirty="0" smtClean="0"/>
              <a:t>BG=</a:t>
            </a:r>
            <a:r>
              <a:rPr lang="en-US" dirty="0"/>
              <a:t> </a:t>
            </a:r>
            <a:r>
              <a:rPr lang="en-US" dirty="0" smtClean="0"/>
              <a:t>36864</a:t>
            </a:r>
            <a:r>
              <a:rPr lang="en-US" baseline="30000" dirty="0" smtClean="0"/>
              <a:t>2</a:t>
            </a:r>
            <a:r>
              <a:rPr lang="en-US" dirty="0" smtClean="0"/>
              <a:t>, RG=1536</a:t>
            </a:r>
            <a:r>
              <a:rPr lang="en-US" baseline="30000" dirty="0" smtClean="0"/>
              <a:t>2</a:t>
            </a:r>
            <a:r>
              <a:rPr lang="en-US" dirty="0" smtClean="0"/>
              <a:t> (2-level refinement </a:t>
            </a:r>
            <a:r>
              <a:rPr lang="en-US" dirty="0" smtClean="0">
                <a:latin typeface="Calibri" panose="020F0502020204030204" pitchFamily="34" charset="0"/>
              </a:rPr>
              <a:t>→ </a:t>
            </a:r>
            <a:r>
              <a:rPr lang="en-US" dirty="0" smtClean="0"/>
              <a:t>6141</a:t>
            </a:r>
            <a:r>
              <a:rPr lang="en-US" baseline="30000" dirty="0" smtClean="0"/>
              <a:t>2</a:t>
            </a:r>
            <a:r>
              <a:rPr lang="en-US" dirty="0" smtClean="0"/>
              <a:t> points), 400 time steps, 1 RG </a:t>
            </a:r>
            <a:r>
              <a:rPr lang="en-US" dirty="0" err="1" smtClean="0"/>
              <a:t>iter</a:t>
            </a:r>
            <a:r>
              <a:rPr lang="en-US" dirty="0" smtClean="0"/>
              <a:t>/BG </a:t>
            </a:r>
            <a:r>
              <a:rPr lang="en-US" dirty="0" err="1" smtClean="0"/>
              <a:t>iter</a:t>
            </a:r>
            <a:r>
              <a:rPr lang="en-US" dirty="0" smtClean="0"/>
              <a:t>, RG Duration = {10,20,40} time steps, Period = 2*Duration</a:t>
            </a:r>
            <a:br>
              <a:rPr lang="en-US" dirty="0" smtClean="0"/>
            </a:br>
            <a:r>
              <a:rPr lang="en-US" dirty="0" smtClean="0"/>
              <a:t>Implications: </a:t>
            </a:r>
          </a:p>
          <a:p>
            <a:pPr lvl="2">
              <a:buFont typeface="Courier New" panose="02070309020205020404" pitchFamily="49" charset="0"/>
              <a:buChar char="o"/>
            </a:pPr>
            <a:r>
              <a:rPr lang="en-US" sz="1900" dirty="0">
                <a:solidFill>
                  <a:srgbClr val="FF0000"/>
                </a:solidFill>
              </a:rPr>
              <a:t>RG coincides with single BG patch, even with over-decomposition</a:t>
            </a:r>
          </a:p>
          <a:p>
            <a:pPr lvl="2">
              <a:buFont typeface="Courier New" panose="02070309020205020404" pitchFamily="49" charset="0"/>
              <a:buChar char="o"/>
            </a:pPr>
            <a:r>
              <a:rPr lang="en-US" sz="1900" dirty="0" smtClean="0">
                <a:solidFill>
                  <a:srgbClr val="FF0000"/>
                </a:solidFill>
              </a:rPr>
              <a:t>RG size = BG patch size</a:t>
            </a:r>
          </a:p>
          <a:p>
            <a:pPr lvl="2">
              <a:buFont typeface="Courier New" panose="02070309020205020404" pitchFamily="49" charset="0"/>
              <a:buChar char="o"/>
            </a:pPr>
            <a:r>
              <a:rPr lang="en-US" sz="1900" dirty="0" smtClean="0">
                <a:solidFill>
                  <a:srgbClr val="FF0000"/>
                </a:solidFill>
              </a:rPr>
              <a:t>#</a:t>
            </a:r>
            <a:r>
              <a:rPr lang="en-US" sz="1900" dirty="0" err="1" smtClean="0">
                <a:solidFill>
                  <a:srgbClr val="FF0000"/>
                </a:solidFill>
              </a:rPr>
              <a:t>iters</a:t>
            </a:r>
            <a:r>
              <a:rPr lang="en-US" sz="1900" dirty="0" smtClean="0">
                <a:solidFill>
                  <a:srgbClr val="FF0000"/>
                </a:solidFill>
              </a:rPr>
              <a:t> with refinements = #</a:t>
            </a:r>
            <a:r>
              <a:rPr lang="en-US" sz="1900" dirty="0" err="1" smtClean="0">
                <a:solidFill>
                  <a:srgbClr val="FF0000"/>
                </a:solidFill>
              </a:rPr>
              <a:t>iters</a:t>
            </a:r>
            <a:r>
              <a:rPr lang="en-US" sz="1900" dirty="0" smtClean="0">
                <a:solidFill>
                  <a:srgbClr val="FF0000"/>
                </a:solidFill>
              </a:rPr>
              <a:t> without refinements</a:t>
            </a:r>
          </a:p>
          <a:p>
            <a:r>
              <a:rPr lang="en-US" dirty="0" smtClean="0"/>
              <a:t>Adaptive MPI (AMPI): Over-decomposition = </a:t>
            </a:r>
            <a:r>
              <a:rPr lang="en-US" dirty="0" smtClean="0"/>
              <a:t>{2,4,8</a:t>
            </a:r>
            <a:r>
              <a:rPr lang="en-US" dirty="0" smtClean="0"/>
              <a:t>}, LB={</a:t>
            </a:r>
            <a:r>
              <a:rPr lang="en-US" dirty="0" err="1" smtClean="0"/>
              <a:t>refine,greedy</a:t>
            </a:r>
            <a:r>
              <a:rPr lang="en-US" dirty="0" smtClean="0"/>
              <a:t>}, migration delay = 1-5 time steps, use </a:t>
            </a:r>
            <a:r>
              <a:rPr lang="en-US" dirty="0" err="1" smtClean="0"/>
              <a:t>isomalloc</a:t>
            </a:r>
            <a:r>
              <a:rPr lang="en-US" dirty="0" smtClean="0"/>
              <a:t> to migrate ranks</a:t>
            </a:r>
            <a:r>
              <a:rPr lang="en-US" dirty="0"/>
              <a:t/>
            </a:r>
            <a:br>
              <a:rPr lang="en-US" dirty="0"/>
            </a:br>
            <a:endParaRPr lang="en-US" dirty="0"/>
          </a:p>
        </p:txBody>
      </p:sp>
    </p:spTree>
    <p:extLst>
      <p:ext uri="{BB962C8B-B14F-4D97-AF65-F5344CB8AC3E}">
        <p14:creationId xmlns:p14="http://schemas.microsoft.com/office/powerpoint/2010/main" val="468046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grid configuration</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13</a:t>
            </a:fld>
            <a:endParaRPr lang="en-US"/>
          </a:p>
        </p:txBody>
      </p:sp>
      <p:sp>
        <p:nvSpPr>
          <p:cNvPr id="5" name="Rectangle 4"/>
          <p:cNvSpPr/>
          <p:nvPr/>
        </p:nvSpPr>
        <p:spPr>
          <a:xfrm>
            <a:off x="472732" y="2074859"/>
            <a:ext cx="3495797" cy="31955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2732" y="2609750"/>
            <a:ext cx="3495797" cy="2134964"/>
            <a:chOff x="429768" y="973836"/>
            <a:chExt cx="4242816" cy="2828544"/>
          </a:xfrm>
        </p:grpSpPr>
        <p:cxnSp>
          <p:nvCxnSpPr>
            <p:cNvPr id="7" name="Straight Connector 6"/>
            <p:cNvCxnSpPr/>
            <p:nvPr/>
          </p:nvCxnSpPr>
          <p:spPr>
            <a:xfrm>
              <a:off x="429768" y="2409444"/>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9768" y="3119628"/>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9768" y="3802380"/>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9768" y="973836"/>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29768" y="1693164"/>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rot="5400000">
            <a:off x="619408" y="2510816"/>
            <a:ext cx="3202446" cy="2330531"/>
            <a:chOff x="429768" y="973836"/>
            <a:chExt cx="4242816" cy="2828544"/>
          </a:xfrm>
        </p:grpSpPr>
        <p:cxnSp>
          <p:nvCxnSpPr>
            <p:cNvPr id="13" name="Straight Connector 12"/>
            <p:cNvCxnSpPr/>
            <p:nvPr/>
          </p:nvCxnSpPr>
          <p:spPr>
            <a:xfrm>
              <a:off x="429768" y="2409444"/>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9768" y="3119628"/>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9768" y="3802380"/>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9768" y="973836"/>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9768" y="1693164"/>
              <a:ext cx="42428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419454" y="4772205"/>
            <a:ext cx="695704" cy="523220"/>
          </a:xfrm>
          <a:prstGeom prst="rect">
            <a:avLst/>
          </a:prstGeom>
          <a:noFill/>
        </p:spPr>
        <p:txBody>
          <a:bodyPr wrap="none" rtlCol="0">
            <a:spAutoFit/>
          </a:bodyPr>
          <a:lstStyle/>
          <a:p>
            <a:pPr algn="ctr"/>
            <a:r>
              <a:rPr lang="en-US" sz="1400" dirty="0" smtClean="0"/>
              <a:t>Rank </a:t>
            </a:r>
            <a:br>
              <a:rPr lang="en-US" sz="1400" dirty="0" smtClean="0"/>
            </a:br>
            <a:r>
              <a:rPr lang="en-US" sz="1400" dirty="0" smtClean="0"/>
              <a:t>0</a:t>
            </a:r>
            <a:endParaRPr lang="en-US" sz="1400" dirty="0"/>
          </a:p>
        </p:txBody>
      </p:sp>
      <p:sp>
        <p:nvSpPr>
          <p:cNvPr id="19" name="TextBox 18"/>
          <p:cNvSpPr txBox="1"/>
          <p:nvPr/>
        </p:nvSpPr>
        <p:spPr>
          <a:xfrm>
            <a:off x="981995" y="4772204"/>
            <a:ext cx="695704" cy="523220"/>
          </a:xfrm>
          <a:prstGeom prst="rect">
            <a:avLst/>
          </a:prstGeom>
          <a:noFill/>
        </p:spPr>
        <p:txBody>
          <a:bodyPr wrap="none" rtlCol="0">
            <a:spAutoFit/>
          </a:bodyPr>
          <a:lstStyle/>
          <a:p>
            <a:pPr algn="ctr"/>
            <a:r>
              <a:rPr lang="en-US" sz="1400" dirty="0" smtClean="0"/>
              <a:t>Rank </a:t>
            </a:r>
            <a:br>
              <a:rPr lang="en-US" sz="1400" dirty="0" smtClean="0"/>
            </a:br>
            <a:r>
              <a:rPr lang="en-US" sz="1400" dirty="0" smtClean="0"/>
              <a:t>1</a:t>
            </a:r>
            <a:endParaRPr lang="en-US" sz="1400" dirty="0"/>
          </a:p>
        </p:txBody>
      </p:sp>
      <p:sp>
        <p:nvSpPr>
          <p:cNvPr id="20" name="TextBox 19"/>
          <p:cNvSpPr txBox="1"/>
          <p:nvPr/>
        </p:nvSpPr>
        <p:spPr>
          <a:xfrm>
            <a:off x="3356242" y="2115002"/>
            <a:ext cx="695704" cy="523220"/>
          </a:xfrm>
          <a:prstGeom prst="rect">
            <a:avLst/>
          </a:prstGeom>
          <a:noFill/>
        </p:spPr>
        <p:txBody>
          <a:bodyPr wrap="none" rtlCol="0">
            <a:spAutoFit/>
          </a:bodyPr>
          <a:lstStyle/>
          <a:p>
            <a:pPr algn="ctr"/>
            <a:r>
              <a:rPr lang="en-US" sz="1400" dirty="0" smtClean="0"/>
              <a:t>Rank </a:t>
            </a:r>
            <a:br>
              <a:rPr lang="en-US" sz="1400" dirty="0" smtClean="0"/>
            </a:br>
            <a:r>
              <a:rPr lang="en-US" sz="1400" dirty="0" smtClean="0"/>
              <a:t>35</a:t>
            </a:r>
            <a:endParaRPr lang="en-US" sz="1400" dirty="0"/>
          </a:p>
        </p:txBody>
      </p:sp>
      <p:sp>
        <p:nvSpPr>
          <p:cNvPr id="21" name="TextBox 20"/>
          <p:cNvSpPr txBox="1"/>
          <p:nvPr/>
        </p:nvSpPr>
        <p:spPr>
          <a:xfrm>
            <a:off x="1070433" y="3261563"/>
            <a:ext cx="2300394" cy="830997"/>
          </a:xfrm>
          <a:prstGeom prst="rect">
            <a:avLst/>
          </a:prstGeom>
          <a:solidFill>
            <a:schemeClr val="bg1"/>
          </a:solidFill>
        </p:spPr>
        <p:txBody>
          <a:bodyPr wrap="square" rtlCol="0">
            <a:spAutoFit/>
          </a:bodyPr>
          <a:lstStyle/>
          <a:p>
            <a:pPr algn="ctr"/>
            <a:r>
              <a:rPr lang="en-US" sz="2400" dirty="0" smtClean="0"/>
              <a:t>Background</a:t>
            </a:r>
          </a:p>
          <a:p>
            <a:pPr algn="ctr"/>
            <a:r>
              <a:rPr lang="en-US" sz="2400" dirty="0" smtClean="0"/>
              <a:t>Grid</a:t>
            </a:r>
            <a:endParaRPr lang="en-US" sz="2400" dirty="0"/>
          </a:p>
        </p:txBody>
      </p:sp>
      <p:cxnSp>
        <p:nvCxnSpPr>
          <p:cNvPr id="22" name="Straight Arrow Connector 21"/>
          <p:cNvCxnSpPr/>
          <p:nvPr/>
        </p:nvCxnSpPr>
        <p:spPr>
          <a:xfrm flipH="1" flipV="1">
            <a:off x="245338" y="2097373"/>
            <a:ext cx="7534" cy="1186705"/>
          </a:xfrm>
          <a:prstGeom prst="straightConnector1">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49105" y="4097154"/>
            <a:ext cx="7534" cy="1186705"/>
          </a:xfrm>
          <a:prstGeom prst="straightConnector1">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31235" y="3431264"/>
            <a:ext cx="833883" cy="477054"/>
          </a:xfrm>
          <a:prstGeom prst="rect">
            <a:avLst/>
          </a:prstGeom>
          <a:noFill/>
        </p:spPr>
        <p:txBody>
          <a:bodyPr wrap="none" rtlCol="0">
            <a:spAutoFit/>
          </a:bodyPr>
          <a:lstStyle/>
          <a:p>
            <a:pPr algn="ctr">
              <a:lnSpc>
                <a:spcPts val="1500"/>
              </a:lnSpc>
            </a:pPr>
            <a:r>
              <a:rPr lang="en-US" sz="1600" dirty="0" smtClean="0"/>
              <a:t>36864</a:t>
            </a:r>
            <a:br>
              <a:rPr lang="en-US" sz="1600" dirty="0" smtClean="0"/>
            </a:br>
            <a:r>
              <a:rPr lang="en-US" sz="1600" dirty="0" smtClean="0"/>
              <a:t>points</a:t>
            </a:r>
            <a:endParaRPr lang="en-US" sz="1600" dirty="0"/>
          </a:p>
        </p:txBody>
      </p:sp>
      <p:sp>
        <p:nvSpPr>
          <p:cNvPr id="25" name="Rectangle 24"/>
          <p:cNvSpPr/>
          <p:nvPr/>
        </p:nvSpPr>
        <p:spPr>
          <a:xfrm>
            <a:off x="5055647" y="2080118"/>
            <a:ext cx="3495797" cy="319554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371324" y="3610072"/>
            <a:ext cx="915443" cy="707886"/>
          </a:xfrm>
          <a:prstGeom prst="rect">
            <a:avLst/>
          </a:prstGeom>
          <a:noFill/>
        </p:spPr>
        <p:txBody>
          <a:bodyPr wrap="none" rtlCol="0">
            <a:spAutoFit/>
          </a:bodyPr>
          <a:lstStyle/>
          <a:p>
            <a:pPr algn="ctr"/>
            <a:r>
              <a:rPr lang="en-US" sz="2000" dirty="0" smtClean="0"/>
              <a:t>Rank </a:t>
            </a:r>
            <a:br>
              <a:rPr lang="en-US" sz="2000" dirty="0" smtClean="0"/>
            </a:br>
            <a:r>
              <a:rPr lang="en-US" sz="2000" dirty="0" smtClean="0"/>
              <a:t>5</a:t>
            </a:r>
            <a:endParaRPr lang="en-US" sz="2000" dirty="0"/>
          </a:p>
        </p:txBody>
      </p:sp>
      <p:sp>
        <p:nvSpPr>
          <p:cNvPr id="27" name="TextBox 26"/>
          <p:cNvSpPr txBox="1"/>
          <p:nvPr/>
        </p:nvSpPr>
        <p:spPr>
          <a:xfrm>
            <a:off x="5806185" y="2842694"/>
            <a:ext cx="2300394" cy="461665"/>
          </a:xfrm>
          <a:prstGeom prst="rect">
            <a:avLst/>
          </a:prstGeom>
          <a:noFill/>
        </p:spPr>
        <p:txBody>
          <a:bodyPr wrap="square" rtlCol="0">
            <a:spAutoFit/>
          </a:bodyPr>
          <a:lstStyle/>
          <a:p>
            <a:pPr algn="ctr"/>
            <a:r>
              <a:rPr lang="en-US" sz="2400" dirty="0" smtClean="0"/>
              <a:t>Refinement 3</a:t>
            </a:r>
          </a:p>
        </p:txBody>
      </p:sp>
      <p:cxnSp>
        <p:nvCxnSpPr>
          <p:cNvPr id="28" name="Straight Arrow Connector 27"/>
          <p:cNvCxnSpPr/>
          <p:nvPr/>
        </p:nvCxnSpPr>
        <p:spPr>
          <a:xfrm flipH="1" flipV="1">
            <a:off x="8763770" y="2089175"/>
            <a:ext cx="7534" cy="1186705"/>
          </a:xfrm>
          <a:prstGeom prst="straightConnector1">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8767537" y="4088957"/>
            <a:ext cx="7534" cy="1186705"/>
          </a:xfrm>
          <a:prstGeom prst="straightConnector1">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6200000">
            <a:off x="8398417" y="3423066"/>
            <a:ext cx="811441" cy="477054"/>
          </a:xfrm>
          <a:prstGeom prst="rect">
            <a:avLst/>
          </a:prstGeom>
          <a:noFill/>
        </p:spPr>
        <p:txBody>
          <a:bodyPr wrap="none" rtlCol="0">
            <a:spAutoFit/>
          </a:bodyPr>
          <a:lstStyle/>
          <a:p>
            <a:pPr algn="ctr">
              <a:lnSpc>
                <a:spcPts val="1500"/>
              </a:lnSpc>
            </a:pPr>
            <a:r>
              <a:rPr lang="en-US" sz="1600" dirty="0" smtClean="0"/>
              <a:t>6141</a:t>
            </a:r>
            <a:br>
              <a:rPr lang="en-US" sz="1600" dirty="0" smtClean="0"/>
            </a:br>
            <a:r>
              <a:rPr lang="en-US" sz="1600" dirty="0" smtClean="0"/>
              <a:t>points</a:t>
            </a:r>
            <a:endParaRPr lang="en-US" sz="1600" dirty="0"/>
          </a:p>
        </p:txBody>
      </p:sp>
      <p:cxnSp>
        <p:nvCxnSpPr>
          <p:cNvPr id="31" name="Straight Connector 30"/>
          <p:cNvCxnSpPr/>
          <p:nvPr/>
        </p:nvCxnSpPr>
        <p:spPr>
          <a:xfrm flipH="1">
            <a:off x="3813247" y="2074858"/>
            <a:ext cx="1242401" cy="305931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3962015" y="5275662"/>
            <a:ext cx="1093632"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155969" y="5326929"/>
            <a:ext cx="2705724" cy="278769"/>
          </a:xfrm>
          <a:prstGeom prst="rect">
            <a:avLst/>
          </a:prstGeom>
          <a:noFill/>
        </p:spPr>
        <p:txBody>
          <a:bodyPr wrap="none" rtlCol="0">
            <a:spAutoFit/>
          </a:bodyPr>
          <a:lstStyle/>
          <a:p>
            <a:r>
              <a:rPr lang="en-US" dirty="0" smtClean="0"/>
              <a:t>Work assignment policy NO-TALK</a:t>
            </a:r>
            <a:endParaRPr lang="en-US" dirty="0"/>
          </a:p>
        </p:txBody>
      </p:sp>
      <p:sp>
        <p:nvSpPr>
          <p:cNvPr id="34" name="Rectangle 33"/>
          <p:cNvSpPr/>
          <p:nvPr/>
        </p:nvSpPr>
        <p:spPr>
          <a:xfrm>
            <a:off x="3813247" y="5124913"/>
            <a:ext cx="155283" cy="1431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36062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 shared memory</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14</a:t>
            </a:fld>
            <a:endParaRPr lang="en-US"/>
          </a:p>
        </p:txBody>
      </p:sp>
      <p:sp>
        <p:nvSpPr>
          <p:cNvPr id="4" name="Text Placeholder 3"/>
          <p:cNvSpPr>
            <a:spLocks noGrp="1"/>
          </p:cNvSpPr>
          <p:nvPr>
            <p:ph type="body" sz="quarter" idx="13"/>
          </p:nvPr>
        </p:nvSpPr>
        <p:spPr>
          <a:xfrm>
            <a:off x="457200" y="1699200"/>
            <a:ext cx="7861177" cy="4396800"/>
          </a:xfrm>
        </p:spPr>
        <p:txBody>
          <a:bodyPr>
            <a:normAutofit/>
          </a:bodyPr>
          <a:lstStyle/>
          <a:p>
            <a:r>
              <a:rPr lang="en-US" dirty="0" smtClean="0"/>
              <a:t>Theory</a:t>
            </a:r>
            <a:r>
              <a:rPr lang="en-US" dirty="0"/>
              <a:t> </a:t>
            </a:r>
            <a:r>
              <a:rPr lang="en-US" dirty="0" smtClean="0"/>
              <a:t>(</a:t>
            </a:r>
            <a:r>
              <a:rPr lang="en-US" dirty="0"/>
              <a:t>load imbalance = </a:t>
            </a:r>
            <a:r>
              <a:rPr lang="en-US" dirty="0" smtClean="0"/>
              <a:t>1-T</a:t>
            </a:r>
            <a:r>
              <a:rPr lang="en-US" baseline="-25000" dirty="0" smtClean="0"/>
              <a:t>avg</a:t>
            </a:r>
            <a:r>
              <a:rPr lang="en-US" dirty="0" smtClean="0"/>
              <a:t>/</a:t>
            </a:r>
            <a:r>
              <a:rPr lang="en-US" dirty="0" err="1" smtClean="0"/>
              <a:t>T</a:t>
            </a:r>
            <a:r>
              <a:rPr lang="en-US" baseline="-25000" dirty="0" err="1" smtClean="0"/>
              <a:t>max</a:t>
            </a:r>
            <a:r>
              <a:rPr lang="en-US" dirty="0" smtClean="0"/>
              <a:t>):</a:t>
            </a:r>
          </a:p>
          <a:p>
            <a:pPr lvl="2">
              <a:buFont typeface="Courier New" panose="02070309020205020404" pitchFamily="49" charset="0"/>
              <a:buChar char="o"/>
            </a:pPr>
            <a:r>
              <a:rPr lang="en-US" sz="1800" dirty="0" smtClean="0"/>
              <a:t>If over-decomposed (Z ranks per core) but no rank migration allowed (equivalent to plain MPI), load imbalance = 1/3</a:t>
            </a:r>
          </a:p>
          <a:p>
            <a:pPr lvl="2">
              <a:buFont typeface="Courier New" panose="02070309020205020404" pitchFamily="49" charset="0"/>
              <a:buChar char="o"/>
            </a:pPr>
            <a:r>
              <a:rPr lang="en-US" sz="1800" dirty="0" smtClean="0"/>
              <a:t>If rank migration allowed (optimum if core with RG rank moves off all ranks with only BG tiles), load imbalance = 1/(2Z+1)</a:t>
            </a:r>
          </a:p>
          <a:p>
            <a:pPr lvl="1">
              <a:buFont typeface="Courier New" panose="02070309020205020404" pitchFamily="49" charset="0"/>
              <a:buChar char="o"/>
            </a:pPr>
            <a:endParaRPr lang="en-US" dirty="0" smtClean="0"/>
          </a:p>
          <a:p>
            <a:endParaRPr lang="en-US" dirty="0" smtClean="0"/>
          </a:p>
          <a:p>
            <a:pPr lvl="1"/>
            <a:endParaRPr lang="en-US" dirty="0"/>
          </a:p>
        </p:txBody>
      </p:sp>
      <p:graphicFrame>
        <p:nvGraphicFramePr>
          <p:cNvPr id="7" name="Chart 6"/>
          <p:cNvGraphicFramePr>
            <a:graphicFrameLocks noGrp="1"/>
          </p:cNvGraphicFramePr>
          <p:nvPr>
            <p:extLst/>
          </p:nvPr>
        </p:nvGraphicFramePr>
        <p:xfrm>
          <a:off x="619432" y="3417903"/>
          <a:ext cx="7413523" cy="3248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8535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Experimental results, shared memory</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15</a:t>
            </a:fld>
            <a:endParaRPr lang="en-US"/>
          </a:p>
        </p:txBody>
      </p:sp>
      <p:sp>
        <p:nvSpPr>
          <p:cNvPr id="4" name="Text Placeholder 3"/>
          <p:cNvSpPr>
            <a:spLocks noGrp="1"/>
          </p:cNvSpPr>
          <p:nvPr>
            <p:ph type="body" sz="quarter" idx="13"/>
          </p:nvPr>
        </p:nvSpPr>
        <p:spPr>
          <a:xfrm>
            <a:off x="457200" y="1699200"/>
            <a:ext cx="7861177" cy="4396800"/>
          </a:xfrm>
        </p:spPr>
        <p:txBody>
          <a:bodyPr>
            <a:normAutofit lnSpcReduction="10000"/>
          </a:bodyPr>
          <a:lstStyle/>
          <a:p>
            <a:r>
              <a:rPr lang="en-US" dirty="0" smtClean="0"/>
              <a:t>Observations:</a:t>
            </a:r>
          </a:p>
          <a:p>
            <a:pPr lvl="1">
              <a:buFont typeface="Courier New" panose="02070309020205020404" pitchFamily="49" charset="0"/>
              <a:buChar char="o"/>
            </a:pPr>
            <a:r>
              <a:rPr lang="en-US" dirty="0" smtClean="0"/>
              <a:t>LB=Refine: </a:t>
            </a:r>
            <a:r>
              <a:rPr lang="en-US" dirty="0" smtClean="0"/>
              <a:t>plain </a:t>
            </a:r>
            <a:r>
              <a:rPr lang="en-US" dirty="0" smtClean="0"/>
              <a:t>MPI and AMPI perform the same for all parameters: 41.1  </a:t>
            </a:r>
            <a:r>
              <a:rPr lang="en-US" dirty="0" err="1" smtClean="0"/>
              <a:t>GFlops</a:t>
            </a:r>
            <a:r>
              <a:rPr lang="en-US" dirty="0" smtClean="0"/>
              <a:t>/s ±</a:t>
            </a:r>
            <a:r>
              <a:rPr lang="en-US" dirty="0" smtClean="0"/>
              <a:t>2.7</a:t>
            </a:r>
            <a:r>
              <a:rPr lang="en-US" dirty="0" smtClean="0"/>
              <a:t>% (~5% migrate)</a:t>
            </a:r>
          </a:p>
          <a:p>
            <a:pPr lvl="1">
              <a:buFont typeface="Courier New" panose="02070309020205020404" pitchFamily="49" charset="0"/>
              <a:buChar char="o"/>
            </a:pPr>
            <a:r>
              <a:rPr lang="en-US" dirty="0" smtClean="0"/>
              <a:t>LB=Greedy: 35.5 </a:t>
            </a:r>
            <a:r>
              <a:rPr lang="en-US" dirty="0" err="1" smtClean="0"/>
              <a:t>Gflops</a:t>
            </a:r>
            <a:r>
              <a:rPr lang="en-US" dirty="0" smtClean="0"/>
              <a:t> ±5.3% (~100% migrate)</a:t>
            </a:r>
          </a:p>
          <a:p>
            <a:pPr lvl="1">
              <a:buFont typeface="Courier New" panose="02070309020205020404" pitchFamily="49" charset="0"/>
              <a:buChar char="o"/>
            </a:pPr>
            <a:r>
              <a:rPr lang="en-US" dirty="0" smtClean="0"/>
              <a:t>AMPI </a:t>
            </a:r>
            <a:r>
              <a:rPr lang="en-US" dirty="0" smtClean="0"/>
              <a:t>performance independent of “noise” frequency, migration delay, degree of over-decomposition</a:t>
            </a:r>
          </a:p>
          <a:p>
            <a:pPr lvl="1">
              <a:buFont typeface="Courier New" panose="02070309020205020404" pitchFamily="49" charset="0"/>
              <a:buChar char="o"/>
            </a:pPr>
            <a:r>
              <a:rPr lang="en-US" dirty="0" smtClean="0"/>
              <a:t>#</a:t>
            </a:r>
            <a:r>
              <a:rPr lang="en-US" dirty="0" smtClean="0"/>
              <a:t>ranks </a:t>
            </a:r>
            <a:r>
              <a:rPr lang="en-US" dirty="0" smtClean="0"/>
              <a:t>migrating irregular, despite regular disturbances</a:t>
            </a:r>
          </a:p>
          <a:p>
            <a:pPr lvl="1">
              <a:buFont typeface="Courier New" panose="02070309020205020404" pitchFamily="49" charset="0"/>
              <a:buChar char="o"/>
            </a:pPr>
            <a:r>
              <a:rPr lang="en-US" dirty="0" smtClean="0"/>
              <a:t>Plain Stencil </a:t>
            </a:r>
            <a:r>
              <a:rPr lang="en-US" dirty="0" smtClean="0"/>
              <a:t>PRK iteration </a:t>
            </a:r>
            <a:r>
              <a:rPr lang="en-US" dirty="0" smtClean="0"/>
              <a:t>times for RG on 1 rank and BG on 36 ranks 0.14s and 0.58s, respectively</a:t>
            </a:r>
          </a:p>
          <a:p>
            <a:pPr lvl="1">
              <a:buFont typeface="Courier New" panose="02070309020205020404" pitchFamily="49" charset="0"/>
              <a:buChar char="o"/>
            </a:pPr>
            <a:r>
              <a:rPr lang="en-US" dirty="0"/>
              <a:t>If increasing work on RGs by 4x and 16x while keeping BG work unchanged, again AMPI perf </a:t>
            </a:r>
            <a:r>
              <a:rPr lang="en-US" dirty="0">
                <a:sym typeface="Symbol" panose="05050102010706020507" pitchFamily="18" charset="2"/>
              </a:rPr>
              <a:t></a:t>
            </a:r>
            <a:r>
              <a:rPr lang="en-US" dirty="0"/>
              <a:t> </a:t>
            </a:r>
            <a:r>
              <a:rPr lang="en-US" dirty="0" smtClean="0"/>
              <a:t>plain MPI </a:t>
            </a:r>
            <a:r>
              <a:rPr lang="en-US" dirty="0"/>
              <a:t>perf</a:t>
            </a:r>
          </a:p>
          <a:p>
            <a:pPr lvl="1">
              <a:buFont typeface="Courier New" panose="02070309020205020404" pitchFamily="49" charset="0"/>
              <a:buChar char="o"/>
            </a:pPr>
            <a:r>
              <a:rPr lang="en-US" dirty="0" smtClean="0"/>
              <a:t>If </a:t>
            </a:r>
            <a:r>
              <a:rPr lang="en-US" dirty="0" smtClean="0"/>
              <a:t>reducing RG and BG </a:t>
            </a:r>
            <a:r>
              <a:rPr lang="en-US" dirty="0" smtClean="0"/>
              <a:t>work </a:t>
            </a:r>
            <a:r>
              <a:rPr lang="en-US" dirty="0" smtClean="0"/>
              <a:t>by </a:t>
            </a:r>
            <a:r>
              <a:rPr lang="en-US" dirty="0" smtClean="0"/>
              <a:t>16x (noise Hz 16x), AMPI perf for </a:t>
            </a:r>
            <a:r>
              <a:rPr lang="en-US" dirty="0" smtClean="0"/>
              <a:t>durations 20 &amp; 40 </a:t>
            </a:r>
            <a:r>
              <a:rPr lang="en-US" dirty="0" smtClean="0">
                <a:sym typeface="Symbol" panose="05050102010706020507" pitchFamily="18" charset="2"/>
              </a:rPr>
              <a:t></a:t>
            </a:r>
            <a:r>
              <a:rPr lang="en-US" dirty="0" smtClean="0"/>
              <a:t> plain MPI </a:t>
            </a:r>
            <a:r>
              <a:rPr lang="en-US" dirty="0" smtClean="0"/>
              <a:t>perf, but AMPI perf for </a:t>
            </a:r>
            <a:r>
              <a:rPr lang="en-US" dirty="0" smtClean="0"/>
              <a:t>duration </a:t>
            </a:r>
            <a:r>
              <a:rPr lang="en-US" dirty="0"/>
              <a:t>1</a:t>
            </a:r>
            <a:r>
              <a:rPr lang="en-US" dirty="0" smtClean="0"/>
              <a:t>0 </a:t>
            </a:r>
            <a:r>
              <a:rPr lang="en-US" dirty="0" smtClean="0"/>
              <a:t>down 24</a:t>
            </a:r>
            <a:r>
              <a:rPr lang="en-US" dirty="0" smtClean="0"/>
              <a:t>%</a:t>
            </a:r>
          </a:p>
          <a:p>
            <a:endParaRPr lang="en-US" dirty="0" smtClean="0"/>
          </a:p>
          <a:p>
            <a:pPr lvl="1"/>
            <a:endParaRPr lang="en-US" dirty="0"/>
          </a:p>
        </p:txBody>
      </p:sp>
    </p:spTree>
    <p:extLst>
      <p:ext uri="{BB962C8B-B14F-4D97-AF65-F5344CB8AC3E}">
        <p14:creationId xmlns:p14="http://schemas.microsoft.com/office/powerpoint/2010/main" val="1969918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 distributed memory</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16</a:t>
            </a:fld>
            <a:endParaRPr lang="en-US"/>
          </a:p>
        </p:txBody>
      </p:sp>
      <p:sp>
        <p:nvSpPr>
          <p:cNvPr id="4" name="Text Placeholder 3"/>
          <p:cNvSpPr>
            <a:spLocks noGrp="1"/>
          </p:cNvSpPr>
          <p:nvPr>
            <p:ph type="body" sz="quarter" idx="13"/>
          </p:nvPr>
        </p:nvSpPr>
        <p:spPr/>
        <p:txBody>
          <a:bodyPr>
            <a:normAutofit lnSpcReduction="10000"/>
          </a:bodyPr>
          <a:lstStyle/>
          <a:p>
            <a:r>
              <a:rPr lang="en-US" dirty="0" smtClean="0"/>
              <a:t>Only used LB=Refine</a:t>
            </a:r>
          </a:p>
          <a:p>
            <a:r>
              <a:rPr lang="en-US" dirty="0" smtClean="0"/>
              <a:t>Weak scaling, so 4x number of nodes, BG grows by 2x in each coordinate direction</a:t>
            </a:r>
          </a:p>
          <a:p>
            <a:r>
              <a:rPr lang="en-US" dirty="0" smtClean="0"/>
              <a:t>RG size constant and same as in shared memory case: ratio of BG/RG work for rank receiving RG remains constant</a:t>
            </a:r>
          </a:p>
          <a:p>
            <a:r>
              <a:rPr lang="en-US" dirty="0" smtClean="0"/>
              <a:t>Fix </a:t>
            </a:r>
            <a:r>
              <a:rPr lang="en-US" dirty="0" err="1" smtClean="0"/>
              <a:t>overdecomposition</a:t>
            </a:r>
            <a:r>
              <a:rPr lang="en-US" dirty="0" smtClean="0"/>
              <a:t> at 4, migration delay at 2 </a:t>
            </a:r>
            <a:r>
              <a:rPr lang="en-US" dirty="0" err="1" smtClean="0"/>
              <a:t>iters</a:t>
            </a:r>
            <a:endParaRPr lang="en-US" dirty="0" smtClean="0"/>
          </a:p>
          <a:p>
            <a:r>
              <a:rPr lang="en-US" dirty="0" smtClean="0"/>
              <a:t>Duration = {10,20,40}</a:t>
            </a:r>
          </a:p>
          <a:p>
            <a:r>
              <a:rPr lang="en-US" dirty="0" smtClean="0"/>
              <a:t>Use Pack/Unpack for rank migration</a:t>
            </a:r>
          </a:p>
          <a:p>
            <a:r>
              <a:rPr lang="en-US" dirty="0" smtClean="0"/>
              <a:t>First experiment: 1 RG </a:t>
            </a:r>
            <a:r>
              <a:rPr lang="en-US" dirty="0" err="1" smtClean="0"/>
              <a:t>iter</a:t>
            </a:r>
            <a:r>
              <a:rPr lang="en-US" dirty="0" smtClean="0"/>
              <a:t>/ BG </a:t>
            </a:r>
            <a:r>
              <a:rPr lang="en-US" dirty="0" err="1" smtClean="0"/>
              <a:t>iter</a:t>
            </a:r>
            <a:r>
              <a:rPr lang="en-US" dirty="0" smtClean="0"/>
              <a:t> (same as shared memory experiment).</a:t>
            </a:r>
            <a:endParaRPr lang="en-US" dirty="0"/>
          </a:p>
        </p:txBody>
      </p:sp>
    </p:spTree>
    <p:extLst>
      <p:ext uri="{BB962C8B-B14F-4D97-AF65-F5344CB8AC3E}">
        <p14:creationId xmlns:p14="http://schemas.microsoft.com/office/powerpoint/2010/main" val="3591371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568"/>
            <a:ext cx="8229600" cy="1152000"/>
          </a:xfrm>
        </p:spPr>
        <p:txBody>
          <a:bodyPr/>
          <a:lstStyle/>
          <a:p>
            <a:r>
              <a:rPr lang="en-US" dirty="0" smtClean="0"/>
              <a:t>Distributed memory results, 1 </a:t>
            </a:r>
            <a:r>
              <a:rPr lang="en-US" dirty="0" err="1" smtClean="0"/>
              <a:t>subiteration</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17</a:t>
            </a:fld>
            <a:endParaRPr lang="en-US"/>
          </a:p>
        </p:txBody>
      </p:sp>
      <p:graphicFrame>
        <p:nvGraphicFramePr>
          <p:cNvPr id="5" name="Chart 4"/>
          <p:cNvGraphicFramePr>
            <a:graphicFrameLocks noGrp="1"/>
          </p:cNvGraphicFramePr>
          <p:nvPr>
            <p:extLst/>
          </p:nvPr>
        </p:nvGraphicFramePr>
        <p:xfrm>
          <a:off x="541536" y="1455938"/>
          <a:ext cx="7704215" cy="52604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8526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memory results, 4 </a:t>
            </a:r>
            <a:r>
              <a:rPr lang="en-US" dirty="0" err="1" smtClean="0"/>
              <a:t>subiterations</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18</a:t>
            </a:fld>
            <a:endParaRPr lang="en-US"/>
          </a:p>
        </p:txBody>
      </p:sp>
      <p:graphicFrame>
        <p:nvGraphicFramePr>
          <p:cNvPr id="6" name="Chart 5"/>
          <p:cNvGraphicFramePr>
            <a:graphicFrameLocks noGrp="1"/>
          </p:cNvGraphicFramePr>
          <p:nvPr>
            <p:extLst/>
          </p:nvPr>
        </p:nvGraphicFramePr>
        <p:xfrm>
          <a:off x="457200" y="1223373"/>
          <a:ext cx="8054267" cy="5424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8608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a:t>
            </a:r>
            <a:r>
              <a:rPr lang="en-US" smtClean="0"/>
              <a:t>future work</a:t>
            </a:r>
            <a:endParaRPr lang="en-US" dirty="0"/>
          </a:p>
        </p:txBody>
      </p:sp>
      <p:sp>
        <p:nvSpPr>
          <p:cNvPr id="3" name="Slide Number Placeholder 2"/>
          <p:cNvSpPr>
            <a:spLocks noGrp="1"/>
          </p:cNvSpPr>
          <p:nvPr>
            <p:ph type="sldNum" sz="quarter" idx="12"/>
          </p:nvPr>
        </p:nvSpPr>
        <p:spPr/>
        <p:txBody>
          <a:bodyPr/>
          <a:lstStyle/>
          <a:p>
            <a:fld id="{F7EAB6FE-9CE9-4320-8DE1-51779DEA9385}" type="slidenum">
              <a:rPr lang="en-US" smtClean="0"/>
              <a:t>19</a:t>
            </a:fld>
            <a:endParaRPr lang="en-US"/>
          </a:p>
        </p:txBody>
      </p:sp>
      <p:sp>
        <p:nvSpPr>
          <p:cNvPr id="4" name="Text Placeholder 3"/>
          <p:cNvSpPr>
            <a:spLocks noGrp="1"/>
          </p:cNvSpPr>
          <p:nvPr>
            <p:ph type="body" sz="quarter" idx="13"/>
          </p:nvPr>
        </p:nvSpPr>
        <p:spPr/>
        <p:txBody>
          <a:bodyPr>
            <a:normAutofit/>
          </a:bodyPr>
          <a:lstStyle/>
          <a:p>
            <a:r>
              <a:rPr lang="en-US" dirty="0" smtClean="0"/>
              <a:t>Conclusions </a:t>
            </a:r>
          </a:p>
          <a:p>
            <a:pPr lvl="1">
              <a:buFont typeface="Courier New" panose="02070309020205020404" pitchFamily="49" charset="0"/>
              <a:buChar char="o"/>
            </a:pPr>
            <a:r>
              <a:rPr lang="en-US" dirty="0"/>
              <a:t>AMR good, flexible proxy for localized </a:t>
            </a:r>
            <a:r>
              <a:rPr lang="en-US" dirty="0" smtClean="0"/>
              <a:t>disturbances</a:t>
            </a:r>
            <a:endParaRPr lang="en-US" dirty="0"/>
          </a:p>
          <a:p>
            <a:pPr lvl="1">
              <a:buFont typeface="Courier New" panose="02070309020205020404" pitchFamily="49" charset="0"/>
              <a:buChar char="o"/>
            </a:pPr>
            <a:r>
              <a:rPr lang="en-US" dirty="0" smtClean="0"/>
              <a:t>Adaptive MPI convenient vehicle for quick comparison with legacy runtime</a:t>
            </a:r>
            <a:endParaRPr lang="en-US" dirty="0" smtClean="0"/>
          </a:p>
          <a:p>
            <a:pPr lvl="1">
              <a:buFont typeface="Courier New" panose="02070309020205020404" pitchFamily="49" charset="0"/>
              <a:buChar char="o"/>
            </a:pPr>
            <a:r>
              <a:rPr lang="en-US" dirty="0" smtClean="0"/>
              <a:t>Adaptive MPI implementation with dynamic load balancing does not manage to improve performance over </a:t>
            </a:r>
            <a:r>
              <a:rPr lang="en-US" dirty="0" smtClean="0"/>
              <a:t>non-adaptive MPI</a:t>
            </a:r>
            <a:endParaRPr lang="en-US" dirty="0" smtClean="0"/>
          </a:p>
          <a:p>
            <a:r>
              <a:rPr lang="en-US" dirty="0" smtClean="0"/>
              <a:t>Future work</a:t>
            </a:r>
          </a:p>
          <a:p>
            <a:pPr lvl="1">
              <a:buFont typeface="Courier New" panose="02070309020205020404" pitchFamily="49" charset="0"/>
              <a:buChar char="o"/>
            </a:pPr>
            <a:r>
              <a:rPr lang="en-US" dirty="0" smtClean="0"/>
              <a:t>Repeat AMPI experiments with “oracle load balancer”</a:t>
            </a:r>
            <a:endParaRPr lang="en-US" dirty="0"/>
          </a:p>
          <a:p>
            <a:pPr lvl="1">
              <a:buFont typeface="Courier New" panose="02070309020205020404" pitchFamily="49" charset="0"/>
              <a:buChar char="o"/>
            </a:pPr>
            <a:r>
              <a:rPr lang="en-US" dirty="0" smtClean="0"/>
              <a:t>Test dynamic load balancing capabilities of other </a:t>
            </a:r>
            <a:r>
              <a:rPr lang="en-US" dirty="0" smtClean="0"/>
              <a:t>disruptive, task-based runtimes (Legion, OCR, HPX3/5) with </a:t>
            </a:r>
            <a:r>
              <a:rPr lang="en-US" dirty="0" smtClean="0"/>
              <a:t>AMR</a:t>
            </a:r>
          </a:p>
          <a:p>
            <a:endParaRPr lang="en-US" dirty="0"/>
          </a:p>
        </p:txBody>
      </p:sp>
    </p:spTree>
    <p:extLst>
      <p:ext uri="{BB962C8B-B14F-4D97-AF65-F5344CB8AC3E}">
        <p14:creationId xmlns:p14="http://schemas.microsoft.com/office/powerpoint/2010/main" val="275732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7EAB6FE-9CE9-4320-8DE1-51779DEA9385}" type="slidenum">
              <a:rPr lang="en-US" smtClean="0"/>
              <a:t>2</a:t>
            </a:fld>
            <a:endParaRPr lang="en-US"/>
          </a:p>
        </p:txBody>
      </p:sp>
      <p:sp>
        <p:nvSpPr>
          <p:cNvPr id="6" name="Title 3"/>
          <p:cNvSpPr>
            <a:spLocks noGrp="1"/>
          </p:cNvSpPr>
          <p:nvPr>
            <p:ph type="title"/>
          </p:nvPr>
        </p:nvSpPr>
        <p:spPr>
          <a:xfrm>
            <a:off x="457200" y="230400"/>
            <a:ext cx="8229600" cy="1152000"/>
          </a:xfrm>
        </p:spPr>
        <p:txBody>
          <a:bodyPr>
            <a:normAutofit/>
          </a:bodyPr>
          <a:lstStyle/>
          <a:p>
            <a:pPr algn="ctr"/>
            <a:r>
              <a:rPr lang="en-US" dirty="0" smtClean="0"/>
              <a:t>Notices</a:t>
            </a:r>
            <a:endParaRPr lang="en-US" dirty="0"/>
          </a:p>
        </p:txBody>
      </p:sp>
      <p:sp>
        <p:nvSpPr>
          <p:cNvPr id="7" name="Content Placeholder 2"/>
          <p:cNvSpPr>
            <a:spLocks noGrp="1"/>
          </p:cNvSpPr>
          <p:nvPr/>
        </p:nvSpPr>
        <p:spPr>
          <a:xfrm>
            <a:off x="378372" y="1270684"/>
            <a:ext cx="8229600" cy="499348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Intel and Xeon are trademarks of Intel Corporation in the U.S. and/or other countries</a:t>
            </a:r>
            <a:r>
              <a:rPr lang="en-US" dirty="0" smtClean="0"/>
              <a:t>.</a:t>
            </a:r>
          </a:p>
          <a:p>
            <a:pPr marL="0" indent="0">
              <a:buNone/>
            </a:pPr>
            <a:endParaRPr lang="en-US" dirty="0"/>
          </a:p>
          <a:p>
            <a:pPr marL="0" indent="0">
              <a:buNone/>
            </a:pPr>
            <a:r>
              <a:rPr lang="en-US" dirty="0"/>
              <a:t>Software and workloads used in performance tests may have been </a:t>
            </a:r>
            <a:r>
              <a:rPr lang="en-US" dirty="0" smtClean="0"/>
              <a:t>optimized for </a:t>
            </a:r>
            <a:r>
              <a:rPr lang="en-US" dirty="0"/>
              <a:t>performance only on Intel microprocessors. Performance tests, such </a:t>
            </a:r>
            <a:r>
              <a:rPr lang="en-US" dirty="0" smtClean="0"/>
              <a:t>as SYSmark </a:t>
            </a:r>
            <a:r>
              <a:rPr lang="en-US" dirty="0"/>
              <a:t>and MobileMark, are measured using specific computer systems</a:t>
            </a:r>
            <a:r>
              <a:rPr lang="en-US" dirty="0" smtClean="0"/>
              <a:t>, components</a:t>
            </a:r>
            <a:r>
              <a:rPr lang="en-US" dirty="0"/>
              <a:t>, software, operations and functions. Any change to any of </a:t>
            </a:r>
            <a:r>
              <a:rPr lang="en-US" dirty="0" smtClean="0"/>
              <a:t>those factors </a:t>
            </a:r>
            <a:r>
              <a:rPr lang="en-US" dirty="0"/>
              <a:t>may cause the results to vary. You should consult other </a:t>
            </a:r>
            <a:r>
              <a:rPr lang="en-US" dirty="0" smtClean="0"/>
              <a:t>information and </a:t>
            </a:r>
            <a:r>
              <a:rPr lang="en-US" dirty="0"/>
              <a:t>performance tests to assist you in fully evaluating your </a:t>
            </a:r>
            <a:r>
              <a:rPr lang="en-US" dirty="0" smtClean="0"/>
              <a:t>contemplated purchases</a:t>
            </a:r>
            <a:r>
              <a:rPr lang="en-US" dirty="0"/>
              <a:t>, including the performance of that product when combined </a:t>
            </a:r>
            <a:r>
              <a:rPr lang="en-US" dirty="0" smtClean="0"/>
              <a:t>with other </a:t>
            </a:r>
            <a:r>
              <a:rPr lang="en-US" dirty="0"/>
              <a:t>products. For more information go to </a:t>
            </a:r>
            <a:r>
              <a:rPr lang="en-US" dirty="0" smtClean="0"/>
              <a:t>http</a:t>
            </a:r>
            <a:r>
              <a:rPr lang="en-US" dirty="0"/>
              <a:t>://www.intel.com/</a:t>
            </a:r>
            <a:r>
              <a:rPr lang="en-US" dirty="0" smtClean="0"/>
              <a:t>performance.</a:t>
            </a:r>
          </a:p>
          <a:p>
            <a:pPr marL="0" indent="0">
              <a:buNone/>
            </a:pPr>
            <a:endParaRPr lang="en-US" dirty="0" smtClean="0"/>
          </a:p>
          <a:p>
            <a:pPr marL="0" indent="0">
              <a:buNone/>
            </a:pPr>
            <a:r>
              <a:rPr lang="en-US" dirty="0"/>
              <a:t>Acknowledgement This research used resources of the National </a:t>
            </a:r>
            <a:r>
              <a:rPr lang="en-US" dirty="0" smtClean="0"/>
              <a:t>Energy Research </a:t>
            </a:r>
            <a:r>
              <a:rPr lang="en-US" dirty="0"/>
              <a:t>Scientific Computing Center, a DOE Office of Science User </a:t>
            </a:r>
            <a:r>
              <a:rPr lang="en-US" dirty="0" err="1" smtClean="0"/>
              <a:t>Facilitysupported</a:t>
            </a:r>
            <a:r>
              <a:rPr lang="en-US" dirty="0" smtClean="0"/>
              <a:t> </a:t>
            </a:r>
            <a:r>
              <a:rPr lang="en-US" dirty="0"/>
              <a:t>by the Office of Science of the U.S. Department of Energy </a:t>
            </a:r>
            <a:r>
              <a:rPr lang="en-US" dirty="0" smtClean="0"/>
              <a:t>under Contract </a:t>
            </a:r>
            <a:r>
              <a:rPr lang="en-US" dirty="0"/>
              <a:t>No. DE-AC02-05CH11231</a:t>
            </a:r>
          </a:p>
          <a:p>
            <a:pPr marL="0" indent="0">
              <a:buNone/>
            </a:pPr>
            <a:endParaRPr lang="en-US" dirty="0"/>
          </a:p>
        </p:txBody>
      </p:sp>
    </p:spTree>
    <p:extLst>
      <p:ext uri="{BB962C8B-B14F-4D97-AF65-F5344CB8AC3E}">
        <p14:creationId xmlns:p14="http://schemas.microsoft.com/office/powerpoint/2010/main" val="1506273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591" y="6083417"/>
            <a:ext cx="2564323" cy="5258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Tree>
    <p:extLst>
      <p:ext uri="{BB962C8B-B14F-4D97-AF65-F5344CB8AC3E}">
        <p14:creationId xmlns:p14="http://schemas.microsoft.com/office/powerpoint/2010/main" val="680626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Backup material</a:t>
            </a:r>
            <a:endParaRPr lang="en-US" sz="6600" dirty="0"/>
          </a:p>
        </p:txBody>
      </p:sp>
      <p:sp>
        <p:nvSpPr>
          <p:cNvPr id="3" name="Slide Number Placeholder 2"/>
          <p:cNvSpPr>
            <a:spLocks noGrp="1"/>
          </p:cNvSpPr>
          <p:nvPr>
            <p:ph type="sldNum" sz="quarter" idx="12"/>
          </p:nvPr>
        </p:nvSpPr>
        <p:spPr/>
        <p:txBody>
          <a:bodyPr/>
          <a:lstStyle/>
          <a:p>
            <a:fld id="{F7EAB6FE-9CE9-4320-8DE1-51779DEA9385}" type="slidenum">
              <a:rPr lang="en-US" smtClean="0"/>
              <a:t>21</a:t>
            </a:fld>
            <a:endParaRPr lang="en-US"/>
          </a:p>
        </p:txBody>
      </p:sp>
    </p:spTree>
    <p:extLst>
      <p:ext uri="{BB962C8B-B14F-4D97-AF65-F5344CB8AC3E}">
        <p14:creationId xmlns:p14="http://schemas.microsoft.com/office/powerpoint/2010/main" val="3411954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Specification details</a:t>
            </a:r>
            <a:endParaRPr lang="en-US"/>
          </a:p>
        </p:txBody>
      </p:sp>
      <p:sp>
        <p:nvSpPr>
          <p:cNvPr id="3" name="Slide Number Placeholder 2"/>
          <p:cNvSpPr>
            <a:spLocks noGrp="1"/>
          </p:cNvSpPr>
          <p:nvPr>
            <p:ph type="sldNum" sz="quarter" idx="12"/>
          </p:nvPr>
        </p:nvSpPr>
        <p:spPr/>
        <p:txBody>
          <a:bodyPr/>
          <a:lstStyle/>
          <a:p>
            <a:fld id="{F7EAB6FE-9CE9-4320-8DE1-51779DEA9385}" type="slidenum">
              <a:rPr lang="en-US" smtClean="0"/>
              <a:t>22</a:t>
            </a:fld>
            <a:endParaRPr lang="en-US"/>
          </a:p>
        </p:txBody>
      </p:sp>
      <p:sp>
        <p:nvSpPr>
          <p:cNvPr id="4" name="Text Placeholder 3"/>
          <p:cNvSpPr>
            <a:spLocks noGrp="1"/>
          </p:cNvSpPr>
          <p:nvPr>
            <p:ph type="body" sz="quarter" idx="13"/>
          </p:nvPr>
        </p:nvSpPr>
        <p:spPr/>
        <p:txBody>
          <a:bodyPr>
            <a:normAutofit fontScale="85000" lnSpcReduction="20000"/>
          </a:bodyPr>
          <a:lstStyle/>
          <a:p>
            <a:pPr marL="612" indent="0">
              <a:buNone/>
            </a:pPr>
            <a:r>
              <a:rPr lang="en-US" smtClean="0"/>
              <a:t>Parameters</a:t>
            </a:r>
          </a:p>
          <a:p>
            <a:r>
              <a:rPr lang="en-US" i="1" smtClean="0"/>
              <a:t>T </a:t>
            </a:r>
            <a:r>
              <a:rPr lang="en-US"/>
              <a:t>: total number of iterations (background </a:t>
            </a:r>
            <a:r>
              <a:rPr lang="en-US" smtClean="0"/>
              <a:t>grid)</a:t>
            </a:r>
            <a:endParaRPr lang="en-US"/>
          </a:p>
          <a:p>
            <a:r>
              <a:rPr lang="en-US" i="1" smtClean="0"/>
              <a:t>R</a:t>
            </a:r>
            <a:r>
              <a:rPr lang="en-US"/>
              <a:t>: radius of difference </a:t>
            </a:r>
            <a:r>
              <a:rPr lang="en-US" smtClean="0"/>
              <a:t>stencil</a:t>
            </a:r>
            <a:endParaRPr lang="en-US"/>
          </a:p>
          <a:p>
            <a:r>
              <a:rPr lang="en-US" i="1" smtClean="0"/>
              <a:t>n</a:t>
            </a:r>
            <a:r>
              <a:rPr lang="en-US"/>
              <a:t>: linear dimension of square background grid (n</a:t>
            </a:r>
            <a:r>
              <a:rPr lang="en-US" baseline="30000"/>
              <a:t>2</a:t>
            </a:r>
            <a:r>
              <a:rPr lang="en-US"/>
              <a:t> </a:t>
            </a:r>
            <a:r>
              <a:rPr lang="en-US" smtClean="0"/>
              <a:t>points, </a:t>
            </a:r>
            <a:r>
              <a:rPr lang="en-US"/>
              <a:t>mesh </a:t>
            </a:r>
            <a:r>
              <a:rPr lang="en-US" smtClean="0"/>
              <a:t>spacing is unity)</a:t>
            </a:r>
          </a:p>
          <a:p>
            <a:r>
              <a:rPr lang="en-US" i="1" smtClean="0"/>
              <a:t>r</a:t>
            </a:r>
            <a:r>
              <a:rPr lang="en-US"/>
              <a:t>: refinement level (mesh size of refined grid is 2</a:t>
            </a:r>
            <a:r>
              <a:rPr lang="en-US" baseline="30000"/>
              <a:t>−</a:t>
            </a:r>
            <a:r>
              <a:rPr lang="en-US" baseline="30000" smtClean="0"/>
              <a:t>r</a:t>
            </a:r>
            <a:r>
              <a:rPr lang="en-US" smtClean="0"/>
              <a:t>)</a:t>
            </a:r>
            <a:endParaRPr lang="en-US"/>
          </a:p>
          <a:p>
            <a:r>
              <a:rPr lang="en-US" i="1" smtClean="0"/>
              <a:t>k</a:t>
            </a:r>
            <a:r>
              <a:rPr lang="en-US"/>
              <a:t>: linear dimension of refinement in terms of </a:t>
            </a:r>
            <a:r>
              <a:rPr lang="en-US" smtClean="0"/>
              <a:t>BG cells ((</a:t>
            </a:r>
            <a:r>
              <a:rPr lang="en-US"/>
              <a:t>k∗2</a:t>
            </a:r>
            <a:r>
              <a:rPr lang="en-US" baseline="30000"/>
              <a:t>r</a:t>
            </a:r>
            <a:r>
              <a:rPr lang="en-US"/>
              <a:t> +</a:t>
            </a:r>
            <a:r>
              <a:rPr lang="en-US" smtClean="0"/>
              <a:t>1)</a:t>
            </a:r>
            <a:r>
              <a:rPr lang="en-US" baseline="30000" smtClean="0"/>
              <a:t>2</a:t>
            </a:r>
            <a:r>
              <a:rPr lang="en-US"/>
              <a:t> </a:t>
            </a:r>
            <a:r>
              <a:rPr lang="en-US" smtClean="0"/>
              <a:t>points in each refinement)</a:t>
            </a:r>
            <a:endParaRPr lang="en-US"/>
          </a:p>
          <a:p>
            <a:r>
              <a:rPr lang="en-US" i="1" smtClean="0"/>
              <a:t>P </a:t>
            </a:r>
            <a:r>
              <a:rPr lang="en-US"/>
              <a:t>: duration in terms of iterations on the </a:t>
            </a:r>
            <a:r>
              <a:rPr lang="en-US" smtClean="0"/>
              <a:t>BG of </a:t>
            </a:r>
            <a:r>
              <a:rPr lang="en-US"/>
              <a:t>one full cycle </a:t>
            </a:r>
            <a:r>
              <a:rPr lang="en-US" smtClean="0"/>
              <a:t>of activation </a:t>
            </a:r>
            <a:r>
              <a:rPr lang="en-US"/>
              <a:t>of one refinement until that of the next (</a:t>
            </a:r>
            <a:r>
              <a:rPr lang="en-US" i="1" smtClean="0"/>
              <a:t>period</a:t>
            </a:r>
            <a:r>
              <a:rPr lang="en-US" smtClean="0"/>
              <a:t>)</a:t>
            </a:r>
            <a:endParaRPr lang="en-US"/>
          </a:p>
          <a:p>
            <a:r>
              <a:rPr lang="en-US" i="1" smtClean="0"/>
              <a:t>D</a:t>
            </a:r>
            <a:r>
              <a:rPr lang="en-US"/>
              <a:t>: duration in terms of iterations on the </a:t>
            </a:r>
            <a:r>
              <a:rPr lang="en-US" smtClean="0"/>
              <a:t>BG of </a:t>
            </a:r>
            <a:r>
              <a:rPr lang="en-US"/>
              <a:t>activity on </a:t>
            </a:r>
            <a:r>
              <a:rPr lang="en-US" smtClean="0"/>
              <a:t>each refinement; </a:t>
            </a:r>
            <a:r>
              <a:rPr lang="en-US" i="1"/>
              <a:t>D ≤ </a:t>
            </a:r>
            <a:r>
              <a:rPr lang="en-US" i="1" smtClean="0"/>
              <a:t>P</a:t>
            </a:r>
            <a:endParaRPr lang="en-US"/>
          </a:p>
          <a:p>
            <a:r>
              <a:rPr lang="en-US" i="1" smtClean="0"/>
              <a:t>d</a:t>
            </a:r>
            <a:r>
              <a:rPr lang="en-US"/>
              <a:t>: number of iterations on a refinement per iteration on the </a:t>
            </a:r>
            <a:r>
              <a:rPr lang="en-US" smtClean="0"/>
              <a:t>BG</a:t>
            </a:r>
          </a:p>
        </p:txBody>
      </p:sp>
    </p:spTree>
    <p:extLst>
      <p:ext uri="{BB962C8B-B14F-4D97-AF65-F5344CB8AC3E}">
        <p14:creationId xmlns:p14="http://schemas.microsoft.com/office/powerpoint/2010/main" val="97810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Specification details</a:t>
            </a:r>
            <a:endParaRPr lang="en-US"/>
          </a:p>
        </p:txBody>
      </p:sp>
      <p:sp>
        <p:nvSpPr>
          <p:cNvPr id="3" name="Slide Number Placeholder 2"/>
          <p:cNvSpPr>
            <a:spLocks noGrp="1"/>
          </p:cNvSpPr>
          <p:nvPr>
            <p:ph type="sldNum" sz="quarter" idx="12"/>
          </p:nvPr>
        </p:nvSpPr>
        <p:spPr/>
        <p:txBody>
          <a:bodyPr/>
          <a:lstStyle/>
          <a:p>
            <a:fld id="{F7EAB6FE-9CE9-4320-8DE1-51779DEA9385}" type="slidenum">
              <a:rPr lang="en-US" smtClean="0"/>
              <a:t>23</a:t>
            </a:fld>
            <a:endParaRPr lang="en-US"/>
          </a:p>
        </p:txBody>
      </p:sp>
      <p:sp>
        <p:nvSpPr>
          <p:cNvPr id="4" name="Text Placeholder 3"/>
          <p:cNvSpPr>
            <a:spLocks noGrp="1"/>
          </p:cNvSpPr>
          <p:nvPr>
            <p:ph type="body" sz="quarter" idx="13"/>
          </p:nvPr>
        </p:nvSpPr>
        <p:spPr>
          <a:xfrm>
            <a:off x="457201" y="1003300"/>
            <a:ext cx="8228012" cy="5092700"/>
          </a:xfrm>
        </p:spPr>
        <p:txBody>
          <a:bodyPr>
            <a:normAutofit fontScale="85000" lnSpcReduction="20000"/>
          </a:bodyPr>
          <a:lstStyle/>
          <a:p>
            <a:pPr marL="612" indent="0">
              <a:buNone/>
            </a:pPr>
            <a:r>
              <a:rPr lang="en-US" smtClean="0"/>
              <a:t>(Re-)initialization</a:t>
            </a:r>
          </a:p>
          <a:p>
            <a:pPr marL="339725" indent="-339725"/>
            <a:r>
              <a:rPr lang="en-US" smtClean="0"/>
              <a:t>In[0](x,y) = c</a:t>
            </a:r>
            <a:r>
              <a:rPr lang="en-US" baseline="-25000" smtClean="0"/>
              <a:t>x</a:t>
            </a:r>
            <a:r>
              <a:rPr lang="en-US" smtClean="0"/>
              <a:t>x+c</a:t>
            </a:r>
            <a:r>
              <a:rPr lang="en-US" baseline="-25000" smtClean="0"/>
              <a:t>y</a:t>
            </a:r>
            <a:r>
              <a:rPr lang="en-US" smtClean="0"/>
              <a:t>y</a:t>
            </a:r>
          </a:p>
          <a:p>
            <a:pPr marL="339725" indent="-339725"/>
            <a:r>
              <a:rPr lang="en-US" smtClean="0"/>
              <a:t>In</a:t>
            </a:r>
            <a:r>
              <a:rPr lang="en-US" baseline="-25000" smtClean="0"/>
              <a:t>i</a:t>
            </a:r>
            <a:r>
              <a:rPr lang="en-US" smtClean="0"/>
              <a:t>[t]= </a:t>
            </a:r>
            <a:r>
              <a:rPr lang="en-US" b="1" i="1" smtClean="0">
                <a:latin typeface="Symbol" panose="05050102010706020507" pitchFamily="18" charset="2"/>
              </a:rPr>
              <a:t>f</a:t>
            </a:r>
            <a:r>
              <a:rPr lang="en-US" i="1" smtClean="0"/>
              <a:t> (</a:t>
            </a:r>
            <a:r>
              <a:rPr lang="en-US" smtClean="0"/>
              <a:t>In[t]), with </a:t>
            </a:r>
            <a:r>
              <a:rPr lang="en-US" b="1" i="1" smtClean="0">
                <a:latin typeface="Symbol" panose="05050102010706020507" pitchFamily="18" charset="2"/>
              </a:rPr>
              <a:t>f</a:t>
            </a:r>
            <a:r>
              <a:rPr lang="en-US" smtClean="0"/>
              <a:t> bi-linear interpolation (exact for linear field)</a:t>
            </a:r>
          </a:p>
          <a:p>
            <a:pPr marL="612" indent="0">
              <a:buNone/>
            </a:pPr>
            <a:r>
              <a:rPr lang="en-US" smtClean="0"/>
              <a:t>Update</a:t>
            </a:r>
          </a:p>
          <a:p>
            <a:pPr marL="339725" indent="-339725"/>
            <a:r>
              <a:rPr lang="en-US" smtClean="0"/>
              <a:t>Increase In and In</a:t>
            </a:r>
            <a:r>
              <a:rPr lang="en-US" baseline="-25000" smtClean="0"/>
              <a:t>i</a:t>
            </a:r>
            <a:r>
              <a:rPr lang="en-US" smtClean="0"/>
              <a:t> by constant after each stencil application</a:t>
            </a:r>
          </a:p>
          <a:p>
            <a:pPr marL="612" indent="0">
              <a:buNone/>
            </a:pPr>
            <a:r>
              <a:rPr lang="en-US" smtClean="0"/>
              <a:t>Verification</a:t>
            </a:r>
          </a:p>
          <a:p>
            <a:pPr marL="339725" indent="-339725"/>
            <a:r>
              <a:rPr lang="en-US" smtClean="0"/>
              <a:t>S is numerical equivalent of </a:t>
            </a:r>
            <a:r>
              <a:rPr lang="en-US" b="1" smtClean="0">
                <a:sym typeface="Symbol"/>
              </a:rPr>
              <a:t></a:t>
            </a:r>
            <a:r>
              <a:rPr lang="en-US" smtClean="0"/>
              <a:t> (exact for linear field):</a:t>
            </a:r>
            <a:r>
              <a:rPr lang="en-US"/>
              <a:t/>
            </a:r>
            <a:br>
              <a:rPr lang="en-US"/>
            </a:br>
            <a:r>
              <a:rPr lang="en-US" b="1" smtClean="0">
                <a:sym typeface="Symbol"/>
              </a:rPr>
              <a:t></a:t>
            </a:r>
            <a:r>
              <a:rPr lang="en-US" smtClean="0">
                <a:sym typeface="Symbol"/>
              </a:rPr>
              <a:t>(</a:t>
            </a:r>
            <a:r>
              <a:rPr lang="en-US" smtClean="0"/>
              <a:t>c</a:t>
            </a:r>
            <a:r>
              <a:rPr lang="en-US" baseline="-25000" smtClean="0"/>
              <a:t>x</a:t>
            </a:r>
            <a:r>
              <a:rPr lang="en-US" smtClean="0"/>
              <a:t>x+c</a:t>
            </a:r>
            <a:r>
              <a:rPr lang="en-US" baseline="-25000" smtClean="0"/>
              <a:t>y</a:t>
            </a:r>
            <a:r>
              <a:rPr lang="en-US" smtClean="0"/>
              <a:t>y</a:t>
            </a:r>
            <a:r>
              <a:rPr lang="en-US"/>
              <a:t> </a:t>
            </a:r>
            <a:r>
              <a:rPr lang="en-US" smtClean="0"/>
              <a:t>+ const) = c</a:t>
            </a:r>
            <a:r>
              <a:rPr lang="en-US" baseline="-25000" smtClean="0"/>
              <a:t>x</a:t>
            </a:r>
            <a:r>
              <a:rPr lang="en-US" smtClean="0"/>
              <a:t>+c</a:t>
            </a:r>
            <a:r>
              <a:rPr lang="en-US" baseline="-25000" smtClean="0"/>
              <a:t>y</a:t>
            </a:r>
          </a:p>
          <a:p>
            <a:pPr marL="339725" indent="-339725"/>
            <a:r>
              <a:rPr lang="en-US" smtClean="0"/>
              <a:t>Count number of iterations </a:t>
            </a:r>
            <a:r>
              <a:rPr lang="en-US" smtClean="0">
                <a:latin typeface="Symbol" panose="05050102010706020507" pitchFamily="18" charset="2"/>
              </a:rPr>
              <a:t>h</a:t>
            </a:r>
            <a:r>
              <a:rPr lang="en-US" baseline="-25000" smtClean="0">
                <a:latin typeface="+mn-lt"/>
              </a:rPr>
              <a:t>i</a:t>
            </a:r>
            <a:r>
              <a:rPr lang="en-US" smtClean="0"/>
              <a:t> on </a:t>
            </a:r>
            <a:r>
              <a:rPr lang="en-US"/>
              <a:t>g</a:t>
            </a:r>
            <a:r>
              <a:rPr lang="en-US" baseline="-25000"/>
              <a:t>i </a:t>
            </a:r>
            <a:r>
              <a:rPr lang="en-US" smtClean="0">
                <a:sym typeface="Symbol"/>
              </a:rPr>
              <a:t> Out</a:t>
            </a:r>
            <a:r>
              <a:rPr lang="en-US" baseline="-25000" smtClean="0">
                <a:sym typeface="Symbol"/>
              </a:rPr>
              <a:t>i</a:t>
            </a:r>
            <a:r>
              <a:rPr lang="en-US" smtClean="0">
                <a:sym typeface="Symbol"/>
              </a:rPr>
              <a:t>[T](x,y)  </a:t>
            </a:r>
            <a:r>
              <a:rPr lang="en-US" smtClean="0">
                <a:latin typeface="Symbol" panose="05050102010706020507" pitchFamily="18" charset="2"/>
              </a:rPr>
              <a:t>h</a:t>
            </a:r>
            <a:r>
              <a:rPr lang="en-US" baseline="-25000" smtClean="0"/>
              <a:t>i</a:t>
            </a:r>
            <a:r>
              <a:rPr lang="en-US" smtClean="0">
                <a:latin typeface="Symbol" panose="05050102010706020507" pitchFamily="18" charset="2"/>
              </a:rPr>
              <a:t>*(</a:t>
            </a:r>
            <a:r>
              <a:rPr lang="en-US" smtClean="0"/>
              <a:t>c</a:t>
            </a:r>
            <a:r>
              <a:rPr lang="en-US" baseline="-25000" smtClean="0"/>
              <a:t>x</a:t>
            </a:r>
            <a:r>
              <a:rPr lang="en-US" smtClean="0"/>
              <a:t>+c</a:t>
            </a:r>
            <a:r>
              <a:rPr lang="en-US" baseline="-25000" smtClean="0"/>
              <a:t>y</a:t>
            </a:r>
            <a:r>
              <a:rPr lang="en-US" smtClean="0"/>
              <a:t>)</a:t>
            </a:r>
          </a:p>
          <a:p>
            <a:pPr marL="339725" indent="-339725"/>
            <a:r>
              <a:rPr lang="en-US" smtClean="0"/>
              <a:t>Out[T](x,y) = T</a:t>
            </a:r>
            <a:r>
              <a:rPr lang="en-US" smtClean="0">
                <a:latin typeface="Symbol" panose="05050102010706020507" pitchFamily="18" charset="2"/>
              </a:rPr>
              <a:t>*(</a:t>
            </a:r>
            <a:r>
              <a:rPr lang="en-US"/>
              <a:t>c</a:t>
            </a:r>
            <a:r>
              <a:rPr lang="en-US" baseline="-25000"/>
              <a:t>x</a:t>
            </a:r>
            <a:r>
              <a:rPr lang="en-US"/>
              <a:t>+c</a:t>
            </a:r>
            <a:r>
              <a:rPr lang="en-US" baseline="-25000"/>
              <a:t>y</a:t>
            </a:r>
            <a:r>
              <a:rPr lang="en-US" smtClean="0"/>
              <a:t>)</a:t>
            </a:r>
          </a:p>
          <a:p>
            <a:pPr marL="339725" indent="-339725"/>
            <a:r>
              <a:rPr lang="en-US" smtClean="0"/>
              <a:t>In[t](x,y) = c</a:t>
            </a:r>
            <a:r>
              <a:rPr lang="en-US" baseline="-25000" smtClean="0"/>
              <a:t>x</a:t>
            </a:r>
            <a:r>
              <a:rPr lang="en-US" smtClean="0"/>
              <a:t>x+c</a:t>
            </a:r>
            <a:r>
              <a:rPr lang="en-US" baseline="-25000" smtClean="0"/>
              <a:t>y</a:t>
            </a:r>
            <a:r>
              <a:rPr lang="en-US" smtClean="0"/>
              <a:t>y + t, so: </a:t>
            </a:r>
            <a:r>
              <a:rPr lang="en-US" u="sng" smtClean="0"/>
              <a:t>In[T](x,y) </a:t>
            </a:r>
            <a:r>
              <a:rPr lang="en-US" smtClean="0"/>
              <a:t>= (c</a:t>
            </a:r>
            <a:r>
              <a:rPr lang="en-US" baseline="-25000" smtClean="0"/>
              <a:t>x</a:t>
            </a:r>
            <a:r>
              <a:rPr lang="en-US" smtClean="0"/>
              <a:t>+c</a:t>
            </a:r>
            <a:r>
              <a:rPr lang="en-US" baseline="-25000" smtClean="0"/>
              <a:t>y</a:t>
            </a:r>
            <a:r>
              <a:rPr lang="en-US" smtClean="0"/>
              <a:t>)(n-1)/2 </a:t>
            </a:r>
            <a:r>
              <a:rPr lang="en-US"/>
              <a:t>+ </a:t>
            </a:r>
            <a:r>
              <a:rPr lang="en-US" smtClean="0"/>
              <a:t>T</a:t>
            </a:r>
          </a:p>
          <a:p>
            <a:pPr marL="339725" indent="-339725"/>
            <a:r>
              <a:rPr lang="en-US" smtClean="0"/>
              <a:t>Count number of updates </a:t>
            </a:r>
            <a:r>
              <a:rPr lang="en-US" smtClean="0">
                <a:latin typeface="Symbol" panose="05050102010706020507" pitchFamily="18" charset="2"/>
              </a:rPr>
              <a:t>n</a:t>
            </a:r>
            <a:r>
              <a:rPr lang="en-US" baseline="-25000" smtClean="0">
                <a:latin typeface="+mj-lt"/>
              </a:rPr>
              <a:t>i</a:t>
            </a:r>
            <a:r>
              <a:rPr lang="en-US" smtClean="0"/>
              <a:t> on g</a:t>
            </a:r>
            <a:r>
              <a:rPr lang="en-US" baseline="-25000" smtClean="0"/>
              <a:t>i</a:t>
            </a:r>
            <a:r>
              <a:rPr lang="en-US" smtClean="0"/>
              <a:t> since last interpolation at time </a:t>
            </a:r>
            <a:r>
              <a:rPr lang="en-US" smtClean="0">
                <a:latin typeface="Symbol" panose="05050102010706020507" pitchFamily="18" charset="2"/>
              </a:rPr>
              <a:t>q</a:t>
            </a:r>
            <a:r>
              <a:rPr lang="en-US" baseline="-25000" smtClean="0"/>
              <a:t>i</a:t>
            </a:r>
            <a:r>
              <a:rPr lang="en-US" smtClean="0">
                <a:sym typeface="Symbol"/>
              </a:rPr>
              <a:t> </a:t>
            </a:r>
            <a:r>
              <a:rPr lang="en-US" u="sng" smtClean="0">
                <a:sym typeface="Symbol"/>
              </a:rPr>
              <a:t>In</a:t>
            </a:r>
            <a:r>
              <a:rPr lang="en-US" u="sng" baseline="-25000" smtClean="0">
                <a:sym typeface="Symbol"/>
              </a:rPr>
              <a:t>i</a:t>
            </a:r>
            <a:r>
              <a:rPr lang="en-US" u="sng" smtClean="0">
                <a:sym typeface="Symbol"/>
              </a:rPr>
              <a:t>[T</a:t>
            </a:r>
            <a:r>
              <a:rPr lang="en-US" u="sng">
                <a:sym typeface="Symbol"/>
              </a:rPr>
              <a:t>](x,y) </a:t>
            </a:r>
            <a:r>
              <a:rPr lang="en-US">
                <a:sym typeface="Symbol"/>
              </a:rPr>
              <a:t> </a:t>
            </a:r>
            <a:r>
              <a:rPr lang="en-US" smtClean="0">
                <a:latin typeface="Symbol" panose="05050102010706020507" pitchFamily="18" charset="2"/>
              </a:rPr>
              <a:t> (</a:t>
            </a:r>
            <a:r>
              <a:rPr lang="en-US"/>
              <a:t>c</a:t>
            </a:r>
            <a:r>
              <a:rPr lang="en-US" baseline="-25000"/>
              <a:t>x</a:t>
            </a:r>
            <a:r>
              <a:rPr lang="en-US"/>
              <a:t>+c</a:t>
            </a:r>
            <a:r>
              <a:rPr lang="en-US" baseline="-25000"/>
              <a:t>y</a:t>
            </a:r>
            <a:r>
              <a:rPr lang="en-US" smtClean="0"/>
              <a:t>)</a:t>
            </a:r>
            <a:r>
              <a:rPr lang="en-US" smtClean="0">
                <a:latin typeface="Symbol" panose="05050102010706020507" pitchFamily="18" charset="2"/>
              </a:rPr>
              <a:t>*</a:t>
            </a:r>
            <a:r>
              <a:rPr lang="en-US" smtClean="0">
                <a:latin typeface="+mn-lt"/>
              </a:rPr>
              <a:t>k/2 </a:t>
            </a:r>
            <a:r>
              <a:rPr lang="en-US" smtClean="0">
                <a:latin typeface="Symbol" panose="05050102010706020507" pitchFamily="18" charset="2"/>
              </a:rPr>
              <a:t>+ n</a:t>
            </a:r>
            <a:r>
              <a:rPr lang="en-US" baseline="-25000" smtClean="0">
                <a:latin typeface="+mn-lt"/>
              </a:rPr>
              <a:t>i</a:t>
            </a:r>
            <a:r>
              <a:rPr lang="en-US" smtClean="0">
                <a:latin typeface="Symbol" panose="05050102010706020507" pitchFamily="18" charset="2"/>
              </a:rPr>
              <a:t> + </a:t>
            </a:r>
            <a:r>
              <a:rPr lang="en-US" smtClean="0">
                <a:latin typeface="+mn-lt"/>
              </a:rPr>
              <a:t>f(corner</a:t>
            </a:r>
            <a:r>
              <a:rPr lang="en-US" baseline="-25000" smtClean="0">
                <a:latin typeface="+mn-lt"/>
              </a:rPr>
              <a:t>i</a:t>
            </a:r>
            <a:r>
              <a:rPr lang="en-US" smtClean="0">
                <a:latin typeface="+mn-lt"/>
              </a:rPr>
              <a:t>) + </a:t>
            </a:r>
            <a:r>
              <a:rPr lang="en-US">
                <a:latin typeface="Symbol" panose="05050102010706020507" pitchFamily="18" charset="2"/>
              </a:rPr>
              <a:t>q</a:t>
            </a:r>
            <a:r>
              <a:rPr lang="en-US" baseline="-25000"/>
              <a:t>i</a:t>
            </a:r>
            <a:endParaRPr lang="en-US">
              <a:latin typeface="+mn-lt"/>
            </a:endParaRPr>
          </a:p>
        </p:txBody>
      </p:sp>
      <p:sp>
        <p:nvSpPr>
          <p:cNvPr id="7" name="TextBox 6"/>
          <p:cNvSpPr txBox="1"/>
          <p:nvPr/>
        </p:nvSpPr>
        <p:spPr>
          <a:xfrm>
            <a:off x="358219" y="6341339"/>
            <a:ext cx="5535170" cy="246221"/>
          </a:xfrm>
          <a:prstGeom prst="rect">
            <a:avLst/>
          </a:prstGeom>
          <a:noFill/>
        </p:spPr>
        <p:txBody>
          <a:bodyPr wrap="none" lIns="0" tIns="0" rIns="0" bIns="0" rtlCol="0">
            <a:spAutoFit/>
          </a:bodyPr>
          <a:lstStyle/>
          <a:p>
            <a:r>
              <a:rPr lang="en-US" sz="1600">
                <a:solidFill>
                  <a:srgbClr val="004280"/>
                </a:solidFill>
              </a:rPr>
              <a:t>corner</a:t>
            </a:r>
            <a:r>
              <a:rPr lang="en-US" sz="1600" baseline="-25000">
                <a:solidFill>
                  <a:srgbClr val="004280"/>
                </a:solidFill>
              </a:rPr>
              <a:t>i</a:t>
            </a:r>
            <a:r>
              <a:rPr lang="en-US" sz="1600" baseline="-25000" smtClean="0">
                <a:solidFill>
                  <a:schemeClr val="tx2"/>
                </a:solidFill>
                <a:cs typeface="Neo Sans Intel"/>
              </a:rPr>
              <a:t> </a:t>
            </a:r>
            <a:r>
              <a:rPr lang="en-US" sz="1600" smtClean="0">
                <a:solidFill>
                  <a:schemeClr val="tx2"/>
                </a:solidFill>
                <a:cs typeface="Neo Sans Intel"/>
              </a:rPr>
              <a:t>= coordinates of bottom left corner </a:t>
            </a:r>
            <a:r>
              <a:rPr lang="en-US" sz="1600">
                <a:solidFill>
                  <a:schemeClr val="tx2"/>
                </a:solidFill>
                <a:cs typeface="Neo Sans Intel"/>
              </a:rPr>
              <a:t>point of g</a:t>
            </a:r>
            <a:r>
              <a:rPr lang="en-US" sz="1600" baseline="-25000">
                <a:solidFill>
                  <a:schemeClr val="tx2"/>
                </a:solidFill>
                <a:cs typeface="Neo Sans Intel"/>
              </a:rPr>
              <a:t>i</a:t>
            </a:r>
            <a:endParaRPr lang="en-US" sz="1600" baseline="-25000" dirty="0" err="1" smtClean="0">
              <a:solidFill>
                <a:schemeClr val="tx2"/>
              </a:solidFill>
              <a:cs typeface="Neo Sans Intel"/>
            </a:endParaRPr>
          </a:p>
        </p:txBody>
      </p:sp>
    </p:spTree>
    <p:extLst>
      <p:ext uri="{BB962C8B-B14F-4D97-AF65-F5344CB8AC3E}">
        <p14:creationId xmlns:p14="http://schemas.microsoft.com/office/powerpoint/2010/main" val="429540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Three example AMR scenarios</a:t>
            </a:r>
            <a:endParaRPr lang="en-US"/>
          </a:p>
        </p:txBody>
      </p:sp>
      <p:sp>
        <p:nvSpPr>
          <p:cNvPr id="3" name="Slide Number Placeholder 2"/>
          <p:cNvSpPr>
            <a:spLocks noGrp="1"/>
          </p:cNvSpPr>
          <p:nvPr>
            <p:ph type="sldNum" sz="quarter" idx="12"/>
          </p:nvPr>
        </p:nvSpPr>
        <p:spPr/>
        <p:txBody>
          <a:bodyPr/>
          <a:lstStyle/>
          <a:p>
            <a:fld id="{F7EAB6FE-9CE9-4320-8DE1-51779DEA9385}" type="slidenum">
              <a:rPr lang="en-US" smtClean="0"/>
              <a:t>24</a:t>
            </a:fld>
            <a:endParaRPr lang="en-US"/>
          </a:p>
        </p:txBody>
      </p:sp>
      <p:sp>
        <p:nvSpPr>
          <p:cNvPr id="4" name="Text Placeholder 3"/>
          <p:cNvSpPr>
            <a:spLocks noGrp="1"/>
          </p:cNvSpPr>
          <p:nvPr>
            <p:ph type="body" sz="quarter" idx="13"/>
          </p:nvPr>
        </p:nvSpPr>
        <p:spPr/>
        <p:txBody>
          <a:bodyPr>
            <a:normAutofit fontScale="92500" lnSpcReduction="20000"/>
          </a:bodyPr>
          <a:lstStyle/>
          <a:p>
            <a:pPr marL="457812" indent="-457200">
              <a:buFont typeface="+mj-lt"/>
              <a:buAutoNum type="arabicPeriod"/>
            </a:pPr>
            <a:r>
              <a:rPr lang="en-US"/>
              <a:t>n=1000, </a:t>
            </a:r>
            <a:r>
              <a:rPr lang="en-US" smtClean="0"/>
              <a:t>10 workers, </a:t>
            </a:r>
            <a:r>
              <a:rPr lang="pt-BR" smtClean="0"/>
              <a:t>r=1</a:t>
            </a:r>
            <a:r>
              <a:rPr lang="pt-BR"/>
              <a:t>, </a:t>
            </a:r>
            <a:r>
              <a:rPr lang="pt-BR" smtClean="0"/>
              <a:t>k=100</a:t>
            </a:r>
            <a:r>
              <a:rPr lang="pt-BR"/>
              <a:t>, </a:t>
            </a:r>
            <a:r>
              <a:rPr lang="pt-BR" smtClean="0"/>
              <a:t>P=3</a:t>
            </a:r>
            <a:r>
              <a:rPr lang="pt-BR"/>
              <a:t>, </a:t>
            </a:r>
            <a:r>
              <a:rPr lang="pt-BR" smtClean="0"/>
              <a:t>D=1</a:t>
            </a:r>
            <a:r>
              <a:rPr lang="pt-BR"/>
              <a:t>, </a:t>
            </a:r>
            <a:r>
              <a:rPr lang="pt-BR" smtClean="0"/>
              <a:t>d=1.</a:t>
            </a:r>
            <a:br>
              <a:rPr lang="pt-BR" smtClean="0"/>
            </a:br>
            <a:r>
              <a:rPr lang="pt-BR" smtClean="0"/>
              <a:t>Refinement has 1% of work of BG, lasts 1 iteration, then waits for 2 iterations until next refinement. OK to add refinement work to worker covering same part of BG (~10% load imbalance) </a:t>
            </a:r>
          </a:p>
          <a:p>
            <a:pPr marL="457812" indent="-457200">
              <a:buFont typeface="+mj-lt"/>
              <a:buAutoNum type="arabicPeriod"/>
            </a:pPr>
            <a:r>
              <a:rPr lang="en-US"/>
              <a:t>n=1000, </a:t>
            </a:r>
            <a:r>
              <a:rPr lang="en-US" smtClean="0">
                <a:solidFill>
                  <a:srgbClr val="FF0000"/>
                </a:solidFill>
              </a:rPr>
              <a:t>100 </a:t>
            </a:r>
            <a:r>
              <a:rPr lang="en-US">
                <a:solidFill>
                  <a:srgbClr val="FF0000"/>
                </a:solidFill>
              </a:rPr>
              <a:t>workers</a:t>
            </a:r>
            <a:r>
              <a:rPr lang="en-US"/>
              <a:t>, </a:t>
            </a:r>
            <a:r>
              <a:rPr lang="pt-BR" smtClean="0"/>
              <a:t>r=1</a:t>
            </a:r>
            <a:r>
              <a:rPr lang="pt-BR"/>
              <a:t>, k=100, P=3, D=1, d=1</a:t>
            </a:r>
            <a:r>
              <a:rPr lang="pt-BR" smtClean="0"/>
              <a:t>. Not OK to add </a:t>
            </a:r>
            <a:r>
              <a:rPr lang="pt-BR"/>
              <a:t>refinement work to </a:t>
            </a:r>
            <a:r>
              <a:rPr lang="pt-BR" smtClean="0"/>
              <a:t>worker </a:t>
            </a:r>
            <a:r>
              <a:rPr lang="pt-BR"/>
              <a:t>covering same part of </a:t>
            </a:r>
            <a:r>
              <a:rPr lang="pt-BR" smtClean="0"/>
              <a:t>BG </a:t>
            </a:r>
            <a:r>
              <a:rPr lang="pt-BR"/>
              <a:t>(</a:t>
            </a:r>
            <a:r>
              <a:rPr lang="pt-BR" smtClean="0"/>
              <a:t>100% </a:t>
            </a:r>
            <a:r>
              <a:rPr lang="pt-BR"/>
              <a:t>load imbalance</a:t>
            </a:r>
            <a:r>
              <a:rPr lang="pt-BR" smtClean="0"/>
              <a:t>). Rapid (dis)appearance requires frequent load balancing</a:t>
            </a:r>
          </a:p>
          <a:p>
            <a:pPr marL="457812" indent="-457200">
              <a:buFont typeface="+mj-lt"/>
              <a:buAutoNum type="arabicPeriod"/>
            </a:pPr>
            <a:r>
              <a:rPr lang="pt-BR"/>
              <a:t>n=1000, </a:t>
            </a:r>
            <a:r>
              <a:rPr lang="en-US" smtClean="0"/>
              <a:t>100 </a:t>
            </a:r>
            <a:r>
              <a:rPr lang="en-US"/>
              <a:t>workers, </a:t>
            </a:r>
            <a:r>
              <a:rPr lang="pt-BR" smtClean="0">
                <a:solidFill>
                  <a:srgbClr val="FF0000"/>
                </a:solidFill>
              </a:rPr>
              <a:t>r=4</a:t>
            </a:r>
            <a:r>
              <a:rPr lang="pt-BR">
                <a:solidFill>
                  <a:srgbClr val="FF0000"/>
                </a:solidFill>
              </a:rPr>
              <a:t>, </a:t>
            </a:r>
            <a:r>
              <a:rPr lang="pt-BR" smtClean="0">
                <a:solidFill>
                  <a:srgbClr val="FF0000"/>
                </a:solidFill>
              </a:rPr>
              <a:t>k=6</a:t>
            </a:r>
            <a:r>
              <a:rPr lang="pt-BR">
                <a:solidFill>
                  <a:srgbClr val="FF0000"/>
                </a:solidFill>
              </a:rPr>
              <a:t>, </a:t>
            </a:r>
            <a:r>
              <a:rPr lang="pt-BR" smtClean="0">
                <a:solidFill>
                  <a:srgbClr val="FF0000"/>
                </a:solidFill>
              </a:rPr>
              <a:t>P=30</a:t>
            </a:r>
            <a:r>
              <a:rPr lang="pt-BR">
                <a:solidFill>
                  <a:srgbClr val="FF0000"/>
                </a:solidFill>
              </a:rPr>
              <a:t>, D = 10, d = 5</a:t>
            </a:r>
            <a:r>
              <a:rPr lang="pt-BR" smtClean="0"/>
              <a:t>. </a:t>
            </a:r>
            <a:r>
              <a:rPr lang="en-US"/>
              <a:t>Refinements </a:t>
            </a:r>
            <a:r>
              <a:rPr lang="en-US" smtClean="0"/>
              <a:t>≈number </a:t>
            </a:r>
            <a:r>
              <a:rPr lang="en-US"/>
              <a:t>of grid points as in </a:t>
            </a:r>
            <a:r>
              <a:rPr lang="en-US" smtClean="0"/>
              <a:t>scenario </a:t>
            </a:r>
            <a:r>
              <a:rPr lang="en-US"/>
              <a:t>1, but </a:t>
            </a:r>
            <a:r>
              <a:rPr lang="en-US" smtClean="0"/>
              <a:t>cover much smaller </a:t>
            </a:r>
            <a:r>
              <a:rPr lang="en-US"/>
              <a:t>fraction of the </a:t>
            </a:r>
            <a:r>
              <a:rPr lang="en-US" smtClean="0"/>
              <a:t>BG; activated 10x slower than </a:t>
            </a:r>
            <a:r>
              <a:rPr lang="en-US"/>
              <a:t>in that case, </a:t>
            </a:r>
            <a:r>
              <a:rPr lang="en-US" smtClean="0"/>
              <a:t>persist 50x longer, so automatic </a:t>
            </a:r>
            <a:r>
              <a:rPr lang="en-US"/>
              <a:t>load balancing </a:t>
            </a:r>
            <a:r>
              <a:rPr lang="en-US" smtClean="0"/>
              <a:t>may respond </a:t>
            </a:r>
            <a:r>
              <a:rPr lang="en-US"/>
              <a:t>effectively to changes in </a:t>
            </a:r>
            <a:r>
              <a:rPr lang="en-US" smtClean="0"/>
              <a:t>load</a:t>
            </a:r>
            <a:r>
              <a:rPr lang="pt-BR"/>
              <a:t/>
            </a:r>
            <a:br>
              <a:rPr lang="pt-BR"/>
            </a:br>
            <a:endParaRPr lang="en-US"/>
          </a:p>
        </p:txBody>
      </p:sp>
    </p:spTree>
    <p:extLst>
      <p:ext uri="{BB962C8B-B14F-4D97-AF65-F5344CB8AC3E}">
        <p14:creationId xmlns:p14="http://schemas.microsoft.com/office/powerpoint/2010/main" val="4095685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01985" y="1312667"/>
            <a:ext cx="8369313" cy="5076957"/>
          </a:xfrm>
        </p:spPr>
        <p:txBody>
          <a:bodyPr/>
          <a:lstStyle/>
          <a:p>
            <a:pPr>
              <a:buFont typeface="Arial" panose="020B0604020202020204" pitchFamily="34" charset="0"/>
              <a:buChar char="•"/>
            </a:pPr>
            <a:r>
              <a:rPr lang="en-US" dirty="0" smtClean="0"/>
              <a:t>Background Parallel Research Kernels (PRK) Suite</a:t>
            </a:r>
          </a:p>
          <a:p>
            <a:pPr>
              <a:buFont typeface="Arial" panose="020B0604020202020204" pitchFamily="34" charset="0"/>
              <a:buChar char="•"/>
            </a:pPr>
            <a:r>
              <a:rPr lang="en-US" dirty="0" smtClean="0"/>
              <a:t>Motivation Adaptive Mesh Refinement (AMR) kernel</a:t>
            </a:r>
          </a:p>
          <a:p>
            <a:pPr>
              <a:buFont typeface="Arial" panose="020B0604020202020204" pitchFamily="34" charset="0"/>
              <a:buChar char="•"/>
            </a:pPr>
            <a:r>
              <a:rPr lang="en-US" dirty="0" smtClean="0"/>
              <a:t>AMR PRK specification</a:t>
            </a:r>
          </a:p>
          <a:p>
            <a:pPr>
              <a:buFont typeface="Arial" panose="020B0604020202020204" pitchFamily="34" charset="0"/>
              <a:buChar char="•"/>
            </a:pPr>
            <a:r>
              <a:rPr lang="en-US" dirty="0" smtClean="0"/>
              <a:t>Reference implementations</a:t>
            </a:r>
          </a:p>
          <a:p>
            <a:pPr>
              <a:buFont typeface="Arial" panose="020B0604020202020204" pitchFamily="34" charset="0"/>
              <a:buChar char="•"/>
            </a:pPr>
            <a:r>
              <a:rPr lang="en-US" dirty="0" smtClean="0"/>
              <a:t>Experimental results</a:t>
            </a:r>
          </a:p>
          <a:p>
            <a:pPr lvl="2"/>
            <a:r>
              <a:rPr lang="en-US" sz="1800" dirty="0" smtClean="0"/>
              <a:t>Shared memory</a:t>
            </a:r>
          </a:p>
          <a:p>
            <a:pPr lvl="2"/>
            <a:r>
              <a:rPr lang="en-US" sz="1800" dirty="0" smtClean="0"/>
              <a:t>Distributed memory</a:t>
            </a:r>
          </a:p>
          <a:p>
            <a:pPr>
              <a:buFont typeface="Arial" panose="020B0604020202020204" pitchFamily="34" charset="0"/>
              <a:buChar char="•"/>
            </a:pPr>
            <a:r>
              <a:rPr lang="en-US" dirty="0" smtClean="0"/>
              <a:t>Conclusions and future work</a:t>
            </a:r>
          </a:p>
          <a:p>
            <a:pPr marL="1587" indent="0">
              <a:buNone/>
            </a:pPr>
            <a:endParaRPr lang="en-US" dirty="0"/>
          </a:p>
        </p:txBody>
      </p:sp>
      <p:sp>
        <p:nvSpPr>
          <p:cNvPr id="2" name="Slide Number Placeholder 1"/>
          <p:cNvSpPr>
            <a:spLocks noGrp="1"/>
          </p:cNvSpPr>
          <p:nvPr>
            <p:ph type="sldNum" sz="quarter" idx="12"/>
          </p:nvPr>
        </p:nvSpPr>
        <p:spPr/>
        <p:txBody>
          <a:bodyPr/>
          <a:lstStyle/>
          <a:p>
            <a:fld id="{F7EAB6FE-9CE9-4320-8DE1-51779DEA9385}" type="slidenum">
              <a:rPr lang="en-US" smtClean="0"/>
              <a:t>3</a:t>
            </a:fld>
            <a:endParaRPr lang="en-US"/>
          </a:p>
        </p:txBody>
      </p:sp>
      <p:sp>
        <p:nvSpPr>
          <p:cNvPr id="6" name="Title 3"/>
          <p:cNvSpPr>
            <a:spLocks noGrp="1"/>
          </p:cNvSpPr>
          <p:nvPr>
            <p:ph type="title"/>
          </p:nvPr>
        </p:nvSpPr>
        <p:spPr>
          <a:xfrm>
            <a:off x="457200" y="230400"/>
            <a:ext cx="8229600" cy="1152000"/>
          </a:xfrm>
        </p:spPr>
        <p:txBody>
          <a:bodyPr>
            <a:normAutofit/>
          </a:bodyPr>
          <a:lstStyle/>
          <a:p>
            <a:pPr algn="ctr"/>
            <a:r>
              <a:rPr lang="en-US" dirty="0" smtClean="0"/>
              <a:t>Agenda</a:t>
            </a:r>
            <a:endParaRPr lang="en-US" dirty="0"/>
          </a:p>
        </p:txBody>
      </p:sp>
    </p:spTree>
    <p:extLst>
      <p:ext uri="{BB962C8B-B14F-4D97-AF65-F5344CB8AC3E}">
        <p14:creationId xmlns:p14="http://schemas.microsoft.com/office/powerpoint/2010/main" val="2374283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Background Parallel Research Kernels </a:t>
            </a:r>
            <a:br>
              <a:rPr lang="en-US" dirty="0" smtClean="0"/>
            </a:br>
            <a:endParaRPr lang="en-US" dirty="0"/>
          </a:p>
        </p:txBody>
      </p:sp>
      <p:sp>
        <p:nvSpPr>
          <p:cNvPr id="5" name="Text Placeholder 4"/>
          <p:cNvSpPr>
            <a:spLocks noGrp="1"/>
          </p:cNvSpPr>
          <p:nvPr>
            <p:ph type="body" sz="quarter" idx="13"/>
          </p:nvPr>
        </p:nvSpPr>
        <p:spPr>
          <a:xfrm>
            <a:off x="457201" y="1304014"/>
            <a:ext cx="8228012" cy="4791986"/>
          </a:xfrm>
        </p:spPr>
        <p:txBody>
          <a:bodyPr>
            <a:normAutofit fontScale="92500" lnSpcReduction="10000"/>
          </a:bodyPr>
          <a:lstStyle/>
          <a:p>
            <a:pPr marL="0" indent="0">
              <a:buNone/>
            </a:pPr>
            <a:r>
              <a:rPr lang="en-US" sz="2400" dirty="0" smtClean="0"/>
              <a:t>Create test suite to study behavior of parallel systems</a:t>
            </a:r>
          </a:p>
          <a:p>
            <a:pPr marL="457200" indent="-457200"/>
            <a:r>
              <a:rPr lang="en-US" sz="2000" dirty="0" smtClean="0"/>
              <a:t>Cover broad </a:t>
            </a:r>
            <a:r>
              <a:rPr lang="en-US" sz="2000" dirty="0"/>
              <a:t>range of </a:t>
            </a:r>
            <a:r>
              <a:rPr lang="en-US" sz="2000" dirty="0" smtClean="0"/>
              <a:t>patterns </a:t>
            </a:r>
            <a:r>
              <a:rPr lang="en-US" sz="2000" dirty="0"/>
              <a:t>found in real </a:t>
            </a:r>
            <a:r>
              <a:rPr lang="en-US" sz="2000" dirty="0" smtClean="0"/>
              <a:t>parallel applications</a:t>
            </a:r>
            <a:endParaRPr lang="en-US" sz="2000" dirty="0"/>
          </a:p>
          <a:p>
            <a:pPr marL="457200" indent="-457200"/>
            <a:r>
              <a:rPr lang="en-US" sz="2000" dirty="0"/>
              <a:t>Provide paper-and-pencil specification and generic reference implementations</a:t>
            </a:r>
          </a:p>
          <a:p>
            <a:pPr marL="457200" indent="-457200"/>
            <a:r>
              <a:rPr lang="en-US" sz="2000" dirty="0" smtClean="0"/>
              <a:t>Keep kernels simple functionally</a:t>
            </a:r>
          </a:p>
          <a:p>
            <a:pPr lvl="2"/>
            <a:r>
              <a:rPr lang="en-US" sz="1700" dirty="0"/>
              <a:t>E</a:t>
            </a:r>
            <a:r>
              <a:rPr lang="en-US" sz="1700" dirty="0" smtClean="0"/>
              <a:t>asy </a:t>
            </a:r>
            <a:r>
              <a:rPr lang="en-US" sz="1700" dirty="0"/>
              <a:t>porting to new </a:t>
            </a:r>
            <a:r>
              <a:rPr lang="en-US" sz="1700" dirty="0" smtClean="0"/>
              <a:t>runtimes/languages</a:t>
            </a:r>
          </a:p>
          <a:p>
            <a:pPr lvl="2"/>
            <a:r>
              <a:rPr lang="en-US" sz="1700" dirty="0" smtClean="0"/>
              <a:t>Easy to understand by different domain scientists</a:t>
            </a:r>
          </a:p>
          <a:p>
            <a:pPr lvl="2"/>
            <a:r>
              <a:rPr lang="en-US" sz="1700" dirty="0" smtClean="0"/>
              <a:t>Dominated by single feature, so convenient performance building block</a:t>
            </a:r>
            <a:endParaRPr lang="en-US" sz="1700" dirty="0"/>
          </a:p>
          <a:p>
            <a:pPr marL="457200" indent="-457200"/>
            <a:r>
              <a:rPr lang="en-US" sz="2000" dirty="0"/>
              <a:t>Parameterize kernels (problem size, iterations, # cores etc</a:t>
            </a:r>
            <a:r>
              <a:rPr lang="en-US" sz="2000" dirty="0" smtClean="0"/>
              <a:t>.)</a:t>
            </a:r>
          </a:p>
          <a:p>
            <a:pPr marL="457200" indent="-457200"/>
            <a:r>
              <a:rPr lang="en-US" sz="2000" dirty="0" smtClean="0"/>
              <a:t>Make sure each kernel does actual work</a:t>
            </a:r>
            <a:endParaRPr lang="en-US" sz="2000" dirty="0"/>
          </a:p>
          <a:p>
            <a:pPr marL="457200" indent="-457200"/>
            <a:r>
              <a:rPr lang="en-US" sz="2000" dirty="0"/>
              <a:t>Include automatic verification test (analytical solution)</a:t>
            </a:r>
          </a:p>
          <a:p>
            <a:pPr marL="457200" indent="-457200"/>
            <a:r>
              <a:rPr lang="en-US" sz="2000" dirty="0" smtClean="0">
                <a:solidFill>
                  <a:schemeClr val="tx2">
                    <a:lumMod val="75000"/>
                  </a:schemeClr>
                </a:solidFill>
              </a:rPr>
              <a:t>Ensure enough </a:t>
            </a:r>
            <a:r>
              <a:rPr lang="en-US" sz="2000" dirty="0" err="1" smtClean="0">
                <a:solidFill>
                  <a:schemeClr val="tx2">
                    <a:lumMod val="75000"/>
                  </a:schemeClr>
                </a:solidFill>
              </a:rPr>
              <a:t>expoitable</a:t>
            </a:r>
            <a:r>
              <a:rPr lang="en-US" sz="2000" dirty="0" smtClean="0">
                <a:solidFill>
                  <a:schemeClr val="tx2">
                    <a:lumMod val="75000"/>
                  </a:schemeClr>
                </a:solidFill>
              </a:rPr>
              <a:t> concurrency (can be load balanced)</a:t>
            </a:r>
          </a:p>
          <a:p>
            <a:pPr lvl="2">
              <a:buFont typeface="Verdana" panose="020B0604030504040204" pitchFamily="34" charset="0"/>
              <a:buChar char="–"/>
            </a:pPr>
            <a:r>
              <a:rPr lang="en-US" dirty="0" smtClean="0">
                <a:solidFill>
                  <a:srgbClr val="FF0000"/>
                </a:solidFill>
              </a:rPr>
              <a:t>Make trivially statically load balanced</a:t>
            </a:r>
            <a:endParaRPr lang="en-US" dirty="0">
              <a:solidFill>
                <a:srgbClr val="FF0000"/>
              </a:solidFill>
            </a:endParaRPr>
          </a:p>
        </p:txBody>
      </p:sp>
      <p:sp>
        <p:nvSpPr>
          <p:cNvPr id="2" name="Slide Number Placeholder 1"/>
          <p:cNvSpPr>
            <a:spLocks noGrp="1"/>
          </p:cNvSpPr>
          <p:nvPr>
            <p:ph type="sldNum" sz="quarter" idx="12"/>
          </p:nvPr>
        </p:nvSpPr>
        <p:spPr/>
        <p:txBody>
          <a:bodyPr/>
          <a:lstStyle/>
          <a:p>
            <a:fld id="{F7EAB6FE-9CE9-4320-8DE1-51779DEA9385}" type="slidenum">
              <a:rPr lang="en-US" smtClean="0"/>
              <a:t>4</a:t>
            </a:fld>
            <a:endParaRPr lang="en-US"/>
          </a:p>
        </p:txBody>
      </p:sp>
    </p:spTree>
    <p:extLst>
      <p:ext uri="{BB962C8B-B14F-4D97-AF65-F5344CB8AC3E}">
        <p14:creationId xmlns:p14="http://schemas.microsoft.com/office/powerpoint/2010/main" val="129062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Motivation Adaptive Mesh Refinement (AMR) kernel</a:t>
            </a:r>
            <a:endParaRPr lang="en-US" dirty="0"/>
          </a:p>
        </p:txBody>
      </p:sp>
      <p:sp>
        <p:nvSpPr>
          <p:cNvPr id="5" name="Text Placeholder 4"/>
          <p:cNvSpPr>
            <a:spLocks noGrp="1"/>
          </p:cNvSpPr>
          <p:nvPr>
            <p:ph type="body" sz="quarter" idx="13"/>
          </p:nvPr>
        </p:nvSpPr>
        <p:spPr>
          <a:xfrm>
            <a:off x="457200" y="1404028"/>
            <a:ext cx="8228012" cy="5640488"/>
          </a:xfrm>
        </p:spPr>
        <p:txBody>
          <a:bodyPr>
            <a:normAutofit/>
          </a:bodyPr>
          <a:lstStyle/>
          <a:p>
            <a:pPr lvl="1"/>
            <a:r>
              <a:rPr lang="en-US" sz="2100" dirty="0" smtClean="0"/>
              <a:t>However</a:t>
            </a:r>
            <a:r>
              <a:rPr lang="en-US" sz="2100" dirty="0"/>
              <a:t>, </a:t>
            </a:r>
            <a:r>
              <a:rPr lang="en-US" sz="2100" dirty="0" err="1"/>
              <a:t>exascale</a:t>
            </a:r>
            <a:r>
              <a:rPr lang="en-US" sz="2100" dirty="0"/>
              <a:t> will require dynamic load balancing for mature workloads + system/network fluctuations</a:t>
            </a:r>
          </a:p>
          <a:p>
            <a:pPr lvl="1"/>
            <a:r>
              <a:rPr lang="en-US" sz="2100" dirty="0" smtClean="0"/>
              <a:t>Goal: </a:t>
            </a:r>
            <a:r>
              <a:rPr lang="en-US" sz="2100" dirty="0"/>
              <a:t>Design and implement new kernels that:</a:t>
            </a:r>
          </a:p>
          <a:p>
            <a:pPr lvl="2"/>
            <a:r>
              <a:rPr lang="en-US" dirty="0"/>
              <a:t>Require dynamic load balancing at all </a:t>
            </a:r>
            <a:r>
              <a:rPr lang="en-US" dirty="0" smtClean="0"/>
              <a:t>system scales (algorithmic source)</a:t>
            </a:r>
            <a:endParaRPr lang="en-US" dirty="0"/>
          </a:p>
          <a:p>
            <a:pPr lvl="2"/>
            <a:r>
              <a:rPr lang="en-US" dirty="0" smtClean="0"/>
              <a:t>Allow control of amount </a:t>
            </a:r>
            <a:r>
              <a:rPr lang="en-US" dirty="0"/>
              <a:t>and frequency of </a:t>
            </a:r>
            <a:r>
              <a:rPr lang="en-US" dirty="0" smtClean="0"/>
              <a:t>workload adaptation</a:t>
            </a:r>
            <a:endParaRPr lang="en-US" dirty="0"/>
          </a:p>
          <a:p>
            <a:pPr lvl="2"/>
            <a:r>
              <a:rPr lang="en-US" dirty="0"/>
              <a:t>Have data dependencies, so load-balancing is </a:t>
            </a:r>
            <a:r>
              <a:rPr lang="en-US" dirty="0" smtClean="0"/>
              <a:t>non-trivial; improving </a:t>
            </a:r>
            <a:r>
              <a:rPr lang="en-US" dirty="0"/>
              <a:t>load-balance </a:t>
            </a:r>
            <a:r>
              <a:rPr lang="en-US" dirty="0" smtClean="0"/>
              <a:t>usually increases </a:t>
            </a:r>
            <a:r>
              <a:rPr lang="en-US" dirty="0"/>
              <a:t>communication </a:t>
            </a:r>
            <a:endParaRPr lang="en-US" dirty="0" smtClean="0"/>
          </a:p>
          <a:p>
            <a:pPr lvl="1"/>
            <a:r>
              <a:rPr lang="en-US" dirty="0"/>
              <a:t>Usage: Research vehicle to stress dynamic load-balancing capabilities of parallel </a:t>
            </a:r>
            <a:r>
              <a:rPr lang="en-US" dirty="0" smtClean="0"/>
              <a:t>runtimes + application frameworks</a:t>
            </a:r>
            <a:endParaRPr lang="en-US" dirty="0"/>
          </a:p>
          <a:p>
            <a:pPr lvl="1"/>
            <a:r>
              <a:rPr lang="en-US" dirty="0" smtClean="0"/>
              <a:t>Particle-in-Cell (PIC) PRK, IPDPS 2016: continually evolving mismatch between dependent data structures, fixed total work</a:t>
            </a:r>
          </a:p>
          <a:p>
            <a:pPr lvl="1"/>
            <a:r>
              <a:rPr lang="en-US" dirty="0" smtClean="0"/>
              <a:t>Adaptive Mesh Refinement (AMR) PRK, ISC 2017: abrupt, local variations in </a:t>
            </a:r>
            <a:r>
              <a:rPr lang="en-US" dirty="0"/>
              <a:t>computational </a:t>
            </a:r>
            <a:r>
              <a:rPr lang="en-US" dirty="0" smtClean="0"/>
              <a:t>load (</a:t>
            </a:r>
            <a:r>
              <a:rPr lang="en-US" dirty="0"/>
              <a:t>proxy for system disturbances</a:t>
            </a:r>
            <a:r>
              <a:rPr lang="en-US" dirty="0" smtClean="0"/>
              <a:t>), sudden increase/decrease in total work</a:t>
            </a:r>
            <a:endParaRPr lang="en-US" dirty="0"/>
          </a:p>
        </p:txBody>
      </p:sp>
      <p:sp>
        <p:nvSpPr>
          <p:cNvPr id="2" name="Slide Number Placeholder 1"/>
          <p:cNvSpPr>
            <a:spLocks noGrp="1"/>
          </p:cNvSpPr>
          <p:nvPr>
            <p:ph type="sldNum" sz="quarter" idx="12"/>
          </p:nvPr>
        </p:nvSpPr>
        <p:spPr/>
        <p:txBody>
          <a:bodyPr/>
          <a:lstStyle/>
          <a:p>
            <a:fld id="{F7EAB6FE-9CE9-4320-8DE1-51779DEA9385}" type="slidenum">
              <a:rPr lang="en-US" smtClean="0"/>
              <a:t>5</a:t>
            </a:fld>
            <a:endParaRPr lang="en-US"/>
          </a:p>
        </p:txBody>
      </p:sp>
    </p:spTree>
    <p:extLst>
      <p:ext uri="{BB962C8B-B14F-4D97-AF65-F5344CB8AC3E}">
        <p14:creationId xmlns:p14="http://schemas.microsoft.com/office/powerpoint/2010/main" val="2858981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7EAB6FE-9CE9-4320-8DE1-51779DEA9385}" type="slidenum">
              <a:rPr lang="en-US" smtClean="0"/>
              <a:t>6</a:t>
            </a:fld>
            <a:endParaRPr lang="en-US"/>
          </a:p>
        </p:txBody>
      </p:sp>
      <p:grpSp>
        <p:nvGrpSpPr>
          <p:cNvPr id="489" name="Group 488"/>
          <p:cNvGrpSpPr/>
          <p:nvPr/>
        </p:nvGrpSpPr>
        <p:grpSpPr>
          <a:xfrm>
            <a:off x="1132248" y="1367148"/>
            <a:ext cx="4626994" cy="4614461"/>
            <a:chOff x="1289718" y="1505690"/>
            <a:chExt cx="4626994" cy="4614461"/>
          </a:xfrm>
        </p:grpSpPr>
        <p:grpSp>
          <p:nvGrpSpPr>
            <p:cNvPr id="264" name="Group 263"/>
            <p:cNvGrpSpPr/>
            <p:nvPr/>
          </p:nvGrpSpPr>
          <p:grpSpPr>
            <a:xfrm>
              <a:off x="1289718" y="1505690"/>
              <a:ext cx="925400" cy="4614461"/>
              <a:chOff x="1056585" y="1734491"/>
              <a:chExt cx="925400" cy="4614461"/>
            </a:xfrm>
          </p:grpSpPr>
          <p:grpSp>
            <p:nvGrpSpPr>
              <p:cNvPr id="209" name="Group 208"/>
              <p:cNvGrpSpPr/>
              <p:nvPr/>
            </p:nvGrpSpPr>
            <p:grpSpPr>
              <a:xfrm>
                <a:off x="1056585" y="5421983"/>
                <a:ext cx="925399" cy="926969"/>
                <a:chOff x="904970" y="1582130"/>
                <a:chExt cx="3667030" cy="3687454"/>
              </a:xfrm>
            </p:grpSpPr>
            <p:cxnSp>
              <p:nvCxnSpPr>
                <p:cNvPr id="254" name="Straight Connector 25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0" name="Group 209"/>
              <p:cNvGrpSpPr/>
              <p:nvPr/>
            </p:nvGrpSpPr>
            <p:grpSpPr>
              <a:xfrm>
                <a:off x="1056585" y="4497779"/>
                <a:ext cx="925399" cy="926969"/>
                <a:chOff x="904970" y="1582130"/>
                <a:chExt cx="3667030" cy="3687454"/>
              </a:xfrm>
            </p:grpSpPr>
            <p:cxnSp>
              <p:nvCxnSpPr>
                <p:cNvPr id="244" name="Straight Connector 24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1" name="Group 210"/>
              <p:cNvGrpSpPr/>
              <p:nvPr/>
            </p:nvGrpSpPr>
            <p:grpSpPr>
              <a:xfrm>
                <a:off x="1056586" y="1734491"/>
                <a:ext cx="925399" cy="926969"/>
                <a:chOff x="904970" y="1582130"/>
                <a:chExt cx="3667030" cy="3687454"/>
              </a:xfrm>
            </p:grpSpPr>
            <p:cxnSp>
              <p:nvCxnSpPr>
                <p:cNvPr id="234" name="Straight Connector 23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2" name="Group 211"/>
              <p:cNvGrpSpPr/>
              <p:nvPr/>
            </p:nvGrpSpPr>
            <p:grpSpPr>
              <a:xfrm>
                <a:off x="1056585" y="3573180"/>
                <a:ext cx="925399" cy="926969"/>
                <a:chOff x="904970" y="1582130"/>
                <a:chExt cx="3667030" cy="3687454"/>
              </a:xfrm>
            </p:grpSpPr>
            <p:cxnSp>
              <p:nvCxnSpPr>
                <p:cNvPr id="224" name="Straight Connector 22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3" name="Group 212"/>
              <p:cNvGrpSpPr/>
              <p:nvPr/>
            </p:nvGrpSpPr>
            <p:grpSpPr>
              <a:xfrm>
                <a:off x="1056585" y="2651346"/>
                <a:ext cx="925399" cy="926969"/>
                <a:chOff x="904970" y="1582130"/>
                <a:chExt cx="3667030" cy="3687454"/>
              </a:xfrm>
            </p:grpSpPr>
            <p:cxnSp>
              <p:nvCxnSpPr>
                <p:cNvPr id="214" name="Straight Connector 21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265" name="Group 264"/>
            <p:cNvGrpSpPr/>
            <p:nvPr/>
          </p:nvGrpSpPr>
          <p:grpSpPr>
            <a:xfrm>
              <a:off x="2215116" y="1505690"/>
              <a:ext cx="925400" cy="4614461"/>
              <a:chOff x="1056585" y="1734491"/>
              <a:chExt cx="925400" cy="4614461"/>
            </a:xfrm>
          </p:grpSpPr>
          <p:grpSp>
            <p:nvGrpSpPr>
              <p:cNvPr id="266" name="Group 265"/>
              <p:cNvGrpSpPr/>
              <p:nvPr/>
            </p:nvGrpSpPr>
            <p:grpSpPr>
              <a:xfrm>
                <a:off x="1056585" y="5421983"/>
                <a:ext cx="925399" cy="926969"/>
                <a:chOff x="904970" y="1582130"/>
                <a:chExt cx="3667030" cy="3687454"/>
              </a:xfrm>
            </p:grpSpPr>
            <p:cxnSp>
              <p:nvCxnSpPr>
                <p:cNvPr id="311" name="Straight Connector 31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7" name="Group 266"/>
              <p:cNvGrpSpPr/>
              <p:nvPr/>
            </p:nvGrpSpPr>
            <p:grpSpPr>
              <a:xfrm>
                <a:off x="1056585" y="4497779"/>
                <a:ext cx="925399" cy="926969"/>
                <a:chOff x="904970" y="1582130"/>
                <a:chExt cx="3667030" cy="3687454"/>
              </a:xfrm>
            </p:grpSpPr>
            <p:cxnSp>
              <p:nvCxnSpPr>
                <p:cNvPr id="301" name="Straight Connector 30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8" name="Group 267"/>
              <p:cNvGrpSpPr/>
              <p:nvPr/>
            </p:nvGrpSpPr>
            <p:grpSpPr>
              <a:xfrm>
                <a:off x="1056586" y="1734491"/>
                <a:ext cx="925399" cy="926969"/>
                <a:chOff x="904970" y="1582130"/>
                <a:chExt cx="3667030" cy="3687454"/>
              </a:xfrm>
            </p:grpSpPr>
            <p:cxnSp>
              <p:nvCxnSpPr>
                <p:cNvPr id="291" name="Straight Connector 29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1056585" y="3573180"/>
                <a:ext cx="925399" cy="926969"/>
                <a:chOff x="904970" y="1582130"/>
                <a:chExt cx="3667030" cy="3687454"/>
              </a:xfrm>
            </p:grpSpPr>
            <p:cxnSp>
              <p:nvCxnSpPr>
                <p:cNvPr id="281" name="Straight Connector 28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70" name="Group 269"/>
              <p:cNvGrpSpPr/>
              <p:nvPr/>
            </p:nvGrpSpPr>
            <p:grpSpPr>
              <a:xfrm>
                <a:off x="1056585" y="2651346"/>
                <a:ext cx="925399" cy="926969"/>
                <a:chOff x="904970" y="1582130"/>
                <a:chExt cx="3667030" cy="3687454"/>
              </a:xfrm>
            </p:grpSpPr>
            <p:cxnSp>
              <p:nvCxnSpPr>
                <p:cNvPr id="271" name="Straight Connector 27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21" name="Group 320"/>
            <p:cNvGrpSpPr/>
            <p:nvPr/>
          </p:nvGrpSpPr>
          <p:grpSpPr>
            <a:xfrm>
              <a:off x="3140516" y="1505690"/>
              <a:ext cx="925400" cy="4614461"/>
              <a:chOff x="1056585" y="1734491"/>
              <a:chExt cx="925400" cy="4614461"/>
            </a:xfrm>
          </p:grpSpPr>
          <p:grpSp>
            <p:nvGrpSpPr>
              <p:cNvPr id="322" name="Group 321"/>
              <p:cNvGrpSpPr/>
              <p:nvPr/>
            </p:nvGrpSpPr>
            <p:grpSpPr>
              <a:xfrm>
                <a:off x="1056585" y="5421983"/>
                <a:ext cx="925399" cy="926969"/>
                <a:chOff x="904970" y="1582130"/>
                <a:chExt cx="3667030" cy="3687454"/>
              </a:xfrm>
            </p:grpSpPr>
            <p:cxnSp>
              <p:nvCxnSpPr>
                <p:cNvPr id="367" name="Straight Connector 36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3" name="Group 322"/>
              <p:cNvGrpSpPr/>
              <p:nvPr/>
            </p:nvGrpSpPr>
            <p:grpSpPr>
              <a:xfrm>
                <a:off x="1056585" y="4497779"/>
                <a:ext cx="925399" cy="926969"/>
                <a:chOff x="904970" y="1582130"/>
                <a:chExt cx="3667030" cy="3687454"/>
              </a:xfrm>
            </p:grpSpPr>
            <p:cxnSp>
              <p:nvCxnSpPr>
                <p:cNvPr id="357" name="Straight Connector 35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4" name="Group 323"/>
              <p:cNvGrpSpPr/>
              <p:nvPr/>
            </p:nvGrpSpPr>
            <p:grpSpPr>
              <a:xfrm>
                <a:off x="1056586" y="1734491"/>
                <a:ext cx="925399" cy="926969"/>
                <a:chOff x="904970" y="1582130"/>
                <a:chExt cx="3667030" cy="3687454"/>
              </a:xfrm>
            </p:grpSpPr>
            <p:cxnSp>
              <p:nvCxnSpPr>
                <p:cNvPr id="347" name="Straight Connector 34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5" name="Group 324"/>
              <p:cNvGrpSpPr/>
              <p:nvPr/>
            </p:nvGrpSpPr>
            <p:grpSpPr>
              <a:xfrm>
                <a:off x="1056585" y="3573180"/>
                <a:ext cx="925399" cy="926969"/>
                <a:chOff x="904970" y="1582130"/>
                <a:chExt cx="3667030" cy="3687454"/>
              </a:xfrm>
            </p:grpSpPr>
            <p:cxnSp>
              <p:nvCxnSpPr>
                <p:cNvPr id="337" name="Straight Connector 33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6" name="Group 325"/>
              <p:cNvGrpSpPr/>
              <p:nvPr/>
            </p:nvGrpSpPr>
            <p:grpSpPr>
              <a:xfrm>
                <a:off x="1056585" y="2651346"/>
                <a:ext cx="925399" cy="926969"/>
                <a:chOff x="904970" y="1582130"/>
                <a:chExt cx="3667030" cy="3687454"/>
              </a:xfrm>
            </p:grpSpPr>
            <p:cxnSp>
              <p:nvCxnSpPr>
                <p:cNvPr id="327" name="Straight Connector 32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77" name="Group 376"/>
            <p:cNvGrpSpPr/>
            <p:nvPr/>
          </p:nvGrpSpPr>
          <p:grpSpPr>
            <a:xfrm>
              <a:off x="4065914" y="1505690"/>
              <a:ext cx="925400" cy="4614461"/>
              <a:chOff x="1056585" y="1734491"/>
              <a:chExt cx="925400" cy="4614461"/>
            </a:xfrm>
          </p:grpSpPr>
          <p:grpSp>
            <p:nvGrpSpPr>
              <p:cNvPr id="378" name="Group 377"/>
              <p:cNvGrpSpPr/>
              <p:nvPr/>
            </p:nvGrpSpPr>
            <p:grpSpPr>
              <a:xfrm>
                <a:off x="1056585" y="5421983"/>
                <a:ext cx="925399" cy="926969"/>
                <a:chOff x="904970" y="1582130"/>
                <a:chExt cx="3667030" cy="3687454"/>
              </a:xfrm>
            </p:grpSpPr>
            <p:cxnSp>
              <p:nvCxnSpPr>
                <p:cNvPr id="423" name="Straight Connector 42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79" name="Group 378"/>
              <p:cNvGrpSpPr/>
              <p:nvPr/>
            </p:nvGrpSpPr>
            <p:grpSpPr>
              <a:xfrm>
                <a:off x="1056585" y="4497779"/>
                <a:ext cx="925399" cy="926969"/>
                <a:chOff x="904970" y="1582130"/>
                <a:chExt cx="3667030" cy="3687454"/>
              </a:xfrm>
            </p:grpSpPr>
            <p:cxnSp>
              <p:nvCxnSpPr>
                <p:cNvPr id="413" name="Straight Connector 41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0" name="Group 379"/>
              <p:cNvGrpSpPr/>
              <p:nvPr/>
            </p:nvGrpSpPr>
            <p:grpSpPr>
              <a:xfrm>
                <a:off x="1056586" y="1734491"/>
                <a:ext cx="925399" cy="926969"/>
                <a:chOff x="904970" y="1582130"/>
                <a:chExt cx="3667030" cy="3687454"/>
              </a:xfrm>
            </p:grpSpPr>
            <p:cxnSp>
              <p:nvCxnSpPr>
                <p:cNvPr id="403" name="Straight Connector 40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1" name="Group 380"/>
              <p:cNvGrpSpPr/>
              <p:nvPr/>
            </p:nvGrpSpPr>
            <p:grpSpPr>
              <a:xfrm>
                <a:off x="1056585" y="3573180"/>
                <a:ext cx="925399" cy="926969"/>
                <a:chOff x="904970" y="1582130"/>
                <a:chExt cx="3667030" cy="3687454"/>
              </a:xfrm>
            </p:grpSpPr>
            <p:cxnSp>
              <p:nvCxnSpPr>
                <p:cNvPr id="393" name="Straight Connector 39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2" name="Group 381"/>
              <p:cNvGrpSpPr/>
              <p:nvPr/>
            </p:nvGrpSpPr>
            <p:grpSpPr>
              <a:xfrm>
                <a:off x="1056585" y="2651346"/>
                <a:ext cx="925399" cy="926969"/>
                <a:chOff x="904970" y="1582130"/>
                <a:chExt cx="3667030" cy="3687454"/>
              </a:xfrm>
            </p:grpSpPr>
            <p:cxnSp>
              <p:nvCxnSpPr>
                <p:cNvPr id="383" name="Straight Connector 38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4" name="Straight Connector 38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433" name="Group 432"/>
            <p:cNvGrpSpPr/>
            <p:nvPr/>
          </p:nvGrpSpPr>
          <p:grpSpPr>
            <a:xfrm>
              <a:off x="4991312" y="1505690"/>
              <a:ext cx="925400" cy="4614461"/>
              <a:chOff x="1056585" y="1734491"/>
              <a:chExt cx="925400" cy="4614461"/>
            </a:xfrm>
          </p:grpSpPr>
          <p:grpSp>
            <p:nvGrpSpPr>
              <p:cNvPr id="434" name="Group 433"/>
              <p:cNvGrpSpPr/>
              <p:nvPr/>
            </p:nvGrpSpPr>
            <p:grpSpPr>
              <a:xfrm>
                <a:off x="1056585" y="5421983"/>
                <a:ext cx="925399" cy="926969"/>
                <a:chOff x="904970" y="1582130"/>
                <a:chExt cx="3667030" cy="3687454"/>
              </a:xfrm>
            </p:grpSpPr>
            <p:cxnSp>
              <p:nvCxnSpPr>
                <p:cNvPr id="479" name="Straight Connector 47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0" name="Straight Connector 47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1" name="Straight Connector 48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2" name="Straight Connector 48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3" name="Straight Connector 48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4" name="Straight Connector 48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5" name="Straight Connector 48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6" name="Straight Connector 48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7" name="Straight Connector 48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8" name="Straight Connector 48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5" name="Group 434"/>
              <p:cNvGrpSpPr/>
              <p:nvPr/>
            </p:nvGrpSpPr>
            <p:grpSpPr>
              <a:xfrm>
                <a:off x="1056585" y="4497779"/>
                <a:ext cx="925399" cy="926969"/>
                <a:chOff x="904970" y="1582130"/>
                <a:chExt cx="3667030" cy="3687454"/>
              </a:xfrm>
            </p:grpSpPr>
            <p:cxnSp>
              <p:nvCxnSpPr>
                <p:cNvPr id="469" name="Straight Connector 46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5" name="Straight Connector 47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6" name="Straight Connector 47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7" name="Straight Connector 47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8" name="Straight Connector 47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6" name="Group 435"/>
              <p:cNvGrpSpPr/>
              <p:nvPr/>
            </p:nvGrpSpPr>
            <p:grpSpPr>
              <a:xfrm>
                <a:off x="1056586" y="1734491"/>
                <a:ext cx="925399" cy="926969"/>
                <a:chOff x="904970" y="1582130"/>
                <a:chExt cx="3667030" cy="3687454"/>
              </a:xfrm>
            </p:grpSpPr>
            <p:cxnSp>
              <p:nvCxnSpPr>
                <p:cNvPr id="459" name="Straight Connector 45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2" name="Straight Connector 46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3" name="Straight Connector 46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4" name="Straight Connector 46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5" name="Straight Connector 46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7" name="Group 436"/>
              <p:cNvGrpSpPr/>
              <p:nvPr/>
            </p:nvGrpSpPr>
            <p:grpSpPr>
              <a:xfrm>
                <a:off x="1056585" y="3573180"/>
                <a:ext cx="925399" cy="926969"/>
                <a:chOff x="904970" y="1582130"/>
                <a:chExt cx="3667030" cy="3687454"/>
              </a:xfrm>
            </p:grpSpPr>
            <p:cxnSp>
              <p:nvCxnSpPr>
                <p:cNvPr id="449" name="Straight Connector 44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8" name="Group 437"/>
              <p:cNvGrpSpPr/>
              <p:nvPr/>
            </p:nvGrpSpPr>
            <p:grpSpPr>
              <a:xfrm>
                <a:off x="1056585" y="2651346"/>
                <a:ext cx="925399" cy="926969"/>
                <a:chOff x="904970" y="1582130"/>
                <a:chExt cx="3667030" cy="3687454"/>
              </a:xfrm>
            </p:grpSpPr>
            <p:cxnSp>
              <p:nvCxnSpPr>
                <p:cNvPr id="439" name="Straight Connector 43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grpSp>
        <p:nvGrpSpPr>
          <p:cNvPr id="527" name="Group 526"/>
          <p:cNvGrpSpPr/>
          <p:nvPr/>
        </p:nvGrpSpPr>
        <p:grpSpPr>
          <a:xfrm>
            <a:off x="6735072" y="2247400"/>
            <a:ext cx="1999754" cy="1096022"/>
            <a:chOff x="6551817" y="565047"/>
            <a:chExt cx="1999754" cy="1096022"/>
          </a:xfrm>
        </p:grpSpPr>
        <p:grpSp>
          <p:nvGrpSpPr>
            <p:cNvPr id="522" name="Group 521"/>
            <p:cNvGrpSpPr/>
            <p:nvPr/>
          </p:nvGrpSpPr>
          <p:grpSpPr>
            <a:xfrm>
              <a:off x="6551817" y="631065"/>
              <a:ext cx="1147840" cy="1030004"/>
              <a:chOff x="6446235" y="573970"/>
              <a:chExt cx="2060010" cy="2060010"/>
            </a:xfrm>
          </p:grpSpPr>
          <p:grpSp>
            <p:nvGrpSpPr>
              <p:cNvPr id="514" name="Group 513"/>
              <p:cNvGrpSpPr/>
              <p:nvPr/>
            </p:nvGrpSpPr>
            <p:grpSpPr>
              <a:xfrm>
                <a:off x="7358404" y="573970"/>
                <a:ext cx="235671" cy="2060010"/>
                <a:chOff x="7206004" y="573970"/>
                <a:chExt cx="235671" cy="2060010"/>
              </a:xfrm>
            </p:grpSpPr>
            <p:cxnSp>
              <p:nvCxnSpPr>
                <p:cNvPr id="502" name="Straight Connector 501"/>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08" name="Oval 507"/>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09" name="Oval 508"/>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10" name="Oval 509"/>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07" name="Oval 506"/>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11" name="Oval 510"/>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nvGrpSpPr>
              <p:cNvPr id="515" name="Group 514"/>
              <p:cNvGrpSpPr/>
              <p:nvPr/>
            </p:nvGrpSpPr>
            <p:grpSpPr>
              <a:xfrm rot="16200000">
                <a:off x="7358404" y="573970"/>
                <a:ext cx="235671" cy="2060010"/>
                <a:chOff x="7206004" y="573970"/>
                <a:chExt cx="235671" cy="2060010"/>
              </a:xfrm>
            </p:grpSpPr>
            <p:cxnSp>
              <p:nvCxnSpPr>
                <p:cNvPr id="516" name="Straight Connector 515"/>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17" name="Oval 516"/>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18" name="Oval 517"/>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19" name="Oval 518"/>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20" name="Oval 519"/>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21" name="Oval 520"/>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sp>
          <p:nvSpPr>
            <p:cNvPr id="523" name="TextBox 522"/>
            <p:cNvSpPr txBox="1"/>
            <p:nvPr/>
          </p:nvSpPr>
          <p:spPr>
            <a:xfrm>
              <a:off x="7317259" y="565047"/>
              <a:ext cx="1234312" cy="246221"/>
            </a:xfrm>
            <a:prstGeom prst="rect">
              <a:avLst/>
            </a:prstGeom>
            <a:noFill/>
          </p:spPr>
          <p:txBody>
            <a:bodyPr wrap="none" lIns="0" tIns="0" rIns="0" bIns="0" rtlCol="0">
              <a:spAutoFit/>
            </a:bodyPr>
            <a:lstStyle/>
            <a:p>
              <a:r>
                <a:rPr lang="en-US" sz="1600" smtClean="0">
                  <a:solidFill>
                    <a:schemeClr val="tx2"/>
                  </a:solidFill>
                  <a:cs typeface="Neo Sans Intel"/>
                </a:rPr>
                <a:t>Stencil S(R)</a:t>
              </a:r>
              <a:endParaRPr lang="en-US" sz="1600" dirty="0" err="1" smtClean="0">
                <a:solidFill>
                  <a:schemeClr val="tx2"/>
                </a:solidFill>
                <a:cs typeface="Neo Sans Intel"/>
              </a:endParaRPr>
            </a:p>
          </p:txBody>
        </p:sp>
        <p:sp>
          <p:nvSpPr>
            <p:cNvPr id="524" name="TextBox 523"/>
            <p:cNvSpPr txBox="1"/>
            <p:nvPr/>
          </p:nvSpPr>
          <p:spPr>
            <a:xfrm>
              <a:off x="7224097" y="1259289"/>
              <a:ext cx="440826" cy="246221"/>
            </a:xfrm>
            <a:prstGeom prst="rect">
              <a:avLst/>
            </a:prstGeom>
            <a:noFill/>
          </p:spPr>
          <p:txBody>
            <a:bodyPr wrap="none" lIns="0" tIns="0" rIns="0" bIns="0" rtlCol="0">
              <a:spAutoFit/>
            </a:bodyPr>
            <a:lstStyle/>
            <a:p>
              <a:r>
                <a:rPr lang="en-US" sz="1600" smtClean="0">
                  <a:solidFill>
                    <a:schemeClr val="tx2"/>
                  </a:solidFill>
                  <a:cs typeface="Neo Sans Intel"/>
                </a:rPr>
                <a:t>R=2</a:t>
              </a:r>
              <a:endParaRPr lang="en-US" sz="1600" dirty="0" err="1" smtClean="0">
                <a:solidFill>
                  <a:schemeClr val="tx2"/>
                </a:solidFill>
                <a:cs typeface="Neo Sans Intel"/>
              </a:endParaRPr>
            </a:p>
          </p:txBody>
        </p:sp>
      </p:grpSp>
      <p:sp>
        <p:nvSpPr>
          <p:cNvPr id="533" name="Title 1"/>
          <p:cNvSpPr>
            <a:spLocks noGrp="1"/>
          </p:cNvSpPr>
          <p:nvPr>
            <p:ph type="title"/>
          </p:nvPr>
        </p:nvSpPr>
        <p:spPr>
          <a:xfrm>
            <a:off x="572515" y="194090"/>
            <a:ext cx="8350768" cy="1152000"/>
          </a:xfrm>
        </p:spPr>
        <p:txBody>
          <a:bodyPr>
            <a:normAutofit/>
          </a:bodyPr>
          <a:lstStyle/>
          <a:p>
            <a:pPr algn="ctr"/>
            <a:r>
              <a:rPr lang="en-US" dirty="0" smtClean="0"/>
              <a:t>AMR PRK Specification</a:t>
            </a:r>
            <a:endParaRPr lang="en-US" dirty="0"/>
          </a:p>
        </p:txBody>
      </p:sp>
      <p:sp>
        <p:nvSpPr>
          <p:cNvPr id="532" name="TextBox 1"/>
          <p:cNvSpPr txBox="1"/>
          <p:nvPr/>
        </p:nvSpPr>
        <p:spPr>
          <a:xfrm>
            <a:off x="6242978" y="3566295"/>
            <a:ext cx="268030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Parameters:</a:t>
            </a:r>
          </a:p>
          <a:p>
            <a:pPr marL="285750" indent="-285750">
              <a:buFont typeface="Arial" panose="020B0604020202020204" pitchFamily="34" charset="0"/>
              <a:buChar char="•"/>
            </a:pPr>
            <a:r>
              <a:rPr lang="en-US" dirty="0" smtClean="0"/>
              <a:t>Size of BG</a:t>
            </a:r>
          </a:p>
          <a:p>
            <a:pPr marL="285750" indent="-285750">
              <a:buFont typeface="Arial" panose="020B0604020202020204" pitchFamily="34" charset="0"/>
              <a:buChar char="•"/>
            </a:pPr>
            <a:r>
              <a:rPr lang="en-US" dirty="0" smtClean="0"/>
              <a:t>Size + refinement level of RGs</a:t>
            </a:r>
          </a:p>
          <a:p>
            <a:pPr marL="285750" indent="-285750">
              <a:buFont typeface="Arial" panose="020B0604020202020204" pitchFamily="34" charset="0"/>
              <a:buChar char="•"/>
            </a:pPr>
            <a:r>
              <a:rPr lang="en-US" dirty="0" smtClean="0"/>
              <a:t>Frequency + duration of refinement</a:t>
            </a:r>
          </a:p>
          <a:p>
            <a:pPr marL="285750" indent="-285750">
              <a:buFont typeface="Arial" panose="020B0604020202020204" pitchFamily="34" charset="0"/>
              <a:buChar char="•"/>
            </a:pPr>
            <a:r>
              <a:rPr lang="en-US" dirty="0" smtClean="0"/>
              <a:t>Iterations on RGs</a:t>
            </a:r>
            <a:endParaRPr lang="en-US" dirty="0"/>
          </a:p>
        </p:txBody>
      </p:sp>
      <p:sp>
        <p:nvSpPr>
          <p:cNvPr id="2" name="TextBox 1"/>
          <p:cNvSpPr txBox="1"/>
          <p:nvPr/>
        </p:nvSpPr>
        <p:spPr>
          <a:xfrm>
            <a:off x="916818" y="817741"/>
            <a:ext cx="8328114" cy="1107996"/>
          </a:xfrm>
          <a:prstGeom prst="rect">
            <a:avLst/>
          </a:prstGeom>
          <a:noFill/>
        </p:spPr>
        <p:txBody>
          <a:bodyPr wrap="none" lIns="0" tIns="0" rIns="0" bIns="0" rtlCol="0">
            <a:spAutoFit/>
          </a:bodyPr>
          <a:lstStyle/>
          <a:p>
            <a:r>
              <a:rPr lang="en-US" sz="2400" dirty="0">
                <a:solidFill>
                  <a:srgbClr val="0070C0"/>
                </a:solidFill>
                <a:cs typeface="Neo Sans Intel"/>
              </a:rPr>
              <a:t>Stencil PRK with Background Grid (BG) &amp; periodic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Refinement </a:t>
            </a:r>
            <a:r>
              <a:rPr lang="en-US" sz="2400" dirty="0">
                <a:solidFill>
                  <a:srgbClr val="0070C0"/>
                </a:solidFill>
                <a:cs typeface="Neo Sans Intel"/>
              </a:rPr>
              <a:t>Grids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a:t>
            </a:r>
            <a:r>
              <a:rPr lang="en-US" sz="2400" dirty="0">
                <a:solidFill>
                  <a:srgbClr val="0070C0"/>
                </a:solidFill>
                <a:cs typeface="Neo Sans Intel"/>
              </a:rPr>
              <a:t>RGs)</a:t>
            </a:r>
            <a:endParaRPr lang="en-US" sz="2400" dirty="0" smtClean="0">
              <a:solidFill>
                <a:srgbClr val="0070C0"/>
              </a:solidFill>
              <a:cs typeface="Neo Sans Intel"/>
            </a:endParaRPr>
          </a:p>
        </p:txBody>
      </p:sp>
    </p:spTree>
    <p:extLst>
      <p:ext uri="{BB962C8B-B14F-4D97-AF65-F5344CB8AC3E}">
        <p14:creationId xmlns:p14="http://schemas.microsoft.com/office/powerpoint/2010/main" val="170183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7EAB6FE-9CE9-4320-8DE1-51779DEA9385}" type="slidenum">
              <a:rPr lang="en-US" smtClean="0"/>
              <a:t>7</a:t>
            </a:fld>
            <a:endParaRPr lang="en-US"/>
          </a:p>
        </p:txBody>
      </p:sp>
      <p:grpSp>
        <p:nvGrpSpPr>
          <p:cNvPr id="489" name="Group 488"/>
          <p:cNvGrpSpPr/>
          <p:nvPr/>
        </p:nvGrpSpPr>
        <p:grpSpPr>
          <a:xfrm>
            <a:off x="1132248" y="1367148"/>
            <a:ext cx="4626994" cy="4614461"/>
            <a:chOff x="1289718" y="1505690"/>
            <a:chExt cx="4626994" cy="4614461"/>
          </a:xfrm>
        </p:grpSpPr>
        <p:grpSp>
          <p:nvGrpSpPr>
            <p:cNvPr id="264" name="Group 263"/>
            <p:cNvGrpSpPr/>
            <p:nvPr/>
          </p:nvGrpSpPr>
          <p:grpSpPr>
            <a:xfrm>
              <a:off x="1289718" y="1505690"/>
              <a:ext cx="925400" cy="4614461"/>
              <a:chOff x="1056585" y="1734491"/>
              <a:chExt cx="925400" cy="4614461"/>
            </a:xfrm>
          </p:grpSpPr>
          <p:grpSp>
            <p:nvGrpSpPr>
              <p:cNvPr id="209" name="Group 208"/>
              <p:cNvGrpSpPr/>
              <p:nvPr/>
            </p:nvGrpSpPr>
            <p:grpSpPr>
              <a:xfrm>
                <a:off x="1056585" y="5421983"/>
                <a:ext cx="925399" cy="926969"/>
                <a:chOff x="904970" y="1582130"/>
                <a:chExt cx="3667030" cy="3687454"/>
              </a:xfrm>
            </p:grpSpPr>
            <p:cxnSp>
              <p:nvCxnSpPr>
                <p:cNvPr id="254" name="Straight Connector 25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0" name="Group 209"/>
              <p:cNvGrpSpPr/>
              <p:nvPr/>
            </p:nvGrpSpPr>
            <p:grpSpPr>
              <a:xfrm>
                <a:off x="1056585" y="4497779"/>
                <a:ext cx="925399" cy="926969"/>
                <a:chOff x="904970" y="1582130"/>
                <a:chExt cx="3667030" cy="3687454"/>
              </a:xfrm>
            </p:grpSpPr>
            <p:cxnSp>
              <p:nvCxnSpPr>
                <p:cNvPr id="244" name="Straight Connector 24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1" name="Group 210"/>
              <p:cNvGrpSpPr/>
              <p:nvPr/>
            </p:nvGrpSpPr>
            <p:grpSpPr>
              <a:xfrm>
                <a:off x="1056586" y="1734491"/>
                <a:ext cx="925399" cy="926969"/>
                <a:chOff x="904970" y="1582130"/>
                <a:chExt cx="3667030" cy="3687454"/>
              </a:xfrm>
            </p:grpSpPr>
            <p:cxnSp>
              <p:nvCxnSpPr>
                <p:cNvPr id="234" name="Straight Connector 23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2" name="Group 211"/>
              <p:cNvGrpSpPr/>
              <p:nvPr/>
            </p:nvGrpSpPr>
            <p:grpSpPr>
              <a:xfrm>
                <a:off x="1056585" y="3573180"/>
                <a:ext cx="925399" cy="926969"/>
                <a:chOff x="904970" y="1582130"/>
                <a:chExt cx="3667030" cy="3687454"/>
              </a:xfrm>
            </p:grpSpPr>
            <p:cxnSp>
              <p:nvCxnSpPr>
                <p:cNvPr id="224" name="Straight Connector 22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3" name="Group 212"/>
              <p:cNvGrpSpPr/>
              <p:nvPr/>
            </p:nvGrpSpPr>
            <p:grpSpPr>
              <a:xfrm>
                <a:off x="1056585" y="2651346"/>
                <a:ext cx="925399" cy="926969"/>
                <a:chOff x="904970" y="1582130"/>
                <a:chExt cx="3667030" cy="3687454"/>
              </a:xfrm>
            </p:grpSpPr>
            <p:cxnSp>
              <p:nvCxnSpPr>
                <p:cNvPr id="214" name="Straight Connector 21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265" name="Group 264"/>
            <p:cNvGrpSpPr/>
            <p:nvPr/>
          </p:nvGrpSpPr>
          <p:grpSpPr>
            <a:xfrm>
              <a:off x="2215116" y="1505690"/>
              <a:ext cx="925400" cy="4614461"/>
              <a:chOff x="1056585" y="1734491"/>
              <a:chExt cx="925400" cy="4614461"/>
            </a:xfrm>
          </p:grpSpPr>
          <p:grpSp>
            <p:nvGrpSpPr>
              <p:cNvPr id="266" name="Group 265"/>
              <p:cNvGrpSpPr/>
              <p:nvPr/>
            </p:nvGrpSpPr>
            <p:grpSpPr>
              <a:xfrm>
                <a:off x="1056585" y="5421983"/>
                <a:ext cx="925399" cy="926969"/>
                <a:chOff x="904970" y="1582130"/>
                <a:chExt cx="3667030" cy="3687454"/>
              </a:xfrm>
            </p:grpSpPr>
            <p:cxnSp>
              <p:nvCxnSpPr>
                <p:cNvPr id="311" name="Straight Connector 31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7" name="Group 266"/>
              <p:cNvGrpSpPr/>
              <p:nvPr/>
            </p:nvGrpSpPr>
            <p:grpSpPr>
              <a:xfrm>
                <a:off x="1056585" y="4497779"/>
                <a:ext cx="925399" cy="926969"/>
                <a:chOff x="904970" y="1582130"/>
                <a:chExt cx="3667030" cy="3687454"/>
              </a:xfrm>
            </p:grpSpPr>
            <p:cxnSp>
              <p:nvCxnSpPr>
                <p:cNvPr id="301" name="Straight Connector 30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8" name="Group 267"/>
              <p:cNvGrpSpPr/>
              <p:nvPr/>
            </p:nvGrpSpPr>
            <p:grpSpPr>
              <a:xfrm>
                <a:off x="1056586" y="1734491"/>
                <a:ext cx="925399" cy="926969"/>
                <a:chOff x="904970" y="1582130"/>
                <a:chExt cx="3667030" cy="3687454"/>
              </a:xfrm>
            </p:grpSpPr>
            <p:cxnSp>
              <p:nvCxnSpPr>
                <p:cNvPr id="291" name="Straight Connector 29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1056585" y="3573180"/>
                <a:ext cx="925399" cy="926969"/>
                <a:chOff x="904970" y="1582130"/>
                <a:chExt cx="3667030" cy="3687454"/>
              </a:xfrm>
            </p:grpSpPr>
            <p:cxnSp>
              <p:nvCxnSpPr>
                <p:cNvPr id="281" name="Straight Connector 28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70" name="Group 269"/>
              <p:cNvGrpSpPr/>
              <p:nvPr/>
            </p:nvGrpSpPr>
            <p:grpSpPr>
              <a:xfrm>
                <a:off x="1056585" y="2651346"/>
                <a:ext cx="925399" cy="926969"/>
                <a:chOff x="904970" y="1582130"/>
                <a:chExt cx="3667030" cy="3687454"/>
              </a:xfrm>
            </p:grpSpPr>
            <p:cxnSp>
              <p:nvCxnSpPr>
                <p:cNvPr id="271" name="Straight Connector 27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21" name="Group 320"/>
            <p:cNvGrpSpPr/>
            <p:nvPr/>
          </p:nvGrpSpPr>
          <p:grpSpPr>
            <a:xfrm>
              <a:off x="3140516" y="1505690"/>
              <a:ext cx="925400" cy="4614461"/>
              <a:chOff x="1056585" y="1734491"/>
              <a:chExt cx="925400" cy="4614461"/>
            </a:xfrm>
          </p:grpSpPr>
          <p:grpSp>
            <p:nvGrpSpPr>
              <p:cNvPr id="322" name="Group 321"/>
              <p:cNvGrpSpPr/>
              <p:nvPr/>
            </p:nvGrpSpPr>
            <p:grpSpPr>
              <a:xfrm>
                <a:off x="1056585" y="5421983"/>
                <a:ext cx="925399" cy="926969"/>
                <a:chOff x="904970" y="1582130"/>
                <a:chExt cx="3667030" cy="3687454"/>
              </a:xfrm>
            </p:grpSpPr>
            <p:cxnSp>
              <p:nvCxnSpPr>
                <p:cNvPr id="367" name="Straight Connector 36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3" name="Group 322"/>
              <p:cNvGrpSpPr/>
              <p:nvPr/>
            </p:nvGrpSpPr>
            <p:grpSpPr>
              <a:xfrm>
                <a:off x="1056585" y="4497779"/>
                <a:ext cx="925399" cy="926969"/>
                <a:chOff x="904970" y="1582130"/>
                <a:chExt cx="3667030" cy="3687454"/>
              </a:xfrm>
            </p:grpSpPr>
            <p:cxnSp>
              <p:nvCxnSpPr>
                <p:cNvPr id="357" name="Straight Connector 35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4" name="Group 323"/>
              <p:cNvGrpSpPr/>
              <p:nvPr/>
            </p:nvGrpSpPr>
            <p:grpSpPr>
              <a:xfrm>
                <a:off x="1056586" y="1734491"/>
                <a:ext cx="925399" cy="926969"/>
                <a:chOff x="904970" y="1582130"/>
                <a:chExt cx="3667030" cy="3687454"/>
              </a:xfrm>
            </p:grpSpPr>
            <p:cxnSp>
              <p:nvCxnSpPr>
                <p:cNvPr id="347" name="Straight Connector 34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5" name="Group 324"/>
              <p:cNvGrpSpPr/>
              <p:nvPr/>
            </p:nvGrpSpPr>
            <p:grpSpPr>
              <a:xfrm>
                <a:off x="1056585" y="3573180"/>
                <a:ext cx="925399" cy="926969"/>
                <a:chOff x="904970" y="1582130"/>
                <a:chExt cx="3667030" cy="3687454"/>
              </a:xfrm>
            </p:grpSpPr>
            <p:cxnSp>
              <p:nvCxnSpPr>
                <p:cNvPr id="337" name="Straight Connector 33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6" name="Group 325"/>
              <p:cNvGrpSpPr/>
              <p:nvPr/>
            </p:nvGrpSpPr>
            <p:grpSpPr>
              <a:xfrm>
                <a:off x="1056585" y="2651346"/>
                <a:ext cx="925399" cy="926969"/>
                <a:chOff x="904970" y="1582130"/>
                <a:chExt cx="3667030" cy="3687454"/>
              </a:xfrm>
            </p:grpSpPr>
            <p:cxnSp>
              <p:nvCxnSpPr>
                <p:cNvPr id="327" name="Straight Connector 32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77" name="Group 376"/>
            <p:cNvGrpSpPr/>
            <p:nvPr/>
          </p:nvGrpSpPr>
          <p:grpSpPr>
            <a:xfrm>
              <a:off x="4065914" y="1505690"/>
              <a:ext cx="925400" cy="4614461"/>
              <a:chOff x="1056585" y="1734491"/>
              <a:chExt cx="925400" cy="4614461"/>
            </a:xfrm>
          </p:grpSpPr>
          <p:grpSp>
            <p:nvGrpSpPr>
              <p:cNvPr id="378" name="Group 377"/>
              <p:cNvGrpSpPr/>
              <p:nvPr/>
            </p:nvGrpSpPr>
            <p:grpSpPr>
              <a:xfrm>
                <a:off x="1056585" y="5421983"/>
                <a:ext cx="925399" cy="926969"/>
                <a:chOff x="904970" y="1582130"/>
                <a:chExt cx="3667030" cy="3687454"/>
              </a:xfrm>
            </p:grpSpPr>
            <p:cxnSp>
              <p:nvCxnSpPr>
                <p:cNvPr id="423" name="Straight Connector 42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79" name="Group 378"/>
              <p:cNvGrpSpPr/>
              <p:nvPr/>
            </p:nvGrpSpPr>
            <p:grpSpPr>
              <a:xfrm>
                <a:off x="1056585" y="4497779"/>
                <a:ext cx="925399" cy="926969"/>
                <a:chOff x="904970" y="1582130"/>
                <a:chExt cx="3667030" cy="3687454"/>
              </a:xfrm>
            </p:grpSpPr>
            <p:cxnSp>
              <p:nvCxnSpPr>
                <p:cNvPr id="413" name="Straight Connector 41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0" name="Group 379"/>
              <p:cNvGrpSpPr/>
              <p:nvPr/>
            </p:nvGrpSpPr>
            <p:grpSpPr>
              <a:xfrm>
                <a:off x="1056586" y="1734491"/>
                <a:ext cx="925399" cy="926969"/>
                <a:chOff x="904970" y="1582130"/>
                <a:chExt cx="3667030" cy="3687454"/>
              </a:xfrm>
            </p:grpSpPr>
            <p:cxnSp>
              <p:nvCxnSpPr>
                <p:cNvPr id="403" name="Straight Connector 40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1" name="Group 380"/>
              <p:cNvGrpSpPr/>
              <p:nvPr/>
            </p:nvGrpSpPr>
            <p:grpSpPr>
              <a:xfrm>
                <a:off x="1056585" y="3573180"/>
                <a:ext cx="925399" cy="926969"/>
                <a:chOff x="904970" y="1582130"/>
                <a:chExt cx="3667030" cy="3687454"/>
              </a:xfrm>
            </p:grpSpPr>
            <p:cxnSp>
              <p:nvCxnSpPr>
                <p:cNvPr id="393" name="Straight Connector 39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2" name="Group 381"/>
              <p:cNvGrpSpPr/>
              <p:nvPr/>
            </p:nvGrpSpPr>
            <p:grpSpPr>
              <a:xfrm>
                <a:off x="1056585" y="2651346"/>
                <a:ext cx="925399" cy="926969"/>
                <a:chOff x="904970" y="1582130"/>
                <a:chExt cx="3667030" cy="3687454"/>
              </a:xfrm>
            </p:grpSpPr>
            <p:cxnSp>
              <p:nvCxnSpPr>
                <p:cNvPr id="383" name="Straight Connector 38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4" name="Straight Connector 38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433" name="Group 432"/>
            <p:cNvGrpSpPr/>
            <p:nvPr/>
          </p:nvGrpSpPr>
          <p:grpSpPr>
            <a:xfrm>
              <a:off x="4991312" y="1505690"/>
              <a:ext cx="925400" cy="4614461"/>
              <a:chOff x="1056585" y="1734491"/>
              <a:chExt cx="925400" cy="4614461"/>
            </a:xfrm>
          </p:grpSpPr>
          <p:grpSp>
            <p:nvGrpSpPr>
              <p:cNvPr id="434" name="Group 433"/>
              <p:cNvGrpSpPr/>
              <p:nvPr/>
            </p:nvGrpSpPr>
            <p:grpSpPr>
              <a:xfrm>
                <a:off x="1056585" y="5421983"/>
                <a:ext cx="925399" cy="926969"/>
                <a:chOff x="904970" y="1582130"/>
                <a:chExt cx="3667030" cy="3687454"/>
              </a:xfrm>
            </p:grpSpPr>
            <p:cxnSp>
              <p:nvCxnSpPr>
                <p:cNvPr id="479" name="Straight Connector 47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0" name="Straight Connector 47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1" name="Straight Connector 48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2" name="Straight Connector 48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3" name="Straight Connector 48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4" name="Straight Connector 48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5" name="Straight Connector 48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6" name="Straight Connector 48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7" name="Straight Connector 48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8" name="Straight Connector 48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5" name="Group 434"/>
              <p:cNvGrpSpPr/>
              <p:nvPr/>
            </p:nvGrpSpPr>
            <p:grpSpPr>
              <a:xfrm>
                <a:off x="1056585" y="4497779"/>
                <a:ext cx="925399" cy="926969"/>
                <a:chOff x="904970" y="1582130"/>
                <a:chExt cx="3667030" cy="3687454"/>
              </a:xfrm>
            </p:grpSpPr>
            <p:cxnSp>
              <p:nvCxnSpPr>
                <p:cNvPr id="469" name="Straight Connector 46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5" name="Straight Connector 47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6" name="Straight Connector 47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7" name="Straight Connector 47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8" name="Straight Connector 47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6" name="Group 435"/>
              <p:cNvGrpSpPr/>
              <p:nvPr/>
            </p:nvGrpSpPr>
            <p:grpSpPr>
              <a:xfrm>
                <a:off x="1056586" y="1734491"/>
                <a:ext cx="925399" cy="926969"/>
                <a:chOff x="904970" y="1582130"/>
                <a:chExt cx="3667030" cy="3687454"/>
              </a:xfrm>
            </p:grpSpPr>
            <p:cxnSp>
              <p:nvCxnSpPr>
                <p:cNvPr id="459" name="Straight Connector 45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2" name="Straight Connector 46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3" name="Straight Connector 46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4" name="Straight Connector 46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5" name="Straight Connector 46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7" name="Group 436"/>
              <p:cNvGrpSpPr/>
              <p:nvPr/>
            </p:nvGrpSpPr>
            <p:grpSpPr>
              <a:xfrm>
                <a:off x="1056585" y="3573180"/>
                <a:ext cx="925399" cy="926969"/>
                <a:chOff x="904970" y="1582130"/>
                <a:chExt cx="3667030" cy="3687454"/>
              </a:xfrm>
            </p:grpSpPr>
            <p:cxnSp>
              <p:nvCxnSpPr>
                <p:cNvPr id="449" name="Straight Connector 44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8" name="Group 437"/>
              <p:cNvGrpSpPr/>
              <p:nvPr/>
            </p:nvGrpSpPr>
            <p:grpSpPr>
              <a:xfrm>
                <a:off x="1056585" y="2651346"/>
                <a:ext cx="925399" cy="926969"/>
                <a:chOff x="904970" y="1582130"/>
                <a:chExt cx="3667030" cy="3687454"/>
              </a:xfrm>
            </p:grpSpPr>
            <p:cxnSp>
              <p:nvCxnSpPr>
                <p:cNvPr id="439" name="Straight Connector 43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grpSp>
        <p:nvGrpSpPr>
          <p:cNvPr id="8" name="Group 7"/>
          <p:cNvGrpSpPr/>
          <p:nvPr/>
        </p:nvGrpSpPr>
        <p:grpSpPr>
          <a:xfrm>
            <a:off x="1133048" y="5052271"/>
            <a:ext cx="926593" cy="932106"/>
            <a:chOff x="1133048" y="5052271"/>
            <a:chExt cx="926593" cy="932106"/>
          </a:xfrm>
        </p:grpSpPr>
        <p:grpSp>
          <p:nvGrpSpPr>
            <p:cNvPr id="6" name="Group 5"/>
            <p:cNvGrpSpPr/>
            <p:nvPr/>
          </p:nvGrpSpPr>
          <p:grpSpPr>
            <a:xfrm>
              <a:off x="1133048" y="5052271"/>
              <a:ext cx="926593" cy="932106"/>
              <a:chOff x="1131452" y="5071902"/>
              <a:chExt cx="926593" cy="912275"/>
            </a:xfrm>
          </p:grpSpPr>
          <p:grpSp>
            <p:nvGrpSpPr>
              <p:cNvPr id="5" name="Group 4"/>
              <p:cNvGrpSpPr/>
              <p:nvPr/>
            </p:nvGrpSpPr>
            <p:grpSpPr>
              <a:xfrm>
                <a:off x="1131851" y="5518124"/>
                <a:ext cx="926194" cy="466053"/>
                <a:chOff x="1131851" y="5518124"/>
                <a:chExt cx="926194" cy="466053"/>
              </a:xfrm>
            </p:grpSpPr>
            <p:grpSp>
              <p:nvGrpSpPr>
                <p:cNvPr id="501" name="Group 500"/>
                <p:cNvGrpSpPr/>
                <p:nvPr/>
              </p:nvGrpSpPr>
              <p:grpSpPr>
                <a:xfrm>
                  <a:off x="1131851" y="5518124"/>
                  <a:ext cx="463096" cy="466053"/>
                  <a:chOff x="904970" y="1582130"/>
                  <a:chExt cx="3667030" cy="3687454"/>
                </a:xfrm>
              </p:grpSpPr>
              <p:cxnSp>
                <p:nvCxnSpPr>
                  <p:cNvPr id="503" name="Straight Connector 502"/>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04" name="Straight Connector 503"/>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05" name="Straight Connector 504"/>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06" name="Straight Connector 505"/>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12" name="Straight Connector 511"/>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13" name="Straight Connector 512"/>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28" name="Straight Connector 527"/>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29" name="Straight Connector 528"/>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30" name="Straight Connector 529"/>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531" name="Straight Connector 530"/>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666" name="Group 665"/>
                <p:cNvGrpSpPr/>
                <p:nvPr/>
              </p:nvGrpSpPr>
              <p:grpSpPr>
                <a:xfrm>
                  <a:off x="1594949" y="5518124"/>
                  <a:ext cx="463096" cy="466053"/>
                  <a:chOff x="904970" y="1582130"/>
                  <a:chExt cx="3667030" cy="3687454"/>
                </a:xfrm>
              </p:grpSpPr>
              <p:cxnSp>
                <p:nvCxnSpPr>
                  <p:cNvPr id="667" name="Straight Connector 666"/>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68" name="Straight Connector 667"/>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69" name="Straight Connector 668"/>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0" name="Straight Connector 669"/>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1" name="Straight Connector 670"/>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2" name="Straight Connector 671"/>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3" name="Straight Connector 672"/>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4" name="Straight Connector 673"/>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5" name="Straight Connector 674"/>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76" name="Straight Connector 675"/>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nvGrpSpPr>
              <p:cNvPr id="688" name="Group 687"/>
              <p:cNvGrpSpPr/>
              <p:nvPr/>
            </p:nvGrpSpPr>
            <p:grpSpPr>
              <a:xfrm>
                <a:off x="1131452" y="5071902"/>
                <a:ext cx="926194" cy="466053"/>
                <a:chOff x="1131851" y="5518124"/>
                <a:chExt cx="926194" cy="466053"/>
              </a:xfrm>
            </p:grpSpPr>
            <p:grpSp>
              <p:nvGrpSpPr>
                <p:cNvPr id="689" name="Group 688"/>
                <p:cNvGrpSpPr/>
                <p:nvPr/>
              </p:nvGrpSpPr>
              <p:grpSpPr>
                <a:xfrm>
                  <a:off x="1131851" y="5518124"/>
                  <a:ext cx="463096" cy="466053"/>
                  <a:chOff x="904970" y="1582130"/>
                  <a:chExt cx="3667030" cy="3687454"/>
                </a:xfrm>
              </p:grpSpPr>
              <p:cxnSp>
                <p:nvCxnSpPr>
                  <p:cNvPr id="701" name="Straight Connector 700"/>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2" name="Straight Connector 701"/>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3" name="Straight Connector 702"/>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4" name="Straight Connector 703"/>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5" name="Straight Connector 704"/>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6" name="Straight Connector 705"/>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7" name="Straight Connector 706"/>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8" name="Straight Connector 707"/>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9" name="Straight Connector 708"/>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10" name="Straight Connector 709"/>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690" name="Group 689"/>
                <p:cNvGrpSpPr/>
                <p:nvPr/>
              </p:nvGrpSpPr>
              <p:grpSpPr>
                <a:xfrm>
                  <a:off x="1594949" y="5518124"/>
                  <a:ext cx="463096" cy="466053"/>
                  <a:chOff x="904970" y="1582130"/>
                  <a:chExt cx="3667030" cy="3687454"/>
                </a:xfrm>
              </p:grpSpPr>
              <p:cxnSp>
                <p:nvCxnSpPr>
                  <p:cNvPr id="691" name="Straight Connector 690"/>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2" name="Straight Connector 691"/>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3" name="Straight Connector 692"/>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4" name="Straight Connector 693"/>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5" name="Straight Connector 694"/>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6" name="Straight Connector 695"/>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7" name="Straight Connector 696"/>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8" name="Straight Connector 697"/>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699" name="Straight Connector 698"/>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00" name="Straight Connector 699"/>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sp>
          <p:nvSpPr>
            <p:cNvPr id="4" name="TextBox 3"/>
            <p:cNvSpPr txBox="1"/>
            <p:nvPr/>
          </p:nvSpPr>
          <p:spPr>
            <a:xfrm>
              <a:off x="1479227" y="5383098"/>
              <a:ext cx="387927" cy="246221"/>
            </a:xfrm>
            <a:prstGeom prst="rect">
              <a:avLst/>
            </a:prstGeom>
            <a:solidFill>
              <a:schemeClr val="bg1"/>
            </a:solidFill>
          </p:spPr>
          <p:txBody>
            <a:bodyPr wrap="none" lIns="0" tIns="0" rIns="0" bIns="0" rtlCol="0">
              <a:spAutoFit/>
            </a:bodyPr>
            <a:lstStyle/>
            <a:p>
              <a:r>
                <a:rPr lang="en-US" sz="1600" dirty="0" smtClean="0">
                  <a:solidFill>
                    <a:schemeClr val="tx2"/>
                  </a:solidFill>
                  <a:cs typeface="Neo Sans Intel"/>
                </a:rPr>
                <a:t>RG</a:t>
              </a:r>
              <a:r>
                <a:rPr lang="en-US" sz="1600" baseline="-25000" dirty="0" smtClean="0">
                  <a:solidFill>
                    <a:schemeClr val="tx2"/>
                  </a:solidFill>
                  <a:cs typeface="Neo Sans Intel"/>
                </a:rPr>
                <a:t>0</a:t>
              </a:r>
            </a:p>
          </p:txBody>
        </p:sp>
      </p:grpSp>
      <p:sp>
        <p:nvSpPr>
          <p:cNvPr id="533" name="Title 1"/>
          <p:cNvSpPr>
            <a:spLocks noGrp="1"/>
          </p:cNvSpPr>
          <p:nvPr>
            <p:ph type="title"/>
          </p:nvPr>
        </p:nvSpPr>
        <p:spPr>
          <a:xfrm>
            <a:off x="572515" y="194090"/>
            <a:ext cx="8350768" cy="1152000"/>
          </a:xfrm>
        </p:spPr>
        <p:txBody>
          <a:bodyPr>
            <a:normAutofit/>
          </a:bodyPr>
          <a:lstStyle/>
          <a:p>
            <a:pPr algn="ctr"/>
            <a:r>
              <a:rPr lang="en-US" dirty="0"/>
              <a:t>AMR PRK Specification</a:t>
            </a:r>
          </a:p>
        </p:txBody>
      </p:sp>
      <p:sp>
        <p:nvSpPr>
          <p:cNvPr id="532" name="TextBox 1"/>
          <p:cNvSpPr txBox="1"/>
          <p:nvPr/>
        </p:nvSpPr>
        <p:spPr>
          <a:xfrm>
            <a:off x="6242978" y="3566295"/>
            <a:ext cx="268030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Parameters:</a:t>
            </a:r>
          </a:p>
          <a:p>
            <a:pPr marL="285750" indent="-285750">
              <a:buFont typeface="Arial" panose="020B0604020202020204" pitchFamily="34" charset="0"/>
              <a:buChar char="•"/>
            </a:pPr>
            <a:r>
              <a:rPr lang="en-US" dirty="0" smtClean="0"/>
              <a:t>Size of BG</a:t>
            </a:r>
          </a:p>
          <a:p>
            <a:pPr marL="285750" indent="-285750">
              <a:buFont typeface="Arial" panose="020B0604020202020204" pitchFamily="34" charset="0"/>
              <a:buChar char="•"/>
            </a:pPr>
            <a:r>
              <a:rPr lang="en-US" dirty="0" smtClean="0"/>
              <a:t>Size + refinement level of RGs</a:t>
            </a:r>
          </a:p>
          <a:p>
            <a:pPr marL="285750" indent="-285750">
              <a:buFont typeface="Arial" panose="020B0604020202020204" pitchFamily="34" charset="0"/>
              <a:buChar char="•"/>
            </a:pPr>
            <a:r>
              <a:rPr lang="en-US" dirty="0" smtClean="0"/>
              <a:t>Frequency + duration of refinement</a:t>
            </a:r>
          </a:p>
          <a:p>
            <a:pPr marL="285750" indent="-285750">
              <a:buFont typeface="Arial" panose="020B0604020202020204" pitchFamily="34" charset="0"/>
              <a:buChar char="•"/>
            </a:pPr>
            <a:r>
              <a:rPr lang="en-US" dirty="0" smtClean="0"/>
              <a:t>Iterations on RGs</a:t>
            </a:r>
            <a:endParaRPr lang="en-US" dirty="0"/>
          </a:p>
        </p:txBody>
      </p:sp>
      <p:grpSp>
        <p:nvGrpSpPr>
          <p:cNvPr id="534" name="Group 533"/>
          <p:cNvGrpSpPr/>
          <p:nvPr/>
        </p:nvGrpSpPr>
        <p:grpSpPr>
          <a:xfrm>
            <a:off x="6735072" y="2247400"/>
            <a:ext cx="1999754" cy="1096022"/>
            <a:chOff x="6551817" y="565047"/>
            <a:chExt cx="1999754" cy="1096022"/>
          </a:xfrm>
        </p:grpSpPr>
        <p:grpSp>
          <p:nvGrpSpPr>
            <p:cNvPr id="535" name="Group 534"/>
            <p:cNvGrpSpPr/>
            <p:nvPr/>
          </p:nvGrpSpPr>
          <p:grpSpPr>
            <a:xfrm>
              <a:off x="6551817" y="631065"/>
              <a:ext cx="1147840" cy="1030004"/>
              <a:chOff x="6446235" y="573970"/>
              <a:chExt cx="2060010" cy="2060010"/>
            </a:xfrm>
          </p:grpSpPr>
          <p:grpSp>
            <p:nvGrpSpPr>
              <p:cNvPr id="538" name="Group 537"/>
              <p:cNvGrpSpPr/>
              <p:nvPr/>
            </p:nvGrpSpPr>
            <p:grpSpPr>
              <a:xfrm>
                <a:off x="7358404" y="573970"/>
                <a:ext cx="235671" cy="2060010"/>
                <a:chOff x="7206004" y="573970"/>
                <a:chExt cx="235671" cy="2060010"/>
              </a:xfrm>
            </p:grpSpPr>
            <p:cxnSp>
              <p:nvCxnSpPr>
                <p:cNvPr id="546" name="Straight Connector 545"/>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47" name="Oval 546"/>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8" name="Oval 547"/>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9" name="Oval 548"/>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50" name="Oval 549"/>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51" name="Oval 550"/>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nvGrpSpPr>
              <p:cNvPr id="539" name="Group 538"/>
              <p:cNvGrpSpPr/>
              <p:nvPr/>
            </p:nvGrpSpPr>
            <p:grpSpPr>
              <a:xfrm rot="16200000">
                <a:off x="7358404" y="573970"/>
                <a:ext cx="235671" cy="2060010"/>
                <a:chOff x="7206004" y="573970"/>
                <a:chExt cx="235671" cy="2060010"/>
              </a:xfrm>
            </p:grpSpPr>
            <p:cxnSp>
              <p:nvCxnSpPr>
                <p:cNvPr id="540" name="Straight Connector 539"/>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41" name="Oval 540"/>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2" name="Oval 541"/>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3" name="Oval 542"/>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4" name="Oval 543"/>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5" name="Oval 544"/>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sp>
          <p:nvSpPr>
            <p:cNvPr id="536" name="TextBox 535"/>
            <p:cNvSpPr txBox="1"/>
            <p:nvPr/>
          </p:nvSpPr>
          <p:spPr>
            <a:xfrm>
              <a:off x="7317259" y="565047"/>
              <a:ext cx="1234312" cy="246221"/>
            </a:xfrm>
            <a:prstGeom prst="rect">
              <a:avLst/>
            </a:prstGeom>
            <a:noFill/>
          </p:spPr>
          <p:txBody>
            <a:bodyPr wrap="none" lIns="0" tIns="0" rIns="0" bIns="0" rtlCol="0">
              <a:spAutoFit/>
            </a:bodyPr>
            <a:lstStyle/>
            <a:p>
              <a:r>
                <a:rPr lang="en-US" sz="1600" smtClean="0">
                  <a:solidFill>
                    <a:schemeClr val="tx2"/>
                  </a:solidFill>
                  <a:cs typeface="Neo Sans Intel"/>
                </a:rPr>
                <a:t>Stencil S(R)</a:t>
              </a:r>
              <a:endParaRPr lang="en-US" sz="1600" dirty="0" err="1" smtClean="0">
                <a:solidFill>
                  <a:schemeClr val="tx2"/>
                </a:solidFill>
                <a:cs typeface="Neo Sans Intel"/>
              </a:endParaRPr>
            </a:p>
          </p:txBody>
        </p:sp>
        <p:sp>
          <p:nvSpPr>
            <p:cNvPr id="537" name="TextBox 536"/>
            <p:cNvSpPr txBox="1"/>
            <p:nvPr/>
          </p:nvSpPr>
          <p:spPr>
            <a:xfrm>
              <a:off x="7224097" y="1259289"/>
              <a:ext cx="440826" cy="246221"/>
            </a:xfrm>
            <a:prstGeom prst="rect">
              <a:avLst/>
            </a:prstGeom>
            <a:noFill/>
          </p:spPr>
          <p:txBody>
            <a:bodyPr wrap="none" lIns="0" tIns="0" rIns="0" bIns="0" rtlCol="0">
              <a:spAutoFit/>
            </a:bodyPr>
            <a:lstStyle/>
            <a:p>
              <a:r>
                <a:rPr lang="en-US" sz="1600" smtClean="0">
                  <a:solidFill>
                    <a:schemeClr val="tx2"/>
                  </a:solidFill>
                  <a:cs typeface="Neo Sans Intel"/>
                </a:rPr>
                <a:t>R=2</a:t>
              </a:r>
              <a:endParaRPr lang="en-US" sz="1600" dirty="0" err="1" smtClean="0">
                <a:solidFill>
                  <a:schemeClr val="tx2"/>
                </a:solidFill>
                <a:cs typeface="Neo Sans Intel"/>
              </a:endParaRPr>
            </a:p>
          </p:txBody>
        </p:sp>
      </p:grpSp>
      <p:sp>
        <p:nvSpPr>
          <p:cNvPr id="552" name="TextBox 551"/>
          <p:cNvSpPr txBox="1"/>
          <p:nvPr/>
        </p:nvSpPr>
        <p:spPr>
          <a:xfrm>
            <a:off x="916818" y="817741"/>
            <a:ext cx="8328114" cy="1107996"/>
          </a:xfrm>
          <a:prstGeom prst="rect">
            <a:avLst/>
          </a:prstGeom>
          <a:noFill/>
        </p:spPr>
        <p:txBody>
          <a:bodyPr wrap="none" lIns="0" tIns="0" rIns="0" bIns="0" rtlCol="0">
            <a:spAutoFit/>
          </a:bodyPr>
          <a:lstStyle/>
          <a:p>
            <a:r>
              <a:rPr lang="en-US" sz="2400" dirty="0">
                <a:solidFill>
                  <a:srgbClr val="0070C0"/>
                </a:solidFill>
                <a:cs typeface="Neo Sans Intel"/>
              </a:rPr>
              <a:t>Stencil PRK with Background Grid (BG) &amp; periodic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Refinement </a:t>
            </a:r>
            <a:r>
              <a:rPr lang="en-US" sz="2400" dirty="0">
                <a:solidFill>
                  <a:srgbClr val="0070C0"/>
                </a:solidFill>
                <a:cs typeface="Neo Sans Intel"/>
              </a:rPr>
              <a:t>Grids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a:t>
            </a:r>
            <a:r>
              <a:rPr lang="en-US" sz="2400" dirty="0">
                <a:solidFill>
                  <a:srgbClr val="0070C0"/>
                </a:solidFill>
                <a:cs typeface="Neo Sans Intel"/>
              </a:rPr>
              <a:t>RGs)</a:t>
            </a:r>
            <a:endParaRPr lang="en-US" sz="2400" dirty="0" smtClean="0">
              <a:solidFill>
                <a:srgbClr val="0070C0"/>
              </a:solidFill>
              <a:cs typeface="Neo Sans Intel"/>
            </a:endParaRPr>
          </a:p>
        </p:txBody>
      </p:sp>
    </p:spTree>
    <p:extLst>
      <p:ext uri="{BB962C8B-B14F-4D97-AF65-F5344CB8AC3E}">
        <p14:creationId xmlns:p14="http://schemas.microsoft.com/office/powerpoint/2010/main" val="140605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7EAB6FE-9CE9-4320-8DE1-51779DEA9385}" type="slidenum">
              <a:rPr lang="en-US" smtClean="0"/>
              <a:t>8</a:t>
            </a:fld>
            <a:endParaRPr lang="en-US"/>
          </a:p>
        </p:txBody>
      </p:sp>
      <p:grpSp>
        <p:nvGrpSpPr>
          <p:cNvPr id="489" name="Group 488"/>
          <p:cNvGrpSpPr/>
          <p:nvPr/>
        </p:nvGrpSpPr>
        <p:grpSpPr>
          <a:xfrm>
            <a:off x="1132248" y="1367148"/>
            <a:ext cx="4626994" cy="4614461"/>
            <a:chOff x="1289718" y="1505690"/>
            <a:chExt cx="4626994" cy="4614461"/>
          </a:xfrm>
        </p:grpSpPr>
        <p:grpSp>
          <p:nvGrpSpPr>
            <p:cNvPr id="264" name="Group 263"/>
            <p:cNvGrpSpPr/>
            <p:nvPr/>
          </p:nvGrpSpPr>
          <p:grpSpPr>
            <a:xfrm>
              <a:off x="1289718" y="1505690"/>
              <a:ext cx="925400" cy="4614461"/>
              <a:chOff x="1056585" y="1734491"/>
              <a:chExt cx="925400" cy="4614461"/>
            </a:xfrm>
          </p:grpSpPr>
          <p:grpSp>
            <p:nvGrpSpPr>
              <p:cNvPr id="209" name="Group 208"/>
              <p:cNvGrpSpPr/>
              <p:nvPr/>
            </p:nvGrpSpPr>
            <p:grpSpPr>
              <a:xfrm>
                <a:off x="1056585" y="5421983"/>
                <a:ext cx="925399" cy="926969"/>
                <a:chOff x="904970" y="1582130"/>
                <a:chExt cx="3667030" cy="3687454"/>
              </a:xfrm>
            </p:grpSpPr>
            <p:cxnSp>
              <p:nvCxnSpPr>
                <p:cNvPr id="254" name="Straight Connector 25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0" name="Group 209"/>
              <p:cNvGrpSpPr/>
              <p:nvPr/>
            </p:nvGrpSpPr>
            <p:grpSpPr>
              <a:xfrm>
                <a:off x="1056585" y="4497779"/>
                <a:ext cx="925399" cy="926969"/>
                <a:chOff x="904970" y="1582130"/>
                <a:chExt cx="3667030" cy="3687454"/>
              </a:xfrm>
            </p:grpSpPr>
            <p:cxnSp>
              <p:nvCxnSpPr>
                <p:cNvPr id="244" name="Straight Connector 24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1" name="Group 210"/>
              <p:cNvGrpSpPr/>
              <p:nvPr/>
            </p:nvGrpSpPr>
            <p:grpSpPr>
              <a:xfrm>
                <a:off x="1056586" y="1734491"/>
                <a:ext cx="925399" cy="926969"/>
                <a:chOff x="904970" y="1582130"/>
                <a:chExt cx="3667030" cy="3687454"/>
              </a:xfrm>
            </p:grpSpPr>
            <p:cxnSp>
              <p:nvCxnSpPr>
                <p:cNvPr id="234" name="Straight Connector 23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2" name="Group 211"/>
              <p:cNvGrpSpPr/>
              <p:nvPr/>
            </p:nvGrpSpPr>
            <p:grpSpPr>
              <a:xfrm>
                <a:off x="1056585" y="3573180"/>
                <a:ext cx="925399" cy="926969"/>
                <a:chOff x="904970" y="1582130"/>
                <a:chExt cx="3667030" cy="3687454"/>
              </a:xfrm>
            </p:grpSpPr>
            <p:cxnSp>
              <p:nvCxnSpPr>
                <p:cNvPr id="224" name="Straight Connector 22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3" name="Group 212"/>
              <p:cNvGrpSpPr/>
              <p:nvPr/>
            </p:nvGrpSpPr>
            <p:grpSpPr>
              <a:xfrm>
                <a:off x="1056585" y="2651346"/>
                <a:ext cx="925399" cy="926969"/>
                <a:chOff x="904970" y="1582130"/>
                <a:chExt cx="3667030" cy="3687454"/>
              </a:xfrm>
            </p:grpSpPr>
            <p:cxnSp>
              <p:nvCxnSpPr>
                <p:cNvPr id="214" name="Straight Connector 21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265" name="Group 264"/>
            <p:cNvGrpSpPr/>
            <p:nvPr/>
          </p:nvGrpSpPr>
          <p:grpSpPr>
            <a:xfrm>
              <a:off x="2215116" y="1505690"/>
              <a:ext cx="925400" cy="4614461"/>
              <a:chOff x="1056585" y="1734491"/>
              <a:chExt cx="925400" cy="4614461"/>
            </a:xfrm>
          </p:grpSpPr>
          <p:grpSp>
            <p:nvGrpSpPr>
              <p:cNvPr id="266" name="Group 265"/>
              <p:cNvGrpSpPr/>
              <p:nvPr/>
            </p:nvGrpSpPr>
            <p:grpSpPr>
              <a:xfrm>
                <a:off x="1056585" y="5421983"/>
                <a:ext cx="925399" cy="926969"/>
                <a:chOff x="904970" y="1582130"/>
                <a:chExt cx="3667030" cy="3687454"/>
              </a:xfrm>
            </p:grpSpPr>
            <p:cxnSp>
              <p:nvCxnSpPr>
                <p:cNvPr id="311" name="Straight Connector 31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7" name="Group 266"/>
              <p:cNvGrpSpPr/>
              <p:nvPr/>
            </p:nvGrpSpPr>
            <p:grpSpPr>
              <a:xfrm>
                <a:off x="1056585" y="4497779"/>
                <a:ext cx="925399" cy="926969"/>
                <a:chOff x="904970" y="1582130"/>
                <a:chExt cx="3667030" cy="3687454"/>
              </a:xfrm>
            </p:grpSpPr>
            <p:cxnSp>
              <p:nvCxnSpPr>
                <p:cNvPr id="301" name="Straight Connector 30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8" name="Group 267"/>
              <p:cNvGrpSpPr/>
              <p:nvPr/>
            </p:nvGrpSpPr>
            <p:grpSpPr>
              <a:xfrm>
                <a:off x="1056586" y="1734491"/>
                <a:ext cx="925399" cy="926969"/>
                <a:chOff x="904970" y="1582130"/>
                <a:chExt cx="3667030" cy="3687454"/>
              </a:xfrm>
            </p:grpSpPr>
            <p:cxnSp>
              <p:nvCxnSpPr>
                <p:cNvPr id="291" name="Straight Connector 29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1056585" y="3573180"/>
                <a:ext cx="925399" cy="926969"/>
                <a:chOff x="904970" y="1582130"/>
                <a:chExt cx="3667030" cy="3687454"/>
              </a:xfrm>
            </p:grpSpPr>
            <p:cxnSp>
              <p:nvCxnSpPr>
                <p:cNvPr id="281" name="Straight Connector 28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70" name="Group 269"/>
              <p:cNvGrpSpPr/>
              <p:nvPr/>
            </p:nvGrpSpPr>
            <p:grpSpPr>
              <a:xfrm>
                <a:off x="1056585" y="2651346"/>
                <a:ext cx="925399" cy="926969"/>
                <a:chOff x="904970" y="1582130"/>
                <a:chExt cx="3667030" cy="3687454"/>
              </a:xfrm>
            </p:grpSpPr>
            <p:cxnSp>
              <p:nvCxnSpPr>
                <p:cNvPr id="271" name="Straight Connector 27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21" name="Group 320"/>
            <p:cNvGrpSpPr/>
            <p:nvPr/>
          </p:nvGrpSpPr>
          <p:grpSpPr>
            <a:xfrm>
              <a:off x="3140516" y="1505690"/>
              <a:ext cx="925400" cy="4614461"/>
              <a:chOff x="1056585" y="1734491"/>
              <a:chExt cx="925400" cy="4614461"/>
            </a:xfrm>
          </p:grpSpPr>
          <p:grpSp>
            <p:nvGrpSpPr>
              <p:cNvPr id="322" name="Group 321"/>
              <p:cNvGrpSpPr/>
              <p:nvPr/>
            </p:nvGrpSpPr>
            <p:grpSpPr>
              <a:xfrm>
                <a:off x="1056585" y="5421983"/>
                <a:ext cx="925399" cy="926969"/>
                <a:chOff x="904970" y="1582130"/>
                <a:chExt cx="3667030" cy="3687454"/>
              </a:xfrm>
            </p:grpSpPr>
            <p:cxnSp>
              <p:nvCxnSpPr>
                <p:cNvPr id="367" name="Straight Connector 36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3" name="Group 322"/>
              <p:cNvGrpSpPr/>
              <p:nvPr/>
            </p:nvGrpSpPr>
            <p:grpSpPr>
              <a:xfrm>
                <a:off x="1056585" y="4497779"/>
                <a:ext cx="925399" cy="926969"/>
                <a:chOff x="904970" y="1582130"/>
                <a:chExt cx="3667030" cy="3687454"/>
              </a:xfrm>
            </p:grpSpPr>
            <p:cxnSp>
              <p:nvCxnSpPr>
                <p:cNvPr id="357" name="Straight Connector 35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4" name="Group 323"/>
              <p:cNvGrpSpPr/>
              <p:nvPr/>
            </p:nvGrpSpPr>
            <p:grpSpPr>
              <a:xfrm>
                <a:off x="1056586" y="1734491"/>
                <a:ext cx="925399" cy="926969"/>
                <a:chOff x="904970" y="1582130"/>
                <a:chExt cx="3667030" cy="3687454"/>
              </a:xfrm>
            </p:grpSpPr>
            <p:cxnSp>
              <p:nvCxnSpPr>
                <p:cNvPr id="347" name="Straight Connector 34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5" name="Group 324"/>
              <p:cNvGrpSpPr/>
              <p:nvPr/>
            </p:nvGrpSpPr>
            <p:grpSpPr>
              <a:xfrm>
                <a:off x="1056585" y="3573180"/>
                <a:ext cx="925399" cy="926969"/>
                <a:chOff x="904970" y="1582130"/>
                <a:chExt cx="3667030" cy="3687454"/>
              </a:xfrm>
            </p:grpSpPr>
            <p:cxnSp>
              <p:nvCxnSpPr>
                <p:cNvPr id="337" name="Straight Connector 33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6" name="Group 325"/>
              <p:cNvGrpSpPr/>
              <p:nvPr/>
            </p:nvGrpSpPr>
            <p:grpSpPr>
              <a:xfrm>
                <a:off x="1056585" y="2651346"/>
                <a:ext cx="925399" cy="926969"/>
                <a:chOff x="904970" y="1582130"/>
                <a:chExt cx="3667030" cy="3687454"/>
              </a:xfrm>
            </p:grpSpPr>
            <p:cxnSp>
              <p:nvCxnSpPr>
                <p:cNvPr id="327" name="Straight Connector 32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77" name="Group 376"/>
            <p:cNvGrpSpPr/>
            <p:nvPr/>
          </p:nvGrpSpPr>
          <p:grpSpPr>
            <a:xfrm>
              <a:off x="4065914" y="1505690"/>
              <a:ext cx="925400" cy="4614461"/>
              <a:chOff x="1056585" y="1734491"/>
              <a:chExt cx="925400" cy="4614461"/>
            </a:xfrm>
          </p:grpSpPr>
          <p:grpSp>
            <p:nvGrpSpPr>
              <p:cNvPr id="378" name="Group 377"/>
              <p:cNvGrpSpPr/>
              <p:nvPr/>
            </p:nvGrpSpPr>
            <p:grpSpPr>
              <a:xfrm>
                <a:off x="1056585" y="5421983"/>
                <a:ext cx="925399" cy="926969"/>
                <a:chOff x="904970" y="1582130"/>
                <a:chExt cx="3667030" cy="3687454"/>
              </a:xfrm>
            </p:grpSpPr>
            <p:cxnSp>
              <p:nvCxnSpPr>
                <p:cNvPr id="423" name="Straight Connector 42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79" name="Group 378"/>
              <p:cNvGrpSpPr/>
              <p:nvPr/>
            </p:nvGrpSpPr>
            <p:grpSpPr>
              <a:xfrm>
                <a:off x="1056585" y="4497779"/>
                <a:ext cx="925399" cy="926969"/>
                <a:chOff x="904970" y="1582130"/>
                <a:chExt cx="3667030" cy="3687454"/>
              </a:xfrm>
            </p:grpSpPr>
            <p:cxnSp>
              <p:nvCxnSpPr>
                <p:cNvPr id="413" name="Straight Connector 41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0" name="Group 379"/>
              <p:cNvGrpSpPr/>
              <p:nvPr/>
            </p:nvGrpSpPr>
            <p:grpSpPr>
              <a:xfrm>
                <a:off x="1056586" y="1734491"/>
                <a:ext cx="925399" cy="926969"/>
                <a:chOff x="904970" y="1582130"/>
                <a:chExt cx="3667030" cy="3687454"/>
              </a:xfrm>
            </p:grpSpPr>
            <p:cxnSp>
              <p:nvCxnSpPr>
                <p:cNvPr id="403" name="Straight Connector 40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1" name="Group 380"/>
              <p:cNvGrpSpPr/>
              <p:nvPr/>
            </p:nvGrpSpPr>
            <p:grpSpPr>
              <a:xfrm>
                <a:off x="1056585" y="3573180"/>
                <a:ext cx="925399" cy="926969"/>
                <a:chOff x="904970" y="1582130"/>
                <a:chExt cx="3667030" cy="3687454"/>
              </a:xfrm>
            </p:grpSpPr>
            <p:cxnSp>
              <p:nvCxnSpPr>
                <p:cNvPr id="393" name="Straight Connector 39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2" name="Group 381"/>
              <p:cNvGrpSpPr/>
              <p:nvPr/>
            </p:nvGrpSpPr>
            <p:grpSpPr>
              <a:xfrm>
                <a:off x="1056585" y="2651346"/>
                <a:ext cx="925399" cy="926969"/>
                <a:chOff x="904970" y="1582130"/>
                <a:chExt cx="3667030" cy="3687454"/>
              </a:xfrm>
            </p:grpSpPr>
            <p:cxnSp>
              <p:nvCxnSpPr>
                <p:cNvPr id="383" name="Straight Connector 38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4" name="Straight Connector 38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433" name="Group 432"/>
            <p:cNvGrpSpPr/>
            <p:nvPr/>
          </p:nvGrpSpPr>
          <p:grpSpPr>
            <a:xfrm>
              <a:off x="4991312" y="1505690"/>
              <a:ext cx="925400" cy="4614461"/>
              <a:chOff x="1056585" y="1734491"/>
              <a:chExt cx="925400" cy="4614461"/>
            </a:xfrm>
          </p:grpSpPr>
          <p:grpSp>
            <p:nvGrpSpPr>
              <p:cNvPr id="434" name="Group 433"/>
              <p:cNvGrpSpPr/>
              <p:nvPr/>
            </p:nvGrpSpPr>
            <p:grpSpPr>
              <a:xfrm>
                <a:off x="1056585" y="5421983"/>
                <a:ext cx="925399" cy="926969"/>
                <a:chOff x="904970" y="1582130"/>
                <a:chExt cx="3667030" cy="3687454"/>
              </a:xfrm>
            </p:grpSpPr>
            <p:cxnSp>
              <p:nvCxnSpPr>
                <p:cNvPr id="479" name="Straight Connector 47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0" name="Straight Connector 47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1" name="Straight Connector 48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2" name="Straight Connector 48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3" name="Straight Connector 48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4" name="Straight Connector 48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5" name="Straight Connector 48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6" name="Straight Connector 48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7" name="Straight Connector 48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8" name="Straight Connector 48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5" name="Group 434"/>
              <p:cNvGrpSpPr/>
              <p:nvPr/>
            </p:nvGrpSpPr>
            <p:grpSpPr>
              <a:xfrm>
                <a:off x="1056585" y="4497779"/>
                <a:ext cx="925399" cy="926969"/>
                <a:chOff x="904970" y="1582130"/>
                <a:chExt cx="3667030" cy="3687454"/>
              </a:xfrm>
            </p:grpSpPr>
            <p:cxnSp>
              <p:nvCxnSpPr>
                <p:cNvPr id="469" name="Straight Connector 46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5" name="Straight Connector 47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6" name="Straight Connector 47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7" name="Straight Connector 47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8" name="Straight Connector 47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6" name="Group 435"/>
              <p:cNvGrpSpPr/>
              <p:nvPr/>
            </p:nvGrpSpPr>
            <p:grpSpPr>
              <a:xfrm>
                <a:off x="1056586" y="1734491"/>
                <a:ext cx="925399" cy="926969"/>
                <a:chOff x="904970" y="1582130"/>
                <a:chExt cx="3667030" cy="3687454"/>
              </a:xfrm>
            </p:grpSpPr>
            <p:cxnSp>
              <p:nvCxnSpPr>
                <p:cNvPr id="459" name="Straight Connector 45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2" name="Straight Connector 46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3" name="Straight Connector 46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4" name="Straight Connector 46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5" name="Straight Connector 46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7" name="Group 436"/>
              <p:cNvGrpSpPr/>
              <p:nvPr/>
            </p:nvGrpSpPr>
            <p:grpSpPr>
              <a:xfrm>
                <a:off x="1056585" y="3573180"/>
                <a:ext cx="925399" cy="926969"/>
                <a:chOff x="904970" y="1582130"/>
                <a:chExt cx="3667030" cy="3687454"/>
              </a:xfrm>
            </p:grpSpPr>
            <p:cxnSp>
              <p:nvCxnSpPr>
                <p:cNvPr id="449" name="Straight Connector 44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8" name="Group 437"/>
              <p:cNvGrpSpPr/>
              <p:nvPr/>
            </p:nvGrpSpPr>
            <p:grpSpPr>
              <a:xfrm>
                <a:off x="1056585" y="2651346"/>
                <a:ext cx="925399" cy="926969"/>
                <a:chOff x="904970" y="1582130"/>
                <a:chExt cx="3667030" cy="3687454"/>
              </a:xfrm>
            </p:grpSpPr>
            <p:cxnSp>
              <p:nvCxnSpPr>
                <p:cNvPr id="439" name="Straight Connector 43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grpSp>
        <p:nvGrpSpPr>
          <p:cNvPr id="10" name="Group 9"/>
          <p:cNvGrpSpPr/>
          <p:nvPr/>
        </p:nvGrpSpPr>
        <p:grpSpPr>
          <a:xfrm>
            <a:off x="4838982" y="1377675"/>
            <a:ext cx="926593" cy="912275"/>
            <a:chOff x="4838982" y="1377675"/>
            <a:chExt cx="926593" cy="912275"/>
          </a:xfrm>
        </p:grpSpPr>
        <p:grpSp>
          <p:nvGrpSpPr>
            <p:cNvPr id="758" name="Group 757"/>
            <p:cNvGrpSpPr/>
            <p:nvPr/>
          </p:nvGrpSpPr>
          <p:grpSpPr>
            <a:xfrm>
              <a:off x="4838982" y="1377675"/>
              <a:ext cx="926593" cy="912275"/>
              <a:chOff x="1131452" y="5071902"/>
              <a:chExt cx="926593" cy="912275"/>
            </a:xfrm>
          </p:grpSpPr>
          <p:grpSp>
            <p:nvGrpSpPr>
              <p:cNvPr id="759" name="Group 758"/>
              <p:cNvGrpSpPr/>
              <p:nvPr/>
            </p:nvGrpSpPr>
            <p:grpSpPr>
              <a:xfrm>
                <a:off x="1131851" y="5518124"/>
                <a:ext cx="926194" cy="466053"/>
                <a:chOff x="1131851" y="5518124"/>
                <a:chExt cx="926194" cy="466053"/>
              </a:xfrm>
            </p:grpSpPr>
            <p:grpSp>
              <p:nvGrpSpPr>
                <p:cNvPr id="783" name="Group 782"/>
                <p:cNvGrpSpPr/>
                <p:nvPr/>
              </p:nvGrpSpPr>
              <p:grpSpPr>
                <a:xfrm>
                  <a:off x="1131851" y="5518124"/>
                  <a:ext cx="463096" cy="466053"/>
                  <a:chOff x="904970" y="1582130"/>
                  <a:chExt cx="3667030" cy="3687454"/>
                </a:xfrm>
              </p:grpSpPr>
              <p:cxnSp>
                <p:nvCxnSpPr>
                  <p:cNvPr id="795" name="Straight Connector 794"/>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6" name="Straight Connector 795"/>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7" name="Straight Connector 796"/>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8" name="Straight Connector 797"/>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9" name="Straight Connector 798"/>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00" name="Straight Connector 799"/>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01" name="Straight Connector 800"/>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02" name="Straight Connector 801"/>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03" name="Straight Connector 802"/>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04" name="Straight Connector 803"/>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784" name="Group 783"/>
                <p:cNvGrpSpPr/>
                <p:nvPr/>
              </p:nvGrpSpPr>
              <p:grpSpPr>
                <a:xfrm>
                  <a:off x="1594949" y="5518124"/>
                  <a:ext cx="463096" cy="466053"/>
                  <a:chOff x="904970" y="1582130"/>
                  <a:chExt cx="3667030" cy="3687454"/>
                </a:xfrm>
              </p:grpSpPr>
              <p:cxnSp>
                <p:nvCxnSpPr>
                  <p:cNvPr id="785" name="Straight Connector 784"/>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6" name="Straight Connector 785"/>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7" name="Straight Connector 786"/>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8" name="Straight Connector 787"/>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9" name="Straight Connector 788"/>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0" name="Straight Connector 789"/>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1" name="Straight Connector 790"/>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2" name="Straight Connector 791"/>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3" name="Straight Connector 792"/>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94" name="Straight Connector 793"/>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nvGrpSpPr>
              <p:cNvPr id="760" name="Group 759"/>
              <p:cNvGrpSpPr/>
              <p:nvPr/>
            </p:nvGrpSpPr>
            <p:grpSpPr>
              <a:xfrm>
                <a:off x="1131452" y="5071902"/>
                <a:ext cx="926194" cy="466053"/>
                <a:chOff x="1131851" y="5518124"/>
                <a:chExt cx="926194" cy="466053"/>
              </a:xfrm>
            </p:grpSpPr>
            <p:grpSp>
              <p:nvGrpSpPr>
                <p:cNvPr id="761" name="Group 760"/>
                <p:cNvGrpSpPr/>
                <p:nvPr/>
              </p:nvGrpSpPr>
              <p:grpSpPr>
                <a:xfrm>
                  <a:off x="1131851" y="5518124"/>
                  <a:ext cx="463096" cy="466053"/>
                  <a:chOff x="904970" y="1582130"/>
                  <a:chExt cx="3667030" cy="3687454"/>
                </a:xfrm>
              </p:grpSpPr>
              <p:cxnSp>
                <p:nvCxnSpPr>
                  <p:cNvPr id="773" name="Straight Connector 772"/>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4" name="Straight Connector 773"/>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5" name="Straight Connector 774"/>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6" name="Straight Connector 775"/>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7" name="Straight Connector 776"/>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8" name="Straight Connector 777"/>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9" name="Straight Connector 778"/>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0" name="Straight Connector 779"/>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1" name="Straight Connector 780"/>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82" name="Straight Connector 781"/>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762" name="Group 761"/>
                <p:cNvGrpSpPr/>
                <p:nvPr/>
              </p:nvGrpSpPr>
              <p:grpSpPr>
                <a:xfrm>
                  <a:off x="1594949" y="5518124"/>
                  <a:ext cx="463096" cy="466053"/>
                  <a:chOff x="904970" y="1582130"/>
                  <a:chExt cx="3667030" cy="3687454"/>
                </a:xfrm>
              </p:grpSpPr>
              <p:cxnSp>
                <p:nvCxnSpPr>
                  <p:cNvPr id="763" name="Straight Connector 762"/>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64" name="Straight Connector 763"/>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65" name="Straight Connector 764"/>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66" name="Straight Connector 765"/>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67" name="Straight Connector 766"/>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68" name="Straight Connector 767"/>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69" name="Straight Connector 768"/>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0" name="Straight Connector 769"/>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1" name="Straight Connector 770"/>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772" name="Straight Connector 771"/>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sp>
          <p:nvSpPr>
            <p:cNvPr id="498" name="TextBox 497"/>
            <p:cNvSpPr txBox="1"/>
            <p:nvPr/>
          </p:nvSpPr>
          <p:spPr>
            <a:xfrm>
              <a:off x="5197034" y="1696225"/>
              <a:ext cx="387927" cy="246221"/>
            </a:xfrm>
            <a:prstGeom prst="rect">
              <a:avLst/>
            </a:prstGeom>
            <a:solidFill>
              <a:schemeClr val="bg1"/>
            </a:solidFill>
          </p:spPr>
          <p:txBody>
            <a:bodyPr wrap="none" lIns="0" tIns="0" rIns="0" bIns="0" rtlCol="0">
              <a:spAutoFit/>
            </a:bodyPr>
            <a:lstStyle/>
            <a:p>
              <a:r>
                <a:rPr lang="en-US" sz="1600" dirty="0" smtClean="0">
                  <a:solidFill>
                    <a:schemeClr val="tx2"/>
                  </a:solidFill>
                  <a:cs typeface="Neo Sans Intel"/>
                </a:rPr>
                <a:t>RG</a:t>
              </a:r>
              <a:r>
                <a:rPr lang="en-US" sz="1600" baseline="-25000" dirty="0" smtClean="0">
                  <a:solidFill>
                    <a:schemeClr val="tx2"/>
                  </a:solidFill>
                  <a:cs typeface="Neo Sans Intel"/>
                </a:rPr>
                <a:t>1</a:t>
              </a:r>
            </a:p>
          </p:txBody>
        </p:sp>
      </p:grpSp>
      <p:sp>
        <p:nvSpPr>
          <p:cNvPr id="533" name="Title 1"/>
          <p:cNvSpPr>
            <a:spLocks noGrp="1"/>
          </p:cNvSpPr>
          <p:nvPr>
            <p:ph type="title"/>
          </p:nvPr>
        </p:nvSpPr>
        <p:spPr>
          <a:xfrm>
            <a:off x="572515" y="194090"/>
            <a:ext cx="8350768" cy="1152000"/>
          </a:xfrm>
        </p:spPr>
        <p:txBody>
          <a:bodyPr>
            <a:normAutofit/>
          </a:bodyPr>
          <a:lstStyle/>
          <a:p>
            <a:pPr algn="ctr"/>
            <a:r>
              <a:rPr lang="en-US" dirty="0"/>
              <a:t>AMR PRK Specification</a:t>
            </a:r>
          </a:p>
        </p:txBody>
      </p:sp>
      <p:sp>
        <p:nvSpPr>
          <p:cNvPr id="532" name="TextBox 1"/>
          <p:cNvSpPr txBox="1"/>
          <p:nvPr/>
        </p:nvSpPr>
        <p:spPr>
          <a:xfrm>
            <a:off x="6242978" y="3566295"/>
            <a:ext cx="268030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Parameters:</a:t>
            </a:r>
          </a:p>
          <a:p>
            <a:pPr marL="285750" indent="-285750">
              <a:buFont typeface="Arial" panose="020B0604020202020204" pitchFamily="34" charset="0"/>
              <a:buChar char="•"/>
            </a:pPr>
            <a:r>
              <a:rPr lang="en-US" dirty="0" smtClean="0"/>
              <a:t>Size of BG</a:t>
            </a:r>
          </a:p>
          <a:p>
            <a:pPr marL="285750" indent="-285750">
              <a:buFont typeface="Arial" panose="020B0604020202020204" pitchFamily="34" charset="0"/>
              <a:buChar char="•"/>
            </a:pPr>
            <a:r>
              <a:rPr lang="en-US" dirty="0" smtClean="0"/>
              <a:t>Size + refinement level of RGs</a:t>
            </a:r>
          </a:p>
          <a:p>
            <a:pPr marL="285750" indent="-285750">
              <a:buFont typeface="Arial" panose="020B0604020202020204" pitchFamily="34" charset="0"/>
              <a:buChar char="•"/>
            </a:pPr>
            <a:r>
              <a:rPr lang="en-US" dirty="0" smtClean="0"/>
              <a:t>Frequency + duration of refinement</a:t>
            </a:r>
          </a:p>
          <a:p>
            <a:pPr marL="285750" indent="-285750">
              <a:buFont typeface="Arial" panose="020B0604020202020204" pitchFamily="34" charset="0"/>
              <a:buChar char="•"/>
            </a:pPr>
            <a:r>
              <a:rPr lang="en-US" dirty="0" smtClean="0"/>
              <a:t>Iterations on RGs</a:t>
            </a:r>
            <a:endParaRPr lang="en-US" dirty="0"/>
          </a:p>
        </p:txBody>
      </p:sp>
      <p:grpSp>
        <p:nvGrpSpPr>
          <p:cNvPr id="525" name="Group 524"/>
          <p:cNvGrpSpPr/>
          <p:nvPr/>
        </p:nvGrpSpPr>
        <p:grpSpPr>
          <a:xfrm>
            <a:off x="6735072" y="2247400"/>
            <a:ext cx="1999754" cy="1096022"/>
            <a:chOff x="6551817" y="565047"/>
            <a:chExt cx="1999754" cy="1096022"/>
          </a:xfrm>
        </p:grpSpPr>
        <p:grpSp>
          <p:nvGrpSpPr>
            <p:cNvPr id="526" name="Group 525"/>
            <p:cNvGrpSpPr/>
            <p:nvPr/>
          </p:nvGrpSpPr>
          <p:grpSpPr>
            <a:xfrm>
              <a:off x="6551817" y="631065"/>
              <a:ext cx="1147840" cy="1030004"/>
              <a:chOff x="6446235" y="573970"/>
              <a:chExt cx="2060010" cy="2060010"/>
            </a:xfrm>
          </p:grpSpPr>
          <p:grpSp>
            <p:nvGrpSpPr>
              <p:cNvPr id="536" name="Group 535"/>
              <p:cNvGrpSpPr/>
              <p:nvPr/>
            </p:nvGrpSpPr>
            <p:grpSpPr>
              <a:xfrm>
                <a:off x="7358404" y="573970"/>
                <a:ext cx="235671" cy="2060010"/>
                <a:chOff x="7206004" y="573970"/>
                <a:chExt cx="235671" cy="2060010"/>
              </a:xfrm>
            </p:grpSpPr>
            <p:cxnSp>
              <p:nvCxnSpPr>
                <p:cNvPr id="544" name="Straight Connector 543"/>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45" name="Oval 544"/>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6" name="Oval 545"/>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7" name="Oval 546"/>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8" name="Oval 547"/>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9" name="Oval 548"/>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nvGrpSpPr>
              <p:cNvPr id="537" name="Group 536"/>
              <p:cNvGrpSpPr/>
              <p:nvPr/>
            </p:nvGrpSpPr>
            <p:grpSpPr>
              <a:xfrm rot="16200000">
                <a:off x="7358404" y="573970"/>
                <a:ext cx="235671" cy="2060010"/>
                <a:chOff x="7206004" y="573970"/>
                <a:chExt cx="235671" cy="2060010"/>
              </a:xfrm>
            </p:grpSpPr>
            <p:cxnSp>
              <p:nvCxnSpPr>
                <p:cNvPr id="538" name="Straight Connector 537"/>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39" name="Oval 538"/>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0" name="Oval 539"/>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1" name="Oval 540"/>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2" name="Oval 541"/>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3" name="Oval 542"/>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sp>
          <p:nvSpPr>
            <p:cNvPr id="534" name="TextBox 533"/>
            <p:cNvSpPr txBox="1"/>
            <p:nvPr/>
          </p:nvSpPr>
          <p:spPr>
            <a:xfrm>
              <a:off x="7317259" y="565047"/>
              <a:ext cx="1234312" cy="246221"/>
            </a:xfrm>
            <a:prstGeom prst="rect">
              <a:avLst/>
            </a:prstGeom>
            <a:noFill/>
          </p:spPr>
          <p:txBody>
            <a:bodyPr wrap="none" lIns="0" tIns="0" rIns="0" bIns="0" rtlCol="0">
              <a:spAutoFit/>
            </a:bodyPr>
            <a:lstStyle/>
            <a:p>
              <a:r>
                <a:rPr lang="en-US" sz="1600" smtClean="0">
                  <a:solidFill>
                    <a:schemeClr val="tx2"/>
                  </a:solidFill>
                  <a:cs typeface="Neo Sans Intel"/>
                </a:rPr>
                <a:t>Stencil S(R)</a:t>
              </a:r>
              <a:endParaRPr lang="en-US" sz="1600" dirty="0" err="1" smtClean="0">
                <a:solidFill>
                  <a:schemeClr val="tx2"/>
                </a:solidFill>
                <a:cs typeface="Neo Sans Intel"/>
              </a:endParaRPr>
            </a:p>
          </p:txBody>
        </p:sp>
        <p:sp>
          <p:nvSpPr>
            <p:cNvPr id="535" name="TextBox 534"/>
            <p:cNvSpPr txBox="1"/>
            <p:nvPr/>
          </p:nvSpPr>
          <p:spPr>
            <a:xfrm>
              <a:off x="7224097" y="1259289"/>
              <a:ext cx="440826" cy="246221"/>
            </a:xfrm>
            <a:prstGeom prst="rect">
              <a:avLst/>
            </a:prstGeom>
            <a:noFill/>
          </p:spPr>
          <p:txBody>
            <a:bodyPr wrap="none" lIns="0" tIns="0" rIns="0" bIns="0" rtlCol="0">
              <a:spAutoFit/>
            </a:bodyPr>
            <a:lstStyle/>
            <a:p>
              <a:r>
                <a:rPr lang="en-US" sz="1600" smtClean="0">
                  <a:solidFill>
                    <a:schemeClr val="tx2"/>
                  </a:solidFill>
                  <a:cs typeface="Neo Sans Intel"/>
                </a:rPr>
                <a:t>R=2</a:t>
              </a:r>
              <a:endParaRPr lang="en-US" sz="1600" dirty="0" err="1" smtClean="0">
                <a:solidFill>
                  <a:schemeClr val="tx2"/>
                </a:solidFill>
                <a:cs typeface="Neo Sans Intel"/>
              </a:endParaRPr>
            </a:p>
          </p:txBody>
        </p:sp>
      </p:grpSp>
      <p:sp>
        <p:nvSpPr>
          <p:cNvPr id="550" name="TextBox 549"/>
          <p:cNvSpPr txBox="1"/>
          <p:nvPr/>
        </p:nvSpPr>
        <p:spPr>
          <a:xfrm>
            <a:off x="916818" y="817741"/>
            <a:ext cx="8328114" cy="1107996"/>
          </a:xfrm>
          <a:prstGeom prst="rect">
            <a:avLst/>
          </a:prstGeom>
          <a:noFill/>
        </p:spPr>
        <p:txBody>
          <a:bodyPr wrap="none" lIns="0" tIns="0" rIns="0" bIns="0" rtlCol="0">
            <a:spAutoFit/>
          </a:bodyPr>
          <a:lstStyle/>
          <a:p>
            <a:r>
              <a:rPr lang="en-US" sz="2400" dirty="0">
                <a:solidFill>
                  <a:srgbClr val="0070C0"/>
                </a:solidFill>
                <a:cs typeface="Neo Sans Intel"/>
              </a:rPr>
              <a:t>Stencil PRK with Background Grid (BG) &amp; periodic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Refinement </a:t>
            </a:r>
            <a:r>
              <a:rPr lang="en-US" sz="2400" dirty="0">
                <a:solidFill>
                  <a:srgbClr val="0070C0"/>
                </a:solidFill>
                <a:cs typeface="Neo Sans Intel"/>
              </a:rPr>
              <a:t>Grids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a:t>
            </a:r>
            <a:r>
              <a:rPr lang="en-US" sz="2400" dirty="0">
                <a:solidFill>
                  <a:srgbClr val="0070C0"/>
                </a:solidFill>
                <a:cs typeface="Neo Sans Intel"/>
              </a:rPr>
              <a:t>RGs)</a:t>
            </a:r>
            <a:endParaRPr lang="en-US" sz="2400" dirty="0" smtClean="0">
              <a:solidFill>
                <a:srgbClr val="0070C0"/>
              </a:solidFill>
              <a:cs typeface="Neo Sans Intel"/>
            </a:endParaRPr>
          </a:p>
        </p:txBody>
      </p:sp>
    </p:spTree>
    <p:extLst>
      <p:ext uri="{BB962C8B-B14F-4D97-AF65-F5344CB8AC3E}">
        <p14:creationId xmlns:p14="http://schemas.microsoft.com/office/powerpoint/2010/main" val="371308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7EAB6FE-9CE9-4320-8DE1-51779DEA9385}" type="slidenum">
              <a:rPr lang="en-US" smtClean="0"/>
              <a:t>9</a:t>
            </a:fld>
            <a:endParaRPr lang="en-US"/>
          </a:p>
        </p:txBody>
      </p:sp>
      <p:grpSp>
        <p:nvGrpSpPr>
          <p:cNvPr id="489" name="Group 488"/>
          <p:cNvGrpSpPr/>
          <p:nvPr/>
        </p:nvGrpSpPr>
        <p:grpSpPr>
          <a:xfrm>
            <a:off x="1132248" y="1367148"/>
            <a:ext cx="4626994" cy="4614461"/>
            <a:chOff x="1289718" y="1505690"/>
            <a:chExt cx="4626994" cy="4614461"/>
          </a:xfrm>
        </p:grpSpPr>
        <p:grpSp>
          <p:nvGrpSpPr>
            <p:cNvPr id="264" name="Group 263"/>
            <p:cNvGrpSpPr/>
            <p:nvPr/>
          </p:nvGrpSpPr>
          <p:grpSpPr>
            <a:xfrm>
              <a:off x="1289718" y="1505690"/>
              <a:ext cx="925400" cy="4614461"/>
              <a:chOff x="1056585" y="1734491"/>
              <a:chExt cx="925400" cy="4614461"/>
            </a:xfrm>
          </p:grpSpPr>
          <p:grpSp>
            <p:nvGrpSpPr>
              <p:cNvPr id="209" name="Group 208"/>
              <p:cNvGrpSpPr/>
              <p:nvPr/>
            </p:nvGrpSpPr>
            <p:grpSpPr>
              <a:xfrm>
                <a:off x="1056585" y="5421983"/>
                <a:ext cx="925399" cy="926969"/>
                <a:chOff x="904970" y="1582130"/>
                <a:chExt cx="3667030" cy="3687454"/>
              </a:xfrm>
            </p:grpSpPr>
            <p:cxnSp>
              <p:nvCxnSpPr>
                <p:cNvPr id="254" name="Straight Connector 25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0" name="Group 209"/>
              <p:cNvGrpSpPr/>
              <p:nvPr/>
            </p:nvGrpSpPr>
            <p:grpSpPr>
              <a:xfrm>
                <a:off x="1056585" y="4497779"/>
                <a:ext cx="925399" cy="926969"/>
                <a:chOff x="904970" y="1582130"/>
                <a:chExt cx="3667030" cy="3687454"/>
              </a:xfrm>
            </p:grpSpPr>
            <p:cxnSp>
              <p:nvCxnSpPr>
                <p:cNvPr id="244" name="Straight Connector 24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1" name="Group 210"/>
              <p:cNvGrpSpPr/>
              <p:nvPr/>
            </p:nvGrpSpPr>
            <p:grpSpPr>
              <a:xfrm>
                <a:off x="1056586" y="1734491"/>
                <a:ext cx="925399" cy="926969"/>
                <a:chOff x="904970" y="1582130"/>
                <a:chExt cx="3667030" cy="3687454"/>
              </a:xfrm>
            </p:grpSpPr>
            <p:cxnSp>
              <p:nvCxnSpPr>
                <p:cNvPr id="234" name="Straight Connector 23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2" name="Group 211"/>
              <p:cNvGrpSpPr/>
              <p:nvPr/>
            </p:nvGrpSpPr>
            <p:grpSpPr>
              <a:xfrm>
                <a:off x="1056585" y="3573180"/>
                <a:ext cx="925399" cy="926969"/>
                <a:chOff x="904970" y="1582130"/>
                <a:chExt cx="3667030" cy="3687454"/>
              </a:xfrm>
            </p:grpSpPr>
            <p:cxnSp>
              <p:nvCxnSpPr>
                <p:cNvPr id="224" name="Straight Connector 22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13" name="Group 212"/>
              <p:cNvGrpSpPr/>
              <p:nvPr/>
            </p:nvGrpSpPr>
            <p:grpSpPr>
              <a:xfrm>
                <a:off x="1056585" y="2651346"/>
                <a:ext cx="925399" cy="926969"/>
                <a:chOff x="904970" y="1582130"/>
                <a:chExt cx="3667030" cy="3687454"/>
              </a:xfrm>
            </p:grpSpPr>
            <p:cxnSp>
              <p:nvCxnSpPr>
                <p:cNvPr id="214" name="Straight Connector 213"/>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265" name="Group 264"/>
            <p:cNvGrpSpPr/>
            <p:nvPr/>
          </p:nvGrpSpPr>
          <p:grpSpPr>
            <a:xfrm>
              <a:off x="2215116" y="1505690"/>
              <a:ext cx="925400" cy="4614461"/>
              <a:chOff x="1056585" y="1734491"/>
              <a:chExt cx="925400" cy="4614461"/>
            </a:xfrm>
          </p:grpSpPr>
          <p:grpSp>
            <p:nvGrpSpPr>
              <p:cNvPr id="266" name="Group 265"/>
              <p:cNvGrpSpPr/>
              <p:nvPr/>
            </p:nvGrpSpPr>
            <p:grpSpPr>
              <a:xfrm>
                <a:off x="1056585" y="5421983"/>
                <a:ext cx="925399" cy="926969"/>
                <a:chOff x="904970" y="1582130"/>
                <a:chExt cx="3667030" cy="3687454"/>
              </a:xfrm>
            </p:grpSpPr>
            <p:cxnSp>
              <p:nvCxnSpPr>
                <p:cNvPr id="311" name="Straight Connector 31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7" name="Group 266"/>
              <p:cNvGrpSpPr/>
              <p:nvPr/>
            </p:nvGrpSpPr>
            <p:grpSpPr>
              <a:xfrm>
                <a:off x="1056585" y="4497779"/>
                <a:ext cx="925399" cy="926969"/>
                <a:chOff x="904970" y="1582130"/>
                <a:chExt cx="3667030" cy="3687454"/>
              </a:xfrm>
            </p:grpSpPr>
            <p:cxnSp>
              <p:nvCxnSpPr>
                <p:cNvPr id="301" name="Straight Connector 30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8" name="Group 267"/>
              <p:cNvGrpSpPr/>
              <p:nvPr/>
            </p:nvGrpSpPr>
            <p:grpSpPr>
              <a:xfrm>
                <a:off x="1056586" y="1734491"/>
                <a:ext cx="925399" cy="926969"/>
                <a:chOff x="904970" y="1582130"/>
                <a:chExt cx="3667030" cy="3687454"/>
              </a:xfrm>
            </p:grpSpPr>
            <p:cxnSp>
              <p:nvCxnSpPr>
                <p:cNvPr id="291" name="Straight Connector 29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1056585" y="3573180"/>
                <a:ext cx="925399" cy="926969"/>
                <a:chOff x="904970" y="1582130"/>
                <a:chExt cx="3667030" cy="3687454"/>
              </a:xfrm>
            </p:grpSpPr>
            <p:cxnSp>
              <p:nvCxnSpPr>
                <p:cNvPr id="281" name="Straight Connector 28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270" name="Group 269"/>
              <p:cNvGrpSpPr/>
              <p:nvPr/>
            </p:nvGrpSpPr>
            <p:grpSpPr>
              <a:xfrm>
                <a:off x="1056585" y="2651346"/>
                <a:ext cx="925399" cy="926969"/>
                <a:chOff x="904970" y="1582130"/>
                <a:chExt cx="3667030" cy="3687454"/>
              </a:xfrm>
            </p:grpSpPr>
            <p:cxnSp>
              <p:nvCxnSpPr>
                <p:cNvPr id="271" name="Straight Connector 270"/>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21" name="Group 320"/>
            <p:cNvGrpSpPr/>
            <p:nvPr/>
          </p:nvGrpSpPr>
          <p:grpSpPr>
            <a:xfrm>
              <a:off x="3140516" y="1505690"/>
              <a:ext cx="925400" cy="4614461"/>
              <a:chOff x="1056585" y="1734491"/>
              <a:chExt cx="925400" cy="4614461"/>
            </a:xfrm>
          </p:grpSpPr>
          <p:grpSp>
            <p:nvGrpSpPr>
              <p:cNvPr id="322" name="Group 321"/>
              <p:cNvGrpSpPr/>
              <p:nvPr/>
            </p:nvGrpSpPr>
            <p:grpSpPr>
              <a:xfrm>
                <a:off x="1056585" y="5421983"/>
                <a:ext cx="925399" cy="926969"/>
                <a:chOff x="904970" y="1582130"/>
                <a:chExt cx="3667030" cy="3687454"/>
              </a:xfrm>
            </p:grpSpPr>
            <p:cxnSp>
              <p:nvCxnSpPr>
                <p:cNvPr id="367" name="Straight Connector 36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3" name="Group 322"/>
              <p:cNvGrpSpPr/>
              <p:nvPr/>
            </p:nvGrpSpPr>
            <p:grpSpPr>
              <a:xfrm>
                <a:off x="1056585" y="4497779"/>
                <a:ext cx="925399" cy="926969"/>
                <a:chOff x="904970" y="1582130"/>
                <a:chExt cx="3667030" cy="3687454"/>
              </a:xfrm>
            </p:grpSpPr>
            <p:cxnSp>
              <p:nvCxnSpPr>
                <p:cNvPr id="357" name="Straight Connector 35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4" name="Group 323"/>
              <p:cNvGrpSpPr/>
              <p:nvPr/>
            </p:nvGrpSpPr>
            <p:grpSpPr>
              <a:xfrm>
                <a:off x="1056586" y="1734491"/>
                <a:ext cx="925399" cy="926969"/>
                <a:chOff x="904970" y="1582130"/>
                <a:chExt cx="3667030" cy="3687454"/>
              </a:xfrm>
            </p:grpSpPr>
            <p:cxnSp>
              <p:nvCxnSpPr>
                <p:cNvPr id="347" name="Straight Connector 34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5" name="Group 324"/>
              <p:cNvGrpSpPr/>
              <p:nvPr/>
            </p:nvGrpSpPr>
            <p:grpSpPr>
              <a:xfrm>
                <a:off x="1056585" y="3573180"/>
                <a:ext cx="925399" cy="926969"/>
                <a:chOff x="904970" y="1582130"/>
                <a:chExt cx="3667030" cy="3687454"/>
              </a:xfrm>
            </p:grpSpPr>
            <p:cxnSp>
              <p:nvCxnSpPr>
                <p:cNvPr id="337" name="Straight Connector 33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26" name="Group 325"/>
              <p:cNvGrpSpPr/>
              <p:nvPr/>
            </p:nvGrpSpPr>
            <p:grpSpPr>
              <a:xfrm>
                <a:off x="1056585" y="2651346"/>
                <a:ext cx="925399" cy="926969"/>
                <a:chOff x="904970" y="1582130"/>
                <a:chExt cx="3667030" cy="3687454"/>
              </a:xfrm>
            </p:grpSpPr>
            <p:cxnSp>
              <p:nvCxnSpPr>
                <p:cNvPr id="327" name="Straight Connector 326"/>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377" name="Group 376"/>
            <p:cNvGrpSpPr/>
            <p:nvPr/>
          </p:nvGrpSpPr>
          <p:grpSpPr>
            <a:xfrm>
              <a:off x="4065914" y="1505690"/>
              <a:ext cx="925400" cy="4614461"/>
              <a:chOff x="1056585" y="1734491"/>
              <a:chExt cx="925400" cy="4614461"/>
            </a:xfrm>
          </p:grpSpPr>
          <p:grpSp>
            <p:nvGrpSpPr>
              <p:cNvPr id="378" name="Group 377"/>
              <p:cNvGrpSpPr/>
              <p:nvPr/>
            </p:nvGrpSpPr>
            <p:grpSpPr>
              <a:xfrm>
                <a:off x="1056585" y="5421983"/>
                <a:ext cx="925399" cy="926969"/>
                <a:chOff x="904970" y="1582130"/>
                <a:chExt cx="3667030" cy="3687454"/>
              </a:xfrm>
            </p:grpSpPr>
            <p:cxnSp>
              <p:nvCxnSpPr>
                <p:cNvPr id="423" name="Straight Connector 42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79" name="Group 378"/>
              <p:cNvGrpSpPr/>
              <p:nvPr/>
            </p:nvGrpSpPr>
            <p:grpSpPr>
              <a:xfrm>
                <a:off x="1056585" y="4497779"/>
                <a:ext cx="925399" cy="926969"/>
                <a:chOff x="904970" y="1582130"/>
                <a:chExt cx="3667030" cy="3687454"/>
              </a:xfrm>
            </p:grpSpPr>
            <p:cxnSp>
              <p:nvCxnSpPr>
                <p:cNvPr id="413" name="Straight Connector 41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0" name="Group 379"/>
              <p:cNvGrpSpPr/>
              <p:nvPr/>
            </p:nvGrpSpPr>
            <p:grpSpPr>
              <a:xfrm>
                <a:off x="1056586" y="1734491"/>
                <a:ext cx="925399" cy="926969"/>
                <a:chOff x="904970" y="1582130"/>
                <a:chExt cx="3667030" cy="3687454"/>
              </a:xfrm>
            </p:grpSpPr>
            <p:cxnSp>
              <p:nvCxnSpPr>
                <p:cNvPr id="403" name="Straight Connector 40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1" name="Group 380"/>
              <p:cNvGrpSpPr/>
              <p:nvPr/>
            </p:nvGrpSpPr>
            <p:grpSpPr>
              <a:xfrm>
                <a:off x="1056585" y="3573180"/>
                <a:ext cx="925399" cy="926969"/>
                <a:chOff x="904970" y="1582130"/>
                <a:chExt cx="3667030" cy="3687454"/>
              </a:xfrm>
            </p:grpSpPr>
            <p:cxnSp>
              <p:nvCxnSpPr>
                <p:cNvPr id="393" name="Straight Connector 39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82" name="Group 381"/>
              <p:cNvGrpSpPr/>
              <p:nvPr/>
            </p:nvGrpSpPr>
            <p:grpSpPr>
              <a:xfrm>
                <a:off x="1056585" y="2651346"/>
                <a:ext cx="925399" cy="926969"/>
                <a:chOff x="904970" y="1582130"/>
                <a:chExt cx="3667030" cy="3687454"/>
              </a:xfrm>
            </p:grpSpPr>
            <p:cxnSp>
              <p:nvCxnSpPr>
                <p:cNvPr id="383" name="Straight Connector 382"/>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4" name="Straight Connector 383"/>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433" name="Group 432"/>
            <p:cNvGrpSpPr/>
            <p:nvPr/>
          </p:nvGrpSpPr>
          <p:grpSpPr>
            <a:xfrm>
              <a:off x="4991312" y="1505690"/>
              <a:ext cx="925400" cy="4614461"/>
              <a:chOff x="1056585" y="1734491"/>
              <a:chExt cx="925400" cy="4614461"/>
            </a:xfrm>
          </p:grpSpPr>
          <p:grpSp>
            <p:nvGrpSpPr>
              <p:cNvPr id="434" name="Group 433"/>
              <p:cNvGrpSpPr/>
              <p:nvPr/>
            </p:nvGrpSpPr>
            <p:grpSpPr>
              <a:xfrm>
                <a:off x="1056585" y="5421983"/>
                <a:ext cx="925399" cy="926969"/>
                <a:chOff x="904970" y="1582130"/>
                <a:chExt cx="3667030" cy="3687454"/>
              </a:xfrm>
            </p:grpSpPr>
            <p:cxnSp>
              <p:nvCxnSpPr>
                <p:cNvPr id="479" name="Straight Connector 47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0" name="Straight Connector 47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1" name="Straight Connector 48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2" name="Straight Connector 48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3" name="Straight Connector 48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4" name="Straight Connector 48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5" name="Straight Connector 48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6" name="Straight Connector 48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7" name="Straight Connector 48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8" name="Straight Connector 48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5" name="Group 434"/>
              <p:cNvGrpSpPr/>
              <p:nvPr/>
            </p:nvGrpSpPr>
            <p:grpSpPr>
              <a:xfrm>
                <a:off x="1056585" y="4497779"/>
                <a:ext cx="925399" cy="926969"/>
                <a:chOff x="904970" y="1582130"/>
                <a:chExt cx="3667030" cy="3687454"/>
              </a:xfrm>
            </p:grpSpPr>
            <p:cxnSp>
              <p:nvCxnSpPr>
                <p:cNvPr id="469" name="Straight Connector 46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5" name="Straight Connector 47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6" name="Straight Connector 47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7" name="Straight Connector 47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8" name="Straight Connector 47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6" name="Group 435"/>
              <p:cNvGrpSpPr/>
              <p:nvPr/>
            </p:nvGrpSpPr>
            <p:grpSpPr>
              <a:xfrm>
                <a:off x="1056586" y="1734491"/>
                <a:ext cx="925399" cy="926969"/>
                <a:chOff x="904970" y="1582130"/>
                <a:chExt cx="3667030" cy="3687454"/>
              </a:xfrm>
            </p:grpSpPr>
            <p:cxnSp>
              <p:nvCxnSpPr>
                <p:cNvPr id="459" name="Straight Connector 45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2" name="Straight Connector 46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3" name="Straight Connector 46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4" name="Straight Connector 46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5" name="Straight Connector 46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7" name="Group 436"/>
              <p:cNvGrpSpPr/>
              <p:nvPr/>
            </p:nvGrpSpPr>
            <p:grpSpPr>
              <a:xfrm>
                <a:off x="1056585" y="3573180"/>
                <a:ext cx="925399" cy="926969"/>
                <a:chOff x="904970" y="1582130"/>
                <a:chExt cx="3667030" cy="3687454"/>
              </a:xfrm>
            </p:grpSpPr>
            <p:cxnSp>
              <p:nvCxnSpPr>
                <p:cNvPr id="449" name="Straight Connector 44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8" name="Group 437"/>
              <p:cNvGrpSpPr/>
              <p:nvPr/>
            </p:nvGrpSpPr>
            <p:grpSpPr>
              <a:xfrm>
                <a:off x="1056585" y="2651346"/>
                <a:ext cx="925399" cy="926969"/>
                <a:chOff x="904970" y="1582130"/>
                <a:chExt cx="3667030" cy="3687454"/>
              </a:xfrm>
            </p:grpSpPr>
            <p:cxnSp>
              <p:nvCxnSpPr>
                <p:cNvPr id="439" name="Straight Connector 438"/>
                <p:cNvCxnSpPr/>
                <p:nvPr/>
              </p:nvCxnSpPr>
              <p:spPr>
                <a:xfrm>
                  <a:off x="904973" y="1593130"/>
                  <a:ext cx="0" cy="3676454"/>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p:nvCxnSpPr>
              <p:spPr>
                <a:xfrm>
                  <a:off x="904973" y="159313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p:nvCxnSpPr>
              <p:spPr>
                <a:xfrm rot="16200000">
                  <a:off x="2738484" y="3431358"/>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p:nvCxnSpPr>
              <p:spPr>
                <a:xfrm>
                  <a:off x="904973" y="252009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p:nvCxnSpPr>
              <p:spPr>
                <a:xfrm>
                  <a:off x="904970" y="3417217"/>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p:nvCxnSpPr>
              <p:spPr>
                <a:xfrm>
                  <a:off x="904971" y="434261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p:nvCxnSpPr>
              <p:spPr>
                <a:xfrm>
                  <a:off x="904972" y="5249159"/>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p:nvCxnSpPr>
              <p:spPr>
                <a:xfrm rot="16200000">
                  <a:off x="-3144" y="3415644"/>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p:nvCxnSpPr>
              <p:spPr>
                <a:xfrm rot="16200000">
                  <a:off x="904970" y="3415645"/>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p:nvCxnSpPr>
              <p:spPr>
                <a:xfrm rot="16200000">
                  <a:off x="1828799" y="3436070"/>
                  <a:ext cx="3667027"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grpSp>
        <p:nvGrpSpPr>
          <p:cNvPr id="11" name="Group 10"/>
          <p:cNvGrpSpPr/>
          <p:nvPr/>
        </p:nvGrpSpPr>
        <p:grpSpPr>
          <a:xfrm>
            <a:off x="1132250" y="1377675"/>
            <a:ext cx="926593" cy="912275"/>
            <a:chOff x="1132250" y="1377675"/>
            <a:chExt cx="926593" cy="912275"/>
          </a:xfrm>
        </p:grpSpPr>
        <p:grpSp>
          <p:nvGrpSpPr>
            <p:cNvPr id="805" name="Group 804"/>
            <p:cNvGrpSpPr/>
            <p:nvPr/>
          </p:nvGrpSpPr>
          <p:grpSpPr>
            <a:xfrm>
              <a:off x="1132250" y="1377675"/>
              <a:ext cx="926593" cy="912275"/>
              <a:chOff x="1131452" y="5071902"/>
              <a:chExt cx="926593" cy="912275"/>
            </a:xfrm>
          </p:grpSpPr>
          <p:grpSp>
            <p:nvGrpSpPr>
              <p:cNvPr id="806" name="Group 805"/>
              <p:cNvGrpSpPr/>
              <p:nvPr/>
            </p:nvGrpSpPr>
            <p:grpSpPr>
              <a:xfrm>
                <a:off x="1131851" y="5518124"/>
                <a:ext cx="926194" cy="466053"/>
                <a:chOff x="1131851" y="5518124"/>
                <a:chExt cx="926194" cy="466053"/>
              </a:xfrm>
            </p:grpSpPr>
            <p:grpSp>
              <p:nvGrpSpPr>
                <p:cNvPr id="830" name="Group 829"/>
                <p:cNvGrpSpPr/>
                <p:nvPr/>
              </p:nvGrpSpPr>
              <p:grpSpPr>
                <a:xfrm>
                  <a:off x="1131851" y="5518124"/>
                  <a:ext cx="463096" cy="466053"/>
                  <a:chOff x="904970" y="1582130"/>
                  <a:chExt cx="3667030" cy="3687454"/>
                </a:xfrm>
              </p:grpSpPr>
              <p:cxnSp>
                <p:nvCxnSpPr>
                  <p:cNvPr id="842" name="Straight Connector 841"/>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3" name="Straight Connector 842"/>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4" name="Straight Connector 843"/>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5" name="Straight Connector 844"/>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6" name="Straight Connector 845"/>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7" name="Straight Connector 846"/>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8" name="Straight Connector 847"/>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9" name="Straight Connector 848"/>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50" name="Straight Connector 849"/>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51" name="Straight Connector 850"/>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831" name="Group 830"/>
                <p:cNvGrpSpPr/>
                <p:nvPr/>
              </p:nvGrpSpPr>
              <p:grpSpPr>
                <a:xfrm>
                  <a:off x="1594949" y="5518124"/>
                  <a:ext cx="463096" cy="466053"/>
                  <a:chOff x="904970" y="1582130"/>
                  <a:chExt cx="3667030" cy="3687454"/>
                </a:xfrm>
              </p:grpSpPr>
              <p:cxnSp>
                <p:nvCxnSpPr>
                  <p:cNvPr id="832" name="Straight Connector 831"/>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3" name="Straight Connector 832"/>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4" name="Straight Connector 833"/>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5" name="Straight Connector 834"/>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6" name="Straight Connector 835"/>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7" name="Straight Connector 836"/>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8" name="Straight Connector 837"/>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39" name="Straight Connector 838"/>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0" name="Straight Connector 839"/>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41" name="Straight Connector 840"/>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nvGrpSpPr>
              <p:cNvPr id="807" name="Group 806"/>
              <p:cNvGrpSpPr/>
              <p:nvPr/>
            </p:nvGrpSpPr>
            <p:grpSpPr>
              <a:xfrm>
                <a:off x="1131452" y="5071902"/>
                <a:ext cx="926194" cy="466053"/>
                <a:chOff x="1131851" y="5518124"/>
                <a:chExt cx="926194" cy="466053"/>
              </a:xfrm>
            </p:grpSpPr>
            <p:grpSp>
              <p:nvGrpSpPr>
                <p:cNvPr id="808" name="Group 807"/>
                <p:cNvGrpSpPr/>
                <p:nvPr/>
              </p:nvGrpSpPr>
              <p:grpSpPr>
                <a:xfrm>
                  <a:off x="1131851" y="5518124"/>
                  <a:ext cx="463096" cy="466053"/>
                  <a:chOff x="904970" y="1582130"/>
                  <a:chExt cx="3667030" cy="3687454"/>
                </a:xfrm>
              </p:grpSpPr>
              <p:cxnSp>
                <p:nvCxnSpPr>
                  <p:cNvPr id="820" name="Straight Connector 819"/>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1" name="Straight Connector 820"/>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2" name="Straight Connector 821"/>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3" name="Straight Connector 822"/>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4" name="Straight Connector 823"/>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5" name="Straight Connector 824"/>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6" name="Straight Connector 825"/>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7" name="Straight Connector 826"/>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8" name="Straight Connector 827"/>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29" name="Straight Connector 828"/>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nvGrpSpPr>
                <p:cNvPr id="809" name="Group 808"/>
                <p:cNvGrpSpPr/>
                <p:nvPr/>
              </p:nvGrpSpPr>
              <p:grpSpPr>
                <a:xfrm>
                  <a:off x="1594949" y="5518124"/>
                  <a:ext cx="463096" cy="466053"/>
                  <a:chOff x="904970" y="1582130"/>
                  <a:chExt cx="3667030" cy="3687454"/>
                </a:xfrm>
              </p:grpSpPr>
              <p:cxnSp>
                <p:nvCxnSpPr>
                  <p:cNvPr id="810" name="Straight Connector 809"/>
                  <p:cNvCxnSpPr/>
                  <p:nvPr/>
                </p:nvCxnSpPr>
                <p:spPr>
                  <a:xfrm>
                    <a:off x="904973" y="1593130"/>
                    <a:ext cx="0" cy="3676454"/>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1" name="Straight Connector 810"/>
                  <p:cNvCxnSpPr/>
                  <p:nvPr/>
                </p:nvCxnSpPr>
                <p:spPr>
                  <a:xfrm>
                    <a:off x="904973" y="159313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2" name="Straight Connector 811"/>
                  <p:cNvCxnSpPr/>
                  <p:nvPr/>
                </p:nvCxnSpPr>
                <p:spPr>
                  <a:xfrm rot="16200000">
                    <a:off x="2738484" y="3431358"/>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3" name="Straight Connector 812"/>
                  <p:cNvCxnSpPr/>
                  <p:nvPr/>
                </p:nvCxnSpPr>
                <p:spPr>
                  <a:xfrm>
                    <a:off x="904973" y="252009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4" name="Straight Connector 813"/>
                  <p:cNvCxnSpPr/>
                  <p:nvPr/>
                </p:nvCxnSpPr>
                <p:spPr>
                  <a:xfrm>
                    <a:off x="904970" y="3417217"/>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5" name="Straight Connector 814"/>
                  <p:cNvCxnSpPr/>
                  <p:nvPr/>
                </p:nvCxnSpPr>
                <p:spPr>
                  <a:xfrm>
                    <a:off x="904971" y="434261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6" name="Straight Connector 815"/>
                  <p:cNvCxnSpPr/>
                  <p:nvPr/>
                </p:nvCxnSpPr>
                <p:spPr>
                  <a:xfrm>
                    <a:off x="904972" y="5249159"/>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7" name="Straight Connector 816"/>
                  <p:cNvCxnSpPr/>
                  <p:nvPr/>
                </p:nvCxnSpPr>
                <p:spPr>
                  <a:xfrm rot="16200000">
                    <a:off x="-3144" y="3415644"/>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8" name="Straight Connector 817"/>
                  <p:cNvCxnSpPr/>
                  <p:nvPr/>
                </p:nvCxnSpPr>
                <p:spPr>
                  <a:xfrm rot="16200000">
                    <a:off x="904970" y="3415645"/>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819" name="Straight Connector 818"/>
                  <p:cNvCxnSpPr/>
                  <p:nvPr/>
                </p:nvCxnSpPr>
                <p:spPr>
                  <a:xfrm rot="16200000">
                    <a:off x="1828799" y="3436070"/>
                    <a:ext cx="3667027" cy="0"/>
                  </a:xfrm>
                  <a:prstGeom prst="line">
                    <a:avLst/>
                  </a:prstGeom>
                  <a:ln w="19050">
                    <a:solidFill>
                      <a:srgbClr val="C00000"/>
                    </a:solidFill>
                  </a:ln>
                  <a:effectLst/>
                </p:spPr>
                <p:style>
                  <a:lnRef idx="2">
                    <a:schemeClr val="accent1"/>
                  </a:lnRef>
                  <a:fillRef idx="0">
                    <a:schemeClr val="accent1"/>
                  </a:fillRef>
                  <a:effectRef idx="1">
                    <a:schemeClr val="accent1"/>
                  </a:effectRef>
                  <a:fontRef idx="minor">
                    <a:schemeClr val="tx1"/>
                  </a:fontRef>
                </p:style>
              </p:cxnSp>
            </p:grpSp>
          </p:grpSp>
        </p:grpSp>
        <p:sp>
          <p:nvSpPr>
            <p:cNvPr id="499" name="TextBox 498"/>
            <p:cNvSpPr txBox="1"/>
            <p:nvPr/>
          </p:nvSpPr>
          <p:spPr>
            <a:xfrm>
              <a:off x="1484180" y="1696224"/>
              <a:ext cx="387927" cy="246221"/>
            </a:xfrm>
            <a:prstGeom prst="rect">
              <a:avLst/>
            </a:prstGeom>
            <a:solidFill>
              <a:schemeClr val="bg1"/>
            </a:solidFill>
          </p:spPr>
          <p:txBody>
            <a:bodyPr wrap="none" lIns="0" tIns="0" rIns="0" bIns="0" rtlCol="0">
              <a:spAutoFit/>
            </a:bodyPr>
            <a:lstStyle/>
            <a:p>
              <a:r>
                <a:rPr lang="en-US" sz="1600" dirty="0" smtClean="0">
                  <a:solidFill>
                    <a:schemeClr val="tx2"/>
                  </a:solidFill>
                  <a:cs typeface="Neo Sans Intel"/>
                </a:rPr>
                <a:t>RG</a:t>
              </a:r>
              <a:r>
                <a:rPr lang="en-US" sz="1600" baseline="-25000" dirty="0" smtClean="0">
                  <a:solidFill>
                    <a:schemeClr val="tx2"/>
                  </a:solidFill>
                  <a:cs typeface="Neo Sans Intel"/>
                </a:rPr>
                <a:t>2</a:t>
              </a:r>
            </a:p>
          </p:txBody>
        </p:sp>
      </p:grpSp>
      <p:sp>
        <p:nvSpPr>
          <p:cNvPr id="533" name="Title 1"/>
          <p:cNvSpPr>
            <a:spLocks noGrp="1"/>
          </p:cNvSpPr>
          <p:nvPr>
            <p:ph type="title"/>
          </p:nvPr>
        </p:nvSpPr>
        <p:spPr>
          <a:xfrm>
            <a:off x="572515" y="194090"/>
            <a:ext cx="8350768" cy="1152000"/>
          </a:xfrm>
        </p:spPr>
        <p:txBody>
          <a:bodyPr>
            <a:normAutofit/>
          </a:bodyPr>
          <a:lstStyle/>
          <a:p>
            <a:pPr algn="ctr"/>
            <a:r>
              <a:rPr lang="en-US" dirty="0"/>
              <a:t>AMR PRK Specification</a:t>
            </a:r>
          </a:p>
        </p:txBody>
      </p:sp>
      <p:sp>
        <p:nvSpPr>
          <p:cNvPr id="532" name="TextBox 1"/>
          <p:cNvSpPr txBox="1"/>
          <p:nvPr/>
        </p:nvSpPr>
        <p:spPr>
          <a:xfrm>
            <a:off x="6242978" y="3566295"/>
            <a:ext cx="268030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Parameters:</a:t>
            </a:r>
          </a:p>
          <a:p>
            <a:pPr marL="285750" indent="-285750">
              <a:buFont typeface="Arial" panose="020B0604020202020204" pitchFamily="34" charset="0"/>
              <a:buChar char="•"/>
            </a:pPr>
            <a:r>
              <a:rPr lang="en-US" dirty="0" smtClean="0"/>
              <a:t>Size of BG</a:t>
            </a:r>
          </a:p>
          <a:p>
            <a:pPr marL="285750" indent="-285750">
              <a:buFont typeface="Arial" panose="020B0604020202020204" pitchFamily="34" charset="0"/>
              <a:buChar char="•"/>
            </a:pPr>
            <a:r>
              <a:rPr lang="en-US" dirty="0" smtClean="0"/>
              <a:t>Size + refinement level of RGs</a:t>
            </a:r>
          </a:p>
          <a:p>
            <a:pPr marL="285750" indent="-285750">
              <a:buFont typeface="Arial" panose="020B0604020202020204" pitchFamily="34" charset="0"/>
              <a:buChar char="•"/>
            </a:pPr>
            <a:r>
              <a:rPr lang="en-US" dirty="0" smtClean="0"/>
              <a:t>Frequency + duration of refinement</a:t>
            </a:r>
          </a:p>
          <a:p>
            <a:pPr marL="285750" indent="-285750">
              <a:buFont typeface="Arial" panose="020B0604020202020204" pitchFamily="34" charset="0"/>
              <a:buChar char="•"/>
            </a:pPr>
            <a:r>
              <a:rPr lang="en-US" dirty="0" smtClean="0"/>
              <a:t>Iterations on RGs</a:t>
            </a:r>
            <a:endParaRPr lang="en-US" dirty="0"/>
          </a:p>
        </p:txBody>
      </p:sp>
      <p:grpSp>
        <p:nvGrpSpPr>
          <p:cNvPr id="525" name="Group 524"/>
          <p:cNvGrpSpPr/>
          <p:nvPr/>
        </p:nvGrpSpPr>
        <p:grpSpPr>
          <a:xfrm>
            <a:off x="6735072" y="2247400"/>
            <a:ext cx="1999754" cy="1096022"/>
            <a:chOff x="6551817" y="565047"/>
            <a:chExt cx="1999754" cy="1096022"/>
          </a:xfrm>
        </p:grpSpPr>
        <p:grpSp>
          <p:nvGrpSpPr>
            <p:cNvPr id="526" name="Group 525"/>
            <p:cNvGrpSpPr/>
            <p:nvPr/>
          </p:nvGrpSpPr>
          <p:grpSpPr>
            <a:xfrm>
              <a:off x="6551817" y="631065"/>
              <a:ext cx="1147840" cy="1030004"/>
              <a:chOff x="6446235" y="573970"/>
              <a:chExt cx="2060010" cy="2060010"/>
            </a:xfrm>
          </p:grpSpPr>
          <p:grpSp>
            <p:nvGrpSpPr>
              <p:cNvPr id="536" name="Group 535"/>
              <p:cNvGrpSpPr/>
              <p:nvPr/>
            </p:nvGrpSpPr>
            <p:grpSpPr>
              <a:xfrm>
                <a:off x="7358404" y="573970"/>
                <a:ext cx="235671" cy="2060010"/>
                <a:chOff x="7206004" y="573970"/>
                <a:chExt cx="235671" cy="2060010"/>
              </a:xfrm>
            </p:grpSpPr>
            <p:cxnSp>
              <p:nvCxnSpPr>
                <p:cNvPr id="544" name="Straight Connector 543"/>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45" name="Oval 544"/>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6" name="Oval 545"/>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7" name="Oval 546"/>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8" name="Oval 547"/>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9" name="Oval 548"/>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nvGrpSpPr>
              <p:cNvPr id="537" name="Group 536"/>
              <p:cNvGrpSpPr/>
              <p:nvPr/>
            </p:nvGrpSpPr>
            <p:grpSpPr>
              <a:xfrm rot="16200000">
                <a:off x="7358404" y="573970"/>
                <a:ext cx="235671" cy="2060010"/>
                <a:chOff x="7206004" y="573970"/>
                <a:chExt cx="235671" cy="2060010"/>
              </a:xfrm>
            </p:grpSpPr>
            <p:cxnSp>
              <p:nvCxnSpPr>
                <p:cNvPr id="538" name="Straight Connector 537"/>
                <p:cNvCxnSpPr/>
                <p:nvPr/>
              </p:nvCxnSpPr>
              <p:spPr>
                <a:xfrm>
                  <a:off x="7323839" y="688157"/>
                  <a:ext cx="0" cy="1831637"/>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39" name="Oval 538"/>
                <p:cNvSpPr/>
                <p:nvPr/>
              </p:nvSpPr>
              <p:spPr>
                <a:xfrm>
                  <a:off x="7206004" y="1947698"/>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0" name="Oval 539"/>
                <p:cNvSpPr/>
                <p:nvPr/>
              </p:nvSpPr>
              <p:spPr>
                <a:xfrm>
                  <a:off x="7206004" y="2405607"/>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1" name="Oval 540"/>
                <p:cNvSpPr/>
                <p:nvPr/>
              </p:nvSpPr>
              <p:spPr>
                <a:xfrm>
                  <a:off x="7206004" y="103188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2" name="Oval 541"/>
                <p:cNvSpPr/>
                <p:nvPr/>
              </p:nvSpPr>
              <p:spPr>
                <a:xfrm>
                  <a:off x="7206004" y="1489789"/>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sp>
              <p:nvSpPr>
                <p:cNvPr id="543" name="Oval 542"/>
                <p:cNvSpPr/>
                <p:nvPr/>
              </p:nvSpPr>
              <p:spPr>
                <a:xfrm>
                  <a:off x="7206004" y="573970"/>
                  <a:ext cx="235671" cy="2283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smtClean="0"/>
                </a:p>
              </p:txBody>
            </p:sp>
          </p:grpSp>
        </p:grpSp>
        <p:sp>
          <p:nvSpPr>
            <p:cNvPr id="534" name="TextBox 533"/>
            <p:cNvSpPr txBox="1"/>
            <p:nvPr/>
          </p:nvSpPr>
          <p:spPr>
            <a:xfrm>
              <a:off x="7317259" y="565047"/>
              <a:ext cx="1234312" cy="246221"/>
            </a:xfrm>
            <a:prstGeom prst="rect">
              <a:avLst/>
            </a:prstGeom>
            <a:noFill/>
          </p:spPr>
          <p:txBody>
            <a:bodyPr wrap="none" lIns="0" tIns="0" rIns="0" bIns="0" rtlCol="0">
              <a:spAutoFit/>
            </a:bodyPr>
            <a:lstStyle/>
            <a:p>
              <a:r>
                <a:rPr lang="en-US" sz="1600" smtClean="0">
                  <a:solidFill>
                    <a:schemeClr val="tx2"/>
                  </a:solidFill>
                  <a:cs typeface="Neo Sans Intel"/>
                </a:rPr>
                <a:t>Stencil S(R)</a:t>
              </a:r>
              <a:endParaRPr lang="en-US" sz="1600" dirty="0" err="1" smtClean="0">
                <a:solidFill>
                  <a:schemeClr val="tx2"/>
                </a:solidFill>
                <a:cs typeface="Neo Sans Intel"/>
              </a:endParaRPr>
            </a:p>
          </p:txBody>
        </p:sp>
        <p:sp>
          <p:nvSpPr>
            <p:cNvPr id="535" name="TextBox 534"/>
            <p:cNvSpPr txBox="1"/>
            <p:nvPr/>
          </p:nvSpPr>
          <p:spPr>
            <a:xfrm>
              <a:off x="7224097" y="1259289"/>
              <a:ext cx="440826" cy="246221"/>
            </a:xfrm>
            <a:prstGeom prst="rect">
              <a:avLst/>
            </a:prstGeom>
            <a:noFill/>
          </p:spPr>
          <p:txBody>
            <a:bodyPr wrap="none" lIns="0" tIns="0" rIns="0" bIns="0" rtlCol="0">
              <a:spAutoFit/>
            </a:bodyPr>
            <a:lstStyle/>
            <a:p>
              <a:r>
                <a:rPr lang="en-US" sz="1600" smtClean="0">
                  <a:solidFill>
                    <a:schemeClr val="tx2"/>
                  </a:solidFill>
                  <a:cs typeface="Neo Sans Intel"/>
                </a:rPr>
                <a:t>R=2</a:t>
              </a:r>
              <a:endParaRPr lang="en-US" sz="1600" dirty="0" err="1" smtClean="0">
                <a:solidFill>
                  <a:schemeClr val="tx2"/>
                </a:solidFill>
                <a:cs typeface="Neo Sans Intel"/>
              </a:endParaRPr>
            </a:p>
          </p:txBody>
        </p:sp>
      </p:grpSp>
      <p:sp>
        <p:nvSpPr>
          <p:cNvPr id="550" name="TextBox 549"/>
          <p:cNvSpPr txBox="1"/>
          <p:nvPr/>
        </p:nvSpPr>
        <p:spPr>
          <a:xfrm>
            <a:off x="916818" y="828251"/>
            <a:ext cx="8328114" cy="1107996"/>
          </a:xfrm>
          <a:prstGeom prst="rect">
            <a:avLst/>
          </a:prstGeom>
          <a:noFill/>
        </p:spPr>
        <p:txBody>
          <a:bodyPr wrap="none" lIns="0" tIns="0" rIns="0" bIns="0" rtlCol="0">
            <a:spAutoFit/>
          </a:bodyPr>
          <a:lstStyle/>
          <a:p>
            <a:r>
              <a:rPr lang="en-US" sz="2400" dirty="0">
                <a:solidFill>
                  <a:srgbClr val="0070C0"/>
                </a:solidFill>
                <a:cs typeface="Neo Sans Intel"/>
              </a:rPr>
              <a:t>Stencil PRK with Background Grid (BG) &amp; periodic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Refinement </a:t>
            </a:r>
            <a:r>
              <a:rPr lang="en-US" sz="2400" dirty="0">
                <a:solidFill>
                  <a:srgbClr val="0070C0"/>
                </a:solidFill>
                <a:cs typeface="Neo Sans Intel"/>
              </a:rPr>
              <a:t>Grids </a:t>
            </a:r>
            <a:endParaRPr lang="en-US" sz="2400" dirty="0" smtClean="0">
              <a:solidFill>
                <a:srgbClr val="0070C0"/>
              </a:solidFill>
              <a:cs typeface="Neo Sans Intel"/>
            </a:endParaRPr>
          </a:p>
          <a:p>
            <a:r>
              <a:rPr lang="en-US" sz="2400" dirty="0">
                <a:solidFill>
                  <a:srgbClr val="0070C0"/>
                </a:solidFill>
                <a:cs typeface="Neo Sans Intel"/>
              </a:rPr>
              <a:t>	</a:t>
            </a:r>
            <a:r>
              <a:rPr lang="en-US" sz="2400" dirty="0" smtClean="0">
                <a:solidFill>
                  <a:srgbClr val="0070C0"/>
                </a:solidFill>
                <a:cs typeface="Neo Sans Intel"/>
              </a:rPr>
              <a:t>					(</a:t>
            </a:r>
            <a:r>
              <a:rPr lang="en-US" sz="2400" dirty="0">
                <a:solidFill>
                  <a:srgbClr val="0070C0"/>
                </a:solidFill>
                <a:cs typeface="Neo Sans Intel"/>
              </a:rPr>
              <a:t>RGs)</a:t>
            </a:r>
            <a:endParaRPr lang="en-US" sz="2400" dirty="0" smtClean="0">
              <a:solidFill>
                <a:srgbClr val="0070C0"/>
              </a:solidFill>
              <a:cs typeface="Neo Sans Intel"/>
            </a:endParaRPr>
          </a:p>
        </p:txBody>
      </p:sp>
    </p:spTree>
    <p:extLst>
      <p:ext uri="{BB962C8B-B14F-4D97-AF65-F5344CB8AC3E}">
        <p14:creationId xmlns:p14="http://schemas.microsoft.com/office/powerpoint/2010/main" val="411414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6pt Title of Presentation">
  <a:themeElements>
    <a:clrScheme name="Intel New Scheme">
      <a:dk1>
        <a:sysClr val="windowText" lastClr="000000"/>
      </a:dk1>
      <a:lt1>
        <a:sysClr val="window" lastClr="FFFFFF"/>
      </a:lt1>
      <a:dk2>
        <a:srgbClr val="004280"/>
      </a:dk2>
      <a:lt2>
        <a:srgbClr val="B1BABF"/>
      </a:lt2>
      <a:accent1>
        <a:srgbClr val="0071C5"/>
      </a:accent1>
      <a:accent2>
        <a:srgbClr val="00AEEF"/>
      </a:accent2>
      <a:accent3>
        <a:srgbClr val="8DC8E8"/>
      </a:accent3>
      <a:accent4>
        <a:srgbClr val="FFDA00"/>
      </a:accent4>
      <a:accent5>
        <a:srgbClr val="FDB813"/>
      </a:accent5>
      <a:accent6>
        <a:srgbClr val="A6CE39"/>
      </a:accent6>
      <a:hlink>
        <a:srgbClr val="939598"/>
      </a:hlink>
      <a:folHlink>
        <a:srgbClr val="ED1C24"/>
      </a:folHlink>
    </a:clrScheme>
    <a:fontScheme name="Intel">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sz="1600" smtClean="0"/>
        </a:defPPr>
      </a:lstStyle>
      <a:style>
        <a:lnRef idx="1">
          <a:schemeClr val="accent1"/>
        </a:lnRef>
        <a:fillRef idx="3">
          <a:schemeClr val="accent1"/>
        </a:fillRef>
        <a:effectRef idx="2">
          <a:schemeClr val="accent1"/>
        </a:effectRef>
        <a:fontRef idx="minor">
          <a:schemeClr val="lt1"/>
        </a:fontRef>
      </a:style>
    </a:spDef>
    <a:lnDef>
      <a:spPr>
        <a:ln w="9525">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err="1" smtClean="0">
            <a:solidFill>
              <a:schemeClr val="tx2"/>
            </a:solidFill>
            <a:cs typeface="Neo Sans Intel"/>
          </a:defRPr>
        </a:defPPr>
      </a:lstStyle>
    </a:txDef>
  </a:objectDefaults>
  <a:extraClrSchemeLst/>
  <a:extLst>
    <a:ext uri="{05A4C25C-085E-4340-85A3-A5531E510DB2}">
      <thm15:themeFamily xmlns:thm15="http://schemas.microsoft.com/office/thememl/2012/main" name="36pt Title of Presentation" id="{92EC928D-ADDB-41E4-9E4A-4BE7630EC500}" vid="{161900D8-51A0-4E9A-BEA2-788EBD08B3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36pt Title of Presentation</Template>
  <TotalTime>5299</TotalTime>
  <Words>1447</Words>
  <Application>Microsoft Office PowerPoint</Application>
  <PresentationFormat>On-screen Show (4:3)</PresentationFormat>
  <Paragraphs>227</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Courier New</vt:lpstr>
      <vt:lpstr>Neo Sans Intel</vt:lpstr>
      <vt:lpstr>Symbol</vt:lpstr>
      <vt:lpstr>Verdana</vt:lpstr>
      <vt:lpstr>Wingdings</vt:lpstr>
      <vt:lpstr>36pt Title of Presentation</vt:lpstr>
      <vt:lpstr>Using an Adaptive Mesh Refinement proxy code to assess dynamic load balancing capabilities for exascale</vt:lpstr>
      <vt:lpstr>Notices</vt:lpstr>
      <vt:lpstr>Agenda</vt:lpstr>
      <vt:lpstr>Background Parallel Research Kernels  </vt:lpstr>
      <vt:lpstr>Motivation Adaptive Mesh Refinement (AMR) kernel</vt:lpstr>
      <vt:lpstr>AMR PRK Specification</vt:lpstr>
      <vt:lpstr>AMR PRK Specification</vt:lpstr>
      <vt:lpstr>AMR PRK Specification</vt:lpstr>
      <vt:lpstr>AMR PRK Specification</vt:lpstr>
      <vt:lpstr>AMR PRK Specification</vt:lpstr>
      <vt:lpstr>Reference implementations</vt:lpstr>
      <vt:lpstr>Experiments</vt:lpstr>
      <vt:lpstr>Experimental grid configuration</vt:lpstr>
      <vt:lpstr>Experimental results, shared memory</vt:lpstr>
      <vt:lpstr>Experimental results, shared memory</vt:lpstr>
      <vt:lpstr>Experimental results, distributed memory</vt:lpstr>
      <vt:lpstr>Distributed memory results, 1 subiteration</vt:lpstr>
      <vt:lpstr>Distributed memory results, 4 subiterations</vt:lpstr>
      <vt:lpstr>Conclusions and future work</vt:lpstr>
      <vt:lpstr>PowerPoint Presentation</vt:lpstr>
      <vt:lpstr>Backup material</vt:lpstr>
      <vt:lpstr>Specification details</vt:lpstr>
      <vt:lpstr>Specification details</vt:lpstr>
      <vt:lpstr>Three example AMR scenarios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Scipio, Jeffrey K</dc:creator>
  <cp:lastModifiedBy>Van Der Wijngaart, Rob F</cp:lastModifiedBy>
  <cp:revision>687</cp:revision>
  <dcterms:created xsi:type="dcterms:W3CDTF">2015-07-21T16:05:56Z</dcterms:created>
  <dcterms:modified xsi:type="dcterms:W3CDTF">2017-04-17T18:11:02Z</dcterms:modified>
</cp:coreProperties>
</file>