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handoutMasterIdLst>
    <p:handoutMasterId r:id="rId27"/>
  </p:handoutMasterIdLst>
  <p:sldIdLst>
    <p:sldId id="256" r:id="rId2"/>
    <p:sldId id="257" r:id="rId3"/>
    <p:sldId id="376" r:id="rId4"/>
    <p:sldId id="258" r:id="rId5"/>
    <p:sldId id="267" r:id="rId6"/>
    <p:sldId id="366" r:id="rId7"/>
    <p:sldId id="326" r:id="rId8"/>
    <p:sldId id="365" r:id="rId9"/>
    <p:sldId id="364" r:id="rId10"/>
    <p:sldId id="363" r:id="rId11"/>
    <p:sldId id="361" r:id="rId12"/>
    <p:sldId id="368" r:id="rId13"/>
    <p:sldId id="369" r:id="rId14"/>
    <p:sldId id="370" r:id="rId15"/>
    <p:sldId id="371" r:id="rId16"/>
    <p:sldId id="372" r:id="rId17"/>
    <p:sldId id="373" r:id="rId18"/>
    <p:sldId id="374" r:id="rId19"/>
    <p:sldId id="375" r:id="rId20"/>
    <p:sldId id="265" r:id="rId21"/>
    <p:sldId id="367" r:id="rId22"/>
    <p:sldId id="327" r:id="rId23"/>
    <p:sldId id="329" r:id="rId24"/>
    <p:sldId id="328"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A889FF"/>
    <a:srgbClr val="660033"/>
    <a:srgbClr val="9E0000"/>
    <a:srgbClr val="008E40"/>
    <a:srgbClr val="1EC048"/>
    <a:srgbClr val="0042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837" autoAdjust="0"/>
    <p:restoredTop sz="99735" autoAdjust="0"/>
  </p:normalViewPr>
  <p:slideViewPr>
    <p:cSldViewPr snapToGrid="0" snapToObjects="1">
      <p:cViewPr varScale="1">
        <p:scale>
          <a:sx n="95" d="100"/>
          <a:sy n="95" d="100"/>
        </p:scale>
        <p:origin x="1074" y="96"/>
      </p:cViewPr>
      <p:guideLst>
        <p:guide orient="horz" pos="2160"/>
        <p:guide pos="2880"/>
      </p:guideLst>
    </p:cSldViewPr>
  </p:slideViewPr>
  <p:outlineViewPr>
    <p:cViewPr>
      <p:scale>
        <a:sx n="33" d="100"/>
        <a:sy n="33" d="100"/>
      </p:scale>
      <p:origin x="0" y="6008"/>
    </p:cViewPr>
  </p:outlin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rfvander\Documents\ParallelResearchKernels\ISC17-AMR\analyticalLB.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1" Type="http://schemas.openxmlformats.org/officeDocument/2006/relationships/oleObject" Target="file:///C:\Users\rfvander\Documents\ParallelResearchKernels\ISC17-AMR\Copy%20of%20edison-weak-2.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rfvander\Documents\ParallelResearchKernels\ISC17-AMR\Copy%20of%20edison-weak-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n-US" sz="2000" baseline="0"/>
              <a:t>Calculated load imbalances</a:t>
            </a:r>
          </a:p>
        </c:rich>
      </c:tx>
      <c:layout>
        <c:manualLayout>
          <c:xMode val="edge"/>
          <c:yMode val="edge"/>
          <c:x val="0.33393056039767699"/>
          <c:y val="0.17815253690468569"/>
        </c:manualLayout>
      </c:layout>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3.7027731435884038E-2"/>
          <c:y val="3.8592852355990942E-2"/>
          <c:w val="0.91208358028620751"/>
          <c:h val="0.78740493687907287"/>
        </c:manualLayout>
      </c:layout>
      <c:lineChart>
        <c:grouping val="standard"/>
        <c:varyColors val="0"/>
        <c:ser>
          <c:idx val="1"/>
          <c:order val="0"/>
          <c:tx>
            <c:v>With migration</c:v>
          </c:tx>
          <c:spPr>
            <a:ln w="28575" cap="rnd">
              <a:solidFill>
                <a:srgbClr val="FFC000"/>
              </a:solidFill>
              <a:round/>
            </a:ln>
            <a:effectLst/>
          </c:spPr>
          <c:marker>
            <c:symbol val="none"/>
          </c:marker>
          <c:cat>
            <c:numRef>
              <c:f>Sheet1!$A$2:$A$7</c:f>
              <c:numCache>
                <c:formatCode>General</c:formatCode>
                <c:ptCount val="6"/>
                <c:pt idx="0">
                  <c:v>1</c:v>
                </c:pt>
                <c:pt idx="1">
                  <c:v>2</c:v>
                </c:pt>
                <c:pt idx="2">
                  <c:v>4</c:v>
                </c:pt>
                <c:pt idx="3">
                  <c:v>9</c:v>
                </c:pt>
                <c:pt idx="4">
                  <c:v>16</c:v>
                </c:pt>
                <c:pt idx="5">
                  <c:v>32</c:v>
                </c:pt>
              </c:numCache>
            </c:numRef>
          </c:cat>
          <c:val>
            <c:numRef>
              <c:f>Sheet1!$C$2:$C$7</c:f>
              <c:numCache>
                <c:formatCode>General</c:formatCode>
                <c:ptCount val="6"/>
                <c:pt idx="0">
                  <c:v>0.33333333333333331</c:v>
                </c:pt>
                <c:pt idx="1">
                  <c:v>0.2</c:v>
                </c:pt>
                <c:pt idx="2">
                  <c:v>0.1111111111111111</c:v>
                </c:pt>
                <c:pt idx="3">
                  <c:v>5.2631578947368418E-2</c:v>
                </c:pt>
                <c:pt idx="4">
                  <c:v>3.0303030303030304E-2</c:v>
                </c:pt>
                <c:pt idx="5">
                  <c:v>1.5384615384615385E-2</c:v>
                </c:pt>
              </c:numCache>
            </c:numRef>
          </c:val>
          <c:smooth val="0"/>
        </c:ser>
        <c:ser>
          <c:idx val="0"/>
          <c:order val="1"/>
          <c:tx>
            <c:v>No migration</c:v>
          </c:tx>
          <c:spPr>
            <a:ln w="19050" cap="rnd">
              <a:solidFill>
                <a:schemeClr val="accent1"/>
              </a:solidFill>
              <a:prstDash val="solid"/>
              <a:round/>
            </a:ln>
            <a:effectLst/>
          </c:spPr>
          <c:marker>
            <c:symbol val="none"/>
          </c:marker>
          <c:cat>
            <c:numRef>
              <c:f>Sheet1!$A$2:$A$7</c:f>
              <c:numCache>
                <c:formatCode>General</c:formatCode>
                <c:ptCount val="6"/>
                <c:pt idx="0">
                  <c:v>1</c:v>
                </c:pt>
                <c:pt idx="1">
                  <c:v>2</c:v>
                </c:pt>
                <c:pt idx="2">
                  <c:v>4</c:v>
                </c:pt>
                <c:pt idx="3">
                  <c:v>9</c:v>
                </c:pt>
                <c:pt idx="4">
                  <c:v>16</c:v>
                </c:pt>
                <c:pt idx="5">
                  <c:v>32</c:v>
                </c:pt>
              </c:numCache>
            </c:numRef>
          </c:cat>
          <c:val>
            <c:numRef>
              <c:f>Sheet1!$B$2:$B$7</c:f>
              <c:numCache>
                <c:formatCode>General</c:formatCode>
                <c:ptCount val="6"/>
                <c:pt idx="0">
                  <c:v>0.33333299999999999</c:v>
                </c:pt>
                <c:pt idx="1">
                  <c:v>0.33333299999999999</c:v>
                </c:pt>
                <c:pt idx="2">
                  <c:v>0.33333299999999999</c:v>
                </c:pt>
                <c:pt idx="3">
                  <c:v>0.33333299999999999</c:v>
                </c:pt>
                <c:pt idx="4">
                  <c:v>0.33333299999999999</c:v>
                </c:pt>
                <c:pt idx="5">
                  <c:v>0.33333299999999999</c:v>
                </c:pt>
              </c:numCache>
            </c:numRef>
          </c:val>
          <c:smooth val="0"/>
        </c:ser>
        <c:dLbls>
          <c:showLegendKey val="0"/>
          <c:showVal val="0"/>
          <c:showCatName val="0"/>
          <c:showSerName val="0"/>
          <c:showPercent val="0"/>
          <c:showBubbleSize val="0"/>
        </c:dLbls>
        <c:smooth val="0"/>
        <c:axId val="289492136"/>
        <c:axId val="289490568"/>
      </c:lineChart>
      <c:catAx>
        <c:axId val="289492136"/>
        <c:scaling>
          <c:orientation val="minMax"/>
        </c:scaling>
        <c:delete val="0"/>
        <c:axPos val="b"/>
        <c:title>
          <c:tx>
            <c:rich>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US" sz="1400" baseline="0"/>
                  <a:t># ranks per core (Z)</a:t>
                </a:r>
              </a:p>
            </c:rich>
          </c:tx>
          <c:layout>
            <c:manualLayout>
              <c:xMode val="edge"/>
              <c:yMode val="edge"/>
              <c:x val="0.40743789127325347"/>
              <c:y val="0.92048003285541236"/>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289490568"/>
        <c:crosses val="autoZero"/>
        <c:auto val="1"/>
        <c:lblAlgn val="ctr"/>
        <c:lblOffset val="100"/>
        <c:noMultiLvlLbl val="0"/>
      </c:catAx>
      <c:valAx>
        <c:axId val="289490568"/>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289492136"/>
        <c:crosses val="autoZero"/>
        <c:crossBetween val="between"/>
      </c:valAx>
      <c:spPr>
        <a:noFill/>
        <a:ln w="15875">
          <a:solidFill>
            <a:schemeClr val="tx1"/>
          </a:solidFill>
        </a:ln>
        <a:effectLst/>
      </c:spPr>
    </c:plotArea>
    <c:legend>
      <c:legendPos val="b"/>
      <c:layout>
        <c:manualLayout>
          <c:xMode val="edge"/>
          <c:yMode val="edge"/>
          <c:x val="0.61610683271658373"/>
          <c:y val="0.39578610235161338"/>
          <c:w val="0.26659222699156743"/>
          <c:h val="0.14126139950685046"/>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n-US" sz="2000" baseline="0"/>
              <a:t>Weak scaling</a:t>
            </a:r>
          </a:p>
          <a:p>
            <a:pPr>
              <a:defRPr sz="2000" b="0" i="0" u="none" strike="noStrike" kern="1200" spc="0" baseline="0">
                <a:solidFill>
                  <a:schemeClr val="tx1">
                    <a:lumMod val="65000"/>
                    <a:lumOff val="35000"/>
                  </a:schemeClr>
                </a:solidFill>
                <a:latin typeface="+mn-lt"/>
                <a:ea typeface="+mn-ea"/>
                <a:cs typeface="+mn-cs"/>
              </a:defRPr>
            </a:pPr>
            <a:r>
              <a:rPr lang="en-US" sz="2000" baseline="0"/>
              <a:t>sub-iterations=1</a:t>
            </a:r>
          </a:p>
        </c:rich>
      </c:tx>
      <c:layout>
        <c:manualLayout>
          <c:xMode val="edge"/>
          <c:yMode val="edge"/>
          <c:x val="0.30415261103744901"/>
          <c:y val="0.45486599162378"/>
        </c:manualLayout>
      </c:layout>
      <c:overlay val="0"/>
      <c:spPr>
        <a:noFill/>
        <a:ln>
          <a:noFill/>
        </a:ln>
        <a:effectLst/>
      </c:spPr>
    </c:title>
    <c:autoTitleDeleted val="0"/>
    <c:plotArea>
      <c:layout>
        <c:manualLayout>
          <c:layoutTarget val="inner"/>
          <c:xMode val="edge"/>
          <c:yMode val="edge"/>
          <c:x val="0.11344322555899596"/>
          <c:y val="2.7382853104152002E-2"/>
          <c:w val="0.87628733102593848"/>
          <c:h val="0.86450739963101297"/>
        </c:manualLayout>
      </c:layout>
      <c:lineChart>
        <c:grouping val="standard"/>
        <c:varyColors val="0"/>
        <c:ser>
          <c:idx val="0"/>
          <c:order val="0"/>
          <c:tx>
            <c:strRef>
              <c:f>Sheet1!$B$9</c:f>
              <c:strCache>
                <c:ptCount val="1"/>
                <c:pt idx="0">
                  <c:v>AMPI: D=10</c:v>
                </c:pt>
              </c:strCache>
            </c:strRef>
          </c:tx>
          <c:spPr>
            <a:ln w="28575" cap="rnd">
              <a:solidFill>
                <a:schemeClr val="accent1"/>
              </a:solidFill>
              <a:prstDash val="sysDash"/>
              <a:round/>
            </a:ln>
            <a:effectLst/>
          </c:spPr>
          <c:marker>
            <c:symbol val="circle"/>
            <c:size val="10"/>
            <c:spPr>
              <a:solidFill>
                <a:schemeClr val="accent1"/>
              </a:solidFill>
              <a:ln w="9525">
                <a:solidFill>
                  <a:schemeClr val="accent1"/>
                </a:solidFill>
              </a:ln>
              <a:effectLst/>
            </c:spPr>
          </c:marker>
          <c:cat>
            <c:numRef>
              <c:f>Sheet1!$A$10:$A$13</c:f>
              <c:numCache>
                <c:formatCode>General</c:formatCode>
                <c:ptCount val="4"/>
                <c:pt idx="0">
                  <c:v>1</c:v>
                </c:pt>
                <c:pt idx="1">
                  <c:v>4</c:v>
                </c:pt>
                <c:pt idx="2">
                  <c:v>16</c:v>
                </c:pt>
                <c:pt idx="3">
                  <c:v>64</c:v>
                </c:pt>
              </c:numCache>
            </c:numRef>
          </c:cat>
          <c:val>
            <c:numRef>
              <c:f>Sheet1!$B$10:$B$13</c:f>
              <c:numCache>
                <c:formatCode>General</c:formatCode>
                <c:ptCount val="4"/>
                <c:pt idx="0">
                  <c:v>1</c:v>
                </c:pt>
                <c:pt idx="1">
                  <c:v>0.96907600662662052</c:v>
                </c:pt>
                <c:pt idx="2">
                  <c:v>0.87792787271085659</c:v>
                </c:pt>
                <c:pt idx="3">
                  <c:v>0.74730807492682139</c:v>
                </c:pt>
              </c:numCache>
            </c:numRef>
          </c:val>
          <c:smooth val="0"/>
          <c:extLst/>
        </c:ser>
        <c:ser>
          <c:idx val="1"/>
          <c:order val="1"/>
          <c:tx>
            <c:strRef>
              <c:f>Sheet1!$C$9</c:f>
              <c:strCache>
                <c:ptCount val="1"/>
                <c:pt idx="0">
                  <c:v>AMPI: D=20</c:v>
                </c:pt>
              </c:strCache>
            </c:strRef>
          </c:tx>
          <c:spPr>
            <a:ln w="28575" cap="rnd">
              <a:solidFill>
                <a:srgbClr val="C00000"/>
              </a:solidFill>
              <a:prstDash val="sysDash"/>
              <a:round/>
            </a:ln>
            <a:effectLst/>
          </c:spPr>
          <c:marker>
            <c:symbol val="triangle"/>
            <c:size val="12"/>
            <c:spPr>
              <a:solidFill>
                <a:srgbClr val="C00000"/>
              </a:solidFill>
              <a:ln w="9525">
                <a:solidFill>
                  <a:srgbClr val="9E0000"/>
                </a:solidFill>
              </a:ln>
              <a:effectLst/>
            </c:spPr>
          </c:marker>
          <c:cat>
            <c:numRef>
              <c:f>Sheet1!$A$10:$A$13</c:f>
              <c:numCache>
                <c:formatCode>General</c:formatCode>
                <c:ptCount val="4"/>
                <c:pt idx="0">
                  <c:v>1</c:v>
                </c:pt>
                <c:pt idx="1">
                  <c:v>4</c:v>
                </c:pt>
                <c:pt idx="2">
                  <c:v>16</c:v>
                </c:pt>
                <c:pt idx="3">
                  <c:v>64</c:v>
                </c:pt>
              </c:numCache>
            </c:numRef>
          </c:cat>
          <c:val>
            <c:numRef>
              <c:f>Sheet1!$C$10:$C$13</c:f>
              <c:numCache>
                <c:formatCode>General</c:formatCode>
                <c:ptCount val="4"/>
                <c:pt idx="0">
                  <c:v>1.0948305146581678</c:v>
                </c:pt>
                <c:pt idx="1">
                  <c:v>1.0132286375302517</c:v>
                </c:pt>
                <c:pt idx="2">
                  <c:v>0.89594502491583805</c:v>
                </c:pt>
                <c:pt idx="3">
                  <c:v>0.91091956631469617</c:v>
                </c:pt>
              </c:numCache>
            </c:numRef>
          </c:val>
          <c:smooth val="0"/>
          <c:extLst/>
        </c:ser>
        <c:ser>
          <c:idx val="2"/>
          <c:order val="2"/>
          <c:tx>
            <c:strRef>
              <c:f>Sheet1!$D$9</c:f>
              <c:strCache>
                <c:ptCount val="1"/>
                <c:pt idx="0">
                  <c:v>AMPI: D=40</c:v>
                </c:pt>
              </c:strCache>
            </c:strRef>
          </c:tx>
          <c:spPr>
            <a:ln w="28575" cap="rnd">
              <a:solidFill>
                <a:schemeClr val="tx1"/>
              </a:solidFill>
              <a:prstDash val="sysDash"/>
              <a:round/>
            </a:ln>
            <a:effectLst/>
          </c:spPr>
          <c:marker>
            <c:symbol val="plus"/>
            <c:size val="10"/>
            <c:spPr>
              <a:solidFill>
                <a:schemeClr val="tx1"/>
              </a:solidFill>
              <a:ln w="9525">
                <a:solidFill>
                  <a:schemeClr val="tx1"/>
                </a:solidFill>
                <a:prstDash val="lgDashDot"/>
              </a:ln>
              <a:effectLst/>
            </c:spPr>
          </c:marker>
          <c:cat>
            <c:numRef>
              <c:f>Sheet1!$A$10:$A$13</c:f>
              <c:numCache>
                <c:formatCode>General</c:formatCode>
                <c:ptCount val="4"/>
                <c:pt idx="0">
                  <c:v>1</c:v>
                </c:pt>
                <c:pt idx="1">
                  <c:v>4</c:v>
                </c:pt>
                <c:pt idx="2">
                  <c:v>16</c:v>
                </c:pt>
                <c:pt idx="3">
                  <c:v>64</c:v>
                </c:pt>
              </c:numCache>
            </c:numRef>
          </c:cat>
          <c:val>
            <c:numRef>
              <c:f>Sheet1!$D$10:$D$13</c:f>
              <c:numCache>
                <c:formatCode>General</c:formatCode>
                <c:ptCount val="4"/>
                <c:pt idx="0">
                  <c:v>1.0960656946145977</c:v>
                </c:pt>
                <c:pt idx="1">
                  <c:v>1.0643274549326511</c:v>
                </c:pt>
                <c:pt idx="2">
                  <c:v>0.9661815171030721</c:v>
                </c:pt>
                <c:pt idx="3">
                  <c:v>1.0086261690294935</c:v>
                </c:pt>
              </c:numCache>
            </c:numRef>
          </c:val>
          <c:smooth val="0"/>
          <c:extLst/>
        </c:ser>
        <c:ser>
          <c:idx val="3"/>
          <c:order val="3"/>
          <c:tx>
            <c:strRef>
              <c:f>Sheet1!$H$9</c:f>
              <c:strCache>
                <c:ptCount val="1"/>
                <c:pt idx="0">
                  <c:v>MPI: D=10</c:v>
                </c:pt>
              </c:strCache>
            </c:strRef>
          </c:tx>
          <c:spPr>
            <a:ln>
              <a:solidFill>
                <a:srgbClr val="FFC000"/>
              </a:solidFill>
            </a:ln>
          </c:spPr>
          <c:cat>
            <c:numRef>
              <c:f>Sheet1!$A$10:$A$13</c:f>
              <c:numCache>
                <c:formatCode>General</c:formatCode>
                <c:ptCount val="4"/>
                <c:pt idx="0">
                  <c:v>1</c:v>
                </c:pt>
                <c:pt idx="1">
                  <c:v>4</c:v>
                </c:pt>
                <c:pt idx="2">
                  <c:v>16</c:v>
                </c:pt>
                <c:pt idx="3">
                  <c:v>64</c:v>
                </c:pt>
              </c:numCache>
            </c:numRef>
          </c:cat>
          <c:val>
            <c:numRef>
              <c:f>Sheet1!$H$10:$H$13</c:f>
              <c:numCache>
                <c:formatCode>General</c:formatCode>
                <c:ptCount val="4"/>
                <c:pt idx="0">
                  <c:v>1.134810963440307</c:v>
                </c:pt>
                <c:pt idx="1">
                  <c:v>1.1270674490493682</c:v>
                </c:pt>
                <c:pt idx="2">
                  <c:v>1.1748244338563296</c:v>
                </c:pt>
                <c:pt idx="3">
                  <c:v>1.1952923328059823</c:v>
                </c:pt>
              </c:numCache>
            </c:numRef>
          </c:val>
          <c:smooth val="0"/>
        </c:ser>
        <c:ser>
          <c:idx val="4"/>
          <c:order val="4"/>
          <c:tx>
            <c:strRef>
              <c:f>Sheet1!$I$9</c:f>
              <c:strCache>
                <c:ptCount val="1"/>
                <c:pt idx="0">
                  <c:v>MPI: D=20</c:v>
                </c:pt>
              </c:strCache>
            </c:strRef>
          </c:tx>
          <c:spPr>
            <a:ln>
              <a:solidFill>
                <a:srgbClr val="A889FF"/>
              </a:solidFill>
            </a:ln>
          </c:spPr>
          <c:marker>
            <c:spPr>
              <a:solidFill>
                <a:srgbClr val="A889FF"/>
              </a:solidFill>
            </c:spPr>
          </c:marker>
          <c:cat>
            <c:numRef>
              <c:f>Sheet1!$A$10:$A$13</c:f>
              <c:numCache>
                <c:formatCode>General</c:formatCode>
                <c:ptCount val="4"/>
                <c:pt idx="0">
                  <c:v>1</c:v>
                </c:pt>
                <c:pt idx="1">
                  <c:v>4</c:v>
                </c:pt>
                <c:pt idx="2">
                  <c:v>16</c:v>
                </c:pt>
                <c:pt idx="3">
                  <c:v>64</c:v>
                </c:pt>
              </c:numCache>
            </c:numRef>
          </c:cat>
          <c:val>
            <c:numRef>
              <c:f>Sheet1!$I$10:$I$13</c:f>
              <c:numCache>
                <c:formatCode>General</c:formatCode>
                <c:ptCount val="4"/>
                <c:pt idx="0">
                  <c:v>1.1409661845030958</c:v>
                </c:pt>
                <c:pt idx="1">
                  <c:v>1.0934170223728594</c:v>
                </c:pt>
                <c:pt idx="2">
                  <c:v>1.129762221470882</c:v>
                </c:pt>
                <c:pt idx="3">
                  <c:v>1.1684912828308927</c:v>
                </c:pt>
              </c:numCache>
            </c:numRef>
          </c:val>
          <c:smooth val="0"/>
        </c:ser>
        <c:ser>
          <c:idx val="5"/>
          <c:order val="5"/>
          <c:tx>
            <c:strRef>
              <c:f>Sheet1!$J$9</c:f>
              <c:strCache>
                <c:ptCount val="1"/>
                <c:pt idx="0">
                  <c:v>MPI: D=40</c:v>
                </c:pt>
              </c:strCache>
            </c:strRef>
          </c:tx>
          <c:cat>
            <c:numRef>
              <c:f>Sheet1!$A$10:$A$13</c:f>
              <c:numCache>
                <c:formatCode>General</c:formatCode>
                <c:ptCount val="4"/>
                <c:pt idx="0">
                  <c:v>1</c:v>
                </c:pt>
                <c:pt idx="1">
                  <c:v>4</c:v>
                </c:pt>
                <c:pt idx="2">
                  <c:v>16</c:v>
                </c:pt>
                <c:pt idx="3">
                  <c:v>64</c:v>
                </c:pt>
              </c:numCache>
            </c:numRef>
          </c:cat>
          <c:val>
            <c:numRef>
              <c:f>Sheet1!$J$10:$J$13</c:f>
              <c:numCache>
                <c:formatCode>General</c:formatCode>
                <c:ptCount val="4"/>
                <c:pt idx="0">
                  <c:v>1.1424891189916635</c:v>
                </c:pt>
                <c:pt idx="1">
                  <c:v>1.0765375211340225</c:v>
                </c:pt>
                <c:pt idx="2">
                  <c:v>1.0683982457228911</c:v>
                </c:pt>
                <c:pt idx="3">
                  <c:v>1.1086719065046935</c:v>
                </c:pt>
              </c:numCache>
            </c:numRef>
          </c:val>
          <c:smooth val="0"/>
        </c:ser>
        <c:dLbls>
          <c:showLegendKey val="0"/>
          <c:showVal val="0"/>
          <c:showCatName val="0"/>
          <c:showSerName val="0"/>
          <c:showPercent val="0"/>
          <c:showBubbleSize val="0"/>
        </c:dLbls>
        <c:marker val="1"/>
        <c:smooth val="0"/>
        <c:axId val="289492920"/>
        <c:axId val="289491744"/>
      </c:lineChart>
      <c:catAx>
        <c:axId val="289492920"/>
        <c:scaling>
          <c:orientation val="minMax"/>
        </c:scaling>
        <c:delete val="0"/>
        <c:axPos val="b"/>
        <c:title>
          <c:tx>
            <c:rich>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sz="1800" baseline="0"/>
                  <a:t># nodes</a:t>
                </a:r>
              </a:p>
            </c:rich>
          </c:tx>
          <c:layout/>
          <c:overlay val="0"/>
          <c:spPr>
            <a:noFill/>
            <a:ln>
              <a:noFill/>
            </a:ln>
            <a:effectLst/>
          </c:sp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289491744"/>
        <c:crosses val="autoZero"/>
        <c:auto val="1"/>
        <c:lblAlgn val="ctr"/>
        <c:lblOffset val="100"/>
        <c:noMultiLvlLbl val="0"/>
      </c:catAx>
      <c:valAx>
        <c:axId val="289491744"/>
        <c:scaling>
          <c:orientation val="minMax"/>
          <c:max val="1.2"/>
          <c:min val="0.5"/>
        </c:scaling>
        <c:delete val="0"/>
        <c:axPos val="l"/>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sz="1800" baseline="0"/>
                  <a:t>Performance, normalized</a:t>
                </a:r>
              </a:p>
            </c:rich>
          </c:tx>
          <c:layout>
            <c:manualLayout>
              <c:xMode val="edge"/>
              <c:yMode val="edge"/>
              <c:x val="1.3349835122721783E-3"/>
              <c:y val="0.15914335427379034"/>
            </c:manualLayout>
          </c:layout>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289492920"/>
        <c:crosses val="autoZero"/>
        <c:crossBetween val="between"/>
      </c:valAx>
      <c:spPr>
        <a:noFill/>
        <a:ln>
          <a:solidFill>
            <a:schemeClr val="tx1"/>
          </a:solidFill>
        </a:ln>
        <a:effectLst/>
      </c:spPr>
    </c:plotArea>
    <c:legend>
      <c:legendPos val="b"/>
      <c:layout>
        <c:manualLayout>
          <c:xMode val="edge"/>
          <c:yMode val="edge"/>
          <c:x val="0.14893585332625212"/>
          <c:y val="0.71116259424776096"/>
          <c:w val="0.52701722585263355"/>
          <c:h val="0.1290377448860093"/>
        </c:manualLayout>
      </c:layout>
      <c:overlay val="1"/>
      <c:spPr>
        <a:noFill/>
        <a:ln>
          <a:solidFill>
            <a:schemeClr val="tx1"/>
          </a:solid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defRPr sz="1400" baseline="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n-US" sz="2000" baseline="0"/>
              <a:t>Weak scaling</a:t>
            </a:r>
          </a:p>
          <a:p>
            <a:pPr>
              <a:defRPr sz="2000" b="0" i="0" u="none" strike="noStrike" kern="1200" spc="0" baseline="0">
                <a:solidFill>
                  <a:schemeClr val="tx1">
                    <a:lumMod val="65000"/>
                    <a:lumOff val="35000"/>
                  </a:schemeClr>
                </a:solidFill>
                <a:latin typeface="+mn-lt"/>
                <a:ea typeface="+mn-ea"/>
                <a:cs typeface="+mn-cs"/>
              </a:defRPr>
            </a:pPr>
            <a:r>
              <a:rPr lang="en-US" sz="2000" baseline="0"/>
              <a:t>sub-iterations=4</a:t>
            </a:r>
          </a:p>
        </c:rich>
      </c:tx>
      <c:layout>
        <c:manualLayout>
          <c:xMode val="edge"/>
          <c:yMode val="edge"/>
          <c:x val="0.313277824716513"/>
          <c:y val="0.38410905959341402"/>
        </c:manualLayout>
      </c:layout>
      <c:overlay val="0"/>
      <c:spPr>
        <a:noFill/>
        <a:ln>
          <a:noFill/>
        </a:ln>
        <a:effectLst/>
      </c:spPr>
    </c:title>
    <c:autoTitleDeleted val="0"/>
    <c:plotArea>
      <c:layout>
        <c:manualLayout>
          <c:layoutTarget val="inner"/>
          <c:xMode val="edge"/>
          <c:yMode val="edge"/>
          <c:x val="0.11723723586516314"/>
          <c:y val="7.4832000032446847E-2"/>
          <c:w val="0.86243018762601231"/>
          <c:h val="0.83187468461828695"/>
        </c:manualLayout>
      </c:layout>
      <c:lineChart>
        <c:grouping val="standard"/>
        <c:varyColors val="0"/>
        <c:ser>
          <c:idx val="0"/>
          <c:order val="0"/>
          <c:tx>
            <c:strRef>
              <c:f>Sheet1!$B$26</c:f>
              <c:strCache>
                <c:ptCount val="1"/>
                <c:pt idx="0">
                  <c:v>AMPI: D=10</c:v>
                </c:pt>
              </c:strCache>
            </c:strRef>
          </c:tx>
          <c:spPr>
            <a:ln w="28575" cap="rnd">
              <a:solidFill>
                <a:schemeClr val="accent1"/>
              </a:solidFill>
              <a:prstDash val="sysDash"/>
              <a:round/>
            </a:ln>
            <a:effectLst/>
          </c:spPr>
          <c:marker>
            <c:symbol val="circle"/>
            <c:size val="10"/>
            <c:spPr>
              <a:solidFill>
                <a:schemeClr val="accent1"/>
              </a:solidFill>
              <a:ln w="9525">
                <a:solidFill>
                  <a:schemeClr val="accent1"/>
                </a:solidFill>
                <a:prstDash val="lgDash"/>
              </a:ln>
              <a:effectLst/>
            </c:spPr>
          </c:marker>
          <c:cat>
            <c:numRef>
              <c:f>Sheet1!$A$27:$A$30</c:f>
              <c:numCache>
                <c:formatCode>General</c:formatCode>
                <c:ptCount val="4"/>
                <c:pt idx="0">
                  <c:v>1</c:v>
                </c:pt>
                <c:pt idx="1">
                  <c:v>4</c:v>
                </c:pt>
                <c:pt idx="2">
                  <c:v>16</c:v>
                </c:pt>
                <c:pt idx="3">
                  <c:v>64</c:v>
                </c:pt>
              </c:numCache>
            </c:numRef>
          </c:cat>
          <c:val>
            <c:numRef>
              <c:f>Sheet1!$B$27:$B$30</c:f>
              <c:numCache>
                <c:formatCode>General</c:formatCode>
                <c:ptCount val="4"/>
                <c:pt idx="0">
                  <c:v>0.73032409096443984</c:v>
                </c:pt>
                <c:pt idx="1">
                  <c:v>0.65266217662131232</c:v>
                </c:pt>
                <c:pt idx="2">
                  <c:v>0.62622236000504039</c:v>
                </c:pt>
                <c:pt idx="3">
                  <c:v>0.63073737047288703</c:v>
                </c:pt>
              </c:numCache>
            </c:numRef>
          </c:val>
          <c:smooth val="0"/>
          <c:extLst/>
        </c:ser>
        <c:ser>
          <c:idx val="1"/>
          <c:order val="1"/>
          <c:tx>
            <c:strRef>
              <c:f>Sheet1!$C$26</c:f>
              <c:strCache>
                <c:ptCount val="1"/>
                <c:pt idx="0">
                  <c:v>AMPI: D=20</c:v>
                </c:pt>
              </c:strCache>
            </c:strRef>
          </c:tx>
          <c:spPr>
            <a:ln w="28575" cap="rnd">
              <a:solidFill>
                <a:srgbClr val="C00000"/>
              </a:solidFill>
              <a:prstDash val="sysDash"/>
              <a:round/>
            </a:ln>
            <a:effectLst/>
          </c:spPr>
          <c:marker>
            <c:symbol val="triangle"/>
            <c:size val="10"/>
            <c:spPr>
              <a:solidFill>
                <a:srgbClr val="C00000"/>
              </a:solidFill>
              <a:ln w="9525">
                <a:solidFill>
                  <a:schemeClr val="tx2"/>
                </a:solidFill>
              </a:ln>
              <a:effectLst/>
            </c:spPr>
          </c:marker>
          <c:cat>
            <c:numRef>
              <c:f>Sheet1!$A$27:$A$30</c:f>
              <c:numCache>
                <c:formatCode>General</c:formatCode>
                <c:ptCount val="4"/>
                <c:pt idx="0">
                  <c:v>1</c:v>
                </c:pt>
                <c:pt idx="1">
                  <c:v>4</c:v>
                </c:pt>
                <c:pt idx="2">
                  <c:v>16</c:v>
                </c:pt>
                <c:pt idx="3">
                  <c:v>64</c:v>
                </c:pt>
              </c:numCache>
            </c:numRef>
          </c:cat>
          <c:val>
            <c:numRef>
              <c:f>Sheet1!$C$27:$C$30</c:f>
              <c:numCache>
                <c:formatCode>General</c:formatCode>
                <c:ptCount val="4"/>
                <c:pt idx="0">
                  <c:v>0.69321699694661043</c:v>
                </c:pt>
                <c:pt idx="1">
                  <c:v>0.67057801043195264</c:v>
                </c:pt>
                <c:pt idx="2">
                  <c:v>0.60513067793223174</c:v>
                </c:pt>
                <c:pt idx="3">
                  <c:v>0.59718545108060972</c:v>
                </c:pt>
              </c:numCache>
            </c:numRef>
          </c:val>
          <c:smooth val="0"/>
          <c:extLst/>
        </c:ser>
        <c:ser>
          <c:idx val="2"/>
          <c:order val="2"/>
          <c:tx>
            <c:strRef>
              <c:f>Sheet1!$D$26</c:f>
              <c:strCache>
                <c:ptCount val="1"/>
                <c:pt idx="0">
                  <c:v>AMPI: D=40</c:v>
                </c:pt>
              </c:strCache>
            </c:strRef>
          </c:tx>
          <c:spPr>
            <a:ln w="28575" cap="rnd">
              <a:solidFill>
                <a:schemeClr val="tx1"/>
              </a:solidFill>
              <a:prstDash val="sysDash"/>
              <a:round/>
            </a:ln>
            <a:effectLst/>
          </c:spPr>
          <c:marker>
            <c:symbol val="x"/>
            <c:size val="10"/>
            <c:spPr>
              <a:solidFill>
                <a:schemeClr val="tx1"/>
              </a:solidFill>
              <a:ln w="9525">
                <a:solidFill>
                  <a:schemeClr val="tx1"/>
                </a:solidFill>
              </a:ln>
              <a:effectLst/>
            </c:spPr>
          </c:marker>
          <c:dPt>
            <c:idx val="3"/>
            <c:bubble3D val="0"/>
          </c:dPt>
          <c:cat>
            <c:numRef>
              <c:f>Sheet1!$A$27:$A$30</c:f>
              <c:numCache>
                <c:formatCode>General</c:formatCode>
                <c:ptCount val="4"/>
                <c:pt idx="0">
                  <c:v>1</c:v>
                </c:pt>
                <c:pt idx="1">
                  <c:v>4</c:v>
                </c:pt>
                <c:pt idx="2">
                  <c:v>16</c:v>
                </c:pt>
                <c:pt idx="3">
                  <c:v>64</c:v>
                </c:pt>
              </c:numCache>
            </c:numRef>
          </c:cat>
          <c:val>
            <c:numRef>
              <c:f>Sheet1!$D$27:$D$30</c:f>
              <c:numCache>
                <c:formatCode>General</c:formatCode>
                <c:ptCount val="4"/>
                <c:pt idx="0">
                  <c:v>0.73671705099359808</c:v>
                </c:pt>
                <c:pt idx="1">
                  <c:v>0.6601567565984181</c:v>
                </c:pt>
                <c:pt idx="2">
                  <c:v>0.62848216155446202</c:v>
                </c:pt>
                <c:pt idx="3">
                  <c:v>0.61954282017005291</c:v>
                </c:pt>
              </c:numCache>
            </c:numRef>
          </c:val>
          <c:smooth val="0"/>
          <c:extLst/>
        </c:ser>
        <c:ser>
          <c:idx val="3"/>
          <c:order val="3"/>
          <c:tx>
            <c:strRef>
              <c:f>Sheet1!$H$26</c:f>
              <c:strCache>
                <c:ptCount val="1"/>
                <c:pt idx="0">
                  <c:v>MPI: D=10</c:v>
                </c:pt>
              </c:strCache>
            </c:strRef>
          </c:tx>
          <c:spPr>
            <a:ln>
              <a:solidFill>
                <a:srgbClr val="FFC000"/>
              </a:solidFill>
            </a:ln>
          </c:spPr>
          <c:marker>
            <c:spPr>
              <a:solidFill>
                <a:srgbClr val="FFC000"/>
              </a:solidFill>
              <a:ln>
                <a:solidFill>
                  <a:srgbClr val="FFC000"/>
                </a:solidFill>
              </a:ln>
            </c:spPr>
          </c:marker>
          <c:cat>
            <c:numRef>
              <c:f>Sheet1!$A$27:$A$30</c:f>
              <c:numCache>
                <c:formatCode>General</c:formatCode>
                <c:ptCount val="4"/>
                <c:pt idx="0">
                  <c:v>1</c:v>
                </c:pt>
                <c:pt idx="1">
                  <c:v>4</c:v>
                </c:pt>
                <c:pt idx="2">
                  <c:v>16</c:v>
                </c:pt>
                <c:pt idx="3">
                  <c:v>64</c:v>
                </c:pt>
              </c:numCache>
            </c:numRef>
          </c:cat>
          <c:val>
            <c:numRef>
              <c:f>Sheet1!$H$27:$H$30</c:f>
              <c:numCache>
                <c:formatCode>General</c:formatCode>
                <c:ptCount val="4"/>
                <c:pt idx="0">
                  <c:v>0.72806364790173317</c:v>
                </c:pt>
                <c:pt idx="1">
                  <c:v>0.70760419015628129</c:v>
                </c:pt>
                <c:pt idx="2">
                  <c:v>0.86916736342290823</c:v>
                </c:pt>
                <c:pt idx="3">
                  <c:v>0.96495778741283378</c:v>
                </c:pt>
              </c:numCache>
            </c:numRef>
          </c:val>
          <c:smooth val="0"/>
        </c:ser>
        <c:ser>
          <c:idx val="4"/>
          <c:order val="4"/>
          <c:tx>
            <c:strRef>
              <c:f>Sheet1!$I$26</c:f>
              <c:strCache>
                <c:ptCount val="1"/>
                <c:pt idx="0">
                  <c:v>MPI: D=20</c:v>
                </c:pt>
              </c:strCache>
            </c:strRef>
          </c:tx>
          <c:spPr>
            <a:ln>
              <a:solidFill>
                <a:srgbClr val="A889FF"/>
              </a:solidFill>
            </a:ln>
          </c:spPr>
          <c:marker>
            <c:spPr>
              <a:solidFill>
                <a:srgbClr val="A889FF"/>
              </a:solidFill>
              <a:ln>
                <a:solidFill>
                  <a:srgbClr val="A889FF"/>
                </a:solidFill>
              </a:ln>
            </c:spPr>
          </c:marker>
          <c:cat>
            <c:numRef>
              <c:f>Sheet1!$A$27:$A$30</c:f>
              <c:numCache>
                <c:formatCode>General</c:formatCode>
                <c:ptCount val="4"/>
                <c:pt idx="0">
                  <c:v>1</c:v>
                </c:pt>
                <c:pt idx="1">
                  <c:v>4</c:v>
                </c:pt>
                <c:pt idx="2">
                  <c:v>16</c:v>
                </c:pt>
                <c:pt idx="3">
                  <c:v>64</c:v>
                </c:pt>
              </c:numCache>
            </c:numRef>
          </c:cat>
          <c:val>
            <c:numRef>
              <c:f>Sheet1!$I$27:$I$30</c:f>
              <c:numCache>
                <c:formatCode>General</c:formatCode>
                <c:ptCount val="4"/>
                <c:pt idx="0">
                  <c:v>0.72862764619533371</c:v>
                </c:pt>
                <c:pt idx="1">
                  <c:v>0.68215705815939176</c:v>
                </c:pt>
                <c:pt idx="2">
                  <c:v>0.71955073308815531</c:v>
                </c:pt>
                <c:pt idx="3">
                  <c:v>0.86709413946468605</c:v>
                </c:pt>
              </c:numCache>
            </c:numRef>
          </c:val>
          <c:smooth val="0"/>
        </c:ser>
        <c:ser>
          <c:idx val="5"/>
          <c:order val="5"/>
          <c:tx>
            <c:strRef>
              <c:f>Sheet1!$J$26</c:f>
              <c:strCache>
                <c:ptCount val="1"/>
                <c:pt idx="0">
                  <c:v>MPI: D=40</c:v>
                </c:pt>
              </c:strCache>
            </c:strRef>
          </c:tx>
          <c:cat>
            <c:numRef>
              <c:f>Sheet1!$A$27:$A$30</c:f>
              <c:numCache>
                <c:formatCode>General</c:formatCode>
                <c:ptCount val="4"/>
                <c:pt idx="0">
                  <c:v>1</c:v>
                </c:pt>
                <c:pt idx="1">
                  <c:v>4</c:v>
                </c:pt>
                <c:pt idx="2">
                  <c:v>16</c:v>
                </c:pt>
                <c:pt idx="3">
                  <c:v>64</c:v>
                </c:pt>
              </c:numCache>
            </c:numRef>
          </c:cat>
          <c:val>
            <c:numRef>
              <c:f>Sheet1!$J$27:$J$30</c:f>
              <c:numCache>
                <c:formatCode>General</c:formatCode>
                <c:ptCount val="4"/>
                <c:pt idx="0">
                  <c:v>0.72672601147729332</c:v>
                </c:pt>
                <c:pt idx="1">
                  <c:v>0.68295575196098612</c:v>
                </c:pt>
                <c:pt idx="2">
                  <c:v>0.69385856861798489</c:v>
                </c:pt>
                <c:pt idx="3">
                  <c:v>0.72499740889781983</c:v>
                </c:pt>
              </c:numCache>
            </c:numRef>
          </c:val>
          <c:smooth val="0"/>
        </c:ser>
        <c:dLbls>
          <c:showLegendKey val="0"/>
          <c:showVal val="0"/>
          <c:showCatName val="0"/>
          <c:showSerName val="0"/>
          <c:showPercent val="0"/>
          <c:showBubbleSize val="0"/>
        </c:dLbls>
        <c:marker val="1"/>
        <c:smooth val="0"/>
        <c:axId val="289494096"/>
        <c:axId val="290358104"/>
      </c:lineChart>
      <c:catAx>
        <c:axId val="289494096"/>
        <c:scaling>
          <c:orientation val="minMax"/>
        </c:scaling>
        <c:delete val="0"/>
        <c:axPos val="b"/>
        <c:title>
          <c:tx>
            <c:rich>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sz="1800" baseline="0"/>
                  <a:t># nodes</a:t>
                </a:r>
              </a:p>
            </c:rich>
          </c:tx>
          <c:layout/>
          <c:overlay val="0"/>
          <c:spPr>
            <a:noFill/>
            <a:ln>
              <a:noFill/>
            </a:ln>
            <a:effectLst/>
          </c:sp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290358104"/>
        <c:crosses val="autoZero"/>
        <c:auto val="1"/>
        <c:lblAlgn val="ctr"/>
        <c:lblOffset val="100"/>
        <c:noMultiLvlLbl val="0"/>
      </c:catAx>
      <c:valAx>
        <c:axId val="290358104"/>
        <c:scaling>
          <c:orientation val="minMax"/>
          <c:max val="1.2"/>
          <c:min val="0.5"/>
        </c:scaling>
        <c:delete val="0"/>
        <c:axPos val="l"/>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sz="1800" baseline="0" dirty="0"/>
                  <a:t>Performance, </a:t>
                </a:r>
                <a:r>
                  <a:rPr lang="en-US" sz="1800" baseline="0" dirty="0" err="1"/>
                  <a:t>npormalized</a:t>
                </a:r>
                <a:endParaRPr lang="en-US" sz="1800" baseline="0" dirty="0"/>
              </a:p>
            </c:rich>
          </c:tx>
          <c:layout>
            <c:manualLayout>
              <c:xMode val="edge"/>
              <c:yMode val="edge"/>
              <c:x val="5.7995345821041195E-3"/>
              <c:y val="0.17893399962428033"/>
            </c:manualLayout>
          </c:layout>
          <c:overlay val="0"/>
          <c:spPr>
            <a:noFill/>
            <a:ln>
              <a:noFill/>
            </a:ln>
            <a:effectLst/>
          </c:spPr>
        </c:title>
        <c:numFmt formatCode="General" sourceLinked="1"/>
        <c:majorTickMark val="none"/>
        <c:minorTickMark val="none"/>
        <c:tickLblPos val="nextTo"/>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289494096"/>
        <c:crosses val="autoZero"/>
        <c:crossBetween val="between"/>
      </c:valAx>
      <c:spPr>
        <a:noFill/>
        <a:ln>
          <a:solidFill>
            <a:schemeClr val="tx1"/>
          </a:solidFill>
        </a:ln>
        <a:effectLst/>
      </c:spPr>
    </c:plotArea>
    <c:legend>
      <c:legendPos val="b"/>
      <c:layout>
        <c:manualLayout>
          <c:xMode val="edge"/>
          <c:yMode val="edge"/>
          <c:x val="0.14308913561952299"/>
          <c:y val="8.4455601418003901E-2"/>
          <c:w val="0.51654919660830478"/>
          <c:h val="0.14113644069550324"/>
        </c:manualLayout>
      </c:layout>
      <c:overlay val="1"/>
      <c:spPr>
        <a:noFill/>
        <a:ln>
          <a:solidFill>
            <a:schemeClr val="tx1"/>
          </a:solid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defRPr sz="1400" baseline="0"/>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BF6381A-191E-FD4D-96B1-BF98B0949388}" type="datetimeFigureOut">
              <a:rPr lang="en-US" smtClean="0"/>
              <a:t>4/17/2017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D666841-E6C9-3545-BA08-83DB3B01C47C}" type="slidenum">
              <a:rPr lang="en-US" smtClean="0"/>
              <a:t>‹#›</a:t>
            </a:fld>
            <a:endParaRPr lang="en-US"/>
          </a:p>
        </p:txBody>
      </p:sp>
    </p:spTree>
    <p:extLst>
      <p:ext uri="{BB962C8B-B14F-4D97-AF65-F5344CB8AC3E}">
        <p14:creationId xmlns:p14="http://schemas.microsoft.com/office/powerpoint/2010/main" val="249176337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222FD56-4169-8D4A-8889-43EB26B48806}" type="datetimeFigureOut">
              <a:rPr lang="en-US" smtClean="0"/>
              <a:t>4/17/2017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CB97D3A-256F-0C45-A319-497DD0800D35}" type="slidenum">
              <a:rPr lang="en-US" smtClean="0"/>
              <a:t>‹#›</a:t>
            </a:fld>
            <a:endParaRPr lang="en-US"/>
          </a:p>
        </p:txBody>
      </p:sp>
    </p:spTree>
    <p:extLst>
      <p:ext uri="{BB962C8B-B14F-4D97-AF65-F5344CB8AC3E}">
        <p14:creationId xmlns:p14="http://schemas.microsoft.com/office/powerpoint/2010/main" val="179581574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Note</a:t>
            </a:r>
            <a:r>
              <a:rPr lang="en-US" baseline="0" dirty="0" smtClean="0"/>
              <a:t> that some of these points are requirements, while others are nice features we would like the kernels to have.</a:t>
            </a:r>
            <a:r>
              <a:rPr lang="en-US" dirty="0" smtClean="0"/>
              <a:t/>
            </a:r>
            <a:br>
              <a:rPr lang="en-US" dirty="0" smtClean="0"/>
            </a:br>
            <a:r>
              <a:rPr lang="en-US" dirty="0" smtClean="0"/>
              <a:t>More specifically:</a:t>
            </a:r>
            <a:br>
              <a:rPr lang="en-US" dirty="0" smtClean="0"/>
            </a:br>
            <a:r>
              <a:rPr lang="en-US" dirty="0" smtClean="0"/>
              <a:t>Point</a:t>
            </a:r>
            <a:r>
              <a:rPr lang="en-US" baseline="0" dirty="0" smtClean="0"/>
              <a:t> 1 is a requirement</a:t>
            </a:r>
            <a:endParaRPr lang="en-US" dirty="0" smtClean="0"/>
          </a:p>
          <a:p>
            <a:r>
              <a:rPr lang="en-US" dirty="0" smtClean="0"/>
              <a:t>Point</a:t>
            </a:r>
            <a:r>
              <a:rPr lang="en-US" baseline="0" dirty="0" smtClean="0"/>
              <a:t> 2 is a requirement (i.e. the kernel should be independent of any particular time/implementation)</a:t>
            </a:r>
          </a:p>
          <a:p>
            <a:r>
              <a:rPr lang="en-US" baseline="0" dirty="0" smtClean="0"/>
              <a:t>Point 3 is </a:t>
            </a:r>
            <a:r>
              <a:rPr lang="en-US" b="1" baseline="0" dirty="0" smtClean="0"/>
              <a:t>not</a:t>
            </a:r>
            <a:r>
              <a:rPr lang="en-US" b="0" baseline="0" dirty="0" smtClean="0"/>
              <a:t> a requirement: But it helps us for the verification step, e.g. we can verify what happened, if a computation has been miscalculated etc. Also it can prevent some compiler optimizations that could be applied if there is no real work done. Last but not least, if there is some real work done, we can define metrics for performance that are intuitive and make sense in context, i.e. work/time.</a:t>
            </a:r>
          </a:p>
          <a:p>
            <a:r>
              <a:rPr lang="en-US" b="0" baseline="0" dirty="0" smtClean="0"/>
              <a:t>Point 4 is a requirement.</a:t>
            </a:r>
          </a:p>
          <a:p>
            <a:pPr marL="0" marR="0" indent="0" algn="l" defTabSz="457200" rtl="0" eaLnBrk="1" fontAlgn="auto" latinLnBrk="0" hangingPunct="1">
              <a:lnSpc>
                <a:spcPct val="100000"/>
              </a:lnSpc>
              <a:spcBef>
                <a:spcPts val="0"/>
              </a:spcBef>
              <a:spcAft>
                <a:spcPts val="0"/>
              </a:spcAft>
              <a:buClrTx/>
              <a:buSzTx/>
              <a:buFontTx/>
              <a:buNone/>
              <a:tabLst/>
              <a:defRPr/>
            </a:pPr>
            <a:r>
              <a:rPr lang="en-US" b="0" baseline="0" dirty="0" smtClean="0"/>
              <a:t>Point 5: This is a nice feature the PRKs we would like to have. </a:t>
            </a:r>
            <a:r>
              <a:rPr lang="en-US" b="1" baseline="0" dirty="0" smtClean="0"/>
              <a:t>More on this on the next slide.</a:t>
            </a:r>
            <a:endParaRPr lang="en-US" b="0"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0" baseline="0" dirty="0" smtClean="0"/>
              <a:t>Point 6 is a requirement. More on this later.</a:t>
            </a:r>
          </a:p>
          <a:p>
            <a:r>
              <a:rPr lang="en-US" b="0" baseline="0" dirty="0" smtClean="0"/>
              <a:t>Point 7 is a requirement. Kernels can be made to reflect workload specifics. We do not know how applications will look like in the future, but the kernels should be able to be properly parameterized and reflect those workloads.</a:t>
            </a:r>
            <a:endParaRPr lang="en-US" dirty="0" smtClean="0"/>
          </a:p>
        </p:txBody>
      </p:sp>
      <p:sp>
        <p:nvSpPr>
          <p:cNvPr id="4" name="Slide Number Placeholder 3"/>
          <p:cNvSpPr>
            <a:spLocks noGrp="1"/>
          </p:cNvSpPr>
          <p:nvPr>
            <p:ph type="sldNum" sz="quarter" idx="10"/>
          </p:nvPr>
        </p:nvSpPr>
        <p:spPr/>
        <p:txBody>
          <a:bodyPr/>
          <a:lstStyle/>
          <a:p>
            <a:fld id="{8CB97D3A-256F-0C45-A319-497DD0800D35}" type="slidenum">
              <a:rPr lang="en-US" smtClean="0"/>
              <a:t>4</a:t>
            </a:fld>
            <a:endParaRPr lang="en-US"/>
          </a:p>
        </p:txBody>
      </p:sp>
    </p:spTree>
    <p:extLst>
      <p:ext uri="{BB962C8B-B14F-4D97-AF65-F5344CB8AC3E}">
        <p14:creationId xmlns:p14="http://schemas.microsoft.com/office/powerpoint/2010/main" val="310927901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1">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57201" y="2961598"/>
            <a:ext cx="7686686" cy="1470025"/>
          </a:xfrm>
        </p:spPr>
        <p:txBody>
          <a:bodyPr lIns="0" rIns="0" anchor="b" anchorCtr="0">
            <a:normAutofit/>
          </a:bodyPr>
          <a:lstStyle>
            <a:lvl1pPr>
              <a:defRPr sz="3600" baseline="0">
                <a:solidFill>
                  <a:schemeClr val="bg1"/>
                </a:solidFill>
                <a:latin typeface="Verdana" pitchFamily="34" charset="0"/>
                <a:ea typeface="Verdana" pitchFamily="34" charset="0"/>
                <a:cs typeface="Verdana" pitchFamily="34" charset="0"/>
              </a:defRPr>
            </a:lvl1pPr>
          </a:lstStyle>
          <a:p>
            <a:r>
              <a:rPr lang="en-US" dirty="0" smtClean="0"/>
              <a:t>36pt Title of Presentation</a:t>
            </a:r>
            <a:br>
              <a:rPr lang="en-US" dirty="0" smtClean="0"/>
            </a:br>
            <a:r>
              <a:rPr lang="en-US" dirty="0" smtClean="0"/>
              <a:t>Title of Presentation Line Two</a:t>
            </a:r>
            <a:endParaRPr lang="en-US" dirty="0"/>
          </a:p>
        </p:txBody>
      </p:sp>
      <p:sp>
        <p:nvSpPr>
          <p:cNvPr id="3" name="Subtitle 2"/>
          <p:cNvSpPr>
            <a:spLocks noGrp="1"/>
          </p:cNvSpPr>
          <p:nvPr>
            <p:ph type="subTitle" idx="1" hasCustomPrompt="1"/>
          </p:nvPr>
        </p:nvSpPr>
        <p:spPr>
          <a:xfrm>
            <a:off x="457201" y="4651632"/>
            <a:ext cx="6330212" cy="1233813"/>
          </a:xfrm>
          <a:prstGeom prst="rect">
            <a:avLst/>
          </a:prstGeom>
        </p:spPr>
        <p:txBody>
          <a:bodyPr lIns="0" rIns="0">
            <a:normAutofit/>
          </a:bodyPr>
          <a:lstStyle>
            <a:lvl1pPr marL="0" indent="0" algn="l">
              <a:buNone/>
              <a:defRPr sz="1600" baseline="0">
                <a:solidFill>
                  <a:schemeClr val="bg1"/>
                </a:solidFill>
                <a:latin typeface="Verdana" pitchFamily="34" charset="0"/>
                <a:ea typeface="Verdana" pitchFamily="34" charset="0"/>
                <a:cs typeface="Verdan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16pt Subhead, Date, Etc.</a:t>
            </a:r>
            <a:endParaRPr lang="en-US" dirty="0"/>
          </a:p>
        </p:txBody>
      </p:sp>
      <p:sp>
        <p:nvSpPr>
          <p:cNvPr id="7" name="Rectangle 6"/>
          <p:cNvSpPr/>
          <p:nvPr/>
        </p:nvSpPr>
        <p:spPr>
          <a:xfrm>
            <a:off x="455614" y="6365941"/>
            <a:ext cx="2101048" cy="138499"/>
          </a:xfrm>
          <a:prstGeom prst="rect">
            <a:avLst/>
          </a:prstGeom>
        </p:spPr>
        <p:txBody>
          <a:bodyPr wrap="none" lIns="0" tIns="0" rIns="0" bIns="0">
            <a:spAutoFit/>
          </a:bodyPr>
          <a:lstStyle/>
          <a:p>
            <a:pPr algn="l" rtl="0"/>
            <a:r>
              <a:rPr lang="en-US" sz="900" b="0" i="0" u="none" strike="noStrike" kern="1200" baseline="0" smtClean="0">
                <a:solidFill>
                  <a:schemeClr val="accent3"/>
                </a:solidFill>
                <a:latin typeface="Verdana" pitchFamily="34" charset="0"/>
                <a:ea typeface="Verdana" pitchFamily="34" charset="0"/>
                <a:cs typeface="Verdana" pitchFamily="34" charset="0"/>
              </a:rPr>
              <a:t>Intel Confidential </a:t>
            </a:r>
            <a:r>
              <a:rPr lang="en-US" sz="900" b="0" i="0" u="none" strike="noStrike" kern="1200" baseline="0" dirty="0" smtClean="0">
                <a:solidFill>
                  <a:schemeClr val="accent3"/>
                </a:solidFill>
                <a:latin typeface="Verdana" pitchFamily="34" charset="0"/>
                <a:ea typeface="Verdana" pitchFamily="34" charset="0"/>
                <a:cs typeface="Verdana" pitchFamily="34" charset="0"/>
              </a:rPr>
              <a:t>— Do Not Forward</a:t>
            </a:r>
          </a:p>
        </p:txBody>
      </p:sp>
      <p:pic>
        <p:nvPicPr>
          <p:cNvPr id="1027" name="Picture 3" descr="W:\Clients\Intel\PRODUCTION\2012_13_Production\ASSETS_LOGOS_2012-13\Assets_Complete_2012-13\ PEEL AWAY\Intel_Peels\Intel_Peels_RGB\Peel_rgb_png\peel_rt_btm_drkBlue_rgb_216.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54891" y="5394581"/>
            <a:ext cx="1892808" cy="1463421"/>
          </a:xfrm>
          <a:prstGeom prst="rect">
            <a:avLst/>
          </a:prstGeom>
          <a:noFill/>
          <a:extLst>
            <a:ext uri="{909E8E84-426E-40DD-AFC4-6F175D3DCCD1}">
              <a14:hiddenFill xmlns:a14="http://schemas.microsoft.com/office/drawing/2010/main">
                <a:solidFill>
                  <a:srgbClr val="FFFFFF"/>
                </a:solidFill>
              </a14:hiddenFill>
            </a:ext>
          </a:extLst>
        </p:spPr>
      </p:pic>
      <p:pic>
        <p:nvPicPr>
          <p:cNvPr id="9" name="Bild 8" descr="int_lookins_i_hrz_wht_rgb_3000.png"/>
          <p:cNvPicPr>
            <a:picLocks noChangeAspect="1"/>
          </p:cNvPicPr>
          <p:nvPr/>
        </p:nvPicPr>
        <p:blipFill>
          <a:blip r:embed="rId3" cstate="screen">
            <a:extLst>
              <a:ext uri="{28A0092B-C50C-407E-A947-70E740481C1C}">
                <a14:useLocalDpi xmlns:a14="http://schemas.microsoft.com/office/drawing/2010/main" val="0"/>
              </a:ext>
            </a:extLst>
          </a:blip>
          <a:stretch>
            <a:fillRect/>
          </a:stretch>
        </p:blipFill>
        <p:spPr>
          <a:xfrm>
            <a:off x="436563" y="2023533"/>
            <a:ext cx="2052256" cy="576000"/>
          </a:xfrm>
          <a:prstGeom prst="rect">
            <a:avLst/>
          </a:prstGeom>
        </p:spPr>
      </p:pic>
    </p:spTree>
    <p:extLst>
      <p:ext uri="{BB962C8B-B14F-4D97-AF65-F5344CB8AC3E}">
        <p14:creationId xmlns:p14="http://schemas.microsoft.com/office/powerpoint/2010/main" val="305523046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blank" preserve="1">
  <p:cSld name="Back Cover">
    <p:bg>
      <p:bgPr>
        <a:solidFill>
          <a:schemeClr val="accent1"/>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2"/>
            <a:ext cx="2133600" cy="365125"/>
          </a:xfrm>
          <a:prstGeom prst="rect">
            <a:avLst/>
          </a:prstGeom>
        </p:spPr>
        <p:txBody>
          <a:bodyPr/>
          <a:lstStyle>
            <a:lvl1pPr>
              <a:defRPr>
                <a:latin typeface="Verdana" pitchFamily="34" charset="0"/>
                <a:ea typeface="Verdana" pitchFamily="34" charset="0"/>
                <a:cs typeface="Verdana" pitchFamily="34" charset="0"/>
              </a:defRPr>
            </a:lvl1pPr>
          </a:lstStyle>
          <a:p>
            <a:endParaRPr lang="en-US"/>
          </a:p>
        </p:txBody>
      </p:sp>
      <p:sp>
        <p:nvSpPr>
          <p:cNvPr id="3" name="Footer Placeholder 2"/>
          <p:cNvSpPr>
            <a:spLocks noGrp="1"/>
          </p:cNvSpPr>
          <p:nvPr>
            <p:ph type="ftr" sz="quarter" idx="11"/>
          </p:nvPr>
        </p:nvSpPr>
        <p:spPr>
          <a:xfrm>
            <a:off x="3124200" y="6356352"/>
            <a:ext cx="2895600" cy="365125"/>
          </a:xfrm>
          <a:prstGeom prst="rect">
            <a:avLst/>
          </a:prstGeom>
        </p:spPr>
        <p:txBody>
          <a:bodyPr/>
          <a:lstStyle>
            <a:lvl1pPr>
              <a:defRPr>
                <a:latin typeface="Verdana" pitchFamily="34" charset="0"/>
                <a:ea typeface="Verdana" pitchFamily="34" charset="0"/>
                <a:cs typeface="Verdana" pitchFamily="34" charset="0"/>
              </a:defRPr>
            </a:lvl1pPr>
          </a:lstStyle>
          <a:p>
            <a:endParaRPr lang="en-US"/>
          </a:p>
        </p:txBody>
      </p:sp>
      <p:sp>
        <p:nvSpPr>
          <p:cNvPr id="7" name="Rectangle 6"/>
          <p:cNvSpPr/>
          <p:nvPr/>
        </p:nvSpPr>
        <p:spPr>
          <a:xfrm>
            <a:off x="455614" y="6365941"/>
            <a:ext cx="2101048" cy="138499"/>
          </a:xfrm>
          <a:prstGeom prst="rect">
            <a:avLst/>
          </a:prstGeom>
        </p:spPr>
        <p:txBody>
          <a:bodyPr wrap="none" lIns="0" tIns="0" rIns="0" bIns="0">
            <a:spAutoFit/>
          </a:bodyPr>
          <a:lstStyle/>
          <a:p>
            <a:pPr algn="l" rtl="0"/>
            <a:r>
              <a:rPr lang="en-US" sz="900" b="0" i="0" u="none" strike="noStrike" kern="1200" baseline="0" smtClean="0">
                <a:solidFill>
                  <a:schemeClr val="accent3"/>
                </a:solidFill>
                <a:latin typeface="Verdana" pitchFamily="34" charset="0"/>
                <a:ea typeface="Verdana" pitchFamily="34" charset="0"/>
                <a:cs typeface="Verdana" pitchFamily="34" charset="0"/>
              </a:rPr>
              <a:t>Intel Confidential </a:t>
            </a:r>
            <a:r>
              <a:rPr lang="en-US" sz="900" b="0" i="0" u="none" strike="noStrike" kern="1200" baseline="0" dirty="0" smtClean="0">
                <a:solidFill>
                  <a:schemeClr val="accent3"/>
                </a:solidFill>
                <a:latin typeface="Verdana" pitchFamily="34" charset="0"/>
                <a:ea typeface="Verdana" pitchFamily="34" charset="0"/>
                <a:cs typeface="Verdana" pitchFamily="34" charset="0"/>
              </a:rPr>
              <a:t>— Do Not Forward</a:t>
            </a:r>
          </a:p>
        </p:txBody>
      </p:sp>
      <p:pic>
        <p:nvPicPr>
          <p:cNvPr id="8" name="Picture 7" descr="int_lookins_hrz_rgb_wht_24.png"/>
          <p:cNvPicPr>
            <a:picLocks noChangeAspect="1"/>
          </p:cNvPicPr>
          <p:nvPr/>
        </p:nvPicPr>
        <p:blipFill rotWithShape="1">
          <a:blip r:embed="rId2" cstate="screen">
            <a:extLst>
              <a:ext uri="{28A0092B-C50C-407E-A947-70E740481C1C}">
                <a14:useLocalDpi xmlns:a14="http://schemas.microsoft.com/office/drawing/2010/main" val="0"/>
              </a:ext>
            </a:extLst>
          </a:blip>
          <a:srcRect r="53442"/>
          <a:stretch/>
        </p:blipFill>
        <p:spPr>
          <a:xfrm>
            <a:off x="3331366" y="2606021"/>
            <a:ext cx="2606040" cy="1646573"/>
          </a:xfrm>
          <a:prstGeom prst="rect">
            <a:avLst/>
          </a:prstGeom>
        </p:spPr>
      </p:pic>
    </p:spTree>
    <p:extLst>
      <p:ext uri="{BB962C8B-B14F-4D97-AF65-F5344CB8AC3E}">
        <p14:creationId xmlns:p14="http://schemas.microsoft.com/office/powerpoint/2010/main" val="192310137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2">
    <p:bg>
      <p:bgPr>
        <a:solidFill>
          <a:schemeClr val="accent1"/>
        </a:solidFill>
        <a:effectLst/>
      </p:bgPr>
    </p:bg>
    <p:spTree>
      <p:nvGrpSpPr>
        <p:cNvPr id="1" name=""/>
        <p:cNvGrpSpPr/>
        <p:nvPr/>
      </p:nvGrpSpPr>
      <p:grpSpPr>
        <a:xfrm>
          <a:off x="0" y="0"/>
          <a:ext cx="0" cy="0"/>
          <a:chOff x="0" y="0"/>
          <a:chExt cx="0" cy="0"/>
        </a:xfrm>
      </p:grpSpPr>
      <p:pic>
        <p:nvPicPr>
          <p:cNvPr id="9" name="Picture 8" descr="int_lookins_hrz_rgb_wht_24.png"/>
          <p:cNvPicPr>
            <a:picLocks noChangeAspect="1"/>
          </p:cNvPicPr>
          <p:nvPr/>
        </p:nvPicPr>
        <p:blipFill rotWithShape="1">
          <a:blip r:embed="rId2" cstate="screen">
            <a:extLst>
              <a:ext uri="{28A0092B-C50C-407E-A947-70E740481C1C}">
                <a14:useLocalDpi xmlns:a14="http://schemas.microsoft.com/office/drawing/2010/main" val="0"/>
              </a:ext>
            </a:extLst>
          </a:blip>
          <a:srcRect r="53442"/>
          <a:stretch/>
        </p:blipFill>
        <p:spPr>
          <a:xfrm>
            <a:off x="445774" y="1826809"/>
            <a:ext cx="1252119" cy="791126"/>
          </a:xfrm>
          <a:prstGeom prst="rect">
            <a:avLst/>
          </a:prstGeom>
        </p:spPr>
      </p:pic>
      <p:sp>
        <p:nvSpPr>
          <p:cNvPr id="2" name="Title 1"/>
          <p:cNvSpPr>
            <a:spLocks noGrp="1"/>
          </p:cNvSpPr>
          <p:nvPr>
            <p:ph type="ctrTitle" hasCustomPrompt="1"/>
          </p:nvPr>
        </p:nvSpPr>
        <p:spPr>
          <a:xfrm>
            <a:off x="457201" y="3140902"/>
            <a:ext cx="7686686" cy="1470025"/>
          </a:xfrm>
        </p:spPr>
        <p:txBody>
          <a:bodyPr lIns="0" rIns="0" anchor="b" anchorCtr="0">
            <a:normAutofit/>
          </a:bodyPr>
          <a:lstStyle>
            <a:lvl1pPr>
              <a:defRPr sz="3600" baseline="0">
                <a:solidFill>
                  <a:schemeClr val="bg1"/>
                </a:solidFill>
                <a:latin typeface="Verdana" pitchFamily="34" charset="0"/>
                <a:ea typeface="Verdana" pitchFamily="34" charset="0"/>
                <a:cs typeface="Verdana" pitchFamily="34" charset="0"/>
              </a:defRPr>
            </a:lvl1pPr>
          </a:lstStyle>
          <a:p>
            <a:r>
              <a:rPr lang="en-US" dirty="0" smtClean="0"/>
              <a:t>36pt Title of Presentation</a:t>
            </a:r>
            <a:br>
              <a:rPr lang="en-US" dirty="0" smtClean="0"/>
            </a:br>
            <a:r>
              <a:rPr lang="en-US" dirty="0" smtClean="0"/>
              <a:t>Title of Presentation Line Two</a:t>
            </a:r>
            <a:endParaRPr lang="en-US" dirty="0"/>
          </a:p>
        </p:txBody>
      </p:sp>
      <p:sp>
        <p:nvSpPr>
          <p:cNvPr id="3" name="Subtitle 2"/>
          <p:cNvSpPr>
            <a:spLocks noGrp="1"/>
          </p:cNvSpPr>
          <p:nvPr>
            <p:ph type="subTitle" idx="1" hasCustomPrompt="1"/>
          </p:nvPr>
        </p:nvSpPr>
        <p:spPr>
          <a:xfrm>
            <a:off x="457201" y="4830936"/>
            <a:ext cx="6330212" cy="1233813"/>
          </a:xfrm>
          <a:prstGeom prst="rect">
            <a:avLst/>
          </a:prstGeom>
        </p:spPr>
        <p:txBody>
          <a:bodyPr lIns="0" rIns="0">
            <a:normAutofit/>
          </a:bodyPr>
          <a:lstStyle>
            <a:lvl1pPr marL="0" indent="0" algn="l">
              <a:buNone/>
              <a:defRPr sz="1600" baseline="0">
                <a:solidFill>
                  <a:schemeClr val="accent4"/>
                </a:solidFill>
                <a:latin typeface="Verdana" pitchFamily="34" charset="0"/>
                <a:ea typeface="Verdana" pitchFamily="34" charset="0"/>
                <a:cs typeface="Verdan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16pt Subhead, Date, Etc.</a:t>
            </a:r>
            <a:endParaRPr lang="en-US" dirty="0"/>
          </a:p>
        </p:txBody>
      </p:sp>
      <p:sp>
        <p:nvSpPr>
          <p:cNvPr id="7" name="Rectangle 6"/>
          <p:cNvSpPr/>
          <p:nvPr/>
        </p:nvSpPr>
        <p:spPr>
          <a:xfrm>
            <a:off x="455614" y="6470535"/>
            <a:ext cx="2101048" cy="138499"/>
          </a:xfrm>
          <a:prstGeom prst="rect">
            <a:avLst/>
          </a:prstGeom>
        </p:spPr>
        <p:txBody>
          <a:bodyPr wrap="none" lIns="0" tIns="0" rIns="0" bIns="0">
            <a:spAutoFit/>
          </a:bodyPr>
          <a:lstStyle/>
          <a:p>
            <a:pPr algn="l" rtl="0"/>
            <a:r>
              <a:rPr lang="en-US" sz="900" b="0" i="0" u="none" strike="noStrike" kern="1200" baseline="0" smtClean="0">
                <a:solidFill>
                  <a:schemeClr val="accent3"/>
                </a:solidFill>
                <a:latin typeface="Verdana" pitchFamily="34" charset="0"/>
                <a:ea typeface="Verdana" pitchFamily="34" charset="0"/>
                <a:cs typeface="Verdana" pitchFamily="34" charset="0"/>
              </a:rPr>
              <a:t>Intel Confidential </a:t>
            </a:r>
            <a:r>
              <a:rPr lang="en-US" sz="900" b="0" i="0" u="none" strike="noStrike" kern="1200" baseline="0" dirty="0" smtClean="0">
                <a:solidFill>
                  <a:schemeClr val="accent3"/>
                </a:solidFill>
                <a:latin typeface="Verdana" pitchFamily="34" charset="0"/>
                <a:ea typeface="Verdana" pitchFamily="34" charset="0"/>
                <a:cs typeface="Verdana" pitchFamily="34" charset="0"/>
              </a:rPr>
              <a:t>— Do Not Forward</a:t>
            </a:r>
          </a:p>
        </p:txBody>
      </p:sp>
      <p:sp>
        <p:nvSpPr>
          <p:cNvPr id="5" name="Freeform 4"/>
          <p:cNvSpPr/>
          <p:nvPr/>
        </p:nvSpPr>
        <p:spPr>
          <a:xfrm>
            <a:off x="-10367" y="0"/>
            <a:ext cx="9158557" cy="911412"/>
          </a:xfrm>
          <a:custGeom>
            <a:avLst/>
            <a:gdLst>
              <a:gd name="connsiteX0" fmla="*/ 7471 w 9158942"/>
              <a:gd name="connsiteY0" fmla="*/ 0 h 911412"/>
              <a:gd name="connsiteX1" fmla="*/ 0 w 9158942"/>
              <a:gd name="connsiteY1" fmla="*/ 903941 h 911412"/>
              <a:gd name="connsiteX2" fmla="*/ 5393765 w 9158942"/>
              <a:gd name="connsiteY2" fmla="*/ 911412 h 911412"/>
              <a:gd name="connsiteX3" fmla="*/ 5909236 w 9158942"/>
              <a:gd name="connsiteY3" fmla="*/ 597647 h 911412"/>
              <a:gd name="connsiteX4" fmla="*/ 9151471 w 9158942"/>
              <a:gd name="connsiteY4" fmla="*/ 605118 h 911412"/>
              <a:gd name="connsiteX5" fmla="*/ 9158942 w 9158942"/>
              <a:gd name="connsiteY5" fmla="*/ 0 h 911412"/>
              <a:gd name="connsiteX6" fmla="*/ 7471 w 9158942"/>
              <a:gd name="connsiteY6" fmla="*/ 0 h 911412"/>
              <a:gd name="connsiteX0" fmla="*/ 7471 w 9158942"/>
              <a:gd name="connsiteY0" fmla="*/ 0 h 911412"/>
              <a:gd name="connsiteX1" fmla="*/ 0 w 9158942"/>
              <a:gd name="connsiteY1" fmla="*/ 903941 h 911412"/>
              <a:gd name="connsiteX2" fmla="*/ 5393765 w 9158942"/>
              <a:gd name="connsiteY2" fmla="*/ 911412 h 911412"/>
              <a:gd name="connsiteX3" fmla="*/ 5909236 w 9158942"/>
              <a:gd name="connsiteY3" fmla="*/ 597647 h 911412"/>
              <a:gd name="connsiteX4" fmla="*/ 9151471 w 9158942"/>
              <a:gd name="connsiteY4" fmla="*/ 591991 h 911412"/>
              <a:gd name="connsiteX5" fmla="*/ 9158942 w 9158942"/>
              <a:gd name="connsiteY5" fmla="*/ 0 h 911412"/>
              <a:gd name="connsiteX6" fmla="*/ 7471 w 9158942"/>
              <a:gd name="connsiteY6" fmla="*/ 0 h 911412"/>
              <a:gd name="connsiteX0" fmla="*/ 7471 w 9158942"/>
              <a:gd name="connsiteY0" fmla="*/ 0 h 911412"/>
              <a:gd name="connsiteX1" fmla="*/ 0 w 9158942"/>
              <a:gd name="connsiteY1" fmla="*/ 903941 h 911412"/>
              <a:gd name="connsiteX2" fmla="*/ 5393765 w 9158942"/>
              <a:gd name="connsiteY2" fmla="*/ 911412 h 911412"/>
              <a:gd name="connsiteX3" fmla="*/ 5909236 w 9158942"/>
              <a:gd name="connsiteY3" fmla="*/ 597647 h 911412"/>
              <a:gd name="connsiteX4" fmla="*/ 9148189 w 9158942"/>
              <a:gd name="connsiteY4" fmla="*/ 601837 h 911412"/>
              <a:gd name="connsiteX5" fmla="*/ 9158942 w 9158942"/>
              <a:gd name="connsiteY5" fmla="*/ 0 h 911412"/>
              <a:gd name="connsiteX6" fmla="*/ 7471 w 9158942"/>
              <a:gd name="connsiteY6" fmla="*/ 0 h 911412"/>
              <a:gd name="connsiteX0" fmla="*/ 7471 w 9148711"/>
              <a:gd name="connsiteY0" fmla="*/ 0 h 911412"/>
              <a:gd name="connsiteX1" fmla="*/ 0 w 9148711"/>
              <a:gd name="connsiteY1" fmla="*/ 903941 h 911412"/>
              <a:gd name="connsiteX2" fmla="*/ 5393765 w 9148711"/>
              <a:gd name="connsiteY2" fmla="*/ 911412 h 911412"/>
              <a:gd name="connsiteX3" fmla="*/ 5909236 w 9148711"/>
              <a:gd name="connsiteY3" fmla="*/ 597647 h 911412"/>
              <a:gd name="connsiteX4" fmla="*/ 9148189 w 9148711"/>
              <a:gd name="connsiteY4" fmla="*/ 601837 h 911412"/>
              <a:gd name="connsiteX5" fmla="*/ 9145816 w 9148711"/>
              <a:gd name="connsiteY5" fmla="*/ 0 h 911412"/>
              <a:gd name="connsiteX6" fmla="*/ 7471 w 9148711"/>
              <a:gd name="connsiteY6" fmla="*/ 0 h 911412"/>
              <a:gd name="connsiteX0" fmla="*/ 7471 w 9155661"/>
              <a:gd name="connsiteY0" fmla="*/ 0 h 911412"/>
              <a:gd name="connsiteX1" fmla="*/ 0 w 9155661"/>
              <a:gd name="connsiteY1" fmla="*/ 903941 h 911412"/>
              <a:gd name="connsiteX2" fmla="*/ 5393765 w 9155661"/>
              <a:gd name="connsiteY2" fmla="*/ 911412 h 911412"/>
              <a:gd name="connsiteX3" fmla="*/ 5909236 w 9155661"/>
              <a:gd name="connsiteY3" fmla="*/ 597647 h 911412"/>
              <a:gd name="connsiteX4" fmla="*/ 9148189 w 9155661"/>
              <a:gd name="connsiteY4" fmla="*/ 601837 h 911412"/>
              <a:gd name="connsiteX5" fmla="*/ 9155661 w 9155661"/>
              <a:gd name="connsiteY5" fmla="*/ 0 h 911412"/>
              <a:gd name="connsiteX6" fmla="*/ 7471 w 9155661"/>
              <a:gd name="connsiteY6" fmla="*/ 0 h 911412"/>
              <a:gd name="connsiteX0" fmla="*/ 7471 w 9158556"/>
              <a:gd name="connsiteY0" fmla="*/ 0 h 911412"/>
              <a:gd name="connsiteX1" fmla="*/ 0 w 9158556"/>
              <a:gd name="connsiteY1" fmla="*/ 903941 h 911412"/>
              <a:gd name="connsiteX2" fmla="*/ 5393765 w 9158556"/>
              <a:gd name="connsiteY2" fmla="*/ 911412 h 911412"/>
              <a:gd name="connsiteX3" fmla="*/ 5909236 w 9158556"/>
              <a:gd name="connsiteY3" fmla="*/ 597647 h 911412"/>
              <a:gd name="connsiteX4" fmla="*/ 9158034 w 9158556"/>
              <a:gd name="connsiteY4" fmla="*/ 598555 h 911412"/>
              <a:gd name="connsiteX5" fmla="*/ 9155661 w 9158556"/>
              <a:gd name="connsiteY5" fmla="*/ 0 h 911412"/>
              <a:gd name="connsiteX6" fmla="*/ 7471 w 9158556"/>
              <a:gd name="connsiteY6" fmla="*/ 0 h 911412"/>
              <a:gd name="connsiteX0" fmla="*/ 7471 w 9155661"/>
              <a:gd name="connsiteY0" fmla="*/ 0 h 911412"/>
              <a:gd name="connsiteX1" fmla="*/ 0 w 9155661"/>
              <a:gd name="connsiteY1" fmla="*/ 903941 h 911412"/>
              <a:gd name="connsiteX2" fmla="*/ 5393765 w 9155661"/>
              <a:gd name="connsiteY2" fmla="*/ 911412 h 911412"/>
              <a:gd name="connsiteX3" fmla="*/ 5909236 w 9155661"/>
              <a:gd name="connsiteY3" fmla="*/ 597647 h 911412"/>
              <a:gd name="connsiteX4" fmla="*/ 9151470 w 9155661"/>
              <a:gd name="connsiteY4" fmla="*/ 595274 h 911412"/>
              <a:gd name="connsiteX5" fmla="*/ 9155661 w 9155661"/>
              <a:gd name="connsiteY5" fmla="*/ 0 h 911412"/>
              <a:gd name="connsiteX6" fmla="*/ 7471 w 9155661"/>
              <a:gd name="connsiteY6" fmla="*/ 0 h 911412"/>
              <a:gd name="connsiteX0" fmla="*/ 522 w 9158557"/>
              <a:gd name="connsiteY0" fmla="*/ 0 h 911412"/>
              <a:gd name="connsiteX1" fmla="*/ 2896 w 9158557"/>
              <a:gd name="connsiteY1" fmla="*/ 903941 h 911412"/>
              <a:gd name="connsiteX2" fmla="*/ 5396661 w 9158557"/>
              <a:gd name="connsiteY2" fmla="*/ 911412 h 911412"/>
              <a:gd name="connsiteX3" fmla="*/ 5912132 w 9158557"/>
              <a:gd name="connsiteY3" fmla="*/ 597647 h 911412"/>
              <a:gd name="connsiteX4" fmla="*/ 9154366 w 9158557"/>
              <a:gd name="connsiteY4" fmla="*/ 595274 h 911412"/>
              <a:gd name="connsiteX5" fmla="*/ 9158557 w 9158557"/>
              <a:gd name="connsiteY5" fmla="*/ 0 h 911412"/>
              <a:gd name="connsiteX6" fmla="*/ 522 w 9158557"/>
              <a:gd name="connsiteY6" fmla="*/ 0 h 911412"/>
              <a:gd name="connsiteX0" fmla="*/ 522 w 9158557"/>
              <a:gd name="connsiteY0" fmla="*/ 0 h 917068"/>
              <a:gd name="connsiteX1" fmla="*/ 2896 w 9158557"/>
              <a:gd name="connsiteY1" fmla="*/ 917068 h 917068"/>
              <a:gd name="connsiteX2" fmla="*/ 5396661 w 9158557"/>
              <a:gd name="connsiteY2" fmla="*/ 911412 h 917068"/>
              <a:gd name="connsiteX3" fmla="*/ 5912132 w 9158557"/>
              <a:gd name="connsiteY3" fmla="*/ 597647 h 917068"/>
              <a:gd name="connsiteX4" fmla="*/ 9154366 w 9158557"/>
              <a:gd name="connsiteY4" fmla="*/ 595274 h 917068"/>
              <a:gd name="connsiteX5" fmla="*/ 9158557 w 9158557"/>
              <a:gd name="connsiteY5" fmla="*/ 0 h 917068"/>
              <a:gd name="connsiteX6" fmla="*/ 522 w 9158557"/>
              <a:gd name="connsiteY6" fmla="*/ 0 h 917068"/>
              <a:gd name="connsiteX0" fmla="*/ 522 w 9158557"/>
              <a:gd name="connsiteY0" fmla="*/ 0 h 911412"/>
              <a:gd name="connsiteX1" fmla="*/ 2896 w 9158557"/>
              <a:gd name="connsiteY1" fmla="*/ 910555 h 911412"/>
              <a:gd name="connsiteX2" fmla="*/ 5396661 w 9158557"/>
              <a:gd name="connsiteY2" fmla="*/ 911412 h 911412"/>
              <a:gd name="connsiteX3" fmla="*/ 5912132 w 9158557"/>
              <a:gd name="connsiteY3" fmla="*/ 597647 h 911412"/>
              <a:gd name="connsiteX4" fmla="*/ 9154366 w 9158557"/>
              <a:gd name="connsiteY4" fmla="*/ 595274 h 911412"/>
              <a:gd name="connsiteX5" fmla="*/ 9158557 w 9158557"/>
              <a:gd name="connsiteY5" fmla="*/ 0 h 911412"/>
              <a:gd name="connsiteX6" fmla="*/ 522 w 9158557"/>
              <a:gd name="connsiteY6" fmla="*/ 0 h 9114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58557" h="911412">
                <a:moveTo>
                  <a:pt x="522" y="0"/>
                </a:moveTo>
                <a:cubicBezTo>
                  <a:pt x="-1968" y="301314"/>
                  <a:pt x="5386" y="609241"/>
                  <a:pt x="2896" y="910555"/>
                </a:cubicBezTo>
                <a:lnTo>
                  <a:pt x="5396661" y="911412"/>
                </a:lnTo>
                <a:lnTo>
                  <a:pt x="5912132" y="597647"/>
                </a:lnTo>
                <a:lnTo>
                  <a:pt x="9154366" y="595274"/>
                </a:lnTo>
                <a:cubicBezTo>
                  <a:pt x="9156856" y="393568"/>
                  <a:pt x="9156067" y="201706"/>
                  <a:pt x="9158557" y="0"/>
                </a:cubicBezTo>
                <a:lnTo>
                  <a:pt x="522" y="0"/>
                </a:lnTo>
                <a:close/>
              </a:path>
            </a:pathLst>
          </a:cu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22332696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57200" y="231620"/>
            <a:ext cx="8229600" cy="1152000"/>
          </a:xfrm>
        </p:spPr>
        <p:txBody>
          <a:bodyPr/>
          <a:lstStyle>
            <a:lvl1pPr>
              <a:defRPr/>
            </a:lvl1pPr>
          </a:lstStyle>
          <a:p>
            <a:r>
              <a:rPr lang="de-DE" dirty="0" smtClean="0"/>
              <a:t>Agenda</a:t>
            </a:r>
            <a:endParaRPr lang="de-DE" dirty="0"/>
          </a:p>
        </p:txBody>
      </p:sp>
      <p:sp>
        <p:nvSpPr>
          <p:cNvPr id="3" name="Datumsplatzhalter 2"/>
          <p:cNvSpPr>
            <a:spLocks noGrp="1"/>
          </p:cNvSpPr>
          <p:nvPr>
            <p:ph type="dt" sz="half" idx="10"/>
          </p:nvPr>
        </p:nvSpPr>
        <p:spPr>
          <a:xfrm>
            <a:off x="457200" y="6356352"/>
            <a:ext cx="2133600" cy="365125"/>
          </a:xfrm>
          <a:prstGeom prst="rect">
            <a:avLst/>
          </a:prstGeom>
        </p:spPr>
        <p:txBody>
          <a:bodyPr/>
          <a:lstStyle/>
          <a:p>
            <a:endParaRPr lang="en-US"/>
          </a:p>
        </p:txBody>
      </p:sp>
      <p:sp>
        <p:nvSpPr>
          <p:cNvPr id="4" name="Fußzeilenplatzhalter 3"/>
          <p:cNvSpPr>
            <a:spLocks noGrp="1"/>
          </p:cNvSpPr>
          <p:nvPr>
            <p:ph type="ftr" sz="quarter" idx="11"/>
          </p:nvPr>
        </p:nvSpPr>
        <p:spPr>
          <a:xfrm>
            <a:off x="3124200" y="6356352"/>
            <a:ext cx="2895600" cy="365125"/>
          </a:xfrm>
          <a:prstGeom prst="rect">
            <a:avLst/>
          </a:prstGeom>
        </p:spPr>
        <p:txBody>
          <a:bodyPr/>
          <a:lstStyle/>
          <a:p>
            <a:endParaRPr lang="en-US"/>
          </a:p>
        </p:txBody>
      </p:sp>
      <p:sp>
        <p:nvSpPr>
          <p:cNvPr id="5" name="Foliennummernplatzhalter 4"/>
          <p:cNvSpPr>
            <a:spLocks noGrp="1"/>
          </p:cNvSpPr>
          <p:nvPr>
            <p:ph type="sldNum" sz="quarter" idx="12"/>
          </p:nvPr>
        </p:nvSpPr>
        <p:spPr>
          <a:xfrm>
            <a:off x="6872352" y="6456192"/>
            <a:ext cx="2133600" cy="365125"/>
          </a:xfrm>
          <a:prstGeom prst="rect">
            <a:avLst/>
          </a:prstGeom>
        </p:spPr>
        <p:txBody>
          <a:bodyPr/>
          <a:lstStyle/>
          <a:p>
            <a:fld id="{F7EAB6FE-9CE9-4320-8DE1-51779DEA9385}" type="slidenum">
              <a:rPr lang="en-US" smtClean="0"/>
              <a:t>‹#›</a:t>
            </a:fld>
            <a:endParaRPr lang="en-US"/>
          </a:p>
        </p:txBody>
      </p:sp>
      <p:sp>
        <p:nvSpPr>
          <p:cNvPr id="7" name="Textplatzhalter 6"/>
          <p:cNvSpPr>
            <a:spLocks noGrp="1"/>
          </p:cNvSpPr>
          <p:nvPr>
            <p:ph type="body" sz="quarter" idx="13"/>
          </p:nvPr>
        </p:nvSpPr>
        <p:spPr>
          <a:xfrm>
            <a:off x="457201" y="1699200"/>
            <a:ext cx="8228012" cy="4457760"/>
          </a:xfrm>
        </p:spPr>
        <p:txBody>
          <a:bodyPr/>
          <a:lstStyle>
            <a:lvl1pPr marL="346075" indent="-344488">
              <a:buFont typeface="+mj-lt"/>
              <a:buAutoNum type="arabicPeriod"/>
              <a:defRPr>
                <a:solidFill>
                  <a:schemeClr val="tx2"/>
                </a:solidFill>
              </a:defRPr>
            </a:lvl1pPr>
          </a:lstStyle>
          <a:p>
            <a:pPr lvl="0"/>
            <a:r>
              <a:rPr lang="en-US" smtClean="0"/>
              <a:t>Click to edit Master text styles</a:t>
            </a:r>
          </a:p>
        </p:txBody>
      </p:sp>
    </p:spTree>
    <p:extLst>
      <p:ext uri="{BB962C8B-B14F-4D97-AF65-F5344CB8AC3E}">
        <p14:creationId xmlns:p14="http://schemas.microsoft.com/office/powerpoint/2010/main" val="33420478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and Content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30400"/>
            <a:ext cx="8229600" cy="1152000"/>
          </a:xfrm>
        </p:spPr>
        <p:txBody>
          <a:bodyPr>
            <a:normAutofit/>
          </a:bodyPr>
          <a:lstStyle>
            <a:lvl1pPr>
              <a:defRPr sz="3600" baseline="0"/>
            </a:lvl1pPr>
          </a:lstStyle>
          <a:p>
            <a:r>
              <a:rPr lang="en-US" dirty="0" smtClean="0"/>
              <a:t>Text Sample</a:t>
            </a:r>
            <a:endParaRPr lang="en-US" dirty="0"/>
          </a:p>
        </p:txBody>
      </p:sp>
      <p:sp>
        <p:nvSpPr>
          <p:cNvPr id="4" name="Date Placeholder 3"/>
          <p:cNvSpPr>
            <a:spLocks noGrp="1"/>
          </p:cNvSpPr>
          <p:nvPr>
            <p:ph type="dt" sz="half" idx="10"/>
          </p:nvPr>
        </p:nvSpPr>
        <p:spPr>
          <a:xfrm>
            <a:off x="457200" y="6356352"/>
            <a:ext cx="2133600" cy="365125"/>
          </a:xfrm>
          <a:prstGeom prst="rect">
            <a:avLst/>
          </a:prstGeom>
        </p:spPr>
        <p:txBody>
          <a:bodyPr/>
          <a:lstStyle/>
          <a:p>
            <a:endParaRPr lang="en-US"/>
          </a:p>
        </p:txBody>
      </p:sp>
      <p:sp>
        <p:nvSpPr>
          <p:cNvPr id="5" name="Footer Placeholder 4"/>
          <p:cNvSpPr>
            <a:spLocks noGrp="1"/>
          </p:cNvSpPr>
          <p:nvPr>
            <p:ph type="ftr" sz="quarter" idx="11"/>
          </p:nvPr>
        </p:nvSpPr>
        <p:spPr>
          <a:xfrm>
            <a:off x="3124200" y="6356352"/>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872352" y="6456192"/>
            <a:ext cx="2133600" cy="365125"/>
          </a:xfrm>
          <a:prstGeom prst="rect">
            <a:avLst/>
          </a:prstGeom>
        </p:spPr>
        <p:txBody>
          <a:bodyPr/>
          <a:lstStyle/>
          <a:p>
            <a:fld id="{F7EAB6FE-9CE9-4320-8DE1-51779DEA9385}" type="slidenum">
              <a:rPr lang="en-US" smtClean="0"/>
              <a:t>‹#›</a:t>
            </a:fld>
            <a:endParaRPr lang="en-US"/>
          </a:p>
        </p:txBody>
      </p:sp>
      <p:sp>
        <p:nvSpPr>
          <p:cNvPr id="10" name="Inhaltsplatzhalter 9"/>
          <p:cNvSpPr>
            <a:spLocks noGrp="1"/>
          </p:cNvSpPr>
          <p:nvPr>
            <p:ph sz="quarter" idx="14"/>
          </p:nvPr>
        </p:nvSpPr>
        <p:spPr>
          <a:xfrm>
            <a:off x="457201" y="1699200"/>
            <a:ext cx="8228012" cy="4447600"/>
          </a:xfrm>
        </p:spPr>
        <p:txBody>
          <a:bodyPr/>
          <a:lstStyle>
            <a:lvl1pPr marL="0" indent="0">
              <a:buNone/>
              <a:defRPr/>
            </a:lvl1pPr>
          </a:lstStyle>
          <a:p>
            <a:pPr lvl="0"/>
            <a:r>
              <a:rPr lang="en-US" smtClean="0"/>
              <a:t>Click to edit Master text styles</a:t>
            </a:r>
          </a:p>
        </p:txBody>
      </p:sp>
    </p:spTree>
    <p:extLst>
      <p:ext uri="{BB962C8B-B14F-4D97-AF65-F5344CB8AC3E}">
        <p14:creationId xmlns:p14="http://schemas.microsoft.com/office/powerpoint/2010/main" val="83499843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30400"/>
            <a:ext cx="8229600" cy="1152000"/>
          </a:xfrm>
        </p:spPr>
        <p:txBody>
          <a:bodyPr>
            <a:normAutofit/>
          </a:bodyPr>
          <a:lstStyle>
            <a:lvl1pPr>
              <a:defRPr sz="3600" baseline="0"/>
            </a:lvl1pPr>
          </a:lstStyle>
          <a:p>
            <a:r>
              <a:rPr lang="en-US" dirty="0" smtClean="0"/>
              <a:t>36pt Headline</a:t>
            </a:r>
            <a:endParaRPr lang="en-US" dirty="0"/>
          </a:p>
        </p:txBody>
      </p:sp>
      <p:sp>
        <p:nvSpPr>
          <p:cNvPr id="4" name="Date Placeholder 3"/>
          <p:cNvSpPr>
            <a:spLocks noGrp="1"/>
          </p:cNvSpPr>
          <p:nvPr>
            <p:ph type="dt" sz="half" idx="10"/>
          </p:nvPr>
        </p:nvSpPr>
        <p:spPr>
          <a:xfrm>
            <a:off x="457200" y="6356352"/>
            <a:ext cx="2133600" cy="365125"/>
          </a:xfrm>
          <a:prstGeom prst="rect">
            <a:avLst/>
          </a:prstGeom>
        </p:spPr>
        <p:txBody>
          <a:bodyPr/>
          <a:lstStyle/>
          <a:p>
            <a:endParaRPr lang="en-US"/>
          </a:p>
        </p:txBody>
      </p:sp>
      <p:sp>
        <p:nvSpPr>
          <p:cNvPr id="5" name="Footer Placeholder 4"/>
          <p:cNvSpPr>
            <a:spLocks noGrp="1"/>
          </p:cNvSpPr>
          <p:nvPr>
            <p:ph type="ftr" sz="quarter" idx="11"/>
          </p:nvPr>
        </p:nvSpPr>
        <p:spPr>
          <a:xfrm>
            <a:off x="3124200" y="6356352"/>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872352" y="6456192"/>
            <a:ext cx="2133600" cy="365125"/>
          </a:xfrm>
          <a:prstGeom prst="rect">
            <a:avLst/>
          </a:prstGeom>
        </p:spPr>
        <p:txBody>
          <a:bodyPr/>
          <a:lstStyle/>
          <a:p>
            <a:fld id="{F7EAB6FE-9CE9-4320-8DE1-51779DEA9385}" type="slidenum">
              <a:rPr lang="en-US" smtClean="0"/>
              <a:t>‹#›</a:t>
            </a:fld>
            <a:endParaRPr lang="en-US"/>
          </a:p>
        </p:txBody>
      </p:sp>
      <p:sp>
        <p:nvSpPr>
          <p:cNvPr id="7" name="Textplatzhalter 6"/>
          <p:cNvSpPr>
            <a:spLocks noGrp="1"/>
          </p:cNvSpPr>
          <p:nvPr>
            <p:ph type="body" sz="quarter" idx="13"/>
          </p:nvPr>
        </p:nvSpPr>
        <p:spPr>
          <a:xfrm>
            <a:off x="457201" y="1699200"/>
            <a:ext cx="8228012" cy="4396800"/>
          </a:xfrm>
        </p:spPr>
        <p:txBody>
          <a:bodyPr/>
          <a:lstStyle>
            <a:lvl1pPr marL="180000" indent="-179388">
              <a:lnSpc>
                <a:spcPct val="100000"/>
              </a:lnSpc>
              <a:defRPr/>
            </a:lvl1pPr>
            <a:lvl2pPr>
              <a:lnSpc>
                <a:spcPct val="100000"/>
              </a:lnSpc>
              <a:defRPr/>
            </a:lvl2pPr>
            <a:lvl3pPr>
              <a:lnSpc>
                <a:spcPct val="100000"/>
              </a:lnSpc>
              <a:defRPr/>
            </a:lvl3pPr>
            <a:lvl4pPr>
              <a:lnSpc>
                <a:spcPct val="100000"/>
              </a:lnSpc>
              <a:defRPr/>
            </a:lvl4pPr>
            <a:lvl5pPr marL="944563" indent="-233363">
              <a:lnSpc>
                <a:spcPct val="100000"/>
              </a:lnSpc>
              <a:spcBef>
                <a:spcPts val="30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dirty="0"/>
          </a:p>
        </p:txBody>
      </p:sp>
    </p:spTree>
    <p:extLst>
      <p:ext uri="{BB962C8B-B14F-4D97-AF65-F5344CB8AC3E}">
        <p14:creationId xmlns:p14="http://schemas.microsoft.com/office/powerpoint/2010/main" val="8604883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Divi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2159450"/>
            <a:ext cx="7772400" cy="1362075"/>
          </a:xfrm>
        </p:spPr>
        <p:txBody>
          <a:bodyPr anchor="b" anchorCtr="0">
            <a:normAutofit/>
          </a:bodyPr>
          <a:lstStyle>
            <a:lvl1pPr algn="l">
              <a:defRPr sz="3600" b="0" cap="none">
                <a:solidFill>
                  <a:schemeClr val="bg1"/>
                </a:solidFill>
                <a:latin typeface="Verdana" pitchFamily="34" charset="0"/>
                <a:ea typeface="Verdana" pitchFamily="34" charset="0"/>
                <a:cs typeface="Verdana" pitchFamily="34" charset="0"/>
              </a:defRPr>
            </a:lvl1pPr>
          </a:lstStyle>
          <a:p>
            <a:r>
              <a:rPr lang="en-US" dirty="0" smtClean="0"/>
              <a:t>36pt Text</a:t>
            </a:r>
            <a:endParaRPr lang="en-US" dirty="0"/>
          </a:p>
        </p:txBody>
      </p:sp>
      <p:sp>
        <p:nvSpPr>
          <p:cNvPr id="3" name="Text Placeholder 2"/>
          <p:cNvSpPr>
            <a:spLocks noGrp="1"/>
          </p:cNvSpPr>
          <p:nvPr>
            <p:ph type="body" idx="1" hasCustomPrompt="1"/>
          </p:nvPr>
        </p:nvSpPr>
        <p:spPr>
          <a:xfrm>
            <a:off x="455613" y="3670235"/>
            <a:ext cx="7772400" cy="1500187"/>
          </a:xfrm>
          <a:prstGeom prst="rect">
            <a:avLst/>
          </a:prstGeom>
        </p:spPr>
        <p:txBody>
          <a:bodyPr anchor="t" anchorCtr="0">
            <a:normAutofit/>
          </a:bodyPr>
          <a:lstStyle>
            <a:lvl1pPr marL="0" indent="0">
              <a:buNone/>
              <a:defRPr sz="1600">
                <a:solidFill>
                  <a:schemeClr val="accent3"/>
                </a:solidFill>
                <a:latin typeface="Verdana" pitchFamily="34" charset="0"/>
                <a:ea typeface="Verdana" pitchFamily="34" charset="0"/>
                <a:cs typeface="Verdana"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smtClean="0"/>
              <a:t>16pt Subhead</a:t>
            </a:r>
            <a:endParaRPr lang="en-US" dirty="0"/>
          </a:p>
        </p:txBody>
      </p:sp>
      <p:sp>
        <p:nvSpPr>
          <p:cNvPr id="14" name="Freeform 6"/>
          <p:cNvSpPr/>
          <p:nvPr/>
        </p:nvSpPr>
        <p:spPr>
          <a:xfrm>
            <a:off x="8626" y="6397429"/>
            <a:ext cx="9144000" cy="460573"/>
          </a:xfrm>
          <a:custGeom>
            <a:avLst/>
            <a:gdLst>
              <a:gd name="connsiteX0" fmla="*/ 9155339 w 9162317"/>
              <a:gd name="connsiteY0" fmla="*/ 0 h 460573"/>
              <a:gd name="connsiteX1" fmla="*/ 8352851 w 9162317"/>
              <a:gd name="connsiteY1" fmla="*/ 6978 h 460573"/>
              <a:gd name="connsiteX2" fmla="*/ 7829490 w 9162317"/>
              <a:gd name="connsiteY2" fmla="*/ 314027 h 460573"/>
              <a:gd name="connsiteX3" fmla="*/ 0 w 9162317"/>
              <a:gd name="connsiteY3" fmla="*/ 307048 h 460573"/>
              <a:gd name="connsiteX4" fmla="*/ 0 w 9162317"/>
              <a:gd name="connsiteY4" fmla="*/ 460573 h 460573"/>
              <a:gd name="connsiteX5" fmla="*/ 9162317 w 9162317"/>
              <a:gd name="connsiteY5" fmla="*/ 453594 h 460573"/>
              <a:gd name="connsiteX6" fmla="*/ 9155339 w 9162317"/>
              <a:gd name="connsiteY6" fmla="*/ 0 h 4605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62317" h="460573">
                <a:moveTo>
                  <a:pt x="9155339" y="0"/>
                </a:moveTo>
                <a:lnTo>
                  <a:pt x="8352851" y="6978"/>
                </a:lnTo>
                <a:lnTo>
                  <a:pt x="7829490" y="314027"/>
                </a:lnTo>
                <a:lnTo>
                  <a:pt x="0" y="307048"/>
                </a:lnTo>
                <a:lnTo>
                  <a:pt x="0" y="460573"/>
                </a:lnTo>
                <a:lnTo>
                  <a:pt x="9162317" y="453594"/>
                </a:lnTo>
                <a:lnTo>
                  <a:pt x="9155339" y="0"/>
                </a:lnTo>
                <a:close/>
              </a:path>
            </a:pathLst>
          </a:cu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latin typeface="Verdana" pitchFamily="34" charset="0"/>
              <a:ea typeface="Verdana" pitchFamily="34" charset="0"/>
              <a:cs typeface="Verdana" pitchFamily="34" charset="0"/>
            </a:endParaRPr>
          </a:p>
        </p:txBody>
      </p:sp>
      <p:sp>
        <p:nvSpPr>
          <p:cNvPr id="15" name="Slide Number Placeholder 5"/>
          <p:cNvSpPr>
            <a:spLocks noGrp="1"/>
          </p:cNvSpPr>
          <p:nvPr>
            <p:ph type="sldNum" sz="quarter" idx="12"/>
          </p:nvPr>
        </p:nvSpPr>
        <p:spPr>
          <a:xfrm>
            <a:off x="6872352" y="6456192"/>
            <a:ext cx="2133600" cy="365125"/>
          </a:xfrm>
        </p:spPr>
        <p:txBody>
          <a:bodyPr/>
          <a:lstStyle>
            <a:lvl1pPr>
              <a:defRPr>
                <a:solidFill>
                  <a:schemeClr val="accent1"/>
                </a:solidFill>
                <a:latin typeface="Verdana" pitchFamily="34" charset="0"/>
                <a:ea typeface="Verdana" pitchFamily="34" charset="0"/>
                <a:cs typeface="Verdana" pitchFamily="34" charset="0"/>
              </a:defRPr>
            </a:lvl1pPr>
          </a:lstStyle>
          <a:p>
            <a:fld id="{F7EAB6FE-9CE9-4320-8DE1-51779DEA9385}" type="slidenum">
              <a:rPr lang="en-US" smtClean="0"/>
              <a:t>‹#›</a:t>
            </a:fld>
            <a:endParaRPr lang="en-US"/>
          </a:p>
        </p:txBody>
      </p:sp>
      <p:pic>
        <p:nvPicPr>
          <p:cNvPr id="16" name="Picture 9" descr="int_lookins_hrz_rgb_blue.png"/>
          <p:cNvPicPr>
            <a:picLocks noChangeAspect="1"/>
          </p:cNvPicPr>
          <p:nvPr/>
        </p:nvPicPr>
        <p:blipFill>
          <a:blip r:embed="rId2" cstate="screen">
            <a:extLst>
              <a:ext uri="{28A0092B-C50C-407E-A947-70E740481C1C}">
                <a14:useLocalDpi xmlns:a14="http://schemas.microsoft.com/office/drawing/2010/main" val="0"/>
              </a:ext>
            </a:extLst>
          </a:blip>
          <a:stretch>
            <a:fillRect/>
          </a:stretch>
        </p:blipFill>
        <p:spPr>
          <a:xfrm>
            <a:off x="8240893" y="6515685"/>
            <a:ext cx="366547" cy="240031"/>
          </a:xfrm>
          <a:prstGeom prst="rect">
            <a:avLst/>
          </a:prstGeom>
        </p:spPr>
      </p:pic>
      <p:cxnSp>
        <p:nvCxnSpPr>
          <p:cNvPr id="17" name="Straight Connector 10"/>
          <p:cNvCxnSpPr/>
          <p:nvPr/>
        </p:nvCxnSpPr>
        <p:spPr>
          <a:xfrm>
            <a:off x="8725284" y="6509754"/>
            <a:ext cx="0" cy="238125"/>
          </a:xfrm>
          <a:prstGeom prst="line">
            <a:avLst/>
          </a:prstGeom>
          <a:ln w="3175">
            <a:solidFill>
              <a:schemeClr val="accent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81385989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text boxe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31620"/>
            <a:ext cx="8229600" cy="1152000"/>
          </a:xfrm>
        </p:spPr>
        <p:txBody>
          <a:bodyPr/>
          <a:lstStyle>
            <a:lvl1pPr>
              <a:defRPr/>
            </a:lvl1pPr>
          </a:lstStyle>
          <a:p>
            <a:r>
              <a:rPr lang="en-US" noProof="0" smtClean="0"/>
              <a:t>Two Content Text Boxes</a:t>
            </a:r>
            <a:endParaRPr lang="en-US" noProof="0"/>
          </a:p>
        </p:txBody>
      </p:sp>
      <p:sp>
        <p:nvSpPr>
          <p:cNvPr id="3" name="Content Placeholder 2"/>
          <p:cNvSpPr>
            <a:spLocks noGrp="1"/>
          </p:cNvSpPr>
          <p:nvPr>
            <p:ph sz="half" idx="1"/>
          </p:nvPr>
        </p:nvSpPr>
        <p:spPr>
          <a:xfrm>
            <a:off x="457201" y="1699200"/>
            <a:ext cx="4032621" cy="4525963"/>
          </a:xfrm>
          <a:prstGeom prst="rect">
            <a:avLst/>
          </a:prstGeom>
        </p:spPr>
        <p:txBody>
          <a:bodyPr/>
          <a:lstStyle>
            <a:lvl1pPr marL="2563" indent="0">
              <a:lnSpc>
                <a:spcPct val="100000"/>
              </a:lnSpc>
              <a:buNone/>
              <a:defRPr sz="22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noProof="0" smtClean="0"/>
              <a:t>Click to edit Master text styles</a:t>
            </a:r>
          </a:p>
        </p:txBody>
      </p:sp>
      <p:sp>
        <p:nvSpPr>
          <p:cNvPr id="4" name="Content Placeholder 3"/>
          <p:cNvSpPr>
            <a:spLocks noGrp="1"/>
          </p:cNvSpPr>
          <p:nvPr>
            <p:ph sz="half" idx="2"/>
          </p:nvPr>
        </p:nvSpPr>
        <p:spPr>
          <a:xfrm>
            <a:off x="4739966" y="1699200"/>
            <a:ext cx="3946833" cy="4525963"/>
          </a:xfrm>
          <a:prstGeom prst="rect">
            <a:avLst/>
          </a:prstGeom>
        </p:spPr>
        <p:txBody>
          <a:bodyPr/>
          <a:lstStyle>
            <a:lvl1pPr marL="2563" indent="0">
              <a:lnSpc>
                <a:spcPct val="100000"/>
              </a:lnSpc>
              <a:buNone/>
              <a:defRPr sz="22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noProof="0" smtClean="0"/>
              <a:t>Click to edit Master text styles</a:t>
            </a:r>
          </a:p>
        </p:txBody>
      </p:sp>
      <p:sp>
        <p:nvSpPr>
          <p:cNvPr id="5" name="Date Placeholder 4"/>
          <p:cNvSpPr>
            <a:spLocks noGrp="1"/>
          </p:cNvSpPr>
          <p:nvPr>
            <p:ph type="dt" sz="half" idx="10"/>
          </p:nvPr>
        </p:nvSpPr>
        <p:spPr>
          <a:xfrm>
            <a:off x="457200" y="6356352"/>
            <a:ext cx="2133600" cy="365125"/>
          </a:xfrm>
          <a:prstGeom prst="rect">
            <a:avLst/>
          </a:prstGeom>
        </p:spPr>
        <p:txBody>
          <a:bodyPr/>
          <a:lstStyle/>
          <a:p>
            <a:endParaRPr lang="en-US"/>
          </a:p>
        </p:txBody>
      </p:sp>
      <p:sp>
        <p:nvSpPr>
          <p:cNvPr id="6" name="Footer Placeholder 5"/>
          <p:cNvSpPr>
            <a:spLocks noGrp="1"/>
          </p:cNvSpPr>
          <p:nvPr>
            <p:ph type="ftr" sz="quarter" idx="11"/>
          </p:nvPr>
        </p:nvSpPr>
        <p:spPr>
          <a:xfrm>
            <a:off x="3124200" y="6356352"/>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872352" y="6456192"/>
            <a:ext cx="2133600" cy="365125"/>
          </a:xfrm>
          <a:prstGeom prst="rect">
            <a:avLst/>
          </a:prstGeom>
        </p:spPr>
        <p:txBody>
          <a:bodyPr/>
          <a:lstStyle/>
          <a:p>
            <a:fld id="{F7EAB6FE-9CE9-4320-8DE1-51779DEA9385}" type="slidenum">
              <a:rPr lang="en-US" smtClean="0"/>
              <a:t>‹#›</a:t>
            </a:fld>
            <a:endParaRPr lang="en-US"/>
          </a:p>
        </p:txBody>
      </p:sp>
    </p:spTree>
    <p:extLst>
      <p:ext uri="{BB962C8B-B14F-4D97-AF65-F5344CB8AC3E}">
        <p14:creationId xmlns:p14="http://schemas.microsoft.com/office/powerpoint/2010/main" val="2887227920"/>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bullet text boxes">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noProof="0" smtClean="0"/>
              <a:t>Two Bullet Text Boxes</a:t>
            </a:r>
            <a:endParaRPr lang="en-US" noProof="0"/>
          </a:p>
        </p:txBody>
      </p:sp>
      <p:sp>
        <p:nvSpPr>
          <p:cNvPr id="3" name="Content Placeholder 2"/>
          <p:cNvSpPr>
            <a:spLocks noGrp="1"/>
          </p:cNvSpPr>
          <p:nvPr>
            <p:ph sz="half" idx="1"/>
          </p:nvPr>
        </p:nvSpPr>
        <p:spPr>
          <a:xfrm>
            <a:off x="457201" y="1699200"/>
            <a:ext cx="4032621" cy="4525963"/>
          </a:xfrm>
          <a:prstGeom prst="rect">
            <a:avLst/>
          </a:prstGeom>
        </p:spPr>
        <p:txBody>
          <a:bodyPr/>
          <a:lstStyle>
            <a:lvl1pPr>
              <a:lnSpc>
                <a:spcPct val="100000"/>
              </a:lnSpc>
              <a:defRPr sz="2200"/>
            </a:lvl1pPr>
            <a:lvl2pPr>
              <a:lnSpc>
                <a:spcPct val="100000"/>
              </a:lnSpc>
              <a:defRPr sz="1800"/>
            </a:lvl2pPr>
            <a:lvl3pPr>
              <a:lnSpc>
                <a:spcPct val="100000"/>
              </a:lnSpc>
              <a:defRPr sz="1600"/>
            </a:lvl3pPr>
            <a:lvl4pPr>
              <a:lnSpc>
                <a:spcPct val="100000"/>
              </a:lnSpc>
              <a:defRPr sz="1400"/>
            </a:lvl4pPr>
            <a:lvl5pPr marL="995363" indent="-274638">
              <a:lnSpc>
                <a:spcPct val="100000"/>
              </a:lnSpc>
              <a:spcBef>
                <a:spcPts val="300"/>
              </a:spcBef>
              <a:defRPr sz="1400"/>
            </a:lvl5pPr>
            <a:lvl6pPr>
              <a:defRPr sz="1800"/>
            </a:lvl6pPr>
            <a:lvl7pPr>
              <a:defRPr sz="1800"/>
            </a:lvl7pPr>
            <a:lvl8pPr>
              <a:defRPr sz="1800"/>
            </a:lvl8pPr>
            <a:lvl9pPr>
              <a:defRPr sz="180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4" name="Content Placeholder 3"/>
          <p:cNvSpPr>
            <a:spLocks noGrp="1"/>
          </p:cNvSpPr>
          <p:nvPr>
            <p:ph sz="half" idx="2"/>
          </p:nvPr>
        </p:nvSpPr>
        <p:spPr>
          <a:xfrm>
            <a:off x="4739966" y="1699200"/>
            <a:ext cx="3946833" cy="4525963"/>
          </a:xfrm>
          <a:prstGeom prst="rect">
            <a:avLst/>
          </a:prstGeom>
        </p:spPr>
        <p:txBody>
          <a:bodyPr/>
          <a:lstStyle>
            <a:lvl1pPr>
              <a:lnSpc>
                <a:spcPct val="100000"/>
              </a:lnSpc>
              <a:defRPr sz="2200"/>
            </a:lvl1pPr>
            <a:lvl2pPr>
              <a:lnSpc>
                <a:spcPct val="100000"/>
              </a:lnSpc>
              <a:defRPr sz="1800"/>
            </a:lvl2pPr>
            <a:lvl3pPr>
              <a:lnSpc>
                <a:spcPct val="100000"/>
              </a:lnSpc>
              <a:defRPr sz="1600"/>
            </a:lvl3pPr>
            <a:lvl4pPr>
              <a:lnSpc>
                <a:spcPct val="100000"/>
              </a:lnSpc>
              <a:defRPr sz="1400"/>
            </a:lvl4pPr>
            <a:lvl5pPr marL="995363" indent="-274638">
              <a:lnSpc>
                <a:spcPct val="100000"/>
              </a:lnSpc>
              <a:spcBef>
                <a:spcPts val="300"/>
              </a:spcBef>
              <a:defRPr sz="1400"/>
            </a:lvl5pPr>
            <a:lvl6pPr>
              <a:defRPr sz="1800"/>
            </a:lvl6pPr>
            <a:lvl7pPr>
              <a:defRPr sz="1800"/>
            </a:lvl7pPr>
            <a:lvl8pPr>
              <a:defRPr sz="1800"/>
            </a:lvl8pPr>
            <a:lvl9pPr>
              <a:defRPr sz="180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5" name="Date Placeholder 4"/>
          <p:cNvSpPr>
            <a:spLocks noGrp="1"/>
          </p:cNvSpPr>
          <p:nvPr>
            <p:ph type="dt" sz="half" idx="10"/>
          </p:nvPr>
        </p:nvSpPr>
        <p:spPr>
          <a:xfrm>
            <a:off x="457200" y="6356352"/>
            <a:ext cx="2133600" cy="365125"/>
          </a:xfrm>
          <a:prstGeom prst="rect">
            <a:avLst/>
          </a:prstGeom>
        </p:spPr>
        <p:txBody>
          <a:bodyPr/>
          <a:lstStyle/>
          <a:p>
            <a:endParaRPr lang="en-US"/>
          </a:p>
        </p:txBody>
      </p:sp>
      <p:sp>
        <p:nvSpPr>
          <p:cNvPr id="6" name="Footer Placeholder 5"/>
          <p:cNvSpPr>
            <a:spLocks noGrp="1"/>
          </p:cNvSpPr>
          <p:nvPr>
            <p:ph type="ftr" sz="quarter" idx="11"/>
          </p:nvPr>
        </p:nvSpPr>
        <p:spPr>
          <a:xfrm>
            <a:off x="3124200" y="6356352"/>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872352" y="6456192"/>
            <a:ext cx="2133600" cy="365125"/>
          </a:xfrm>
          <a:prstGeom prst="rect">
            <a:avLst/>
          </a:prstGeom>
        </p:spPr>
        <p:txBody>
          <a:bodyPr/>
          <a:lstStyle/>
          <a:p>
            <a:fld id="{F7EAB6FE-9CE9-4320-8DE1-51779DEA9385}" type="slidenum">
              <a:rPr lang="en-US" smtClean="0"/>
              <a:t>‹#›</a:t>
            </a:fld>
            <a:endParaRPr lang="en-US"/>
          </a:p>
        </p:txBody>
      </p:sp>
    </p:spTree>
    <p:extLst>
      <p:ext uri="{BB962C8B-B14F-4D97-AF65-F5344CB8AC3E}">
        <p14:creationId xmlns:p14="http://schemas.microsoft.com/office/powerpoint/2010/main" val="3826853283"/>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2"/>
            <a:ext cx="2133600" cy="365125"/>
          </a:xfrm>
          <a:prstGeom prst="rect">
            <a:avLst/>
          </a:prstGeom>
        </p:spPr>
        <p:txBody>
          <a:bodyPr/>
          <a:lstStyle/>
          <a:p>
            <a:endParaRPr lang="en-US"/>
          </a:p>
        </p:txBody>
      </p:sp>
      <p:sp>
        <p:nvSpPr>
          <p:cNvPr id="4" name="Footer Placeholder 3"/>
          <p:cNvSpPr>
            <a:spLocks noGrp="1"/>
          </p:cNvSpPr>
          <p:nvPr>
            <p:ph type="ftr" sz="quarter" idx="11"/>
          </p:nvPr>
        </p:nvSpPr>
        <p:spPr>
          <a:xfrm>
            <a:off x="3124200" y="6356352"/>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872352" y="6456192"/>
            <a:ext cx="2133600" cy="365125"/>
          </a:xfrm>
          <a:prstGeom prst="rect">
            <a:avLst/>
          </a:prstGeom>
        </p:spPr>
        <p:txBody>
          <a:bodyPr/>
          <a:lstStyle/>
          <a:p>
            <a:fld id="{F7EAB6FE-9CE9-4320-8DE1-51779DEA9385}" type="slidenum">
              <a:rPr lang="en-US" smtClean="0"/>
              <a:t>‹#›</a:t>
            </a:fld>
            <a:endParaRPr lang="en-US"/>
          </a:p>
        </p:txBody>
      </p:sp>
    </p:spTree>
    <p:extLst>
      <p:ext uri="{BB962C8B-B14F-4D97-AF65-F5344CB8AC3E}">
        <p14:creationId xmlns:p14="http://schemas.microsoft.com/office/powerpoint/2010/main" val="35242580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31620"/>
            <a:ext cx="8229600" cy="1152000"/>
          </a:xfrm>
          <a:prstGeom prst="rect">
            <a:avLst/>
          </a:prstGeom>
        </p:spPr>
        <p:txBody>
          <a:bodyPr vert="horz" lIns="0" tIns="0" rIns="0" bIns="0" rtlCol="0" anchor="t" anchorCtr="0">
            <a:normAutofit/>
          </a:bodyPr>
          <a:lstStyle/>
          <a:p>
            <a:r>
              <a:rPr lang="de-DE" dirty="0" smtClean="0"/>
              <a:t>Titelmasterformat durch Klicken bearbeiten</a:t>
            </a:r>
            <a:endParaRPr lang="en-US" dirty="0"/>
          </a:p>
        </p:txBody>
      </p:sp>
      <p:sp>
        <p:nvSpPr>
          <p:cNvPr id="7" name="Textplatzhalter 6"/>
          <p:cNvSpPr>
            <a:spLocks noGrp="1"/>
          </p:cNvSpPr>
          <p:nvPr>
            <p:ph type="body" idx="1"/>
          </p:nvPr>
        </p:nvSpPr>
        <p:spPr>
          <a:xfrm>
            <a:off x="457200" y="1699200"/>
            <a:ext cx="8229600" cy="4525963"/>
          </a:xfrm>
          <a:prstGeom prst="rect">
            <a:avLst/>
          </a:prstGeom>
        </p:spPr>
        <p:txBody>
          <a:bodyPr vert="horz" lIns="0" tIns="0" rIns="0" bIns="0" rtlCol="0">
            <a:normAutofit/>
          </a:bodyPr>
          <a:lstStyle/>
          <a:p>
            <a:pPr lvl="0"/>
            <a:r>
              <a:rPr lang="de-DE" dirty="0" smtClean="0"/>
              <a:t>Erste Ebene</a:t>
            </a:r>
          </a:p>
          <a:p>
            <a:pPr lvl="1"/>
            <a:r>
              <a:rPr lang="de-DE" dirty="0" smtClean="0"/>
              <a:t>Zweite Ebene</a:t>
            </a:r>
          </a:p>
          <a:p>
            <a:pPr lvl="2"/>
            <a:r>
              <a:rPr lang="de-DE" dirty="0" smtClean="0"/>
              <a:t>Dritte Ebene</a:t>
            </a:r>
          </a:p>
          <a:p>
            <a:pPr lvl="3"/>
            <a:r>
              <a:rPr lang="de-DE" dirty="0" smtClean="0"/>
              <a:t>Vierte Ebene</a:t>
            </a:r>
            <a:endParaRPr lang="de-DE" dirty="0"/>
          </a:p>
        </p:txBody>
      </p:sp>
      <p:sp>
        <p:nvSpPr>
          <p:cNvPr id="15" name="Freeform 11"/>
          <p:cNvSpPr/>
          <p:nvPr/>
        </p:nvSpPr>
        <p:spPr>
          <a:xfrm>
            <a:off x="1" y="6404407"/>
            <a:ext cx="9150839" cy="456141"/>
          </a:xfrm>
          <a:custGeom>
            <a:avLst/>
            <a:gdLst>
              <a:gd name="connsiteX0" fmla="*/ 9155339 w 9162317"/>
              <a:gd name="connsiteY0" fmla="*/ 0 h 460573"/>
              <a:gd name="connsiteX1" fmla="*/ 8352851 w 9162317"/>
              <a:gd name="connsiteY1" fmla="*/ 6978 h 460573"/>
              <a:gd name="connsiteX2" fmla="*/ 7829490 w 9162317"/>
              <a:gd name="connsiteY2" fmla="*/ 314027 h 460573"/>
              <a:gd name="connsiteX3" fmla="*/ 0 w 9162317"/>
              <a:gd name="connsiteY3" fmla="*/ 307048 h 460573"/>
              <a:gd name="connsiteX4" fmla="*/ 0 w 9162317"/>
              <a:gd name="connsiteY4" fmla="*/ 460573 h 460573"/>
              <a:gd name="connsiteX5" fmla="*/ 9162317 w 9162317"/>
              <a:gd name="connsiteY5" fmla="*/ 453594 h 460573"/>
              <a:gd name="connsiteX6" fmla="*/ 9155339 w 9162317"/>
              <a:gd name="connsiteY6" fmla="*/ 0 h 460573"/>
              <a:gd name="connsiteX0" fmla="*/ 9168064 w 9168064"/>
              <a:gd name="connsiteY0" fmla="*/ 2547 h 453595"/>
              <a:gd name="connsiteX1" fmla="*/ 8352851 w 9168064"/>
              <a:gd name="connsiteY1" fmla="*/ 0 h 453595"/>
              <a:gd name="connsiteX2" fmla="*/ 7829490 w 9168064"/>
              <a:gd name="connsiteY2" fmla="*/ 307049 h 453595"/>
              <a:gd name="connsiteX3" fmla="*/ 0 w 9168064"/>
              <a:gd name="connsiteY3" fmla="*/ 300070 h 453595"/>
              <a:gd name="connsiteX4" fmla="*/ 0 w 9168064"/>
              <a:gd name="connsiteY4" fmla="*/ 453595 h 453595"/>
              <a:gd name="connsiteX5" fmla="*/ 9162317 w 9168064"/>
              <a:gd name="connsiteY5" fmla="*/ 446616 h 453595"/>
              <a:gd name="connsiteX6" fmla="*/ 9168064 w 9168064"/>
              <a:gd name="connsiteY6" fmla="*/ 2547 h 453595"/>
              <a:gd name="connsiteX0" fmla="*/ 9168064 w 9168064"/>
              <a:gd name="connsiteY0" fmla="*/ 2547 h 456141"/>
              <a:gd name="connsiteX1" fmla="*/ 8352851 w 9168064"/>
              <a:gd name="connsiteY1" fmla="*/ 0 h 456141"/>
              <a:gd name="connsiteX2" fmla="*/ 7829490 w 9168064"/>
              <a:gd name="connsiteY2" fmla="*/ 307049 h 456141"/>
              <a:gd name="connsiteX3" fmla="*/ 0 w 9168064"/>
              <a:gd name="connsiteY3" fmla="*/ 300070 h 456141"/>
              <a:gd name="connsiteX4" fmla="*/ 0 w 9168064"/>
              <a:gd name="connsiteY4" fmla="*/ 453595 h 456141"/>
              <a:gd name="connsiteX5" fmla="*/ 9155954 w 9168064"/>
              <a:gd name="connsiteY5" fmla="*/ 456141 h 456141"/>
              <a:gd name="connsiteX6" fmla="*/ 9168064 w 9168064"/>
              <a:gd name="connsiteY6" fmla="*/ 2547 h 456141"/>
              <a:gd name="connsiteX0" fmla="*/ 9168064 w 9169169"/>
              <a:gd name="connsiteY0" fmla="*/ 2547 h 456141"/>
              <a:gd name="connsiteX1" fmla="*/ 8352851 w 9169169"/>
              <a:gd name="connsiteY1" fmla="*/ 0 h 456141"/>
              <a:gd name="connsiteX2" fmla="*/ 7829490 w 9169169"/>
              <a:gd name="connsiteY2" fmla="*/ 307049 h 456141"/>
              <a:gd name="connsiteX3" fmla="*/ 0 w 9169169"/>
              <a:gd name="connsiteY3" fmla="*/ 300070 h 456141"/>
              <a:gd name="connsiteX4" fmla="*/ 0 w 9169169"/>
              <a:gd name="connsiteY4" fmla="*/ 453595 h 456141"/>
              <a:gd name="connsiteX5" fmla="*/ 9168679 w 9169169"/>
              <a:gd name="connsiteY5" fmla="*/ 456141 h 456141"/>
              <a:gd name="connsiteX6" fmla="*/ 9168064 w 9169169"/>
              <a:gd name="connsiteY6" fmla="*/ 2547 h 456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69169" h="456141">
                <a:moveTo>
                  <a:pt x="9168064" y="2547"/>
                </a:moveTo>
                <a:lnTo>
                  <a:pt x="8352851" y="0"/>
                </a:lnTo>
                <a:lnTo>
                  <a:pt x="7829490" y="307049"/>
                </a:lnTo>
                <a:lnTo>
                  <a:pt x="0" y="300070"/>
                </a:lnTo>
                <a:lnTo>
                  <a:pt x="0" y="453595"/>
                </a:lnTo>
                <a:lnTo>
                  <a:pt x="9168679" y="456141"/>
                </a:lnTo>
                <a:cubicBezTo>
                  <a:pt x="9170595" y="308118"/>
                  <a:pt x="9166148" y="150570"/>
                  <a:pt x="9168064" y="2547"/>
                </a:cubicBezTo>
                <a:close/>
              </a:path>
            </a:pathLst>
          </a:cu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latin typeface="Verdana" pitchFamily="34" charset="0"/>
              <a:ea typeface="Verdana" pitchFamily="34" charset="0"/>
              <a:cs typeface="Verdana" pitchFamily="34" charset="0"/>
            </a:endParaRPr>
          </a:p>
        </p:txBody>
      </p:sp>
      <p:sp>
        <p:nvSpPr>
          <p:cNvPr id="16"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900">
                <a:solidFill>
                  <a:schemeClr val="tx1">
                    <a:tint val="75000"/>
                  </a:schemeClr>
                </a:solidFill>
                <a:latin typeface="Verdana" pitchFamily="34" charset="0"/>
                <a:ea typeface="Verdana" pitchFamily="34" charset="0"/>
                <a:cs typeface="Verdana" pitchFamily="34" charset="0"/>
              </a:defRPr>
            </a:lvl1pPr>
          </a:lstStyle>
          <a:p>
            <a:endParaRPr lang="en-US"/>
          </a:p>
        </p:txBody>
      </p:sp>
      <p:sp>
        <p:nvSpPr>
          <p:cNvPr id="17"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900">
                <a:solidFill>
                  <a:schemeClr val="tx1">
                    <a:tint val="75000"/>
                  </a:schemeClr>
                </a:solidFill>
                <a:latin typeface="Verdana" pitchFamily="34" charset="0"/>
                <a:ea typeface="Verdana" pitchFamily="34" charset="0"/>
                <a:cs typeface="Verdana" pitchFamily="34" charset="0"/>
              </a:defRPr>
            </a:lvl1pPr>
          </a:lstStyle>
          <a:p>
            <a:endParaRPr lang="en-US"/>
          </a:p>
        </p:txBody>
      </p:sp>
      <p:sp>
        <p:nvSpPr>
          <p:cNvPr id="18" name="Slide Number Placeholder 5"/>
          <p:cNvSpPr>
            <a:spLocks noGrp="1"/>
          </p:cNvSpPr>
          <p:nvPr>
            <p:ph type="sldNum" sz="quarter" idx="4"/>
          </p:nvPr>
        </p:nvSpPr>
        <p:spPr>
          <a:xfrm>
            <a:off x="6872352" y="6456192"/>
            <a:ext cx="2133600" cy="365125"/>
          </a:xfrm>
          <a:prstGeom prst="rect">
            <a:avLst/>
          </a:prstGeom>
        </p:spPr>
        <p:txBody>
          <a:bodyPr vert="horz" lIns="0" tIns="0" rIns="0" bIns="0" rtlCol="0" anchor="ctr"/>
          <a:lstStyle>
            <a:lvl1pPr algn="r">
              <a:defRPr sz="900">
                <a:solidFill>
                  <a:srgbClr val="FFFFFF"/>
                </a:solidFill>
                <a:latin typeface="Verdana" pitchFamily="34" charset="0"/>
                <a:ea typeface="Verdana" pitchFamily="34" charset="0"/>
                <a:cs typeface="Verdana" pitchFamily="34" charset="0"/>
              </a:defRPr>
            </a:lvl1pPr>
          </a:lstStyle>
          <a:p>
            <a:fld id="{F7EAB6FE-9CE9-4320-8DE1-51779DEA9385}" type="slidenum">
              <a:rPr lang="en-US" smtClean="0"/>
              <a:t>‹#›</a:t>
            </a:fld>
            <a:endParaRPr lang="en-US"/>
          </a:p>
        </p:txBody>
      </p:sp>
      <p:cxnSp>
        <p:nvCxnSpPr>
          <p:cNvPr id="19" name="Straight Connector 10"/>
          <p:cNvCxnSpPr/>
          <p:nvPr/>
        </p:nvCxnSpPr>
        <p:spPr>
          <a:xfrm>
            <a:off x="8725284" y="6509754"/>
            <a:ext cx="0" cy="238125"/>
          </a:xfrm>
          <a:prstGeom prst="line">
            <a:avLst/>
          </a:prstGeom>
          <a:ln w="3175">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20" name="Picture 9" descr="int_lookins_hrz_rgb_wht_24.png"/>
          <p:cNvPicPr>
            <a:picLocks noChangeAspect="1"/>
          </p:cNvPicPr>
          <p:nvPr/>
        </p:nvPicPr>
        <p:blipFill rotWithShape="1">
          <a:blip r:embed="rId12" cstate="screen">
            <a:extLst>
              <a:ext uri="{28A0092B-C50C-407E-A947-70E740481C1C}">
                <a14:useLocalDpi xmlns:a14="http://schemas.microsoft.com/office/drawing/2010/main" val="0"/>
              </a:ext>
            </a:extLst>
          </a:blip>
          <a:srcRect r="53442"/>
          <a:stretch/>
        </p:blipFill>
        <p:spPr>
          <a:xfrm>
            <a:off x="8240432" y="6511163"/>
            <a:ext cx="390751" cy="246888"/>
          </a:xfrm>
          <a:prstGeom prst="rect">
            <a:avLst/>
          </a:prstGeom>
        </p:spPr>
      </p:pic>
    </p:spTree>
    <p:extLst>
      <p:ext uri="{BB962C8B-B14F-4D97-AF65-F5344CB8AC3E}">
        <p14:creationId xmlns:p14="http://schemas.microsoft.com/office/powerpoint/2010/main" val="3353476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timing>
    <p:tnLst>
      <p:par>
        <p:cTn id="1" dur="indefinite" restart="never" nodeType="tmRoot"/>
      </p:par>
    </p:tnLst>
  </p:timing>
  <p:hf hdr="0" ftr="0" dt="0"/>
  <p:txStyles>
    <p:titleStyle>
      <a:lvl1pPr algn="l" defTabSz="457200" rtl="0" eaLnBrk="1" latinLnBrk="0" hangingPunct="1">
        <a:spcBef>
          <a:spcPct val="0"/>
        </a:spcBef>
        <a:buNone/>
        <a:defRPr sz="3600" kern="1200">
          <a:solidFill>
            <a:schemeClr val="accent1"/>
          </a:solidFill>
          <a:latin typeface="Verdana" pitchFamily="34" charset="0"/>
          <a:ea typeface="Verdana" pitchFamily="34" charset="0"/>
          <a:cs typeface="Verdana" pitchFamily="34" charset="0"/>
        </a:defRPr>
      </a:lvl1pPr>
    </p:titleStyle>
    <p:bodyStyle>
      <a:lvl1pPr marL="180000" marR="0" indent="-180000" algn="l" defTabSz="457200" rtl="0" eaLnBrk="1" fontAlgn="auto" latinLnBrk="0" hangingPunct="1">
        <a:lnSpc>
          <a:spcPct val="100000"/>
        </a:lnSpc>
        <a:spcBef>
          <a:spcPts val="1200"/>
        </a:spcBef>
        <a:spcAft>
          <a:spcPts val="0"/>
        </a:spcAft>
        <a:buClrTx/>
        <a:buSzTx/>
        <a:buFont typeface="Wingdings" pitchFamily="2" charset="2"/>
        <a:buChar char="§"/>
        <a:tabLst/>
        <a:defRPr sz="2200" b="0" kern="1200">
          <a:solidFill>
            <a:schemeClr val="tx2"/>
          </a:solidFill>
          <a:latin typeface="Verdana" pitchFamily="34" charset="0"/>
          <a:ea typeface="Verdana" pitchFamily="34" charset="0"/>
          <a:cs typeface="Verdana" pitchFamily="34" charset="0"/>
        </a:defRPr>
      </a:lvl1pPr>
      <a:lvl2pPr marL="360000" indent="-180000" algn="l" defTabSz="457200" rtl="0" eaLnBrk="1" latinLnBrk="0" hangingPunct="1">
        <a:lnSpc>
          <a:spcPct val="100000"/>
        </a:lnSpc>
        <a:spcBef>
          <a:spcPts val="900"/>
        </a:spcBef>
        <a:buFont typeface="Wingdings" charset="2"/>
        <a:buChar char="§"/>
        <a:defRPr sz="1800" kern="1200" baseline="0">
          <a:solidFill>
            <a:schemeClr val="tx2"/>
          </a:solidFill>
          <a:latin typeface="Verdana" pitchFamily="34" charset="0"/>
          <a:ea typeface="Verdana" pitchFamily="34" charset="0"/>
          <a:cs typeface="Verdana" pitchFamily="34" charset="0"/>
        </a:defRPr>
      </a:lvl2pPr>
      <a:lvl3pPr marL="540000" indent="-180000" algn="l" defTabSz="457200" rtl="0" eaLnBrk="1" latinLnBrk="0" hangingPunct="1">
        <a:lnSpc>
          <a:spcPct val="100000"/>
        </a:lnSpc>
        <a:spcBef>
          <a:spcPts val="600"/>
        </a:spcBef>
        <a:buFont typeface="Symbol" pitchFamily="18" charset="2"/>
        <a:buChar char="-"/>
        <a:defRPr sz="1600" kern="1200">
          <a:solidFill>
            <a:schemeClr val="tx2"/>
          </a:solidFill>
          <a:latin typeface="Verdana" pitchFamily="34" charset="0"/>
          <a:ea typeface="Verdana" pitchFamily="34" charset="0"/>
          <a:cs typeface="Verdana" pitchFamily="34" charset="0"/>
        </a:defRPr>
      </a:lvl3pPr>
      <a:lvl4pPr marL="720000" indent="-180000" algn="l" defTabSz="457200" rtl="0" eaLnBrk="1" latinLnBrk="0" hangingPunct="1">
        <a:lnSpc>
          <a:spcPct val="100000"/>
        </a:lnSpc>
        <a:spcBef>
          <a:spcPts val="300"/>
        </a:spcBef>
        <a:buFont typeface="Arial" pitchFamily="34" charset="0"/>
        <a:buChar char="»"/>
        <a:defRPr sz="1400" kern="1200">
          <a:solidFill>
            <a:schemeClr val="tx2"/>
          </a:solidFill>
          <a:latin typeface="Verdana" pitchFamily="34" charset="0"/>
          <a:ea typeface="Verdana" pitchFamily="34" charset="0"/>
          <a:cs typeface="Verdana" pitchFamily="34" charset="0"/>
        </a:defRPr>
      </a:lvl4pPr>
      <a:lvl5pPr marL="1319213" indent="-228600" algn="l" defTabSz="457200" rtl="0" eaLnBrk="1" latinLnBrk="0" hangingPunct="1">
        <a:spcBef>
          <a:spcPct val="20000"/>
        </a:spcBef>
        <a:buFont typeface="Arial"/>
        <a:buChar char="»"/>
        <a:defRPr sz="1400" kern="1200">
          <a:solidFill>
            <a:schemeClr val="tx2"/>
          </a:solidFill>
          <a:latin typeface="Verdana" pitchFamily="34" charset="0"/>
          <a:ea typeface="Verdana" pitchFamily="34" charset="0"/>
          <a:cs typeface="Verdana"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93094" y="2854379"/>
            <a:ext cx="8298322" cy="1470025"/>
          </a:xfrm>
        </p:spPr>
        <p:txBody>
          <a:bodyPr>
            <a:normAutofit fontScale="90000"/>
          </a:bodyPr>
          <a:lstStyle/>
          <a:p>
            <a:r>
              <a:rPr lang="en-US" dirty="0"/>
              <a:t>Using an Adaptive Mesh Refinement proxy code to assess dynamic load balancing capabilities for </a:t>
            </a:r>
            <a:r>
              <a:rPr lang="en-US" dirty="0" err="1"/>
              <a:t>exascale</a:t>
            </a:r>
            <a:endParaRPr lang="en-US" dirty="0"/>
          </a:p>
        </p:txBody>
      </p:sp>
      <p:sp>
        <p:nvSpPr>
          <p:cNvPr id="3" name="Subtitle 2"/>
          <p:cNvSpPr>
            <a:spLocks noGrp="1"/>
          </p:cNvSpPr>
          <p:nvPr>
            <p:ph type="subTitle" idx="1"/>
          </p:nvPr>
        </p:nvSpPr>
        <p:spPr>
          <a:xfrm>
            <a:off x="493094" y="4596673"/>
            <a:ext cx="6330212" cy="1233813"/>
          </a:xfrm>
        </p:spPr>
        <p:txBody>
          <a:bodyPr/>
          <a:lstStyle/>
          <a:p>
            <a:r>
              <a:rPr lang="en-US" dirty="0"/>
              <a:t>Rob Van </a:t>
            </a:r>
            <a:r>
              <a:rPr lang="en-US" dirty="0" smtClean="0"/>
              <a:t>der Wijngaart</a:t>
            </a:r>
          </a:p>
          <a:p>
            <a:r>
              <a:rPr lang="en-US" dirty="0" smtClean="0"/>
              <a:t>Intel Labs, Intel Federal </a:t>
            </a:r>
            <a:endParaRPr lang="en-US" dirty="0"/>
          </a:p>
        </p:txBody>
      </p:sp>
      <p:sp>
        <p:nvSpPr>
          <p:cNvPr id="6" name="Rectangle 5"/>
          <p:cNvSpPr/>
          <p:nvPr/>
        </p:nvSpPr>
        <p:spPr>
          <a:xfrm>
            <a:off x="234591" y="6083417"/>
            <a:ext cx="2564323" cy="52582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pic>
        <p:nvPicPr>
          <p:cNvPr id="8" name="Picture 2" descr="Image result for people's republic of korea fLA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87954" y="0"/>
            <a:ext cx="2056046" cy="11582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33600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F7EAB6FE-9CE9-4320-8DE1-51779DEA9385}" type="slidenum">
              <a:rPr lang="en-US" smtClean="0"/>
              <a:t>10</a:t>
            </a:fld>
            <a:endParaRPr lang="en-US"/>
          </a:p>
        </p:txBody>
      </p:sp>
      <p:grpSp>
        <p:nvGrpSpPr>
          <p:cNvPr id="489" name="Group 488"/>
          <p:cNvGrpSpPr/>
          <p:nvPr/>
        </p:nvGrpSpPr>
        <p:grpSpPr>
          <a:xfrm>
            <a:off x="1132248" y="1367148"/>
            <a:ext cx="4626994" cy="4614461"/>
            <a:chOff x="1289718" y="1505690"/>
            <a:chExt cx="4626994" cy="4614461"/>
          </a:xfrm>
        </p:grpSpPr>
        <p:grpSp>
          <p:nvGrpSpPr>
            <p:cNvPr id="264" name="Group 263"/>
            <p:cNvGrpSpPr/>
            <p:nvPr/>
          </p:nvGrpSpPr>
          <p:grpSpPr>
            <a:xfrm>
              <a:off x="1289718" y="1505690"/>
              <a:ext cx="925400" cy="4614461"/>
              <a:chOff x="1056585" y="1734491"/>
              <a:chExt cx="925400" cy="4614461"/>
            </a:xfrm>
          </p:grpSpPr>
          <p:grpSp>
            <p:nvGrpSpPr>
              <p:cNvPr id="209" name="Group 208"/>
              <p:cNvGrpSpPr/>
              <p:nvPr/>
            </p:nvGrpSpPr>
            <p:grpSpPr>
              <a:xfrm>
                <a:off x="1056585" y="5421983"/>
                <a:ext cx="925399" cy="926969"/>
                <a:chOff x="904970" y="1582130"/>
                <a:chExt cx="3667030" cy="3687454"/>
              </a:xfrm>
            </p:grpSpPr>
            <p:cxnSp>
              <p:nvCxnSpPr>
                <p:cNvPr id="254" name="Straight Connector 253"/>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5" name="Straight Connector 254"/>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6" name="Straight Connector 255"/>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7" name="Straight Connector 256"/>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8" name="Straight Connector 257"/>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9" name="Straight Connector 258"/>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60" name="Straight Connector 259"/>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61" name="Straight Connector 260"/>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62" name="Straight Connector 261"/>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63" name="Straight Connector 262"/>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210" name="Group 209"/>
              <p:cNvGrpSpPr/>
              <p:nvPr/>
            </p:nvGrpSpPr>
            <p:grpSpPr>
              <a:xfrm>
                <a:off x="1056585" y="4497779"/>
                <a:ext cx="925399" cy="926969"/>
                <a:chOff x="904970" y="1582130"/>
                <a:chExt cx="3667030" cy="3687454"/>
              </a:xfrm>
            </p:grpSpPr>
            <p:cxnSp>
              <p:nvCxnSpPr>
                <p:cNvPr id="244" name="Straight Connector 243"/>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5" name="Straight Connector 244"/>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6" name="Straight Connector 245"/>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7" name="Straight Connector 246"/>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8" name="Straight Connector 247"/>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9" name="Straight Connector 248"/>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0" name="Straight Connector 249"/>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1" name="Straight Connector 250"/>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2" name="Straight Connector 251"/>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3" name="Straight Connector 252"/>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211" name="Group 210"/>
              <p:cNvGrpSpPr/>
              <p:nvPr/>
            </p:nvGrpSpPr>
            <p:grpSpPr>
              <a:xfrm>
                <a:off x="1056586" y="1734491"/>
                <a:ext cx="925399" cy="926969"/>
                <a:chOff x="904970" y="1582130"/>
                <a:chExt cx="3667030" cy="3687454"/>
              </a:xfrm>
            </p:grpSpPr>
            <p:cxnSp>
              <p:nvCxnSpPr>
                <p:cNvPr id="234" name="Straight Connector 233"/>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5" name="Straight Connector 234"/>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6" name="Straight Connector 235"/>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7" name="Straight Connector 236"/>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8" name="Straight Connector 237"/>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9" name="Straight Connector 238"/>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0" name="Straight Connector 239"/>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1" name="Straight Connector 240"/>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2" name="Straight Connector 241"/>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3" name="Straight Connector 242"/>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212" name="Group 211"/>
              <p:cNvGrpSpPr/>
              <p:nvPr/>
            </p:nvGrpSpPr>
            <p:grpSpPr>
              <a:xfrm>
                <a:off x="1056585" y="3573180"/>
                <a:ext cx="925399" cy="926969"/>
                <a:chOff x="904970" y="1582130"/>
                <a:chExt cx="3667030" cy="3687454"/>
              </a:xfrm>
            </p:grpSpPr>
            <p:cxnSp>
              <p:nvCxnSpPr>
                <p:cNvPr id="224" name="Straight Connector 223"/>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5" name="Straight Connector 224"/>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6" name="Straight Connector 225"/>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7" name="Straight Connector 226"/>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8" name="Straight Connector 227"/>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9" name="Straight Connector 228"/>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0" name="Straight Connector 229"/>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1" name="Straight Connector 230"/>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2" name="Straight Connector 231"/>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3" name="Straight Connector 232"/>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213" name="Group 212"/>
              <p:cNvGrpSpPr/>
              <p:nvPr/>
            </p:nvGrpSpPr>
            <p:grpSpPr>
              <a:xfrm>
                <a:off x="1056585" y="2651346"/>
                <a:ext cx="925399" cy="926969"/>
                <a:chOff x="904970" y="1582130"/>
                <a:chExt cx="3667030" cy="3687454"/>
              </a:xfrm>
            </p:grpSpPr>
            <p:cxnSp>
              <p:nvCxnSpPr>
                <p:cNvPr id="214" name="Straight Connector 213"/>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15" name="Straight Connector 214"/>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16" name="Straight Connector 215"/>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17" name="Straight Connector 216"/>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18" name="Straight Connector 217"/>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19" name="Straight Connector 218"/>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0" name="Straight Connector 219"/>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1" name="Straight Connector 220"/>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2" name="Straight Connector 221"/>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3" name="Straight Connector 222"/>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grpSp>
          <p:nvGrpSpPr>
            <p:cNvPr id="265" name="Group 264"/>
            <p:cNvGrpSpPr/>
            <p:nvPr/>
          </p:nvGrpSpPr>
          <p:grpSpPr>
            <a:xfrm>
              <a:off x="2215116" y="1505690"/>
              <a:ext cx="925400" cy="4614461"/>
              <a:chOff x="1056585" y="1734491"/>
              <a:chExt cx="925400" cy="4614461"/>
            </a:xfrm>
          </p:grpSpPr>
          <p:grpSp>
            <p:nvGrpSpPr>
              <p:cNvPr id="266" name="Group 265"/>
              <p:cNvGrpSpPr/>
              <p:nvPr/>
            </p:nvGrpSpPr>
            <p:grpSpPr>
              <a:xfrm>
                <a:off x="1056585" y="5421983"/>
                <a:ext cx="925399" cy="926969"/>
                <a:chOff x="904970" y="1582130"/>
                <a:chExt cx="3667030" cy="3687454"/>
              </a:xfrm>
            </p:grpSpPr>
            <p:cxnSp>
              <p:nvCxnSpPr>
                <p:cNvPr id="311" name="Straight Connector 310"/>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2" name="Straight Connector 311"/>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3" name="Straight Connector 312"/>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4" name="Straight Connector 313"/>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5" name="Straight Connector 314"/>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6" name="Straight Connector 315"/>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7" name="Straight Connector 316"/>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8" name="Straight Connector 317"/>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9" name="Straight Connector 318"/>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20" name="Straight Connector 319"/>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267" name="Group 266"/>
              <p:cNvGrpSpPr/>
              <p:nvPr/>
            </p:nvGrpSpPr>
            <p:grpSpPr>
              <a:xfrm>
                <a:off x="1056585" y="4497779"/>
                <a:ext cx="925399" cy="926969"/>
                <a:chOff x="904970" y="1582130"/>
                <a:chExt cx="3667030" cy="3687454"/>
              </a:xfrm>
            </p:grpSpPr>
            <p:cxnSp>
              <p:nvCxnSpPr>
                <p:cNvPr id="301" name="Straight Connector 300"/>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2" name="Straight Connector 301"/>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3" name="Straight Connector 302"/>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4" name="Straight Connector 303"/>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5" name="Straight Connector 304"/>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6" name="Straight Connector 305"/>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7" name="Straight Connector 306"/>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8" name="Straight Connector 307"/>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9" name="Straight Connector 308"/>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0" name="Straight Connector 309"/>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268" name="Group 267"/>
              <p:cNvGrpSpPr/>
              <p:nvPr/>
            </p:nvGrpSpPr>
            <p:grpSpPr>
              <a:xfrm>
                <a:off x="1056586" y="1734491"/>
                <a:ext cx="925399" cy="926969"/>
                <a:chOff x="904970" y="1582130"/>
                <a:chExt cx="3667030" cy="3687454"/>
              </a:xfrm>
            </p:grpSpPr>
            <p:cxnSp>
              <p:nvCxnSpPr>
                <p:cNvPr id="291" name="Straight Connector 290"/>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2" name="Straight Connector 291"/>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3" name="Straight Connector 292"/>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4" name="Straight Connector 293"/>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5" name="Straight Connector 294"/>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6" name="Straight Connector 295"/>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7" name="Straight Connector 296"/>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8" name="Straight Connector 297"/>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9" name="Straight Connector 298"/>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0" name="Straight Connector 299"/>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269" name="Group 268"/>
              <p:cNvGrpSpPr/>
              <p:nvPr/>
            </p:nvGrpSpPr>
            <p:grpSpPr>
              <a:xfrm>
                <a:off x="1056585" y="3573180"/>
                <a:ext cx="925399" cy="926969"/>
                <a:chOff x="904970" y="1582130"/>
                <a:chExt cx="3667030" cy="3687454"/>
              </a:xfrm>
            </p:grpSpPr>
            <p:cxnSp>
              <p:nvCxnSpPr>
                <p:cNvPr id="281" name="Straight Connector 280"/>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2" name="Straight Connector 281"/>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3" name="Straight Connector 282"/>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4" name="Straight Connector 283"/>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5" name="Straight Connector 284"/>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6" name="Straight Connector 285"/>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7" name="Straight Connector 286"/>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8" name="Straight Connector 287"/>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9" name="Straight Connector 288"/>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0" name="Straight Connector 289"/>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270" name="Group 269"/>
              <p:cNvGrpSpPr/>
              <p:nvPr/>
            </p:nvGrpSpPr>
            <p:grpSpPr>
              <a:xfrm>
                <a:off x="1056585" y="2651346"/>
                <a:ext cx="925399" cy="926969"/>
                <a:chOff x="904970" y="1582130"/>
                <a:chExt cx="3667030" cy="3687454"/>
              </a:xfrm>
            </p:grpSpPr>
            <p:cxnSp>
              <p:nvCxnSpPr>
                <p:cNvPr id="271" name="Straight Connector 270"/>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72" name="Straight Connector 271"/>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73" name="Straight Connector 272"/>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74" name="Straight Connector 273"/>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75" name="Straight Connector 274"/>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76" name="Straight Connector 275"/>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77" name="Straight Connector 276"/>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78" name="Straight Connector 277"/>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79" name="Straight Connector 278"/>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0" name="Straight Connector 279"/>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grpSp>
          <p:nvGrpSpPr>
            <p:cNvPr id="321" name="Group 320"/>
            <p:cNvGrpSpPr/>
            <p:nvPr/>
          </p:nvGrpSpPr>
          <p:grpSpPr>
            <a:xfrm>
              <a:off x="3140516" y="1505690"/>
              <a:ext cx="925400" cy="4614461"/>
              <a:chOff x="1056585" y="1734491"/>
              <a:chExt cx="925400" cy="4614461"/>
            </a:xfrm>
          </p:grpSpPr>
          <p:grpSp>
            <p:nvGrpSpPr>
              <p:cNvPr id="322" name="Group 321"/>
              <p:cNvGrpSpPr/>
              <p:nvPr/>
            </p:nvGrpSpPr>
            <p:grpSpPr>
              <a:xfrm>
                <a:off x="1056585" y="5421983"/>
                <a:ext cx="925399" cy="926969"/>
                <a:chOff x="904970" y="1582130"/>
                <a:chExt cx="3667030" cy="3687454"/>
              </a:xfrm>
            </p:grpSpPr>
            <p:cxnSp>
              <p:nvCxnSpPr>
                <p:cNvPr id="367" name="Straight Connector 366"/>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8" name="Straight Connector 367"/>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9" name="Straight Connector 368"/>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70" name="Straight Connector 369"/>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71" name="Straight Connector 370"/>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72" name="Straight Connector 371"/>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73" name="Straight Connector 372"/>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74" name="Straight Connector 373"/>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75" name="Straight Connector 374"/>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76" name="Straight Connector 375"/>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323" name="Group 322"/>
              <p:cNvGrpSpPr/>
              <p:nvPr/>
            </p:nvGrpSpPr>
            <p:grpSpPr>
              <a:xfrm>
                <a:off x="1056585" y="4497779"/>
                <a:ext cx="925399" cy="926969"/>
                <a:chOff x="904970" y="1582130"/>
                <a:chExt cx="3667030" cy="3687454"/>
              </a:xfrm>
            </p:grpSpPr>
            <p:cxnSp>
              <p:nvCxnSpPr>
                <p:cNvPr id="357" name="Straight Connector 356"/>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8" name="Straight Connector 357"/>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9" name="Straight Connector 358"/>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0" name="Straight Connector 359"/>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1" name="Straight Connector 360"/>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2" name="Straight Connector 361"/>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3" name="Straight Connector 362"/>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4" name="Straight Connector 363"/>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5" name="Straight Connector 364"/>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6" name="Straight Connector 365"/>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324" name="Group 323"/>
              <p:cNvGrpSpPr/>
              <p:nvPr/>
            </p:nvGrpSpPr>
            <p:grpSpPr>
              <a:xfrm>
                <a:off x="1056586" y="1734491"/>
                <a:ext cx="925399" cy="926969"/>
                <a:chOff x="904970" y="1582130"/>
                <a:chExt cx="3667030" cy="3687454"/>
              </a:xfrm>
            </p:grpSpPr>
            <p:cxnSp>
              <p:nvCxnSpPr>
                <p:cNvPr id="347" name="Straight Connector 346"/>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8" name="Straight Connector 347"/>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9" name="Straight Connector 348"/>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0" name="Straight Connector 349"/>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1" name="Straight Connector 350"/>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2" name="Straight Connector 351"/>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3" name="Straight Connector 352"/>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4" name="Straight Connector 353"/>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5" name="Straight Connector 354"/>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6" name="Straight Connector 355"/>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325" name="Group 324"/>
              <p:cNvGrpSpPr/>
              <p:nvPr/>
            </p:nvGrpSpPr>
            <p:grpSpPr>
              <a:xfrm>
                <a:off x="1056585" y="3573180"/>
                <a:ext cx="925399" cy="926969"/>
                <a:chOff x="904970" y="1582130"/>
                <a:chExt cx="3667030" cy="3687454"/>
              </a:xfrm>
            </p:grpSpPr>
            <p:cxnSp>
              <p:nvCxnSpPr>
                <p:cNvPr id="337" name="Straight Connector 336"/>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8" name="Straight Connector 337"/>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9" name="Straight Connector 338"/>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0" name="Straight Connector 339"/>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1" name="Straight Connector 340"/>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2" name="Straight Connector 341"/>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3" name="Straight Connector 342"/>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4" name="Straight Connector 343"/>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5" name="Straight Connector 344"/>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6" name="Straight Connector 345"/>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326" name="Group 325"/>
              <p:cNvGrpSpPr/>
              <p:nvPr/>
            </p:nvGrpSpPr>
            <p:grpSpPr>
              <a:xfrm>
                <a:off x="1056585" y="2651346"/>
                <a:ext cx="925399" cy="926969"/>
                <a:chOff x="904970" y="1582130"/>
                <a:chExt cx="3667030" cy="3687454"/>
              </a:xfrm>
            </p:grpSpPr>
            <p:cxnSp>
              <p:nvCxnSpPr>
                <p:cNvPr id="327" name="Straight Connector 326"/>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28" name="Straight Connector 327"/>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29" name="Straight Connector 328"/>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0" name="Straight Connector 329"/>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1" name="Straight Connector 330"/>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2" name="Straight Connector 331"/>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3" name="Straight Connector 332"/>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4" name="Straight Connector 333"/>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5" name="Straight Connector 334"/>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6" name="Straight Connector 335"/>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grpSp>
          <p:nvGrpSpPr>
            <p:cNvPr id="377" name="Group 376"/>
            <p:cNvGrpSpPr/>
            <p:nvPr/>
          </p:nvGrpSpPr>
          <p:grpSpPr>
            <a:xfrm>
              <a:off x="4065914" y="1505690"/>
              <a:ext cx="925400" cy="4614461"/>
              <a:chOff x="1056585" y="1734491"/>
              <a:chExt cx="925400" cy="4614461"/>
            </a:xfrm>
          </p:grpSpPr>
          <p:grpSp>
            <p:nvGrpSpPr>
              <p:cNvPr id="378" name="Group 377"/>
              <p:cNvGrpSpPr/>
              <p:nvPr/>
            </p:nvGrpSpPr>
            <p:grpSpPr>
              <a:xfrm>
                <a:off x="1056585" y="5421983"/>
                <a:ext cx="925399" cy="926969"/>
                <a:chOff x="904970" y="1582130"/>
                <a:chExt cx="3667030" cy="3687454"/>
              </a:xfrm>
            </p:grpSpPr>
            <p:cxnSp>
              <p:nvCxnSpPr>
                <p:cNvPr id="423" name="Straight Connector 422"/>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4" name="Straight Connector 423"/>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5" name="Straight Connector 424"/>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6" name="Straight Connector 425"/>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7" name="Straight Connector 426"/>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8" name="Straight Connector 427"/>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9" name="Straight Connector 428"/>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30" name="Straight Connector 429"/>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31" name="Straight Connector 430"/>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32" name="Straight Connector 431"/>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379" name="Group 378"/>
              <p:cNvGrpSpPr/>
              <p:nvPr/>
            </p:nvGrpSpPr>
            <p:grpSpPr>
              <a:xfrm>
                <a:off x="1056585" y="4497779"/>
                <a:ext cx="925399" cy="926969"/>
                <a:chOff x="904970" y="1582130"/>
                <a:chExt cx="3667030" cy="3687454"/>
              </a:xfrm>
            </p:grpSpPr>
            <p:cxnSp>
              <p:nvCxnSpPr>
                <p:cNvPr id="413" name="Straight Connector 412"/>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4" name="Straight Connector 413"/>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5" name="Straight Connector 414"/>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6" name="Straight Connector 415"/>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7" name="Straight Connector 416"/>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8" name="Straight Connector 417"/>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9" name="Straight Connector 418"/>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0" name="Straight Connector 419"/>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1" name="Straight Connector 420"/>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2" name="Straight Connector 421"/>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380" name="Group 379"/>
              <p:cNvGrpSpPr/>
              <p:nvPr/>
            </p:nvGrpSpPr>
            <p:grpSpPr>
              <a:xfrm>
                <a:off x="1056586" y="1734491"/>
                <a:ext cx="925399" cy="926969"/>
                <a:chOff x="904970" y="1582130"/>
                <a:chExt cx="3667030" cy="3687454"/>
              </a:xfrm>
            </p:grpSpPr>
            <p:cxnSp>
              <p:nvCxnSpPr>
                <p:cNvPr id="403" name="Straight Connector 402"/>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4" name="Straight Connector 403"/>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5" name="Straight Connector 404"/>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6" name="Straight Connector 405"/>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7" name="Straight Connector 406"/>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8" name="Straight Connector 407"/>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9" name="Straight Connector 408"/>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0" name="Straight Connector 409"/>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1" name="Straight Connector 410"/>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2" name="Straight Connector 411"/>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381" name="Group 380"/>
              <p:cNvGrpSpPr/>
              <p:nvPr/>
            </p:nvGrpSpPr>
            <p:grpSpPr>
              <a:xfrm>
                <a:off x="1056585" y="3573180"/>
                <a:ext cx="925399" cy="926969"/>
                <a:chOff x="904970" y="1582130"/>
                <a:chExt cx="3667030" cy="3687454"/>
              </a:xfrm>
            </p:grpSpPr>
            <p:cxnSp>
              <p:nvCxnSpPr>
                <p:cNvPr id="393" name="Straight Connector 392"/>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4" name="Straight Connector 393"/>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5" name="Straight Connector 394"/>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6" name="Straight Connector 395"/>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7" name="Straight Connector 396"/>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8" name="Straight Connector 397"/>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9" name="Straight Connector 398"/>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0" name="Straight Connector 399"/>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1" name="Straight Connector 400"/>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2" name="Straight Connector 401"/>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382" name="Group 381"/>
              <p:cNvGrpSpPr/>
              <p:nvPr/>
            </p:nvGrpSpPr>
            <p:grpSpPr>
              <a:xfrm>
                <a:off x="1056585" y="2651346"/>
                <a:ext cx="925399" cy="926969"/>
                <a:chOff x="904970" y="1582130"/>
                <a:chExt cx="3667030" cy="3687454"/>
              </a:xfrm>
            </p:grpSpPr>
            <p:cxnSp>
              <p:nvCxnSpPr>
                <p:cNvPr id="383" name="Straight Connector 382"/>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84" name="Straight Connector 383"/>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85" name="Straight Connector 384"/>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86" name="Straight Connector 385"/>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87" name="Straight Connector 386"/>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88" name="Straight Connector 387"/>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89" name="Straight Connector 388"/>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0" name="Straight Connector 389"/>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1" name="Straight Connector 390"/>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2" name="Straight Connector 391"/>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grpSp>
          <p:nvGrpSpPr>
            <p:cNvPr id="433" name="Group 432"/>
            <p:cNvGrpSpPr/>
            <p:nvPr/>
          </p:nvGrpSpPr>
          <p:grpSpPr>
            <a:xfrm>
              <a:off x="4991312" y="1505690"/>
              <a:ext cx="925400" cy="4614461"/>
              <a:chOff x="1056585" y="1734491"/>
              <a:chExt cx="925400" cy="4614461"/>
            </a:xfrm>
          </p:grpSpPr>
          <p:grpSp>
            <p:nvGrpSpPr>
              <p:cNvPr id="434" name="Group 433"/>
              <p:cNvGrpSpPr/>
              <p:nvPr/>
            </p:nvGrpSpPr>
            <p:grpSpPr>
              <a:xfrm>
                <a:off x="1056585" y="5421983"/>
                <a:ext cx="925399" cy="926969"/>
                <a:chOff x="904970" y="1582130"/>
                <a:chExt cx="3667030" cy="3687454"/>
              </a:xfrm>
            </p:grpSpPr>
            <p:cxnSp>
              <p:nvCxnSpPr>
                <p:cNvPr id="479" name="Straight Connector 478"/>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0" name="Straight Connector 479"/>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1" name="Straight Connector 480"/>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2" name="Straight Connector 481"/>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3" name="Straight Connector 482"/>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4" name="Straight Connector 483"/>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5" name="Straight Connector 484"/>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6" name="Straight Connector 485"/>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7" name="Straight Connector 486"/>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8" name="Straight Connector 487"/>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435" name="Group 434"/>
              <p:cNvGrpSpPr/>
              <p:nvPr/>
            </p:nvGrpSpPr>
            <p:grpSpPr>
              <a:xfrm>
                <a:off x="1056585" y="4497779"/>
                <a:ext cx="925399" cy="926969"/>
                <a:chOff x="904970" y="1582130"/>
                <a:chExt cx="3667030" cy="3687454"/>
              </a:xfrm>
            </p:grpSpPr>
            <p:cxnSp>
              <p:nvCxnSpPr>
                <p:cNvPr id="469" name="Straight Connector 468"/>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0" name="Straight Connector 469"/>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1" name="Straight Connector 470"/>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2" name="Straight Connector 471"/>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3" name="Straight Connector 472"/>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4" name="Straight Connector 473"/>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5" name="Straight Connector 474"/>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6" name="Straight Connector 475"/>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7" name="Straight Connector 476"/>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8" name="Straight Connector 477"/>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436" name="Group 435"/>
              <p:cNvGrpSpPr/>
              <p:nvPr/>
            </p:nvGrpSpPr>
            <p:grpSpPr>
              <a:xfrm>
                <a:off x="1056586" y="1734491"/>
                <a:ext cx="925399" cy="926969"/>
                <a:chOff x="904970" y="1582130"/>
                <a:chExt cx="3667030" cy="3687454"/>
              </a:xfrm>
            </p:grpSpPr>
            <p:cxnSp>
              <p:nvCxnSpPr>
                <p:cNvPr id="459" name="Straight Connector 458"/>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0" name="Straight Connector 459"/>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1" name="Straight Connector 460"/>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2" name="Straight Connector 461"/>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3" name="Straight Connector 462"/>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4" name="Straight Connector 463"/>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5" name="Straight Connector 464"/>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6" name="Straight Connector 465"/>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7" name="Straight Connector 466"/>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8" name="Straight Connector 467"/>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437" name="Group 436"/>
              <p:cNvGrpSpPr/>
              <p:nvPr/>
            </p:nvGrpSpPr>
            <p:grpSpPr>
              <a:xfrm>
                <a:off x="1056585" y="3573180"/>
                <a:ext cx="925399" cy="926969"/>
                <a:chOff x="904970" y="1582130"/>
                <a:chExt cx="3667030" cy="3687454"/>
              </a:xfrm>
            </p:grpSpPr>
            <p:cxnSp>
              <p:nvCxnSpPr>
                <p:cNvPr id="449" name="Straight Connector 448"/>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0" name="Straight Connector 449"/>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1" name="Straight Connector 450"/>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2" name="Straight Connector 451"/>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3" name="Straight Connector 452"/>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4" name="Straight Connector 453"/>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5" name="Straight Connector 454"/>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6" name="Straight Connector 455"/>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7" name="Straight Connector 456"/>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8" name="Straight Connector 457"/>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438" name="Group 437"/>
              <p:cNvGrpSpPr/>
              <p:nvPr/>
            </p:nvGrpSpPr>
            <p:grpSpPr>
              <a:xfrm>
                <a:off x="1056585" y="2651346"/>
                <a:ext cx="925399" cy="926969"/>
                <a:chOff x="904970" y="1582130"/>
                <a:chExt cx="3667030" cy="3687454"/>
              </a:xfrm>
            </p:grpSpPr>
            <p:cxnSp>
              <p:nvCxnSpPr>
                <p:cNvPr id="439" name="Straight Connector 438"/>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0" name="Straight Connector 439"/>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1" name="Straight Connector 440"/>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2" name="Straight Connector 441"/>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3" name="Straight Connector 442"/>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4" name="Straight Connector 443"/>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5" name="Straight Connector 444"/>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6" name="Straight Connector 445"/>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7" name="Straight Connector 446"/>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8" name="Straight Connector 447"/>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grpSp>
      <p:grpSp>
        <p:nvGrpSpPr>
          <p:cNvPr id="9" name="Group 8"/>
          <p:cNvGrpSpPr/>
          <p:nvPr/>
        </p:nvGrpSpPr>
        <p:grpSpPr>
          <a:xfrm>
            <a:off x="4839382" y="5052271"/>
            <a:ext cx="926593" cy="932322"/>
            <a:chOff x="4839382" y="5052271"/>
            <a:chExt cx="926593" cy="932322"/>
          </a:xfrm>
        </p:grpSpPr>
        <p:grpSp>
          <p:nvGrpSpPr>
            <p:cNvPr id="711" name="Group 710"/>
            <p:cNvGrpSpPr/>
            <p:nvPr/>
          </p:nvGrpSpPr>
          <p:grpSpPr>
            <a:xfrm>
              <a:off x="4839382" y="5052271"/>
              <a:ext cx="926593" cy="932322"/>
              <a:chOff x="1131452" y="5071902"/>
              <a:chExt cx="926593" cy="912275"/>
            </a:xfrm>
          </p:grpSpPr>
          <p:grpSp>
            <p:nvGrpSpPr>
              <p:cNvPr id="712" name="Group 711"/>
              <p:cNvGrpSpPr/>
              <p:nvPr/>
            </p:nvGrpSpPr>
            <p:grpSpPr>
              <a:xfrm>
                <a:off x="1131851" y="5518124"/>
                <a:ext cx="926194" cy="466053"/>
                <a:chOff x="1131851" y="5518124"/>
                <a:chExt cx="926194" cy="466053"/>
              </a:xfrm>
            </p:grpSpPr>
            <p:grpSp>
              <p:nvGrpSpPr>
                <p:cNvPr id="736" name="Group 735"/>
                <p:cNvGrpSpPr/>
                <p:nvPr/>
              </p:nvGrpSpPr>
              <p:grpSpPr>
                <a:xfrm>
                  <a:off x="1131851" y="5518124"/>
                  <a:ext cx="463096" cy="466053"/>
                  <a:chOff x="904970" y="1582130"/>
                  <a:chExt cx="3667030" cy="3687454"/>
                </a:xfrm>
              </p:grpSpPr>
              <p:cxnSp>
                <p:nvCxnSpPr>
                  <p:cNvPr id="748" name="Straight Connector 747"/>
                  <p:cNvCxnSpPr/>
                  <p:nvPr/>
                </p:nvCxnSpPr>
                <p:spPr>
                  <a:xfrm>
                    <a:off x="904973" y="1593130"/>
                    <a:ext cx="0" cy="3676454"/>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49" name="Straight Connector 748"/>
                  <p:cNvCxnSpPr/>
                  <p:nvPr/>
                </p:nvCxnSpPr>
                <p:spPr>
                  <a:xfrm>
                    <a:off x="904973" y="1593130"/>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50" name="Straight Connector 749"/>
                  <p:cNvCxnSpPr/>
                  <p:nvPr/>
                </p:nvCxnSpPr>
                <p:spPr>
                  <a:xfrm rot="16200000">
                    <a:off x="2738484" y="3431358"/>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51" name="Straight Connector 750"/>
                  <p:cNvCxnSpPr/>
                  <p:nvPr/>
                </p:nvCxnSpPr>
                <p:spPr>
                  <a:xfrm>
                    <a:off x="904973" y="2520099"/>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52" name="Straight Connector 751"/>
                  <p:cNvCxnSpPr/>
                  <p:nvPr/>
                </p:nvCxnSpPr>
                <p:spPr>
                  <a:xfrm>
                    <a:off x="904970" y="3417217"/>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53" name="Straight Connector 752"/>
                  <p:cNvCxnSpPr/>
                  <p:nvPr/>
                </p:nvCxnSpPr>
                <p:spPr>
                  <a:xfrm>
                    <a:off x="904971" y="4342615"/>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54" name="Straight Connector 753"/>
                  <p:cNvCxnSpPr/>
                  <p:nvPr/>
                </p:nvCxnSpPr>
                <p:spPr>
                  <a:xfrm>
                    <a:off x="904972" y="5249159"/>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55" name="Straight Connector 754"/>
                  <p:cNvCxnSpPr/>
                  <p:nvPr/>
                </p:nvCxnSpPr>
                <p:spPr>
                  <a:xfrm rot="16200000">
                    <a:off x="-3144" y="3415644"/>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56" name="Straight Connector 755"/>
                  <p:cNvCxnSpPr/>
                  <p:nvPr/>
                </p:nvCxnSpPr>
                <p:spPr>
                  <a:xfrm rot="16200000">
                    <a:off x="904970" y="3415645"/>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57" name="Straight Connector 756"/>
                  <p:cNvCxnSpPr/>
                  <p:nvPr/>
                </p:nvCxnSpPr>
                <p:spPr>
                  <a:xfrm rot="16200000">
                    <a:off x="1828799" y="3436070"/>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grpSp>
            <p:grpSp>
              <p:nvGrpSpPr>
                <p:cNvPr id="737" name="Group 736"/>
                <p:cNvGrpSpPr/>
                <p:nvPr/>
              </p:nvGrpSpPr>
              <p:grpSpPr>
                <a:xfrm>
                  <a:off x="1594949" y="5518124"/>
                  <a:ext cx="463096" cy="466053"/>
                  <a:chOff x="904970" y="1582130"/>
                  <a:chExt cx="3667030" cy="3687454"/>
                </a:xfrm>
              </p:grpSpPr>
              <p:cxnSp>
                <p:nvCxnSpPr>
                  <p:cNvPr id="738" name="Straight Connector 737"/>
                  <p:cNvCxnSpPr/>
                  <p:nvPr/>
                </p:nvCxnSpPr>
                <p:spPr>
                  <a:xfrm>
                    <a:off x="904973" y="1593130"/>
                    <a:ext cx="0" cy="3676454"/>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39" name="Straight Connector 738"/>
                  <p:cNvCxnSpPr/>
                  <p:nvPr/>
                </p:nvCxnSpPr>
                <p:spPr>
                  <a:xfrm>
                    <a:off x="904973" y="1593130"/>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40" name="Straight Connector 739"/>
                  <p:cNvCxnSpPr/>
                  <p:nvPr/>
                </p:nvCxnSpPr>
                <p:spPr>
                  <a:xfrm rot="16200000">
                    <a:off x="2738484" y="3431358"/>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41" name="Straight Connector 740"/>
                  <p:cNvCxnSpPr/>
                  <p:nvPr/>
                </p:nvCxnSpPr>
                <p:spPr>
                  <a:xfrm>
                    <a:off x="904973" y="2520099"/>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42" name="Straight Connector 741"/>
                  <p:cNvCxnSpPr/>
                  <p:nvPr/>
                </p:nvCxnSpPr>
                <p:spPr>
                  <a:xfrm>
                    <a:off x="904970" y="3417217"/>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43" name="Straight Connector 742"/>
                  <p:cNvCxnSpPr/>
                  <p:nvPr/>
                </p:nvCxnSpPr>
                <p:spPr>
                  <a:xfrm>
                    <a:off x="904971" y="4342615"/>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44" name="Straight Connector 743"/>
                  <p:cNvCxnSpPr/>
                  <p:nvPr/>
                </p:nvCxnSpPr>
                <p:spPr>
                  <a:xfrm>
                    <a:off x="904972" y="5249159"/>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45" name="Straight Connector 744"/>
                  <p:cNvCxnSpPr/>
                  <p:nvPr/>
                </p:nvCxnSpPr>
                <p:spPr>
                  <a:xfrm rot="16200000">
                    <a:off x="-3144" y="3415644"/>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46" name="Straight Connector 745"/>
                  <p:cNvCxnSpPr/>
                  <p:nvPr/>
                </p:nvCxnSpPr>
                <p:spPr>
                  <a:xfrm rot="16200000">
                    <a:off x="904970" y="3415645"/>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47" name="Straight Connector 746"/>
                  <p:cNvCxnSpPr/>
                  <p:nvPr/>
                </p:nvCxnSpPr>
                <p:spPr>
                  <a:xfrm rot="16200000">
                    <a:off x="1828799" y="3436070"/>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grpSp>
          </p:grpSp>
          <p:grpSp>
            <p:nvGrpSpPr>
              <p:cNvPr id="713" name="Group 712"/>
              <p:cNvGrpSpPr/>
              <p:nvPr/>
            </p:nvGrpSpPr>
            <p:grpSpPr>
              <a:xfrm>
                <a:off x="1131452" y="5071902"/>
                <a:ext cx="926194" cy="466053"/>
                <a:chOff x="1131851" y="5518124"/>
                <a:chExt cx="926194" cy="466053"/>
              </a:xfrm>
            </p:grpSpPr>
            <p:grpSp>
              <p:nvGrpSpPr>
                <p:cNvPr id="714" name="Group 713"/>
                <p:cNvGrpSpPr/>
                <p:nvPr/>
              </p:nvGrpSpPr>
              <p:grpSpPr>
                <a:xfrm>
                  <a:off x="1131851" y="5518124"/>
                  <a:ext cx="463096" cy="466053"/>
                  <a:chOff x="904970" y="1582130"/>
                  <a:chExt cx="3667030" cy="3687454"/>
                </a:xfrm>
              </p:grpSpPr>
              <p:cxnSp>
                <p:nvCxnSpPr>
                  <p:cNvPr id="726" name="Straight Connector 725"/>
                  <p:cNvCxnSpPr/>
                  <p:nvPr/>
                </p:nvCxnSpPr>
                <p:spPr>
                  <a:xfrm>
                    <a:off x="904973" y="1593130"/>
                    <a:ext cx="0" cy="3676454"/>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27" name="Straight Connector 726"/>
                  <p:cNvCxnSpPr/>
                  <p:nvPr/>
                </p:nvCxnSpPr>
                <p:spPr>
                  <a:xfrm>
                    <a:off x="904973" y="1593130"/>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28" name="Straight Connector 727"/>
                  <p:cNvCxnSpPr/>
                  <p:nvPr/>
                </p:nvCxnSpPr>
                <p:spPr>
                  <a:xfrm rot="16200000">
                    <a:off x="2738484" y="3431358"/>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29" name="Straight Connector 728"/>
                  <p:cNvCxnSpPr/>
                  <p:nvPr/>
                </p:nvCxnSpPr>
                <p:spPr>
                  <a:xfrm>
                    <a:off x="904973" y="2520099"/>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30" name="Straight Connector 729"/>
                  <p:cNvCxnSpPr/>
                  <p:nvPr/>
                </p:nvCxnSpPr>
                <p:spPr>
                  <a:xfrm>
                    <a:off x="904970" y="3417217"/>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31" name="Straight Connector 730"/>
                  <p:cNvCxnSpPr/>
                  <p:nvPr/>
                </p:nvCxnSpPr>
                <p:spPr>
                  <a:xfrm>
                    <a:off x="904971" y="4342615"/>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32" name="Straight Connector 731"/>
                  <p:cNvCxnSpPr/>
                  <p:nvPr/>
                </p:nvCxnSpPr>
                <p:spPr>
                  <a:xfrm>
                    <a:off x="904972" y="5249159"/>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33" name="Straight Connector 732"/>
                  <p:cNvCxnSpPr/>
                  <p:nvPr/>
                </p:nvCxnSpPr>
                <p:spPr>
                  <a:xfrm rot="16200000">
                    <a:off x="-3144" y="3415644"/>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34" name="Straight Connector 733"/>
                  <p:cNvCxnSpPr/>
                  <p:nvPr/>
                </p:nvCxnSpPr>
                <p:spPr>
                  <a:xfrm rot="16200000">
                    <a:off x="904970" y="3415645"/>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35" name="Straight Connector 734"/>
                  <p:cNvCxnSpPr/>
                  <p:nvPr/>
                </p:nvCxnSpPr>
                <p:spPr>
                  <a:xfrm rot="16200000">
                    <a:off x="1828799" y="3436070"/>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grpSp>
            <p:grpSp>
              <p:nvGrpSpPr>
                <p:cNvPr id="715" name="Group 714"/>
                <p:cNvGrpSpPr/>
                <p:nvPr/>
              </p:nvGrpSpPr>
              <p:grpSpPr>
                <a:xfrm>
                  <a:off x="1594949" y="5518124"/>
                  <a:ext cx="463096" cy="466053"/>
                  <a:chOff x="904970" y="1582130"/>
                  <a:chExt cx="3667030" cy="3687454"/>
                </a:xfrm>
              </p:grpSpPr>
              <p:cxnSp>
                <p:nvCxnSpPr>
                  <p:cNvPr id="716" name="Straight Connector 715"/>
                  <p:cNvCxnSpPr/>
                  <p:nvPr/>
                </p:nvCxnSpPr>
                <p:spPr>
                  <a:xfrm>
                    <a:off x="904973" y="1593130"/>
                    <a:ext cx="0" cy="3676454"/>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17" name="Straight Connector 716"/>
                  <p:cNvCxnSpPr/>
                  <p:nvPr/>
                </p:nvCxnSpPr>
                <p:spPr>
                  <a:xfrm>
                    <a:off x="904973" y="1593130"/>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18" name="Straight Connector 717"/>
                  <p:cNvCxnSpPr/>
                  <p:nvPr/>
                </p:nvCxnSpPr>
                <p:spPr>
                  <a:xfrm rot="16200000">
                    <a:off x="2738484" y="3431358"/>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19" name="Straight Connector 718"/>
                  <p:cNvCxnSpPr/>
                  <p:nvPr/>
                </p:nvCxnSpPr>
                <p:spPr>
                  <a:xfrm>
                    <a:off x="904973" y="2520099"/>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20" name="Straight Connector 719"/>
                  <p:cNvCxnSpPr/>
                  <p:nvPr/>
                </p:nvCxnSpPr>
                <p:spPr>
                  <a:xfrm>
                    <a:off x="904970" y="3417217"/>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21" name="Straight Connector 720"/>
                  <p:cNvCxnSpPr/>
                  <p:nvPr/>
                </p:nvCxnSpPr>
                <p:spPr>
                  <a:xfrm>
                    <a:off x="904971" y="4342615"/>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22" name="Straight Connector 721"/>
                  <p:cNvCxnSpPr/>
                  <p:nvPr/>
                </p:nvCxnSpPr>
                <p:spPr>
                  <a:xfrm>
                    <a:off x="904972" y="5249159"/>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23" name="Straight Connector 722"/>
                  <p:cNvCxnSpPr/>
                  <p:nvPr/>
                </p:nvCxnSpPr>
                <p:spPr>
                  <a:xfrm rot="16200000">
                    <a:off x="-3144" y="3415644"/>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24" name="Straight Connector 723"/>
                  <p:cNvCxnSpPr/>
                  <p:nvPr/>
                </p:nvCxnSpPr>
                <p:spPr>
                  <a:xfrm rot="16200000">
                    <a:off x="904970" y="3415645"/>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25" name="Straight Connector 724"/>
                  <p:cNvCxnSpPr/>
                  <p:nvPr/>
                </p:nvCxnSpPr>
                <p:spPr>
                  <a:xfrm rot="16200000">
                    <a:off x="1828799" y="3436070"/>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grpSp>
          </p:grpSp>
        </p:grpSp>
        <p:sp>
          <p:nvSpPr>
            <p:cNvPr id="500" name="TextBox 499"/>
            <p:cNvSpPr txBox="1"/>
            <p:nvPr/>
          </p:nvSpPr>
          <p:spPr>
            <a:xfrm>
              <a:off x="5181926" y="5377101"/>
              <a:ext cx="387927" cy="246221"/>
            </a:xfrm>
            <a:prstGeom prst="rect">
              <a:avLst/>
            </a:prstGeom>
            <a:solidFill>
              <a:schemeClr val="bg1"/>
            </a:solidFill>
          </p:spPr>
          <p:txBody>
            <a:bodyPr wrap="none" lIns="0" tIns="0" rIns="0" bIns="0" rtlCol="0">
              <a:spAutoFit/>
            </a:bodyPr>
            <a:lstStyle/>
            <a:p>
              <a:r>
                <a:rPr lang="en-US" sz="1600" dirty="0" smtClean="0">
                  <a:solidFill>
                    <a:schemeClr val="tx2"/>
                  </a:solidFill>
                  <a:cs typeface="Neo Sans Intel"/>
                </a:rPr>
                <a:t>RG</a:t>
              </a:r>
              <a:r>
                <a:rPr lang="en-US" sz="1600" baseline="-25000" dirty="0" smtClean="0">
                  <a:solidFill>
                    <a:schemeClr val="tx2"/>
                  </a:solidFill>
                  <a:cs typeface="Neo Sans Intel"/>
                </a:rPr>
                <a:t>3</a:t>
              </a:r>
            </a:p>
          </p:txBody>
        </p:sp>
      </p:grpSp>
      <p:sp>
        <p:nvSpPr>
          <p:cNvPr id="533" name="Title 1"/>
          <p:cNvSpPr>
            <a:spLocks noGrp="1"/>
          </p:cNvSpPr>
          <p:nvPr>
            <p:ph type="title"/>
          </p:nvPr>
        </p:nvSpPr>
        <p:spPr>
          <a:xfrm>
            <a:off x="572515" y="194090"/>
            <a:ext cx="8350768" cy="1152000"/>
          </a:xfrm>
        </p:spPr>
        <p:txBody>
          <a:bodyPr>
            <a:normAutofit/>
          </a:bodyPr>
          <a:lstStyle/>
          <a:p>
            <a:pPr algn="ctr"/>
            <a:r>
              <a:rPr lang="en-US" dirty="0"/>
              <a:t>AMR PRK Specification</a:t>
            </a:r>
          </a:p>
        </p:txBody>
      </p:sp>
      <p:sp>
        <p:nvSpPr>
          <p:cNvPr id="532" name="TextBox 1"/>
          <p:cNvSpPr txBox="1"/>
          <p:nvPr/>
        </p:nvSpPr>
        <p:spPr>
          <a:xfrm>
            <a:off x="6242978" y="3566295"/>
            <a:ext cx="2680306" cy="230832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Parameters:</a:t>
            </a:r>
          </a:p>
          <a:p>
            <a:pPr marL="285750" indent="-285750">
              <a:buFont typeface="Arial" panose="020B0604020202020204" pitchFamily="34" charset="0"/>
              <a:buChar char="•"/>
            </a:pPr>
            <a:r>
              <a:rPr lang="en-US" dirty="0" smtClean="0"/>
              <a:t>Size of BG</a:t>
            </a:r>
          </a:p>
          <a:p>
            <a:pPr marL="285750" indent="-285750">
              <a:buFont typeface="Arial" panose="020B0604020202020204" pitchFamily="34" charset="0"/>
              <a:buChar char="•"/>
            </a:pPr>
            <a:r>
              <a:rPr lang="en-US" dirty="0" smtClean="0"/>
              <a:t>Size + refinement level of RGs</a:t>
            </a:r>
          </a:p>
          <a:p>
            <a:pPr marL="285750" indent="-285750">
              <a:buFont typeface="Arial" panose="020B0604020202020204" pitchFamily="34" charset="0"/>
              <a:buChar char="•"/>
            </a:pPr>
            <a:r>
              <a:rPr lang="en-US" dirty="0" smtClean="0"/>
              <a:t>Frequency + duration of refinement</a:t>
            </a:r>
          </a:p>
          <a:p>
            <a:pPr marL="285750" indent="-285750">
              <a:buFont typeface="Arial" panose="020B0604020202020204" pitchFamily="34" charset="0"/>
              <a:buChar char="•"/>
            </a:pPr>
            <a:r>
              <a:rPr lang="en-US" dirty="0" smtClean="0"/>
              <a:t>Iterations on RGs</a:t>
            </a:r>
            <a:endParaRPr lang="en-US" dirty="0"/>
          </a:p>
        </p:txBody>
      </p:sp>
      <p:grpSp>
        <p:nvGrpSpPr>
          <p:cNvPr id="525" name="Group 524"/>
          <p:cNvGrpSpPr/>
          <p:nvPr/>
        </p:nvGrpSpPr>
        <p:grpSpPr>
          <a:xfrm>
            <a:off x="6735072" y="2247400"/>
            <a:ext cx="1999754" cy="1096022"/>
            <a:chOff x="6551817" y="565047"/>
            <a:chExt cx="1999754" cy="1096022"/>
          </a:xfrm>
        </p:grpSpPr>
        <p:grpSp>
          <p:nvGrpSpPr>
            <p:cNvPr id="526" name="Group 525"/>
            <p:cNvGrpSpPr/>
            <p:nvPr/>
          </p:nvGrpSpPr>
          <p:grpSpPr>
            <a:xfrm>
              <a:off x="6551817" y="631065"/>
              <a:ext cx="1147840" cy="1030004"/>
              <a:chOff x="6446235" y="573970"/>
              <a:chExt cx="2060010" cy="2060010"/>
            </a:xfrm>
          </p:grpSpPr>
          <p:grpSp>
            <p:nvGrpSpPr>
              <p:cNvPr id="536" name="Group 535"/>
              <p:cNvGrpSpPr/>
              <p:nvPr/>
            </p:nvGrpSpPr>
            <p:grpSpPr>
              <a:xfrm>
                <a:off x="7358404" y="573970"/>
                <a:ext cx="235671" cy="2060010"/>
                <a:chOff x="7206004" y="573970"/>
                <a:chExt cx="235671" cy="2060010"/>
              </a:xfrm>
            </p:grpSpPr>
            <p:cxnSp>
              <p:nvCxnSpPr>
                <p:cNvPr id="544" name="Straight Connector 543"/>
                <p:cNvCxnSpPr/>
                <p:nvPr/>
              </p:nvCxnSpPr>
              <p:spPr>
                <a:xfrm>
                  <a:off x="7323839" y="688157"/>
                  <a:ext cx="0" cy="1831637"/>
                </a:xfrm>
                <a:prstGeom prst="line">
                  <a:avLst/>
                </a:prstGeom>
                <a:ln w="952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545" name="Oval 544"/>
                <p:cNvSpPr/>
                <p:nvPr/>
              </p:nvSpPr>
              <p:spPr>
                <a:xfrm>
                  <a:off x="7206004" y="1947698"/>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sp>
              <p:nvSpPr>
                <p:cNvPr id="546" name="Oval 545"/>
                <p:cNvSpPr/>
                <p:nvPr/>
              </p:nvSpPr>
              <p:spPr>
                <a:xfrm>
                  <a:off x="7206004" y="2405607"/>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sp>
              <p:nvSpPr>
                <p:cNvPr id="547" name="Oval 546"/>
                <p:cNvSpPr/>
                <p:nvPr/>
              </p:nvSpPr>
              <p:spPr>
                <a:xfrm>
                  <a:off x="7206004" y="1031880"/>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sp>
              <p:nvSpPr>
                <p:cNvPr id="548" name="Oval 547"/>
                <p:cNvSpPr/>
                <p:nvPr/>
              </p:nvSpPr>
              <p:spPr>
                <a:xfrm>
                  <a:off x="7206004" y="1489789"/>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sp>
              <p:nvSpPr>
                <p:cNvPr id="549" name="Oval 548"/>
                <p:cNvSpPr/>
                <p:nvPr/>
              </p:nvSpPr>
              <p:spPr>
                <a:xfrm>
                  <a:off x="7206004" y="573970"/>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grpSp>
          <p:grpSp>
            <p:nvGrpSpPr>
              <p:cNvPr id="537" name="Group 536"/>
              <p:cNvGrpSpPr/>
              <p:nvPr/>
            </p:nvGrpSpPr>
            <p:grpSpPr>
              <a:xfrm rot="16200000">
                <a:off x="7358404" y="573970"/>
                <a:ext cx="235671" cy="2060010"/>
                <a:chOff x="7206004" y="573970"/>
                <a:chExt cx="235671" cy="2060010"/>
              </a:xfrm>
            </p:grpSpPr>
            <p:cxnSp>
              <p:nvCxnSpPr>
                <p:cNvPr id="538" name="Straight Connector 537"/>
                <p:cNvCxnSpPr/>
                <p:nvPr/>
              </p:nvCxnSpPr>
              <p:spPr>
                <a:xfrm>
                  <a:off x="7323839" y="688157"/>
                  <a:ext cx="0" cy="1831637"/>
                </a:xfrm>
                <a:prstGeom prst="line">
                  <a:avLst/>
                </a:prstGeom>
                <a:ln w="952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539" name="Oval 538"/>
                <p:cNvSpPr/>
                <p:nvPr/>
              </p:nvSpPr>
              <p:spPr>
                <a:xfrm>
                  <a:off x="7206004" y="1947698"/>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sp>
              <p:nvSpPr>
                <p:cNvPr id="540" name="Oval 539"/>
                <p:cNvSpPr/>
                <p:nvPr/>
              </p:nvSpPr>
              <p:spPr>
                <a:xfrm>
                  <a:off x="7206004" y="2405607"/>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sp>
              <p:nvSpPr>
                <p:cNvPr id="541" name="Oval 540"/>
                <p:cNvSpPr/>
                <p:nvPr/>
              </p:nvSpPr>
              <p:spPr>
                <a:xfrm>
                  <a:off x="7206004" y="1031880"/>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sp>
              <p:nvSpPr>
                <p:cNvPr id="542" name="Oval 541"/>
                <p:cNvSpPr/>
                <p:nvPr/>
              </p:nvSpPr>
              <p:spPr>
                <a:xfrm>
                  <a:off x="7206004" y="1489789"/>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sp>
              <p:nvSpPr>
                <p:cNvPr id="543" name="Oval 542"/>
                <p:cNvSpPr/>
                <p:nvPr/>
              </p:nvSpPr>
              <p:spPr>
                <a:xfrm>
                  <a:off x="7206004" y="573970"/>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grpSp>
        </p:grpSp>
        <p:sp>
          <p:nvSpPr>
            <p:cNvPr id="534" name="TextBox 533"/>
            <p:cNvSpPr txBox="1"/>
            <p:nvPr/>
          </p:nvSpPr>
          <p:spPr>
            <a:xfrm>
              <a:off x="7317259" y="565047"/>
              <a:ext cx="1234312" cy="246221"/>
            </a:xfrm>
            <a:prstGeom prst="rect">
              <a:avLst/>
            </a:prstGeom>
            <a:noFill/>
          </p:spPr>
          <p:txBody>
            <a:bodyPr wrap="none" lIns="0" tIns="0" rIns="0" bIns="0" rtlCol="0">
              <a:spAutoFit/>
            </a:bodyPr>
            <a:lstStyle/>
            <a:p>
              <a:r>
                <a:rPr lang="en-US" sz="1600" smtClean="0">
                  <a:solidFill>
                    <a:schemeClr val="tx2"/>
                  </a:solidFill>
                  <a:cs typeface="Neo Sans Intel"/>
                </a:rPr>
                <a:t>Stencil S(R)</a:t>
              </a:r>
              <a:endParaRPr lang="en-US" sz="1600" dirty="0" err="1" smtClean="0">
                <a:solidFill>
                  <a:schemeClr val="tx2"/>
                </a:solidFill>
                <a:cs typeface="Neo Sans Intel"/>
              </a:endParaRPr>
            </a:p>
          </p:txBody>
        </p:sp>
        <p:sp>
          <p:nvSpPr>
            <p:cNvPr id="535" name="TextBox 534"/>
            <p:cNvSpPr txBox="1"/>
            <p:nvPr/>
          </p:nvSpPr>
          <p:spPr>
            <a:xfrm>
              <a:off x="7224097" y="1259289"/>
              <a:ext cx="440826" cy="246221"/>
            </a:xfrm>
            <a:prstGeom prst="rect">
              <a:avLst/>
            </a:prstGeom>
            <a:noFill/>
          </p:spPr>
          <p:txBody>
            <a:bodyPr wrap="none" lIns="0" tIns="0" rIns="0" bIns="0" rtlCol="0">
              <a:spAutoFit/>
            </a:bodyPr>
            <a:lstStyle/>
            <a:p>
              <a:r>
                <a:rPr lang="en-US" sz="1600" smtClean="0">
                  <a:solidFill>
                    <a:schemeClr val="tx2"/>
                  </a:solidFill>
                  <a:cs typeface="Neo Sans Intel"/>
                </a:rPr>
                <a:t>R=2</a:t>
              </a:r>
              <a:endParaRPr lang="en-US" sz="1600" dirty="0" err="1" smtClean="0">
                <a:solidFill>
                  <a:schemeClr val="tx2"/>
                </a:solidFill>
                <a:cs typeface="Neo Sans Intel"/>
              </a:endParaRPr>
            </a:p>
          </p:txBody>
        </p:sp>
      </p:grpSp>
      <p:sp>
        <p:nvSpPr>
          <p:cNvPr id="550" name="TextBox 549"/>
          <p:cNvSpPr txBox="1"/>
          <p:nvPr/>
        </p:nvSpPr>
        <p:spPr>
          <a:xfrm>
            <a:off x="916818" y="817741"/>
            <a:ext cx="8328114" cy="1107996"/>
          </a:xfrm>
          <a:prstGeom prst="rect">
            <a:avLst/>
          </a:prstGeom>
          <a:noFill/>
        </p:spPr>
        <p:txBody>
          <a:bodyPr wrap="none" lIns="0" tIns="0" rIns="0" bIns="0" rtlCol="0">
            <a:spAutoFit/>
          </a:bodyPr>
          <a:lstStyle/>
          <a:p>
            <a:r>
              <a:rPr lang="en-US" sz="2400" dirty="0">
                <a:solidFill>
                  <a:srgbClr val="0070C0"/>
                </a:solidFill>
                <a:cs typeface="Neo Sans Intel"/>
              </a:rPr>
              <a:t>Stencil PRK with Background Grid (BG) &amp; periodic </a:t>
            </a:r>
            <a:endParaRPr lang="en-US" sz="2400" dirty="0" smtClean="0">
              <a:solidFill>
                <a:srgbClr val="0070C0"/>
              </a:solidFill>
              <a:cs typeface="Neo Sans Intel"/>
            </a:endParaRPr>
          </a:p>
          <a:p>
            <a:r>
              <a:rPr lang="en-US" sz="2400" dirty="0">
                <a:solidFill>
                  <a:srgbClr val="0070C0"/>
                </a:solidFill>
                <a:cs typeface="Neo Sans Intel"/>
              </a:rPr>
              <a:t>	</a:t>
            </a:r>
            <a:r>
              <a:rPr lang="en-US" sz="2400" dirty="0" smtClean="0">
                <a:solidFill>
                  <a:srgbClr val="0070C0"/>
                </a:solidFill>
                <a:cs typeface="Neo Sans Intel"/>
              </a:rPr>
              <a:t>					Refinement </a:t>
            </a:r>
            <a:r>
              <a:rPr lang="en-US" sz="2400" dirty="0">
                <a:solidFill>
                  <a:srgbClr val="0070C0"/>
                </a:solidFill>
                <a:cs typeface="Neo Sans Intel"/>
              </a:rPr>
              <a:t>Grids </a:t>
            </a:r>
            <a:endParaRPr lang="en-US" sz="2400" dirty="0" smtClean="0">
              <a:solidFill>
                <a:srgbClr val="0070C0"/>
              </a:solidFill>
              <a:cs typeface="Neo Sans Intel"/>
            </a:endParaRPr>
          </a:p>
          <a:p>
            <a:r>
              <a:rPr lang="en-US" sz="2400" dirty="0">
                <a:solidFill>
                  <a:srgbClr val="0070C0"/>
                </a:solidFill>
                <a:cs typeface="Neo Sans Intel"/>
              </a:rPr>
              <a:t>	</a:t>
            </a:r>
            <a:r>
              <a:rPr lang="en-US" sz="2400" dirty="0" smtClean="0">
                <a:solidFill>
                  <a:srgbClr val="0070C0"/>
                </a:solidFill>
                <a:cs typeface="Neo Sans Intel"/>
              </a:rPr>
              <a:t>					(</a:t>
            </a:r>
            <a:r>
              <a:rPr lang="en-US" sz="2400" dirty="0">
                <a:solidFill>
                  <a:srgbClr val="0070C0"/>
                </a:solidFill>
                <a:cs typeface="Neo Sans Intel"/>
              </a:rPr>
              <a:t>RGs)</a:t>
            </a:r>
            <a:endParaRPr lang="en-US" sz="2400" dirty="0" smtClean="0">
              <a:solidFill>
                <a:srgbClr val="0070C0"/>
              </a:solidFill>
              <a:cs typeface="Neo Sans Intel"/>
            </a:endParaRPr>
          </a:p>
        </p:txBody>
      </p:sp>
    </p:spTree>
    <p:extLst>
      <p:ext uri="{BB962C8B-B14F-4D97-AF65-F5344CB8AC3E}">
        <p14:creationId xmlns:p14="http://schemas.microsoft.com/office/powerpoint/2010/main" val="531536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 implementations</a:t>
            </a:r>
            <a:endParaRPr lang="en-US" dirty="0"/>
          </a:p>
        </p:txBody>
      </p:sp>
      <p:sp>
        <p:nvSpPr>
          <p:cNvPr id="3" name="Slide Number Placeholder 2"/>
          <p:cNvSpPr>
            <a:spLocks noGrp="1"/>
          </p:cNvSpPr>
          <p:nvPr>
            <p:ph type="sldNum" sz="quarter" idx="12"/>
          </p:nvPr>
        </p:nvSpPr>
        <p:spPr/>
        <p:txBody>
          <a:bodyPr/>
          <a:lstStyle/>
          <a:p>
            <a:fld id="{F7EAB6FE-9CE9-4320-8DE1-51779DEA9385}" type="slidenum">
              <a:rPr lang="en-US" smtClean="0"/>
              <a:t>11</a:t>
            </a:fld>
            <a:endParaRPr lang="en-US"/>
          </a:p>
        </p:txBody>
      </p:sp>
      <p:sp>
        <p:nvSpPr>
          <p:cNvPr id="4" name="Text Placeholder 3"/>
          <p:cNvSpPr>
            <a:spLocks noGrp="1"/>
          </p:cNvSpPr>
          <p:nvPr>
            <p:ph type="body" sz="quarter" idx="13"/>
          </p:nvPr>
        </p:nvSpPr>
        <p:spPr/>
        <p:txBody>
          <a:bodyPr/>
          <a:lstStyle/>
          <a:p>
            <a:r>
              <a:rPr lang="en-US" dirty="0" smtClean="0"/>
              <a:t>Application level “dynamic load balancing” (MPI)</a:t>
            </a:r>
          </a:p>
          <a:p>
            <a:pPr lvl="1">
              <a:buFont typeface="Courier New" panose="02070309020205020404" pitchFamily="49" charset="0"/>
              <a:buChar char="o"/>
            </a:pPr>
            <a:r>
              <a:rPr lang="en-US" dirty="0" smtClean="0"/>
              <a:t>No over-decomposition</a:t>
            </a:r>
          </a:p>
          <a:p>
            <a:pPr lvl="1">
              <a:buFont typeface="Courier New" panose="02070309020205020404" pitchFamily="49" charset="0"/>
              <a:buChar char="o"/>
            </a:pPr>
            <a:r>
              <a:rPr lang="en-US" dirty="0" smtClean="0"/>
              <a:t>When refinement appears:</a:t>
            </a:r>
          </a:p>
          <a:p>
            <a:pPr lvl="2">
              <a:buFont typeface="Verdana" panose="020B0604030504040204" pitchFamily="34" charset="0"/>
              <a:buChar char="–"/>
            </a:pPr>
            <a:r>
              <a:rPr lang="en-US" dirty="0" smtClean="0"/>
              <a:t>FINE-GRAIN: </a:t>
            </a:r>
            <a:r>
              <a:rPr lang="en-US" dirty="0"/>
              <a:t>D</a:t>
            </a:r>
            <a:r>
              <a:rPr lang="en-US" dirty="0" smtClean="0"/>
              <a:t>ivide RG work evenly among all ranks</a:t>
            </a:r>
          </a:p>
          <a:p>
            <a:pPr lvl="2">
              <a:buFont typeface="Verdana" panose="020B0604030504040204" pitchFamily="34" charset="0"/>
              <a:buChar char="–"/>
            </a:pPr>
            <a:r>
              <a:rPr lang="en-US" dirty="0"/>
              <a:t>HIGH-WATER: Divide RG </a:t>
            </a:r>
            <a:r>
              <a:rPr lang="en-US" b="1" dirty="0">
                <a:sym typeface="Symbol" panose="05050102010706020507" pitchFamily="18" charset="2"/>
              </a:rPr>
              <a:t></a:t>
            </a:r>
            <a:r>
              <a:rPr lang="en-US" dirty="0"/>
              <a:t> BG evenly among all ranks</a:t>
            </a:r>
          </a:p>
          <a:p>
            <a:pPr lvl="2">
              <a:buFont typeface="Verdana" panose="020B0604030504040204" pitchFamily="34" charset="0"/>
              <a:buChar char="–"/>
            </a:pPr>
            <a:r>
              <a:rPr lang="en-US" dirty="0" smtClean="0">
                <a:solidFill>
                  <a:srgbClr val="FF0000"/>
                </a:solidFill>
              </a:rPr>
              <a:t>NO-TALK: </a:t>
            </a:r>
            <a:r>
              <a:rPr lang="en-US" dirty="0">
                <a:solidFill>
                  <a:srgbClr val="FF0000"/>
                </a:solidFill>
              </a:rPr>
              <a:t>A</a:t>
            </a:r>
            <a:r>
              <a:rPr lang="en-US" dirty="0" smtClean="0">
                <a:solidFill>
                  <a:srgbClr val="FF0000"/>
                </a:solidFill>
              </a:rPr>
              <a:t>ssign RG work to rank(s) owning corresponding part(s) of BG</a:t>
            </a:r>
          </a:p>
          <a:p>
            <a:r>
              <a:rPr lang="en-US" dirty="0" smtClean="0"/>
              <a:t>Runtime orchestrated dynamic load balancing (Adaptive MPI</a:t>
            </a:r>
            <a:r>
              <a:rPr lang="en-US" dirty="0"/>
              <a:t>)</a:t>
            </a:r>
            <a:r>
              <a:rPr lang="en-US" dirty="0" smtClean="0"/>
              <a:t> </a:t>
            </a:r>
          </a:p>
          <a:p>
            <a:pPr lvl="1">
              <a:buFont typeface="Courier New" panose="02070309020205020404" pitchFamily="49" charset="0"/>
              <a:buChar char="o"/>
            </a:pPr>
            <a:r>
              <a:rPr lang="en-US" dirty="0" smtClean="0"/>
              <a:t>Relies on canonical MPI partitioning (above), with over-decomposition</a:t>
            </a:r>
          </a:p>
        </p:txBody>
      </p:sp>
    </p:spTree>
    <p:extLst>
      <p:ext uri="{BB962C8B-B14F-4D97-AF65-F5344CB8AC3E}">
        <p14:creationId xmlns:p14="http://schemas.microsoft.com/office/powerpoint/2010/main" val="17416796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Experiments</a:t>
            </a:r>
            <a:endParaRPr lang="en-US" dirty="0"/>
          </a:p>
        </p:txBody>
      </p:sp>
      <p:sp>
        <p:nvSpPr>
          <p:cNvPr id="3" name="Slide Number Placeholder 2"/>
          <p:cNvSpPr>
            <a:spLocks noGrp="1"/>
          </p:cNvSpPr>
          <p:nvPr>
            <p:ph type="sldNum" sz="quarter" idx="12"/>
          </p:nvPr>
        </p:nvSpPr>
        <p:spPr/>
        <p:txBody>
          <a:bodyPr/>
          <a:lstStyle/>
          <a:p>
            <a:fld id="{F7EAB6FE-9CE9-4320-8DE1-51779DEA9385}" type="slidenum">
              <a:rPr lang="en-US" smtClean="0"/>
              <a:t>12</a:t>
            </a:fld>
            <a:endParaRPr lang="en-US"/>
          </a:p>
        </p:txBody>
      </p:sp>
      <p:sp>
        <p:nvSpPr>
          <p:cNvPr id="4" name="Text Placeholder 3"/>
          <p:cNvSpPr>
            <a:spLocks noGrp="1"/>
          </p:cNvSpPr>
          <p:nvPr>
            <p:ph type="body" sz="quarter" idx="13"/>
          </p:nvPr>
        </p:nvSpPr>
        <p:spPr>
          <a:xfrm>
            <a:off x="458788" y="1699200"/>
            <a:ext cx="8228012" cy="4756992"/>
          </a:xfrm>
        </p:spPr>
        <p:txBody>
          <a:bodyPr>
            <a:normAutofit fontScale="92500" lnSpcReduction="20000"/>
          </a:bodyPr>
          <a:lstStyle/>
          <a:p>
            <a:r>
              <a:rPr lang="en-US" b="1" dirty="0" smtClean="0"/>
              <a:t>Shared memory</a:t>
            </a:r>
            <a:r>
              <a:rPr lang="en-US" dirty="0" smtClean="0"/>
              <a:t>: Intel</a:t>
            </a:r>
            <a:r>
              <a:rPr lang="en-US" baseline="30000" dirty="0" smtClean="0"/>
              <a:t>®</a:t>
            </a:r>
            <a:r>
              <a:rPr lang="en-US" dirty="0" smtClean="0"/>
              <a:t> Xeon</a:t>
            </a:r>
            <a:r>
              <a:rPr lang="en-US" baseline="30000" dirty="0" smtClean="0"/>
              <a:t>®</a:t>
            </a:r>
            <a:r>
              <a:rPr lang="en-US" dirty="0" smtClean="0"/>
              <a:t> E5-2699v3, 2.30 GHz, 64 GB memory, 2x18 cores (full occupation)</a:t>
            </a:r>
          </a:p>
          <a:p>
            <a:r>
              <a:rPr lang="en-US" b="1" dirty="0" smtClean="0"/>
              <a:t>Distributed memory</a:t>
            </a:r>
            <a:r>
              <a:rPr lang="en-US" dirty="0" smtClean="0"/>
              <a:t>: NERSC Edison, Cray XC30, </a:t>
            </a:r>
            <a:r>
              <a:rPr lang="en-US" dirty="0"/>
              <a:t>Intel</a:t>
            </a:r>
            <a:r>
              <a:rPr lang="en-US" baseline="30000" dirty="0"/>
              <a:t>®</a:t>
            </a:r>
            <a:r>
              <a:rPr lang="en-US" dirty="0"/>
              <a:t> Xeon</a:t>
            </a:r>
            <a:r>
              <a:rPr lang="en-US" baseline="30000" dirty="0"/>
              <a:t>®</a:t>
            </a:r>
            <a:r>
              <a:rPr lang="en-US" dirty="0"/>
              <a:t> </a:t>
            </a:r>
            <a:r>
              <a:rPr lang="en-US" dirty="0" smtClean="0"/>
              <a:t>E5-2695v3</a:t>
            </a:r>
            <a:r>
              <a:rPr lang="en-US" dirty="0"/>
              <a:t>, </a:t>
            </a:r>
            <a:r>
              <a:rPr lang="en-US" dirty="0" smtClean="0"/>
              <a:t>2.40 GHz, </a:t>
            </a:r>
            <a:r>
              <a:rPr lang="en-US" dirty="0"/>
              <a:t>64 GB memory, </a:t>
            </a:r>
            <a:r>
              <a:rPr lang="en-US" dirty="0" smtClean="0"/>
              <a:t>2x12 cores (full occupation)</a:t>
            </a:r>
          </a:p>
          <a:p>
            <a:r>
              <a:rPr lang="en-US" dirty="0" smtClean="0"/>
              <a:t>SMP experiment</a:t>
            </a:r>
            <a:r>
              <a:rPr lang="en-US" dirty="0"/>
              <a:t>: NO_TALK, </a:t>
            </a:r>
            <a:r>
              <a:rPr lang="en-US" dirty="0" smtClean="0"/>
              <a:t>BG=</a:t>
            </a:r>
            <a:r>
              <a:rPr lang="en-US" dirty="0"/>
              <a:t> </a:t>
            </a:r>
            <a:r>
              <a:rPr lang="en-US" dirty="0" smtClean="0"/>
              <a:t>36864</a:t>
            </a:r>
            <a:r>
              <a:rPr lang="en-US" baseline="30000" dirty="0" smtClean="0"/>
              <a:t>2</a:t>
            </a:r>
            <a:r>
              <a:rPr lang="en-US" dirty="0" smtClean="0"/>
              <a:t>, RG=1536</a:t>
            </a:r>
            <a:r>
              <a:rPr lang="en-US" baseline="30000" dirty="0" smtClean="0"/>
              <a:t>2</a:t>
            </a:r>
            <a:r>
              <a:rPr lang="en-US" dirty="0" smtClean="0"/>
              <a:t> (2-level refinement </a:t>
            </a:r>
            <a:r>
              <a:rPr lang="en-US" dirty="0" smtClean="0">
                <a:latin typeface="Calibri" panose="020F0502020204030204" pitchFamily="34" charset="0"/>
              </a:rPr>
              <a:t>→ </a:t>
            </a:r>
            <a:r>
              <a:rPr lang="en-US" dirty="0" smtClean="0"/>
              <a:t>6141</a:t>
            </a:r>
            <a:r>
              <a:rPr lang="en-US" baseline="30000" dirty="0" smtClean="0"/>
              <a:t>2</a:t>
            </a:r>
            <a:r>
              <a:rPr lang="en-US" dirty="0" smtClean="0"/>
              <a:t> points), 400 time steps, 1 RG </a:t>
            </a:r>
            <a:r>
              <a:rPr lang="en-US" dirty="0" err="1" smtClean="0"/>
              <a:t>iter</a:t>
            </a:r>
            <a:r>
              <a:rPr lang="en-US" dirty="0" smtClean="0"/>
              <a:t>/BG </a:t>
            </a:r>
            <a:r>
              <a:rPr lang="en-US" dirty="0" err="1" smtClean="0"/>
              <a:t>iter</a:t>
            </a:r>
            <a:r>
              <a:rPr lang="en-US" dirty="0" smtClean="0"/>
              <a:t>, RG Duration = {10,20,40} time steps, Period = 2*Duration</a:t>
            </a:r>
            <a:br>
              <a:rPr lang="en-US" dirty="0" smtClean="0"/>
            </a:br>
            <a:r>
              <a:rPr lang="en-US" dirty="0" smtClean="0"/>
              <a:t>Implications: </a:t>
            </a:r>
          </a:p>
          <a:p>
            <a:pPr lvl="2">
              <a:buFont typeface="Courier New" panose="02070309020205020404" pitchFamily="49" charset="0"/>
              <a:buChar char="o"/>
            </a:pPr>
            <a:r>
              <a:rPr lang="en-US" sz="1900" dirty="0">
                <a:solidFill>
                  <a:srgbClr val="FF0000"/>
                </a:solidFill>
              </a:rPr>
              <a:t>RG coincides with single BG patch, even with over-decomposition</a:t>
            </a:r>
          </a:p>
          <a:p>
            <a:pPr lvl="2">
              <a:buFont typeface="Courier New" panose="02070309020205020404" pitchFamily="49" charset="0"/>
              <a:buChar char="o"/>
            </a:pPr>
            <a:r>
              <a:rPr lang="en-US" sz="1900" dirty="0" smtClean="0">
                <a:solidFill>
                  <a:srgbClr val="FF0000"/>
                </a:solidFill>
              </a:rPr>
              <a:t>RG size = BG patch size</a:t>
            </a:r>
          </a:p>
          <a:p>
            <a:pPr lvl="2">
              <a:buFont typeface="Courier New" panose="02070309020205020404" pitchFamily="49" charset="0"/>
              <a:buChar char="o"/>
            </a:pPr>
            <a:r>
              <a:rPr lang="en-US" sz="1900" dirty="0" smtClean="0">
                <a:solidFill>
                  <a:srgbClr val="FF0000"/>
                </a:solidFill>
              </a:rPr>
              <a:t>#</a:t>
            </a:r>
            <a:r>
              <a:rPr lang="en-US" sz="1900" dirty="0" err="1" smtClean="0">
                <a:solidFill>
                  <a:srgbClr val="FF0000"/>
                </a:solidFill>
              </a:rPr>
              <a:t>iters</a:t>
            </a:r>
            <a:r>
              <a:rPr lang="en-US" sz="1900" dirty="0" smtClean="0">
                <a:solidFill>
                  <a:srgbClr val="FF0000"/>
                </a:solidFill>
              </a:rPr>
              <a:t> with refinements = #</a:t>
            </a:r>
            <a:r>
              <a:rPr lang="en-US" sz="1900" dirty="0" err="1" smtClean="0">
                <a:solidFill>
                  <a:srgbClr val="FF0000"/>
                </a:solidFill>
              </a:rPr>
              <a:t>iters</a:t>
            </a:r>
            <a:r>
              <a:rPr lang="en-US" sz="1900" dirty="0" smtClean="0">
                <a:solidFill>
                  <a:srgbClr val="FF0000"/>
                </a:solidFill>
              </a:rPr>
              <a:t> without refinements</a:t>
            </a:r>
          </a:p>
          <a:p>
            <a:r>
              <a:rPr lang="en-US" dirty="0" smtClean="0"/>
              <a:t>Adaptive MPI (AMPI): Over-decomposition = </a:t>
            </a:r>
            <a:r>
              <a:rPr lang="en-US" dirty="0" smtClean="0"/>
              <a:t>{2,4,8</a:t>
            </a:r>
            <a:r>
              <a:rPr lang="en-US" dirty="0" smtClean="0"/>
              <a:t>}, LB={</a:t>
            </a:r>
            <a:r>
              <a:rPr lang="en-US" dirty="0" err="1" smtClean="0"/>
              <a:t>refine,greedy</a:t>
            </a:r>
            <a:r>
              <a:rPr lang="en-US" dirty="0" smtClean="0"/>
              <a:t>}, migration delay = 1-5 time steps, use </a:t>
            </a:r>
            <a:r>
              <a:rPr lang="en-US" dirty="0" err="1" smtClean="0"/>
              <a:t>isomalloc</a:t>
            </a:r>
            <a:r>
              <a:rPr lang="en-US" dirty="0" smtClean="0"/>
              <a:t> to migrate ranks</a:t>
            </a:r>
            <a:r>
              <a:rPr lang="en-US" dirty="0"/>
              <a:t/>
            </a:r>
            <a:br>
              <a:rPr lang="en-US" dirty="0"/>
            </a:br>
            <a:endParaRPr lang="en-US" dirty="0"/>
          </a:p>
        </p:txBody>
      </p:sp>
    </p:spTree>
    <p:extLst>
      <p:ext uri="{BB962C8B-B14F-4D97-AF65-F5344CB8AC3E}">
        <p14:creationId xmlns:p14="http://schemas.microsoft.com/office/powerpoint/2010/main" val="4680469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Experimental grid configuration</a:t>
            </a:r>
            <a:endParaRPr lang="en-US" dirty="0"/>
          </a:p>
        </p:txBody>
      </p:sp>
      <p:sp>
        <p:nvSpPr>
          <p:cNvPr id="3" name="Slide Number Placeholder 2"/>
          <p:cNvSpPr>
            <a:spLocks noGrp="1"/>
          </p:cNvSpPr>
          <p:nvPr>
            <p:ph type="sldNum" sz="quarter" idx="12"/>
          </p:nvPr>
        </p:nvSpPr>
        <p:spPr/>
        <p:txBody>
          <a:bodyPr/>
          <a:lstStyle/>
          <a:p>
            <a:fld id="{F7EAB6FE-9CE9-4320-8DE1-51779DEA9385}" type="slidenum">
              <a:rPr lang="en-US" smtClean="0"/>
              <a:t>13</a:t>
            </a:fld>
            <a:endParaRPr lang="en-US"/>
          </a:p>
        </p:txBody>
      </p:sp>
      <p:sp>
        <p:nvSpPr>
          <p:cNvPr id="5" name="Rectangle 4"/>
          <p:cNvSpPr/>
          <p:nvPr/>
        </p:nvSpPr>
        <p:spPr>
          <a:xfrm>
            <a:off x="472732" y="2074859"/>
            <a:ext cx="3495797" cy="319554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p:nvPr/>
        </p:nvGrpSpPr>
        <p:grpSpPr>
          <a:xfrm>
            <a:off x="472732" y="2609750"/>
            <a:ext cx="3495797" cy="2134964"/>
            <a:chOff x="429768" y="973836"/>
            <a:chExt cx="4242816" cy="2828544"/>
          </a:xfrm>
        </p:grpSpPr>
        <p:cxnSp>
          <p:nvCxnSpPr>
            <p:cNvPr id="7" name="Straight Connector 6"/>
            <p:cNvCxnSpPr/>
            <p:nvPr/>
          </p:nvCxnSpPr>
          <p:spPr>
            <a:xfrm>
              <a:off x="429768" y="2409444"/>
              <a:ext cx="424281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429768" y="3119628"/>
              <a:ext cx="424281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429768" y="3802380"/>
              <a:ext cx="424281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429768" y="973836"/>
              <a:ext cx="424281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29768" y="1693164"/>
              <a:ext cx="424281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 name="Group 11"/>
          <p:cNvGrpSpPr/>
          <p:nvPr/>
        </p:nvGrpSpPr>
        <p:grpSpPr>
          <a:xfrm rot="5400000">
            <a:off x="619408" y="2510816"/>
            <a:ext cx="3202446" cy="2330531"/>
            <a:chOff x="429768" y="973836"/>
            <a:chExt cx="4242816" cy="2828544"/>
          </a:xfrm>
        </p:grpSpPr>
        <p:cxnSp>
          <p:nvCxnSpPr>
            <p:cNvPr id="13" name="Straight Connector 12"/>
            <p:cNvCxnSpPr/>
            <p:nvPr/>
          </p:nvCxnSpPr>
          <p:spPr>
            <a:xfrm>
              <a:off x="429768" y="2409444"/>
              <a:ext cx="424281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429768" y="3119628"/>
              <a:ext cx="424281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429768" y="3802380"/>
              <a:ext cx="424281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429768" y="973836"/>
              <a:ext cx="424281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29768" y="1693164"/>
              <a:ext cx="424281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8" name="TextBox 17"/>
          <p:cNvSpPr txBox="1"/>
          <p:nvPr/>
        </p:nvSpPr>
        <p:spPr>
          <a:xfrm>
            <a:off x="419454" y="4772205"/>
            <a:ext cx="695704" cy="523220"/>
          </a:xfrm>
          <a:prstGeom prst="rect">
            <a:avLst/>
          </a:prstGeom>
          <a:noFill/>
        </p:spPr>
        <p:txBody>
          <a:bodyPr wrap="none" rtlCol="0">
            <a:spAutoFit/>
          </a:bodyPr>
          <a:lstStyle/>
          <a:p>
            <a:pPr algn="ctr"/>
            <a:r>
              <a:rPr lang="en-US" sz="1400" dirty="0" smtClean="0"/>
              <a:t>Rank </a:t>
            </a:r>
            <a:br>
              <a:rPr lang="en-US" sz="1400" dirty="0" smtClean="0"/>
            </a:br>
            <a:r>
              <a:rPr lang="en-US" sz="1400" dirty="0" smtClean="0"/>
              <a:t>0</a:t>
            </a:r>
            <a:endParaRPr lang="en-US" sz="1400" dirty="0"/>
          </a:p>
        </p:txBody>
      </p:sp>
      <p:sp>
        <p:nvSpPr>
          <p:cNvPr id="19" name="TextBox 18"/>
          <p:cNvSpPr txBox="1"/>
          <p:nvPr/>
        </p:nvSpPr>
        <p:spPr>
          <a:xfrm>
            <a:off x="981995" y="4772204"/>
            <a:ext cx="695704" cy="523220"/>
          </a:xfrm>
          <a:prstGeom prst="rect">
            <a:avLst/>
          </a:prstGeom>
          <a:noFill/>
        </p:spPr>
        <p:txBody>
          <a:bodyPr wrap="none" rtlCol="0">
            <a:spAutoFit/>
          </a:bodyPr>
          <a:lstStyle/>
          <a:p>
            <a:pPr algn="ctr"/>
            <a:r>
              <a:rPr lang="en-US" sz="1400" dirty="0" smtClean="0"/>
              <a:t>Rank </a:t>
            </a:r>
            <a:br>
              <a:rPr lang="en-US" sz="1400" dirty="0" smtClean="0"/>
            </a:br>
            <a:r>
              <a:rPr lang="en-US" sz="1400" dirty="0" smtClean="0"/>
              <a:t>1</a:t>
            </a:r>
            <a:endParaRPr lang="en-US" sz="1400" dirty="0"/>
          </a:p>
        </p:txBody>
      </p:sp>
      <p:sp>
        <p:nvSpPr>
          <p:cNvPr id="20" name="TextBox 19"/>
          <p:cNvSpPr txBox="1"/>
          <p:nvPr/>
        </p:nvSpPr>
        <p:spPr>
          <a:xfrm>
            <a:off x="3356242" y="2115002"/>
            <a:ext cx="695704" cy="523220"/>
          </a:xfrm>
          <a:prstGeom prst="rect">
            <a:avLst/>
          </a:prstGeom>
          <a:noFill/>
        </p:spPr>
        <p:txBody>
          <a:bodyPr wrap="none" rtlCol="0">
            <a:spAutoFit/>
          </a:bodyPr>
          <a:lstStyle/>
          <a:p>
            <a:pPr algn="ctr"/>
            <a:r>
              <a:rPr lang="en-US" sz="1400" dirty="0" smtClean="0"/>
              <a:t>Rank </a:t>
            </a:r>
            <a:br>
              <a:rPr lang="en-US" sz="1400" dirty="0" smtClean="0"/>
            </a:br>
            <a:r>
              <a:rPr lang="en-US" sz="1400" dirty="0" smtClean="0"/>
              <a:t>35</a:t>
            </a:r>
            <a:endParaRPr lang="en-US" sz="1400" dirty="0"/>
          </a:p>
        </p:txBody>
      </p:sp>
      <p:sp>
        <p:nvSpPr>
          <p:cNvPr id="21" name="TextBox 20"/>
          <p:cNvSpPr txBox="1"/>
          <p:nvPr/>
        </p:nvSpPr>
        <p:spPr>
          <a:xfrm>
            <a:off x="1070433" y="3261563"/>
            <a:ext cx="2300394" cy="830997"/>
          </a:xfrm>
          <a:prstGeom prst="rect">
            <a:avLst/>
          </a:prstGeom>
          <a:solidFill>
            <a:schemeClr val="bg1"/>
          </a:solidFill>
        </p:spPr>
        <p:txBody>
          <a:bodyPr wrap="square" rtlCol="0">
            <a:spAutoFit/>
          </a:bodyPr>
          <a:lstStyle/>
          <a:p>
            <a:pPr algn="ctr"/>
            <a:r>
              <a:rPr lang="en-US" sz="2400" dirty="0" smtClean="0"/>
              <a:t>Background</a:t>
            </a:r>
          </a:p>
          <a:p>
            <a:pPr algn="ctr"/>
            <a:r>
              <a:rPr lang="en-US" sz="2400" dirty="0" smtClean="0"/>
              <a:t>Grid</a:t>
            </a:r>
            <a:endParaRPr lang="en-US" sz="2400" dirty="0"/>
          </a:p>
        </p:txBody>
      </p:sp>
      <p:cxnSp>
        <p:nvCxnSpPr>
          <p:cNvPr id="22" name="Straight Arrow Connector 21"/>
          <p:cNvCxnSpPr/>
          <p:nvPr/>
        </p:nvCxnSpPr>
        <p:spPr>
          <a:xfrm flipH="1" flipV="1">
            <a:off x="245338" y="2097373"/>
            <a:ext cx="7534" cy="1186705"/>
          </a:xfrm>
          <a:prstGeom prst="straightConnector1">
            <a:avLst/>
          </a:prstGeom>
          <a:ln>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H="1">
            <a:off x="249105" y="4097154"/>
            <a:ext cx="7534" cy="1186705"/>
          </a:xfrm>
          <a:prstGeom prst="straightConnector1">
            <a:avLst/>
          </a:prstGeom>
          <a:ln>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rot="16200000">
            <a:off x="-131235" y="3431264"/>
            <a:ext cx="833883" cy="477054"/>
          </a:xfrm>
          <a:prstGeom prst="rect">
            <a:avLst/>
          </a:prstGeom>
          <a:noFill/>
        </p:spPr>
        <p:txBody>
          <a:bodyPr wrap="none" rtlCol="0">
            <a:spAutoFit/>
          </a:bodyPr>
          <a:lstStyle/>
          <a:p>
            <a:pPr algn="ctr">
              <a:lnSpc>
                <a:spcPts val="1500"/>
              </a:lnSpc>
            </a:pPr>
            <a:r>
              <a:rPr lang="en-US" sz="1600" dirty="0" smtClean="0"/>
              <a:t>36864</a:t>
            </a:r>
            <a:br>
              <a:rPr lang="en-US" sz="1600" dirty="0" smtClean="0"/>
            </a:br>
            <a:r>
              <a:rPr lang="en-US" sz="1600" dirty="0" smtClean="0"/>
              <a:t>points</a:t>
            </a:r>
            <a:endParaRPr lang="en-US" sz="1600" dirty="0"/>
          </a:p>
        </p:txBody>
      </p:sp>
      <p:sp>
        <p:nvSpPr>
          <p:cNvPr id="25" name="Rectangle 24"/>
          <p:cNvSpPr/>
          <p:nvPr/>
        </p:nvSpPr>
        <p:spPr>
          <a:xfrm>
            <a:off x="5055647" y="2080118"/>
            <a:ext cx="3495797" cy="3195545"/>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6371324" y="3610072"/>
            <a:ext cx="915443" cy="707886"/>
          </a:xfrm>
          <a:prstGeom prst="rect">
            <a:avLst/>
          </a:prstGeom>
          <a:noFill/>
        </p:spPr>
        <p:txBody>
          <a:bodyPr wrap="none" rtlCol="0">
            <a:spAutoFit/>
          </a:bodyPr>
          <a:lstStyle/>
          <a:p>
            <a:pPr algn="ctr"/>
            <a:r>
              <a:rPr lang="en-US" sz="2000" dirty="0" smtClean="0"/>
              <a:t>Rank </a:t>
            </a:r>
            <a:br>
              <a:rPr lang="en-US" sz="2000" dirty="0" smtClean="0"/>
            </a:br>
            <a:r>
              <a:rPr lang="en-US" sz="2000" dirty="0" smtClean="0"/>
              <a:t>5</a:t>
            </a:r>
            <a:endParaRPr lang="en-US" sz="2000" dirty="0"/>
          </a:p>
        </p:txBody>
      </p:sp>
      <p:sp>
        <p:nvSpPr>
          <p:cNvPr id="27" name="TextBox 26"/>
          <p:cNvSpPr txBox="1"/>
          <p:nvPr/>
        </p:nvSpPr>
        <p:spPr>
          <a:xfrm>
            <a:off x="5806185" y="2842694"/>
            <a:ext cx="2300394" cy="461665"/>
          </a:xfrm>
          <a:prstGeom prst="rect">
            <a:avLst/>
          </a:prstGeom>
          <a:noFill/>
        </p:spPr>
        <p:txBody>
          <a:bodyPr wrap="square" rtlCol="0">
            <a:spAutoFit/>
          </a:bodyPr>
          <a:lstStyle/>
          <a:p>
            <a:pPr algn="ctr"/>
            <a:r>
              <a:rPr lang="en-US" sz="2400" dirty="0" smtClean="0"/>
              <a:t>Refinement 3</a:t>
            </a:r>
          </a:p>
        </p:txBody>
      </p:sp>
      <p:cxnSp>
        <p:nvCxnSpPr>
          <p:cNvPr id="28" name="Straight Arrow Connector 27"/>
          <p:cNvCxnSpPr/>
          <p:nvPr/>
        </p:nvCxnSpPr>
        <p:spPr>
          <a:xfrm flipH="1" flipV="1">
            <a:off x="8763770" y="2089175"/>
            <a:ext cx="7534" cy="1186705"/>
          </a:xfrm>
          <a:prstGeom prst="straightConnector1">
            <a:avLst/>
          </a:prstGeom>
          <a:ln>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H="1">
            <a:off x="8767537" y="4088957"/>
            <a:ext cx="7534" cy="1186705"/>
          </a:xfrm>
          <a:prstGeom prst="straightConnector1">
            <a:avLst/>
          </a:prstGeom>
          <a:ln>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rot="16200000">
            <a:off x="8398417" y="3423066"/>
            <a:ext cx="811441" cy="477054"/>
          </a:xfrm>
          <a:prstGeom prst="rect">
            <a:avLst/>
          </a:prstGeom>
          <a:noFill/>
        </p:spPr>
        <p:txBody>
          <a:bodyPr wrap="none" rtlCol="0">
            <a:spAutoFit/>
          </a:bodyPr>
          <a:lstStyle/>
          <a:p>
            <a:pPr algn="ctr">
              <a:lnSpc>
                <a:spcPts val="1500"/>
              </a:lnSpc>
            </a:pPr>
            <a:r>
              <a:rPr lang="en-US" sz="1600" dirty="0" smtClean="0"/>
              <a:t>6141</a:t>
            </a:r>
            <a:br>
              <a:rPr lang="en-US" sz="1600" dirty="0" smtClean="0"/>
            </a:br>
            <a:r>
              <a:rPr lang="en-US" sz="1600" dirty="0" smtClean="0"/>
              <a:t>points</a:t>
            </a:r>
            <a:endParaRPr lang="en-US" sz="1600" dirty="0"/>
          </a:p>
        </p:txBody>
      </p:sp>
      <p:cxnSp>
        <p:nvCxnSpPr>
          <p:cNvPr id="31" name="Straight Connector 30"/>
          <p:cNvCxnSpPr/>
          <p:nvPr/>
        </p:nvCxnSpPr>
        <p:spPr>
          <a:xfrm flipH="1">
            <a:off x="3813247" y="2074858"/>
            <a:ext cx="1242401" cy="3059318"/>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H="1">
            <a:off x="3962015" y="5275662"/>
            <a:ext cx="1093632" cy="0"/>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3155969" y="5326929"/>
            <a:ext cx="2705724" cy="278769"/>
          </a:xfrm>
          <a:prstGeom prst="rect">
            <a:avLst/>
          </a:prstGeom>
          <a:noFill/>
        </p:spPr>
        <p:txBody>
          <a:bodyPr wrap="none" rtlCol="0">
            <a:spAutoFit/>
          </a:bodyPr>
          <a:lstStyle/>
          <a:p>
            <a:r>
              <a:rPr lang="en-US" dirty="0" smtClean="0"/>
              <a:t>Work assignment policy NO-TALK</a:t>
            </a:r>
            <a:endParaRPr lang="en-US" dirty="0"/>
          </a:p>
        </p:txBody>
      </p:sp>
      <p:sp>
        <p:nvSpPr>
          <p:cNvPr id="34" name="Rectangle 33"/>
          <p:cNvSpPr/>
          <p:nvPr/>
        </p:nvSpPr>
        <p:spPr>
          <a:xfrm>
            <a:off x="3813247" y="5124913"/>
            <a:ext cx="155283" cy="143128"/>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Tree>
    <p:extLst>
      <p:ext uri="{BB962C8B-B14F-4D97-AF65-F5344CB8AC3E}">
        <p14:creationId xmlns:p14="http://schemas.microsoft.com/office/powerpoint/2010/main" val="1360622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Experimental results, shared memory</a:t>
            </a:r>
            <a:endParaRPr lang="en-US" dirty="0"/>
          </a:p>
        </p:txBody>
      </p:sp>
      <p:sp>
        <p:nvSpPr>
          <p:cNvPr id="3" name="Slide Number Placeholder 2"/>
          <p:cNvSpPr>
            <a:spLocks noGrp="1"/>
          </p:cNvSpPr>
          <p:nvPr>
            <p:ph type="sldNum" sz="quarter" idx="12"/>
          </p:nvPr>
        </p:nvSpPr>
        <p:spPr/>
        <p:txBody>
          <a:bodyPr/>
          <a:lstStyle/>
          <a:p>
            <a:fld id="{F7EAB6FE-9CE9-4320-8DE1-51779DEA9385}" type="slidenum">
              <a:rPr lang="en-US" smtClean="0"/>
              <a:t>14</a:t>
            </a:fld>
            <a:endParaRPr lang="en-US"/>
          </a:p>
        </p:txBody>
      </p:sp>
      <p:sp>
        <p:nvSpPr>
          <p:cNvPr id="4" name="Text Placeholder 3"/>
          <p:cNvSpPr>
            <a:spLocks noGrp="1"/>
          </p:cNvSpPr>
          <p:nvPr>
            <p:ph type="body" sz="quarter" idx="13"/>
          </p:nvPr>
        </p:nvSpPr>
        <p:spPr>
          <a:xfrm>
            <a:off x="457200" y="1699200"/>
            <a:ext cx="7861177" cy="4396800"/>
          </a:xfrm>
        </p:spPr>
        <p:txBody>
          <a:bodyPr>
            <a:normAutofit/>
          </a:bodyPr>
          <a:lstStyle/>
          <a:p>
            <a:r>
              <a:rPr lang="en-US" dirty="0" smtClean="0"/>
              <a:t>Theory</a:t>
            </a:r>
            <a:r>
              <a:rPr lang="en-US" dirty="0"/>
              <a:t> </a:t>
            </a:r>
            <a:r>
              <a:rPr lang="en-US" dirty="0" smtClean="0"/>
              <a:t>(</a:t>
            </a:r>
            <a:r>
              <a:rPr lang="en-US" dirty="0"/>
              <a:t>load imbalance = </a:t>
            </a:r>
            <a:r>
              <a:rPr lang="en-US" dirty="0" smtClean="0"/>
              <a:t>1-T</a:t>
            </a:r>
            <a:r>
              <a:rPr lang="en-US" baseline="-25000" dirty="0" smtClean="0"/>
              <a:t>avg</a:t>
            </a:r>
            <a:r>
              <a:rPr lang="en-US" dirty="0" smtClean="0"/>
              <a:t>/</a:t>
            </a:r>
            <a:r>
              <a:rPr lang="en-US" dirty="0" err="1" smtClean="0"/>
              <a:t>T</a:t>
            </a:r>
            <a:r>
              <a:rPr lang="en-US" baseline="-25000" dirty="0" err="1" smtClean="0"/>
              <a:t>max</a:t>
            </a:r>
            <a:r>
              <a:rPr lang="en-US" dirty="0" smtClean="0"/>
              <a:t>):</a:t>
            </a:r>
          </a:p>
          <a:p>
            <a:pPr lvl="2">
              <a:buFont typeface="Courier New" panose="02070309020205020404" pitchFamily="49" charset="0"/>
              <a:buChar char="o"/>
            </a:pPr>
            <a:r>
              <a:rPr lang="en-US" sz="1800" dirty="0" smtClean="0"/>
              <a:t>If over-decomposed (Z ranks per core) but no rank migration allowed (equivalent to plain MPI), load imbalance = 1/3</a:t>
            </a:r>
          </a:p>
          <a:p>
            <a:pPr lvl="2">
              <a:buFont typeface="Courier New" panose="02070309020205020404" pitchFamily="49" charset="0"/>
              <a:buChar char="o"/>
            </a:pPr>
            <a:r>
              <a:rPr lang="en-US" sz="1800" dirty="0" smtClean="0"/>
              <a:t>If rank migration allowed (optimum if core with RG rank moves off all ranks with only BG tiles), load imbalance = 1/(2Z+1)</a:t>
            </a:r>
          </a:p>
          <a:p>
            <a:pPr lvl="1">
              <a:buFont typeface="Courier New" panose="02070309020205020404" pitchFamily="49" charset="0"/>
              <a:buChar char="o"/>
            </a:pPr>
            <a:endParaRPr lang="en-US" dirty="0" smtClean="0"/>
          </a:p>
          <a:p>
            <a:endParaRPr lang="en-US" dirty="0" smtClean="0"/>
          </a:p>
          <a:p>
            <a:pPr lvl="1"/>
            <a:endParaRPr lang="en-US" dirty="0"/>
          </a:p>
        </p:txBody>
      </p:sp>
      <p:graphicFrame>
        <p:nvGraphicFramePr>
          <p:cNvPr id="7" name="Chart 6"/>
          <p:cNvGraphicFramePr>
            <a:graphicFrameLocks noGrp="1"/>
          </p:cNvGraphicFramePr>
          <p:nvPr>
            <p:extLst/>
          </p:nvPr>
        </p:nvGraphicFramePr>
        <p:xfrm>
          <a:off x="619432" y="3417903"/>
          <a:ext cx="7413523" cy="324836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085354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Experimental results, shared memory</a:t>
            </a:r>
            <a:endParaRPr lang="en-US" dirty="0"/>
          </a:p>
        </p:txBody>
      </p:sp>
      <p:sp>
        <p:nvSpPr>
          <p:cNvPr id="3" name="Slide Number Placeholder 2"/>
          <p:cNvSpPr>
            <a:spLocks noGrp="1"/>
          </p:cNvSpPr>
          <p:nvPr>
            <p:ph type="sldNum" sz="quarter" idx="12"/>
          </p:nvPr>
        </p:nvSpPr>
        <p:spPr/>
        <p:txBody>
          <a:bodyPr/>
          <a:lstStyle/>
          <a:p>
            <a:fld id="{F7EAB6FE-9CE9-4320-8DE1-51779DEA9385}" type="slidenum">
              <a:rPr lang="en-US" smtClean="0"/>
              <a:t>15</a:t>
            </a:fld>
            <a:endParaRPr lang="en-US"/>
          </a:p>
        </p:txBody>
      </p:sp>
      <p:sp>
        <p:nvSpPr>
          <p:cNvPr id="4" name="Text Placeholder 3"/>
          <p:cNvSpPr>
            <a:spLocks noGrp="1"/>
          </p:cNvSpPr>
          <p:nvPr>
            <p:ph type="body" sz="quarter" idx="13"/>
          </p:nvPr>
        </p:nvSpPr>
        <p:spPr>
          <a:xfrm>
            <a:off x="457200" y="1699200"/>
            <a:ext cx="7861177" cy="4396800"/>
          </a:xfrm>
        </p:spPr>
        <p:txBody>
          <a:bodyPr>
            <a:normAutofit lnSpcReduction="10000"/>
          </a:bodyPr>
          <a:lstStyle/>
          <a:p>
            <a:r>
              <a:rPr lang="en-US" dirty="0" smtClean="0"/>
              <a:t>Observations:</a:t>
            </a:r>
          </a:p>
          <a:p>
            <a:pPr lvl="1">
              <a:buFont typeface="Courier New" panose="02070309020205020404" pitchFamily="49" charset="0"/>
              <a:buChar char="o"/>
            </a:pPr>
            <a:r>
              <a:rPr lang="en-US" dirty="0" smtClean="0"/>
              <a:t>LB=Refine: </a:t>
            </a:r>
            <a:r>
              <a:rPr lang="en-US" dirty="0" smtClean="0"/>
              <a:t>plain </a:t>
            </a:r>
            <a:r>
              <a:rPr lang="en-US" dirty="0" smtClean="0"/>
              <a:t>MPI and AMPI perform the same for all parameters: 41.1  </a:t>
            </a:r>
            <a:r>
              <a:rPr lang="en-US" dirty="0" err="1" smtClean="0"/>
              <a:t>GFlops</a:t>
            </a:r>
            <a:r>
              <a:rPr lang="en-US" dirty="0" smtClean="0"/>
              <a:t>/s ±</a:t>
            </a:r>
            <a:r>
              <a:rPr lang="en-US" dirty="0" smtClean="0"/>
              <a:t>2.7</a:t>
            </a:r>
            <a:r>
              <a:rPr lang="en-US" dirty="0" smtClean="0"/>
              <a:t>% (~5% migrate)</a:t>
            </a:r>
          </a:p>
          <a:p>
            <a:pPr lvl="1">
              <a:buFont typeface="Courier New" panose="02070309020205020404" pitchFamily="49" charset="0"/>
              <a:buChar char="o"/>
            </a:pPr>
            <a:r>
              <a:rPr lang="en-US" dirty="0" smtClean="0"/>
              <a:t>LB=Greedy: 35.5 </a:t>
            </a:r>
            <a:r>
              <a:rPr lang="en-US" dirty="0" err="1" smtClean="0"/>
              <a:t>Gflops</a:t>
            </a:r>
            <a:r>
              <a:rPr lang="en-US" dirty="0" smtClean="0"/>
              <a:t> ±5.3% (~100% migrate)</a:t>
            </a:r>
          </a:p>
          <a:p>
            <a:pPr lvl="1">
              <a:buFont typeface="Courier New" panose="02070309020205020404" pitchFamily="49" charset="0"/>
              <a:buChar char="o"/>
            </a:pPr>
            <a:r>
              <a:rPr lang="en-US" dirty="0" smtClean="0"/>
              <a:t>AMPI </a:t>
            </a:r>
            <a:r>
              <a:rPr lang="en-US" dirty="0" smtClean="0"/>
              <a:t>performance independent of “noise” frequency, migration delay, degree of over-decomposition</a:t>
            </a:r>
          </a:p>
          <a:p>
            <a:pPr lvl="1">
              <a:buFont typeface="Courier New" panose="02070309020205020404" pitchFamily="49" charset="0"/>
              <a:buChar char="o"/>
            </a:pPr>
            <a:r>
              <a:rPr lang="en-US" dirty="0" smtClean="0"/>
              <a:t>#</a:t>
            </a:r>
            <a:r>
              <a:rPr lang="en-US" dirty="0" smtClean="0"/>
              <a:t>ranks </a:t>
            </a:r>
            <a:r>
              <a:rPr lang="en-US" dirty="0" smtClean="0"/>
              <a:t>migrating irregular, despite regular disturbances</a:t>
            </a:r>
          </a:p>
          <a:p>
            <a:pPr lvl="1">
              <a:buFont typeface="Courier New" panose="02070309020205020404" pitchFamily="49" charset="0"/>
              <a:buChar char="o"/>
            </a:pPr>
            <a:r>
              <a:rPr lang="en-US" dirty="0" smtClean="0"/>
              <a:t>Plain Stencil </a:t>
            </a:r>
            <a:r>
              <a:rPr lang="en-US" dirty="0" smtClean="0"/>
              <a:t>PRK iteration </a:t>
            </a:r>
            <a:r>
              <a:rPr lang="en-US" dirty="0" smtClean="0"/>
              <a:t>times for RG on 1 rank and BG on 36 ranks 0.14s and 0.58s, respectively</a:t>
            </a:r>
          </a:p>
          <a:p>
            <a:pPr lvl="1">
              <a:buFont typeface="Courier New" panose="02070309020205020404" pitchFamily="49" charset="0"/>
              <a:buChar char="o"/>
            </a:pPr>
            <a:r>
              <a:rPr lang="en-US" dirty="0"/>
              <a:t>If increasing work on RGs by 4x and 16x while keeping BG work unchanged, again AMPI perf </a:t>
            </a:r>
            <a:r>
              <a:rPr lang="en-US" dirty="0">
                <a:sym typeface="Symbol" panose="05050102010706020507" pitchFamily="18" charset="2"/>
              </a:rPr>
              <a:t></a:t>
            </a:r>
            <a:r>
              <a:rPr lang="en-US" dirty="0"/>
              <a:t> </a:t>
            </a:r>
            <a:r>
              <a:rPr lang="en-US" dirty="0" smtClean="0"/>
              <a:t>plain MPI </a:t>
            </a:r>
            <a:r>
              <a:rPr lang="en-US" dirty="0"/>
              <a:t>perf</a:t>
            </a:r>
          </a:p>
          <a:p>
            <a:pPr lvl="1">
              <a:buFont typeface="Courier New" panose="02070309020205020404" pitchFamily="49" charset="0"/>
              <a:buChar char="o"/>
            </a:pPr>
            <a:r>
              <a:rPr lang="en-US" dirty="0" smtClean="0"/>
              <a:t>If </a:t>
            </a:r>
            <a:r>
              <a:rPr lang="en-US" dirty="0" smtClean="0"/>
              <a:t>reducing RG and BG </a:t>
            </a:r>
            <a:r>
              <a:rPr lang="en-US" dirty="0" smtClean="0"/>
              <a:t>work </a:t>
            </a:r>
            <a:r>
              <a:rPr lang="en-US" dirty="0" smtClean="0"/>
              <a:t>by </a:t>
            </a:r>
            <a:r>
              <a:rPr lang="en-US" dirty="0" smtClean="0"/>
              <a:t>16x (noise Hz 16x), AMPI perf for </a:t>
            </a:r>
            <a:r>
              <a:rPr lang="en-US" dirty="0" smtClean="0"/>
              <a:t>durations 20 &amp; 40 </a:t>
            </a:r>
            <a:r>
              <a:rPr lang="en-US" dirty="0" smtClean="0">
                <a:sym typeface="Symbol" panose="05050102010706020507" pitchFamily="18" charset="2"/>
              </a:rPr>
              <a:t></a:t>
            </a:r>
            <a:r>
              <a:rPr lang="en-US" dirty="0" smtClean="0"/>
              <a:t> plain MPI </a:t>
            </a:r>
            <a:r>
              <a:rPr lang="en-US" dirty="0" smtClean="0"/>
              <a:t>perf, but AMPI perf for </a:t>
            </a:r>
            <a:r>
              <a:rPr lang="en-US" dirty="0" smtClean="0"/>
              <a:t>duration </a:t>
            </a:r>
            <a:r>
              <a:rPr lang="en-US" dirty="0"/>
              <a:t>1</a:t>
            </a:r>
            <a:r>
              <a:rPr lang="en-US" dirty="0" smtClean="0"/>
              <a:t>0 </a:t>
            </a:r>
            <a:r>
              <a:rPr lang="en-US" dirty="0" smtClean="0"/>
              <a:t>down 24</a:t>
            </a:r>
            <a:r>
              <a:rPr lang="en-US" dirty="0" smtClean="0"/>
              <a:t>%</a:t>
            </a:r>
          </a:p>
          <a:p>
            <a:endParaRPr lang="en-US" dirty="0" smtClean="0"/>
          </a:p>
          <a:p>
            <a:pPr lvl="1"/>
            <a:endParaRPr lang="en-US" dirty="0"/>
          </a:p>
        </p:txBody>
      </p:sp>
    </p:spTree>
    <p:extLst>
      <p:ext uri="{BB962C8B-B14F-4D97-AF65-F5344CB8AC3E}">
        <p14:creationId xmlns:p14="http://schemas.microsoft.com/office/powerpoint/2010/main" val="19699186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Experimental results, distributed memory</a:t>
            </a:r>
            <a:endParaRPr lang="en-US" dirty="0"/>
          </a:p>
        </p:txBody>
      </p:sp>
      <p:sp>
        <p:nvSpPr>
          <p:cNvPr id="3" name="Slide Number Placeholder 2"/>
          <p:cNvSpPr>
            <a:spLocks noGrp="1"/>
          </p:cNvSpPr>
          <p:nvPr>
            <p:ph type="sldNum" sz="quarter" idx="12"/>
          </p:nvPr>
        </p:nvSpPr>
        <p:spPr/>
        <p:txBody>
          <a:bodyPr/>
          <a:lstStyle/>
          <a:p>
            <a:fld id="{F7EAB6FE-9CE9-4320-8DE1-51779DEA9385}" type="slidenum">
              <a:rPr lang="en-US" smtClean="0"/>
              <a:t>16</a:t>
            </a:fld>
            <a:endParaRPr lang="en-US"/>
          </a:p>
        </p:txBody>
      </p:sp>
      <p:sp>
        <p:nvSpPr>
          <p:cNvPr id="4" name="Text Placeholder 3"/>
          <p:cNvSpPr>
            <a:spLocks noGrp="1"/>
          </p:cNvSpPr>
          <p:nvPr>
            <p:ph type="body" sz="quarter" idx="13"/>
          </p:nvPr>
        </p:nvSpPr>
        <p:spPr/>
        <p:txBody>
          <a:bodyPr>
            <a:normAutofit lnSpcReduction="10000"/>
          </a:bodyPr>
          <a:lstStyle/>
          <a:p>
            <a:r>
              <a:rPr lang="en-US" dirty="0" smtClean="0"/>
              <a:t>Only used LB=Refine</a:t>
            </a:r>
          </a:p>
          <a:p>
            <a:r>
              <a:rPr lang="en-US" dirty="0" smtClean="0"/>
              <a:t>Weak scaling, so 4x number of nodes, BG grows by 2x in each coordinate direction</a:t>
            </a:r>
          </a:p>
          <a:p>
            <a:r>
              <a:rPr lang="en-US" dirty="0" smtClean="0"/>
              <a:t>RG size constant and same as in shared memory case: ratio of BG/RG work for rank receiving RG remains constant</a:t>
            </a:r>
          </a:p>
          <a:p>
            <a:r>
              <a:rPr lang="en-US" dirty="0" smtClean="0"/>
              <a:t>Fix </a:t>
            </a:r>
            <a:r>
              <a:rPr lang="en-US" dirty="0" err="1" smtClean="0"/>
              <a:t>overdecomposition</a:t>
            </a:r>
            <a:r>
              <a:rPr lang="en-US" dirty="0" smtClean="0"/>
              <a:t> at 4, migration delay at 2 </a:t>
            </a:r>
            <a:r>
              <a:rPr lang="en-US" dirty="0" err="1" smtClean="0"/>
              <a:t>iters</a:t>
            </a:r>
            <a:endParaRPr lang="en-US" dirty="0" smtClean="0"/>
          </a:p>
          <a:p>
            <a:r>
              <a:rPr lang="en-US" dirty="0" smtClean="0"/>
              <a:t>Duration = {10,20,40}</a:t>
            </a:r>
          </a:p>
          <a:p>
            <a:r>
              <a:rPr lang="en-US" dirty="0" smtClean="0"/>
              <a:t>Use Pack/Unpack for rank migration</a:t>
            </a:r>
          </a:p>
          <a:p>
            <a:r>
              <a:rPr lang="en-US" dirty="0" smtClean="0"/>
              <a:t>First experiment: 1 RG </a:t>
            </a:r>
            <a:r>
              <a:rPr lang="en-US" dirty="0" err="1" smtClean="0"/>
              <a:t>iter</a:t>
            </a:r>
            <a:r>
              <a:rPr lang="en-US" dirty="0" smtClean="0"/>
              <a:t>/ BG </a:t>
            </a:r>
            <a:r>
              <a:rPr lang="en-US" dirty="0" err="1" smtClean="0"/>
              <a:t>iter</a:t>
            </a:r>
            <a:r>
              <a:rPr lang="en-US" dirty="0" smtClean="0"/>
              <a:t> (same as shared memory experiment).</a:t>
            </a:r>
            <a:endParaRPr lang="en-US" dirty="0"/>
          </a:p>
        </p:txBody>
      </p:sp>
    </p:spTree>
    <p:extLst>
      <p:ext uri="{BB962C8B-B14F-4D97-AF65-F5344CB8AC3E}">
        <p14:creationId xmlns:p14="http://schemas.microsoft.com/office/powerpoint/2010/main" val="35913714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0568"/>
            <a:ext cx="8229600" cy="1152000"/>
          </a:xfrm>
        </p:spPr>
        <p:txBody>
          <a:bodyPr/>
          <a:lstStyle/>
          <a:p>
            <a:r>
              <a:rPr lang="en-US" dirty="0" smtClean="0"/>
              <a:t>Distributed memory results, 1 </a:t>
            </a:r>
            <a:r>
              <a:rPr lang="en-US" dirty="0" err="1" smtClean="0"/>
              <a:t>subiteration</a:t>
            </a:r>
            <a:endParaRPr lang="en-US" dirty="0"/>
          </a:p>
        </p:txBody>
      </p:sp>
      <p:sp>
        <p:nvSpPr>
          <p:cNvPr id="3" name="Slide Number Placeholder 2"/>
          <p:cNvSpPr>
            <a:spLocks noGrp="1"/>
          </p:cNvSpPr>
          <p:nvPr>
            <p:ph type="sldNum" sz="quarter" idx="12"/>
          </p:nvPr>
        </p:nvSpPr>
        <p:spPr/>
        <p:txBody>
          <a:bodyPr/>
          <a:lstStyle/>
          <a:p>
            <a:fld id="{F7EAB6FE-9CE9-4320-8DE1-51779DEA9385}" type="slidenum">
              <a:rPr lang="en-US" smtClean="0"/>
              <a:t>17</a:t>
            </a:fld>
            <a:endParaRPr lang="en-US"/>
          </a:p>
        </p:txBody>
      </p:sp>
      <p:graphicFrame>
        <p:nvGraphicFramePr>
          <p:cNvPr id="5" name="Chart 4"/>
          <p:cNvGraphicFramePr>
            <a:graphicFrameLocks noGrp="1"/>
          </p:cNvGraphicFramePr>
          <p:nvPr>
            <p:extLst/>
          </p:nvPr>
        </p:nvGraphicFramePr>
        <p:xfrm>
          <a:off x="541536" y="1455938"/>
          <a:ext cx="7704215" cy="526047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885268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Distributed memory results, 4 </a:t>
            </a:r>
            <a:r>
              <a:rPr lang="en-US" dirty="0" err="1" smtClean="0"/>
              <a:t>subiterations</a:t>
            </a:r>
            <a:endParaRPr lang="en-US" dirty="0"/>
          </a:p>
        </p:txBody>
      </p:sp>
      <p:sp>
        <p:nvSpPr>
          <p:cNvPr id="3" name="Slide Number Placeholder 2"/>
          <p:cNvSpPr>
            <a:spLocks noGrp="1"/>
          </p:cNvSpPr>
          <p:nvPr>
            <p:ph type="sldNum" sz="quarter" idx="12"/>
          </p:nvPr>
        </p:nvSpPr>
        <p:spPr/>
        <p:txBody>
          <a:bodyPr/>
          <a:lstStyle/>
          <a:p>
            <a:fld id="{F7EAB6FE-9CE9-4320-8DE1-51779DEA9385}" type="slidenum">
              <a:rPr lang="en-US" smtClean="0"/>
              <a:t>18</a:t>
            </a:fld>
            <a:endParaRPr lang="en-US"/>
          </a:p>
        </p:txBody>
      </p:sp>
      <p:graphicFrame>
        <p:nvGraphicFramePr>
          <p:cNvPr id="6" name="Chart 5"/>
          <p:cNvGraphicFramePr>
            <a:graphicFrameLocks noGrp="1"/>
          </p:cNvGraphicFramePr>
          <p:nvPr>
            <p:extLst/>
          </p:nvPr>
        </p:nvGraphicFramePr>
        <p:xfrm>
          <a:off x="457200" y="1223373"/>
          <a:ext cx="8054267" cy="542425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086087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 and </a:t>
            </a:r>
            <a:r>
              <a:rPr lang="en-US" smtClean="0"/>
              <a:t>future work</a:t>
            </a:r>
            <a:endParaRPr lang="en-US" dirty="0"/>
          </a:p>
        </p:txBody>
      </p:sp>
      <p:sp>
        <p:nvSpPr>
          <p:cNvPr id="3" name="Slide Number Placeholder 2"/>
          <p:cNvSpPr>
            <a:spLocks noGrp="1"/>
          </p:cNvSpPr>
          <p:nvPr>
            <p:ph type="sldNum" sz="quarter" idx="12"/>
          </p:nvPr>
        </p:nvSpPr>
        <p:spPr/>
        <p:txBody>
          <a:bodyPr/>
          <a:lstStyle/>
          <a:p>
            <a:fld id="{F7EAB6FE-9CE9-4320-8DE1-51779DEA9385}" type="slidenum">
              <a:rPr lang="en-US" smtClean="0"/>
              <a:t>19</a:t>
            </a:fld>
            <a:endParaRPr lang="en-US"/>
          </a:p>
        </p:txBody>
      </p:sp>
      <p:sp>
        <p:nvSpPr>
          <p:cNvPr id="4" name="Text Placeholder 3"/>
          <p:cNvSpPr>
            <a:spLocks noGrp="1"/>
          </p:cNvSpPr>
          <p:nvPr>
            <p:ph type="body" sz="quarter" idx="13"/>
          </p:nvPr>
        </p:nvSpPr>
        <p:spPr/>
        <p:txBody>
          <a:bodyPr>
            <a:normAutofit/>
          </a:bodyPr>
          <a:lstStyle/>
          <a:p>
            <a:r>
              <a:rPr lang="en-US" dirty="0" smtClean="0"/>
              <a:t>Conclusions </a:t>
            </a:r>
          </a:p>
          <a:p>
            <a:pPr lvl="1">
              <a:buFont typeface="Courier New" panose="02070309020205020404" pitchFamily="49" charset="0"/>
              <a:buChar char="o"/>
            </a:pPr>
            <a:r>
              <a:rPr lang="en-US" dirty="0"/>
              <a:t>AMR good, flexible proxy for localized </a:t>
            </a:r>
            <a:r>
              <a:rPr lang="en-US" dirty="0" smtClean="0"/>
              <a:t>disturbances</a:t>
            </a:r>
            <a:endParaRPr lang="en-US" dirty="0"/>
          </a:p>
          <a:p>
            <a:pPr lvl="1">
              <a:buFont typeface="Courier New" panose="02070309020205020404" pitchFamily="49" charset="0"/>
              <a:buChar char="o"/>
            </a:pPr>
            <a:r>
              <a:rPr lang="en-US" dirty="0" smtClean="0"/>
              <a:t>Adaptive MPI convenient vehicle for quick comparison with legacy runtime</a:t>
            </a:r>
            <a:endParaRPr lang="en-US" dirty="0" smtClean="0"/>
          </a:p>
          <a:p>
            <a:pPr lvl="1">
              <a:buFont typeface="Courier New" panose="02070309020205020404" pitchFamily="49" charset="0"/>
              <a:buChar char="o"/>
            </a:pPr>
            <a:r>
              <a:rPr lang="en-US" dirty="0" smtClean="0"/>
              <a:t>Adaptive MPI implementation with dynamic load balancing does not manage to improve performance over </a:t>
            </a:r>
            <a:r>
              <a:rPr lang="en-US" dirty="0" smtClean="0"/>
              <a:t>non-adaptive MPI</a:t>
            </a:r>
            <a:endParaRPr lang="en-US" dirty="0" smtClean="0"/>
          </a:p>
          <a:p>
            <a:r>
              <a:rPr lang="en-US" dirty="0" smtClean="0"/>
              <a:t>Future work</a:t>
            </a:r>
          </a:p>
          <a:p>
            <a:pPr lvl="1">
              <a:buFont typeface="Courier New" panose="02070309020205020404" pitchFamily="49" charset="0"/>
              <a:buChar char="o"/>
            </a:pPr>
            <a:r>
              <a:rPr lang="en-US" dirty="0" smtClean="0"/>
              <a:t>Repeat AMPI experiments with “oracle load balancer”</a:t>
            </a:r>
            <a:endParaRPr lang="en-US" dirty="0"/>
          </a:p>
          <a:p>
            <a:pPr lvl="1">
              <a:buFont typeface="Courier New" panose="02070309020205020404" pitchFamily="49" charset="0"/>
              <a:buChar char="o"/>
            </a:pPr>
            <a:r>
              <a:rPr lang="en-US" dirty="0" smtClean="0"/>
              <a:t>Test dynamic load balancing capabilities of other </a:t>
            </a:r>
            <a:r>
              <a:rPr lang="en-US" dirty="0" smtClean="0"/>
              <a:t>disruptive, task-based runtimes (Legion, OCR, HPX3/5) with </a:t>
            </a:r>
            <a:r>
              <a:rPr lang="en-US" dirty="0" smtClean="0"/>
              <a:t>AMR</a:t>
            </a:r>
          </a:p>
          <a:p>
            <a:endParaRPr lang="en-US" dirty="0"/>
          </a:p>
        </p:txBody>
      </p:sp>
    </p:spTree>
    <p:extLst>
      <p:ext uri="{BB962C8B-B14F-4D97-AF65-F5344CB8AC3E}">
        <p14:creationId xmlns:p14="http://schemas.microsoft.com/office/powerpoint/2010/main" val="27573245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F7EAB6FE-9CE9-4320-8DE1-51779DEA9385}" type="slidenum">
              <a:rPr lang="en-US" smtClean="0"/>
              <a:t>2</a:t>
            </a:fld>
            <a:endParaRPr lang="en-US"/>
          </a:p>
        </p:txBody>
      </p:sp>
      <p:sp>
        <p:nvSpPr>
          <p:cNvPr id="6" name="Title 3"/>
          <p:cNvSpPr>
            <a:spLocks noGrp="1"/>
          </p:cNvSpPr>
          <p:nvPr>
            <p:ph type="title"/>
          </p:nvPr>
        </p:nvSpPr>
        <p:spPr>
          <a:xfrm>
            <a:off x="457200" y="230400"/>
            <a:ext cx="8229600" cy="1152000"/>
          </a:xfrm>
        </p:spPr>
        <p:txBody>
          <a:bodyPr>
            <a:normAutofit/>
          </a:bodyPr>
          <a:lstStyle/>
          <a:p>
            <a:pPr algn="ctr"/>
            <a:r>
              <a:rPr lang="en-US" dirty="0" smtClean="0"/>
              <a:t>Notices</a:t>
            </a:r>
            <a:endParaRPr lang="en-US" dirty="0"/>
          </a:p>
        </p:txBody>
      </p:sp>
      <p:sp>
        <p:nvSpPr>
          <p:cNvPr id="7" name="Content Placeholder 2"/>
          <p:cNvSpPr>
            <a:spLocks noGrp="1"/>
          </p:cNvSpPr>
          <p:nvPr/>
        </p:nvSpPr>
        <p:spPr>
          <a:xfrm>
            <a:off x="378372" y="1270684"/>
            <a:ext cx="8229600" cy="4993482"/>
          </a:xfrm>
          <a:prstGeom prst="rect">
            <a:avLst/>
          </a:prstGeom>
        </p:spPr>
        <p:txBody>
          <a:bodyPr vert="horz" lIns="91440" tIns="45720" rIns="91440" bIns="45720" rtlCol="0">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Intel and Xeon are trademarks of Intel Corporation in the U.S. and/or other countries</a:t>
            </a:r>
            <a:r>
              <a:rPr lang="en-US" dirty="0" smtClean="0"/>
              <a:t>.</a:t>
            </a:r>
          </a:p>
          <a:p>
            <a:pPr marL="0" indent="0">
              <a:buNone/>
            </a:pPr>
            <a:endParaRPr lang="en-US" dirty="0"/>
          </a:p>
          <a:p>
            <a:pPr marL="0" indent="0">
              <a:buNone/>
            </a:pPr>
            <a:r>
              <a:rPr lang="en-US" dirty="0"/>
              <a:t>Software and workloads used in performance tests may have been </a:t>
            </a:r>
            <a:r>
              <a:rPr lang="en-US" dirty="0" smtClean="0"/>
              <a:t>optimized for </a:t>
            </a:r>
            <a:r>
              <a:rPr lang="en-US" dirty="0"/>
              <a:t>performance only on Intel microprocessors. Performance tests, such </a:t>
            </a:r>
            <a:r>
              <a:rPr lang="en-US" dirty="0" smtClean="0"/>
              <a:t>as SYSmark </a:t>
            </a:r>
            <a:r>
              <a:rPr lang="en-US" dirty="0"/>
              <a:t>and MobileMark, are measured using specific computer systems</a:t>
            </a:r>
            <a:r>
              <a:rPr lang="en-US" dirty="0" smtClean="0"/>
              <a:t>, components</a:t>
            </a:r>
            <a:r>
              <a:rPr lang="en-US" dirty="0"/>
              <a:t>, software, operations and functions. Any change to any of </a:t>
            </a:r>
            <a:r>
              <a:rPr lang="en-US" dirty="0" smtClean="0"/>
              <a:t>those factors </a:t>
            </a:r>
            <a:r>
              <a:rPr lang="en-US" dirty="0"/>
              <a:t>may cause the results to vary. You should consult other </a:t>
            </a:r>
            <a:r>
              <a:rPr lang="en-US" dirty="0" smtClean="0"/>
              <a:t>information and </a:t>
            </a:r>
            <a:r>
              <a:rPr lang="en-US" dirty="0"/>
              <a:t>performance tests to assist you in fully evaluating your </a:t>
            </a:r>
            <a:r>
              <a:rPr lang="en-US" dirty="0" smtClean="0"/>
              <a:t>contemplated purchases</a:t>
            </a:r>
            <a:r>
              <a:rPr lang="en-US" dirty="0"/>
              <a:t>, including the performance of that product when combined </a:t>
            </a:r>
            <a:r>
              <a:rPr lang="en-US" dirty="0" smtClean="0"/>
              <a:t>with other </a:t>
            </a:r>
            <a:r>
              <a:rPr lang="en-US" dirty="0"/>
              <a:t>products. For more information go to </a:t>
            </a:r>
            <a:r>
              <a:rPr lang="en-US" dirty="0" smtClean="0"/>
              <a:t>http</a:t>
            </a:r>
            <a:r>
              <a:rPr lang="en-US" dirty="0"/>
              <a:t>://www.intel.com/</a:t>
            </a:r>
            <a:r>
              <a:rPr lang="en-US" dirty="0" smtClean="0"/>
              <a:t>performance.</a:t>
            </a:r>
          </a:p>
          <a:p>
            <a:pPr marL="0" indent="0">
              <a:buNone/>
            </a:pPr>
            <a:endParaRPr lang="en-US" dirty="0" smtClean="0"/>
          </a:p>
          <a:p>
            <a:pPr marL="0" indent="0">
              <a:buNone/>
            </a:pPr>
            <a:r>
              <a:rPr lang="en-US" dirty="0"/>
              <a:t>Acknowledgement This research used resources of the National </a:t>
            </a:r>
            <a:r>
              <a:rPr lang="en-US" dirty="0" smtClean="0"/>
              <a:t>Energy Research </a:t>
            </a:r>
            <a:r>
              <a:rPr lang="en-US" dirty="0"/>
              <a:t>Scientific Computing Center, a DOE Office of Science User </a:t>
            </a:r>
            <a:r>
              <a:rPr lang="en-US" dirty="0" err="1" smtClean="0"/>
              <a:t>Facilitysupported</a:t>
            </a:r>
            <a:r>
              <a:rPr lang="en-US" dirty="0" smtClean="0"/>
              <a:t> </a:t>
            </a:r>
            <a:r>
              <a:rPr lang="en-US" dirty="0"/>
              <a:t>by the Office of Science of the U.S. Department of Energy </a:t>
            </a:r>
            <a:r>
              <a:rPr lang="en-US" dirty="0" smtClean="0"/>
              <a:t>under Contract </a:t>
            </a:r>
            <a:r>
              <a:rPr lang="en-US" dirty="0"/>
              <a:t>No. DE-AC02-05CH11231</a:t>
            </a:r>
          </a:p>
          <a:p>
            <a:pPr marL="0" indent="0">
              <a:buNone/>
            </a:pPr>
            <a:endParaRPr lang="en-US" dirty="0"/>
          </a:p>
        </p:txBody>
      </p:sp>
    </p:spTree>
    <p:extLst>
      <p:ext uri="{BB962C8B-B14F-4D97-AF65-F5344CB8AC3E}">
        <p14:creationId xmlns:p14="http://schemas.microsoft.com/office/powerpoint/2010/main" val="150627341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4591" y="6083417"/>
            <a:ext cx="2564323" cy="52582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spTree>
    <p:extLst>
      <p:ext uri="{BB962C8B-B14F-4D97-AF65-F5344CB8AC3E}">
        <p14:creationId xmlns:p14="http://schemas.microsoft.com/office/powerpoint/2010/main" val="6806267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600" dirty="0" smtClean="0"/>
              <a:t>Backup material</a:t>
            </a:r>
            <a:endParaRPr lang="en-US" sz="6600" dirty="0"/>
          </a:p>
        </p:txBody>
      </p:sp>
      <p:sp>
        <p:nvSpPr>
          <p:cNvPr id="3" name="Slide Number Placeholder 2"/>
          <p:cNvSpPr>
            <a:spLocks noGrp="1"/>
          </p:cNvSpPr>
          <p:nvPr>
            <p:ph type="sldNum" sz="quarter" idx="12"/>
          </p:nvPr>
        </p:nvSpPr>
        <p:spPr/>
        <p:txBody>
          <a:bodyPr/>
          <a:lstStyle/>
          <a:p>
            <a:fld id="{F7EAB6FE-9CE9-4320-8DE1-51779DEA9385}" type="slidenum">
              <a:rPr lang="en-US" smtClean="0"/>
              <a:t>21</a:t>
            </a:fld>
            <a:endParaRPr lang="en-US"/>
          </a:p>
        </p:txBody>
      </p:sp>
    </p:spTree>
    <p:extLst>
      <p:ext uri="{BB962C8B-B14F-4D97-AF65-F5344CB8AC3E}">
        <p14:creationId xmlns:p14="http://schemas.microsoft.com/office/powerpoint/2010/main" val="34119540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Specification details</a:t>
            </a:r>
            <a:endParaRPr lang="en-US"/>
          </a:p>
        </p:txBody>
      </p:sp>
      <p:sp>
        <p:nvSpPr>
          <p:cNvPr id="3" name="Slide Number Placeholder 2"/>
          <p:cNvSpPr>
            <a:spLocks noGrp="1"/>
          </p:cNvSpPr>
          <p:nvPr>
            <p:ph type="sldNum" sz="quarter" idx="12"/>
          </p:nvPr>
        </p:nvSpPr>
        <p:spPr/>
        <p:txBody>
          <a:bodyPr/>
          <a:lstStyle/>
          <a:p>
            <a:fld id="{F7EAB6FE-9CE9-4320-8DE1-51779DEA9385}" type="slidenum">
              <a:rPr lang="en-US" smtClean="0"/>
              <a:t>22</a:t>
            </a:fld>
            <a:endParaRPr lang="en-US"/>
          </a:p>
        </p:txBody>
      </p:sp>
      <p:sp>
        <p:nvSpPr>
          <p:cNvPr id="4" name="Text Placeholder 3"/>
          <p:cNvSpPr>
            <a:spLocks noGrp="1"/>
          </p:cNvSpPr>
          <p:nvPr>
            <p:ph type="body" sz="quarter" idx="13"/>
          </p:nvPr>
        </p:nvSpPr>
        <p:spPr/>
        <p:txBody>
          <a:bodyPr>
            <a:normAutofit fontScale="85000" lnSpcReduction="20000"/>
          </a:bodyPr>
          <a:lstStyle/>
          <a:p>
            <a:pPr marL="612" indent="0">
              <a:buNone/>
            </a:pPr>
            <a:r>
              <a:rPr lang="en-US" smtClean="0"/>
              <a:t>Parameters</a:t>
            </a:r>
          </a:p>
          <a:p>
            <a:r>
              <a:rPr lang="en-US" i="1" smtClean="0"/>
              <a:t>T </a:t>
            </a:r>
            <a:r>
              <a:rPr lang="en-US"/>
              <a:t>: total number of iterations (background </a:t>
            </a:r>
            <a:r>
              <a:rPr lang="en-US" smtClean="0"/>
              <a:t>grid)</a:t>
            </a:r>
            <a:endParaRPr lang="en-US"/>
          </a:p>
          <a:p>
            <a:r>
              <a:rPr lang="en-US" i="1" smtClean="0"/>
              <a:t>R</a:t>
            </a:r>
            <a:r>
              <a:rPr lang="en-US"/>
              <a:t>: radius of difference </a:t>
            </a:r>
            <a:r>
              <a:rPr lang="en-US" smtClean="0"/>
              <a:t>stencil</a:t>
            </a:r>
            <a:endParaRPr lang="en-US"/>
          </a:p>
          <a:p>
            <a:r>
              <a:rPr lang="en-US" i="1" smtClean="0"/>
              <a:t>n</a:t>
            </a:r>
            <a:r>
              <a:rPr lang="en-US"/>
              <a:t>: linear dimension of square background grid (n</a:t>
            </a:r>
            <a:r>
              <a:rPr lang="en-US" baseline="30000"/>
              <a:t>2</a:t>
            </a:r>
            <a:r>
              <a:rPr lang="en-US"/>
              <a:t> </a:t>
            </a:r>
            <a:r>
              <a:rPr lang="en-US" smtClean="0"/>
              <a:t>points, </a:t>
            </a:r>
            <a:r>
              <a:rPr lang="en-US"/>
              <a:t>mesh </a:t>
            </a:r>
            <a:r>
              <a:rPr lang="en-US" smtClean="0"/>
              <a:t>spacing is unity)</a:t>
            </a:r>
          </a:p>
          <a:p>
            <a:r>
              <a:rPr lang="en-US" i="1" smtClean="0"/>
              <a:t>r</a:t>
            </a:r>
            <a:r>
              <a:rPr lang="en-US"/>
              <a:t>: refinement level (mesh size of refined grid is 2</a:t>
            </a:r>
            <a:r>
              <a:rPr lang="en-US" baseline="30000"/>
              <a:t>−</a:t>
            </a:r>
            <a:r>
              <a:rPr lang="en-US" baseline="30000" smtClean="0"/>
              <a:t>r</a:t>
            </a:r>
            <a:r>
              <a:rPr lang="en-US" smtClean="0"/>
              <a:t>)</a:t>
            </a:r>
            <a:endParaRPr lang="en-US"/>
          </a:p>
          <a:p>
            <a:r>
              <a:rPr lang="en-US" i="1" smtClean="0"/>
              <a:t>k</a:t>
            </a:r>
            <a:r>
              <a:rPr lang="en-US"/>
              <a:t>: linear dimension of refinement in terms of </a:t>
            </a:r>
            <a:r>
              <a:rPr lang="en-US" smtClean="0"/>
              <a:t>BG cells ((</a:t>
            </a:r>
            <a:r>
              <a:rPr lang="en-US"/>
              <a:t>k∗2</a:t>
            </a:r>
            <a:r>
              <a:rPr lang="en-US" baseline="30000"/>
              <a:t>r</a:t>
            </a:r>
            <a:r>
              <a:rPr lang="en-US"/>
              <a:t> +</a:t>
            </a:r>
            <a:r>
              <a:rPr lang="en-US" smtClean="0"/>
              <a:t>1)</a:t>
            </a:r>
            <a:r>
              <a:rPr lang="en-US" baseline="30000" smtClean="0"/>
              <a:t>2</a:t>
            </a:r>
            <a:r>
              <a:rPr lang="en-US"/>
              <a:t> </a:t>
            </a:r>
            <a:r>
              <a:rPr lang="en-US" smtClean="0"/>
              <a:t>points in each refinement)</a:t>
            </a:r>
            <a:endParaRPr lang="en-US"/>
          </a:p>
          <a:p>
            <a:r>
              <a:rPr lang="en-US" i="1" smtClean="0"/>
              <a:t>P </a:t>
            </a:r>
            <a:r>
              <a:rPr lang="en-US"/>
              <a:t>: duration in terms of iterations on the </a:t>
            </a:r>
            <a:r>
              <a:rPr lang="en-US" smtClean="0"/>
              <a:t>BG of </a:t>
            </a:r>
            <a:r>
              <a:rPr lang="en-US"/>
              <a:t>one full cycle </a:t>
            </a:r>
            <a:r>
              <a:rPr lang="en-US" smtClean="0"/>
              <a:t>of activation </a:t>
            </a:r>
            <a:r>
              <a:rPr lang="en-US"/>
              <a:t>of one refinement until that of the next (</a:t>
            </a:r>
            <a:r>
              <a:rPr lang="en-US" i="1" smtClean="0"/>
              <a:t>period</a:t>
            </a:r>
            <a:r>
              <a:rPr lang="en-US" smtClean="0"/>
              <a:t>)</a:t>
            </a:r>
            <a:endParaRPr lang="en-US"/>
          </a:p>
          <a:p>
            <a:r>
              <a:rPr lang="en-US" i="1" smtClean="0"/>
              <a:t>D</a:t>
            </a:r>
            <a:r>
              <a:rPr lang="en-US"/>
              <a:t>: duration in terms of iterations on the </a:t>
            </a:r>
            <a:r>
              <a:rPr lang="en-US" smtClean="0"/>
              <a:t>BG of </a:t>
            </a:r>
            <a:r>
              <a:rPr lang="en-US"/>
              <a:t>activity on </a:t>
            </a:r>
            <a:r>
              <a:rPr lang="en-US" smtClean="0"/>
              <a:t>each refinement; </a:t>
            </a:r>
            <a:r>
              <a:rPr lang="en-US" i="1"/>
              <a:t>D ≤ </a:t>
            </a:r>
            <a:r>
              <a:rPr lang="en-US" i="1" smtClean="0"/>
              <a:t>P</a:t>
            </a:r>
            <a:endParaRPr lang="en-US"/>
          </a:p>
          <a:p>
            <a:r>
              <a:rPr lang="en-US" i="1" smtClean="0"/>
              <a:t>d</a:t>
            </a:r>
            <a:r>
              <a:rPr lang="en-US"/>
              <a:t>: number of iterations on a refinement per iteration on the </a:t>
            </a:r>
            <a:r>
              <a:rPr lang="en-US" smtClean="0"/>
              <a:t>BG</a:t>
            </a:r>
          </a:p>
        </p:txBody>
      </p:sp>
    </p:spTree>
    <p:extLst>
      <p:ext uri="{BB962C8B-B14F-4D97-AF65-F5344CB8AC3E}">
        <p14:creationId xmlns:p14="http://schemas.microsoft.com/office/powerpoint/2010/main" val="9781022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Specification details</a:t>
            </a:r>
            <a:endParaRPr lang="en-US"/>
          </a:p>
        </p:txBody>
      </p:sp>
      <p:sp>
        <p:nvSpPr>
          <p:cNvPr id="3" name="Slide Number Placeholder 2"/>
          <p:cNvSpPr>
            <a:spLocks noGrp="1"/>
          </p:cNvSpPr>
          <p:nvPr>
            <p:ph type="sldNum" sz="quarter" idx="12"/>
          </p:nvPr>
        </p:nvSpPr>
        <p:spPr/>
        <p:txBody>
          <a:bodyPr/>
          <a:lstStyle/>
          <a:p>
            <a:fld id="{F7EAB6FE-9CE9-4320-8DE1-51779DEA9385}" type="slidenum">
              <a:rPr lang="en-US" smtClean="0"/>
              <a:t>23</a:t>
            </a:fld>
            <a:endParaRPr lang="en-US"/>
          </a:p>
        </p:txBody>
      </p:sp>
      <p:sp>
        <p:nvSpPr>
          <p:cNvPr id="4" name="Text Placeholder 3"/>
          <p:cNvSpPr>
            <a:spLocks noGrp="1"/>
          </p:cNvSpPr>
          <p:nvPr>
            <p:ph type="body" sz="quarter" idx="13"/>
          </p:nvPr>
        </p:nvSpPr>
        <p:spPr>
          <a:xfrm>
            <a:off x="457201" y="1003300"/>
            <a:ext cx="8228012" cy="5092700"/>
          </a:xfrm>
        </p:spPr>
        <p:txBody>
          <a:bodyPr>
            <a:normAutofit fontScale="85000" lnSpcReduction="20000"/>
          </a:bodyPr>
          <a:lstStyle/>
          <a:p>
            <a:pPr marL="612" indent="0">
              <a:buNone/>
            </a:pPr>
            <a:r>
              <a:rPr lang="en-US" smtClean="0"/>
              <a:t>(Re-)initialization</a:t>
            </a:r>
          </a:p>
          <a:p>
            <a:pPr marL="339725" indent="-339725"/>
            <a:r>
              <a:rPr lang="en-US" smtClean="0"/>
              <a:t>In[0](x,y) = c</a:t>
            </a:r>
            <a:r>
              <a:rPr lang="en-US" baseline="-25000" smtClean="0"/>
              <a:t>x</a:t>
            </a:r>
            <a:r>
              <a:rPr lang="en-US" smtClean="0"/>
              <a:t>x+c</a:t>
            </a:r>
            <a:r>
              <a:rPr lang="en-US" baseline="-25000" smtClean="0"/>
              <a:t>y</a:t>
            </a:r>
            <a:r>
              <a:rPr lang="en-US" smtClean="0"/>
              <a:t>y</a:t>
            </a:r>
          </a:p>
          <a:p>
            <a:pPr marL="339725" indent="-339725"/>
            <a:r>
              <a:rPr lang="en-US" smtClean="0"/>
              <a:t>In</a:t>
            </a:r>
            <a:r>
              <a:rPr lang="en-US" baseline="-25000" smtClean="0"/>
              <a:t>i</a:t>
            </a:r>
            <a:r>
              <a:rPr lang="en-US" smtClean="0"/>
              <a:t>[t]= </a:t>
            </a:r>
            <a:r>
              <a:rPr lang="en-US" b="1" i="1" smtClean="0">
                <a:latin typeface="Symbol" panose="05050102010706020507" pitchFamily="18" charset="2"/>
              </a:rPr>
              <a:t>f</a:t>
            </a:r>
            <a:r>
              <a:rPr lang="en-US" i="1" smtClean="0"/>
              <a:t> (</a:t>
            </a:r>
            <a:r>
              <a:rPr lang="en-US" smtClean="0"/>
              <a:t>In[t]), with </a:t>
            </a:r>
            <a:r>
              <a:rPr lang="en-US" b="1" i="1" smtClean="0">
                <a:latin typeface="Symbol" panose="05050102010706020507" pitchFamily="18" charset="2"/>
              </a:rPr>
              <a:t>f</a:t>
            </a:r>
            <a:r>
              <a:rPr lang="en-US" smtClean="0"/>
              <a:t> bi-linear interpolation (exact for linear field)</a:t>
            </a:r>
          </a:p>
          <a:p>
            <a:pPr marL="612" indent="0">
              <a:buNone/>
            </a:pPr>
            <a:r>
              <a:rPr lang="en-US" smtClean="0"/>
              <a:t>Update</a:t>
            </a:r>
          </a:p>
          <a:p>
            <a:pPr marL="339725" indent="-339725"/>
            <a:r>
              <a:rPr lang="en-US" smtClean="0"/>
              <a:t>Increase In and In</a:t>
            </a:r>
            <a:r>
              <a:rPr lang="en-US" baseline="-25000" smtClean="0"/>
              <a:t>i</a:t>
            </a:r>
            <a:r>
              <a:rPr lang="en-US" smtClean="0"/>
              <a:t> by constant after each stencil application</a:t>
            </a:r>
          </a:p>
          <a:p>
            <a:pPr marL="612" indent="0">
              <a:buNone/>
            </a:pPr>
            <a:r>
              <a:rPr lang="en-US" smtClean="0"/>
              <a:t>Verification</a:t>
            </a:r>
          </a:p>
          <a:p>
            <a:pPr marL="339725" indent="-339725"/>
            <a:r>
              <a:rPr lang="en-US" smtClean="0"/>
              <a:t>S is numerical equivalent of </a:t>
            </a:r>
            <a:r>
              <a:rPr lang="en-US" b="1" smtClean="0">
                <a:sym typeface="Symbol"/>
              </a:rPr>
              <a:t></a:t>
            </a:r>
            <a:r>
              <a:rPr lang="en-US" smtClean="0"/>
              <a:t> (exact for linear field):</a:t>
            </a:r>
            <a:r>
              <a:rPr lang="en-US"/>
              <a:t/>
            </a:r>
            <a:br>
              <a:rPr lang="en-US"/>
            </a:br>
            <a:r>
              <a:rPr lang="en-US" b="1" smtClean="0">
                <a:sym typeface="Symbol"/>
              </a:rPr>
              <a:t></a:t>
            </a:r>
            <a:r>
              <a:rPr lang="en-US" smtClean="0">
                <a:sym typeface="Symbol"/>
              </a:rPr>
              <a:t>(</a:t>
            </a:r>
            <a:r>
              <a:rPr lang="en-US" smtClean="0"/>
              <a:t>c</a:t>
            </a:r>
            <a:r>
              <a:rPr lang="en-US" baseline="-25000" smtClean="0"/>
              <a:t>x</a:t>
            </a:r>
            <a:r>
              <a:rPr lang="en-US" smtClean="0"/>
              <a:t>x+c</a:t>
            </a:r>
            <a:r>
              <a:rPr lang="en-US" baseline="-25000" smtClean="0"/>
              <a:t>y</a:t>
            </a:r>
            <a:r>
              <a:rPr lang="en-US" smtClean="0"/>
              <a:t>y</a:t>
            </a:r>
            <a:r>
              <a:rPr lang="en-US"/>
              <a:t> </a:t>
            </a:r>
            <a:r>
              <a:rPr lang="en-US" smtClean="0"/>
              <a:t>+ const) = c</a:t>
            </a:r>
            <a:r>
              <a:rPr lang="en-US" baseline="-25000" smtClean="0"/>
              <a:t>x</a:t>
            </a:r>
            <a:r>
              <a:rPr lang="en-US" smtClean="0"/>
              <a:t>+c</a:t>
            </a:r>
            <a:r>
              <a:rPr lang="en-US" baseline="-25000" smtClean="0"/>
              <a:t>y</a:t>
            </a:r>
          </a:p>
          <a:p>
            <a:pPr marL="339725" indent="-339725"/>
            <a:r>
              <a:rPr lang="en-US" smtClean="0"/>
              <a:t>Count number of iterations </a:t>
            </a:r>
            <a:r>
              <a:rPr lang="en-US" smtClean="0">
                <a:latin typeface="Symbol" panose="05050102010706020507" pitchFamily="18" charset="2"/>
              </a:rPr>
              <a:t>h</a:t>
            </a:r>
            <a:r>
              <a:rPr lang="en-US" baseline="-25000" smtClean="0">
                <a:latin typeface="+mn-lt"/>
              </a:rPr>
              <a:t>i</a:t>
            </a:r>
            <a:r>
              <a:rPr lang="en-US" smtClean="0"/>
              <a:t> on </a:t>
            </a:r>
            <a:r>
              <a:rPr lang="en-US"/>
              <a:t>g</a:t>
            </a:r>
            <a:r>
              <a:rPr lang="en-US" baseline="-25000"/>
              <a:t>i </a:t>
            </a:r>
            <a:r>
              <a:rPr lang="en-US" smtClean="0">
                <a:sym typeface="Symbol"/>
              </a:rPr>
              <a:t> Out</a:t>
            </a:r>
            <a:r>
              <a:rPr lang="en-US" baseline="-25000" smtClean="0">
                <a:sym typeface="Symbol"/>
              </a:rPr>
              <a:t>i</a:t>
            </a:r>
            <a:r>
              <a:rPr lang="en-US" smtClean="0">
                <a:sym typeface="Symbol"/>
              </a:rPr>
              <a:t>[T](x,y)  </a:t>
            </a:r>
            <a:r>
              <a:rPr lang="en-US" smtClean="0">
                <a:latin typeface="Symbol" panose="05050102010706020507" pitchFamily="18" charset="2"/>
              </a:rPr>
              <a:t>h</a:t>
            </a:r>
            <a:r>
              <a:rPr lang="en-US" baseline="-25000" smtClean="0"/>
              <a:t>i</a:t>
            </a:r>
            <a:r>
              <a:rPr lang="en-US" smtClean="0">
                <a:latin typeface="Symbol" panose="05050102010706020507" pitchFamily="18" charset="2"/>
              </a:rPr>
              <a:t>*(</a:t>
            </a:r>
            <a:r>
              <a:rPr lang="en-US" smtClean="0"/>
              <a:t>c</a:t>
            </a:r>
            <a:r>
              <a:rPr lang="en-US" baseline="-25000" smtClean="0"/>
              <a:t>x</a:t>
            </a:r>
            <a:r>
              <a:rPr lang="en-US" smtClean="0"/>
              <a:t>+c</a:t>
            </a:r>
            <a:r>
              <a:rPr lang="en-US" baseline="-25000" smtClean="0"/>
              <a:t>y</a:t>
            </a:r>
            <a:r>
              <a:rPr lang="en-US" smtClean="0"/>
              <a:t>)</a:t>
            </a:r>
          </a:p>
          <a:p>
            <a:pPr marL="339725" indent="-339725"/>
            <a:r>
              <a:rPr lang="en-US" smtClean="0"/>
              <a:t>Out[T](x,y) = T</a:t>
            </a:r>
            <a:r>
              <a:rPr lang="en-US" smtClean="0">
                <a:latin typeface="Symbol" panose="05050102010706020507" pitchFamily="18" charset="2"/>
              </a:rPr>
              <a:t>*(</a:t>
            </a:r>
            <a:r>
              <a:rPr lang="en-US"/>
              <a:t>c</a:t>
            </a:r>
            <a:r>
              <a:rPr lang="en-US" baseline="-25000"/>
              <a:t>x</a:t>
            </a:r>
            <a:r>
              <a:rPr lang="en-US"/>
              <a:t>+c</a:t>
            </a:r>
            <a:r>
              <a:rPr lang="en-US" baseline="-25000"/>
              <a:t>y</a:t>
            </a:r>
            <a:r>
              <a:rPr lang="en-US" smtClean="0"/>
              <a:t>)</a:t>
            </a:r>
          </a:p>
          <a:p>
            <a:pPr marL="339725" indent="-339725"/>
            <a:r>
              <a:rPr lang="en-US" smtClean="0"/>
              <a:t>In[t](x,y) = c</a:t>
            </a:r>
            <a:r>
              <a:rPr lang="en-US" baseline="-25000" smtClean="0"/>
              <a:t>x</a:t>
            </a:r>
            <a:r>
              <a:rPr lang="en-US" smtClean="0"/>
              <a:t>x+c</a:t>
            </a:r>
            <a:r>
              <a:rPr lang="en-US" baseline="-25000" smtClean="0"/>
              <a:t>y</a:t>
            </a:r>
            <a:r>
              <a:rPr lang="en-US" smtClean="0"/>
              <a:t>y + t, so: </a:t>
            </a:r>
            <a:r>
              <a:rPr lang="en-US" u="sng" smtClean="0"/>
              <a:t>In[T](x,y) </a:t>
            </a:r>
            <a:r>
              <a:rPr lang="en-US" smtClean="0"/>
              <a:t>= (c</a:t>
            </a:r>
            <a:r>
              <a:rPr lang="en-US" baseline="-25000" smtClean="0"/>
              <a:t>x</a:t>
            </a:r>
            <a:r>
              <a:rPr lang="en-US" smtClean="0"/>
              <a:t>+c</a:t>
            </a:r>
            <a:r>
              <a:rPr lang="en-US" baseline="-25000" smtClean="0"/>
              <a:t>y</a:t>
            </a:r>
            <a:r>
              <a:rPr lang="en-US" smtClean="0"/>
              <a:t>)(n-1)/2 </a:t>
            </a:r>
            <a:r>
              <a:rPr lang="en-US"/>
              <a:t>+ </a:t>
            </a:r>
            <a:r>
              <a:rPr lang="en-US" smtClean="0"/>
              <a:t>T</a:t>
            </a:r>
          </a:p>
          <a:p>
            <a:pPr marL="339725" indent="-339725"/>
            <a:r>
              <a:rPr lang="en-US" smtClean="0"/>
              <a:t>Count number of updates </a:t>
            </a:r>
            <a:r>
              <a:rPr lang="en-US" smtClean="0">
                <a:latin typeface="Symbol" panose="05050102010706020507" pitchFamily="18" charset="2"/>
              </a:rPr>
              <a:t>n</a:t>
            </a:r>
            <a:r>
              <a:rPr lang="en-US" baseline="-25000" smtClean="0">
                <a:latin typeface="+mj-lt"/>
              </a:rPr>
              <a:t>i</a:t>
            </a:r>
            <a:r>
              <a:rPr lang="en-US" smtClean="0"/>
              <a:t> on g</a:t>
            </a:r>
            <a:r>
              <a:rPr lang="en-US" baseline="-25000" smtClean="0"/>
              <a:t>i</a:t>
            </a:r>
            <a:r>
              <a:rPr lang="en-US" smtClean="0"/>
              <a:t> since last interpolation at time </a:t>
            </a:r>
            <a:r>
              <a:rPr lang="en-US" smtClean="0">
                <a:latin typeface="Symbol" panose="05050102010706020507" pitchFamily="18" charset="2"/>
              </a:rPr>
              <a:t>q</a:t>
            </a:r>
            <a:r>
              <a:rPr lang="en-US" baseline="-25000" smtClean="0"/>
              <a:t>i</a:t>
            </a:r>
            <a:r>
              <a:rPr lang="en-US" smtClean="0">
                <a:sym typeface="Symbol"/>
              </a:rPr>
              <a:t> </a:t>
            </a:r>
            <a:r>
              <a:rPr lang="en-US" u="sng" smtClean="0">
                <a:sym typeface="Symbol"/>
              </a:rPr>
              <a:t>In</a:t>
            </a:r>
            <a:r>
              <a:rPr lang="en-US" u="sng" baseline="-25000" smtClean="0">
                <a:sym typeface="Symbol"/>
              </a:rPr>
              <a:t>i</a:t>
            </a:r>
            <a:r>
              <a:rPr lang="en-US" u="sng" smtClean="0">
                <a:sym typeface="Symbol"/>
              </a:rPr>
              <a:t>[T</a:t>
            </a:r>
            <a:r>
              <a:rPr lang="en-US" u="sng">
                <a:sym typeface="Symbol"/>
              </a:rPr>
              <a:t>](x,y) </a:t>
            </a:r>
            <a:r>
              <a:rPr lang="en-US">
                <a:sym typeface="Symbol"/>
              </a:rPr>
              <a:t> </a:t>
            </a:r>
            <a:r>
              <a:rPr lang="en-US" smtClean="0">
                <a:latin typeface="Symbol" panose="05050102010706020507" pitchFamily="18" charset="2"/>
              </a:rPr>
              <a:t> (</a:t>
            </a:r>
            <a:r>
              <a:rPr lang="en-US"/>
              <a:t>c</a:t>
            </a:r>
            <a:r>
              <a:rPr lang="en-US" baseline="-25000"/>
              <a:t>x</a:t>
            </a:r>
            <a:r>
              <a:rPr lang="en-US"/>
              <a:t>+c</a:t>
            </a:r>
            <a:r>
              <a:rPr lang="en-US" baseline="-25000"/>
              <a:t>y</a:t>
            </a:r>
            <a:r>
              <a:rPr lang="en-US" smtClean="0"/>
              <a:t>)</a:t>
            </a:r>
            <a:r>
              <a:rPr lang="en-US" smtClean="0">
                <a:latin typeface="Symbol" panose="05050102010706020507" pitchFamily="18" charset="2"/>
              </a:rPr>
              <a:t>*</a:t>
            </a:r>
            <a:r>
              <a:rPr lang="en-US" smtClean="0">
                <a:latin typeface="+mn-lt"/>
              </a:rPr>
              <a:t>k/2 </a:t>
            </a:r>
            <a:r>
              <a:rPr lang="en-US" smtClean="0">
                <a:latin typeface="Symbol" panose="05050102010706020507" pitchFamily="18" charset="2"/>
              </a:rPr>
              <a:t>+ n</a:t>
            </a:r>
            <a:r>
              <a:rPr lang="en-US" baseline="-25000" smtClean="0">
                <a:latin typeface="+mn-lt"/>
              </a:rPr>
              <a:t>i</a:t>
            </a:r>
            <a:r>
              <a:rPr lang="en-US" smtClean="0">
                <a:latin typeface="Symbol" panose="05050102010706020507" pitchFamily="18" charset="2"/>
              </a:rPr>
              <a:t> + </a:t>
            </a:r>
            <a:r>
              <a:rPr lang="en-US" smtClean="0">
                <a:latin typeface="+mn-lt"/>
              </a:rPr>
              <a:t>f(corner</a:t>
            </a:r>
            <a:r>
              <a:rPr lang="en-US" baseline="-25000" smtClean="0">
                <a:latin typeface="+mn-lt"/>
              </a:rPr>
              <a:t>i</a:t>
            </a:r>
            <a:r>
              <a:rPr lang="en-US" smtClean="0">
                <a:latin typeface="+mn-lt"/>
              </a:rPr>
              <a:t>) + </a:t>
            </a:r>
            <a:r>
              <a:rPr lang="en-US">
                <a:latin typeface="Symbol" panose="05050102010706020507" pitchFamily="18" charset="2"/>
              </a:rPr>
              <a:t>q</a:t>
            </a:r>
            <a:r>
              <a:rPr lang="en-US" baseline="-25000"/>
              <a:t>i</a:t>
            </a:r>
            <a:endParaRPr lang="en-US">
              <a:latin typeface="+mn-lt"/>
            </a:endParaRPr>
          </a:p>
        </p:txBody>
      </p:sp>
      <p:sp>
        <p:nvSpPr>
          <p:cNvPr id="7" name="TextBox 6"/>
          <p:cNvSpPr txBox="1"/>
          <p:nvPr/>
        </p:nvSpPr>
        <p:spPr>
          <a:xfrm>
            <a:off x="358219" y="6341339"/>
            <a:ext cx="5535170" cy="246221"/>
          </a:xfrm>
          <a:prstGeom prst="rect">
            <a:avLst/>
          </a:prstGeom>
          <a:noFill/>
        </p:spPr>
        <p:txBody>
          <a:bodyPr wrap="none" lIns="0" tIns="0" rIns="0" bIns="0" rtlCol="0">
            <a:spAutoFit/>
          </a:bodyPr>
          <a:lstStyle/>
          <a:p>
            <a:r>
              <a:rPr lang="en-US" sz="1600">
                <a:solidFill>
                  <a:srgbClr val="004280"/>
                </a:solidFill>
              </a:rPr>
              <a:t>corner</a:t>
            </a:r>
            <a:r>
              <a:rPr lang="en-US" sz="1600" baseline="-25000">
                <a:solidFill>
                  <a:srgbClr val="004280"/>
                </a:solidFill>
              </a:rPr>
              <a:t>i</a:t>
            </a:r>
            <a:r>
              <a:rPr lang="en-US" sz="1600" baseline="-25000" smtClean="0">
                <a:solidFill>
                  <a:schemeClr val="tx2"/>
                </a:solidFill>
                <a:cs typeface="Neo Sans Intel"/>
              </a:rPr>
              <a:t> </a:t>
            </a:r>
            <a:r>
              <a:rPr lang="en-US" sz="1600" smtClean="0">
                <a:solidFill>
                  <a:schemeClr val="tx2"/>
                </a:solidFill>
                <a:cs typeface="Neo Sans Intel"/>
              </a:rPr>
              <a:t>= coordinates of bottom left corner </a:t>
            </a:r>
            <a:r>
              <a:rPr lang="en-US" sz="1600">
                <a:solidFill>
                  <a:schemeClr val="tx2"/>
                </a:solidFill>
                <a:cs typeface="Neo Sans Intel"/>
              </a:rPr>
              <a:t>point of g</a:t>
            </a:r>
            <a:r>
              <a:rPr lang="en-US" sz="1600" baseline="-25000">
                <a:solidFill>
                  <a:schemeClr val="tx2"/>
                </a:solidFill>
                <a:cs typeface="Neo Sans Intel"/>
              </a:rPr>
              <a:t>i</a:t>
            </a:r>
            <a:endParaRPr lang="en-US" sz="1600" baseline="-25000" dirty="0" err="1" smtClean="0">
              <a:solidFill>
                <a:schemeClr val="tx2"/>
              </a:solidFill>
              <a:cs typeface="Neo Sans Intel"/>
            </a:endParaRPr>
          </a:p>
        </p:txBody>
      </p:sp>
    </p:spTree>
    <p:extLst>
      <p:ext uri="{BB962C8B-B14F-4D97-AF65-F5344CB8AC3E}">
        <p14:creationId xmlns:p14="http://schemas.microsoft.com/office/powerpoint/2010/main" val="42954083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Three example AMR scenarios</a:t>
            </a:r>
            <a:endParaRPr lang="en-US"/>
          </a:p>
        </p:txBody>
      </p:sp>
      <p:sp>
        <p:nvSpPr>
          <p:cNvPr id="3" name="Slide Number Placeholder 2"/>
          <p:cNvSpPr>
            <a:spLocks noGrp="1"/>
          </p:cNvSpPr>
          <p:nvPr>
            <p:ph type="sldNum" sz="quarter" idx="12"/>
          </p:nvPr>
        </p:nvSpPr>
        <p:spPr/>
        <p:txBody>
          <a:bodyPr/>
          <a:lstStyle/>
          <a:p>
            <a:fld id="{F7EAB6FE-9CE9-4320-8DE1-51779DEA9385}" type="slidenum">
              <a:rPr lang="en-US" smtClean="0"/>
              <a:t>24</a:t>
            </a:fld>
            <a:endParaRPr lang="en-US"/>
          </a:p>
        </p:txBody>
      </p:sp>
      <p:sp>
        <p:nvSpPr>
          <p:cNvPr id="4" name="Text Placeholder 3"/>
          <p:cNvSpPr>
            <a:spLocks noGrp="1"/>
          </p:cNvSpPr>
          <p:nvPr>
            <p:ph type="body" sz="quarter" idx="13"/>
          </p:nvPr>
        </p:nvSpPr>
        <p:spPr/>
        <p:txBody>
          <a:bodyPr>
            <a:normAutofit fontScale="92500" lnSpcReduction="20000"/>
          </a:bodyPr>
          <a:lstStyle/>
          <a:p>
            <a:pPr marL="457812" indent="-457200">
              <a:buFont typeface="+mj-lt"/>
              <a:buAutoNum type="arabicPeriod"/>
            </a:pPr>
            <a:r>
              <a:rPr lang="en-US"/>
              <a:t>n=1000, </a:t>
            </a:r>
            <a:r>
              <a:rPr lang="en-US" smtClean="0"/>
              <a:t>10 workers, </a:t>
            </a:r>
            <a:r>
              <a:rPr lang="pt-BR" smtClean="0"/>
              <a:t>r=1</a:t>
            </a:r>
            <a:r>
              <a:rPr lang="pt-BR"/>
              <a:t>, </a:t>
            </a:r>
            <a:r>
              <a:rPr lang="pt-BR" smtClean="0"/>
              <a:t>k=100</a:t>
            </a:r>
            <a:r>
              <a:rPr lang="pt-BR"/>
              <a:t>, </a:t>
            </a:r>
            <a:r>
              <a:rPr lang="pt-BR" smtClean="0"/>
              <a:t>P=3</a:t>
            </a:r>
            <a:r>
              <a:rPr lang="pt-BR"/>
              <a:t>, </a:t>
            </a:r>
            <a:r>
              <a:rPr lang="pt-BR" smtClean="0"/>
              <a:t>D=1</a:t>
            </a:r>
            <a:r>
              <a:rPr lang="pt-BR"/>
              <a:t>, </a:t>
            </a:r>
            <a:r>
              <a:rPr lang="pt-BR" smtClean="0"/>
              <a:t>d=1.</a:t>
            </a:r>
            <a:br>
              <a:rPr lang="pt-BR" smtClean="0"/>
            </a:br>
            <a:r>
              <a:rPr lang="pt-BR" smtClean="0"/>
              <a:t>Refinement has 1% of work of BG, lasts 1 iteration, then waits for 2 iterations until next refinement. OK to add refinement work to worker covering same part of BG (~10% load imbalance) </a:t>
            </a:r>
          </a:p>
          <a:p>
            <a:pPr marL="457812" indent="-457200">
              <a:buFont typeface="+mj-lt"/>
              <a:buAutoNum type="arabicPeriod"/>
            </a:pPr>
            <a:r>
              <a:rPr lang="en-US"/>
              <a:t>n=1000, </a:t>
            </a:r>
            <a:r>
              <a:rPr lang="en-US" smtClean="0">
                <a:solidFill>
                  <a:srgbClr val="FF0000"/>
                </a:solidFill>
              </a:rPr>
              <a:t>100 </a:t>
            </a:r>
            <a:r>
              <a:rPr lang="en-US">
                <a:solidFill>
                  <a:srgbClr val="FF0000"/>
                </a:solidFill>
              </a:rPr>
              <a:t>workers</a:t>
            </a:r>
            <a:r>
              <a:rPr lang="en-US"/>
              <a:t>, </a:t>
            </a:r>
            <a:r>
              <a:rPr lang="pt-BR" smtClean="0"/>
              <a:t>r=1</a:t>
            </a:r>
            <a:r>
              <a:rPr lang="pt-BR"/>
              <a:t>, k=100, P=3, D=1, d=1</a:t>
            </a:r>
            <a:r>
              <a:rPr lang="pt-BR" smtClean="0"/>
              <a:t>. Not OK to add </a:t>
            </a:r>
            <a:r>
              <a:rPr lang="pt-BR"/>
              <a:t>refinement work to </a:t>
            </a:r>
            <a:r>
              <a:rPr lang="pt-BR" smtClean="0"/>
              <a:t>worker </a:t>
            </a:r>
            <a:r>
              <a:rPr lang="pt-BR"/>
              <a:t>covering same part of </a:t>
            </a:r>
            <a:r>
              <a:rPr lang="pt-BR" smtClean="0"/>
              <a:t>BG </a:t>
            </a:r>
            <a:r>
              <a:rPr lang="pt-BR"/>
              <a:t>(</a:t>
            </a:r>
            <a:r>
              <a:rPr lang="pt-BR" smtClean="0"/>
              <a:t>100% </a:t>
            </a:r>
            <a:r>
              <a:rPr lang="pt-BR"/>
              <a:t>load imbalance</a:t>
            </a:r>
            <a:r>
              <a:rPr lang="pt-BR" smtClean="0"/>
              <a:t>). Rapid (dis)appearance requires frequent load balancing</a:t>
            </a:r>
          </a:p>
          <a:p>
            <a:pPr marL="457812" indent="-457200">
              <a:buFont typeface="+mj-lt"/>
              <a:buAutoNum type="arabicPeriod"/>
            </a:pPr>
            <a:r>
              <a:rPr lang="pt-BR"/>
              <a:t>n=1000, </a:t>
            </a:r>
            <a:r>
              <a:rPr lang="en-US" smtClean="0"/>
              <a:t>100 </a:t>
            </a:r>
            <a:r>
              <a:rPr lang="en-US"/>
              <a:t>workers, </a:t>
            </a:r>
            <a:r>
              <a:rPr lang="pt-BR" smtClean="0">
                <a:solidFill>
                  <a:srgbClr val="FF0000"/>
                </a:solidFill>
              </a:rPr>
              <a:t>r=4</a:t>
            </a:r>
            <a:r>
              <a:rPr lang="pt-BR">
                <a:solidFill>
                  <a:srgbClr val="FF0000"/>
                </a:solidFill>
              </a:rPr>
              <a:t>, </a:t>
            </a:r>
            <a:r>
              <a:rPr lang="pt-BR" smtClean="0">
                <a:solidFill>
                  <a:srgbClr val="FF0000"/>
                </a:solidFill>
              </a:rPr>
              <a:t>k=6</a:t>
            </a:r>
            <a:r>
              <a:rPr lang="pt-BR">
                <a:solidFill>
                  <a:srgbClr val="FF0000"/>
                </a:solidFill>
              </a:rPr>
              <a:t>, </a:t>
            </a:r>
            <a:r>
              <a:rPr lang="pt-BR" smtClean="0">
                <a:solidFill>
                  <a:srgbClr val="FF0000"/>
                </a:solidFill>
              </a:rPr>
              <a:t>P=30</a:t>
            </a:r>
            <a:r>
              <a:rPr lang="pt-BR">
                <a:solidFill>
                  <a:srgbClr val="FF0000"/>
                </a:solidFill>
              </a:rPr>
              <a:t>, D = 10, d = 5</a:t>
            </a:r>
            <a:r>
              <a:rPr lang="pt-BR" smtClean="0"/>
              <a:t>. </a:t>
            </a:r>
            <a:r>
              <a:rPr lang="en-US"/>
              <a:t>Refinements </a:t>
            </a:r>
            <a:r>
              <a:rPr lang="en-US" smtClean="0"/>
              <a:t>≈number </a:t>
            </a:r>
            <a:r>
              <a:rPr lang="en-US"/>
              <a:t>of grid points as in </a:t>
            </a:r>
            <a:r>
              <a:rPr lang="en-US" smtClean="0"/>
              <a:t>scenario </a:t>
            </a:r>
            <a:r>
              <a:rPr lang="en-US"/>
              <a:t>1, but </a:t>
            </a:r>
            <a:r>
              <a:rPr lang="en-US" smtClean="0"/>
              <a:t>cover much smaller </a:t>
            </a:r>
            <a:r>
              <a:rPr lang="en-US"/>
              <a:t>fraction of the </a:t>
            </a:r>
            <a:r>
              <a:rPr lang="en-US" smtClean="0"/>
              <a:t>BG; activated 10x slower than </a:t>
            </a:r>
            <a:r>
              <a:rPr lang="en-US"/>
              <a:t>in that case, </a:t>
            </a:r>
            <a:r>
              <a:rPr lang="en-US" smtClean="0"/>
              <a:t>persist 50x longer, so automatic </a:t>
            </a:r>
            <a:r>
              <a:rPr lang="en-US"/>
              <a:t>load balancing </a:t>
            </a:r>
            <a:r>
              <a:rPr lang="en-US" smtClean="0"/>
              <a:t>may respond </a:t>
            </a:r>
            <a:r>
              <a:rPr lang="en-US"/>
              <a:t>effectively to changes in </a:t>
            </a:r>
            <a:r>
              <a:rPr lang="en-US" smtClean="0"/>
              <a:t>load</a:t>
            </a:r>
            <a:r>
              <a:rPr lang="pt-BR"/>
              <a:t/>
            </a:r>
            <a:br>
              <a:rPr lang="pt-BR"/>
            </a:br>
            <a:endParaRPr lang="en-US"/>
          </a:p>
        </p:txBody>
      </p:sp>
    </p:spTree>
    <p:extLst>
      <p:ext uri="{BB962C8B-B14F-4D97-AF65-F5344CB8AC3E}">
        <p14:creationId xmlns:p14="http://schemas.microsoft.com/office/powerpoint/2010/main" val="40956858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3"/>
          </p:nvPr>
        </p:nvSpPr>
        <p:spPr>
          <a:xfrm>
            <a:off x="401985" y="1312667"/>
            <a:ext cx="8369313" cy="5076957"/>
          </a:xfrm>
        </p:spPr>
        <p:txBody>
          <a:bodyPr/>
          <a:lstStyle/>
          <a:p>
            <a:pPr>
              <a:buFont typeface="Arial" panose="020B0604020202020204" pitchFamily="34" charset="0"/>
              <a:buChar char="•"/>
            </a:pPr>
            <a:r>
              <a:rPr lang="en-US" dirty="0" smtClean="0"/>
              <a:t>Background Parallel Research Kernels (PRK) Suite</a:t>
            </a:r>
          </a:p>
          <a:p>
            <a:pPr>
              <a:buFont typeface="Arial" panose="020B0604020202020204" pitchFamily="34" charset="0"/>
              <a:buChar char="•"/>
            </a:pPr>
            <a:r>
              <a:rPr lang="en-US" dirty="0" smtClean="0"/>
              <a:t>Motivation Adaptive Mesh Refinement (AMR) kernel</a:t>
            </a:r>
          </a:p>
          <a:p>
            <a:pPr>
              <a:buFont typeface="Arial" panose="020B0604020202020204" pitchFamily="34" charset="0"/>
              <a:buChar char="•"/>
            </a:pPr>
            <a:r>
              <a:rPr lang="en-US" dirty="0" smtClean="0"/>
              <a:t>AMR PRK specification</a:t>
            </a:r>
          </a:p>
          <a:p>
            <a:pPr>
              <a:buFont typeface="Arial" panose="020B0604020202020204" pitchFamily="34" charset="0"/>
              <a:buChar char="•"/>
            </a:pPr>
            <a:r>
              <a:rPr lang="en-US" dirty="0" smtClean="0"/>
              <a:t>Reference implementations</a:t>
            </a:r>
          </a:p>
          <a:p>
            <a:pPr>
              <a:buFont typeface="Arial" panose="020B0604020202020204" pitchFamily="34" charset="0"/>
              <a:buChar char="•"/>
            </a:pPr>
            <a:r>
              <a:rPr lang="en-US" dirty="0" smtClean="0"/>
              <a:t>Experimental results</a:t>
            </a:r>
          </a:p>
          <a:p>
            <a:pPr lvl="2"/>
            <a:r>
              <a:rPr lang="en-US" sz="1800" dirty="0" smtClean="0"/>
              <a:t>Shared memory</a:t>
            </a:r>
          </a:p>
          <a:p>
            <a:pPr lvl="2"/>
            <a:r>
              <a:rPr lang="en-US" sz="1800" dirty="0" smtClean="0"/>
              <a:t>Distributed memory</a:t>
            </a:r>
          </a:p>
          <a:p>
            <a:pPr>
              <a:buFont typeface="Arial" panose="020B0604020202020204" pitchFamily="34" charset="0"/>
              <a:buChar char="•"/>
            </a:pPr>
            <a:r>
              <a:rPr lang="en-US" dirty="0" smtClean="0"/>
              <a:t>Conclusions and future work</a:t>
            </a:r>
          </a:p>
          <a:p>
            <a:pPr marL="1587" indent="0">
              <a:buNone/>
            </a:pPr>
            <a:endParaRPr lang="en-US" dirty="0"/>
          </a:p>
        </p:txBody>
      </p:sp>
      <p:sp>
        <p:nvSpPr>
          <p:cNvPr id="2" name="Slide Number Placeholder 1"/>
          <p:cNvSpPr>
            <a:spLocks noGrp="1"/>
          </p:cNvSpPr>
          <p:nvPr>
            <p:ph type="sldNum" sz="quarter" idx="12"/>
          </p:nvPr>
        </p:nvSpPr>
        <p:spPr/>
        <p:txBody>
          <a:bodyPr/>
          <a:lstStyle/>
          <a:p>
            <a:fld id="{F7EAB6FE-9CE9-4320-8DE1-51779DEA9385}" type="slidenum">
              <a:rPr lang="en-US" smtClean="0"/>
              <a:t>3</a:t>
            </a:fld>
            <a:endParaRPr lang="en-US"/>
          </a:p>
        </p:txBody>
      </p:sp>
      <p:sp>
        <p:nvSpPr>
          <p:cNvPr id="6" name="Title 3"/>
          <p:cNvSpPr>
            <a:spLocks noGrp="1"/>
          </p:cNvSpPr>
          <p:nvPr>
            <p:ph type="title"/>
          </p:nvPr>
        </p:nvSpPr>
        <p:spPr>
          <a:xfrm>
            <a:off x="457200" y="230400"/>
            <a:ext cx="8229600" cy="1152000"/>
          </a:xfrm>
        </p:spPr>
        <p:txBody>
          <a:bodyPr>
            <a:normAutofit/>
          </a:bodyPr>
          <a:lstStyle/>
          <a:p>
            <a:pPr algn="ctr"/>
            <a:r>
              <a:rPr lang="en-US" dirty="0" smtClean="0"/>
              <a:t>Agenda</a:t>
            </a:r>
            <a:endParaRPr lang="en-US" dirty="0"/>
          </a:p>
        </p:txBody>
      </p:sp>
    </p:spTree>
    <p:extLst>
      <p:ext uri="{BB962C8B-B14F-4D97-AF65-F5344CB8AC3E}">
        <p14:creationId xmlns:p14="http://schemas.microsoft.com/office/powerpoint/2010/main" val="23742831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ctr"/>
            <a:r>
              <a:rPr lang="en-US" dirty="0" smtClean="0"/>
              <a:t>Background Parallel Research Kernels </a:t>
            </a:r>
            <a:br>
              <a:rPr lang="en-US" dirty="0" smtClean="0"/>
            </a:br>
            <a:endParaRPr lang="en-US" dirty="0"/>
          </a:p>
        </p:txBody>
      </p:sp>
      <p:sp>
        <p:nvSpPr>
          <p:cNvPr id="5" name="Text Placeholder 4"/>
          <p:cNvSpPr>
            <a:spLocks noGrp="1"/>
          </p:cNvSpPr>
          <p:nvPr>
            <p:ph type="body" sz="quarter" idx="13"/>
          </p:nvPr>
        </p:nvSpPr>
        <p:spPr>
          <a:xfrm>
            <a:off x="457201" y="1304014"/>
            <a:ext cx="8228012" cy="4791986"/>
          </a:xfrm>
        </p:spPr>
        <p:txBody>
          <a:bodyPr>
            <a:normAutofit fontScale="92500" lnSpcReduction="10000"/>
          </a:bodyPr>
          <a:lstStyle/>
          <a:p>
            <a:pPr marL="0" indent="0">
              <a:buNone/>
            </a:pPr>
            <a:r>
              <a:rPr lang="en-US" sz="2400" dirty="0" smtClean="0"/>
              <a:t>Create test suite to study behavior of parallel systems</a:t>
            </a:r>
          </a:p>
          <a:p>
            <a:pPr marL="457200" indent="-457200"/>
            <a:r>
              <a:rPr lang="en-US" sz="2000" dirty="0" smtClean="0"/>
              <a:t>Cover broad </a:t>
            </a:r>
            <a:r>
              <a:rPr lang="en-US" sz="2000" dirty="0"/>
              <a:t>range of </a:t>
            </a:r>
            <a:r>
              <a:rPr lang="en-US" sz="2000" dirty="0" smtClean="0"/>
              <a:t>patterns </a:t>
            </a:r>
            <a:r>
              <a:rPr lang="en-US" sz="2000" dirty="0"/>
              <a:t>found in real </a:t>
            </a:r>
            <a:r>
              <a:rPr lang="en-US" sz="2000" dirty="0" smtClean="0"/>
              <a:t>parallel applications</a:t>
            </a:r>
            <a:endParaRPr lang="en-US" sz="2000" dirty="0"/>
          </a:p>
          <a:p>
            <a:pPr marL="457200" indent="-457200"/>
            <a:r>
              <a:rPr lang="en-US" sz="2000" dirty="0"/>
              <a:t>Provide paper-and-pencil specification and generic reference implementations</a:t>
            </a:r>
          </a:p>
          <a:p>
            <a:pPr marL="457200" indent="-457200"/>
            <a:r>
              <a:rPr lang="en-US" sz="2000" dirty="0" smtClean="0"/>
              <a:t>Keep kernels simple functionally</a:t>
            </a:r>
          </a:p>
          <a:p>
            <a:pPr lvl="2"/>
            <a:r>
              <a:rPr lang="en-US" sz="1700" dirty="0"/>
              <a:t>E</a:t>
            </a:r>
            <a:r>
              <a:rPr lang="en-US" sz="1700" dirty="0" smtClean="0"/>
              <a:t>asy </a:t>
            </a:r>
            <a:r>
              <a:rPr lang="en-US" sz="1700" dirty="0"/>
              <a:t>porting to new </a:t>
            </a:r>
            <a:r>
              <a:rPr lang="en-US" sz="1700" dirty="0" smtClean="0"/>
              <a:t>runtimes/languages</a:t>
            </a:r>
          </a:p>
          <a:p>
            <a:pPr lvl="2"/>
            <a:r>
              <a:rPr lang="en-US" sz="1700" dirty="0" smtClean="0"/>
              <a:t>Easy to understand by different domain scientists</a:t>
            </a:r>
          </a:p>
          <a:p>
            <a:pPr lvl="2"/>
            <a:r>
              <a:rPr lang="en-US" sz="1700" dirty="0" smtClean="0"/>
              <a:t>Dominated by single feature, so convenient performance building block</a:t>
            </a:r>
            <a:endParaRPr lang="en-US" sz="1700" dirty="0"/>
          </a:p>
          <a:p>
            <a:pPr marL="457200" indent="-457200"/>
            <a:r>
              <a:rPr lang="en-US" sz="2000" dirty="0"/>
              <a:t>Parameterize kernels (problem size, iterations, # cores etc</a:t>
            </a:r>
            <a:r>
              <a:rPr lang="en-US" sz="2000" dirty="0" smtClean="0"/>
              <a:t>.)</a:t>
            </a:r>
          </a:p>
          <a:p>
            <a:pPr marL="457200" indent="-457200"/>
            <a:r>
              <a:rPr lang="en-US" sz="2000" dirty="0" smtClean="0"/>
              <a:t>Make sure each kernel does actual work</a:t>
            </a:r>
            <a:endParaRPr lang="en-US" sz="2000" dirty="0"/>
          </a:p>
          <a:p>
            <a:pPr marL="457200" indent="-457200"/>
            <a:r>
              <a:rPr lang="en-US" sz="2000" dirty="0"/>
              <a:t>Include automatic verification test (analytical solution)</a:t>
            </a:r>
          </a:p>
          <a:p>
            <a:pPr marL="457200" indent="-457200"/>
            <a:r>
              <a:rPr lang="en-US" sz="2000" dirty="0" smtClean="0">
                <a:solidFill>
                  <a:schemeClr val="tx2">
                    <a:lumMod val="75000"/>
                  </a:schemeClr>
                </a:solidFill>
              </a:rPr>
              <a:t>Ensure enough </a:t>
            </a:r>
            <a:r>
              <a:rPr lang="en-US" sz="2000" dirty="0" err="1" smtClean="0">
                <a:solidFill>
                  <a:schemeClr val="tx2">
                    <a:lumMod val="75000"/>
                  </a:schemeClr>
                </a:solidFill>
              </a:rPr>
              <a:t>expoitable</a:t>
            </a:r>
            <a:r>
              <a:rPr lang="en-US" sz="2000" dirty="0" smtClean="0">
                <a:solidFill>
                  <a:schemeClr val="tx2">
                    <a:lumMod val="75000"/>
                  </a:schemeClr>
                </a:solidFill>
              </a:rPr>
              <a:t> concurrency (can be load balanced)</a:t>
            </a:r>
          </a:p>
          <a:p>
            <a:pPr lvl="2">
              <a:buFont typeface="Verdana" panose="020B0604030504040204" pitchFamily="34" charset="0"/>
              <a:buChar char="–"/>
            </a:pPr>
            <a:r>
              <a:rPr lang="en-US" dirty="0" smtClean="0">
                <a:solidFill>
                  <a:srgbClr val="FF0000"/>
                </a:solidFill>
              </a:rPr>
              <a:t>Make trivially statically load balanced</a:t>
            </a:r>
            <a:endParaRPr lang="en-US" dirty="0">
              <a:solidFill>
                <a:srgbClr val="FF0000"/>
              </a:solidFill>
            </a:endParaRPr>
          </a:p>
        </p:txBody>
      </p:sp>
      <p:sp>
        <p:nvSpPr>
          <p:cNvPr id="2" name="Slide Number Placeholder 1"/>
          <p:cNvSpPr>
            <a:spLocks noGrp="1"/>
          </p:cNvSpPr>
          <p:nvPr>
            <p:ph type="sldNum" sz="quarter" idx="12"/>
          </p:nvPr>
        </p:nvSpPr>
        <p:spPr/>
        <p:txBody>
          <a:bodyPr/>
          <a:lstStyle/>
          <a:p>
            <a:fld id="{F7EAB6FE-9CE9-4320-8DE1-51779DEA9385}" type="slidenum">
              <a:rPr lang="en-US" smtClean="0"/>
              <a:t>4</a:t>
            </a:fld>
            <a:endParaRPr lang="en-US"/>
          </a:p>
        </p:txBody>
      </p:sp>
    </p:spTree>
    <p:extLst>
      <p:ext uri="{BB962C8B-B14F-4D97-AF65-F5344CB8AC3E}">
        <p14:creationId xmlns:p14="http://schemas.microsoft.com/office/powerpoint/2010/main" val="12906289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dirty="0" smtClean="0"/>
              <a:t>Motivation Adaptive Mesh Refinement (AMR) kernel</a:t>
            </a:r>
            <a:endParaRPr lang="en-US" dirty="0"/>
          </a:p>
        </p:txBody>
      </p:sp>
      <p:sp>
        <p:nvSpPr>
          <p:cNvPr id="5" name="Text Placeholder 4"/>
          <p:cNvSpPr>
            <a:spLocks noGrp="1"/>
          </p:cNvSpPr>
          <p:nvPr>
            <p:ph type="body" sz="quarter" idx="13"/>
          </p:nvPr>
        </p:nvSpPr>
        <p:spPr>
          <a:xfrm>
            <a:off x="457200" y="1404028"/>
            <a:ext cx="8228012" cy="5640488"/>
          </a:xfrm>
        </p:spPr>
        <p:txBody>
          <a:bodyPr>
            <a:normAutofit/>
          </a:bodyPr>
          <a:lstStyle/>
          <a:p>
            <a:pPr lvl="1"/>
            <a:r>
              <a:rPr lang="en-US" sz="2100" dirty="0" smtClean="0"/>
              <a:t>However</a:t>
            </a:r>
            <a:r>
              <a:rPr lang="en-US" sz="2100" dirty="0"/>
              <a:t>, </a:t>
            </a:r>
            <a:r>
              <a:rPr lang="en-US" sz="2100" dirty="0" err="1"/>
              <a:t>exascale</a:t>
            </a:r>
            <a:r>
              <a:rPr lang="en-US" sz="2100" dirty="0"/>
              <a:t> will require dynamic load balancing for mature workloads + system/network fluctuations</a:t>
            </a:r>
          </a:p>
          <a:p>
            <a:pPr lvl="1"/>
            <a:r>
              <a:rPr lang="en-US" sz="2100" dirty="0" smtClean="0"/>
              <a:t>Goal: </a:t>
            </a:r>
            <a:r>
              <a:rPr lang="en-US" sz="2100" dirty="0"/>
              <a:t>Design and implement new kernels that:</a:t>
            </a:r>
          </a:p>
          <a:p>
            <a:pPr lvl="2"/>
            <a:r>
              <a:rPr lang="en-US" dirty="0"/>
              <a:t>Require dynamic load balancing at all </a:t>
            </a:r>
            <a:r>
              <a:rPr lang="en-US" dirty="0" smtClean="0"/>
              <a:t>system scales (algorithmic source)</a:t>
            </a:r>
            <a:endParaRPr lang="en-US" dirty="0"/>
          </a:p>
          <a:p>
            <a:pPr lvl="2"/>
            <a:r>
              <a:rPr lang="en-US" dirty="0" smtClean="0"/>
              <a:t>Allow control of amount </a:t>
            </a:r>
            <a:r>
              <a:rPr lang="en-US" dirty="0"/>
              <a:t>and frequency of </a:t>
            </a:r>
            <a:r>
              <a:rPr lang="en-US" dirty="0" smtClean="0"/>
              <a:t>workload adaptation</a:t>
            </a:r>
            <a:endParaRPr lang="en-US" dirty="0"/>
          </a:p>
          <a:p>
            <a:pPr lvl="2"/>
            <a:r>
              <a:rPr lang="en-US" dirty="0"/>
              <a:t>Have data dependencies, so load-balancing is </a:t>
            </a:r>
            <a:r>
              <a:rPr lang="en-US" dirty="0" smtClean="0"/>
              <a:t>non-trivial; improving </a:t>
            </a:r>
            <a:r>
              <a:rPr lang="en-US" dirty="0"/>
              <a:t>load-balance </a:t>
            </a:r>
            <a:r>
              <a:rPr lang="en-US" dirty="0" smtClean="0"/>
              <a:t>usually increases </a:t>
            </a:r>
            <a:r>
              <a:rPr lang="en-US" dirty="0"/>
              <a:t>communication </a:t>
            </a:r>
            <a:endParaRPr lang="en-US" dirty="0" smtClean="0"/>
          </a:p>
          <a:p>
            <a:pPr lvl="1"/>
            <a:r>
              <a:rPr lang="en-US" dirty="0"/>
              <a:t>Usage: Research vehicle to stress dynamic load-balancing capabilities of parallel </a:t>
            </a:r>
            <a:r>
              <a:rPr lang="en-US" dirty="0" smtClean="0"/>
              <a:t>runtimes + application frameworks</a:t>
            </a:r>
            <a:endParaRPr lang="en-US" dirty="0"/>
          </a:p>
          <a:p>
            <a:pPr lvl="1"/>
            <a:r>
              <a:rPr lang="en-US" dirty="0" smtClean="0"/>
              <a:t>Particle-in-Cell (PIC) PRK, IPDPS 2016: continually evolving mismatch between dependent data structures, fixed total work</a:t>
            </a:r>
          </a:p>
          <a:p>
            <a:pPr lvl="1"/>
            <a:r>
              <a:rPr lang="en-US" dirty="0" smtClean="0"/>
              <a:t>Adaptive Mesh Refinement (AMR) PRK, ISC 2017: abrupt, local variations in </a:t>
            </a:r>
            <a:r>
              <a:rPr lang="en-US" dirty="0"/>
              <a:t>computational </a:t>
            </a:r>
            <a:r>
              <a:rPr lang="en-US" dirty="0" smtClean="0"/>
              <a:t>load (</a:t>
            </a:r>
            <a:r>
              <a:rPr lang="en-US" dirty="0"/>
              <a:t>proxy for system disturbances</a:t>
            </a:r>
            <a:r>
              <a:rPr lang="en-US" dirty="0" smtClean="0"/>
              <a:t>), sudden increase/decrease in total work</a:t>
            </a:r>
            <a:endParaRPr lang="en-US" dirty="0"/>
          </a:p>
        </p:txBody>
      </p:sp>
      <p:sp>
        <p:nvSpPr>
          <p:cNvPr id="2" name="Slide Number Placeholder 1"/>
          <p:cNvSpPr>
            <a:spLocks noGrp="1"/>
          </p:cNvSpPr>
          <p:nvPr>
            <p:ph type="sldNum" sz="quarter" idx="12"/>
          </p:nvPr>
        </p:nvSpPr>
        <p:spPr/>
        <p:txBody>
          <a:bodyPr/>
          <a:lstStyle/>
          <a:p>
            <a:fld id="{F7EAB6FE-9CE9-4320-8DE1-51779DEA9385}" type="slidenum">
              <a:rPr lang="en-US" smtClean="0"/>
              <a:t>5</a:t>
            </a:fld>
            <a:endParaRPr lang="en-US"/>
          </a:p>
        </p:txBody>
      </p:sp>
    </p:spTree>
    <p:extLst>
      <p:ext uri="{BB962C8B-B14F-4D97-AF65-F5344CB8AC3E}">
        <p14:creationId xmlns:p14="http://schemas.microsoft.com/office/powerpoint/2010/main" val="28589810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F7EAB6FE-9CE9-4320-8DE1-51779DEA9385}" type="slidenum">
              <a:rPr lang="en-US" smtClean="0"/>
              <a:t>6</a:t>
            </a:fld>
            <a:endParaRPr lang="en-US"/>
          </a:p>
        </p:txBody>
      </p:sp>
      <p:grpSp>
        <p:nvGrpSpPr>
          <p:cNvPr id="489" name="Group 488"/>
          <p:cNvGrpSpPr/>
          <p:nvPr/>
        </p:nvGrpSpPr>
        <p:grpSpPr>
          <a:xfrm>
            <a:off x="1132248" y="1367148"/>
            <a:ext cx="4626994" cy="4614461"/>
            <a:chOff x="1289718" y="1505690"/>
            <a:chExt cx="4626994" cy="4614461"/>
          </a:xfrm>
        </p:grpSpPr>
        <p:grpSp>
          <p:nvGrpSpPr>
            <p:cNvPr id="264" name="Group 263"/>
            <p:cNvGrpSpPr/>
            <p:nvPr/>
          </p:nvGrpSpPr>
          <p:grpSpPr>
            <a:xfrm>
              <a:off x="1289718" y="1505690"/>
              <a:ext cx="925400" cy="4614461"/>
              <a:chOff x="1056585" y="1734491"/>
              <a:chExt cx="925400" cy="4614461"/>
            </a:xfrm>
          </p:grpSpPr>
          <p:grpSp>
            <p:nvGrpSpPr>
              <p:cNvPr id="209" name="Group 208"/>
              <p:cNvGrpSpPr/>
              <p:nvPr/>
            </p:nvGrpSpPr>
            <p:grpSpPr>
              <a:xfrm>
                <a:off x="1056585" y="5421983"/>
                <a:ext cx="925399" cy="926969"/>
                <a:chOff x="904970" y="1582130"/>
                <a:chExt cx="3667030" cy="3687454"/>
              </a:xfrm>
            </p:grpSpPr>
            <p:cxnSp>
              <p:nvCxnSpPr>
                <p:cNvPr id="254" name="Straight Connector 253"/>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5" name="Straight Connector 254"/>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6" name="Straight Connector 255"/>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7" name="Straight Connector 256"/>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8" name="Straight Connector 257"/>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9" name="Straight Connector 258"/>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60" name="Straight Connector 259"/>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61" name="Straight Connector 260"/>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62" name="Straight Connector 261"/>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63" name="Straight Connector 262"/>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210" name="Group 209"/>
              <p:cNvGrpSpPr/>
              <p:nvPr/>
            </p:nvGrpSpPr>
            <p:grpSpPr>
              <a:xfrm>
                <a:off x="1056585" y="4497779"/>
                <a:ext cx="925399" cy="926969"/>
                <a:chOff x="904970" y="1582130"/>
                <a:chExt cx="3667030" cy="3687454"/>
              </a:xfrm>
            </p:grpSpPr>
            <p:cxnSp>
              <p:nvCxnSpPr>
                <p:cNvPr id="244" name="Straight Connector 243"/>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5" name="Straight Connector 244"/>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6" name="Straight Connector 245"/>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7" name="Straight Connector 246"/>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8" name="Straight Connector 247"/>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9" name="Straight Connector 248"/>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0" name="Straight Connector 249"/>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1" name="Straight Connector 250"/>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2" name="Straight Connector 251"/>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3" name="Straight Connector 252"/>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211" name="Group 210"/>
              <p:cNvGrpSpPr/>
              <p:nvPr/>
            </p:nvGrpSpPr>
            <p:grpSpPr>
              <a:xfrm>
                <a:off x="1056586" y="1734491"/>
                <a:ext cx="925399" cy="926969"/>
                <a:chOff x="904970" y="1582130"/>
                <a:chExt cx="3667030" cy="3687454"/>
              </a:xfrm>
            </p:grpSpPr>
            <p:cxnSp>
              <p:nvCxnSpPr>
                <p:cNvPr id="234" name="Straight Connector 233"/>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5" name="Straight Connector 234"/>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6" name="Straight Connector 235"/>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7" name="Straight Connector 236"/>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8" name="Straight Connector 237"/>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9" name="Straight Connector 238"/>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0" name="Straight Connector 239"/>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1" name="Straight Connector 240"/>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2" name="Straight Connector 241"/>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3" name="Straight Connector 242"/>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212" name="Group 211"/>
              <p:cNvGrpSpPr/>
              <p:nvPr/>
            </p:nvGrpSpPr>
            <p:grpSpPr>
              <a:xfrm>
                <a:off x="1056585" y="3573180"/>
                <a:ext cx="925399" cy="926969"/>
                <a:chOff x="904970" y="1582130"/>
                <a:chExt cx="3667030" cy="3687454"/>
              </a:xfrm>
            </p:grpSpPr>
            <p:cxnSp>
              <p:nvCxnSpPr>
                <p:cNvPr id="224" name="Straight Connector 223"/>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5" name="Straight Connector 224"/>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6" name="Straight Connector 225"/>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7" name="Straight Connector 226"/>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8" name="Straight Connector 227"/>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9" name="Straight Connector 228"/>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0" name="Straight Connector 229"/>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1" name="Straight Connector 230"/>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2" name="Straight Connector 231"/>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3" name="Straight Connector 232"/>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213" name="Group 212"/>
              <p:cNvGrpSpPr/>
              <p:nvPr/>
            </p:nvGrpSpPr>
            <p:grpSpPr>
              <a:xfrm>
                <a:off x="1056585" y="2651346"/>
                <a:ext cx="925399" cy="926969"/>
                <a:chOff x="904970" y="1582130"/>
                <a:chExt cx="3667030" cy="3687454"/>
              </a:xfrm>
            </p:grpSpPr>
            <p:cxnSp>
              <p:nvCxnSpPr>
                <p:cNvPr id="214" name="Straight Connector 213"/>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15" name="Straight Connector 214"/>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16" name="Straight Connector 215"/>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17" name="Straight Connector 216"/>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18" name="Straight Connector 217"/>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19" name="Straight Connector 218"/>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0" name="Straight Connector 219"/>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1" name="Straight Connector 220"/>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2" name="Straight Connector 221"/>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3" name="Straight Connector 222"/>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grpSp>
          <p:nvGrpSpPr>
            <p:cNvPr id="265" name="Group 264"/>
            <p:cNvGrpSpPr/>
            <p:nvPr/>
          </p:nvGrpSpPr>
          <p:grpSpPr>
            <a:xfrm>
              <a:off x="2215116" y="1505690"/>
              <a:ext cx="925400" cy="4614461"/>
              <a:chOff x="1056585" y="1734491"/>
              <a:chExt cx="925400" cy="4614461"/>
            </a:xfrm>
          </p:grpSpPr>
          <p:grpSp>
            <p:nvGrpSpPr>
              <p:cNvPr id="266" name="Group 265"/>
              <p:cNvGrpSpPr/>
              <p:nvPr/>
            </p:nvGrpSpPr>
            <p:grpSpPr>
              <a:xfrm>
                <a:off x="1056585" y="5421983"/>
                <a:ext cx="925399" cy="926969"/>
                <a:chOff x="904970" y="1582130"/>
                <a:chExt cx="3667030" cy="3687454"/>
              </a:xfrm>
            </p:grpSpPr>
            <p:cxnSp>
              <p:nvCxnSpPr>
                <p:cNvPr id="311" name="Straight Connector 310"/>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2" name="Straight Connector 311"/>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3" name="Straight Connector 312"/>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4" name="Straight Connector 313"/>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5" name="Straight Connector 314"/>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6" name="Straight Connector 315"/>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7" name="Straight Connector 316"/>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8" name="Straight Connector 317"/>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9" name="Straight Connector 318"/>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20" name="Straight Connector 319"/>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267" name="Group 266"/>
              <p:cNvGrpSpPr/>
              <p:nvPr/>
            </p:nvGrpSpPr>
            <p:grpSpPr>
              <a:xfrm>
                <a:off x="1056585" y="4497779"/>
                <a:ext cx="925399" cy="926969"/>
                <a:chOff x="904970" y="1582130"/>
                <a:chExt cx="3667030" cy="3687454"/>
              </a:xfrm>
            </p:grpSpPr>
            <p:cxnSp>
              <p:nvCxnSpPr>
                <p:cNvPr id="301" name="Straight Connector 300"/>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2" name="Straight Connector 301"/>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3" name="Straight Connector 302"/>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4" name="Straight Connector 303"/>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5" name="Straight Connector 304"/>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6" name="Straight Connector 305"/>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7" name="Straight Connector 306"/>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8" name="Straight Connector 307"/>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9" name="Straight Connector 308"/>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0" name="Straight Connector 309"/>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268" name="Group 267"/>
              <p:cNvGrpSpPr/>
              <p:nvPr/>
            </p:nvGrpSpPr>
            <p:grpSpPr>
              <a:xfrm>
                <a:off x="1056586" y="1734491"/>
                <a:ext cx="925399" cy="926969"/>
                <a:chOff x="904970" y="1582130"/>
                <a:chExt cx="3667030" cy="3687454"/>
              </a:xfrm>
            </p:grpSpPr>
            <p:cxnSp>
              <p:nvCxnSpPr>
                <p:cNvPr id="291" name="Straight Connector 290"/>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2" name="Straight Connector 291"/>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3" name="Straight Connector 292"/>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4" name="Straight Connector 293"/>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5" name="Straight Connector 294"/>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6" name="Straight Connector 295"/>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7" name="Straight Connector 296"/>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8" name="Straight Connector 297"/>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9" name="Straight Connector 298"/>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0" name="Straight Connector 299"/>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269" name="Group 268"/>
              <p:cNvGrpSpPr/>
              <p:nvPr/>
            </p:nvGrpSpPr>
            <p:grpSpPr>
              <a:xfrm>
                <a:off x="1056585" y="3573180"/>
                <a:ext cx="925399" cy="926969"/>
                <a:chOff x="904970" y="1582130"/>
                <a:chExt cx="3667030" cy="3687454"/>
              </a:xfrm>
            </p:grpSpPr>
            <p:cxnSp>
              <p:nvCxnSpPr>
                <p:cNvPr id="281" name="Straight Connector 280"/>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2" name="Straight Connector 281"/>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3" name="Straight Connector 282"/>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4" name="Straight Connector 283"/>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5" name="Straight Connector 284"/>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6" name="Straight Connector 285"/>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7" name="Straight Connector 286"/>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8" name="Straight Connector 287"/>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9" name="Straight Connector 288"/>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0" name="Straight Connector 289"/>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270" name="Group 269"/>
              <p:cNvGrpSpPr/>
              <p:nvPr/>
            </p:nvGrpSpPr>
            <p:grpSpPr>
              <a:xfrm>
                <a:off x="1056585" y="2651346"/>
                <a:ext cx="925399" cy="926969"/>
                <a:chOff x="904970" y="1582130"/>
                <a:chExt cx="3667030" cy="3687454"/>
              </a:xfrm>
            </p:grpSpPr>
            <p:cxnSp>
              <p:nvCxnSpPr>
                <p:cNvPr id="271" name="Straight Connector 270"/>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72" name="Straight Connector 271"/>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73" name="Straight Connector 272"/>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74" name="Straight Connector 273"/>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75" name="Straight Connector 274"/>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76" name="Straight Connector 275"/>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77" name="Straight Connector 276"/>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78" name="Straight Connector 277"/>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79" name="Straight Connector 278"/>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0" name="Straight Connector 279"/>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grpSp>
          <p:nvGrpSpPr>
            <p:cNvPr id="321" name="Group 320"/>
            <p:cNvGrpSpPr/>
            <p:nvPr/>
          </p:nvGrpSpPr>
          <p:grpSpPr>
            <a:xfrm>
              <a:off x="3140516" y="1505690"/>
              <a:ext cx="925400" cy="4614461"/>
              <a:chOff x="1056585" y="1734491"/>
              <a:chExt cx="925400" cy="4614461"/>
            </a:xfrm>
          </p:grpSpPr>
          <p:grpSp>
            <p:nvGrpSpPr>
              <p:cNvPr id="322" name="Group 321"/>
              <p:cNvGrpSpPr/>
              <p:nvPr/>
            </p:nvGrpSpPr>
            <p:grpSpPr>
              <a:xfrm>
                <a:off x="1056585" y="5421983"/>
                <a:ext cx="925399" cy="926969"/>
                <a:chOff x="904970" y="1582130"/>
                <a:chExt cx="3667030" cy="3687454"/>
              </a:xfrm>
            </p:grpSpPr>
            <p:cxnSp>
              <p:nvCxnSpPr>
                <p:cNvPr id="367" name="Straight Connector 366"/>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8" name="Straight Connector 367"/>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9" name="Straight Connector 368"/>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70" name="Straight Connector 369"/>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71" name="Straight Connector 370"/>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72" name="Straight Connector 371"/>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73" name="Straight Connector 372"/>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74" name="Straight Connector 373"/>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75" name="Straight Connector 374"/>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76" name="Straight Connector 375"/>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323" name="Group 322"/>
              <p:cNvGrpSpPr/>
              <p:nvPr/>
            </p:nvGrpSpPr>
            <p:grpSpPr>
              <a:xfrm>
                <a:off x="1056585" y="4497779"/>
                <a:ext cx="925399" cy="926969"/>
                <a:chOff x="904970" y="1582130"/>
                <a:chExt cx="3667030" cy="3687454"/>
              </a:xfrm>
            </p:grpSpPr>
            <p:cxnSp>
              <p:nvCxnSpPr>
                <p:cNvPr id="357" name="Straight Connector 356"/>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8" name="Straight Connector 357"/>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9" name="Straight Connector 358"/>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0" name="Straight Connector 359"/>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1" name="Straight Connector 360"/>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2" name="Straight Connector 361"/>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3" name="Straight Connector 362"/>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4" name="Straight Connector 363"/>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5" name="Straight Connector 364"/>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6" name="Straight Connector 365"/>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324" name="Group 323"/>
              <p:cNvGrpSpPr/>
              <p:nvPr/>
            </p:nvGrpSpPr>
            <p:grpSpPr>
              <a:xfrm>
                <a:off x="1056586" y="1734491"/>
                <a:ext cx="925399" cy="926969"/>
                <a:chOff x="904970" y="1582130"/>
                <a:chExt cx="3667030" cy="3687454"/>
              </a:xfrm>
            </p:grpSpPr>
            <p:cxnSp>
              <p:nvCxnSpPr>
                <p:cNvPr id="347" name="Straight Connector 346"/>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8" name="Straight Connector 347"/>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9" name="Straight Connector 348"/>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0" name="Straight Connector 349"/>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1" name="Straight Connector 350"/>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2" name="Straight Connector 351"/>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3" name="Straight Connector 352"/>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4" name="Straight Connector 353"/>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5" name="Straight Connector 354"/>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6" name="Straight Connector 355"/>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325" name="Group 324"/>
              <p:cNvGrpSpPr/>
              <p:nvPr/>
            </p:nvGrpSpPr>
            <p:grpSpPr>
              <a:xfrm>
                <a:off x="1056585" y="3573180"/>
                <a:ext cx="925399" cy="926969"/>
                <a:chOff x="904970" y="1582130"/>
                <a:chExt cx="3667030" cy="3687454"/>
              </a:xfrm>
            </p:grpSpPr>
            <p:cxnSp>
              <p:nvCxnSpPr>
                <p:cNvPr id="337" name="Straight Connector 336"/>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8" name="Straight Connector 337"/>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9" name="Straight Connector 338"/>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0" name="Straight Connector 339"/>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1" name="Straight Connector 340"/>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2" name="Straight Connector 341"/>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3" name="Straight Connector 342"/>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4" name="Straight Connector 343"/>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5" name="Straight Connector 344"/>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6" name="Straight Connector 345"/>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326" name="Group 325"/>
              <p:cNvGrpSpPr/>
              <p:nvPr/>
            </p:nvGrpSpPr>
            <p:grpSpPr>
              <a:xfrm>
                <a:off x="1056585" y="2651346"/>
                <a:ext cx="925399" cy="926969"/>
                <a:chOff x="904970" y="1582130"/>
                <a:chExt cx="3667030" cy="3687454"/>
              </a:xfrm>
            </p:grpSpPr>
            <p:cxnSp>
              <p:nvCxnSpPr>
                <p:cNvPr id="327" name="Straight Connector 326"/>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28" name="Straight Connector 327"/>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29" name="Straight Connector 328"/>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0" name="Straight Connector 329"/>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1" name="Straight Connector 330"/>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2" name="Straight Connector 331"/>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3" name="Straight Connector 332"/>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4" name="Straight Connector 333"/>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5" name="Straight Connector 334"/>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6" name="Straight Connector 335"/>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grpSp>
          <p:nvGrpSpPr>
            <p:cNvPr id="377" name="Group 376"/>
            <p:cNvGrpSpPr/>
            <p:nvPr/>
          </p:nvGrpSpPr>
          <p:grpSpPr>
            <a:xfrm>
              <a:off x="4065914" y="1505690"/>
              <a:ext cx="925400" cy="4614461"/>
              <a:chOff x="1056585" y="1734491"/>
              <a:chExt cx="925400" cy="4614461"/>
            </a:xfrm>
          </p:grpSpPr>
          <p:grpSp>
            <p:nvGrpSpPr>
              <p:cNvPr id="378" name="Group 377"/>
              <p:cNvGrpSpPr/>
              <p:nvPr/>
            </p:nvGrpSpPr>
            <p:grpSpPr>
              <a:xfrm>
                <a:off x="1056585" y="5421983"/>
                <a:ext cx="925399" cy="926969"/>
                <a:chOff x="904970" y="1582130"/>
                <a:chExt cx="3667030" cy="3687454"/>
              </a:xfrm>
            </p:grpSpPr>
            <p:cxnSp>
              <p:nvCxnSpPr>
                <p:cNvPr id="423" name="Straight Connector 422"/>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4" name="Straight Connector 423"/>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5" name="Straight Connector 424"/>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6" name="Straight Connector 425"/>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7" name="Straight Connector 426"/>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8" name="Straight Connector 427"/>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9" name="Straight Connector 428"/>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30" name="Straight Connector 429"/>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31" name="Straight Connector 430"/>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32" name="Straight Connector 431"/>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379" name="Group 378"/>
              <p:cNvGrpSpPr/>
              <p:nvPr/>
            </p:nvGrpSpPr>
            <p:grpSpPr>
              <a:xfrm>
                <a:off x="1056585" y="4497779"/>
                <a:ext cx="925399" cy="926969"/>
                <a:chOff x="904970" y="1582130"/>
                <a:chExt cx="3667030" cy="3687454"/>
              </a:xfrm>
            </p:grpSpPr>
            <p:cxnSp>
              <p:nvCxnSpPr>
                <p:cNvPr id="413" name="Straight Connector 412"/>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4" name="Straight Connector 413"/>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5" name="Straight Connector 414"/>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6" name="Straight Connector 415"/>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7" name="Straight Connector 416"/>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8" name="Straight Connector 417"/>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9" name="Straight Connector 418"/>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0" name="Straight Connector 419"/>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1" name="Straight Connector 420"/>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2" name="Straight Connector 421"/>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380" name="Group 379"/>
              <p:cNvGrpSpPr/>
              <p:nvPr/>
            </p:nvGrpSpPr>
            <p:grpSpPr>
              <a:xfrm>
                <a:off x="1056586" y="1734491"/>
                <a:ext cx="925399" cy="926969"/>
                <a:chOff x="904970" y="1582130"/>
                <a:chExt cx="3667030" cy="3687454"/>
              </a:xfrm>
            </p:grpSpPr>
            <p:cxnSp>
              <p:nvCxnSpPr>
                <p:cNvPr id="403" name="Straight Connector 402"/>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4" name="Straight Connector 403"/>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5" name="Straight Connector 404"/>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6" name="Straight Connector 405"/>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7" name="Straight Connector 406"/>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8" name="Straight Connector 407"/>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9" name="Straight Connector 408"/>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0" name="Straight Connector 409"/>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1" name="Straight Connector 410"/>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2" name="Straight Connector 411"/>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381" name="Group 380"/>
              <p:cNvGrpSpPr/>
              <p:nvPr/>
            </p:nvGrpSpPr>
            <p:grpSpPr>
              <a:xfrm>
                <a:off x="1056585" y="3573180"/>
                <a:ext cx="925399" cy="926969"/>
                <a:chOff x="904970" y="1582130"/>
                <a:chExt cx="3667030" cy="3687454"/>
              </a:xfrm>
            </p:grpSpPr>
            <p:cxnSp>
              <p:nvCxnSpPr>
                <p:cNvPr id="393" name="Straight Connector 392"/>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4" name="Straight Connector 393"/>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5" name="Straight Connector 394"/>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6" name="Straight Connector 395"/>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7" name="Straight Connector 396"/>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8" name="Straight Connector 397"/>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9" name="Straight Connector 398"/>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0" name="Straight Connector 399"/>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1" name="Straight Connector 400"/>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2" name="Straight Connector 401"/>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382" name="Group 381"/>
              <p:cNvGrpSpPr/>
              <p:nvPr/>
            </p:nvGrpSpPr>
            <p:grpSpPr>
              <a:xfrm>
                <a:off x="1056585" y="2651346"/>
                <a:ext cx="925399" cy="926969"/>
                <a:chOff x="904970" y="1582130"/>
                <a:chExt cx="3667030" cy="3687454"/>
              </a:xfrm>
            </p:grpSpPr>
            <p:cxnSp>
              <p:nvCxnSpPr>
                <p:cNvPr id="383" name="Straight Connector 382"/>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84" name="Straight Connector 383"/>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85" name="Straight Connector 384"/>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86" name="Straight Connector 385"/>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87" name="Straight Connector 386"/>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88" name="Straight Connector 387"/>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89" name="Straight Connector 388"/>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0" name="Straight Connector 389"/>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1" name="Straight Connector 390"/>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2" name="Straight Connector 391"/>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grpSp>
          <p:nvGrpSpPr>
            <p:cNvPr id="433" name="Group 432"/>
            <p:cNvGrpSpPr/>
            <p:nvPr/>
          </p:nvGrpSpPr>
          <p:grpSpPr>
            <a:xfrm>
              <a:off x="4991312" y="1505690"/>
              <a:ext cx="925400" cy="4614461"/>
              <a:chOff x="1056585" y="1734491"/>
              <a:chExt cx="925400" cy="4614461"/>
            </a:xfrm>
          </p:grpSpPr>
          <p:grpSp>
            <p:nvGrpSpPr>
              <p:cNvPr id="434" name="Group 433"/>
              <p:cNvGrpSpPr/>
              <p:nvPr/>
            </p:nvGrpSpPr>
            <p:grpSpPr>
              <a:xfrm>
                <a:off x="1056585" y="5421983"/>
                <a:ext cx="925399" cy="926969"/>
                <a:chOff x="904970" y="1582130"/>
                <a:chExt cx="3667030" cy="3687454"/>
              </a:xfrm>
            </p:grpSpPr>
            <p:cxnSp>
              <p:nvCxnSpPr>
                <p:cNvPr id="479" name="Straight Connector 478"/>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0" name="Straight Connector 479"/>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1" name="Straight Connector 480"/>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2" name="Straight Connector 481"/>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3" name="Straight Connector 482"/>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4" name="Straight Connector 483"/>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5" name="Straight Connector 484"/>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6" name="Straight Connector 485"/>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7" name="Straight Connector 486"/>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8" name="Straight Connector 487"/>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435" name="Group 434"/>
              <p:cNvGrpSpPr/>
              <p:nvPr/>
            </p:nvGrpSpPr>
            <p:grpSpPr>
              <a:xfrm>
                <a:off x="1056585" y="4497779"/>
                <a:ext cx="925399" cy="926969"/>
                <a:chOff x="904970" y="1582130"/>
                <a:chExt cx="3667030" cy="3687454"/>
              </a:xfrm>
            </p:grpSpPr>
            <p:cxnSp>
              <p:nvCxnSpPr>
                <p:cNvPr id="469" name="Straight Connector 468"/>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0" name="Straight Connector 469"/>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1" name="Straight Connector 470"/>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2" name="Straight Connector 471"/>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3" name="Straight Connector 472"/>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4" name="Straight Connector 473"/>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5" name="Straight Connector 474"/>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6" name="Straight Connector 475"/>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7" name="Straight Connector 476"/>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8" name="Straight Connector 477"/>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436" name="Group 435"/>
              <p:cNvGrpSpPr/>
              <p:nvPr/>
            </p:nvGrpSpPr>
            <p:grpSpPr>
              <a:xfrm>
                <a:off x="1056586" y="1734491"/>
                <a:ext cx="925399" cy="926969"/>
                <a:chOff x="904970" y="1582130"/>
                <a:chExt cx="3667030" cy="3687454"/>
              </a:xfrm>
            </p:grpSpPr>
            <p:cxnSp>
              <p:nvCxnSpPr>
                <p:cNvPr id="459" name="Straight Connector 458"/>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0" name="Straight Connector 459"/>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1" name="Straight Connector 460"/>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2" name="Straight Connector 461"/>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3" name="Straight Connector 462"/>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4" name="Straight Connector 463"/>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5" name="Straight Connector 464"/>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6" name="Straight Connector 465"/>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7" name="Straight Connector 466"/>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8" name="Straight Connector 467"/>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437" name="Group 436"/>
              <p:cNvGrpSpPr/>
              <p:nvPr/>
            </p:nvGrpSpPr>
            <p:grpSpPr>
              <a:xfrm>
                <a:off x="1056585" y="3573180"/>
                <a:ext cx="925399" cy="926969"/>
                <a:chOff x="904970" y="1582130"/>
                <a:chExt cx="3667030" cy="3687454"/>
              </a:xfrm>
            </p:grpSpPr>
            <p:cxnSp>
              <p:nvCxnSpPr>
                <p:cNvPr id="449" name="Straight Connector 448"/>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0" name="Straight Connector 449"/>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1" name="Straight Connector 450"/>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2" name="Straight Connector 451"/>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3" name="Straight Connector 452"/>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4" name="Straight Connector 453"/>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5" name="Straight Connector 454"/>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6" name="Straight Connector 455"/>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7" name="Straight Connector 456"/>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8" name="Straight Connector 457"/>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438" name="Group 437"/>
              <p:cNvGrpSpPr/>
              <p:nvPr/>
            </p:nvGrpSpPr>
            <p:grpSpPr>
              <a:xfrm>
                <a:off x="1056585" y="2651346"/>
                <a:ext cx="925399" cy="926969"/>
                <a:chOff x="904970" y="1582130"/>
                <a:chExt cx="3667030" cy="3687454"/>
              </a:xfrm>
            </p:grpSpPr>
            <p:cxnSp>
              <p:nvCxnSpPr>
                <p:cNvPr id="439" name="Straight Connector 438"/>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0" name="Straight Connector 439"/>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1" name="Straight Connector 440"/>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2" name="Straight Connector 441"/>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3" name="Straight Connector 442"/>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4" name="Straight Connector 443"/>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5" name="Straight Connector 444"/>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6" name="Straight Connector 445"/>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7" name="Straight Connector 446"/>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8" name="Straight Connector 447"/>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grpSp>
      <p:grpSp>
        <p:nvGrpSpPr>
          <p:cNvPr id="527" name="Group 526"/>
          <p:cNvGrpSpPr/>
          <p:nvPr/>
        </p:nvGrpSpPr>
        <p:grpSpPr>
          <a:xfrm>
            <a:off x="6735072" y="2247400"/>
            <a:ext cx="1999754" cy="1096022"/>
            <a:chOff x="6551817" y="565047"/>
            <a:chExt cx="1999754" cy="1096022"/>
          </a:xfrm>
        </p:grpSpPr>
        <p:grpSp>
          <p:nvGrpSpPr>
            <p:cNvPr id="522" name="Group 521"/>
            <p:cNvGrpSpPr/>
            <p:nvPr/>
          </p:nvGrpSpPr>
          <p:grpSpPr>
            <a:xfrm>
              <a:off x="6551817" y="631065"/>
              <a:ext cx="1147840" cy="1030004"/>
              <a:chOff x="6446235" y="573970"/>
              <a:chExt cx="2060010" cy="2060010"/>
            </a:xfrm>
          </p:grpSpPr>
          <p:grpSp>
            <p:nvGrpSpPr>
              <p:cNvPr id="514" name="Group 513"/>
              <p:cNvGrpSpPr/>
              <p:nvPr/>
            </p:nvGrpSpPr>
            <p:grpSpPr>
              <a:xfrm>
                <a:off x="7358404" y="573970"/>
                <a:ext cx="235671" cy="2060010"/>
                <a:chOff x="7206004" y="573970"/>
                <a:chExt cx="235671" cy="2060010"/>
              </a:xfrm>
            </p:grpSpPr>
            <p:cxnSp>
              <p:nvCxnSpPr>
                <p:cNvPr id="502" name="Straight Connector 501"/>
                <p:cNvCxnSpPr/>
                <p:nvPr/>
              </p:nvCxnSpPr>
              <p:spPr>
                <a:xfrm>
                  <a:off x="7323839" y="688157"/>
                  <a:ext cx="0" cy="1831637"/>
                </a:xfrm>
                <a:prstGeom prst="line">
                  <a:avLst/>
                </a:prstGeom>
                <a:ln w="952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508" name="Oval 507"/>
                <p:cNvSpPr/>
                <p:nvPr/>
              </p:nvSpPr>
              <p:spPr>
                <a:xfrm>
                  <a:off x="7206004" y="1947698"/>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sp>
              <p:nvSpPr>
                <p:cNvPr id="509" name="Oval 508"/>
                <p:cNvSpPr/>
                <p:nvPr/>
              </p:nvSpPr>
              <p:spPr>
                <a:xfrm>
                  <a:off x="7206004" y="2405607"/>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sp>
              <p:nvSpPr>
                <p:cNvPr id="510" name="Oval 509"/>
                <p:cNvSpPr/>
                <p:nvPr/>
              </p:nvSpPr>
              <p:spPr>
                <a:xfrm>
                  <a:off x="7206004" y="1031880"/>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sp>
              <p:nvSpPr>
                <p:cNvPr id="507" name="Oval 506"/>
                <p:cNvSpPr/>
                <p:nvPr/>
              </p:nvSpPr>
              <p:spPr>
                <a:xfrm>
                  <a:off x="7206004" y="1489789"/>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sp>
              <p:nvSpPr>
                <p:cNvPr id="511" name="Oval 510"/>
                <p:cNvSpPr/>
                <p:nvPr/>
              </p:nvSpPr>
              <p:spPr>
                <a:xfrm>
                  <a:off x="7206004" y="573970"/>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grpSp>
          <p:grpSp>
            <p:nvGrpSpPr>
              <p:cNvPr id="515" name="Group 514"/>
              <p:cNvGrpSpPr/>
              <p:nvPr/>
            </p:nvGrpSpPr>
            <p:grpSpPr>
              <a:xfrm rot="16200000">
                <a:off x="7358404" y="573970"/>
                <a:ext cx="235671" cy="2060010"/>
                <a:chOff x="7206004" y="573970"/>
                <a:chExt cx="235671" cy="2060010"/>
              </a:xfrm>
            </p:grpSpPr>
            <p:cxnSp>
              <p:nvCxnSpPr>
                <p:cNvPr id="516" name="Straight Connector 515"/>
                <p:cNvCxnSpPr/>
                <p:nvPr/>
              </p:nvCxnSpPr>
              <p:spPr>
                <a:xfrm>
                  <a:off x="7323839" y="688157"/>
                  <a:ext cx="0" cy="1831637"/>
                </a:xfrm>
                <a:prstGeom prst="line">
                  <a:avLst/>
                </a:prstGeom>
                <a:ln w="952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517" name="Oval 516"/>
                <p:cNvSpPr/>
                <p:nvPr/>
              </p:nvSpPr>
              <p:spPr>
                <a:xfrm>
                  <a:off x="7206004" y="1947698"/>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sp>
              <p:nvSpPr>
                <p:cNvPr id="518" name="Oval 517"/>
                <p:cNvSpPr/>
                <p:nvPr/>
              </p:nvSpPr>
              <p:spPr>
                <a:xfrm>
                  <a:off x="7206004" y="2405607"/>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sp>
              <p:nvSpPr>
                <p:cNvPr id="519" name="Oval 518"/>
                <p:cNvSpPr/>
                <p:nvPr/>
              </p:nvSpPr>
              <p:spPr>
                <a:xfrm>
                  <a:off x="7206004" y="1031880"/>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sp>
              <p:nvSpPr>
                <p:cNvPr id="520" name="Oval 519"/>
                <p:cNvSpPr/>
                <p:nvPr/>
              </p:nvSpPr>
              <p:spPr>
                <a:xfrm>
                  <a:off x="7206004" y="1489789"/>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sp>
              <p:nvSpPr>
                <p:cNvPr id="521" name="Oval 520"/>
                <p:cNvSpPr/>
                <p:nvPr/>
              </p:nvSpPr>
              <p:spPr>
                <a:xfrm>
                  <a:off x="7206004" y="573970"/>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grpSp>
        </p:grpSp>
        <p:sp>
          <p:nvSpPr>
            <p:cNvPr id="523" name="TextBox 522"/>
            <p:cNvSpPr txBox="1"/>
            <p:nvPr/>
          </p:nvSpPr>
          <p:spPr>
            <a:xfrm>
              <a:off x="7317259" y="565047"/>
              <a:ext cx="1234312" cy="246221"/>
            </a:xfrm>
            <a:prstGeom prst="rect">
              <a:avLst/>
            </a:prstGeom>
            <a:noFill/>
          </p:spPr>
          <p:txBody>
            <a:bodyPr wrap="none" lIns="0" tIns="0" rIns="0" bIns="0" rtlCol="0">
              <a:spAutoFit/>
            </a:bodyPr>
            <a:lstStyle/>
            <a:p>
              <a:r>
                <a:rPr lang="en-US" sz="1600" smtClean="0">
                  <a:solidFill>
                    <a:schemeClr val="tx2"/>
                  </a:solidFill>
                  <a:cs typeface="Neo Sans Intel"/>
                </a:rPr>
                <a:t>Stencil S(R)</a:t>
              </a:r>
              <a:endParaRPr lang="en-US" sz="1600" dirty="0" err="1" smtClean="0">
                <a:solidFill>
                  <a:schemeClr val="tx2"/>
                </a:solidFill>
                <a:cs typeface="Neo Sans Intel"/>
              </a:endParaRPr>
            </a:p>
          </p:txBody>
        </p:sp>
        <p:sp>
          <p:nvSpPr>
            <p:cNvPr id="524" name="TextBox 523"/>
            <p:cNvSpPr txBox="1"/>
            <p:nvPr/>
          </p:nvSpPr>
          <p:spPr>
            <a:xfrm>
              <a:off x="7224097" y="1259289"/>
              <a:ext cx="440826" cy="246221"/>
            </a:xfrm>
            <a:prstGeom prst="rect">
              <a:avLst/>
            </a:prstGeom>
            <a:noFill/>
          </p:spPr>
          <p:txBody>
            <a:bodyPr wrap="none" lIns="0" tIns="0" rIns="0" bIns="0" rtlCol="0">
              <a:spAutoFit/>
            </a:bodyPr>
            <a:lstStyle/>
            <a:p>
              <a:r>
                <a:rPr lang="en-US" sz="1600" smtClean="0">
                  <a:solidFill>
                    <a:schemeClr val="tx2"/>
                  </a:solidFill>
                  <a:cs typeface="Neo Sans Intel"/>
                </a:rPr>
                <a:t>R=2</a:t>
              </a:r>
              <a:endParaRPr lang="en-US" sz="1600" dirty="0" err="1" smtClean="0">
                <a:solidFill>
                  <a:schemeClr val="tx2"/>
                </a:solidFill>
                <a:cs typeface="Neo Sans Intel"/>
              </a:endParaRPr>
            </a:p>
          </p:txBody>
        </p:sp>
      </p:grpSp>
      <p:sp>
        <p:nvSpPr>
          <p:cNvPr id="533" name="Title 1"/>
          <p:cNvSpPr>
            <a:spLocks noGrp="1"/>
          </p:cNvSpPr>
          <p:nvPr>
            <p:ph type="title"/>
          </p:nvPr>
        </p:nvSpPr>
        <p:spPr>
          <a:xfrm>
            <a:off x="572515" y="194090"/>
            <a:ext cx="8350768" cy="1152000"/>
          </a:xfrm>
        </p:spPr>
        <p:txBody>
          <a:bodyPr>
            <a:normAutofit/>
          </a:bodyPr>
          <a:lstStyle/>
          <a:p>
            <a:pPr algn="ctr"/>
            <a:r>
              <a:rPr lang="en-US" dirty="0" smtClean="0"/>
              <a:t>AMR PRK Specification</a:t>
            </a:r>
            <a:endParaRPr lang="en-US" dirty="0"/>
          </a:p>
        </p:txBody>
      </p:sp>
      <p:sp>
        <p:nvSpPr>
          <p:cNvPr id="532" name="TextBox 1"/>
          <p:cNvSpPr txBox="1"/>
          <p:nvPr/>
        </p:nvSpPr>
        <p:spPr>
          <a:xfrm>
            <a:off x="6242978" y="3566295"/>
            <a:ext cx="2680306" cy="230832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Parameters:</a:t>
            </a:r>
          </a:p>
          <a:p>
            <a:pPr marL="285750" indent="-285750">
              <a:buFont typeface="Arial" panose="020B0604020202020204" pitchFamily="34" charset="0"/>
              <a:buChar char="•"/>
            </a:pPr>
            <a:r>
              <a:rPr lang="en-US" dirty="0" smtClean="0"/>
              <a:t>Size of BG</a:t>
            </a:r>
          </a:p>
          <a:p>
            <a:pPr marL="285750" indent="-285750">
              <a:buFont typeface="Arial" panose="020B0604020202020204" pitchFamily="34" charset="0"/>
              <a:buChar char="•"/>
            </a:pPr>
            <a:r>
              <a:rPr lang="en-US" dirty="0" smtClean="0"/>
              <a:t>Size + refinement level of RGs</a:t>
            </a:r>
          </a:p>
          <a:p>
            <a:pPr marL="285750" indent="-285750">
              <a:buFont typeface="Arial" panose="020B0604020202020204" pitchFamily="34" charset="0"/>
              <a:buChar char="•"/>
            </a:pPr>
            <a:r>
              <a:rPr lang="en-US" dirty="0" smtClean="0"/>
              <a:t>Frequency + duration of refinement</a:t>
            </a:r>
          </a:p>
          <a:p>
            <a:pPr marL="285750" indent="-285750">
              <a:buFont typeface="Arial" panose="020B0604020202020204" pitchFamily="34" charset="0"/>
              <a:buChar char="•"/>
            </a:pPr>
            <a:r>
              <a:rPr lang="en-US" dirty="0" smtClean="0"/>
              <a:t>Iterations on RGs</a:t>
            </a:r>
            <a:endParaRPr lang="en-US" dirty="0"/>
          </a:p>
        </p:txBody>
      </p:sp>
      <p:sp>
        <p:nvSpPr>
          <p:cNvPr id="2" name="TextBox 1"/>
          <p:cNvSpPr txBox="1"/>
          <p:nvPr/>
        </p:nvSpPr>
        <p:spPr>
          <a:xfrm>
            <a:off x="916818" y="817741"/>
            <a:ext cx="8328114" cy="1107996"/>
          </a:xfrm>
          <a:prstGeom prst="rect">
            <a:avLst/>
          </a:prstGeom>
          <a:noFill/>
        </p:spPr>
        <p:txBody>
          <a:bodyPr wrap="none" lIns="0" tIns="0" rIns="0" bIns="0" rtlCol="0">
            <a:spAutoFit/>
          </a:bodyPr>
          <a:lstStyle/>
          <a:p>
            <a:r>
              <a:rPr lang="en-US" sz="2400" dirty="0">
                <a:solidFill>
                  <a:srgbClr val="0070C0"/>
                </a:solidFill>
                <a:cs typeface="Neo Sans Intel"/>
              </a:rPr>
              <a:t>Stencil PRK with Background Grid (BG) &amp; periodic </a:t>
            </a:r>
            <a:endParaRPr lang="en-US" sz="2400" dirty="0" smtClean="0">
              <a:solidFill>
                <a:srgbClr val="0070C0"/>
              </a:solidFill>
              <a:cs typeface="Neo Sans Intel"/>
            </a:endParaRPr>
          </a:p>
          <a:p>
            <a:r>
              <a:rPr lang="en-US" sz="2400" dirty="0">
                <a:solidFill>
                  <a:srgbClr val="0070C0"/>
                </a:solidFill>
                <a:cs typeface="Neo Sans Intel"/>
              </a:rPr>
              <a:t>	</a:t>
            </a:r>
            <a:r>
              <a:rPr lang="en-US" sz="2400" dirty="0" smtClean="0">
                <a:solidFill>
                  <a:srgbClr val="0070C0"/>
                </a:solidFill>
                <a:cs typeface="Neo Sans Intel"/>
              </a:rPr>
              <a:t>					Refinement </a:t>
            </a:r>
            <a:r>
              <a:rPr lang="en-US" sz="2400" dirty="0">
                <a:solidFill>
                  <a:srgbClr val="0070C0"/>
                </a:solidFill>
                <a:cs typeface="Neo Sans Intel"/>
              </a:rPr>
              <a:t>Grids </a:t>
            </a:r>
            <a:endParaRPr lang="en-US" sz="2400" dirty="0" smtClean="0">
              <a:solidFill>
                <a:srgbClr val="0070C0"/>
              </a:solidFill>
              <a:cs typeface="Neo Sans Intel"/>
            </a:endParaRPr>
          </a:p>
          <a:p>
            <a:r>
              <a:rPr lang="en-US" sz="2400" dirty="0">
                <a:solidFill>
                  <a:srgbClr val="0070C0"/>
                </a:solidFill>
                <a:cs typeface="Neo Sans Intel"/>
              </a:rPr>
              <a:t>	</a:t>
            </a:r>
            <a:r>
              <a:rPr lang="en-US" sz="2400" dirty="0" smtClean="0">
                <a:solidFill>
                  <a:srgbClr val="0070C0"/>
                </a:solidFill>
                <a:cs typeface="Neo Sans Intel"/>
              </a:rPr>
              <a:t>					(</a:t>
            </a:r>
            <a:r>
              <a:rPr lang="en-US" sz="2400" dirty="0">
                <a:solidFill>
                  <a:srgbClr val="0070C0"/>
                </a:solidFill>
                <a:cs typeface="Neo Sans Intel"/>
              </a:rPr>
              <a:t>RGs)</a:t>
            </a:r>
            <a:endParaRPr lang="en-US" sz="2400" dirty="0" smtClean="0">
              <a:solidFill>
                <a:srgbClr val="0070C0"/>
              </a:solidFill>
              <a:cs typeface="Neo Sans Intel"/>
            </a:endParaRPr>
          </a:p>
        </p:txBody>
      </p:sp>
    </p:spTree>
    <p:extLst>
      <p:ext uri="{BB962C8B-B14F-4D97-AF65-F5344CB8AC3E}">
        <p14:creationId xmlns:p14="http://schemas.microsoft.com/office/powerpoint/2010/main" val="17018387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F7EAB6FE-9CE9-4320-8DE1-51779DEA9385}" type="slidenum">
              <a:rPr lang="en-US" smtClean="0"/>
              <a:t>7</a:t>
            </a:fld>
            <a:endParaRPr lang="en-US"/>
          </a:p>
        </p:txBody>
      </p:sp>
      <p:grpSp>
        <p:nvGrpSpPr>
          <p:cNvPr id="489" name="Group 488"/>
          <p:cNvGrpSpPr/>
          <p:nvPr/>
        </p:nvGrpSpPr>
        <p:grpSpPr>
          <a:xfrm>
            <a:off x="1132248" y="1367148"/>
            <a:ext cx="4626994" cy="4614461"/>
            <a:chOff x="1289718" y="1505690"/>
            <a:chExt cx="4626994" cy="4614461"/>
          </a:xfrm>
        </p:grpSpPr>
        <p:grpSp>
          <p:nvGrpSpPr>
            <p:cNvPr id="264" name="Group 263"/>
            <p:cNvGrpSpPr/>
            <p:nvPr/>
          </p:nvGrpSpPr>
          <p:grpSpPr>
            <a:xfrm>
              <a:off x="1289718" y="1505690"/>
              <a:ext cx="925400" cy="4614461"/>
              <a:chOff x="1056585" y="1734491"/>
              <a:chExt cx="925400" cy="4614461"/>
            </a:xfrm>
          </p:grpSpPr>
          <p:grpSp>
            <p:nvGrpSpPr>
              <p:cNvPr id="209" name="Group 208"/>
              <p:cNvGrpSpPr/>
              <p:nvPr/>
            </p:nvGrpSpPr>
            <p:grpSpPr>
              <a:xfrm>
                <a:off x="1056585" y="5421983"/>
                <a:ext cx="925399" cy="926969"/>
                <a:chOff x="904970" y="1582130"/>
                <a:chExt cx="3667030" cy="3687454"/>
              </a:xfrm>
            </p:grpSpPr>
            <p:cxnSp>
              <p:nvCxnSpPr>
                <p:cNvPr id="254" name="Straight Connector 253"/>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5" name="Straight Connector 254"/>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6" name="Straight Connector 255"/>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7" name="Straight Connector 256"/>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8" name="Straight Connector 257"/>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9" name="Straight Connector 258"/>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60" name="Straight Connector 259"/>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61" name="Straight Connector 260"/>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62" name="Straight Connector 261"/>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63" name="Straight Connector 262"/>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210" name="Group 209"/>
              <p:cNvGrpSpPr/>
              <p:nvPr/>
            </p:nvGrpSpPr>
            <p:grpSpPr>
              <a:xfrm>
                <a:off x="1056585" y="4497779"/>
                <a:ext cx="925399" cy="926969"/>
                <a:chOff x="904970" y="1582130"/>
                <a:chExt cx="3667030" cy="3687454"/>
              </a:xfrm>
            </p:grpSpPr>
            <p:cxnSp>
              <p:nvCxnSpPr>
                <p:cNvPr id="244" name="Straight Connector 243"/>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5" name="Straight Connector 244"/>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6" name="Straight Connector 245"/>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7" name="Straight Connector 246"/>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8" name="Straight Connector 247"/>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9" name="Straight Connector 248"/>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0" name="Straight Connector 249"/>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1" name="Straight Connector 250"/>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2" name="Straight Connector 251"/>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3" name="Straight Connector 252"/>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211" name="Group 210"/>
              <p:cNvGrpSpPr/>
              <p:nvPr/>
            </p:nvGrpSpPr>
            <p:grpSpPr>
              <a:xfrm>
                <a:off x="1056586" y="1734491"/>
                <a:ext cx="925399" cy="926969"/>
                <a:chOff x="904970" y="1582130"/>
                <a:chExt cx="3667030" cy="3687454"/>
              </a:xfrm>
            </p:grpSpPr>
            <p:cxnSp>
              <p:nvCxnSpPr>
                <p:cNvPr id="234" name="Straight Connector 233"/>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5" name="Straight Connector 234"/>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6" name="Straight Connector 235"/>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7" name="Straight Connector 236"/>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8" name="Straight Connector 237"/>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9" name="Straight Connector 238"/>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0" name="Straight Connector 239"/>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1" name="Straight Connector 240"/>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2" name="Straight Connector 241"/>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3" name="Straight Connector 242"/>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212" name="Group 211"/>
              <p:cNvGrpSpPr/>
              <p:nvPr/>
            </p:nvGrpSpPr>
            <p:grpSpPr>
              <a:xfrm>
                <a:off x="1056585" y="3573180"/>
                <a:ext cx="925399" cy="926969"/>
                <a:chOff x="904970" y="1582130"/>
                <a:chExt cx="3667030" cy="3687454"/>
              </a:xfrm>
            </p:grpSpPr>
            <p:cxnSp>
              <p:nvCxnSpPr>
                <p:cNvPr id="224" name="Straight Connector 223"/>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5" name="Straight Connector 224"/>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6" name="Straight Connector 225"/>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7" name="Straight Connector 226"/>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8" name="Straight Connector 227"/>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9" name="Straight Connector 228"/>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0" name="Straight Connector 229"/>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1" name="Straight Connector 230"/>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2" name="Straight Connector 231"/>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3" name="Straight Connector 232"/>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213" name="Group 212"/>
              <p:cNvGrpSpPr/>
              <p:nvPr/>
            </p:nvGrpSpPr>
            <p:grpSpPr>
              <a:xfrm>
                <a:off x="1056585" y="2651346"/>
                <a:ext cx="925399" cy="926969"/>
                <a:chOff x="904970" y="1582130"/>
                <a:chExt cx="3667030" cy="3687454"/>
              </a:xfrm>
            </p:grpSpPr>
            <p:cxnSp>
              <p:nvCxnSpPr>
                <p:cNvPr id="214" name="Straight Connector 213"/>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15" name="Straight Connector 214"/>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16" name="Straight Connector 215"/>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17" name="Straight Connector 216"/>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18" name="Straight Connector 217"/>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19" name="Straight Connector 218"/>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0" name="Straight Connector 219"/>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1" name="Straight Connector 220"/>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2" name="Straight Connector 221"/>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3" name="Straight Connector 222"/>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grpSp>
          <p:nvGrpSpPr>
            <p:cNvPr id="265" name="Group 264"/>
            <p:cNvGrpSpPr/>
            <p:nvPr/>
          </p:nvGrpSpPr>
          <p:grpSpPr>
            <a:xfrm>
              <a:off x="2215116" y="1505690"/>
              <a:ext cx="925400" cy="4614461"/>
              <a:chOff x="1056585" y="1734491"/>
              <a:chExt cx="925400" cy="4614461"/>
            </a:xfrm>
          </p:grpSpPr>
          <p:grpSp>
            <p:nvGrpSpPr>
              <p:cNvPr id="266" name="Group 265"/>
              <p:cNvGrpSpPr/>
              <p:nvPr/>
            </p:nvGrpSpPr>
            <p:grpSpPr>
              <a:xfrm>
                <a:off x="1056585" y="5421983"/>
                <a:ext cx="925399" cy="926969"/>
                <a:chOff x="904970" y="1582130"/>
                <a:chExt cx="3667030" cy="3687454"/>
              </a:xfrm>
            </p:grpSpPr>
            <p:cxnSp>
              <p:nvCxnSpPr>
                <p:cNvPr id="311" name="Straight Connector 310"/>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2" name="Straight Connector 311"/>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3" name="Straight Connector 312"/>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4" name="Straight Connector 313"/>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5" name="Straight Connector 314"/>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6" name="Straight Connector 315"/>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7" name="Straight Connector 316"/>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8" name="Straight Connector 317"/>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9" name="Straight Connector 318"/>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20" name="Straight Connector 319"/>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267" name="Group 266"/>
              <p:cNvGrpSpPr/>
              <p:nvPr/>
            </p:nvGrpSpPr>
            <p:grpSpPr>
              <a:xfrm>
                <a:off x="1056585" y="4497779"/>
                <a:ext cx="925399" cy="926969"/>
                <a:chOff x="904970" y="1582130"/>
                <a:chExt cx="3667030" cy="3687454"/>
              </a:xfrm>
            </p:grpSpPr>
            <p:cxnSp>
              <p:nvCxnSpPr>
                <p:cNvPr id="301" name="Straight Connector 300"/>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2" name="Straight Connector 301"/>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3" name="Straight Connector 302"/>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4" name="Straight Connector 303"/>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5" name="Straight Connector 304"/>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6" name="Straight Connector 305"/>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7" name="Straight Connector 306"/>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8" name="Straight Connector 307"/>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9" name="Straight Connector 308"/>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0" name="Straight Connector 309"/>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268" name="Group 267"/>
              <p:cNvGrpSpPr/>
              <p:nvPr/>
            </p:nvGrpSpPr>
            <p:grpSpPr>
              <a:xfrm>
                <a:off x="1056586" y="1734491"/>
                <a:ext cx="925399" cy="926969"/>
                <a:chOff x="904970" y="1582130"/>
                <a:chExt cx="3667030" cy="3687454"/>
              </a:xfrm>
            </p:grpSpPr>
            <p:cxnSp>
              <p:nvCxnSpPr>
                <p:cNvPr id="291" name="Straight Connector 290"/>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2" name="Straight Connector 291"/>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3" name="Straight Connector 292"/>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4" name="Straight Connector 293"/>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5" name="Straight Connector 294"/>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6" name="Straight Connector 295"/>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7" name="Straight Connector 296"/>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8" name="Straight Connector 297"/>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9" name="Straight Connector 298"/>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0" name="Straight Connector 299"/>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269" name="Group 268"/>
              <p:cNvGrpSpPr/>
              <p:nvPr/>
            </p:nvGrpSpPr>
            <p:grpSpPr>
              <a:xfrm>
                <a:off x="1056585" y="3573180"/>
                <a:ext cx="925399" cy="926969"/>
                <a:chOff x="904970" y="1582130"/>
                <a:chExt cx="3667030" cy="3687454"/>
              </a:xfrm>
            </p:grpSpPr>
            <p:cxnSp>
              <p:nvCxnSpPr>
                <p:cNvPr id="281" name="Straight Connector 280"/>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2" name="Straight Connector 281"/>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3" name="Straight Connector 282"/>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4" name="Straight Connector 283"/>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5" name="Straight Connector 284"/>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6" name="Straight Connector 285"/>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7" name="Straight Connector 286"/>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8" name="Straight Connector 287"/>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9" name="Straight Connector 288"/>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0" name="Straight Connector 289"/>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270" name="Group 269"/>
              <p:cNvGrpSpPr/>
              <p:nvPr/>
            </p:nvGrpSpPr>
            <p:grpSpPr>
              <a:xfrm>
                <a:off x="1056585" y="2651346"/>
                <a:ext cx="925399" cy="926969"/>
                <a:chOff x="904970" y="1582130"/>
                <a:chExt cx="3667030" cy="3687454"/>
              </a:xfrm>
            </p:grpSpPr>
            <p:cxnSp>
              <p:nvCxnSpPr>
                <p:cNvPr id="271" name="Straight Connector 270"/>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72" name="Straight Connector 271"/>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73" name="Straight Connector 272"/>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74" name="Straight Connector 273"/>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75" name="Straight Connector 274"/>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76" name="Straight Connector 275"/>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77" name="Straight Connector 276"/>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78" name="Straight Connector 277"/>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79" name="Straight Connector 278"/>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0" name="Straight Connector 279"/>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grpSp>
          <p:nvGrpSpPr>
            <p:cNvPr id="321" name="Group 320"/>
            <p:cNvGrpSpPr/>
            <p:nvPr/>
          </p:nvGrpSpPr>
          <p:grpSpPr>
            <a:xfrm>
              <a:off x="3140516" y="1505690"/>
              <a:ext cx="925400" cy="4614461"/>
              <a:chOff x="1056585" y="1734491"/>
              <a:chExt cx="925400" cy="4614461"/>
            </a:xfrm>
          </p:grpSpPr>
          <p:grpSp>
            <p:nvGrpSpPr>
              <p:cNvPr id="322" name="Group 321"/>
              <p:cNvGrpSpPr/>
              <p:nvPr/>
            </p:nvGrpSpPr>
            <p:grpSpPr>
              <a:xfrm>
                <a:off x="1056585" y="5421983"/>
                <a:ext cx="925399" cy="926969"/>
                <a:chOff x="904970" y="1582130"/>
                <a:chExt cx="3667030" cy="3687454"/>
              </a:xfrm>
            </p:grpSpPr>
            <p:cxnSp>
              <p:nvCxnSpPr>
                <p:cNvPr id="367" name="Straight Connector 366"/>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8" name="Straight Connector 367"/>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9" name="Straight Connector 368"/>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70" name="Straight Connector 369"/>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71" name="Straight Connector 370"/>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72" name="Straight Connector 371"/>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73" name="Straight Connector 372"/>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74" name="Straight Connector 373"/>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75" name="Straight Connector 374"/>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76" name="Straight Connector 375"/>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323" name="Group 322"/>
              <p:cNvGrpSpPr/>
              <p:nvPr/>
            </p:nvGrpSpPr>
            <p:grpSpPr>
              <a:xfrm>
                <a:off x="1056585" y="4497779"/>
                <a:ext cx="925399" cy="926969"/>
                <a:chOff x="904970" y="1582130"/>
                <a:chExt cx="3667030" cy="3687454"/>
              </a:xfrm>
            </p:grpSpPr>
            <p:cxnSp>
              <p:nvCxnSpPr>
                <p:cNvPr id="357" name="Straight Connector 356"/>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8" name="Straight Connector 357"/>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9" name="Straight Connector 358"/>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0" name="Straight Connector 359"/>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1" name="Straight Connector 360"/>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2" name="Straight Connector 361"/>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3" name="Straight Connector 362"/>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4" name="Straight Connector 363"/>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5" name="Straight Connector 364"/>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6" name="Straight Connector 365"/>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324" name="Group 323"/>
              <p:cNvGrpSpPr/>
              <p:nvPr/>
            </p:nvGrpSpPr>
            <p:grpSpPr>
              <a:xfrm>
                <a:off x="1056586" y="1734491"/>
                <a:ext cx="925399" cy="926969"/>
                <a:chOff x="904970" y="1582130"/>
                <a:chExt cx="3667030" cy="3687454"/>
              </a:xfrm>
            </p:grpSpPr>
            <p:cxnSp>
              <p:nvCxnSpPr>
                <p:cNvPr id="347" name="Straight Connector 346"/>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8" name="Straight Connector 347"/>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9" name="Straight Connector 348"/>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0" name="Straight Connector 349"/>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1" name="Straight Connector 350"/>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2" name="Straight Connector 351"/>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3" name="Straight Connector 352"/>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4" name="Straight Connector 353"/>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5" name="Straight Connector 354"/>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6" name="Straight Connector 355"/>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325" name="Group 324"/>
              <p:cNvGrpSpPr/>
              <p:nvPr/>
            </p:nvGrpSpPr>
            <p:grpSpPr>
              <a:xfrm>
                <a:off x="1056585" y="3573180"/>
                <a:ext cx="925399" cy="926969"/>
                <a:chOff x="904970" y="1582130"/>
                <a:chExt cx="3667030" cy="3687454"/>
              </a:xfrm>
            </p:grpSpPr>
            <p:cxnSp>
              <p:nvCxnSpPr>
                <p:cNvPr id="337" name="Straight Connector 336"/>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8" name="Straight Connector 337"/>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9" name="Straight Connector 338"/>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0" name="Straight Connector 339"/>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1" name="Straight Connector 340"/>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2" name="Straight Connector 341"/>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3" name="Straight Connector 342"/>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4" name="Straight Connector 343"/>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5" name="Straight Connector 344"/>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6" name="Straight Connector 345"/>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326" name="Group 325"/>
              <p:cNvGrpSpPr/>
              <p:nvPr/>
            </p:nvGrpSpPr>
            <p:grpSpPr>
              <a:xfrm>
                <a:off x="1056585" y="2651346"/>
                <a:ext cx="925399" cy="926969"/>
                <a:chOff x="904970" y="1582130"/>
                <a:chExt cx="3667030" cy="3687454"/>
              </a:xfrm>
            </p:grpSpPr>
            <p:cxnSp>
              <p:nvCxnSpPr>
                <p:cNvPr id="327" name="Straight Connector 326"/>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28" name="Straight Connector 327"/>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29" name="Straight Connector 328"/>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0" name="Straight Connector 329"/>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1" name="Straight Connector 330"/>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2" name="Straight Connector 331"/>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3" name="Straight Connector 332"/>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4" name="Straight Connector 333"/>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5" name="Straight Connector 334"/>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6" name="Straight Connector 335"/>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grpSp>
          <p:nvGrpSpPr>
            <p:cNvPr id="377" name="Group 376"/>
            <p:cNvGrpSpPr/>
            <p:nvPr/>
          </p:nvGrpSpPr>
          <p:grpSpPr>
            <a:xfrm>
              <a:off x="4065914" y="1505690"/>
              <a:ext cx="925400" cy="4614461"/>
              <a:chOff x="1056585" y="1734491"/>
              <a:chExt cx="925400" cy="4614461"/>
            </a:xfrm>
          </p:grpSpPr>
          <p:grpSp>
            <p:nvGrpSpPr>
              <p:cNvPr id="378" name="Group 377"/>
              <p:cNvGrpSpPr/>
              <p:nvPr/>
            </p:nvGrpSpPr>
            <p:grpSpPr>
              <a:xfrm>
                <a:off x="1056585" y="5421983"/>
                <a:ext cx="925399" cy="926969"/>
                <a:chOff x="904970" y="1582130"/>
                <a:chExt cx="3667030" cy="3687454"/>
              </a:xfrm>
            </p:grpSpPr>
            <p:cxnSp>
              <p:nvCxnSpPr>
                <p:cNvPr id="423" name="Straight Connector 422"/>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4" name="Straight Connector 423"/>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5" name="Straight Connector 424"/>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6" name="Straight Connector 425"/>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7" name="Straight Connector 426"/>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8" name="Straight Connector 427"/>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9" name="Straight Connector 428"/>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30" name="Straight Connector 429"/>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31" name="Straight Connector 430"/>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32" name="Straight Connector 431"/>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379" name="Group 378"/>
              <p:cNvGrpSpPr/>
              <p:nvPr/>
            </p:nvGrpSpPr>
            <p:grpSpPr>
              <a:xfrm>
                <a:off x="1056585" y="4497779"/>
                <a:ext cx="925399" cy="926969"/>
                <a:chOff x="904970" y="1582130"/>
                <a:chExt cx="3667030" cy="3687454"/>
              </a:xfrm>
            </p:grpSpPr>
            <p:cxnSp>
              <p:nvCxnSpPr>
                <p:cNvPr id="413" name="Straight Connector 412"/>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4" name="Straight Connector 413"/>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5" name="Straight Connector 414"/>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6" name="Straight Connector 415"/>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7" name="Straight Connector 416"/>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8" name="Straight Connector 417"/>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9" name="Straight Connector 418"/>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0" name="Straight Connector 419"/>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1" name="Straight Connector 420"/>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2" name="Straight Connector 421"/>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380" name="Group 379"/>
              <p:cNvGrpSpPr/>
              <p:nvPr/>
            </p:nvGrpSpPr>
            <p:grpSpPr>
              <a:xfrm>
                <a:off x="1056586" y="1734491"/>
                <a:ext cx="925399" cy="926969"/>
                <a:chOff x="904970" y="1582130"/>
                <a:chExt cx="3667030" cy="3687454"/>
              </a:xfrm>
            </p:grpSpPr>
            <p:cxnSp>
              <p:nvCxnSpPr>
                <p:cNvPr id="403" name="Straight Connector 402"/>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4" name="Straight Connector 403"/>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5" name="Straight Connector 404"/>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6" name="Straight Connector 405"/>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7" name="Straight Connector 406"/>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8" name="Straight Connector 407"/>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9" name="Straight Connector 408"/>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0" name="Straight Connector 409"/>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1" name="Straight Connector 410"/>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2" name="Straight Connector 411"/>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381" name="Group 380"/>
              <p:cNvGrpSpPr/>
              <p:nvPr/>
            </p:nvGrpSpPr>
            <p:grpSpPr>
              <a:xfrm>
                <a:off x="1056585" y="3573180"/>
                <a:ext cx="925399" cy="926969"/>
                <a:chOff x="904970" y="1582130"/>
                <a:chExt cx="3667030" cy="3687454"/>
              </a:xfrm>
            </p:grpSpPr>
            <p:cxnSp>
              <p:nvCxnSpPr>
                <p:cNvPr id="393" name="Straight Connector 392"/>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4" name="Straight Connector 393"/>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5" name="Straight Connector 394"/>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6" name="Straight Connector 395"/>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7" name="Straight Connector 396"/>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8" name="Straight Connector 397"/>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9" name="Straight Connector 398"/>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0" name="Straight Connector 399"/>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1" name="Straight Connector 400"/>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2" name="Straight Connector 401"/>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382" name="Group 381"/>
              <p:cNvGrpSpPr/>
              <p:nvPr/>
            </p:nvGrpSpPr>
            <p:grpSpPr>
              <a:xfrm>
                <a:off x="1056585" y="2651346"/>
                <a:ext cx="925399" cy="926969"/>
                <a:chOff x="904970" y="1582130"/>
                <a:chExt cx="3667030" cy="3687454"/>
              </a:xfrm>
            </p:grpSpPr>
            <p:cxnSp>
              <p:nvCxnSpPr>
                <p:cNvPr id="383" name="Straight Connector 382"/>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84" name="Straight Connector 383"/>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85" name="Straight Connector 384"/>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86" name="Straight Connector 385"/>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87" name="Straight Connector 386"/>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88" name="Straight Connector 387"/>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89" name="Straight Connector 388"/>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0" name="Straight Connector 389"/>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1" name="Straight Connector 390"/>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2" name="Straight Connector 391"/>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grpSp>
          <p:nvGrpSpPr>
            <p:cNvPr id="433" name="Group 432"/>
            <p:cNvGrpSpPr/>
            <p:nvPr/>
          </p:nvGrpSpPr>
          <p:grpSpPr>
            <a:xfrm>
              <a:off x="4991312" y="1505690"/>
              <a:ext cx="925400" cy="4614461"/>
              <a:chOff x="1056585" y="1734491"/>
              <a:chExt cx="925400" cy="4614461"/>
            </a:xfrm>
          </p:grpSpPr>
          <p:grpSp>
            <p:nvGrpSpPr>
              <p:cNvPr id="434" name="Group 433"/>
              <p:cNvGrpSpPr/>
              <p:nvPr/>
            </p:nvGrpSpPr>
            <p:grpSpPr>
              <a:xfrm>
                <a:off x="1056585" y="5421983"/>
                <a:ext cx="925399" cy="926969"/>
                <a:chOff x="904970" y="1582130"/>
                <a:chExt cx="3667030" cy="3687454"/>
              </a:xfrm>
            </p:grpSpPr>
            <p:cxnSp>
              <p:nvCxnSpPr>
                <p:cNvPr id="479" name="Straight Connector 478"/>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0" name="Straight Connector 479"/>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1" name="Straight Connector 480"/>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2" name="Straight Connector 481"/>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3" name="Straight Connector 482"/>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4" name="Straight Connector 483"/>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5" name="Straight Connector 484"/>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6" name="Straight Connector 485"/>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7" name="Straight Connector 486"/>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8" name="Straight Connector 487"/>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435" name="Group 434"/>
              <p:cNvGrpSpPr/>
              <p:nvPr/>
            </p:nvGrpSpPr>
            <p:grpSpPr>
              <a:xfrm>
                <a:off x="1056585" y="4497779"/>
                <a:ext cx="925399" cy="926969"/>
                <a:chOff x="904970" y="1582130"/>
                <a:chExt cx="3667030" cy="3687454"/>
              </a:xfrm>
            </p:grpSpPr>
            <p:cxnSp>
              <p:nvCxnSpPr>
                <p:cNvPr id="469" name="Straight Connector 468"/>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0" name="Straight Connector 469"/>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1" name="Straight Connector 470"/>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2" name="Straight Connector 471"/>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3" name="Straight Connector 472"/>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4" name="Straight Connector 473"/>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5" name="Straight Connector 474"/>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6" name="Straight Connector 475"/>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7" name="Straight Connector 476"/>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8" name="Straight Connector 477"/>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436" name="Group 435"/>
              <p:cNvGrpSpPr/>
              <p:nvPr/>
            </p:nvGrpSpPr>
            <p:grpSpPr>
              <a:xfrm>
                <a:off x="1056586" y="1734491"/>
                <a:ext cx="925399" cy="926969"/>
                <a:chOff x="904970" y="1582130"/>
                <a:chExt cx="3667030" cy="3687454"/>
              </a:xfrm>
            </p:grpSpPr>
            <p:cxnSp>
              <p:nvCxnSpPr>
                <p:cNvPr id="459" name="Straight Connector 458"/>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0" name="Straight Connector 459"/>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1" name="Straight Connector 460"/>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2" name="Straight Connector 461"/>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3" name="Straight Connector 462"/>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4" name="Straight Connector 463"/>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5" name="Straight Connector 464"/>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6" name="Straight Connector 465"/>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7" name="Straight Connector 466"/>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8" name="Straight Connector 467"/>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437" name="Group 436"/>
              <p:cNvGrpSpPr/>
              <p:nvPr/>
            </p:nvGrpSpPr>
            <p:grpSpPr>
              <a:xfrm>
                <a:off x="1056585" y="3573180"/>
                <a:ext cx="925399" cy="926969"/>
                <a:chOff x="904970" y="1582130"/>
                <a:chExt cx="3667030" cy="3687454"/>
              </a:xfrm>
            </p:grpSpPr>
            <p:cxnSp>
              <p:nvCxnSpPr>
                <p:cNvPr id="449" name="Straight Connector 448"/>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0" name="Straight Connector 449"/>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1" name="Straight Connector 450"/>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2" name="Straight Connector 451"/>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3" name="Straight Connector 452"/>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4" name="Straight Connector 453"/>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5" name="Straight Connector 454"/>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6" name="Straight Connector 455"/>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7" name="Straight Connector 456"/>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8" name="Straight Connector 457"/>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438" name="Group 437"/>
              <p:cNvGrpSpPr/>
              <p:nvPr/>
            </p:nvGrpSpPr>
            <p:grpSpPr>
              <a:xfrm>
                <a:off x="1056585" y="2651346"/>
                <a:ext cx="925399" cy="926969"/>
                <a:chOff x="904970" y="1582130"/>
                <a:chExt cx="3667030" cy="3687454"/>
              </a:xfrm>
            </p:grpSpPr>
            <p:cxnSp>
              <p:nvCxnSpPr>
                <p:cNvPr id="439" name="Straight Connector 438"/>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0" name="Straight Connector 439"/>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1" name="Straight Connector 440"/>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2" name="Straight Connector 441"/>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3" name="Straight Connector 442"/>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4" name="Straight Connector 443"/>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5" name="Straight Connector 444"/>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6" name="Straight Connector 445"/>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7" name="Straight Connector 446"/>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8" name="Straight Connector 447"/>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grpSp>
      <p:grpSp>
        <p:nvGrpSpPr>
          <p:cNvPr id="8" name="Group 7"/>
          <p:cNvGrpSpPr/>
          <p:nvPr/>
        </p:nvGrpSpPr>
        <p:grpSpPr>
          <a:xfrm>
            <a:off x="1133048" y="5052271"/>
            <a:ext cx="926593" cy="932106"/>
            <a:chOff x="1133048" y="5052271"/>
            <a:chExt cx="926593" cy="932106"/>
          </a:xfrm>
        </p:grpSpPr>
        <p:grpSp>
          <p:nvGrpSpPr>
            <p:cNvPr id="6" name="Group 5"/>
            <p:cNvGrpSpPr/>
            <p:nvPr/>
          </p:nvGrpSpPr>
          <p:grpSpPr>
            <a:xfrm>
              <a:off x="1133048" y="5052271"/>
              <a:ext cx="926593" cy="932106"/>
              <a:chOff x="1131452" y="5071902"/>
              <a:chExt cx="926593" cy="912275"/>
            </a:xfrm>
          </p:grpSpPr>
          <p:grpSp>
            <p:nvGrpSpPr>
              <p:cNvPr id="5" name="Group 4"/>
              <p:cNvGrpSpPr/>
              <p:nvPr/>
            </p:nvGrpSpPr>
            <p:grpSpPr>
              <a:xfrm>
                <a:off x="1131851" y="5518124"/>
                <a:ext cx="926194" cy="466053"/>
                <a:chOff x="1131851" y="5518124"/>
                <a:chExt cx="926194" cy="466053"/>
              </a:xfrm>
            </p:grpSpPr>
            <p:grpSp>
              <p:nvGrpSpPr>
                <p:cNvPr id="501" name="Group 500"/>
                <p:cNvGrpSpPr/>
                <p:nvPr/>
              </p:nvGrpSpPr>
              <p:grpSpPr>
                <a:xfrm>
                  <a:off x="1131851" y="5518124"/>
                  <a:ext cx="463096" cy="466053"/>
                  <a:chOff x="904970" y="1582130"/>
                  <a:chExt cx="3667030" cy="3687454"/>
                </a:xfrm>
              </p:grpSpPr>
              <p:cxnSp>
                <p:nvCxnSpPr>
                  <p:cNvPr id="503" name="Straight Connector 502"/>
                  <p:cNvCxnSpPr/>
                  <p:nvPr/>
                </p:nvCxnSpPr>
                <p:spPr>
                  <a:xfrm>
                    <a:off x="904973" y="1593130"/>
                    <a:ext cx="0" cy="3676454"/>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504" name="Straight Connector 503"/>
                  <p:cNvCxnSpPr/>
                  <p:nvPr/>
                </p:nvCxnSpPr>
                <p:spPr>
                  <a:xfrm>
                    <a:off x="904973" y="1593130"/>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505" name="Straight Connector 504"/>
                  <p:cNvCxnSpPr/>
                  <p:nvPr/>
                </p:nvCxnSpPr>
                <p:spPr>
                  <a:xfrm rot="16200000">
                    <a:off x="2738484" y="3431358"/>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506" name="Straight Connector 505"/>
                  <p:cNvCxnSpPr/>
                  <p:nvPr/>
                </p:nvCxnSpPr>
                <p:spPr>
                  <a:xfrm>
                    <a:off x="904973" y="2520099"/>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512" name="Straight Connector 511"/>
                  <p:cNvCxnSpPr/>
                  <p:nvPr/>
                </p:nvCxnSpPr>
                <p:spPr>
                  <a:xfrm>
                    <a:off x="904970" y="3417217"/>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513" name="Straight Connector 512"/>
                  <p:cNvCxnSpPr/>
                  <p:nvPr/>
                </p:nvCxnSpPr>
                <p:spPr>
                  <a:xfrm>
                    <a:off x="904971" y="4342615"/>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528" name="Straight Connector 527"/>
                  <p:cNvCxnSpPr/>
                  <p:nvPr/>
                </p:nvCxnSpPr>
                <p:spPr>
                  <a:xfrm>
                    <a:off x="904972" y="5249159"/>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529" name="Straight Connector 528"/>
                  <p:cNvCxnSpPr/>
                  <p:nvPr/>
                </p:nvCxnSpPr>
                <p:spPr>
                  <a:xfrm rot="16200000">
                    <a:off x="-3144" y="3415644"/>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530" name="Straight Connector 529"/>
                  <p:cNvCxnSpPr/>
                  <p:nvPr/>
                </p:nvCxnSpPr>
                <p:spPr>
                  <a:xfrm rot="16200000">
                    <a:off x="904970" y="3415645"/>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531" name="Straight Connector 530"/>
                  <p:cNvCxnSpPr/>
                  <p:nvPr/>
                </p:nvCxnSpPr>
                <p:spPr>
                  <a:xfrm rot="16200000">
                    <a:off x="1828799" y="3436070"/>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grpSp>
            <p:grpSp>
              <p:nvGrpSpPr>
                <p:cNvPr id="666" name="Group 665"/>
                <p:cNvGrpSpPr/>
                <p:nvPr/>
              </p:nvGrpSpPr>
              <p:grpSpPr>
                <a:xfrm>
                  <a:off x="1594949" y="5518124"/>
                  <a:ext cx="463096" cy="466053"/>
                  <a:chOff x="904970" y="1582130"/>
                  <a:chExt cx="3667030" cy="3687454"/>
                </a:xfrm>
              </p:grpSpPr>
              <p:cxnSp>
                <p:nvCxnSpPr>
                  <p:cNvPr id="667" name="Straight Connector 666"/>
                  <p:cNvCxnSpPr/>
                  <p:nvPr/>
                </p:nvCxnSpPr>
                <p:spPr>
                  <a:xfrm>
                    <a:off x="904973" y="1593130"/>
                    <a:ext cx="0" cy="3676454"/>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668" name="Straight Connector 667"/>
                  <p:cNvCxnSpPr/>
                  <p:nvPr/>
                </p:nvCxnSpPr>
                <p:spPr>
                  <a:xfrm>
                    <a:off x="904973" y="1593130"/>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669" name="Straight Connector 668"/>
                  <p:cNvCxnSpPr/>
                  <p:nvPr/>
                </p:nvCxnSpPr>
                <p:spPr>
                  <a:xfrm rot="16200000">
                    <a:off x="2738484" y="3431358"/>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670" name="Straight Connector 669"/>
                  <p:cNvCxnSpPr/>
                  <p:nvPr/>
                </p:nvCxnSpPr>
                <p:spPr>
                  <a:xfrm>
                    <a:off x="904973" y="2520099"/>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671" name="Straight Connector 670"/>
                  <p:cNvCxnSpPr/>
                  <p:nvPr/>
                </p:nvCxnSpPr>
                <p:spPr>
                  <a:xfrm>
                    <a:off x="904970" y="3417217"/>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672" name="Straight Connector 671"/>
                  <p:cNvCxnSpPr/>
                  <p:nvPr/>
                </p:nvCxnSpPr>
                <p:spPr>
                  <a:xfrm>
                    <a:off x="904971" y="4342615"/>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673" name="Straight Connector 672"/>
                  <p:cNvCxnSpPr/>
                  <p:nvPr/>
                </p:nvCxnSpPr>
                <p:spPr>
                  <a:xfrm>
                    <a:off x="904972" y="5249159"/>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674" name="Straight Connector 673"/>
                  <p:cNvCxnSpPr/>
                  <p:nvPr/>
                </p:nvCxnSpPr>
                <p:spPr>
                  <a:xfrm rot="16200000">
                    <a:off x="-3144" y="3415644"/>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675" name="Straight Connector 674"/>
                  <p:cNvCxnSpPr/>
                  <p:nvPr/>
                </p:nvCxnSpPr>
                <p:spPr>
                  <a:xfrm rot="16200000">
                    <a:off x="904970" y="3415645"/>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676" name="Straight Connector 675"/>
                  <p:cNvCxnSpPr/>
                  <p:nvPr/>
                </p:nvCxnSpPr>
                <p:spPr>
                  <a:xfrm rot="16200000">
                    <a:off x="1828799" y="3436070"/>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grpSp>
          </p:grpSp>
          <p:grpSp>
            <p:nvGrpSpPr>
              <p:cNvPr id="688" name="Group 687"/>
              <p:cNvGrpSpPr/>
              <p:nvPr/>
            </p:nvGrpSpPr>
            <p:grpSpPr>
              <a:xfrm>
                <a:off x="1131452" y="5071902"/>
                <a:ext cx="926194" cy="466053"/>
                <a:chOff x="1131851" y="5518124"/>
                <a:chExt cx="926194" cy="466053"/>
              </a:xfrm>
            </p:grpSpPr>
            <p:grpSp>
              <p:nvGrpSpPr>
                <p:cNvPr id="689" name="Group 688"/>
                <p:cNvGrpSpPr/>
                <p:nvPr/>
              </p:nvGrpSpPr>
              <p:grpSpPr>
                <a:xfrm>
                  <a:off x="1131851" y="5518124"/>
                  <a:ext cx="463096" cy="466053"/>
                  <a:chOff x="904970" y="1582130"/>
                  <a:chExt cx="3667030" cy="3687454"/>
                </a:xfrm>
              </p:grpSpPr>
              <p:cxnSp>
                <p:nvCxnSpPr>
                  <p:cNvPr id="701" name="Straight Connector 700"/>
                  <p:cNvCxnSpPr/>
                  <p:nvPr/>
                </p:nvCxnSpPr>
                <p:spPr>
                  <a:xfrm>
                    <a:off x="904973" y="1593130"/>
                    <a:ext cx="0" cy="3676454"/>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02" name="Straight Connector 701"/>
                  <p:cNvCxnSpPr/>
                  <p:nvPr/>
                </p:nvCxnSpPr>
                <p:spPr>
                  <a:xfrm>
                    <a:off x="904973" y="1593130"/>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03" name="Straight Connector 702"/>
                  <p:cNvCxnSpPr/>
                  <p:nvPr/>
                </p:nvCxnSpPr>
                <p:spPr>
                  <a:xfrm rot="16200000">
                    <a:off x="2738484" y="3431358"/>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04" name="Straight Connector 703"/>
                  <p:cNvCxnSpPr/>
                  <p:nvPr/>
                </p:nvCxnSpPr>
                <p:spPr>
                  <a:xfrm>
                    <a:off x="904973" y="2520099"/>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05" name="Straight Connector 704"/>
                  <p:cNvCxnSpPr/>
                  <p:nvPr/>
                </p:nvCxnSpPr>
                <p:spPr>
                  <a:xfrm>
                    <a:off x="904970" y="3417217"/>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06" name="Straight Connector 705"/>
                  <p:cNvCxnSpPr/>
                  <p:nvPr/>
                </p:nvCxnSpPr>
                <p:spPr>
                  <a:xfrm>
                    <a:off x="904971" y="4342615"/>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07" name="Straight Connector 706"/>
                  <p:cNvCxnSpPr/>
                  <p:nvPr/>
                </p:nvCxnSpPr>
                <p:spPr>
                  <a:xfrm>
                    <a:off x="904972" y="5249159"/>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08" name="Straight Connector 707"/>
                  <p:cNvCxnSpPr/>
                  <p:nvPr/>
                </p:nvCxnSpPr>
                <p:spPr>
                  <a:xfrm rot="16200000">
                    <a:off x="-3144" y="3415644"/>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09" name="Straight Connector 708"/>
                  <p:cNvCxnSpPr/>
                  <p:nvPr/>
                </p:nvCxnSpPr>
                <p:spPr>
                  <a:xfrm rot="16200000">
                    <a:off x="904970" y="3415645"/>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10" name="Straight Connector 709"/>
                  <p:cNvCxnSpPr/>
                  <p:nvPr/>
                </p:nvCxnSpPr>
                <p:spPr>
                  <a:xfrm rot="16200000">
                    <a:off x="1828799" y="3436070"/>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grpSp>
            <p:grpSp>
              <p:nvGrpSpPr>
                <p:cNvPr id="690" name="Group 689"/>
                <p:cNvGrpSpPr/>
                <p:nvPr/>
              </p:nvGrpSpPr>
              <p:grpSpPr>
                <a:xfrm>
                  <a:off x="1594949" y="5518124"/>
                  <a:ext cx="463096" cy="466053"/>
                  <a:chOff x="904970" y="1582130"/>
                  <a:chExt cx="3667030" cy="3687454"/>
                </a:xfrm>
              </p:grpSpPr>
              <p:cxnSp>
                <p:nvCxnSpPr>
                  <p:cNvPr id="691" name="Straight Connector 690"/>
                  <p:cNvCxnSpPr/>
                  <p:nvPr/>
                </p:nvCxnSpPr>
                <p:spPr>
                  <a:xfrm>
                    <a:off x="904973" y="1593130"/>
                    <a:ext cx="0" cy="3676454"/>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692" name="Straight Connector 691"/>
                  <p:cNvCxnSpPr/>
                  <p:nvPr/>
                </p:nvCxnSpPr>
                <p:spPr>
                  <a:xfrm>
                    <a:off x="904973" y="1593130"/>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693" name="Straight Connector 692"/>
                  <p:cNvCxnSpPr/>
                  <p:nvPr/>
                </p:nvCxnSpPr>
                <p:spPr>
                  <a:xfrm rot="16200000">
                    <a:off x="2738484" y="3431358"/>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694" name="Straight Connector 693"/>
                  <p:cNvCxnSpPr/>
                  <p:nvPr/>
                </p:nvCxnSpPr>
                <p:spPr>
                  <a:xfrm>
                    <a:off x="904973" y="2520099"/>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695" name="Straight Connector 694"/>
                  <p:cNvCxnSpPr/>
                  <p:nvPr/>
                </p:nvCxnSpPr>
                <p:spPr>
                  <a:xfrm>
                    <a:off x="904970" y="3417217"/>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696" name="Straight Connector 695"/>
                  <p:cNvCxnSpPr/>
                  <p:nvPr/>
                </p:nvCxnSpPr>
                <p:spPr>
                  <a:xfrm>
                    <a:off x="904971" y="4342615"/>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697" name="Straight Connector 696"/>
                  <p:cNvCxnSpPr/>
                  <p:nvPr/>
                </p:nvCxnSpPr>
                <p:spPr>
                  <a:xfrm>
                    <a:off x="904972" y="5249159"/>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698" name="Straight Connector 697"/>
                  <p:cNvCxnSpPr/>
                  <p:nvPr/>
                </p:nvCxnSpPr>
                <p:spPr>
                  <a:xfrm rot="16200000">
                    <a:off x="-3144" y="3415644"/>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699" name="Straight Connector 698"/>
                  <p:cNvCxnSpPr/>
                  <p:nvPr/>
                </p:nvCxnSpPr>
                <p:spPr>
                  <a:xfrm rot="16200000">
                    <a:off x="904970" y="3415645"/>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00" name="Straight Connector 699"/>
                  <p:cNvCxnSpPr/>
                  <p:nvPr/>
                </p:nvCxnSpPr>
                <p:spPr>
                  <a:xfrm rot="16200000">
                    <a:off x="1828799" y="3436070"/>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grpSp>
          </p:grpSp>
        </p:grpSp>
        <p:sp>
          <p:nvSpPr>
            <p:cNvPr id="4" name="TextBox 3"/>
            <p:cNvSpPr txBox="1"/>
            <p:nvPr/>
          </p:nvSpPr>
          <p:spPr>
            <a:xfrm>
              <a:off x="1479227" y="5383098"/>
              <a:ext cx="387927" cy="246221"/>
            </a:xfrm>
            <a:prstGeom prst="rect">
              <a:avLst/>
            </a:prstGeom>
            <a:solidFill>
              <a:schemeClr val="bg1"/>
            </a:solidFill>
          </p:spPr>
          <p:txBody>
            <a:bodyPr wrap="none" lIns="0" tIns="0" rIns="0" bIns="0" rtlCol="0">
              <a:spAutoFit/>
            </a:bodyPr>
            <a:lstStyle/>
            <a:p>
              <a:r>
                <a:rPr lang="en-US" sz="1600" dirty="0" smtClean="0">
                  <a:solidFill>
                    <a:schemeClr val="tx2"/>
                  </a:solidFill>
                  <a:cs typeface="Neo Sans Intel"/>
                </a:rPr>
                <a:t>RG</a:t>
              </a:r>
              <a:r>
                <a:rPr lang="en-US" sz="1600" baseline="-25000" dirty="0" smtClean="0">
                  <a:solidFill>
                    <a:schemeClr val="tx2"/>
                  </a:solidFill>
                  <a:cs typeface="Neo Sans Intel"/>
                </a:rPr>
                <a:t>0</a:t>
              </a:r>
            </a:p>
          </p:txBody>
        </p:sp>
      </p:grpSp>
      <p:sp>
        <p:nvSpPr>
          <p:cNvPr id="533" name="Title 1"/>
          <p:cNvSpPr>
            <a:spLocks noGrp="1"/>
          </p:cNvSpPr>
          <p:nvPr>
            <p:ph type="title"/>
          </p:nvPr>
        </p:nvSpPr>
        <p:spPr>
          <a:xfrm>
            <a:off x="572515" y="194090"/>
            <a:ext cx="8350768" cy="1152000"/>
          </a:xfrm>
        </p:spPr>
        <p:txBody>
          <a:bodyPr>
            <a:normAutofit/>
          </a:bodyPr>
          <a:lstStyle/>
          <a:p>
            <a:pPr algn="ctr"/>
            <a:r>
              <a:rPr lang="en-US" dirty="0"/>
              <a:t>AMR PRK Specification</a:t>
            </a:r>
          </a:p>
        </p:txBody>
      </p:sp>
      <p:sp>
        <p:nvSpPr>
          <p:cNvPr id="532" name="TextBox 1"/>
          <p:cNvSpPr txBox="1"/>
          <p:nvPr/>
        </p:nvSpPr>
        <p:spPr>
          <a:xfrm>
            <a:off x="6242978" y="3566295"/>
            <a:ext cx="2680306" cy="230832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Parameters:</a:t>
            </a:r>
          </a:p>
          <a:p>
            <a:pPr marL="285750" indent="-285750">
              <a:buFont typeface="Arial" panose="020B0604020202020204" pitchFamily="34" charset="0"/>
              <a:buChar char="•"/>
            </a:pPr>
            <a:r>
              <a:rPr lang="en-US" dirty="0" smtClean="0"/>
              <a:t>Size of BG</a:t>
            </a:r>
          </a:p>
          <a:p>
            <a:pPr marL="285750" indent="-285750">
              <a:buFont typeface="Arial" panose="020B0604020202020204" pitchFamily="34" charset="0"/>
              <a:buChar char="•"/>
            </a:pPr>
            <a:r>
              <a:rPr lang="en-US" dirty="0" smtClean="0"/>
              <a:t>Size + refinement level of RGs</a:t>
            </a:r>
          </a:p>
          <a:p>
            <a:pPr marL="285750" indent="-285750">
              <a:buFont typeface="Arial" panose="020B0604020202020204" pitchFamily="34" charset="0"/>
              <a:buChar char="•"/>
            </a:pPr>
            <a:r>
              <a:rPr lang="en-US" dirty="0" smtClean="0"/>
              <a:t>Frequency + duration of refinement</a:t>
            </a:r>
          </a:p>
          <a:p>
            <a:pPr marL="285750" indent="-285750">
              <a:buFont typeface="Arial" panose="020B0604020202020204" pitchFamily="34" charset="0"/>
              <a:buChar char="•"/>
            </a:pPr>
            <a:r>
              <a:rPr lang="en-US" dirty="0" smtClean="0"/>
              <a:t>Iterations on RGs</a:t>
            </a:r>
            <a:endParaRPr lang="en-US" dirty="0"/>
          </a:p>
        </p:txBody>
      </p:sp>
      <p:grpSp>
        <p:nvGrpSpPr>
          <p:cNvPr id="534" name="Group 533"/>
          <p:cNvGrpSpPr/>
          <p:nvPr/>
        </p:nvGrpSpPr>
        <p:grpSpPr>
          <a:xfrm>
            <a:off x="6735072" y="2247400"/>
            <a:ext cx="1999754" cy="1096022"/>
            <a:chOff x="6551817" y="565047"/>
            <a:chExt cx="1999754" cy="1096022"/>
          </a:xfrm>
        </p:grpSpPr>
        <p:grpSp>
          <p:nvGrpSpPr>
            <p:cNvPr id="535" name="Group 534"/>
            <p:cNvGrpSpPr/>
            <p:nvPr/>
          </p:nvGrpSpPr>
          <p:grpSpPr>
            <a:xfrm>
              <a:off x="6551817" y="631065"/>
              <a:ext cx="1147840" cy="1030004"/>
              <a:chOff x="6446235" y="573970"/>
              <a:chExt cx="2060010" cy="2060010"/>
            </a:xfrm>
          </p:grpSpPr>
          <p:grpSp>
            <p:nvGrpSpPr>
              <p:cNvPr id="538" name="Group 537"/>
              <p:cNvGrpSpPr/>
              <p:nvPr/>
            </p:nvGrpSpPr>
            <p:grpSpPr>
              <a:xfrm>
                <a:off x="7358404" y="573970"/>
                <a:ext cx="235671" cy="2060010"/>
                <a:chOff x="7206004" y="573970"/>
                <a:chExt cx="235671" cy="2060010"/>
              </a:xfrm>
            </p:grpSpPr>
            <p:cxnSp>
              <p:nvCxnSpPr>
                <p:cNvPr id="546" name="Straight Connector 545"/>
                <p:cNvCxnSpPr/>
                <p:nvPr/>
              </p:nvCxnSpPr>
              <p:spPr>
                <a:xfrm>
                  <a:off x="7323839" y="688157"/>
                  <a:ext cx="0" cy="1831637"/>
                </a:xfrm>
                <a:prstGeom prst="line">
                  <a:avLst/>
                </a:prstGeom>
                <a:ln w="952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547" name="Oval 546"/>
                <p:cNvSpPr/>
                <p:nvPr/>
              </p:nvSpPr>
              <p:spPr>
                <a:xfrm>
                  <a:off x="7206004" y="1947698"/>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sp>
              <p:nvSpPr>
                <p:cNvPr id="548" name="Oval 547"/>
                <p:cNvSpPr/>
                <p:nvPr/>
              </p:nvSpPr>
              <p:spPr>
                <a:xfrm>
                  <a:off x="7206004" y="2405607"/>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sp>
              <p:nvSpPr>
                <p:cNvPr id="549" name="Oval 548"/>
                <p:cNvSpPr/>
                <p:nvPr/>
              </p:nvSpPr>
              <p:spPr>
                <a:xfrm>
                  <a:off x="7206004" y="1031880"/>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sp>
              <p:nvSpPr>
                <p:cNvPr id="550" name="Oval 549"/>
                <p:cNvSpPr/>
                <p:nvPr/>
              </p:nvSpPr>
              <p:spPr>
                <a:xfrm>
                  <a:off x="7206004" y="1489789"/>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sp>
              <p:nvSpPr>
                <p:cNvPr id="551" name="Oval 550"/>
                <p:cNvSpPr/>
                <p:nvPr/>
              </p:nvSpPr>
              <p:spPr>
                <a:xfrm>
                  <a:off x="7206004" y="573970"/>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grpSp>
          <p:grpSp>
            <p:nvGrpSpPr>
              <p:cNvPr id="539" name="Group 538"/>
              <p:cNvGrpSpPr/>
              <p:nvPr/>
            </p:nvGrpSpPr>
            <p:grpSpPr>
              <a:xfrm rot="16200000">
                <a:off x="7358404" y="573970"/>
                <a:ext cx="235671" cy="2060010"/>
                <a:chOff x="7206004" y="573970"/>
                <a:chExt cx="235671" cy="2060010"/>
              </a:xfrm>
            </p:grpSpPr>
            <p:cxnSp>
              <p:nvCxnSpPr>
                <p:cNvPr id="540" name="Straight Connector 539"/>
                <p:cNvCxnSpPr/>
                <p:nvPr/>
              </p:nvCxnSpPr>
              <p:spPr>
                <a:xfrm>
                  <a:off x="7323839" y="688157"/>
                  <a:ext cx="0" cy="1831637"/>
                </a:xfrm>
                <a:prstGeom prst="line">
                  <a:avLst/>
                </a:prstGeom>
                <a:ln w="952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541" name="Oval 540"/>
                <p:cNvSpPr/>
                <p:nvPr/>
              </p:nvSpPr>
              <p:spPr>
                <a:xfrm>
                  <a:off x="7206004" y="1947698"/>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sp>
              <p:nvSpPr>
                <p:cNvPr id="542" name="Oval 541"/>
                <p:cNvSpPr/>
                <p:nvPr/>
              </p:nvSpPr>
              <p:spPr>
                <a:xfrm>
                  <a:off x="7206004" y="2405607"/>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sp>
              <p:nvSpPr>
                <p:cNvPr id="543" name="Oval 542"/>
                <p:cNvSpPr/>
                <p:nvPr/>
              </p:nvSpPr>
              <p:spPr>
                <a:xfrm>
                  <a:off x="7206004" y="1031880"/>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sp>
              <p:nvSpPr>
                <p:cNvPr id="544" name="Oval 543"/>
                <p:cNvSpPr/>
                <p:nvPr/>
              </p:nvSpPr>
              <p:spPr>
                <a:xfrm>
                  <a:off x="7206004" y="1489789"/>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sp>
              <p:nvSpPr>
                <p:cNvPr id="545" name="Oval 544"/>
                <p:cNvSpPr/>
                <p:nvPr/>
              </p:nvSpPr>
              <p:spPr>
                <a:xfrm>
                  <a:off x="7206004" y="573970"/>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grpSp>
        </p:grpSp>
        <p:sp>
          <p:nvSpPr>
            <p:cNvPr id="536" name="TextBox 535"/>
            <p:cNvSpPr txBox="1"/>
            <p:nvPr/>
          </p:nvSpPr>
          <p:spPr>
            <a:xfrm>
              <a:off x="7317259" y="565047"/>
              <a:ext cx="1234312" cy="246221"/>
            </a:xfrm>
            <a:prstGeom prst="rect">
              <a:avLst/>
            </a:prstGeom>
            <a:noFill/>
          </p:spPr>
          <p:txBody>
            <a:bodyPr wrap="none" lIns="0" tIns="0" rIns="0" bIns="0" rtlCol="0">
              <a:spAutoFit/>
            </a:bodyPr>
            <a:lstStyle/>
            <a:p>
              <a:r>
                <a:rPr lang="en-US" sz="1600" smtClean="0">
                  <a:solidFill>
                    <a:schemeClr val="tx2"/>
                  </a:solidFill>
                  <a:cs typeface="Neo Sans Intel"/>
                </a:rPr>
                <a:t>Stencil S(R)</a:t>
              </a:r>
              <a:endParaRPr lang="en-US" sz="1600" dirty="0" err="1" smtClean="0">
                <a:solidFill>
                  <a:schemeClr val="tx2"/>
                </a:solidFill>
                <a:cs typeface="Neo Sans Intel"/>
              </a:endParaRPr>
            </a:p>
          </p:txBody>
        </p:sp>
        <p:sp>
          <p:nvSpPr>
            <p:cNvPr id="537" name="TextBox 536"/>
            <p:cNvSpPr txBox="1"/>
            <p:nvPr/>
          </p:nvSpPr>
          <p:spPr>
            <a:xfrm>
              <a:off x="7224097" y="1259289"/>
              <a:ext cx="440826" cy="246221"/>
            </a:xfrm>
            <a:prstGeom prst="rect">
              <a:avLst/>
            </a:prstGeom>
            <a:noFill/>
          </p:spPr>
          <p:txBody>
            <a:bodyPr wrap="none" lIns="0" tIns="0" rIns="0" bIns="0" rtlCol="0">
              <a:spAutoFit/>
            </a:bodyPr>
            <a:lstStyle/>
            <a:p>
              <a:r>
                <a:rPr lang="en-US" sz="1600" smtClean="0">
                  <a:solidFill>
                    <a:schemeClr val="tx2"/>
                  </a:solidFill>
                  <a:cs typeface="Neo Sans Intel"/>
                </a:rPr>
                <a:t>R=2</a:t>
              </a:r>
              <a:endParaRPr lang="en-US" sz="1600" dirty="0" err="1" smtClean="0">
                <a:solidFill>
                  <a:schemeClr val="tx2"/>
                </a:solidFill>
                <a:cs typeface="Neo Sans Intel"/>
              </a:endParaRPr>
            </a:p>
          </p:txBody>
        </p:sp>
      </p:grpSp>
      <p:sp>
        <p:nvSpPr>
          <p:cNvPr id="552" name="TextBox 551"/>
          <p:cNvSpPr txBox="1"/>
          <p:nvPr/>
        </p:nvSpPr>
        <p:spPr>
          <a:xfrm>
            <a:off x="916818" y="817741"/>
            <a:ext cx="8328114" cy="1107996"/>
          </a:xfrm>
          <a:prstGeom prst="rect">
            <a:avLst/>
          </a:prstGeom>
          <a:noFill/>
        </p:spPr>
        <p:txBody>
          <a:bodyPr wrap="none" lIns="0" tIns="0" rIns="0" bIns="0" rtlCol="0">
            <a:spAutoFit/>
          </a:bodyPr>
          <a:lstStyle/>
          <a:p>
            <a:r>
              <a:rPr lang="en-US" sz="2400" dirty="0">
                <a:solidFill>
                  <a:srgbClr val="0070C0"/>
                </a:solidFill>
                <a:cs typeface="Neo Sans Intel"/>
              </a:rPr>
              <a:t>Stencil PRK with Background Grid (BG) &amp; periodic </a:t>
            </a:r>
            <a:endParaRPr lang="en-US" sz="2400" dirty="0" smtClean="0">
              <a:solidFill>
                <a:srgbClr val="0070C0"/>
              </a:solidFill>
              <a:cs typeface="Neo Sans Intel"/>
            </a:endParaRPr>
          </a:p>
          <a:p>
            <a:r>
              <a:rPr lang="en-US" sz="2400" dirty="0">
                <a:solidFill>
                  <a:srgbClr val="0070C0"/>
                </a:solidFill>
                <a:cs typeface="Neo Sans Intel"/>
              </a:rPr>
              <a:t>	</a:t>
            </a:r>
            <a:r>
              <a:rPr lang="en-US" sz="2400" dirty="0" smtClean="0">
                <a:solidFill>
                  <a:srgbClr val="0070C0"/>
                </a:solidFill>
                <a:cs typeface="Neo Sans Intel"/>
              </a:rPr>
              <a:t>					Refinement </a:t>
            </a:r>
            <a:r>
              <a:rPr lang="en-US" sz="2400" dirty="0">
                <a:solidFill>
                  <a:srgbClr val="0070C0"/>
                </a:solidFill>
                <a:cs typeface="Neo Sans Intel"/>
              </a:rPr>
              <a:t>Grids </a:t>
            </a:r>
            <a:endParaRPr lang="en-US" sz="2400" dirty="0" smtClean="0">
              <a:solidFill>
                <a:srgbClr val="0070C0"/>
              </a:solidFill>
              <a:cs typeface="Neo Sans Intel"/>
            </a:endParaRPr>
          </a:p>
          <a:p>
            <a:r>
              <a:rPr lang="en-US" sz="2400" dirty="0">
                <a:solidFill>
                  <a:srgbClr val="0070C0"/>
                </a:solidFill>
                <a:cs typeface="Neo Sans Intel"/>
              </a:rPr>
              <a:t>	</a:t>
            </a:r>
            <a:r>
              <a:rPr lang="en-US" sz="2400" dirty="0" smtClean="0">
                <a:solidFill>
                  <a:srgbClr val="0070C0"/>
                </a:solidFill>
                <a:cs typeface="Neo Sans Intel"/>
              </a:rPr>
              <a:t>					(</a:t>
            </a:r>
            <a:r>
              <a:rPr lang="en-US" sz="2400" dirty="0">
                <a:solidFill>
                  <a:srgbClr val="0070C0"/>
                </a:solidFill>
                <a:cs typeface="Neo Sans Intel"/>
              </a:rPr>
              <a:t>RGs)</a:t>
            </a:r>
            <a:endParaRPr lang="en-US" sz="2400" dirty="0" smtClean="0">
              <a:solidFill>
                <a:srgbClr val="0070C0"/>
              </a:solidFill>
              <a:cs typeface="Neo Sans Intel"/>
            </a:endParaRPr>
          </a:p>
        </p:txBody>
      </p:sp>
    </p:spTree>
    <p:extLst>
      <p:ext uri="{BB962C8B-B14F-4D97-AF65-F5344CB8AC3E}">
        <p14:creationId xmlns:p14="http://schemas.microsoft.com/office/powerpoint/2010/main" val="1406052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F7EAB6FE-9CE9-4320-8DE1-51779DEA9385}" type="slidenum">
              <a:rPr lang="en-US" smtClean="0"/>
              <a:t>8</a:t>
            </a:fld>
            <a:endParaRPr lang="en-US"/>
          </a:p>
        </p:txBody>
      </p:sp>
      <p:grpSp>
        <p:nvGrpSpPr>
          <p:cNvPr id="489" name="Group 488"/>
          <p:cNvGrpSpPr/>
          <p:nvPr/>
        </p:nvGrpSpPr>
        <p:grpSpPr>
          <a:xfrm>
            <a:off x="1132248" y="1367148"/>
            <a:ext cx="4626994" cy="4614461"/>
            <a:chOff x="1289718" y="1505690"/>
            <a:chExt cx="4626994" cy="4614461"/>
          </a:xfrm>
        </p:grpSpPr>
        <p:grpSp>
          <p:nvGrpSpPr>
            <p:cNvPr id="264" name="Group 263"/>
            <p:cNvGrpSpPr/>
            <p:nvPr/>
          </p:nvGrpSpPr>
          <p:grpSpPr>
            <a:xfrm>
              <a:off x="1289718" y="1505690"/>
              <a:ext cx="925400" cy="4614461"/>
              <a:chOff x="1056585" y="1734491"/>
              <a:chExt cx="925400" cy="4614461"/>
            </a:xfrm>
          </p:grpSpPr>
          <p:grpSp>
            <p:nvGrpSpPr>
              <p:cNvPr id="209" name="Group 208"/>
              <p:cNvGrpSpPr/>
              <p:nvPr/>
            </p:nvGrpSpPr>
            <p:grpSpPr>
              <a:xfrm>
                <a:off x="1056585" y="5421983"/>
                <a:ext cx="925399" cy="926969"/>
                <a:chOff x="904970" y="1582130"/>
                <a:chExt cx="3667030" cy="3687454"/>
              </a:xfrm>
            </p:grpSpPr>
            <p:cxnSp>
              <p:nvCxnSpPr>
                <p:cNvPr id="254" name="Straight Connector 253"/>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5" name="Straight Connector 254"/>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6" name="Straight Connector 255"/>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7" name="Straight Connector 256"/>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8" name="Straight Connector 257"/>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9" name="Straight Connector 258"/>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60" name="Straight Connector 259"/>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61" name="Straight Connector 260"/>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62" name="Straight Connector 261"/>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63" name="Straight Connector 262"/>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210" name="Group 209"/>
              <p:cNvGrpSpPr/>
              <p:nvPr/>
            </p:nvGrpSpPr>
            <p:grpSpPr>
              <a:xfrm>
                <a:off x="1056585" y="4497779"/>
                <a:ext cx="925399" cy="926969"/>
                <a:chOff x="904970" y="1582130"/>
                <a:chExt cx="3667030" cy="3687454"/>
              </a:xfrm>
            </p:grpSpPr>
            <p:cxnSp>
              <p:nvCxnSpPr>
                <p:cNvPr id="244" name="Straight Connector 243"/>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5" name="Straight Connector 244"/>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6" name="Straight Connector 245"/>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7" name="Straight Connector 246"/>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8" name="Straight Connector 247"/>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9" name="Straight Connector 248"/>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0" name="Straight Connector 249"/>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1" name="Straight Connector 250"/>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2" name="Straight Connector 251"/>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3" name="Straight Connector 252"/>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211" name="Group 210"/>
              <p:cNvGrpSpPr/>
              <p:nvPr/>
            </p:nvGrpSpPr>
            <p:grpSpPr>
              <a:xfrm>
                <a:off x="1056586" y="1734491"/>
                <a:ext cx="925399" cy="926969"/>
                <a:chOff x="904970" y="1582130"/>
                <a:chExt cx="3667030" cy="3687454"/>
              </a:xfrm>
            </p:grpSpPr>
            <p:cxnSp>
              <p:nvCxnSpPr>
                <p:cNvPr id="234" name="Straight Connector 233"/>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5" name="Straight Connector 234"/>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6" name="Straight Connector 235"/>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7" name="Straight Connector 236"/>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8" name="Straight Connector 237"/>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9" name="Straight Connector 238"/>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0" name="Straight Connector 239"/>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1" name="Straight Connector 240"/>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2" name="Straight Connector 241"/>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3" name="Straight Connector 242"/>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212" name="Group 211"/>
              <p:cNvGrpSpPr/>
              <p:nvPr/>
            </p:nvGrpSpPr>
            <p:grpSpPr>
              <a:xfrm>
                <a:off x="1056585" y="3573180"/>
                <a:ext cx="925399" cy="926969"/>
                <a:chOff x="904970" y="1582130"/>
                <a:chExt cx="3667030" cy="3687454"/>
              </a:xfrm>
            </p:grpSpPr>
            <p:cxnSp>
              <p:nvCxnSpPr>
                <p:cNvPr id="224" name="Straight Connector 223"/>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5" name="Straight Connector 224"/>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6" name="Straight Connector 225"/>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7" name="Straight Connector 226"/>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8" name="Straight Connector 227"/>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9" name="Straight Connector 228"/>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0" name="Straight Connector 229"/>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1" name="Straight Connector 230"/>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2" name="Straight Connector 231"/>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3" name="Straight Connector 232"/>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213" name="Group 212"/>
              <p:cNvGrpSpPr/>
              <p:nvPr/>
            </p:nvGrpSpPr>
            <p:grpSpPr>
              <a:xfrm>
                <a:off x="1056585" y="2651346"/>
                <a:ext cx="925399" cy="926969"/>
                <a:chOff x="904970" y="1582130"/>
                <a:chExt cx="3667030" cy="3687454"/>
              </a:xfrm>
            </p:grpSpPr>
            <p:cxnSp>
              <p:nvCxnSpPr>
                <p:cNvPr id="214" name="Straight Connector 213"/>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15" name="Straight Connector 214"/>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16" name="Straight Connector 215"/>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17" name="Straight Connector 216"/>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18" name="Straight Connector 217"/>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19" name="Straight Connector 218"/>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0" name="Straight Connector 219"/>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1" name="Straight Connector 220"/>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2" name="Straight Connector 221"/>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3" name="Straight Connector 222"/>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grpSp>
          <p:nvGrpSpPr>
            <p:cNvPr id="265" name="Group 264"/>
            <p:cNvGrpSpPr/>
            <p:nvPr/>
          </p:nvGrpSpPr>
          <p:grpSpPr>
            <a:xfrm>
              <a:off x="2215116" y="1505690"/>
              <a:ext cx="925400" cy="4614461"/>
              <a:chOff x="1056585" y="1734491"/>
              <a:chExt cx="925400" cy="4614461"/>
            </a:xfrm>
          </p:grpSpPr>
          <p:grpSp>
            <p:nvGrpSpPr>
              <p:cNvPr id="266" name="Group 265"/>
              <p:cNvGrpSpPr/>
              <p:nvPr/>
            </p:nvGrpSpPr>
            <p:grpSpPr>
              <a:xfrm>
                <a:off x="1056585" y="5421983"/>
                <a:ext cx="925399" cy="926969"/>
                <a:chOff x="904970" y="1582130"/>
                <a:chExt cx="3667030" cy="3687454"/>
              </a:xfrm>
            </p:grpSpPr>
            <p:cxnSp>
              <p:nvCxnSpPr>
                <p:cNvPr id="311" name="Straight Connector 310"/>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2" name="Straight Connector 311"/>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3" name="Straight Connector 312"/>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4" name="Straight Connector 313"/>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5" name="Straight Connector 314"/>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6" name="Straight Connector 315"/>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7" name="Straight Connector 316"/>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8" name="Straight Connector 317"/>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9" name="Straight Connector 318"/>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20" name="Straight Connector 319"/>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267" name="Group 266"/>
              <p:cNvGrpSpPr/>
              <p:nvPr/>
            </p:nvGrpSpPr>
            <p:grpSpPr>
              <a:xfrm>
                <a:off x="1056585" y="4497779"/>
                <a:ext cx="925399" cy="926969"/>
                <a:chOff x="904970" y="1582130"/>
                <a:chExt cx="3667030" cy="3687454"/>
              </a:xfrm>
            </p:grpSpPr>
            <p:cxnSp>
              <p:nvCxnSpPr>
                <p:cNvPr id="301" name="Straight Connector 300"/>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2" name="Straight Connector 301"/>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3" name="Straight Connector 302"/>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4" name="Straight Connector 303"/>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5" name="Straight Connector 304"/>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6" name="Straight Connector 305"/>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7" name="Straight Connector 306"/>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8" name="Straight Connector 307"/>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9" name="Straight Connector 308"/>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0" name="Straight Connector 309"/>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268" name="Group 267"/>
              <p:cNvGrpSpPr/>
              <p:nvPr/>
            </p:nvGrpSpPr>
            <p:grpSpPr>
              <a:xfrm>
                <a:off x="1056586" y="1734491"/>
                <a:ext cx="925399" cy="926969"/>
                <a:chOff x="904970" y="1582130"/>
                <a:chExt cx="3667030" cy="3687454"/>
              </a:xfrm>
            </p:grpSpPr>
            <p:cxnSp>
              <p:nvCxnSpPr>
                <p:cNvPr id="291" name="Straight Connector 290"/>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2" name="Straight Connector 291"/>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3" name="Straight Connector 292"/>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4" name="Straight Connector 293"/>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5" name="Straight Connector 294"/>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6" name="Straight Connector 295"/>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7" name="Straight Connector 296"/>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8" name="Straight Connector 297"/>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9" name="Straight Connector 298"/>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0" name="Straight Connector 299"/>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269" name="Group 268"/>
              <p:cNvGrpSpPr/>
              <p:nvPr/>
            </p:nvGrpSpPr>
            <p:grpSpPr>
              <a:xfrm>
                <a:off x="1056585" y="3573180"/>
                <a:ext cx="925399" cy="926969"/>
                <a:chOff x="904970" y="1582130"/>
                <a:chExt cx="3667030" cy="3687454"/>
              </a:xfrm>
            </p:grpSpPr>
            <p:cxnSp>
              <p:nvCxnSpPr>
                <p:cNvPr id="281" name="Straight Connector 280"/>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2" name="Straight Connector 281"/>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3" name="Straight Connector 282"/>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4" name="Straight Connector 283"/>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5" name="Straight Connector 284"/>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6" name="Straight Connector 285"/>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7" name="Straight Connector 286"/>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8" name="Straight Connector 287"/>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9" name="Straight Connector 288"/>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0" name="Straight Connector 289"/>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270" name="Group 269"/>
              <p:cNvGrpSpPr/>
              <p:nvPr/>
            </p:nvGrpSpPr>
            <p:grpSpPr>
              <a:xfrm>
                <a:off x="1056585" y="2651346"/>
                <a:ext cx="925399" cy="926969"/>
                <a:chOff x="904970" y="1582130"/>
                <a:chExt cx="3667030" cy="3687454"/>
              </a:xfrm>
            </p:grpSpPr>
            <p:cxnSp>
              <p:nvCxnSpPr>
                <p:cNvPr id="271" name="Straight Connector 270"/>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72" name="Straight Connector 271"/>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73" name="Straight Connector 272"/>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74" name="Straight Connector 273"/>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75" name="Straight Connector 274"/>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76" name="Straight Connector 275"/>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77" name="Straight Connector 276"/>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78" name="Straight Connector 277"/>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79" name="Straight Connector 278"/>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0" name="Straight Connector 279"/>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grpSp>
          <p:nvGrpSpPr>
            <p:cNvPr id="321" name="Group 320"/>
            <p:cNvGrpSpPr/>
            <p:nvPr/>
          </p:nvGrpSpPr>
          <p:grpSpPr>
            <a:xfrm>
              <a:off x="3140516" y="1505690"/>
              <a:ext cx="925400" cy="4614461"/>
              <a:chOff x="1056585" y="1734491"/>
              <a:chExt cx="925400" cy="4614461"/>
            </a:xfrm>
          </p:grpSpPr>
          <p:grpSp>
            <p:nvGrpSpPr>
              <p:cNvPr id="322" name="Group 321"/>
              <p:cNvGrpSpPr/>
              <p:nvPr/>
            </p:nvGrpSpPr>
            <p:grpSpPr>
              <a:xfrm>
                <a:off x="1056585" y="5421983"/>
                <a:ext cx="925399" cy="926969"/>
                <a:chOff x="904970" y="1582130"/>
                <a:chExt cx="3667030" cy="3687454"/>
              </a:xfrm>
            </p:grpSpPr>
            <p:cxnSp>
              <p:nvCxnSpPr>
                <p:cNvPr id="367" name="Straight Connector 366"/>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8" name="Straight Connector 367"/>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9" name="Straight Connector 368"/>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70" name="Straight Connector 369"/>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71" name="Straight Connector 370"/>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72" name="Straight Connector 371"/>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73" name="Straight Connector 372"/>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74" name="Straight Connector 373"/>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75" name="Straight Connector 374"/>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76" name="Straight Connector 375"/>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323" name="Group 322"/>
              <p:cNvGrpSpPr/>
              <p:nvPr/>
            </p:nvGrpSpPr>
            <p:grpSpPr>
              <a:xfrm>
                <a:off x="1056585" y="4497779"/>
                <a:ext cx="925399" cy="926969"/>
                <a:chOff x="904970" y="1582130"/>
                <a:chExt cx="3667030" cy="3687454"/>
              </a:xfrm>
            </p:grpSpPr>
            <p:cxnSp>
              <p:nvCxnSpPr>
                <p:cNvPr id="357" name="Straight Connector 356"/>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8" name="Straight Connector 357"/>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9" name="Straight Connector 358"/>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0" name="Straight Connector 359"/>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1" name="Straight Connector 360"/>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2" name="Straight Connector 361"/>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3" name="Straight Connector 362"/>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4" name="Straight Connector 363"/>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5" name="Straight Connector 364"/>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6" name="Straight Connector 365"/>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324" name="Group 323"/>
              <p:cNvGrpSpPr/>
              <p:nvPr/>
            </p:nvGrpSpPr>
            <p:grpSpPr>
              <a:xfrm>
                <a:off x="1056586" y="1734491"/>
                <a:ext cx="925399" cy="926969"/>
                <a:chOff x="904970" y="1582130"/>
                <a:chExt cx="3667030" cy="3687454"/>
              </a:xfrm>
            </p:grpSpPr>
            <p:cxnSp>
              <p:nvCxnSpPr>
                <p:cNvPr id="347" name="Straight Connector 346"/>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8" name="Straight Connector 347"/>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9" name="Straight Connector 348"/>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0" name="Straight Connector 349"/>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1" name="Straight Connector 350"/>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2" name="Straight Connector 351"/>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3" name="Straight Connector 352"/>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4" name="Straight Connector 353"/>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5" name="Straight Connector 354"/>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6" name="Straight Connector 355"/>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325" name="Group 324"/>
              <p:cNvGrpSpPr/>
              <p:nvPr/>
            </p:nvGrpSpPr>
            <p:grpSpPr>
              <a:xfrm>
                <a:off x="1056585" y="3573180"/>
                <a:ext cx="925399" cy="926969"/>
                <a:chOff x="904970" y="1582130"/>
                <a:chExt cx="3667030" cy="3687454"/>
              </a:xfrm>
            </p:grpSpPr>
            <p:cxnSp>
              <p:nvCxnSpPr>
                <p:cNvPr id="337" name="Straight Connector 336"/>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8" name="Straight Connector 337"/>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9" name="Straight Connector 338"/>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0" name="Straight Connector 339"/>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1" name="Straight Connector 340"/>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2" name="Straight Connector 341"/>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3" name="Straight Connector 342"/>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4" name="Straight Connector 343"/>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5" name="Straight Connector 344"/>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6" name="Straight Connector 345"/>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326" name="Group 325"/>
              <p:cNvGrpSpPr/>
              <p:nvPr/>
            </p:nvGrpSpPr>
            <p:grpSpPr>
              <a:xfrm>
                <a:off x="1056585" y="2651346"/>
                <a:ext cx="925399" cy="926969"/>
                <a:chOff x="904970" y="1582130"/>
                <a:chExt cx="3667030" cy="3687454"/>
              </a:xfrm>
            </p:grpSpPr>
            <p:cxnSp>
              <p:nvCxnSpPr>
                <p:cNvPr id="327" name="Straight Connector 326"/>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28" name="Straight Connector 327"/>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29" name="Straight Connector 328"/>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0" name="Straight Connector 329"/>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1" name="Straight Connector 330"/>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2" name="Straight Connector 331"/>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3" name="Straight Connector 332"/>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4" name="Straight Connector 333"/>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5" name="Straight Connector 334"/>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6" name="Straight Connector 335"/>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grpSp>
          <p:nvGrpSpPr>
            <p:cNvPr id="377" name="Group 376"/>
            <p:cNvGrpSpPr/>
            <p:nvPr/>
          </p:nvGrpSpPr>
          <p:grpSpPr>
            <a:xfrm>
              <a:off x="4065914" y="1505690"/>
              <a:ext cx="925400" cy="4614461"/>
              <a:chOff x="1056585" y="1734491"/>
              <a:chExt cx="925400" cy="4614461"/>
            </a:xfrm>
          </p:grpSpPr>
          <p:grpSp>
            <p:nvGrpSpPr>
              <p:cNvPr id="378" name="Group 377"/>
              <p:cNvGrpSpPr/>
              <p:nvPr/>
            </p:nvGrpSpPr>
            <p:grpSpPr>
              <a:xfrm>
                <a:off x="1056585" y="5421983"/>
                <a:ext cx="925399" cy="926969"/>
                <a:chOff x="904970" y="1582130"/>
                <a:chExt cx="3667030" cy="3687454"/>
              </a:xfrm>
            </p:grpSpPr>
            <p:cxnSp>
              <p:nvCxnSpPr>
                <p:cNvPr id="423" name="Straight Connector 422"/>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4" name="Straight Connector 423"/>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5" name="Straight Connector 424"/>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6" name="Straight Connector 425"/>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7" name="Straight Connector 426"/>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8" name="Straight Connector 427"/>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9" name="Straight Connector 428"/>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30" name="Straight Connector 429"/>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31" name="Straight Connector 430"/>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32" name="Straight Connector 431"/>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379" name="Group 378"/>
              <p:cNvGrpSpPr/>
              <p:nvPr/>
            </p:nvGrpSpPr>
            <p:grpSpPr>
              <a:xfrm>
                <a:off x="1056585" y="4497779"/>
                <a:ext cx="925399" cy="926969"/>
                <a:chOff x="904970" y="1582130"/>
                <a:chExt cx="3667030" cy="3687454"/>
              </a:xfrm>
            </p:grpSpPr>
            <p:cxnSp>
              <p:nvCxnSpPr>
                <p:cNvPr id="413" name="Straight Connector 412"/>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4" name="Straight Connector 413"/>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5" name="Straight Connector 414"/>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6" name="Straight Connector 415"/>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7" name="Straight Connector 416"/>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8" name="Straight Connector 417"/>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9" name="Straight Connector 418"/>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0" name="Straight Connector 419"/>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1" name="Straight Connector 420"/>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2" name="Straight Connector 421"/>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380" name="Group 379"/>
              <p:cNvGrpSpPr/>
              <p:nvPr/>
            </p:nvGrpSpPr>
            <p:grpSpPr>
              <a:xfrm>
                <a:off x="1056586" y="1734491"/>
                <a:ext cx="925399" cy="926969"/>
                <a:chOff x="904970" y="1582130"/>
                <a:chExt cx="3667030" cy="3687454"/>
              </a:xfrm>
            </p:grpSpPr>
            <p:cxnSp>
              <p:nvCxnSpPr>
                <p:cNvPr id="403" name="Straight Connector 402"/>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4" name="Straight Connector 403"/>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5" name="Straight Connector 404"/>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6" name="Straight Connector 405"/>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7" name="Straight Connector 406"/>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8" name="Straight Connector 407"/>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9" name="Straight Connector 408"/>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0" name="Straight Connector 409"/>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1" name="Straight Connector 410"/>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2" name="Straight Connector 411"/>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381" name="Group 380"/>
              <p:cNvGrpSpPr/>
              <p:nvPr/>
            </p:nvGrpSpPr>
            <p:grpSpPr>
              <a:xfrm>
                <a:off x="1056585" y="3573180"/>
                <a:ext cx="925399" cy="926969"/>
                <a:chOff x="904970" y="1582130"/>
                <a:chExt cx="3667030" cy="3687454"/>
              </a:xfrm>
            </p:grpSpPr>
            <p:cxnSp>
              <p:nvCxnSpPr>
                <p:cNvPr id="393" name="Straight Connector 392"/>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4" name="Straight Connector 393"/>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5" name="Straight Connector 394"/>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6" name="Straight Connector 395"/>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7" name="Straight Connector 396"/>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8" name="Straight Connector 397"/>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9" name="Straight Connector 398"/>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0" name="Straight Connector 399"/>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1" name="Straight Connector 400"/>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2" name="Straight Connector 401"/>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382" name="Group 381"/>
              <p:cNvGrpSpPr/>
              <p:nvPr/>
            </p:nvGrpSpPr>
            <p:grpSpPr>
              <a:xfrm>
                <a:off x="1056585" y="2651346"/>
                <a:ext cx="925399" cy="926969"/>
                <a:chOff x="904970" y="1582130"/>
                <a:chExt cx="3667030" cy="3687454"/>
              </a:xfrm>
            </p:grpSpPr>
            <p:cxnSp>
              <p:nvCxnSpPr>
                <p:cNvPr id="383" name="Straight Connector 382"/>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84" name="Straight Connector 383"/>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85" name="Straight Connector 384"/>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86" name="Straight Connector 385"/>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87" name="Straight Connector 386"/>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88" name="Straight Connector 387"/>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89" name="Straight Connector 388"/>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0" name="Straight Connector 389"/>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1" name="Straight Connector 390"/>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2" name="Straight Connector 391"/>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grpSp>
          <p:nvGrpSpPr>
            <p:cNvPr id="433" name="Group 432"/>
            <p:cNvGrpSpPr/>
            <p:nvPr/>
          </p:nvGrpSpPr>
          <p:grpSpPr>
            <a:xfrm>
              <a:off x="4991312" y="1505690"/>
              <a:ext cx="925400" cy="4614461"/>
              <a:chOff x="1056585" y="1734491"/>
              <a:chExt cx="925400" cy="4614461"/>
            </a:xfrm>
          </p:grpSpPr>
          <p:grpSp>
            <p:nvGrpSpPr>
              <p:cNvPr id="434" name="Group 433"/>
              <p:cNvGrpSpPr/>
              <p:nvPr/>
            </p:nvGrpSpPr>
            <p:grpSpPr>
              <a:xfrm>
                <a:off x="1056585" y="5421983"/>
                <a:ext cx="925399" cy="926969"/>
                <a:chOff x="904970" y="1582130"/>
                <a:chExt cx="3667030" cy="3687454"/>
              </a:xfrm>
            </p:grpSpPr>
            <p:cxnSp>
              <p:nvCxnSpPr>
                <p:cNvPr id="479" name="Straight Connector 478"/>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0" name="Straight Connector 479"/>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1" name="Straight Connector 480"/>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2" name="Straight Connector 481"/>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3" name="Straight Connector 482"/>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4" name="Straight Connector 483"/>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5" name="Straight Connector 484"/>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6" name="Straight Connector 485"/>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7" name="Straight Connector 486"/>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8" name="Straight Connector 487"/>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435" name="Group 434"/>
              <p:cNvGrpSpPr/>
              <p:nvPr/>
            </p:nvGrpSpPr>
            <p:grpSpPr>
              <a:xfrm>
                <a:off x="1056585" y="4497779"/>
                <a:ext cx="925399" cy="926969"/>
                <a:chOff x="904970" y="1582130"/>
                <a:chExt cx="3667030" cy="3687454"/>
              </a:xfrm>
            </p:grpSpPr>
            <p:cxnSp>
              <p:nvCxnSpPr>
                <p:cNvPr id="469" name="Straight Connector 468"/>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0" name="Straight Connector 469"/>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1" name="Straight Connector 470"/>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2" name="Straight Connector 471"/>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3" name="Straight Connector 472"/>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4" name="Straight Connector 473"/>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5" name="Straight Connector 474"/>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6" name="Straight Connector 475"/>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7" name="Straight Connector 476"/>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8" name="Straight Connector 477"/>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436" name="Group 435"/>
              <p:cNvGrpSpPr/>
              <p:nvPr/>
            </p:nvGrpSpPr>
            <p:grpSpPr>
              <a:xfrm>
                <a:off x="1056586" y="1734491"/>
                <a:ext cx="925399" cy="926969"/>
                <a:chOff x="904970" y="1582130"/>
                <a:chExt cx="3667030" cy="3687454"/>
              </a:xfrm>
            </p:grpSpPr>
            <p:cxnSp>
              <p:nvCxnSpPr>
                <p:cNvPr id="459" name="Straight Connector 458"/>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0" name="Straight Connector 459"/>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1" name="Straight Connector 460"/>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2" name="Straight Connector 461"/>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3" name="Straight Connector 462"/>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4" name="Straight Connector 463"/>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5" name="Straight Connector 464"/>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6" name="Straight Connector 465"/>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7" name="Straight Connector 466"/>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8" name="Straight Connector 467"/>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437" name="Group 436"/>
              <p:cNvGrpSpPr/>
              <p:nvPr/>
            </p:nvGrpSpPr>
            <p:grpSpPr>
              <a:xfrm>
                <a:off x="1056585" y="3573180"/>
                <a:ext cx="925399" cy="926969"/>
                <a:chOff x="904970" y="1582130"/>
                <a:chExt cx="3667030" cy="3687454"/>
              </a:xfrm>
            </p:grpSpPr>
            <p:cxnSp>
              <p:nvCxnSpPr>
                <p:cNvPr id="449" name="Straight Connector 448"/>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0" name="Straight Connector 449"/>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1" name="Straight Connector 450"/>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2" name="Straight Connector 451"/>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3" name="Straight Connector 452"/>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4" name="Straight Connector 453"/>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5" name="Straight Connector 454"/>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6" name="Straight Connector 455"/>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7" name="Straight Connector 456"/>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8" name="Straight Connector 457"/>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438" name="Group 437"/>
              <p:cNvGrpSpPr/>
              <p:nvPr/>
            </p:nvGrpSpPr>
            <p:grpSpPr>
              <a:xfrm>
                <a:off x="1056585" y="2651346"/>
                <a:ext cx="925399" cy="926969"/>
                <a:chOff x="904970" y="1582130"/>
                <a:chExt cx="3667030" cy="3687454"/>
              </a:xfrm>
            </p:grpSpPr>
            <p:cxnSp>
              <p:nvCxnSpPr>
                <p:cNvPr id="439" name="Straight Connector 438"/>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0" name="Straight Connector 439"/>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1" name="Straight Connector 440"/>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2" name="Straight Connector 441"/>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3" name="Straight Connector 442"/>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4" name="Straight Connector 443"/>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5" name="Straight Connector 444"/>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6" name="Straight Connector 445"/>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7" name="Straight Connector 446"/>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8" name="Straight Connector 447"/>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grpSp>
      <p:grpSp>
        <p:nvGrpSpPr>
          <p:cNvPr id="10" name="Group 9"/>
          <p:cNvGrpSpPr/>
          <p:nvPr/>
        </p:nvGrpSpPr>
        <p:grpSpPr>
          <a:xfrm>
            <a:off x="4838982" y="1377675"/>
            <a:ext cx="926593" cy="912275"/>
            <a:chOff x="4838982" y="1377675"/>
            <a:chExt cx="926593" cy="912275"/>
          </a:xfrm>
        </p:grpSpPr>
        <p:grpSp>
          <p:nvGrpSpPr>
            <p:cNvPr id="758" name="Group 757"/>
            <p:cNvGrpSpPr/>
            <p:nvPr/>
          </p:nvGrpSpPr>
          <p:grpSpPr>
            <a:xfrm>
              <a:off x="4838982" y="1377675"/>
              <a:ext cx="926593" cy="912275"/>
              <a:chOff x="1131452" y="5071902"/>
              <a:chExt cx="926593" cy="912275"/>
            </a:xfrm>
          </p:grpSpPr>
          <p:grpSp>
            <p:nvGrpSpPr>
              <p:cNvPr id="759" name="Group 758"/>
              <p:cNvGrpSpPr/>
              <p:nvPr/>
            </p:nvGrpSpPr>
            <p:grpSpPr>
              <a:xfrm>
                <a:off x="1131851" y="5518124"/>
                <a:ext cx="926194" cy="466053"/>
                <a:chOff x="1131851" y="5518124"/>
                <a:chExt cx="926194" cy="466053"/>
              </a:xfrm>
            </p:grpSpPr>
            <p:grpSp>
              <p:nvGrpSpPr>
                <p:cNvPr id="783" name="Group 782"/>
                <p:cNvGrpSpPr/>
                <p:nvPr/>
              </p:nvGrpSpPr>
              <p:grpSpPr>
                <a:xfrm>
                  <a:off x="1131851" y="5518124"/>
                  <a:ext cx="463096" cy="466053"/>
                  <a:chOff x="904970" y="1582130"/>
                  <a:chExt cx="3667030" cy="3687454"/>
                </a:xfrm>
              </p:grpSpPr>
              <p:cxnSp>
                <p:nvCxnSpPr>
                  <p:cNvPr id="795" name="Straight Connector 794"/>
                  <p:cNvCxnSpPr/>
                  <p:nvPr/>
                </p:nvCxnSpPr>
                <p:spPr>
                  <a:xfrm>
                    <a:off x="904973" y="1593130"/>
                    <a:ext cx="0" cy="3676454"/>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96" name="Straight Connector 795"/>
                  <p:cNvCxnSpPr/>
                  <p:nvPr/>
                </p:nvCxnSpPr>
                <p:spPr>
                  <a:xfrm>
                    <a:off x="904973" y="1593130"/>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97" name="Straight Connector 796"/>
                  <p:cNvCxnSpPr/>
                  <p:nvPr/>
                </p:nvCxnSpPr>
                <p:spPr>
                  <a:xfrm rot="16200000">
                    <a:off x="2738484" y="3431358"/>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98" name="Straight Connector 797"/>
                  <p:cNvCxnSpPr/>
                  <p:nvPr/>
                </p:nvCxnSpPr>
                <p:spPr>
                  <a:xfrm>
                    <a:off x="904973" y="2520099"/>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99" name="Straight Connector 798"/>
                  <p:cNvCxnSpPr/>
                  <p:nvPr/>
                </p:nvCxnSpPr>
                <p:spPr>
                  <a:xfrm>
                    <a:off x="904970" y="3417217"/>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800" name="Straight Connector 799"/>
                  <p:cNvCxnSpPr/>
                  <p:nvPr/>
                </p:nvCxnSpPr>
                <p:spPr>
                  <a:xfrm>
                    <a:off x="904971" y="4342615"/>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801" name="Straight Connector 800"/>
                  <p:cNvCxnSpPr/>
                  <p:nvPr/>
                </p:nvCxnSpPr>
                <p:spPr>
                  <a:xfrm>
                    <a:off x="904972" y="5249159"/>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802" name="Straight Connector 801"/>
                  <p:cNvCxnSpPr/>
                  <p:nvPr/>
                </p:nvCxnSpPr>
                <p:spPr>
                  <a:xfrm rot="16200000">
                    <a:off x="-3144" y="3415644"/>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803" name="Straight Connector 802"/>
                  <p:cNvCxnSpPr/>
                  <p:nvPr/>
                </p:nvCxnSpPr>
                <p:spPr>
                  <a:xfrm rot="16200000">
                    <a:off x="904970" y="3415645"/>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804" name="Straight Connector 803"/>
                  <p:cNvCxnSpPr/>
                  <p:nvPr/>
                </p:nvCxnSpPr>
                <p:spPr>
                  <a:xfrm rot="16200000">
                    <a:off x="1828799" y="3436070"/>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grpSp>
            <p:grpSp>
              <p:nvGrpSpPr>
                <p:cNvPr id="784" name="Group 783"/>
                <p:cNvGrpSpPr/>
                <p:nvPr/>
              </p:nvGrpSpPr>
              <p:grpSpPr>
                <a:xfrm>
                  <a:off x="1594949" y="5518124"/>
                  <a:ext cx="463096" cy="466053"/>
                  <a:chOff x="904970" y="1582130"/>
                  <a:chExt cx="3667030" cy="3687454"/>
                </a:xfrm>
              </p:grpSpPr>
              <p:cxnSp>
                <p:nvCxnSpPr>
                  <p:cNvPr id="785" name="Straight Connector 784"/>
                  <p:cNvCxnSpPr/>
                  <p:nvPr/>
                </p:nvCxnSpPr>
                <p:spPr>
                  <a:xfrm>
                    <a:off x="904973" y="1593130"/>
                    <a:ext cx="0" cy="3676454"/>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86" name="Straight Connector 785"/>
                  <p:cNvCxnSpPr/>
                  <p:nvPr/>
                </p:nvCxnSpPr>
                <p:spPr>
                  <a:xfrm>
                    <a:off x="904973" y="1593130"/>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87" name="Straight Connector 786"/>
                  <p:cNvCxnSpPr/>
                  <p:nvPr/>
                </p:nvCxnSpPr>
                <p:spPr>
                  <a:xfrm rot="16200000">
                    <a:off x="2738484" y="3431358"/>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88" name="Straight Connector 787"/>
                  <p:cNvCxnSpPr/>
                  <p:nvPr/>
                </p:nvCxnSpPr>
                <p:spPr>
                  <a:xfrm>
                    <a:off x="904973" y="2520099"/>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89" name="Straight Connector 788"/>
                  <p:cNvCxnSpPr/>
                  <p:nvPr/>
                </p:nvCxnSpPr>
                <p:spPr>
                  <a:xfrm>
                    <a:off x="904970" y="3417217"/>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90" name="Straight Connector 789"/>
                  <p:cNvCxnSpPr/>
                  <p:nvPr/>
                </p:nvCxnSpPr>
                <p:spPr>
                  <a:xfrm>
                    <a:off x="904971" y="4342615"/>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91" name="Straight Connector 790"/>
                  <p:cNvCxnSpPr/>
                  <p:nvPr/>
                </p:nvCxnSpPr>
                <p:spPr>
                  <a:xfrm>
                    <a:off x="904972" y="5249159"/>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92" name="Straight Connector 791"/>
                  <p:cNvCxnSpPr/>
                  <p:nvPr/>
                </p:nvCxnSpPr>
                <p:spPr>
                  <a:xfrm rot="16200000">
                    <a:off x="-3144" y="3415644"/>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93" name="Straight Connector 792"/>
                  <p:cNvCxnSpPr/>
                  <p:nvPr/>
                </p:nvCxnSpPr>
                <p:spPr>
                  <a:xfrm rot="16200000">
                    <a:off x="904970" y="3415645"/>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94" name="Straight Connector 793"/>
                  <p:cNvCxnSpPr/>
                  <p:nvPr/>
                </p:nvCxnSpPr>
                <p:spPr>
                  <a:xfrm rot="16200000">
                    <a:off x="1828799" y="3436070"/>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grpSp>
          </p:grpSp>
          <p:grpSp>
            <p:nvGrpSpPr>
              <p:cNvPr id="760" name="Group 759"/>
              <p:cNvGrpSpPr/>
              <p:nvPr/>
            </p:nvGrpSpPr>
            <p:grpSpPr>
              <a:xfrm>
                <a:off x="1131452" y="5071902"/>
                <a:ext cx="926194" cy="466053"/>
                <a:chOff x="1131851" y="5518124"/>
                <a:chExt cx="926194" cy="466053"/>
              </a:xfrm>
            </p:grpSpPr>
            <p:grpSp>
              <p:nvGrpSpPr>
                <p:cNvPr id="761" name="Group 760"/>
                <p:cNvGrpSpPr/>
                <p:nvPr/>
              </p:nvGrpSpPr>
              <p:grpSpPr>
                <a:xfrm>
                  <a:off x="1131851" y="5518124"/>
                  <a:ext cx="463096" cy="466053"/>
                  <a:chOff x="904970" y="1582130"/>
                  <a:chExt cx="3667030" cy="3687454"/>
                </a:xfrm>
              </p:grpSpPr>
              <p:cxnSp>
                <p:nvCxnSpPr>
                  <p:cNvPr id="773" name="Straight Connector 772"/>
                  <p:cNvCxnSpPr/>
                  <p:nvPr/>
                </p:nvCxnSpPr>
                <p:spPr>
                  <a:xfrm>
                    <a:off x="904973" y="1593130"/>
                    <a:ext cx="0" cy="3676454"/>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74" name="Straight Connector 773"/>
                  <p:cNvCxnSpPr/>
                  <p:nvPr/>
                </p:nvCxnSpPr>
                <p:spPr>
                  <a:xfrm>
                    <a:off x="904973" y="1593130"/>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75" name="Straight Connector 774"/>
                  <p:cNvCxnSpPr/>
                  <p:nvPr/>
                </p:nvCxnSpPr>
                <p:spPr>
                  <a:xfrm rot="16200000">
                    <a:off x="2738484" y="3431358"/>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76" name="Straight Connector 775"/>
                  <p:cNvCxnSpPr/>
                  <p:nvPr/>
                </p:nvCxnSpPr>
                <p:spPr>
                  <a:xfrm>
                    <a:off x="904973" y="2520099"/>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77" name="Straight Connector 776"/>
                  <p:cNvCxnSpPr/>
                  <p:nvPr/>
                </p:nvCxnSpPr>
                <p:spPr>
                  <a:xfrm>
                    <a:off x="904970" y="3417217"/>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78" name="Straight Connector 777"/>
                  <p:cNvCxnSpPr/>
                  <p:nvPr/>
                </p:nvCxnSpPr>
                <p:spPr>
                  <a:xfrm>
                    <a:off x="904971" y="4342615"/>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79" name="Straight Connector 778"/>
                  <p:cNvCxnSpPr/>
                  <p:nvPr/>
                </p:nvCxnSpPr>
                <p:spPr>
                  <a:xfrm>
                    <a:off x="904972" y="5249159"/>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80" name="Straight Connector 779"/>
                  <p:cNvCxnSpPr/>
                  <p:nvPr/>
                </p:nvCxnSpPr>
                <p:spPr>
                  <a:xfrm rot="16200000">
                    <a:off x="-3144" y="3415644"/>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81" name="Straight Connector 780"/>
                  <p:cNvCxnSpPr/>
                  <p:nvPr/>
                </p:nvCxnSpPr>
                <p:spPr>
                  <a:xfrm rot="16200000">
                    <a:off x="904970" y="3415645"/>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82" name="Straight Connector 781"/>
                  <p:cNvCxnSpPr/>
                  <p:nvPr/>
                </p:nvCxnSpPr>
                <p:spPr>
                  <a:xfrm rot="16200000">
                    <a:off x="1828799" y="3436070"/>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grpSp>
            <p:grpSp>
              <p:nvGrpSpPr>
                <p:cNvPr id="762" name="Group 761"/>
                <p:cNvGrpSpPr/>
                <p:nvPr/>
              </p:nvGrpSpPr>
              <p:grpSpPr>
                <a:xfrm>
                  <a:off x="1594949" y="5518124"/>
                  <a:ext cx="463096" cy="466053"/>
                  <a:chOff x="904970" y="1582130"/>
                  <a:chExt cx="3667030" cy="3687454"/>
                </a:xfrm>
              </p:grpSpPr>
              <p:cxnSp>
                <p:nvCxnSpPr>
                  <p:cNvPr id="763" name="Straight Connector 762"/>
                  <p:cNvCxnSpPr/>
                  <p:nvPr/>
                </p:nvCxnSpPr>
                <p:spPr>
                  <a:xfrm>
                    <a:off x="904973" y="1593130"/>
                    <a:ext cx="0" cy="3676454"/>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64" name="Straight Connector 763"/>
                  <p:cNvCxnSpPr/>
                  <p:nvPr/>
                </p:nvCxnSpPr>
                <p:spPr>
                  <a:xfrm>
                    <a:off x="904973" y="1593130"/>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65" name="Straight Connector 764"/>
                  <p:cNvCxnSpPr/>
                  <p:nvPr/>
                </p:nvCxnSpPr>
                <p:spPr>
                  <a:xfrm rot="16200000">
                    <a:off x="2738484" y="3431358"/>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66" name="Straight Connector 765"/>
                  <p:cNvCxnSpPr/>
                  <p:nvPr/>
                </p:nvCxnSpPr>
                <p:spPr>
                  <a:xfrm>
                    <a:off x="904973" y="2520099"/>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67" name="Straight Connector 766"/>
                  <p:cNvCxnSpPr/>
                  <p:nvPr/>
                </p:nvCxnSpPr>
                <p:spPr>
                  <a:xfrm>
                    <a:off x="904970" y="3417217"/>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68" name="Straight Connector 767"/>
                  <p:cNvCxnSpPr/>
                  <p:nvPr/>
                </p:nvCxnSpPr>
                <p:spPr>
                  <a:xfrm>
                    <a:off x="904971" y="4342615"/>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69" name="Straight Connector 768"/>
                  <p:cNvCxnSpPr/>
                  <p:nvPr/>
                </p:nvCxnSpPr>
                <p:spPr>
                  <a:xfrm>
                    <a:off x="904972" y="5249159"/>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70" name="Straight Connector 769"/>
                  <p:cNvCxnSpPr/>
                  <p:nvPr/>
                </p:nvCxnSpPr>
                <p:spPr>
                  <a:xfrm rot="16200000">
                    <a:off x="-3144" y="3415644"/>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71" name="Straight Connector 770"/>
                  <p:cNvCxnSpPr/>
                  <p:nvPr/>
                </p:nvCxnSpPr>
                <p:spPr>
                  <a:xfrm rot="16200000">
                    <a:off x="904970" y="3415645"/>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772" name="Straight Connector 771"/>
                  <p:cNvCxnSpPr/>
                  <p:nvPr/>
                </p:nvCxnSpPr>
                <p:spPr>
                  <a:xfrm rot="16200000">
                    <a:off x="1828799" y="3436070"/>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grpSp>
          </p:grpSp>
        </p:grpSp>
        <p:sp>
          <p:nvSpPr>
            <p:cNvPr id="498" name="TextBox 497"/>
            <p:cNvSpPr txBox="1"/>
            <p:nvPr/>
          </p:nvSpPr>
          <p:spPr>
            <a:xfrm>
              <a:off x="5197034" y="1696225"/>
              <a:ext cx="387927" cy="246221"/>
            </a:xfrm>
            <a:prstGeom prst="rect">
              <a:avLst/>
            </a:prstGeom>
            <a:solidFill>
              <a:schemeClr val="bg1"/>
            </a:solidFill>
          </p:spPr>
          <p:txBody>
            <a:bodyPr wrap="none" lIns="0" tIns="0" rIns="0" bIns="0" rtlCol="0">
              <a:spAutoFit/>
            </a:bodyPr>
            <a:lstStyle/>
            <a:p>
              <a:r>
                <a:rPr lang="en-US" sz="1600" dirty="0" smtClean="0">
                  <a:solidFill>
                    <a:schemeClr val="tx2"/>
                  </a:solidFill>
                  <a:cs typeface="Neo Sans Intel"/>
                </a:rPr>
                <a:t>RG</a:t>
              </a:r>
              <a:r>
                <a:rPr lang="en-US" sz="1600" baseline="-25000" dirty="0" smtClean="0">
                  <a:solidFill>
                    <a:schemeClr val="tx2"/>
                  </a:solidFill>
                  <a:cs typeface="Neo Sans Intel"/>
                </a:rPr>
                <a:t>1</a:t>
              </a:r>
            </a:p>
          </p:txBody>
        </p:sp>
      </p:grpSp>
      <p:sp>
        <p:nvSpPr>
          <p:cNvPr id="533" name="Title 1"/>
          <p:cNvSpPr>
            <a:spLocks noGrp="1"/>
          </p:cNvSpPr>
          <p:nvPr>
            <p:ph type="title"/>
          </p:nvPr>
        </p:nvSpPr>
        <p:spPr>
          <a:xfrm>
            <a:off x="572515" y="194090"/>
            <a:ext cx="8350768" cy="1152000"/>
          </a:xfrm>
        </p:spPr>
        <p:txBody>
          <a:bodyPr>
            <a:normAutofit/>
          </a:bodyPr>
          <a:lstStyle/>
          <a:p>
            <a:pPr algn="ctr"/>
            <a:r>
              <a:rPr lang="en-US" dirty="0"/>
              <a:t>AMR PRK Specification</a:t>
            </a:r>
          </a:p>
        </p:txBody>
      </p:sp>
      <p:sp>
        <p:nvSpPr>
          <p:cNvPr id="532" name="TextBox 1"/>
          <p:cNvSpPr txBox="1"/>
          <p:nvPr/>
        </p:nvSpPr>
        <p:spPr>
          <a:xfrm>
            <a:off x="6242978" y="3566295"/>
            <a:ext cx="2680306" cy="230832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Parameters:</a:t>
            </a:r>
          </a:p>
          <a:p>
            <a:pPr marL="285750" indent="-285750">
              <a:buFont typeface="Arial" panose="020B0604020202020204" pitchFamily="34" charset="0"/>
              <a:buChar char="•"/>
            </a:pPr>
            <a:r>
              <a:rPr lang="en-US" dirty="0" smtClean="0"/>
              <a:t>Size of BG</a:t>
            </a:r>
          </a:p>
          <a:p>
            <a:pPr marL="285750" indent="-285750">
              <a:buFont typeface="Arial" panose="020B0604020202020204" pitchFamily="34" charset="0"/>
              <a:buChar char="•"/>
            </a:pPr>
            <a:r>
              <a:rPr lang="en-US" dirty="0" smtClean="0"/>
              <a:t>Size + refinement level of RGs</a:t>
            </a:r>
          </a:p>
          <a:p>
            <a:pPr marL="285750" indent="-285750">
              <a:buFont typeface="Arial" panose="020B0604020202020204" pitchFamily="34" charset="0"/>
              <a:buChar char="•"/>
            </a:pPr>
            <a:r>
              <a:rPr lang="en-US" dirty="0" smtClean="0"/>
              <a:t>Frequency + duration of refinement</a:t>
            </a:r>
          </a:p>
          <a:p>
            <a:pPr marL="285750" indent="-285750">
              <a:buFont typeface="Arial" panose="020B0604020202020204" pitchFamily="34" charset="0"/>
              <a:buChar char="•"/>
            </a:pPr>
            <a:r>
              <a:rPr lang="en-US" dirty="0" smtClean="0"/>
              <a:t>Iterations on RGs</a:t>
            </a:r>
            <a:endParaRPr lang="en-US" dirty="0"/>
          </a:p>
        </p:txBody>
      </p:sp>
      <p:grpSp>
        <p:nvGrpSpPr>
          <p:cNvPr id="525" name="Group 524"/>
          <p:cNvGrpSpPr/>
          <p:nvPr/>
        </p:nvGrpSpPr>
        <p:grpSpPr>
          <a:xfrm>
            <a:off x="6735072" y="2247400"/>
            <a:ext cx="1999754" cy="1096022"/>
            <a:chOff x="6551817" y="565047"/>
            <a:chExt cx="1999754" cy="1096022"/>
          </a:xfrm>
        </p:grpSpPr>
        <p:grpSp>
          <p:nvGrpSpPr>
            <p:cNvPr id="526" name="Group 525"/>
            <p:cNvGrpSpPr/>
            <p:nvPr/>
          </p:nvGrpSpPr>
          <p:grpSpPr>
            <a:xfrm>
              <a:off x="6551817" y="631065"/>
              <a:ext cx="1147840" cy="1030004"/>
              <a:chOff x="6446235" y="573970"/>
              <a:chExt cx="2060010" cy="2060010"/>
            </a:xfrm>
          </p:grpSpPr>
          <p:grpSp>
            <p:nvGrpSpPr>
              <p:cNvPr id="536" name="Group 535"/>
              <p:cNvGrpSpPr/>
              <p:nvPr/>
            </p:nvGrpSpPr>
            <p:grpSpPr>
              <a:xfrm>
                <a:off x="7358404" y="573970"/>
                <a:ext cx="235671" cy="2060010"/>
                <a:chOff x="7206004" y="573970"/>
                <a:chExt cx="235671" cy="2060010"/>
              </a:xfrm>
            </p:grpSpPr>
            <p:cxnSp>
              <p:nvCxnSpPr>
                <p:cNvPr id="544" name="Straight Connector 543"/>
                <p:cNvCxnSpPr/>
                <p:nvPr/>
              </p:nvCxnSpPr>
              <p:spPr>
                <a:xfrm>
                  <a:off x="7323839" y="688157"/>
                  <a:ext cx="0" cy="1831637"/>
                </a:xfrm>
                <a:prstGeom prst="line">
                  <a:avLst/>
                </a:prstGeom>
                <a:ln w="952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545" name="Oval 544"/>
                <p:cNvSpPr/>
                <p:nvPr/>
              </p:nvSpPr>
              <p:spPr>
                <a:xfrm>
                  <a:off x="7206004" y="1947698"/>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sp>
              <p:nvSpPr>
                <p:cNvPr id="546" name="Oval 545"/>
                <p:cNvSpPr/>
                <p:nvPr/>
              </p:nvSpPr>
              <p:spPr>
                <a:xfrm>
                  <a:off x="7206004" y="2405607"/>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sp>
              <p:nvSpPr>
                <p:cNvPr id="547" name="Oval 546"/>
                <p:cNvSpPr/>
                <p:nvPr/>
              </p:nvSpPr>
              <p:spPr>
                <a:xfrm>
                  <a:off x="7206004" y="1031880"/>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sp>
              <p:nvSpPr>
                <p:cNvPr id="548" name="Oval 547"/>
                <p:cNvSpPr/>
                <p:nvPr/>
              </p:nvSpPr>
              <p:spPr>
                <a:xfrm>
                  <a:off x="7206004" y="1489789"/>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sp>
              <p:nvSpPr>
                <p:cNvPr id="549" name="Oval 548"/>
                <p:cNvSpPr/>
                <p:nvPr/>
              </p:nvSpPr>
              <p:spPr>
                <a:xfrm>
                  <a:off x="7206004" y="573970"/>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grpSp>
          <p:grpSp>
            <p:nvGrpSpPr>
              <p:cNvPr id="537" name="Group 536"/>
              <p:cNvGrpSpPr/>
              <p:nvPr/>
            </p:nvGrpSpPr>
            <p:grpSpPr>
              <a:xfrm rot="16200000">
                <a:off x="7358404" y="573970"/>
                <a:ext cx="235671" cy="2060010"/>
                <a:chOff x="7206004" y="573970"/>
                <a:chExt cx="235671" cy="2060010"/>
              </a:xfrm>
            </p:grpSpPr>
            <p:cxnSp>
              <p:nvCxnSpPr>
                <p:cNvPr id="538" name="Straight Connector 537"/>
                <p:cNvCxnSpPr/>
                <p:nvPr/>
              </p:nvCxnSpPr>
              <p:spPr>
                <a:xfrm>
                  <a:off x="7323839" y="688157"/>
                  <a:ext cx="0" cy="1831637"/>
                </a:xfrm>
                <a:prstGeom prst="line">
                  <a:avLst/>
                </a:prstGeom>
                <a:ln w="952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539" name="Oval 538"/>
                <p:cNvSpPr/>
                <p:nvPr/>
              </p:nvSpPr>
              <p:spPr>
                <a:xfrm>
                  <a:off x="7206004" y="1947698"/>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sp>
              <p:nvSpPr>
                <p:cNvPr id="540" name="Oval 539"/>
                <p:cNvSpPr/>
                <p:nvPr/>
              </p:nvSpPr>
              <p:spPr>
                <a:xfrm>
                  <a:off x="7206004" y="2405607"/>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sp>
              <p:nvSpPr>
                <p:cNvPr id="541" name="Oval 540"/>
                <p:cNvSpPr/>
                <p:nvPr/>
              </p:nvSpPr>
              <p:spPr>
                <a:xfrm>
                  <a:off x="7206004" y="1031880"/>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sp>
              <p:nvSpPr>
                <p:cNvPr id="542" name="Oval 541"/>
                <p:cNvSpPr/>
                <p:nvPr/>
              </p:nvSpPr>
              <p:spPr>
                <a:xfrm>
                  <a:off x="7206004" y="1489789"/>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sp>
              <p:nvSpPr>
                <p:cNvPr id="543" name="Oval 542"/>
                <p:cNvSpPr/>
                <p:nvPr/>
              </p:nvSpPr>
              <p:spPr>
                <a:xfrm>
                  <a:off x="7206004" y="573970"/>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grpSp>
        </p:grpSp>
        <p:sp>
          <p:nvSpPr>
            <p:cNvPr id="534" name="TextBox 533"/>
            <p:cNvSpPr txBox="1"/>
            <p:nvPr/>
          </p:nvSpPr>
          <p:spPr>
            <a:xfrm>
              <a:off x="7317259" y="565047"/>
              <a:ext cx="1234312" cy="246221"/>
            </a:xfrm>
            <a:prstGeom prst="rect">
              <a:avLst/>
            </a:prstGeom>
            <a:noFill/>
          </p:spPr>
          <p:txBody>
            <a:bodyPr wrap="none" lIns="0" tIns="0" rIns="0" bIns="0" rtlCol="0">
              <a:spAutoFit/>
            </a:bodyPr>
            <a:lstStyle/>
            <a:p>
              <a:r>
                <a:rPr lang="en-US" sz="1600" smtClean="0">
                  <a:solidFill>
                    <a:schemeClr val="tx2"/>
                  </a:solidFill>
                  <a:cs typeface="Neo Sans Intel"/>
                </a:rPr>
                <a:t>Stencil S(R)</a:t>
              </a:r>
              <a:endParaRPr lang="en-US" sz="1600" dirty="0" err="1" smtClean="0">
                <a:solidFill>
                  <a:schemeClr val="tx2"/>
                </a:solidFill>
                <a:cs typeface="Neo Sans Intel"/>
              </a:endParaRPr>
            </a:p>
          </p:txBody>
        </p:sp>
        <p:sp>
          <p:nvSpPr>
            <p:cNvPr id="535" name="TextBox 534"/>
            <p:cNvSpPr txBox="1"/>
            <p:nvPr/>
          </p:nvSpPr>
          <p:spPr>
            <a:xfrm>
              <a:off x="7224097" y="1259289"/>
              <a:ext cx="440826" cy="246221"/>
            </a:xfrm>
            <a:prstGeom prst="rect">
              <a:avLst/>
            </a:prstGeom>
            <a:noFill/>
          </p:spPr>
          <p:txBody>
            <a:bodyPr wrap="none" lIns="0" tIns="0" rIns="0" bIns="0" rtlCol="0">
              <a:spAutoFit/>
            </a:bodyPr>
            <a:lstStyle/>
            <a:p>
              <a:r>
                <a:rPr lang="en-US" sz="1600" smtClean="0">
                  <a:solidFill>
                    <a:schemeClr val="tx2"/>
                  </a:solidFill>
                  <a:cs typeface="Neo Sans Intel"/>
                </a:rPr>
                <a:t>R=2</a:t>
              </a:r>
              <a:endParaRPr lang="en-US" sz="1600" dirty="0" err="1" smtClean="0">
                <a:solidFill>
                  <a:schemeClr val="tx2"/>
                </a:solidFill>
                <a:cs typeface="Neo Sans Intel"/>
              </a:endParaRPr>
            </a:p>
          </p:txBody>
        </p:sp>
      </p:grpSp>
      <p:sp>
        <p:nvSpPr>
          <p:cNvPr id="550" name="TextBox 549"/>
          <p:cNvSpPr txBox="1"/>
          <p:nvPr/>
        </p:nvSpPr>
        <p:spPr>
          <a:xfrm>
            <a:off x="916818" y="817741"/>
            <a:ext cx="8328114" cy="1107996"/>
          </a:xfrm>
          <a:prstGeom prst="rect">
            <a:avLst/>
          </a:prstGeom>
          <a:noFill/>
        </p:spPr>
        <p:txBody>
          <a:bodyPr wrap="none" lIns="0" tIns="0" rIns="0" bIns="0" rtlCol="0">
            <a:spAutoFit/>
          </a:bodyPr>
          <a:lstStyle/>
          <a:p>
            <a:r>
              <a:rPr lang="en-US" sz="2400" dirty="0">
                <a:solidFill>
                  <a:srgbClr val="0070C0"/>
                </a:solidFill>
                <a:cs typeface="Neo Sans Intel"/>
              </a:rPr>
              <a:t>Stencil PRK with Background Grid (BG) &amp; periodic </a:t>
            </a:r>
            <a:endParaRPr lang="en-US" sz="2400" dirty="0" smtClean="0">
              <a:solidFill>
                <a:srgbClr val="0070C0"/>
              </a:solidFill>
              <a:cs typeface="Neo Sans Intel"/>
            </a:endParaRPr>
          </a:p>
          <a:p>
            <a:r>
              <a:rPr lang="en-US" sz="2400" dirty="0">
                <a:solidFill>
                  <a:srgbClr val="0070C0"/>
                </a:solidFill>
                <a:cs typeface="Neo Sans Intel"/>
              </a:rPr>
              <a:t>	</a:t>
            </a:r>
            <a:r>
              <a:rPr lang="en-US" sz="2400" dirty="0" smtClean="0">
                <a:solidFill>
                  <a:srgbClr val="0070C0"/>
                </a:solidFill>
                <a:cs typeface="Neo Sans Intel"/>
              </a:rPr>
              <a:t>					Refinement </a:t>
            </a:r>
            <a:r>
              <a:rPr lang="en-US" sz="2400" dirty="0">
                <a:solidFill>
                  <a:srgbClr val="0070C0"/>
                </a:solidFill>
                <a:cs typeface="Neo Sans Intel"/>
              </a:rPr>
              <a:t>Grids </a:t>
            </a:r>
            <a:endParaRPr lang="en-US" sz="2400" dirty="0" smtClean="0">
              <a:solidFill>
                <a:srgbClr val="0070C0"/>
              </a:solidFill>
              <a:cs typeface="Neo Sans Intel"/>
            </a:endParaRPr>
          </a:p>
          <a:p>
            <a:r>
              <a:rPr lang="en-US" sz="2400" dirty="0">
                <a:solidFill>
                  <a:srgbClr val="0070C0"/>
                </a:solidFill>
                <a:cs typeface="Neo Sans Intel"/>
              </a:rPr>
              <a:t>	</a:t>
            </a:r>
            <a:r>
              <a:rPr lang="en-US" sz="2400" dirty="0" smtClean="0">
                <a:solidFill>
                  <a:srgbClr val="0070C0"/>
                </a:solidFill>
                <a:cs typeface="Neo Sans Intel"/>
              </a:rPr>
              <a:t>					(</a:t>
            </a:r>
            <a:r>
              <a:rPr lang="en-US" sz="2400" dirty="0">
                <a:solidFill>
                  <a:srgbClr val="0070C0"/>
                </a:solidFill>
                <a:cs typeface="Neo Sans Intel"/>
              </a:rPr>
              <a:t>RGs)</a:t>
            </a:r>
            <a:endParaRPr lang="en-US" sz="2400" dirty="0" smtClean="0">
              <a:solidFill>
                <a:srgbClr val="0070C0"/>
              </a:solidFill>
              <a:cs typeface="Neo Sans Intel"/>
            </a:endParaRPr>
          </a:p>
        </p:txBody>
      </p:sp>
    </p:spTree>
    <p:extLst>
      <p:ext uri="{BB962C8B-B14F-4D97-AF65-F5344CB8AC3E}">
        <p14:creationId xmlns:p14="http://schemas.microsoft.com/office/powerpoint/2010/main" val="3713087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F7EAB6FE-9CE9-4320-8DE1-51779DEA9385}" type="slidenum">
              <a:rPr lang="en-US" smtClean="0"/>
              <a:t>9</a:t>
            </a:fld>
            <a:endParaRPr lang="en-US"/>
          </a:p>
        </p:txBody>
      </p:sp>
      <p:grpSp>
        <p:nvGrpSpPr>
          <p:cNvPr id="489" name="Group 488"/>
          <p:cNvGrpSpPr/>
          <p:nvPr/>
        </p:nvGrpSpPr>
        <p:grpSpPr>
          <a:xfrm>
            <a:off x="1132248" y="1367148"/>
            <a:ext cx="4626994" cy="4614461"/>
            <a:chOff x="1289718" y="1505690"/>
            <a:chExt cx="4626994" cy="4614461"/>
          </a:xfrm>
        </p:grpSpPr>
        <p:grpSp>
          <p:nvGrpSpPr>
            <p:cNvPr id="264" name="Group 263"/>
            <p:cNvGrpSpPr/>
            <p:nvPr/>
          </p:nvGrpSpPr>
          <p:grpSpPr>
            <a:xfrm>
              <a:off x="1289718" y="1505690"/>
              <a:ext cx="925400" cy="4614461"/>
              <a:chOff x="1056585" y="1734491"/>
              <a:chExt cx="925400" cy="4614461"/>
            </a:xfrm>
          </p:grpSpPr>
          <p:grpSp>
            <p:nvGrpSpPr>
              <p:cNvPr id="209" name="Group 208"/>
              <p:cNvGrpSpPr/>
              <p:nvPr/>
            </p:nvGrpSpPr>
            <p:grpSpPr>
              <a:xfrm>
                <a:off x="1056585" y="5421983"/>
                <a:ext cx="925399" cy="926969"/>
                <a:chOff x="904970" y="1582130"/>
                <a:chExt cx="3667030" cy="3687454"/>
              </a:xfrm>
            </p:grpSpPr>
            <p:cxnSp>
              <p:nvCxnSpPr>
                <p:cNvPr id="254" name="Straight Connector 253"/>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5" name="Straight Connector 254"/>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6" name="Straight Connector 255"/>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7" name="Straight Connector 256"/>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8" name="Straight Connector 257"/>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9" name="Straight Connector 258"/>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60" name="Straight Connector 259"/>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61" name="Straight Connector 260"/>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62" name="Straight Connector 261"/>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63" name="Straight Connector 262"/>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210" name="Group 209"/>
              <p:cNvGrpSpPr/>
              <p:nvPr/>
            </p:nvGrpSpPr>
            <p:grpSpPr>
              <a:xfrm>
                <a:off x="1056585" y="4497779"/>
                <a:ext cx="925399" cy="926969"/>
                <a:chOff x="904970" y="1582130"/>
                <a:chExt cx="3667030" cy="3687454"/>
              </a:xfrm>
            </p:grpSpPr>
            <p:cxnSp>
              <p:nvCxnSpPr>
                <p:cNvPr id="244" name="Straight Connector 243"/>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5" name="Straight Connector 244"/>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6" name="Straight Connector 245"/>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7" name="Straight Connector 246"/>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8" name="Straight Connector 247"/>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9" name="Straight Connector 248"/>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0" name="Straight Connector 249"/>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1" name="Straight Connector 250"/>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2" name="Straight Connector 251"/>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53" name="Straight Connector 252"/>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211" name="Group 210"/>
              <p:cNvGrpSpPr/>
              <p:nvPr/>
            </p:nvGrpSpPr>
            <p:grpSpPr>
              <a:xfrm>
                <a:off x="1056586" y="1734491"/>
                <a:ext cx="925399" cy="926969"/>
                <a:chOff x="904970" y="1582130"/>
                <a:chExt cx="3667030" cy="3687454"/>
              </a:xfrm>
            </p:grpSpPr>
            <p:cxnSp>
              <p:nvCxnSpPr>
                <p:cNvPr id="234" name="Straight Connector 233"/>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5" name="Straight Connector 234"/>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6" name="Straight Connector 235"/>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7" name="Straight Connector 236"/>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8" name="Straight Connector 237"/>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9" name="Straight Connector 238"/>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0" name="Straight Connector 239"/>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1" name="Straight Connector 240"/>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2" name="Straight Connector 241"/>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43" name="Straight Connector 242"/>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212" name="Group 211"/>
              <p:cNvGrpSpPr/>
              <p:nvPr/>
            </p:nvGrpSpPr>
            <p:grpSpPr>
              <a:xfrm>
                <a:off x="1056585" y="3573180"/>
                <a:ext cx="925399" cy="926969"/>
                <a:chOff x="904970" y="1582130"/>
                <a:chExt cx="3667030" cy="3687454"/>
              </a:xfrm>
            </p:grpSpPr>
            <p:cxnSp>
              <p:nvCxnSpPr>
                <p:cNvPr id="224" name="Straight Connector 223"/>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5" name="Straight Connector 224"/>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6" name="Straight Connector 225"/>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7" name="Straight Connector 226"/>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8" name="Straight Connector 227"/>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9" name="Straight Connector 228"/>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0" name="Straight Connector 229"/>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1" name="Straight Connector 230"/>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2" name="Straight Connector 231"/>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33" name="Straight Connector 232"/>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213" name="Group 212"/>
              <p:cNvGrpSpPr/>
              <p:nvPr/>
            </p:nvGrpSpPr>
            <p:grpSpPr>
              <a:xfrm>
                <a:off x="1056585" y="2651346"/>
                <a:ext cx="925399" cy="926969"/>
                <a:chOff x="904970" y="1582130"/>
                <a:chExt cx="3667030" cy="3687454"/>
              </a:xfrm>
            </p:grpSpPr>
            <p:cxnSp>
              <p:nvCxnSpPr>
                <p:cNvPr id="214" name="Straight Connector 213"/>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15" name="Straight Connector 214"/>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16" name="Straight Connector 215"/>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17" name="Straight Connector 216"/>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18" name="Straight Connector 217"/>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19" name="Straight Connector 218"/>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0" name="Straight Connector 219"/>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1" name="Straight Connector 220"/>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2" name="Straight Connector 221"/>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3" name="Straight Connector 222"/>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grpSp>
          <p:nvGrpSpPr>
            <p:cNvPr id="265" name="Group 264"/>
            <p:cNvGrpSpPr/>
            <p:nvPr/>
          </p:nvGrpSpPr>
          <p:grpSpPr>
            <a:xfrm>
              <a:off x="2215116" y="1505690"/>
              <a:ext cx="925400" cy="4614461"/>
              <a:chOff x="1056585" y="1734491"/>
              <a:chExt cx="925400" cy="4614461"/>
            </a:xfrm>
          </p:grpSpPr>
          <p:grpSp>
            <p:nvGrpSpPr>
              <p:cNvPr id="266" name="Group 265"/>
              <p:cNvGrpSpPr/>
              <p:nvPr/>
            </p:nvGrpSpPr>
            <p:grpSpPr>
              <a:xfrm>
                <a:off x="1056585" y="5421983"/>
                <a:ext cx="925399" cy="926969"/>
                <a:chOff x="904970" y="1582130"/>
                <a:chExt cx="3667030" cy="3687454"/>
              </a:xfrm>
            </p:grpSpPr>
            <p:cxnSp>
              <p:nvCxnSpPr>
                <p:cNvPr id="311" name="Straight Connector 310"/>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2" name="Straight Connector 311"/>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3" name="Straight Connector 312"/>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4" name="Straight Connector 313"/>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5" name="Straight Connector 314"/>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6" name="Straight Connector 315"/>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7" name="Straight Connector 316"/>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8" name="Straight Connector 317"/>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9" name="Straight Connector 318"/>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20" name="Straight Connector 319"/>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267" name="Group 266"/>
              <p:cNvGrpSpPr/>
              <p:nvPr/>
            </p:nvGrpSpPr>
            <p:grpSpPr>
              <a:xfrm>
                <a:off x="1056585" y="4497779"/>
                <a:ext cx="925399" cy="926969"/>
                <a:chOff x="904970" y="1582130"/>
                <a:chExt cx="3667030" cy="3687454"/>
              </a:xfrm>
            </p:grpSpPr>
            <p:cxnSp>
              <p:nvCxnSpPr>
                <p:cNvPr id="301" name="Straight Connector 300"/>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2" name="Straight Connector 301"/>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3" name="Straight Connector 302"/>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4" name="Straight Connector 303"/>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5" name="Straight Connector 304"/>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6" name="Straight Connector 305"/>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7" name="Straight Connector 306"/>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8" name="Straight Connector 307"/>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9" name="Straight Connector 308"/>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10" name="Straight Connector 309"/>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268" name="Group 267"/>
              <p:cNvGrpSpPr/>
              <p:nvPr/>
            </p:nvGrpSpPr>
            <p:grpSpPr>
              <a:xfrm>
                <a:off x="1056586" y="1734491"/>
                <a:ext cx="925399" cy="926969"/>
                <a:chOff x="904970" y="1582130"/>
                <a:chExt cx="3667030" cy="3687454"/>
              </a:xfrm>
            </p:grpSpPr>
            <p:cxnSp>
              <p:nvCxnSpPr>
                <p:cNvPr id="291" name="Straight Connector 290"/>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2" name="Straight Connector 291"/>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3" name="Straight Connector 292"/>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4" name="Straight Connector 293"/>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5" name="Straight Connector 294"/>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6" name="Straight Connector 295"/>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7" name="Straight Connector 296"/>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8" name="Straight Connector 297"/>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9" name="Straight Connector 298"/>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00" name="Straight Connector 299"/>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269" name="Group 268"/>
              <p:cNvGrpSpPr/>
              <p:nvPr/>
            </p:nvGrpSpPr>
            <p:grpSpPr>
              <a:xfrm>
                <a:off x="1056585" y="3573180"/>
                <a:ext cx="925399" cy="926969"/>
                <a:chOff x="904970" y="1582130"/>
                <a:chExt cx="3667030" cy="3687454"/>
              </a:xfrm>
            </p:grpSpPr>
            <p:cxnSp>
              <p:nvCxnSpPr>
                <p:cNvPr id="281" name="Straight Connector 280"/>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2" name="Straight Connector 281"/>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3" name="Straight Connector 282"/>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4" name="Straight Connector 283"/>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5" name="Straight Connector 284"/>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6" name="Straight Connector 285"/>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7" name="Straight Connector 286"/>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8" name="Straight Connector 287"/>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9" name="Straight Connector 288"/>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90" name="Straight Connector 289"/>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270" name="Group 269"/>
              <p:cNvGrpSpPr/>
              <p:nvPr/>
            </p:nvGrpSpPr>
            <p:grpSpPr>
              <a:xfrm>
                <a:off x="1056585" y="2651346"/>
                <a:ext cx="925399" cy="926969"/>
                <a:chOff x="904970" y="1582130"/>
                <a:chExt cx="3667030" cy="3687454"/>
              </a:xfrm>
            </p:grpSpPr>
            <p:cxnSp>
              <p:nvCxnSpPr>
                <p:cNvPr id="271" name="Straight Connector 270"/>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72" name="Straight Connector 271"/>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73" name="Straight Connector 272"/>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74" name="Straight Connector 273"/>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75" name="Straight Connector 274"/>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76" name="Straight Connector 275"/>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77" name="Straight Connector 276"/>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78" name="Straight Connector 277"/>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79" name="Straight Connector 278"/>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80" name="Straight Connector 279"/>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grpSp>
          <p:nvGrpSpPr>
            <p:cNvPr id="321" name="Group 320"/>
            <p:cNvGrpSpPr/>
            <p:nvPr/>
          </p:nvGrpSpPr>
          <p:grpSpPr>
            <a:xfrm>
              <a:off x="3140516" y="1505690"/>
              <a:ext cx="925400" cy="4614461"/>
              <a:chOff x="1056585" y="1734491"/>
              <a:chExt cx="925400" cy="4614461"/>
            </a:xfrm>
          </p:grpSpPr>
          <p:grpSp>
            <p:nvGrpSpPr>
              <p:cNvPr id="322" name="Group 321"/>
              <p:cNvGrpSpPr/>
              <p:nvPr/>
            </p:nvGrpSpPr>
            <p:grpSpPr>
              <a:xfrm>
                <a:off x="1056585" y="5421983"/>
                <a:ext cx="925399" cy="926969"/>
                <a:chOff x="904970" y="1582130"/>
                <a:chExt cx="3667030" cy="3687454"/>
              </a:xfrm>
            </p:grpSpPr>
            <p:cxnSp>
              <p:nvCxnSpPr>
                <p:cNvPr id="367" name="Straight Connector 366"/>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8" name="Straight Connector 367"/>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9" name="Straight Connector 368"/>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70" name="Straight Connector 369"/>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71" name="Straight Connector 370"/>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72" name="Straight Connector 371"/>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73" name="Straight Connector 372"/>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74" name="Straight Connector 373"/>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75" name="Straight Connector 374"/>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76" name="Straight Connector 375"/>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323" name="Group 322"/>
              <p:cNvGrpSpPr/>
              <p:nvPr/>
            </p:nvGrpSpPr>
            <p:grpSpPr>
              <a:xfrm>
                <a:off x="1056585" y="4497779"/>
                <a:ext cx="925399" cy="926969"/>
                <a:chOff x="904970" y="1582130"/>
                <a:chExt cx="3667030" cy="3687454"/>
              </a:xfrm>
            </p:grpSpPr>
            <p:cxnSp>
              <p:nvCxnSpPr>
                <p:cNvPr id="357" name="Straight Connector 356"/>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8" name="Straight Connector 357"/>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9" name="Straight Connector 358"/>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0" name="Straight Connector 359"/>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1" name="Straight Connector 360"/>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2" name="Straight Connector 361"/>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3" name="Straight Connector 362"/>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4" name="Straight Connector 363"/>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5" name="Straight Connector 364"/>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66" name="Straight Connector 365"/>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324" name="Group 323"/>
              <p:cNvGrpSpPr/>
              <p:nvPr/>
            </p:nvGrpSpPr>
            <p:grpSpPr>
              <a:xfrm>
                <a:off x="1056586" y="1734491"/>
                <a:ext cx="925399" cy="926969"/>
                <a:chOff x="904970" y="1582130"/>
                <a:chExt cx="3667030" cy="3687454"/>
              </a:xfrm>
            </p:grpSpPr>
            <p:cxnSp>
              <p:nvCxnSpPr>
                <p:cNvPr id="347" name="Straight Connector 346"/>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8" name="Straight Connector 347"/>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9" name="Straight Connector 348"/>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0" name="Straight Connector 349"/>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1" name="Straight Connector 350"/>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2" name="Straight Connector 351"/>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3" name="Straight Connector 352"/>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4" name="Straight Connector 353"/>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5" name="Straight Connector 354"/>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56" name="Straight Connector 355"/>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325" name="Group 324"/>
              <p:cNvGrpSpPr/>
              <p:nvPr/>
            </p:nvGrpSpPr>
            <p:grpSpPr>
              <a:xfrm>
                <a:off x="1056585" y="3573180"/>
                <a:ext cx="925399" cy="926969"/>
                <a:chOff x="904970" y="1582130"/>
                <a:chExt cx="3667030" cy="3687454"/>
              </a:xfrm>
            </p:grpSpPr>
            <p:cxnSp>
              <p:nvCxnSpPr>
                <p:cNvPr id="337" name="Straight Connector 336"/>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8" name="Straight Connector 337"/>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9" name="Straight Connector 338"/>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0" name="Straight Connector 339"/>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1" name="Straight Connector 340"/>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2" name="Straight Connector 341"/>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3" name="Straight Connector 342"/>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4" name="Straight Connector 343"/>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5" name="Straight Connector 344"/>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46" name="Straight Connector 345"/>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326" name="Group 325"/>
              <p:cNvGrpSpPr/>
              <p:nvPr/>
            </p:nvGrpSpPr>
            <p:grpSpPr>
              <a:xfrm>
                <a:off x="1056585" y="2651346"/>
                <a:ext cx="925399" cy="926969"/>
                <a:chOff x="904970" y="1582130"/>
                <a:chExt cx="3667030" cy="3687454"/>
              </a:xfrm>
            </p:grpSpPr>
            <p:cxnSp>
              <p:nvCxnSpPr>
                <p:cNvPr id="327" name="Straight Connector 326"/>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28" name="Straight Connector 327"/>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29" name="Straight Connector 328"/>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0" name="Straight Connector 329"/>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1" name="Straight Connector 330"/>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2" name="Straight Connector 331"/>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3" name="Straight Connector 332"/>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4" name="Straight Connector 333"/>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5" name="Straight Connector 334"/>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36" name="Straight Connector 335"/>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grpSp>
          <p:nvGrpSpPr>
            <p:cNvPr id="377" name="Group 376"/>
            <p:cNvGrpSpPr/>
            <p:nvPr/>
          </p:nvGrpSpPr>
          <p:grpSpPr>
            <a:xfrm>
              <a:off x="4065914" y="1505690"/>
              <a:ext cx="925400" cy="4614461"/>
              <a:chOff x="1056585" y="1734491"/>
              <a:chExt cx="925400" cy="4614461"/>
            </a:xfrm>
          </p:grpSpPr>
          <p:grpSp>
            <p:nvGrpSpPr>
              <p:cNvPr id="378" name="Group 377"/>
              <p:cNvGrpSpPr/>
              <p:nvPr/>
            </p:nvGrpSpPr>
            <p:grpSpPr>
              <a:xfrm>
                <a:off x="1056585" y="5421983"/>
                <a:ext cx="925399" cy="926969"/>
                <a:chOff x="904970" y="1582130"/>
                <a:chExt cx="3667030" cy="3687454"/>
              </a:xfrm>
            </p:grpSpPr>
            <p:cxnSp>
              <p:nvCxnSpPr>
                <p:cNvPr id="423" name="Straight Connector 422"/>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4" name="Straight Connector 423"/>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5" name="Straight Connector 424"/>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6" name="Straight Connector 425"/>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7" name="Straight Connector 426"/>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8" name="Straight Connector 427"/>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9" name="Straight Connector 428"/>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30" name="Straight Connector 429"/>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31" name="Straight Connector 430"/>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32" name="Straight Connector 431"/>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379" name="Group 378"/>
              <p:cNvGrpSpPr/>
              <p:nvPr/>
            </p:nvGrpSpPr>
            <p:grpSpPr>
              <a:xfrm>
                <a:off x="1056585" y="4497779"/>
                <a:ext cx="925399" cy="926969"/>
                <a:chOff x="904970" y="1582130"/>
                <a:chExt cx="3667030" cy="3687454"/>
              </a:xfrm>
            </p:grpSpPr>
            <p:cxnSp>
              <p:nvCxnSpPr>
                <p:cNvPr id="413" name="Straight Connector 412"/>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4" name="Straight Connector 413"/>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5" name="Straight Connector 414"/>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6" name="Straight Connector 415"/>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7" name="Straight Connector 416"/>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8" name="Straight Connector 417"/>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9" name="Straight Connector 418"/>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0" name="Straight Connector 419"/>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1" name="Straight Connector 420"/>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22" name="Straight Connector 421"/>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380" name="Group 379"/>
              <p:cNvGrpSpPr/>
              <p:nvPr/>
            </p:nvGrpSpPr>
            <p:grpSpPr>
              <a:xfrm>
                <a:off x="1056586" y="1734491"/>
                <a:ext cx="925399" cy="926969"/>
                <a:chOff x="904970" y="1582130"/>
                <a:chExt cx="3667030" cy="3687454"/>
              </a:xfrm>
            </p:grpSpPr>
            <p:cxnSp>
              <p:nvCxnSpPr>
                <p:cNvPr id="403" name="Straight Connector 402"/>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4" name="Straight Connector 403"/>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5" name="Straight Connector 404"/>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6" name="Straight Connector 405"/>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7" name="Straight Connector 406"/>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8" name="Straight Connector 407"/>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9" name="Straight Connector 408"/>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0" name="Straight Connector 409"/>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1" name="Straight Connector 410"/>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12" name="Straight Connector 411"/>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381" name="Group 380"/>
              <p:cNvGrpSpPr/>
              <p:nvPr/>
            </p:nvGrpSpPr>
            <p:grpSpPr>
              <a:xfrm>
                <a:off x="1056585" y="3573180"/>
                <a:ext cx="925399" cy="926969"/>
                <a:chOff x="904970" y="1582130"/>
                <a:chExt cx="3667030" cy="3687454"/>
              </a:xfrm>
            </p:grpSpPr>
            <p:cxnSp>
              <p:nvCxnSpPr>
                <p:cNvPr id="393" name="Straight Connector 392"/>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4" name="Straight Connector 393"/>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5" name="Straight Connector 394"/>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6" name="Straight Connector 395"/>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7" name="Straight Connector 396"/>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8" name="Straight Connector 397"/>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9" name="Straight Connector 398"/>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0" name="Straight Connector 399"/>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1" name="Straight Connector 400"/>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02" name="Straight Connector 401"/>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382" name="Group 381"/>
              <p:cNvGrpSpPr/>
              <p:nvPr/>
            </p:nvGrpSpPr>
            <p:grpSpPr>
              <a:xfrm>
                <a:off x="1056585" y="2651346"/>
                <a:ext cx="925399" cy="926969"/>
                <a:chOff x="904970" y="1582130"/>
                <a:chExt cx="3667030" cy="3687454"/>
              </a:xfrm>
            </p:grpSpPr>
            <p:cxnSp>
              <p:nvCxnSpPr>
                <p:cNvPr id="383" name="Straight Connector 382"/>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84" name="Straight Connector 383"/>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85" name="Straight Connector 384"/>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86" name="Straight Connector 385"/>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87" name="Straight Connector 386"/>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88" name="Straight Connector 387"/>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89" name="Straight Connector 388"/>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0" name="Straight Connector 389"/>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1" name="Straight Connector 390"/>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392" name="Straight Connector 391"/>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grpSp>
          <p:nvGrpSpPr>
            <p:cNvPr id="433" name="Group 432"/>
            <p:cNvGrpSpPr/>
            <p:nvPr/>
          </p:nvGrpSpPr>
          <p:grpSpPr>
            <a:xfrm>
              <a:off x="4991312" y="1505690"/>
              <a:ext cx="925400" cy="4614461"/>
              <a:chOff x="1056585" y="1734491"/>
              <a:chExt cx="925400" cy="4614461"/>
            </a:xfrm>
          </p:grpSpPr>
          <p:grpSp>
            <p:nvGrpSpPr>
              <p:cNvPr id="434" name="Group 433"/>
              <p:cNvGrpSpPr/>
              <p:nvPr/>
            </p:nvGrpSpPr>
            <p:grpSpPr>
              <a:xfrm>
                <a:off x="1056585" y="5421983"/>
                <a:ext cx="925399" cy="926969"/>
                <a:chOff x="904970" y="1582130"/>
                <a:chExt cx="3667030" cy="3687454"/>
              </a:xfrm>
            </p:grpSpPr>
            <p:cxnSp>
              <p:nvCxnSpPr>
                <p:cNvPr id="479" name="Straight Connector 478"/>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0" name="Straight Connector 479"/>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1" name="Straight Connector 480"/>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2" name="Straight Connector 481"/>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3" name="Straight Connector 482"/>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4" name="Straight Connector 483"/>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5" name="Straight Connector 484"/>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6" name="Straight Connector 485"/>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7" name="Straight Connector 486"/>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88" name="Straight Connector 487"/>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435" name="Group 434"/>
              <p:cNvGrpSpPr/>
              <p:nvPr/>
            </p:nvGrpSpPr>
            <p:grpSpPr>
              <a:xfrm>
                <a:off x="1056585" y="4497779"/>
                <a:ext cx="925399" cy="926969"/>
                <a:chOff x="904970" y="1582130"/>
                <a:chExt cx="3667030" cy="3687454"/>
              </a:xfrm>
            </p:grpSpPr>
            <p:cxnSp>
              <p:nvCxnSpPr>
                <p:cNvPr id="469" name="Straight Connector 468"/>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0" name="Straight Connector 469"/>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1" name="Straight Connector 470"/>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2" name="Straight Connector 471"/>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3" name="Straight Connector 472"/>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4" name="Straight Connector 473"/>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5" name="Straight Connector 474"/>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6" name="Straight Connector 475"/>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7" name="Straight Connector 476"/>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78" name="Straight Connector 477"/>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436" name="Group 435"/>
              <p:cNvGrpSpPr/>
              <p:nvPr/>
            </p:nvGrpSpPr>
            <p:grpSpPr>
              <a:xfrm>
                <a:off x="1056586" y="1734491"/>
                <a:ext cx="925399" cy="926969"/>
                <a:chOff x="904970" y="1582130"/>
                <a:chExt cx="3667030" cy="3687454"/>
              </a:xfrm>
            </p:grpSpPr>
            <p:cxnSp>
              <p:nvCxnSpPr>
                <p:cNvPr id="459" name="Straight Connector 458"/>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0" name="Straight Connector 459"/>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1" name="Straight Connector 460"/>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2" name="Straight Connector 461"/>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3" name="Straight Connector 462"/>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4" name="Straight Connector 463"/>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5" name="Straight Connector 464"/>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6" name="Straight Connector 465"/>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7" name="Straight Connector 466"/>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68" name="Straight Connector 467"/>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437" name="Group 436"/>
              <p:cNvGrpSpPr/>
              <p:nvPr/>
            </p:nvGrpSpPr>
            <p:grpSpPr>
              <a:xfrm>
                <a:off x="1056585" y="3573180"/>
                <a:ext cx="925399" cy="926969"/>
                <a:chOff x="904970" y="1582130"/>
                <a:chExt cx="3667030" cy="3687454"/>
              </a:xfrm>
            </p:grpSpPr>
            <p:cxnSp>
              <p:nvCxnSpPr>
                <p:cNvPr id="449" name="Straight Connector 448"/>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0" name="Straight Connector 449"/>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1" name="Straight Connector 450"/>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2" name="Straight Connector 451"/>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3" name="Straight Connector 452"/>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4" name="Straight Connector 453"/>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5" name="Straight Connector 454"/>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6" name="Straight Connector 455"/>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7" name="Straight Connector 456"/>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58" name="Straight Connector 457"/>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nvGrpSpPr>
              <p:cNvPr id="438" name="Group 437"/>
              <p:cNvGrpSpPr/>
              <p:nvPr/>
            </p:nvGrpSpPr>
            <p:grpSpPr>
              <a:xfrm>
                <a:off x="1056585" y="2651346"/>
                <a:ext cx="925399" cy="926969"/>
                <a:chOff x="904970" y="1582130"/>
                <a:chExt cx="3667030" cy="3687454"/>
              </a:xfrm>
            </p:grpSpPr>
            <p:cxnSp>
              <p:nvCxnSpPr>
                <p:cNvPr id="439" name="Straight Connector 438"/>
                <p:cNvCxnSpPr/>
                <p:nvPr/>
              </p:nvCxnSpPr>
              <p:spPr>
                <a:xfrm>
                  <a:off x="904973" y="1593130"/>
                  <a:ext cx="0" cy="3676454"/>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0" name="Straight Connector 439"/>
                <p:cNvCxnSpPr/>
                <p:nvPr/>
              </p:nvCxnSpPr>
              <p:spPr>
                <a:xfrm>
                  <a:off x="904973" y="159313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1" name="Straight Connector 440"/>
                <p:cNvCxnSpPr/>
                <p:nvPr/>
              </p:nvCxnSpPr>
              <p:spPr>
                <a:xfrm rot="16200000">
                  <a:off x="2738484" y="3431358"/>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2" name="Straight Connector 441"/>
                <p:cNvCxnSpPr/>
                <p:nvPr/>
              </p:nvCxnSpPr>
              <p:spPr>
                <a:xfrm>
                  <a:off x="904973" y="252009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3" name="Straight Connector 442"/>
                <p:cNvCxnSpPr/>
                <p:nvPr/>
              </p:nvCxnSpPr>
              <p:spPr>
                <a:xfrm>
                  <a:off x="904970" y="3417217"/>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4" name="Straight Connector 443"/>
                <p:cNvCxnSpPr/>
                <p:nvPr/>
              </p:nvCxnSpPr>
              <p:spPr>
                <a:xfrm>
                  <a:off x="904971" y="434261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5" name="Straight Connector 444"/>
                <p:cNvCxnSpPr/>
                <p:nvPr/>
              </p:nvCxnSpPr>
              <p:spPr>
                <a:xfrm>
                  <a:off x="904972" y="5249159"/>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6" name="Straight Connector 445"/>
                <p:cNvCxnSpPr/>
                <p:nvPr/>
              </p:nvCxnSpPr>
              <p:spPr>
                <a:xfrm rot="16200000">
                  <a:off x="-3144" y="3415644"/>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7" name="Straight Connector 446"/>
                <p:cNvCxnSpPr/>
                <p:nvPr/>
              </p:nvCxnSpPr>
              <p:spPr>
                <a:xfrm rot="16200000">
                  <a:off x="904970" y="3415645"/>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448" name="Straight Connector 447"/>
                <p:cNvCxnSpPr/>
                <p:nvPr/>
              </p:nvCxnSpPr>
              <p:spPr>
                <a:xfrm rot="16200000">
                  <a:off x="1828799" y="3436070"/>
                  <a:ext cx="3667027"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grpSp>
        </p:grpSp>
      </p:grpSp>
      <p:grpSp>
        <p:nvGrpSpPr>
          <p:cNvPr id="11" name="Group 10"/>
          <p:cNvGrpSpPr/>
          <p:nvPr/>
        </p:nvGrpSpPr>
        <p:grpSpPr>
          <a:xfrm>
            <a:off x="1132250" y="1377675"/>
            <a:ext cx="926593" cy="912275"/>
            <a:chOff x="1132250" y="1377675"/>
            <a:chExt cx="926593" cy="912275"/>
          </a:xfrm>
        </p:grpSpPr>
        <p:grpSp>
          <p:nvGrpSpPr>
            <p:cNvPr id="805" name="Group 804"/>
            <p:cNvGrpSpPr/>
            <p:nvPr/>
          </p:nvGrpSpPr>
          <p:grpSpPr>
            <a:xfrm>
              <a:off x="1132250" y="1377675"/>
              <a:ext cx="926593" cy="912275"/>
              <a:chOff x="1131452" y="5071902"/>
              <a:chExt cx="926593" cy="912275"/>
            </a:xfrm>
          </p:grpSpPr>
          <p:grpSp>
            <p:nvGrpSpPr>
              <p:cNvPr id="806" name="Group 805"/>
              <p:cNvGrpSpPr/>
              <p:nvPr/>
            </p:nvGrpSpPr>
            <p:grpSpPr>
              <a:xfrm>
                <a:off x="1131851" y="5518124"/>
                <a:ext cx="926194" cy="466053"/>
                <a:chOff x="1131851" y="5518124"/>
                <a:chExt cx="926194" cy="466053"/>
              </a:xfrm>
            </p:grpSpPr>
            <p:grpSp>
              <p:nvGrpSpPr>
                <p:cNvPr id="830" name="Group 829"/>
                <p:cNvGrpSpPr/>
                <p:nvPr/>
              </p:nvGrpSpPr>
              <p:grpSpPr>
                <a:xfrm>
                  <a:off x="1131851" y="5518124"/>
                  <a:ext cx="463096" cy="466053"/>
                  <a:chOff x="904970" y="1582130"/>
                  <a:chExt cx="3667030" cy="3687454"/>
                </a:xfrm>
              </p:grpSpPr>
              <p:cxnSp>
                <p:nvCxnSpPr>
                  <p:cNvPr id="842" name="Straight Connector 841"/>
                  <p:cNvCxnSpPr/>
                  <p:nvPr/>
                </p:nvCxnSpPr>
                <p:spPr>
                  <a:xfrm>
                    <a:off x="904973" y="1593130"/>
                    <a:ext cx="0" cy="3676454"/>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843" name="Straight Connector 842"/>
                  <p:cNvCxnSpPr/>
                  <p:nvPr/>
                </p:nvCxnSpPr>
                <p:spPr>
                  <a:xfrm>
                    <a:off x="904973" y="1593130"/>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844" name="Straight Connector 843"/>
                  <p:cNvCxnSpPr/>
                  <p:nvPr/>
                </p:nvCxnSpPr>
                <p:spPr>
                  <a:xfrm rot="16200000">
                    <a:off x="2738484" y="3431358"/>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845" name="Straight Connector 844"/>
                  <p:cNvCxnSpPr/>
                  <p:nvPr/>
                </p:nvCxnSpPr>
                <p:spPr>
                  <a:xfrm>
                    <a:off x="904973" y="2520099"/>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846" name="Straight Connector 845"/>
                  <p:cNvCxnSpPr/>
                  <p:nvPr/>
                </p:nvCxnSpPr>
                <p:spPr>
                  <a:xfrm>
                    <a:off x="904970" y="3417217"/>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847" name="Straight Connector 846"/>
                  <p:cNvCxnSpPr/>
                  <p:nvPr/>
                </p:nvCxnSpPr>
                <p:spPr>
                  <a:xfrm>
                    <a:off x="904971" y="4342615"/>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848" name="Straight Connector 847"/>
                  <p:cNvCxnSpPr/>
                  <p:nvPr/>
                </p:nvCxnSpPr>
                <p:spPr>
                  <a:xfrm>
                    <a:off x="904972" y="5249159"/>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849" name="Straight Connector 848"/>
                  <p:cNvCxnSpPr/>
                  <p:nvPr/>
                </p:nvCxnSpPr>
                <p:spPr>
                  <a:xfrm rot="16200000">
                    <a:off x="-3144" y="3415644"/>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850" name="Straight Connector 849"/>
                  <p:cNvCxnSpPr/>
                  <p:nvPr/>
                </p:nvCxnSpPr>
                <p:spPr>
                  <a:xfrm rot="16200000">
                    <a:off x="904970" y="3415645"/>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851" name="Straight Connector 850"/>
                  <p:cNvCxnSpPr/>
                  <p:nvPr/>
                </p:nvCxnSpPr>
                <p:spPr>
                  <a:xfrm rot="16200000">
                    <a:off x="1828799" y="3436070"/>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grpSp>
            <p:grpSp>
              <p:nvGrpSpPr>
                <p:cNvPr id="831" name="Group 830"/>
                <p:cNvGrpSpPr/>
                <p:nvPr/>
              </p:nvGrpSpPr>
              <p:grpSpPr>
                <a:xfrm>
                  <a:off x="1594949" y="5518124"/>
                  <a:ext cx="463096" cy="466053"/>
                  <a:chOff x="904970" y="1582130"/>
                  <a:chExt cx="3667030" cy="3687454"/>
                </a:xfrm>
              </p:grpSpPr>
              <p:cxnSp>
                <p:nvCxnSpPr>
                  <p:cNvPr id="832" name="Straight Connector 831"/>
                  <p:cNvCxnSpPr/>
                  <p:nvPr/>
                </p:nvCxnSpPr>
                <p:spPr>
                  <a:xfrm>
                    <a:off x="904973" y="1593130"/>
                    <a:ext cx="0" cy="3676454"/>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833" name="Straight Connector 832"/>
                  <p:cNvCxnSpPr/>
                  <p:nvPr/>
                </p:nvCxnSpPr>
                <p:spPr>
                  <a:xfrm>
                    <a:off x="904973" y="1593130"/>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834" name="Straight Connector 833"/>
                  <p:cNvCxnSpPr/>
                  <p:nvPr/>
                </p:nvCxnSpPr>
                <p:spPr>
                  <a:xfrm rot="16200000">
                    <a:off x="2738484" y="3431358"/>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835" name="Straight Connector 834"/>
                  <p:cNvCxnSpPr/>
                  <p:nvPr/>
                </p:nvCxnSpPr>
                <p:spPr>
                  <a:xfrm>
                    <a:off x="904973" y="2520099"/>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836" name="Straight Connector 835"/>
                  <p:cNvCxnSpPr/>
                  <p:nvPr/>
                </p:nvCxnSpPr>
                <p:spPr>
                  <a:xfrm>
                    <a:off x="904970" y="3417217"/>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837" name="Straight Connector 836"/>
                  <p:cNvCxnSpPr/>
                  <p:nvPr/>
                </p:nvCxnSpPr>
                <p:spPr>
                  <a:xfrm>
                    <a:off x="904971" y="4342615"/>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838" name="Straight Connector 837"/>
                  <p:cNvCxnSpPr/>
                  <p:nvPr/>
                </p:nvCxnSpPr>
                <p:spPr>
                  <a:xfrm>
                    <a:off x="904972" y="5249159"/>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839" name="Straight Connector 838"/>
                  <p:cNvCxnSpPr/>
                  <p:nvPr/>
                </p:nvCxnSpPr>
                <p:spPr>
                  <a:xfrm rot="16200000">
                    <a:off x="-3144" y="3415644"/>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840" name="Straight Connector 839"/>
                  <p:cNvCxnSpPr/>
                  <p:nvPr/>
                </p:nvCxnSpPr>
                <p:spPr>
                  <a:xfrm rot="16200000">
                    <a:off x="904970" y="3415645"/>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841" name="Straight Connector 840"/>
                  <p:cNvCxnSpPr/>
                  <p:nvPr/>
                </p:nvCxnSpPr>
                <p:spPr>
                  <a:xfrm rot="16200000">
                    <a:off x="1828799" y="3436070"/>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grpSp>
          </p:grpSp>
          <p:grpSp>
            <p:nvGrpSpPr>
              <p:cNvPr id="807" name="Group 806"/>
              <p:cNvGrpSpPr/>
              <p:nvPr/>
            </p:nvGrpSpPr>
            <p:grpSpPr>
              <a:xfrm>
                <a:off x="1131452" y="5071902"/>
                <a:ext cx="926194" cy="466053"/>
                <a:chOff x="1131851" y="5518124"/>
                <a:chExt cx="926194" cy="466053"/>
              </a:xfrm>
            </p:grpSpPr>
            <p:grpSp>
              <p:nvGrpSpPr>
                <p:cNvPr id="808" name="Group 807"/>
                <p:cNvGrpSpPr/>
                <p:nvPr/>
              </p:nvGrpSpPr>
              <p:grpSpPr>
                <a:xfrm>
                  <a:off x="1131851" y="5518124"/>
                  <a:ext cx="463096" cy="466053"/>
                  <a:chOff x="904970" y="1582130"/>
                  <a:chExt cx="3667030" cy="3687454"/>
                </a:xfrm>
              </p:grpSpPr>
              <p:cxnSp>
                <p:nvCxnSpPr>
                  <p:cNvPr id="820" name="Straight Connector 819"/>
                  <p:cNvCxnSpPr/>
                  <p:nvPr/>
                </p:nvCxnSpPr>
                <p:spPr>
                  <a:xfrm>
                    <a:off x="904973" y="1593130"/>
                    <a:ext cx="0" cy="3676454"/>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821" name="Straight Connector 820"/>
                  <p:cNvCxnSpPr/>
                  <p:nvPr/>
                </p:nvCxnSpPr>
                <p:spPr>
                  <a:xfrm>
                    <a:off x="904973" y="1593130"/>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822" name="Straight Connector 821"/>
                  <p:cNvCxnSpPr/>
                  <p:nvPr/>
                </p:nvCxnSpPr>
                <p:spPr>
                  <a:xfrm rot="16200000">
                    <a:off x="2738484" y="3431358"/>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823" name="Straight Connector 822"/>
                  <p:cNvCxnSpPr/>
                  <p:nvPr/>
                </p:nvCxnSpPr>
                <p:spPr>
                  <a:xfrm>
                    <a:off x="904973" y="2520099"/>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824" name="Straight Connector 823"/>
                  <p:cNvCxnSpPr/>
                  <p:nvPr/>
                </p:nvCxnSpPr>
                <p:spPr>
                  <a:xfrm>
                    <a:off x="904970" y="3417217"/>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825" name="Straight Connector 824"/>
                  <p:cNvCxnSpPr/>
                  <p:nvPr/>
                </p:nvCxnSpPr>
                <p:spPr>
                  <a:xfrm>
                    <a:off x="904971" y="4342615"/>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826" name="Straight Connector 825"/>
                  <p:cNvCxnSpPr/>
                  <p:nvPr/>
                </p:nvCxnSpPr>
                <p:spPr>
                  <a:xfrm>
                    <a:off x="904972" y="5249159"/>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827" name="Straight Connector 826"/>
                  <p:cNvCxnSpPr/>
                  <p:nvPr/>
                </p:nvCxnSpPr>
                <p:spPr>
                  <a:xfrm rot="16200000">
                    <a:off x="-3144" y="3415644"/>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828" name="Straight Connector 827"/>
                  <p:cNvCxnSpPr/>
                  <p:nvPr/>
                </p:nvCxnSpPr>
                <p:spPr>
                  <a:xfrm rot="16200000">
                    <a:off x="904970" y="3415645"/>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829" name="Straight Connector 828"/>
                  <p:cNvCxnSpPr/>
                  <p:nvPr/>
                </p:nvCxnSpPr>
                <p:spPr>
                  <a:xfrm rot="16200000">
                    <a:off x="1828799" y="3436070"/>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grpSp>
            <p:grpSp>
              <p:nvGrpSpPr>
                <p:cNvPr id="809" name="Group 808"/>
                <p:cNvGrpSpPr/>
                <p:nvPr/>
              </p:nvGrpSpPr>
              <p:grpSpPr>
                <a:xfrm>
                  <a:off x="1594949" y="5518124"/>
                  <a:ext cx="463096" cy="466053"/>
                  <a:chOff x="904970" y="1582130"/>
                  <a:chExt cx="3667030" cy="3687454"/>
                </a:xfrm>
              </p:grpSpPr>
              <p:cxnSp>
                <p:nvCxnSpPr>
                  <p:cNvPr id="810" name="Straight Connector 809"/>
                  <p:cNvCxnSpPr/>
                  <p:nvPr/>
                </p:nvCxnSpPr>
                <p:spPr>
                  <a:xfrm>
                    <a:off x="904973" y="1593130"/>
                    <a:ext cx="0" cy="3676454"/>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811" name="Straight Connector 810"/>
                  <p:cNvCxnSpPr/>
                  <p:nvPr/>
                </p:nvCxnSpPr>
                <p:spPr>
                  <a:xfrm>
                    <a:off x="904973" y="1593130"/>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812" name="Straight Connector 811"/>
                  <p:cNvCxnSpPr/>
                  <p:nvPr/>
                </p:nvCxnSpPr>
                <p:spPr>
                  <a:xfrm rot="16200000">
                    <a:off x="2738484" y="3431358"/>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813" name="Straight Connector 812"/>
                  <p:cNvCxnSpPr/>
                  <p:nvPr/>
                </p:nvCxnSpPr>
                <p:spPr>
                  <a:xfrm>
                    <a:off x="904973" y="2520099"/>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814" name="Straight Connector 813"/>
                  <p:cNvCxnSpPr/>
                  <p:nvPr/>
                </p:nvCxnSpPr>
                <p:spPr>
                  <a:xfrm>
                    <a:off x="904970" y="3417217"/>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815" name="Straight Connector 814"/>
                  <p:cNvCxnSpPr/>
                  <p:nvPr/>
                </p:nvCxnSpPr>
                <p:spPr>
                  <a:xfrm>
                    <a:off x="904971" y="4342615"/>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816" name="Straight Connector 815"/>
                  <p:cNvCxnSpPr/>
                  <p:nvPr/>
                </p:nvCxnSpPr>
                <p:spPr>
                  <a:xfrm>
                    <a:off x="904972" y="5249159"/>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817" name="Straight Connector 816"/>
                  <p:cNvCxnSpPr/>
                  <p:nvPr/>
                </p:nvCxnSpPr>
                <p:spPr>
                  <a:xfrm rot="16200000">
                    <a:off x="-3144" y="3415644"/>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818" name="Straight Connector 817"/>
                  <p:cNvCxnSpPr/>
                  <p:nvPr/>
                </p:nvCxnSpPr>
                <p:spPr>
                  <a:xfrm rot="16200000">
                    <a:off x="904970" y="3415645"/>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cxnSp>
                <p:nvCxnSpPr>
                  <p:cNvPr id="819" name="Straight Connector 818"/>
                  <p:cNvCxnSpPr/>
                  <p:nvPr/>
                </p:nvCxnSpPr>
                <p:spPr>
                  <a:xfrm rot="16200000">
                    <a:off x="1828799" y="3436070"/>
                    <a:ext cx="3667027" cy="0"/>
                  </a:xfrm>
                  <a:prstGeom prst="line">
                    <a:avLst/>
                  </a:prstGeom>
                  <a:ln w="19050">
                    <a:solidFill>
                      <a:srgbClr val="C00000"/>
                    </a:solidFill>
                  </a:ln>
                  <a:effectLst/>
                </p:spPr>
                <p:style>
                  <a:lnRef idx="2">
                    <a:schemeClr val="accent1"/>
                  </a:lnRef>
                  <a:fillRef idx="0">
                    <a:schemeClr val="accent1"/>
                  </a:fillRef>
                  <a:effectRef idx="1">
                    <a:schemeClr val="accent1"/>
                  </a:effectRef>
                  <a:fontRef idx="minor">
                    <a:schemeClr val="tx1"/>
                  </a:fontRef>
                </p:style>
              </p:cxnSp>
            </p:grpSp>
          </p:grpSp>
        </p:grpSp>
        <p:sp>
          <p:nvSpPr>
            <p:cNvPr id="499" name="TextBox 498"/>
            <p:cNvSpPr txBox="1"/>
            <p:nvPr/>
          </p:nvSpPr>
          <p:spPr>
            <a:xfrm>
              <a:off x="1484180" y="1696224"/>
              <a:ext cx="387927" cy="246221"/>
            </a:xfrm>
            <a:prstGeom prst="rect">
              <a:avLst/>
            </a:prstGeom>
            <a:solidFill>
              <a:schemeClr val="bg1"/>
            </a:solidFill>
          </p:spPr>
          <p:txBody>
            <a:bodyPr wrap="none" lIns="0" tIns="0" rIns="0" bIns="0" rtlCol="0">
              <a:spAutoFit/>
            </a:bodyPr>
            <a:lstStyle/>
            <a:p>
              <a:r>
                <a:rPr lang="en-US" sz="1600" dirty="0" smtClean="0">
                  <a:solidFill>
                    <a:schemeClr val="tx2"/>
                  </a:solidFill>
                  <a:cs typeface="Neo Sans Intel"/>
                </a:rPr>
                <a:t>RG</a:t>
              </a:r>
              <a:r>
                <a:rPr lang="en-US" sz="1600" baseline="-25000" dirty="0" smtClean="0">
                  <a:solidFill>
                    <a:schemeClr val="tx2"/>
                  </a:solidFill>
                  <a:cs typeface="Neo Sans Intel"/>
                </a:rPr>
                <a:t>2</a:t>
              </a:r>
            </a:p>
          </p:txBody>
        </p:sp>
      </p:grpSp>
      <p:sp>
        <p:nvSpPr>
          <p:cNvPr id="533" name="Title 1"/>
          <p:cNvSpPr>
            <a:spLocks noGrp="1"/>
          </p:cNvSpPr>
          <p:nvPr>
            <p:ph type="title"/>
          </p:nvPr>
        </p:nvSpPr>
        <p:spPr>
          <a:xfrm>
            <a:off x="572515" y="194090"/>
            <a:ext cx="8350768" cy="1152000"/>
          </a:xfrm>
        </p:spPr>
        <p:txBody>
          <a:bodyPr>
            <a:normAutofit/>
          </a:bodyPr>
          <a:lstStyle/>
          <a:p>
            <a:pPr algn="ctr"/>
            <a:r>
              <a:rPr lang="en-US" dirty="0"/>
              <a:t>AMR PRK Specification</a:t>
            </a:r>
          </a:p>
        </p:txBody>
      </p:sp>
      <p:sp>
        <p:nvSpPr>
          <p:cNvPr id="532" name="TextBox 1"/>
          <p:cNvSpPr txBox="1"/>
          <p:nvPr/>
        </p:nvSpPr>
        <p:spPr>
          <a:xfrm>
            <a:off x="6242978" y="3566295"/>
            <a:ext cx="2680306" cy="230832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Parameters:</a:t>
            </a:r>
          </a:p>
          <a:p>
            <a:pPr marL="285750" indent="-285750">
              <a:buFont typeface="Arial" panose="020B0604020202020204" pitchFamily="34" charset="0"/>
              <a:buChar char="•"/>
            </a:pPr>
            <a:r>
              <a:rPr lang="en-US" dirty="0" smtClean="0"/>
              <a:t>Size of BG</a:t>
            </a:r>
          </a:p>
          <a:p>
            <a:pPr marL="285750" indent="-285750">
              <a:buFont typeface="Arial" panose="020B0604020202020204" pitchFamily="34" charset="0"/>
              <a:buChar char="•"/>
            </a:pPr>
            <a:r>
              <a:rPr lang="en-US" dirty="0" smtClean="0"/>
              <a:t>Size + refinement level of RGs</a:t>
            </a:r>
          </a:p>
          <a:p>
            <a:pPr marL="285750" indent="-285750">
              <a:buFont typeface="Arial" panose="020B0604020202020204" pitchFamily="34" charset="0"/>
              <a:buChar char="•"/>
            </a:pPr>
            <a:r>
              <a:rPr lang="en-US" dirty="0" smtClean="0"/>
              <a:t>Frequency + duration of refinement</a:t>
            </a:r>
          </a:p>
          <a:p>
            <a:pPr marL="285750" indent="-285750">
              <a:buFont typeface="Arial" panose="020B0604020202020204" pitchFamily="34" charset="0"/>
              <a:buChar char="•"/>
            </a:pPr>
            <a:r>
              <a:rPr lang="en-US" dirty="0" smtClean="0"/>
              <a:t>Iterations on RGs</a:t>
            </a:r>
            <a:endParaRPr lang="en-US" dirty="0"/>
          </a:p>
        </p:txBody>
      </p:sp>
      <p:grpSp>
        <p:nvGrpSpPr>
          <p:cNvPr id="525" name="Group 524"/>
          <p:cNvGrpSpPr/>
          <p:nvPr/>
        </p:nvGrpSpPr>
        <p:grpSpPr>
          <a:xfrm>
            <a:off x="6735072" y="2247400"/>
            <a:ext cx="1999754" cy="1096022"/>
            <a:chOff x="6551817" y="565047"/>
            <a:chExt cx="1999754" cy="1096022"/>
          </a:xfrm>
        </p:grpSpPr>
        <p:grpSp>
          <p:nvGrpSpPr>
            <p:cNvPr id="526" name="Group 525"/>
            <p:cNvGrpSpPr/>
            <p:nvPr/>
          </p:nvGrpSpPr>
          <p:grpSpPr>
            <a:xfrm>
              <a:off x="6551817" y="631065"/>
              <a:ext cx="1147840" cy="1030004"/>
              <a:chOff x="6446235" y="573970"/>
              <a:chExt cx="2060010" cy="2060010"/>
            </a:xfrm>
          </p:grpSpPr>
          <p:grpSp>
            <p:nvGrpSpPr>
              <p:cNvPr id="536" name="Group 535"/>
              <p:cNvGrpSpPr/>
              <p:nvPr/>
            </p:nvGrpSpPr>
            <p:grpSpPr>
              <a:xfrm>
                <a:off x="7358404" y="573970"/>
                <a:ext cx="235671" cy="2060010"/>
                <a:chOff x="7206004" y="573970"/>
                <a:chExt cx="235671" cy="2060010"/>
              </a:xfrm>
            </p:grpSpPr>
            <p:cxnSp>
              <p:nvCxnSpPr>
                <p:cNvPr id="544" name="Straight Connector 543"/>
                <p:cNvCxnSpPr/>
                <p:nvPr/>
              </p:nvCxnSpPr>
              <p:spPr>
                <a:xfrm>
                  <a:off x="7323839" y="688157"/>
                  <a:ext cx="0" cy="1831637"/>
                </a:xfrm>
                <a:prstGeom prst="line">
                  <a:avLst/>
                </a:prstGeom>
                <a:ln w="952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545" name="Oval 544"/>
                <p:cNvSpPr/>
                <p:nvPr/>
              </p:nvSpPr>
              <p:spPr>
                <a:xfrm>
                  <a:off x="7206004" y="1947698"/>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sp>
              <p:nvSpPr>
                <p:cNvPr id="546" name="Oval 545"/>
                <p:cNvSpPr/>
                <p:nvPr/>
              </p:nvSpPr>
              <p:spPr>
                <a:xfrm>
                  <a:off x="7206004" y="2405607"/>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sp>
              <p:nvSpPr>
                <p:cNvPr id="547" name="Oval 546"/>
                <p:cNvSpPr/>
                <p:nvPr/>
              </p:nvSpPr>
              <p:spPr>
                <a:xfrm>
                  <a:off x="7206004" y="1031880"/>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sp>
              <p:nvSpPr>
                <p:cNvPr id="548" name="Oval 547"/>
                <p:cNvSpPr/>
                <p:nvPr/>
              </p:nvSpPr>
              <p:spPr>
                <a:xfrm>
                  <a:off x="7206004" y="1489789"/>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sp>
              <p:nvSpPr>
                <p:cNvPr id="549" name="Oval 548"/>
                <p:cNvSpPr/>
                <p:nvPr/>
              </p:nvSpPr>
              <p:spPr>
                <a:xfrm>
                  <a:off x="7206004" y="573970"/>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grpSp>
          <p:grpSp>
            <p:nvGrpSpPr>
              <p:cNvPr id="537" name="Group 536"/>
              <p:cNvGrpSpPr/>
              <p:nvPr/>
            </p:nvGrpSpPr>
            <p:grpSpPr>
              <a:xfrm rot="16200000">
                <a:off x="7358404" y="573970"/>
                <a:ext cx="235671" cy="2060010"/>
                <a:chOff x="7206004" y="573970"/>
                <a:chExt cx="235671" cy="2060010"/>
              </a:xfrm>
            </p:grpSpPr>
            <p:cxnSp>
              <p:nvCxnSpPr>
                <p:cNvPr id="538" name="Straight Connector 537"/>
                <p:cNvCxnSpPr/>
                <p:nvPr/>
              </p:nvCxnSpPr>
              <p:spPr>
                <a:xfrm>
                  <a:off x="7323839" y="688157"/>
                  <a:ext cx="0" cy="1831637"/>
                </a:xfrm>
                <a:prstGeom prst="line">
                  <a:avLst/>
                </a:prstGeom>
                <a:ln w="952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539" name="Oval 538"/>
                <p:cNvSpPr/>
                <p:nvPr/>
              </p:nvSpPr>
              <p:spPr>
                <a:xfrm>
                  <a:off x="7206004" y="1947698"/>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sp>
              <p:nvSpPr>
                <p:cNvPr id="540" name="Oval 539"/>
                <p:cNvSpPr/>
                <p:nvPr/>
              </p:nvSpPr>
              <p:spPr>
                <a:xfrm>
                  <a:off x="7206004" y="2405607"/>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sp>
              <p:nvSpPr>
                <p:cNvPr id="541" name="Oval 540"/>
                <p:cNvSpPr/>
                <p:nvPr/>
              </p:nvSpPr>
              <p:spPr>
                <a:xfrm>
                  <a:off x="7206004" y="1031880"/>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sp>
              <p:nvSpPr>
                <p:cNvPr id="542" name="Oval 541"/>
                <p:cNvSpPr/>
                <p:nvPr/>
              </p:nvSpPr>
              <p:spPr>
                <a:xfrm>
                  <a:off x="7206004" y="1489789"/>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sp>
              <p:nvSpPr>
                <p:cNvPr id="543" name="Oval 542"/>
                <p:cNvSpPr/>
                <p:nvPr/>
              </p:nvSpPr>
              <p:spPr>
                <a:xfrm>
                  <a:off x="7206004" y="573970"/>
                  <a:ext cx="235671" cy="22837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smtClean="0"/>
                </a:p>
              </p:txBody>
            </p:sp>
          </p:grpSp>
        </p:grpSp>
        <p:sp>
          <p:nvSpPr>
            <p:cNvPr id="534" name="TextBox 533"/>
            <p:cNvSpPr txBox="1"/>
            <p:nvPr/>
          </p:nvSpPr>
          <p:spPr>
            <a:xfrm>
              <a:off x="7317259" y="565047"/>
              <a:ext cx="1234312" cy="246221"/>
            </a:xfrm>
            <a:prstGeom prst="rect">
              <a:avLst/>
            </a:prstGeom>
            <a:noFill/>
          </p:spPr>
          <p:txBody>
            <a:bodyPr wrap="none" lIns="0" tIns="0" rIns="0" bIns="0" rtlCol="0">
              <a:spAutoFit/>
            </a:bodyPr>
            <a:lstStyle/>
            <a:p>
              <a:r>
                <a:rPr lang="en-US" sz="1600" smtClean="0">
                  <a:solidFill>
                    <a:schemeClr val="tx2"/>
                  </a:solidFill>
                  <a:cs typeface="Neo Sans Intel"/>
                </a:rPr>
                <a:t>Stencil S(R)</a:t>
              </a:r>
              <a:endParaRPr lang="en-US" sz="1600" dirty="0" err="1" smtClean="0">
                <a:solidFill>
                  <a:schemeClr val="tx2"/>
                </a:solidFill>
                <a:cs typeface="Neo Sans Intel"/>
              </a:endParaRPr>
            </a:p>
          </p:txBody>
        </p:sp>
        <p:sp>
          <p:nvSpPr>
            <p:cNvPr id="535" name="TextBox 534"/>
            <p:cNvSpPr txBox="1"/>
            <p:nvPr/>
          </p:nvSpPr>
          <p:spPr>
            <a:xfrm>
              <a:off x="7224097" y="1259289"/>
              <a:ext cx="440826" cy="246221"/>
            </a:xfrm>
            <a:prstGeom prst="rect">
              <a:avLst/>
            </a:prstGeom>
            <a:noFill/>
          </p:spPr>
          <p:txBody>
            <a:bodyPr wrap="none" lIns="0" tIns="0" rIns="0" bIns="0" rtlCol="0">
              <a:spAutoFit/>
            </a:bodyPr>
            <a:lstStyle/>
            <a:p>
              <a:r>
                <a:rPr lang="en-US" sz="1600" smtClean="0">
                  <a:solidFill>
                    <a:schemeClr val="tx2"/>
                  </a:solidFill>
                  <a:cs typeface="Neo Sans Intel"/>
                </a:rPr>
                <a:t>R=2</a:t>
              </a:r>
              <a:endParaRPr lang="en-US" sz="1600" dirty="0" err="1" smtClean="0">
                <a:solidFill>
                  <a:schemeClr val="tx2"/>
                </a:solidFill>
                <a:cs typeface="Neo Sans Intel"/>
              </a:endParaRPr>
            </a:p>
          </p:txBody>
        </p:sp>
      </p:grpSp>
      <p:sp>
        <p:nvSpPr>
          <p:cNvPr id="550" name="TextBox 549"/>
          <p:cNvSpPr txBox="1"/>
          <p:nvPr/>
        </p:nvSpPr>
        <p:spPr>
          <a:xfrm>
            <a:off x="916818" y="828251"/>
            <a:ext cx="8328114" cy="1107996"/>
          </a:xfrm>
          <a:prstGeom prst="rect">
            <a:avLst/>
          </a:prstGeom>
          <a:noFill/>
        </p:spPr>
        <p:txBody>
          <a:bodyPr wrap="none" lIns="0" tIns="0" rIns="0" bIns="0" rtlCol="0">
            <a:spAutoFit/>
          </a:bodyPr>
          <a:lstStyle/>
          <a:p>
            <a:r>
              <a:rPr lang="en-US" sz="2400" dirty="0">
                <a:solidFill>
                  <a:srgbClr val="0070C0"/>
                </a:solidFill>
                <a:cs typeface="Neo Sans Intel"/>
              </a:rPr>
              <a:t>Stencil PRK with Background Grid (BG) &amp; periodic </a:t>
            </a:r>
            <a:endParaRPr lang="en-US" sz="2400" dirty="0" smtClean="0">
              <a:solidFill>
                <a:srgbClr val="0070C0"/>
              </a:solidFill>
              <a:cs typeface="Neo Sans Intel"/>
            </a:endParaRPr>
          </a:p>
          <a:p>
            <a:r>
              <a:rPr lang="en-US" sz="2400" dirty="0">
                <a:solidFill>
                  <a:srgbClr val="0070C0"/>
                </a:solidFill>
                <a:cs typeface="Neo Sans Intel"/>
              </a:rPr>
              <a:t>	</a:t>
            </a:r>
            <a:r>
              <a:rPr lang="en-US" sz="2400" dirty="0" smtClean="0">
                <a:solidFill>
                  <a:srgbClr val="0070C0"/>
                </a:solidFill>
                <a:cs typeface="Neo Sans Intel"/>
              </a:rPr>
              <a:t>					Refinement </a:t>
            </a:r>
            <a:r>
              <a:rPr lang="en-US" sz="2400" dirty="0">
                <a:solidFill>
                  <a:srgbClr val="0070C0"/>
                </a:solidFill>
                <a:cs typeface="Neo Sans Intel"/>
              </a:rPr>
              <a:t>Grids </a:t>
            </a:r>
            <a:endParaRPr lang="en-US" sz="2400" dirty="0" smtClean="0">
              <a:solidFill>
                <a:srgbClr val="0070C0"/>
              </a:solidFill>
              <a:cs typeface="Neo Sans Intel"/>
            </a:endParaRPr>
          </a:p>
          <a:p>
            <a:r>
              <a:rPr lang="en-US" sz="2400" dirty="0">
                <a:solidFill>
                  <a:srgbClr val="0070C0"/>
                </a:solidFill>
                <a:cs typeface="Neo Sans Intel"/>
              </a:rPr>
              <a:t>	</a:t>
            </a:r>
            <a:r>
              <a:rPr lang="en-US" sz="2400" dirty="0" smtClean="0">
                <a:solidFill>
                  <a:srgbClr val="0070C0"/>
                </a:solidFill>
                <a:cs typeface="Neo Sans Intel"/>
              </a:rPr>
              <a:t>					(</a:t>
            </a:r>
            <a:r>
              <a:rPr lang="en-US" sz="2400" dirty="0">
                <a:solidFill>
                  <a:srgbClr val="0070C0"/>
                </a:solidFill>
                <a:cs typeface="Neo Sans Intel"/>
              </a:rPr>
              <a:t>RGs)</a:t>
            </a:r>
            <a:endParaRPr lang="en-US" sz="2400" dirty="0" smtClean="0">
              <a:solidFill>
                <a:srgbClr val="0070C0"/>
              </a:solidFill>
              <a:cs typeface="Neo Sans Intel"/>
            </a:endParaRPr>
          </a:p>
        </p:txBody>
      </p:sp>
    </p:spTree>
    <p:extLst>
      <p:ext uri="{BB962C8B-B14F-4D97-AF65-F5344CB8AC3E}">
        <p14:creationId xmlns:p14="http://schemas.microsoft.com/office/powerpoint/2010/main" val="4114145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36pt Title of Presentation">
  <a:themeElements>
    <a:clrScheme name="Intel New Scheme">
      <a:dk1>
        <a:sysClr val="windowText" lastClr="000000"/>
      </a:dk1>
      <a:lt1>
        <a:sysClr val="window" lastClr="FFFFFF"/>
      </a:lt1>
      <a:dk2>
        <a:srgbClr val="004280"/>
      </a:dk2>
      <a:lt2>
        <a:srgbClr val="B1BABF"/>
      </a:lt2>
      <a:accent1>
        <a:srgbClr val="0071C5"/>
      </a:accent1>
      <a:accent2>
        <a:srgbClr val="00AEEF"/>
      </a:accent2>
      <a:accent3>
        <a:srgbClr val="8DC8E8"/>
      </a:accent3>
      <a:accent4>
        <a:srgbClr val="FFDA00"/>
      </a:accent4>
      <a:accent5>
        <a:srgbClr val="FDB813"/>
      </a:accent5>
      <a:accent6>
        <a:srgbClr val="A6CE39"/>
      </a:accent6>
      <a:hlink>
        <a:srgbClr val="939598"/>
      </a:hlink>
      <a:folHlink>
        <a:srgbClr val="ED1C24"/>
      </a:folHlink>
    </a:clrScheme>
    <a:fontScheme name="Intel">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sz="1600" smtClean="0"/>
        </a:defPPr>
      </a:lstStyle>
      <a:style>
        <a:lnRef idx="1">
          <a:schemeClr val="accent1"/>
        </a:lnRef>
        <a:fillRef idx="3">
          <a:schemeClr val="accent1"/>
        </a:fillRef>
        <a:effectRef idx="2">
          <a:schemeClr val="accent1"/>
        </a:effectRef>
        <a:fontRef idx="minor">
          <a:schemeClr val="lt1"/>
        </a:fontRef>
      </a:style>
    </a:spDef>
    <a:lnDef>
      <a:spPr>
        <a:ln w="9525">
          <a:solidFill>
            <a:schemeClr val="tx2"/>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none" lIns="0" tIns="0" rIns="0" bIns="0" rtlCol="0">
        <a:spAutoFit/>
      </a:bodyPr>
      <a:lstStyle>
        <a:defPPr>
          <a:defRPr sz="1600" dirty="0" err="1" smtClean="0">
            <a:solidFill>
              <a:schemeClr val="tx2"/>
            </a:solidFill>
            <a:cs typeface="Neo Sans Intel"/>
          </a:defRPr>
        </a:defPPr>
      </a:lstStyle>
    </a:txDef>
  </a:objectDefaults>
  <a:extraClrSchemeLst/>
  <a:extLst>
    <a:ext uri="{05A4C25C-085E-4340-85A3-A5531E510DB2}">
      <thm15:themeFamily xmlns:thm15="http://schemas.microsoft.com/office/thememl/2012/main" name="36pt Title of Presentation" id="{92EC928D-ADDB-41E4-9E4A-4BE7630EC500}" vid="{161900D8-51A0-4E9A-BEA2-788EBD08B3F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36pt Title of Presentation</Template>
  <TotalTime>5299</TotalTime>
  <Words>1447</Words>
  <Application>Microsoft Office PowerPoint</Application>
  <PresentationFormat>On-screen Show (4:3)</PresentationFormat>
  <Paragraphs>227</Paragraphs>
  <Slides>24</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Arial</vt:lpstr>
      <vt:lpstr>Calibri</vt:lpstr>
      <vt:lpstr>Courier New</vt:lpstr>
      <vt:lpstr>Neo Sans Intel</vt:lpstr>
      <vt:lpstr>Symbol</vt:lpstr>
      <vt:lpstr>Verdana</vt:lpstr>
      <vt:lpstr>Wingdings</vt:lpstr>
      <vt:lpstr>36pt Title of Presentation</vt:lpstr>
      <vt:lpstr>Using an Adaptive Mesh Refinement proxy code to assess dynamic load balancing capabilities for exascale</vt:lpstr>
      <vt:lpstr>Notices</vt:lpstr>
      <vt:lpstr>Agenda</vt:lpstr>
      <vt:lpstr>Background Parallel Research Kernels  </vt:lpstr>
      <vt:lpstr>Motivation Adaptive Mesh Refinement (AMR) kernel</vt:lpstr>
      <vt:lpstr>AMR PRK Specification</vt:lpstr>
      <vt:lpstr>AMR PRK Specification</vt:lpstr>
      <vt:lpstr>AMR PRK Specification</vt:lpstr>
      <vt:lpstr>AMR PRK Specification</vt:lpstr>
      <vt:lpstr>AMR PRK Specification</vt:lpstr>
      <vt:lpstr>Reference implementations</vt:lpstr>
      <vt:lpstr>Experiments</vt:lpstr>
      <vt:lpstr>Experimental grid configuration</vt:lpstr>
      <vt:lpstr>Experimental results, shared memory</vt:lpstr>
      <vt:lpstr>Experimental results, shared memory</vt:lpstr>
      <vt:lpstr>Experimental results, distributed memory</vt:lpstr>
      <vt:lpstr>Distributed memory results, 1 subiteration</vt:lpstr>
      <vt:lpstr>Distributed memory results, 4 subiterations</vt:lpstr>
      <vt:lpstr>Conclusions and future work</vt:lpstr>
      <vt:lpstr>PowerPoint Presentation</vt:lpstr>
      <vt:lpstr>Backup material</vt:lpstr>
      <vt:lpstr>Specification details</vt:lpstr>
      <vt:lpstr>Specification details</vt:lpstr>
      <vt:lpstr>Three example AMR scenarios</vt:lpstr>
    </vt:vector>
  </TitlesOfParts>
  <Company>Intel Corporation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Scipio, Jeffrey K</dc:creator>
  <cp:lastModifiedBy>Van Der Wijngaart, Rob F</cp:lastModifiedBy>
  <cp:revision>687</cp:revision>
  <dcterms:created xsi:type="dcterms:W3CDTF">2015-07-21T16:05:56Z</dcterms:created>
  <dcterms:modified xsi:type="dcterms:W3CDTF">2017-04-17T18:11:02Z</dcterms:modified>
</cp:coreProperties>
</file>