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5"/>
  </p:notesMasterIdLst>
  <p:sldIdLst>
    <p:sldId id="257" r:id="rId2"/>
    <p:sldId id="1238" r:id="rId3"/>
    <p:sldId id="1239" r:id="rId4"/>
    <p:sldId id="1240" r:id="rId5"/>
    <p:sldId id="1241" r:id="rId6"/>
    <p:sldId id="1242" r:id="rId7"/>
    <p:sldId id="1244" r:id="rId8"/>
    <p:sldId id="1245" r:id="rId9"/>
    <p:sldId id="1246" r:id="rId10"/>
    <p:sldId id="1247" r:id="rId11"/>
    <p:sldId id="1248" r:id="rId12"/>
    <p:sldId id="1249" r:id="rId13"/>
    <p:sldId id="1250" r:id="rId14"/>
    <p:sldId id="319" r:id="rId15"/>
    <p:sldId id="1251" r:id="rId16"/>
    <p:sldId id="322" r:id="rId17"/>
    <p:sldId id="1252" r:id="rId18"/>
    <p:sldId id="1253" r:id="rId19"/>
    <p:sldId id="1256" r:id="rId20"/>
    <p:sldId id="1257" r:id="rId21"/>
    <p:sldId id="342" r:id="rId22"/>
    <p:sldId id="336" r:id="rId23"/>
    <p:sldId id="344" r:id="rId24"/>
    <p:sldId id="305" r:id="rId25"/>
    <p:sldId id="306" r:id="rId26"/>
    <p:sldId id="307" r:id="rId27"/>
    <p:sldId id="1260" r:id="rId28"/>
    <p:sldId id="1259" r:id="rId29"/>
    <p:sldId id="1261" r:id="rId30"/>
    <p:sldId id="1262" r:id="rId31"/>
    <p:sldId id="1263" r:id="rId32"/>
    <p:sldId id="1264" r:id="rId33"/>
    <p:sldId id="1265" r:id="rId34"/>
    <p:sldId id="1267" r:id="rId35"/>
    <p:sldId id="1266" r:id="rId36"/>
    <p:sldId id="1258" r:id="rId37"/>
    <p:sldId id="340" r:id="rId38"/>
    <p:sldId id="341" r:id="rId39"/>
    <p:sldId id="990" r:id="rId40"/>
    <p:sldId id="989" r:id="rId41"/>
    <p:sldId id="1237" r:id="rId42"/>
    <p:sldId id="345" r:id="rId43"/>
    <p:sldId id="346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0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208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0F8DF-60D7-EC4B-A57B-A0DD06C573DC}" type="datetimeFigureOut">
              <a:rPr lang="en-US" smtClean="0"/>
              <a:t>4/11/18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9BD3A-AE92-B446-AE91-90358985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8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2B86-45F4-4C1B-BB2D-2E1880191CE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89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Certain member functions of certain </a:t>
            </a:r>
            <a:r>
              <a:rPr lang="en-US" dirty="0"/>
              <a:t>classes are globally visible</a:t>
            </a:r>
          </a:p>
          <a:p>
            <a:r>
              <a:rPr lang="en-US" sz="1200" dirty="0"/>
              <a:t>Invocation of a member function may lead to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A42D-7FD8-6D45-A3F3-8E1559F366C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591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A42D-7FD8-6D45-A3F3-8E1559F366C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75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A42D-7FD8-6D45-A3F3-8E1559F366C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86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A42D-7FD8-6D45-A3F3-8E1559F366C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3451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781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BD3A-AE92-B446-AE91-9035898534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3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5" name="Shape 6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331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Performance variation is bad</a:t>
            </a:r>
            <a:r>
              <a:rPr lang="en-US" baseline="0" dirty="0"/>
              <a:t> because:</a:t>
            </a:r>
            <a:endParaRPr lang="en-US" dirty="0"/>
          </a:p>
          <a:p>
            <a:pPr marL="628650" lvl="1" indent="-171450">
              <a:buFontTx/>
              <a:buChar char="-"/>
            </a:pPr>
            <a:r>
              <a:rPr lang="en-US" dirty="0"/>
              <a:t>Performance testing: </a:t>
            </a:r>
            <a:r>
              <a:rPr lang="en-US" baseline="0" dirty="0"/>
              <a:t>performance is not repeatable – hard to detect if a small optimization in a large application is effective at all.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Performance of applications: Most current applications and programming models are not designed for a variable environment, therefore if there is synchronization, there will be a high overhead. One slow processor in the critical path can slow down whole application</a:t>
            </a:r>
          </a:p>
          <a:p>
            <a:pPr marL="628650" lvl="1" indent="-171450">
              <a:buFontTx/>
              <a:buChar char="-"/>
            </a:pPr>
            <a:endParaRPr lang="en-US" baseline="0" dirty="0"/>
          </a:p>
          <a:p>
            <a:pPr marL="171450" lvl="0" indent="-171450">
              <a:buFontTx/>
              <a:buChar char="-"/>
            </a:pPr>
            <a:r>
              <a:rPr lang="en-US" dirty="0"/>
              <a:t>The benchmark</a:t>
            </a:r>
            <a:r>
              <a:rPr lang="en-US" baseline="0" dirty="0"/>
              <a:t> is Intel’s MKL DGEMM benchmark running contiguously in a loop: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Whole data fits in the last level cache – this eliminates the cache performance related variations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No communication in the benchmark – only local computation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All cores in the processor are active and running the computation independently</a:t>
            </a:r>
          </a:p>
          <a:p>
            <a:pPr marL="628650" lvl="1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E299-D07D-9747-AA5E-C99AC02422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6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/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/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/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/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/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/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/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/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/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" y="1734128"/>
            <a:ext cx="11873239" cy="698493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235" y="2849782"/>
            <a:ext cx="8534400" cy="7004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44481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873235" y="4774277"/>
            <a:ext cx="8534400" cy="70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fld id="{B07CD00D-ECE2-B341-910C-3E5E7B4740E6}" type="datetime4">
              <a:rPr lang="en-US" sz="2400" smtClean="0">
                <a:solidFill>
                  <a:srgbClr val="292934">
                    <a:lumMod val="75000"/>
                    <a:lumOff val="25000"/>
                  </a:srgbClr>
                </a:solidFill>
                <a:cs typeface="Times New Roman"/>
              </a:rPr>
              <a:pPr>
                <a:buClr>
                  <a:srgbClr val="93A299"/>
                </a:buClr>
              </a:pPr>
              <a:t>April 11, 2018</a:t>
            </a:fld>
            <a:endParaRPr lang="en-US" sz="2400" dirty="0">
              <a:solidFill>
                <a:srgbClr val="292934">
                  <a:lumMod val="75000"/>
                  <a:lumOff val="25000"/>
                </a:srgbClr>
              </a:solidFill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873251" y="3700463"/>
            <a:ext cx="8534400" cy="107315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/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909977"/>
            <a:ext cx="10972800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198575"/>
            <a:ext cx="10972800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9600" y="3583427"/>
            <a:ext cx="10972800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09600" y="5043466"/>
            <a:ext cx="10972800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4829213"/>
            <a:ext cx="10972800" cy="15509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4238625"/>
            <a:ext cx="10972800" cy="5905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" y="1734128"/>
            <a:ext cx="11873239" cy="698493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235" y="2849782"/>
            <a:ext cx="8534400" cy="7004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44481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873235" y="4774277"/>
            <a:ext cx="8534400" cy="70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fld id="{B07CD00D-ECE2-B341-910C-3E5E7B4740E6}" type="datetime4">
              <a:rPr lang="en-US" sz="2400" smtClean="0">
                <a:solidFill>
                  <a:srgbClr val="292934">
                    <a:lumMod val="75000"/>
                    <a:lumOff val="25000"/>
                  </a:srgbClr>
                </a:solidFill>
                <a:cs typeface="Times New Roman"/>
              </a:rPr>
              <a:pPr>
                <a:buClr>
                  <a:srgbClr val="93A299"/>
                </a:buClr>
              </a:pPr>
              <a:t>April 11, 2018</a:t>
            </a:fld>
            <a:endParaRPr lang="en-US" sz="2400" dirty="0">
              <a:solidFill>
                <a:srgbClr val="292934">
                  <a:lumMod val="75000"/>
                  <a:lumOff val="25000"/>
                </a:srgbClr>
              </a:solidFill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873251" y="3700463"/>
            <a:ext cx="8534400" cy="107315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909977"/>
            <a:ext cx="10972800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198575"/>
            <a:ext cx="10972800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9600" y="3583427"/>
            <a:ext cx="10972800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09600" y="5043466"/>
            <a:ext cx="10972800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4829213"/>
            <a:ext cx="10972800" cy="15509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4238625"/>
            <a:ext cx="10972800" cy="5905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" y="1734128"/>
            <a:ext cx="11873239" cy="698493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235" y="2849782"/>
            <a:ext cx="8534400" cy="7004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44481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873235" y="4774277"/>
            <a:ext cx="8534400" cy="70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fld id="{B07CD00D-ECE2-B341-910C-3E5E7B4740E6}" type="datetime4">
              <a:rPr lang="en-US" sz="2400" smtClean="0">
                <a:solidFill>
                  <a:srgbClr val="292934">
                    <a:lumMod val="75000"/>
                    <a:lumOff val="25000"/>
                  </a:srgbClr>
                </a:solidFill>
                <a:cs typeface="Times New Roman"/>
              </a:rPr>
              <a:pPr>
                <a:buClr>
                  <a:srgbClr val="93A299"/>
                </a:buClr>
              </a:pPr>
              <a:t>April 11, 2018</a:t>
            </a:fld>
            <a:endParaRPr lang="en-US" sz="2400" dirty="0">
              <a:solidFill>
                <a:srgbClr val="292934">
                  <a:lumMod val="75000"/>
                  <a:lumOff val="25000"/>
                </a:srgbClr>
              </a:solidFill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873251" y="3700463"/>
            <a:ext cx="8534400" cy="107315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909977"/>
            <a:ext cx="10972800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198575"/>
            <a:ext cx="10972800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9600" y="3583427"/>
            <a:ext cx="10972800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09600" y="5043466"/>
            <a:ext cx="10972800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4829213"/>
            <a:ext cx="10972800" cy="15509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4238625"/>
            <a:ext cx="10972800" cy="5905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" y="1734128"/>
            <a:ext cx="11873239" cy="698493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235" y="2849782"/>
            <a:ext cx="8534400" cy="7004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44481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873235" y="4774277"/>
            <a:ext cx="8534400" cy="70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fld id="{B07CD00D-ECE2-B341-910C-3E5E7B4740E6}" type="datetime4">
              <a:rPr lang="en-US" sz="2400" smtClean="0">
                <a:solidFill>
                  <a:srgbClr val="292934">
                    <a:lumMod val="75000"/>
                    <a:lumOff val="25000"/>
                  </a:srgbClr>
                </a:solidFill>
                <a:cs typeface="Times New Roman"/>
              </a:rPr>
              <a:pPr>
                <a:buClr>
                  <a:srgbClr val="93A299"/>
                </a:buClr>
              </a:pPr>
              <a:t>April 11, 2018</a:t>
            </a:fld>
            <a:endParaRPr lang="en-US" sz="2400" dirty="0">
              <a:solidFill>
                <a:srgbClr val="292934">
                  <a:lumMod val="75000"/>
                  <a:lumOff val="25000"/>
                </a:srgbClr>
              </a:solidFill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873251" y="3700463"/>
            <a:ext cx="8534400" cy="107315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909977"/>
            <a:ext cx="10972800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198575"/>
            <a:ext cx="10972800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9600" y="3583427"/>
            <a:ext cx="10972800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09600" y="5043466"/>
            <a:ext cx="10972800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/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4829213"/>
            <a:ext cx="10972800" cy="15509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4238625"/>
            <a:ext cx="10972800" cy="5905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gradFill flip="none" rotWithShape="1">
          <a:gsLst>
            <a:gs pos="0">
              <a:srgbClr val="ACBDC7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333375" y="178593"/>
            <a:ext cx="11525251" cy="17145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333375" y="1919884"/>
            <a:ext cx="11525251" cy="4429125"/>
          </a:xfrm>
          <a:prstGeom prst="rect">
            <a:avLst/>
          </a:prstGeom>
        </p:spPr>
        <p:txBody>
          <a:bodyPr/>
          <a:lstStyle>
            <a:lvl1pPr marL="493445" indent="-493445" defTabSz="577618">
              <a:lnSpc>
                <a:spcPct val="120000"/>
              </a:lnSpc>
              <a:spcBef>
                <a:spcPts val="3234"/>
              </a:spcBef>
              <a:defRPr sz="4359"/>
            </a:lvl1pPr>
            <a:lvl2pPr marL="859549" indent="-493445" defTabSz="577618">
              <a:lnSpc>
                <a:spcPct val="120000"/>
              </a:lnSpc>
              <a:spcBef>
                <a:spcPts val="3234"/>
              </a:spcBef>
              <a:defRPr sz="4359"/>
            </a:lvl2pPr>
            <a:lvl3pPr marL="1225652" indent="-493444" defTabSz="577618">
              <a:lnSpc>
                <a:spcPct val="120000"/>
              </a:lnSpc>
              <a:spcBef>
                <a:spcPts val="3234"/>
              </a:spcBef>
              <a:defRPr sz="4359"/>
            </a:lvl3pPr>
            <a:lvl4pPr marL="1591757" indent="-493444" defTabSz="577618">
              <a:lnSpc>
                <a:spcPct val="120000"/>
              </a:lnSpc>
              <a:spcBef>
                <a:spcPts val="3234"/>
              </a:spcBef>
              <a:defRPr sz="4359"/>
            </a:lvl4pPr>
            <a:lvl5pPr marL="1957861" indent="-493444" defTabSz="577618">
              <a:lnSpc>
                <a:spcPct val="120000"/>
              </a:lnSpc>
              <a:spcBef>
                <a:spcPts val="3234"/>
              </a:spcBef>
              <a:defRPr sz="435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5941219" y="6518672"/>
            <a:ext cx="297656" cy="232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2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147365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/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/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/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/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theme" Target="../theme/theme1.xml"/><Relationship Id="rId53" Type="http://schemas.openxmlformats.org/officeDocument/2006/relationships/image" Target="../media/image1.png"/><Relationship Id="rId54" Type="http://schemas.openxmlformats.org/officeDocument/2006/relationships/image" Target="../media/image2.png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19201"/>
            <a:ext cx="110744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</a:lstStyle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8746" y="6004707"/>
            <a:ext cx="586458" cy="74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04" y="5987615"/>
            <a:ext cx="774472" cy="7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5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39" r:id="rId51"/>
  </p:sldLayoutIdLst>
  <p:transition>
    <p:fad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harm.cs.uiuc.edu/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Welcome to the </a:t>
            </a:r>
            <a:br>
              <a:rPr lang="en-US" b="1" dirty="0"/>
            </a:br>
            <a:r>
              <a:rPr lang="en-US" b="1" dirty="0"/>
              <a:t>2018 Charm++ Workshop!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5100" dirty="0"/>
              <a:t>Laxmikant (Sanjay) Kale</a:t>
            </a:r>
          </a:p>
          <a:p>
            <a:r>
              <a:rPr lang="en-US" dirty="0">
                <a:hlinkClick r:id="rId3"/>
              </a:rPr>
              <a:t>http://charm.cs.illinois.edu</a:t>
            </a:r>
            <a:endParaRPr lang="en-US" dirty="0"/>
          </a:p>
          <a:p>
            <a:r>
              <a:rPr lang="en-US" dirty="0"/>
              <a:t>Parallel Programming Laboratory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Illinois at Urbana Champaign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745345" y="6494464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8436" name="Picture 6" descr="ppl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5813425"/>
            <a:ext cx="28892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full_mark_horz_b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5867400"/>
            <a:ext cx="4133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696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7899" y="3549649"/>
            <a:ext cx="2556934" cy="30120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4333" y="3549649"/>
            <a:ext cx="2561166" cy="30120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7899" y="327813"/>
            <a:ext cx="2556934" cy="30162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4333" y="359833"/>
            <a:ext cx="2561166" cy="30162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72959" y="3829197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01092" y="3987947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84625" y="4212314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17508" y="4498063"/>
            <a:ext cx="232833" cy="224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2942" y="4100130"/>
            <a:ext cx="232833" cy="224367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5292" y="5157947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2</a:t>
            </a:r>
          </a:p>
        </p:txBody>
      </p:sp>
      <p:sp>
        <p:nvSpPr>
          <p:cNvPr id="12" name="Oval 11"/>
          <p:cNvSpPr/>
          <p:nvPr/>
        </p:nvSpPr>
        <p:spPr>
          <a:xfrm>
            <a:off x="3910541" y="5622994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5292" y="5622993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35139" y="6187768"/>
            <a:ext cx="1619270" cy="126533"/>
            <a:chOff x="2163208" y="2961822"/>
            <a:chExt cx="1781573" cy="173398"/>
          </a:xfrm>
        </p:grpSpPr>
        <p:sp>
          <p:nvSpPr>
            <p:cNvPr id="15" name="Rectangle 14"/>
            <p:cNvSpPr/>
            <p:nvPr/>
          </p:nvSpPr>
          <p:spPr>
            <a:xfrm>
              <a:off x="2189302" y="2961822"/>
              <a:ext cx="1755479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26198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07615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89033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70450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50014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31431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128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9426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7568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5710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3851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2361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0534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49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790342" y="6314301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449250" y="543473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177383" y="702223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491583" y="1324523"/>
            <a:ext cx="232833" cy="2243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293799" y="1212339"/>
            <a:ext cx="232833" cy="224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162551" y="3736343"/>
            <a:ext cx="111731" cy="11218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877734" y="4676143"/>
            <a:ext cx="111731" cy="1121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838842" y="450619"/>
            <a:ext cx="111731" cy="11218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723358" y="992486"/>
            <a:ext cx="111731" cy="112184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071675" y="880302"/>
            <a:ext cx="111731" cy="112184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009233" y="1383790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91583" y="1872223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1</a:t>
            </a:r>
          </a:p>
        </p:txBody>
      </p:sp>
      <p:sp>
        <p:nvSpPr>
          <p:cNvPr id="52" name="Oval 51"/>
          <p:cNvSpPr/>
          <p:nvPr/>
        </p:nvSpPr>
        <p:spPr>
          <a:xfrm>
            <a:off x="6586832" y="2337270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91583" y="2337269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511430" y="2902044"/>
            <a:ext cx="1619270" cy="126533"/>
            <a:chOff x="2163208" y="2961822"/>
            <a:chExt cx="1781573" cy="173398"/>
          </a:xfrm>
        </p:grpSpPr>
        <p:sp>
          <p:nvSpPr>
            <p:cNvPr id="55" name="Rectangle 54"/>
            <p:cNvSpPr/>
            <p:nvPr/>
          </p:nvSpPr>
          <p:spPr>
            <a:xfrm>
              <a:off x="2189302" y="2961822"/>
              <a:ext cx="1755479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826198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707615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589033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70450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350014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31431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1128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9426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7568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75710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63851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52361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40534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849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466633" y="3028577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993218" y="486009"/>
            <a:ext cx="232833" cy="22436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4394201" y="803509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877734" y="1027876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510616" y="1313625"/>
            <a:ext cx="347186" cy="33655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226050" y="915692"/>
            <a:ext cx="347186" cy="336551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226051" y="1485076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08401" y="1973509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0</a:t>
            </a:r>
          </a:p>
        </p:txBody>
      </p:sp>
      <p:sp>
        <p:nvSpPr>
          <p:cNvPr id="81" name="Oval 80"/>
          <p:cNvSpPr/>
          <p:nvPr/>
        </p:nvSpPr>
        <p:spPr>
          <a:xfrm>
            <a:off x="3803650" y="2438556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08401" y="2438555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3728248" y="3003330"/>
            <a:ext cx="1619270" cy="126533"/>
            <a:chOff x="2163208" y="2961822"/>
            <a:chExt cx="1781573" cy="173398"/>
          </a:xfrm>
        </p:grpSpPr>
        <p:sp>
          <p:nvSpPr>
            <p:cNvPr id="84" name="Rectangle 83"/>
            <p:cNvSpPr/>
            <p:nvPr/>
          </p:nvSpPr>
          <p:spPr>
            <a:xfrm>
              <a:off x="2189302" y="2961822"/>
              <a:ext cx="1755479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826198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707615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589033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470450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350014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231431" y="2961822"/>
              <a:ext cx="118583" cy="1733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1128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99426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87568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75710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63851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52361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40534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849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683451" y="3129863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6449250" y="3829197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7776400" y="3670447"/>
            <a:ext cx="232833" cy="22436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7177382" y="3987947"/>
            <a:ext cx="347186" cy="3365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6660916" y="4212314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6491583" y="4610247"/>
            <a:ext cx="232833" cy="2243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7293798" y="4498063"/>
            <a:ext cx="347186" cy="33655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8009233" y="4669514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491583" y="5157947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3</a:t>
            </a:r>
          </a:p>
        </p:txBody>
      </p:sp>
      <p:sp>
        <p:nvSpPr>
          <p:cNvPr id="110" name="Oval 109"/>
          <p:cNvSpPr/>
          <p:nvPr/>
        </p:nvSpPr>
        <p:spPr>
          <a:xfrm>
            <a:off x="6586832" y="5622994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491583" y="5622993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6511430" y="6187768"/>
            <a:ext cx="1619270" cy="126533"/>
            <a:chOff x="2163208" y="2961822"/>
            <a:chExt cx="1781573" cy="173398"/>
          </a:xfrm>
        </p:grpSpPr>
        <p:sp>
          <p:nvSpPr>
            <p:cNvPr id="113" name="Rectangle 112"/>
            <p:cNvSpPr/>
            <p:nvPr/>
          </p:nvSpPr>
          <p:spPr>
            <a:xfrm>
              <a:off x="2189302" y="2961822"/>
              <a:ext cx="1755479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826198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707615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589033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470450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350014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231431" y="2961822"/>
              <a:ext cx="118583" cy="173398"/>
            </a:xfrm>
            <a:prstGeom prst="rect">
              <a:avLst/>
            </a:prstGeom>
            <a:solidFill>
              <a:srgbClr val="D7E4B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1128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99426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87568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75710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63851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52361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40534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2849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6466633" y="6314301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666067" y="644759"/>
            <a:ext cx="347186" cy="33655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708400" y="1425809"/>
            <a:ext cx="347186" cy="3365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8009232" y="4100130"/>
            <a:ext cx="347186" cy="336551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395384" y="4735410"/>
            <a:ext cx="111731" cy="11218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843322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7 C 0.00278 0.00232 0.00504 0.0044 0.00764 0.00626 C 0.00885 0.00695 0.01041 0.00718 0.0118 0.00811 C 0.01614 0.01089 0.01909 0.01575 0.02326 0.01946 C 0.02568 0.02455 0.02829 0.02826 0.03176 0.03266 C 0.03263 0.0352 0.03315 0.03798 0.03453 0.0403 C 0.03557 0.04238 0.03766 0.04354 0.03887 0.04586 C 0.04755 0.063 0.03037 0.03845 0.04442 0.05721 C 0.04807 0.07272 0.05258 0.07712 0.06438 0.0799 C 0.07149 0.08963 0.08555 0.09357 0.09544 0.09889 C 0.09804 0.10028 0.10134 0.10028 0.10394 0.1026 C 0.11453 0.11163 0.12511 0.12159 0.13656 0.129 C 0.14003 0.13409 0.14333 0.13525 0.14784 0.13849 C 0.15617 0.14451 0.16363 0.15262 0.17196 0.15934 C 0.17925 0.17138 0.18793 0.18018 0.19747 0.18944 C 0.20406 0.1957 0.20962 0.20334 0.21725 0.20843 C 0.22159 0.22696 0.22003 0.21816 0.22003 0.25753 C 0.22003 0.28324 0.21968 0.30917 0.21864 0.33511 C 0.21847 0.33558 0.21517 0.34878 0.21447 0.35202 C 0.21066 0.3673 0.20632 0.39394 0.19608 0.4032 C 0.19383 0.412 0.18845 0.42103 0.18324 0.42775 C 0.18151 0.43446 0.18307 0.43215 0.17908 0.43539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4147E-6 2.05651E-6 C -0.01007 -0.01783 -0.00469 -0.01158 -0.01424 -0.02084 C -0.01961 -0.03474 -0.02482 -0.05164 -0.03124 -0.06438 C -0.03298 -0.07365 -0.03662 -0.08175 -0.03836 -0.09078 C -0.04026 -0.10028 -0.04044 -0.10977 -0.04113 -0.11927 C -0.04078 -0.13502 -0.04148 -0.151 -0.03974 -0.16651 C -0.0387 -0.17717 -0.03367 -0.18597 -0.02985 -0.19477 C -0.02326 -0.21121 -0.01909 -0.22696 -0.01146 -0.24201 C -0.00764 -0.26146 -0.00417 -0.25892 0.00416 -0.2742 C 0.00902 -0.28346 0.01353 -0.29342 0.01839 -0.30245 C 0.02481 -0.31496 0.03001 -0.32353 0.034 -0.33835 C 0.03296 -0.37008 0.03227 -0.40157 0.03105 -0.43307 C 0.03053 -0.44141 0.02828 -0.44998 0.02411 -0.45577 C 0.02203 -0.46526 0.02255 -0.46063 0.02255 -0.46897 " pathEditMode="relative" ptsTypes="fffffffffffffA">
                                      <p:cBhvr>
                                        <p:cTn id="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8662E-6 4.94673E-6 C 0.00226 0.00926 0.00711 0.01366 0.01406 0.0169 C 0.01874 0.02107 0.02325 0.02107 0.02828 0.02454 C 0.04303 0.03427 0.0583 0.03612 0.07496 0.03774 C 0.10741 0.03635 0.114 0.03774 0.13743 0.03033 C 0.14836 0.02246 0.16189 0.01991 0.17283 0.01134 C 0.18341 0.00254 0.1933 -0.00765 0.20389 -0.01691 C 0.20788 -0.02478 0.22402 -0.04146 0.23078 -0.04725 C 0.23929 -0.06971 0.26271 -0.09079 0.2818 -0.09079 " pathEditMode="relative" ptsTypes="ffffffffA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6823E-6 7.10514E-6 C 0.00416 -0.00393 0.00902 -0.00671 0.01266 -0.01134 C 0.02065 -0.02222 0.01648 -0.01945 0.02394 -0.02269 C 0.03314 -0.03218 0.04511 -0.03612 0.05656 -0.03983 C 0.07721 -0.03936 0.09804 -0.03913 0.11886 -0.03797 C 0.13916 -0.03705 0.15912 -0.02755 0.17976 -0.02663 C 0.20562 -0.0257 0.23165 -0.02547 0.25767 -0.02477 C 0.26652 -0.02315 0.27451 -0.02107 0.28318 -0.01713 C 0.28787 -0.01134 0.29221 -0.00555 0.29602 0.00186 C 0.29811 0.01043 0.29967 0.02016 0.30314 0.02826 " pathEditMode="relative" ptsTypes="fffffffff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6" grpId="0" animBg="1"/>
      <p:bldP spid="107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5000" y="229278"/>
            <a:ext cx="8305800" cy="792162"/>
          </a:xfrm>
        </p:spPr>
        <p:txBody>
          <a:bodyPr/>
          <a:lstStyle/>
          <a:p>
            <a:r>
              <a:rPr lang="en-US" dirty="0"/>
              <a:t>Empowering the RTS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5000" y="4495800"/>
            <a:ext cx="83058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Adaptive RTS can:</a:t>
            </a:r>
          </a:p>
          <a:p>
            <a:pPr lvl="1"/>
            <a:r>
              <a:rPr lang="en-US" dirty="0"/>
              <a:t>Dynamically balance loads</a:t>
            </a:r>
          </a:p>
          <a:p>
            <a:pPr lvl="1"/>
            <a:r>
              <a:rPr lang="en-US" dirty="0"/>
              <a:t>Optimize communication:</a:t>
            </a:r>
          </a:p>
          <a:p>
            <a:pPr lvl="2"/>
            <a:r>
              <a:rPr lang="en-US" dirty="0"/>
              <a:t>Spread over time, </a:t>
            </a:r>
            <a:r>
              <a:rPr lang="en-US" dirty="0" err="1"/>
              <a:t>async</a:t>
            </a:r>
            <a:r>
              <a:rPr lang="en-US" dirty="0"/>
              <a:t> collectives</a:t>
            </a:r>
          </a:p>
          <a:p>
            <a:pPr lvl="1"/>
            <a:r>
              <a:rPr lang="en-US" dirty="0"/>
              <a:t>Automatic latency tolerance</a:t>
            </a:r>
          </a:p>
          <a:p>
            <a:pPr lvl="1"/>
            <a:r>
              <a:rPr lang="en-US" dirty="0" err="1"/>
              <a:t>Prefetch</a:t>
            </a:r>
            <a:r>
              <a:rPr lang="en-US" dirty="0"/>
              <a:t> data with almost perfect predictability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1200" y="3429000"/>
            <a:ext cx="19812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Asynchrony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0" y="3352800"/>
            <a:ext cx="32004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  <a:latin typeface="Calibri"/>
              </a:rPr>
              <a:t>Overdecomposition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29600" y="3429000"/>
            <a:ext cx="22098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  <a:latin typeface="Calibri"/>
              </a:rPr>
              <a:t>Migratability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86200" y="1066800"/>
            <a:ext cx="43434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Adaptive</a:t>
            </a:r>
          </a:p>
          <a:p>
            <a:pPr algn="ctr"/>
            <a:r>
              <a:rPr lang="en-US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Runtime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24200" y="2362200"/>
            <a:ext cx="1981200" cy="609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75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Calibri"/>
              </a:rPr>
              <a:t>Introspection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39000" y="2362200"/>
            <a:ext cx="1828800" cy="533400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1000">
                <a:schemeClr val="accent1">
                  <a:shade val="58000"/>
                  <a:satMod val="165000"/>
                </a:schemeClr>
              </a:gs>
              <a:gs pos="75000">
                <a:schemeClr val="accent1">
                  <a:shade val="30000"/>
                  <a:satMod val="175000"/>
                </a:schemeClr>
              </a:gs>
              <a:gs pos="100000">
                <a:schemeClr val="accent1">
                  <a:shade val="15000"/>
                  <a:satMod val="1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prstClr val="white"/>
                </a:solidFill>
                <a:latin typeface="Calibri"/>
              </a:rPr>
              <a:t>Adaptivity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411831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to </a:t>
            </a:r>
            <a:r>
              <a:rPr lang="en-US" dirty="0" err="1"/>
              <a:t>Exascale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26673" y="1461656"/>
            <a:ext cx="7938654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ntelligent, introspective, Adaptive Runtime Systems, developed for handling application’s dynamic variability, already have features that can deal with challenges posed by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</a:rPr>
              <a:t>exascale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 hardware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215437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Relevant capabilities for </a:t>
            </a:r>
            <a:r>
              <a:rPr lang="en-US" dirty="0" err="1"/>
              <a:t>Exascale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 balancing</a:t>
            </a:r>
          </a:p>
          <a:p>
            <a:r>
              <a:rPr lang="en-US" dirty="0"/>
              <a:t>Data-driven execution in support of task-based models</a:t>
            </a:r>
          </a:p>
          <a:p>
            <a:r>
              <a:rPr lang="en-US" dirty="0"/>
              <a:t>Resilience</a:t>
            </a:r>
          </a:p>
          <a:p>
            <a:pPr lvl="1"/>
            <a:r>
              <a:rPr lang="en-US" dirty="0"/>
              <a:t>Multiple approaches: in-memory checkpoint, leveraging NVM, message-logging for low MTBF</a:t>
            </a:r>
          </a:p>
          <a:p>
            <a:pPr lvl="1"/>
            <a:r>
              <a:rPr lang="en-US" dirty="0"/>
              <a:t>All leveraging object-based </a:t>
            </a:r>
            <a:r>
              <a:rPr lang="en-US" dirty="0" err="1"/>
              <a:t>overdecomposition</a:t>
            </a:r>
            <a:endParaRPr lang="en-US" dirty="0"/>
          </a:p>
          <a:p>
            <a:r>
              <a:rPr lang="en-US" dirty="0"/>
              <a:t>Power/Thermal optimizations</a:t>
            </a:r>
          </a:p>
          <a:p>
            <a:r>
              <a:rPr lang="en-US" dirty="0"/>
              <a:t>Shrink/Expand sets of processors allocated during execution</a:t>
            </a:r>
          </a:p>
          <a:p>
            <a:r>
              <a:rPr lang="en-US" dirty="0" err="1"/>
              <a:t>Adaptivity</a:t>
            </a:r>
            <a:r>
              <a:rPr lang="en-US" dirty="0"/>
              <a:t>-aware resource management for whole-machine optimizations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7389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IEEE Computer highlights Charm++ energy efficient runtime</a:t>
            </a:r>
          </a:p>
        </p:txBody>
      </p:sp>
      <p:pic>
        <p:nvPicPr>
          <p:cNvPr id="4" name="Content Placeholder 3" descr="Screen Shot 2017-04-16 at 12.31.51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2" r="-84"/>
          <a:stretch/>
        </p:blipFill>
        <p:spPr>
          <a:xfrm>
            <a:off x="2152651" y="2294679"/>
            <a:ext cx="2815802" cy="3651795"/>
          </a:xfrm>
          <a:ln w="12700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4" descr="Screen Shot 2017-04-16 at 12.32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83" y="2226470"/>
            <a:ext cx="4492669" cy="372000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93348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04654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Interaction Between the Runtime System and the Resource Manager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9" y="2125266"/>
            <a:ext cx="7781925" cy="2933700"/>
          </a:xfrm>
        </p:spPr>
      </p:pic>
      <p:sp>
        <p:nvSpPr>
          <p:cNvPr id="5" name="TextBox 4"/>
          <p:cNvSpPr txBox="1"/>
          <p:nvPr/>
        </p:nvSpPr>
        <p:spPr>
          <a:xfrm>
            <a:off x="2012516" y="5143517"/>
            <a:ext cx="9411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charset="2"/>
              <a:buChar char="ü"/>
            </a:pPr>
            <a:r>
              <a:rPr lang="en-US" sz="1350" dirty="0"/>
              <a:t>Allows dynamic interaction between the system resource manager or scheduler and the job runtime system</a:t>
            </a:r>
          </a:p>
          <a:p>
            <a:pPr marL="214313" indent="-214313">
              <a:buFont typeface="Wingdings" charset="2"/>
              <a:buChar char="ü"/>
            </a:pPr>
            <a:r>
              <a:rPr lang="en-US" sz="1350" dirty="0"/>
              <a:t>Meets system-level constraints such as power caps and hardware configurations</a:t>
            </a:r>
          </a:p>
          <a:p>
            <a:pPr marL="214313" indent="-214313">
              <a:buFont typeface="Wingdings" charset="2"/>
              <a:buChar char="ü"/>
            </a:pPr>
            <a:r>
              <a:rPr lang="en-US" sz="1350" dirty="0"/>
              <a:t>Achieves the objectives of both datacenter users and system administrators</a:t>
            </a:r>
          </a:p>
          <a:p>
            <a:pPr marL="214313" indent="-214313">
              <a:buFont typeface="Wingdings" charset="2"/>
              <a:buChar char="ü"/>
            </a:pPr>
            <a:endParaRPr lang="en-US" sz="13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448914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Charm++ interoperates with MPI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38" y="1074345"/>
            <a:ext cx="8615362" cy="5172860"/>
          </a:xfrm>
        </p:spPr>
      </p:pic>
      <p:sp>
        <p:nvSpPr>
          <p:cNvPr id="4" name="Rounded Rectangle 3"/>
          <p:cNvSpPr/>
          <p:nvPr/>
        </p:nvSpPr>
        <p:spPr>
          <a:xfrm>
            <a:off x="3222166" y="3875312"/>
            <a:ext cx="990605" cy="315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cs typeface="Arial" pitchFamily="34" charset="0"/>
              </a:rPr>
              <a:t>Charm++ 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5747658" y="1221600"/>
            <a:ext cx="2262469" cy="493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10127" y="1221598"/>
            <a:ext cx="2391099" cy="4939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5284" y="797063"/>
            <a:ext cx="7381087" cy="646331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So, you can write one module in Charm++, while keeping the rest in MPI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195537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Integration of Loop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Used for transient load balancing within a node </a:t>
            </a:r>
          </a:p>
          <a:p>
            <a:r>
              <a:rPr lang="en-US" dirty="0"/>
              <a:t>Mechanisms:</a:t>
            </a:r>
          </a:p>
          <a:p>
            <a:pPr lvl="1"/>
            <a:r>
              <a:rPr lang="en-US" dirty="0"/>
              <a:t>Interoperation with extant </a:t>
            </a:r>
            <a:r>
              <a:rPr lang="en-US" dirty="0" err="1"/>
              <a:t>OpenMP</a:t>
            </a:r>
            <a:r>
              <a:rPr lang="en-US" dirty="0"/>
              <a:t>, OMPSS etc.</a:t>
            </a:r>
          </a:p>
          <a:p>
            <a:pPr lvl="1"/>
            <a:r>
              <a:rPr lang="en-US" dirty="0"/>
              <a:t>Charm++’s old </a:t>
            </a:r>
            <a:r>
              <a:rPr lang="en-US" dirty="0" err="1"/>
              <a:t>CkLoop</a:t>
            </a:r>
            <a:r>
              <a:rPr lang="en-US" dirty="0"/>
              <a:t> construct</a:t>
            </a:r>
          </a:p>
          <a:p>
            <a:pPr lvl="1"/>
            <a:r>
              <a:rPr lang="en-US" dirty="0"/>
              <a:t>New integration with </a:t>
            </a:r>
            <a:r>
              <a:rPr lang="en-US" dirty="0" err="1"/>
              <a:t>OpenMP</a:t>
            </a:r>
            <a:r>
              <a:rPr lang="en-US" dirty="0"/>
              <a:t> via LLVM</a:t>
            </a:r>
          </a:p>
          <a:p>
            <a:r>
              <a:rPr lang="en-US" dirty="0"/>
              <a:t>RTS splits a loop into Charm++ messages</a:t>
            </a:r>
          </a:p>
          <a:p>
            <a:pPr marL="533351" lvl="1" indent="-250468" defTabSz="402322">
              <a:spcBef>
                <a:spcPts val="492"/>
              </a:spcBef>
              <a:defRPr sz="2992"/>
            </a:pPr>
            <a:r>
              <a:rPr lang="en-US" sz="2250" dirty="0"/>
              <a:t>Pushed into each local work stealing queue</a:t>
            </a:r>
          </a:p>
          <a:p>
            <a:pPr marL="833761" lvl="2" indent="-250468" defTabSz="402322">
              <a:spcBef>
                <a:spcPts val="492"/>
              </a:spcBef>
              <a:defRPr sz="2992"/>
            </a:pPr>
            <a:r>
              <a:rPr lang="en-US" sz="2250" dirty="0"/>
              <a:t>where idle threads within the same node can steal tasks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2642548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pasted-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9482" y="544712"/>
            <a:ext cx="4313039" cy="3080743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Shape 650"/>
          <p:cNvSpPr>
            <a:spLocks noGrp="1"/>
          </p:cNvSpPr>
          <p:nvPr>
            <p:ph type="sldNum" sz="quarter" idx="2"/>
          </p:nvPr>
        </p:nvSpPr>
        <p:spPr>
          <a:xfrm>
            <a:off x="10903363" y="6440537"/>
            <a:ext cx="297656" cy="2321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77500" lnSpcReduction="20000"/>
          </a:bodyPr>
          <a:lstStyle/>
          <a:p>
            <a:fld id="{86CB4B4D-7CA3-9044-876B-883B54F8677D}" type="slidenum">
              <a:t>18</a:t>
            </a:fld>
            <a:endParaRPr dirty="0"/>
          </a:p>
        </p:txBody>
      </p:sp>
      <p:pic>
        <p:nvPicPr>
          <p:cNvPr id="65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55150" y="2701231"/>
            <a:ext cx="13394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56923" y="2701231"/>
            <a:ext cx="13394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58696" y="2701231"/>
            <a:ext cx="13394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4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62243" y="2701231"/>
            <a:ext cx="13394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5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64017" y="2701231"/>
            <a:ext cx="13394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6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65790" y="2701231"/>
            <a:ext cx="13394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67564" y="2701231"/>
            <a:ext cx="13394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60470" y="2701231"/>
            <a:ext cx="13394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310438" y="3891111"/>
            <a:ext cx="44648" cy="2549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819055" y="3891111"/>
            <a:ext cx="44648" cy="2549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1" name="pasted-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169237" y="4170165"/>
            <a:ext cx="327050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2" name="pasted-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169237" y="4446985"/>
            <a:ext cx="327050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3" name="pasted-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169237" y="4723804"/>
            <a:ext cx="327050" cy="526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64" name="pasted-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677854" y="4406802"/>
            <a:ext cx="327050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65" name="pasted-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677854" y="4647903"/>
            <a:ext cx="327050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232037" y="5058669"/>
            <a:ext cx="133946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67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232037" y="5423894"/>
            <a:ext cx="133946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Shape 668"/>
          <p:cNvSpPr/>
          <p:nvPr/>
        </p:nvSpPr>
        <p:spPr>
          <a:xfrm flipH="1" flipV="1">
            <a:off x="7027715" y="1888850"/>
            <a:ext cx="335891" cy="335891"/>
          </a:xfrm>
          <a:prstGeom prst="line">
            <a:avLst/>
          </a:prstGeom>
          <a:ln w="12700">
            <a:solidFill>
              <a:schemeClr val="accent6">
                <a:hueOff val="-193447"/>
                <a:satOff val="3713"/>
                <a:lumOff val="11329"/>
              </a:schemeClr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400"/>
            </a:pPr>
            <a:endParaRPr sz="2391"/>
          </a:p>
        </p:txBody>
      </p:sp>
      <p:pic>
        <p:nvPicPr>
          <p:cNvPr id="669" name="pasted-image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681482" y="4165700"/>
            <a:ext cx="31979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0" name="pasted-image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677854" y="5356920"/>
            <a:ext cx="327050" cy="312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1" name="pasted-image.pd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7169350" y="5423893"/>
            <a:ext cx="319795" cy="214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2" name="pasted-image.pdf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5435529" y="3269045"/>
            <a:ext cx="2255098" cy="547618"/>
          </a:xfrm>
          <a:prstGeom prst="rect">
            <a:avLst/>
          </a:prstGeom>
          <a:ln w="12700">
            <a:miter lim="400000"/>
          </a:ln>
        </p:spPr>
      </p:pic>
      <p:sp>
        <p:nvSpPr>
          <p:cNvPr id="673" name="Shape 673"/>
          <p:cNvSpPr/>
          <p:nvPr/>
        </p:nvSpPr>
        <p:spPr>
          <a:xfrm>
            <a:off x="7489144" y="4714875"/>
            <a:ext cx="2544925" cy="395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 anchor="t">
            <a:spAutoFit/>
          </a:bodyPr>
          <a:lstStyle>
            <a:lvl1pPr algn="l" defTabSz="650240"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984" dirty="0"/>
              <a:t>Integrated</a:t>
            </a:r>
            <a:r>
              <a:rPr sz="984" dirty="0"/>
              <a:t> RTS</a:t>
            </a:r>
            <a:r>
              <a:rPr lang="en-US" sz="984" dirty="0"/>
              <a:t> </a:t>
            </a:r>
            <a:r>
              <a:rPr lang="en-US" sz="984" dirty="0">
                <a:solidFill>
                  <a:schemeClr val="tx1"/>
                </a:solidFill>
              </a:rPr>
              <a:t/>
            </a:r>
            <a:br>
              <a:rPr lang="en-US" sz="984" dirty="0">
                <a:solidFill>
                  <a:schemeClr val="tx1"/>
                </a:solidFill>
              </a:rPr>
            </a:br>
            <a:r>
              <a:rPr lang="en-US" sz="984" dirty="0"/>
              <a:t>(Using Charm++ construct or </a:t>
            </a:r>
            <a:r>
              <a:rPr lang="en-US" sz="984" dirty="0" err="1"/>
              <a:t>OpenMP</a:t>
            </a:r>
            <a:r>
              <a:rPr lang="en-US" sz="984" dirty="0"/>
              <a:t> pragmas)</a:t>
            </a:r>
            <a:endParaRPr sz="984" dirty="0">
              <a:solidFill>
                <a:schemeClr val="tx1"/>
              </a:solidFill>
            </a:endParaRPr>
          </a:p>
        </p:txBody>
      </p:sp>
      <p:pic>
        <p:nvPicPr>
          <p:cNvPr id="674" name="pasted-image.pdf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7169350" y="5256907"/>
            <a:ext cx="319795" cy="133946"/>
          </a:xfrm>
          <a:prstGeom prst="rect">
            <a:avLst/>
          </a:prstGeom>
          <a:ln w="12700">
            <a:miter lim="400000"/>
          </a:ln>
        </p:spPr>
      </p:pic>
      <p:sp>
        <p:nvSpPr>
          <p:cNvPr id="675" name="Shape 675"/>
          <p:cNvSpPr/>
          <p:nvPr/>
        </p:nvSpPr>
        <p:spPr>
          <a:xfrm flipV="1">
            <a:off x="7481951" y="5152039"/>
            <a:ext cx="804422" cy="183450"/>
          </a:xfrm>
          <a:prstGeom prst="line">
            <a:avLst/>
          </a:prstGeom>
          <a:ln w="12700">
            <a:solidFill>
              <a:srgbClr val="808785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400"/>
            </a:pPr>
            <a:endParaRPr sz="2391"/>
          </a:p>
        </p:txBody>
      </p:sp>
      <p:sp>
        <p:nvSpPr>
          <p:cNvPr id="676" name="Shape 676"/>
          <p:cNvSpPr/>
          <p:nvPr/>
        </p:nvSpPr>
        <p:spPr>
          <a:xfrm>
            <a:off x="7495998" y="5335488"/>
            <a:ext cx="776331" cy="185206"/>
          </a:xfrm>
          <a:prstGeom prst="line">
            <a:avLst/>
          </a:prstGeom>
          <a:ln w="12700">
            <a:solidFill>
              <a:srgbClr val="808785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400"/>
            </a:pPr>
            <a:endParaRPr sz="2391"/>
          </a:p>
        </p:txBody>
      </p:sp>
      <p:sp>
        <p:nvSpPr>
          <p:cNvPr id="677" name="Shape 677"/>
          <p:cNvSpPr/>
          <p:nvPr/>
        </p:nvSpPr>
        <p:spPr>
          <a:xfrm>
            <a:off x="4680072" y="185027"/>
            <a:ext cx="54181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r>
              <a:rPr sz="1266"/>
              <a:t>Core0</a:t>
            </a:r>
          </a:p>
        </p:txBody>
      </p:sp>
      <p:sp>
        <p:nvSpPr>
          <p:cNvPr id="678" name="Shape 678"/>
          <p:cNvSpPr/>
          <p:nvPr/>
        </p:nvSpPr>
        <p:spPr>
          <a:xfrm>
            <a:off x="7089187" y="185027"/>
            <a:ext cx="54181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r>
              <a:rPr sz="1266"/>
              <a:t>Core1</a:t>
            </a:r>
          </a:p>
        </p:txBody>
      </p:sp>
      <p:sp>
        <p:nvSpPr>
          <p:cNvPr id="679" name="Shape 679"/>
          <p:cNvSpPr/>
          <p:nvPr/>
        </p:nvSpPr>
        <p:spPr>
          <a:xfrm>
            <a:off x="6540741" y="2510559"/>
            <a:ext cx="947375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84"/>
              <a:t>Message Queue</a:t>
            </a:r>
          </a:p>
        </p:txBody>
      </p:sp>
      <p:sp>
        <p:nvSpPr>
          <p:cNvPr id="680" name="Shape 680"/>
          <p:cNvSpPr/>
          <p:nvPr/>
        </p:nvSpPr>
        <p:spPr>
          <a:xfrm>
            <a:off x="4082101" y="2510559"/>
            <a:ext cx="947375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84"/>
              <a:t>Message Queue</a:t>
            </a:r>
          </a:p>
        </p:txBody>
      </p:sp>
      <p:sp>
        <p:nvSpPr>
          <p:cNvPr id="681" name="Shape 681"/>
          <p:cNvSpPr/>
          <p:nvPr/>
        </p:nvSpPr>
        <p:spPr>
          <a:xfrm>
            <a:off x="4085097" y="2945948"/>
            <a:ext cx="745397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84"/>
              <a:t>Task Queue</a:t>
            </a:r>
          </a:p>
        </p:txBody>
      </p:sp>
      <p:sp>
        <p:nvSpPr>
          <p:cNvPr id="682" name="Shape 682"/>
          <p:cNvSpPr/>
          <p:nvPr/>
        </p:nvSpPr>
        <p:spPr>
          <a:xfrm>
            <a:off x="6525879" y="2945948"/>
            <a:ext cx="745397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84"/>
              <a:t>Task Queue</a:t>
            </a:r>
          </a:p>
        </p:txBody>
      </p:sp>
      <p:sp>
        <p:nvSpPr>
          <p:cNvPr id="683" name="Shape 683"/>
          <p:cNvSpPr/>
          <p:nvPr/>
        </p:nvSpPr>
        <p:spPr>
          <a:xfrm>
            <a:off x="6557189" y="5030001"/>
            <a:ext cx="1328247" cy="611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/>
          <a:p>
            <a:pPr defTabSz="457184"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125" dirty="0"/>
              <a:t>for ( i = 0; i &lt; n ; i++) {</a:t>
            </a:r>
            <a:br>
              <a:rPr sz="1125" dirty="0"/>
            </a:br>
            <a:r>
              <a:rPr sz="1125" dirty="0"/>
              <a:t>…</a:t>
            </a:r>
            <a:br>
              <a:rPr sz="1125" dirty="0"/>
            </a:br>
            <a:r>
              <a:rPr sz="1125" dirty="0"/>
              <a:t>}</a:t>
            </a:r>
          </a:p>
        </p:txBody>
      </p:sp>
      <p:sp>
        <p:nvSpPr>
          <p:cNvPr id="38" name="Footer Placeholder 3"/>
          <p:cNvSpPr txBox="1">
            <a:spLocks/>
          </p:cNvSpPr>
          <p:nvPr/>
        </p:nvSpPr>
        <p:spPr>
          <a:xfrm>
            <a:off x="3745346" y="6414921"/>
            <a:ext cx="47013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CHARM++ WORKSHOP</a:t>
            </a:r>
            <a:endParaRPr lang="en-US" sz="10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398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24048 -0.078337" pathEditMode="relative">
                                      <p:cBhvr>
                                        <p:cTn id="6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48 -0.078337 L -0.062714 -0.127852" pathEditMode="relative">
                                      <p:cBhvr>
                                        <p:cTn id="13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74"/>
                                        </p:tgtEl>
                                      </p:cBhvr>
                                      <p:by x="794260" y="79426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674"/>
                                        </p:tgtEl>
                                      </p:cBhvr>
                                      <p:by x="12590" y="1259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3" dur="500" fill="hold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0" dur="1000" fill="hold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39654 -0.281575" pathEditMode="relative">
                                      <p:cBhvr>
                                        <p:cTn id="74" dur="1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52005 -0.335352" pathEditMode="relative">
                                      <p:cBhvr>
                                        <p:cTn id="77" dur="1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05 -0.335352 L -0.310748 -0.336385" pathEditMode="relative">
                                      <p:cBhvr>
                                        <p:cTn id="85" dur="1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748 -0.336385 L -0.373569 -0.424788" pathEditMode="relative">
                                      <p:cBhvr>
                                        <p:cTn id="89" dur="1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654 -0.281575 L -0.103459 -0.385054" pathEditMode="relative">
                                      <p:cBhvr>
                                        <p:cTn id="100" dur="1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" grpId="0" animBg="1" advAuto="0"/>
      <p:bldP spid="666" grpId="0" animBg="1" advAuto="0"/>
      <p:bldP spid="666" grpId="1" animBg="1" advAuto="0"/>
      <p:bldP spid="667" grpId="0" animBg="1" advAuto="0"/>
      <p:bldP spid="667" grpId="1" animBg="1" advAuto="0"/>
      <p:bldP spid="668" grpId="0" animBg="1" advAuto="0"/>
      <p:bldP spid="668" grpId="1" animBg="1" advAuto="0"/>
      <p:bldP spid="670" grpId="0" animBg="1" advAuto="0"/>
      <p:bldP spid="671" grpId="0" animBg="1" advAuto="0"/>
      <p:bldP spid="672" grpId="0" animBg="1" advAuto="0"/>
      <p:bldP spid="673" grpId="0" animBg="1" advAuto="0"/>
      <p:bldP spid="673" grpId="1" animBg="1" advAuto="0"/>
      <p:bldP spid="674" grpId="0" animBg="1" advAuto="0"/>
      <p:bldP spid="674" grpId="1" animBg="1" advAuto="0"/>
      <p:bldP spid="674" grpId="2" animBg="1" advAuto="0"/>
      <p:bldP spid="675" grpId="0" animBg="1" advAuto="0"/>
      <p:bldP spid="675" grpId="1" animBg="1" advAuto="0"/>
      <p:bldP spid="676" grpId="0" animBg="1" advAuto="0"/>
      <p:bldP spid="676" grpId="1" animBg="1" advAuto="0"/>
      <p:bldP spid="683" grpId="0" animBg="1" advAuto="0"/>
      <p:bldP spid="683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4AEE7-BDEE-6547-B0F0-54CB37E7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the Coming 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C78D7D-1CCF-C74F-8586-2C5613E81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at Extreme Scale, and some common to both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25142F-9284-9848-B08D-F5D0381EB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362600520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Charm++?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Charm++ is a generalized approach to writing parallel programs</a:t>
            </a:r>
          </a:p>
          <a:p>
            <a:pPr lvl="1"/>
            <a:r>
              <a:rPr lang="en-US" dirty="0"/>
              <a:t>An alternative to the likes of MPI, UPC, GA etc.</a:t>
            </a:r>
          </a:p>
          <a:p>
            <a:pPr lvl="1"/>
            <a:r>
              <a:rPr lang="en-US" dirty="0"/>
              <a:t>But not to sequential languages such as C, C++, Fortran</a:t>
            </a:r>
          </a:p>
          <a:p>
            <a:r>
              <a:rPr lang="en-US" dirty="0"/>
              <a:t>Represents:</a:t>
            </a:r>
          </a:p>
          <a:p>
            <a:pPr lvl="1"/>
            <a:r>
              <a:rPr lang="en-US" dirty="0"/>
              <a:t>The style of writing parallel programs</a:t>
            </a:r>
          </a:p>
          <a:p>
            <a:pPr lvl="1"/>
            <a:r>
              <a:rPr lang="en-US" dirty="0"/>
              <a:t>The adaptive runtime system</a:t>
            </a:r>
          </a:p>
          <a:p>
            <a:pPr lvl="1"/>
            <a:r>
              <a:rPr lang="en-US" dirty="0"/>
              <a:t>And the entire ecosystem that surrounds it</a:t>
            </a:r>
          </a:p>
          <a:p>
            <a:r>
              <a:rPr lang="en-US" dirty="0"/>
              <a:t>Three design principles: </a:t>
            </a:r>
          </a:p>
          <a:p>
            <a:pPr lvl="1"/>
            <a:r>
              <a:rPr lang="en-US" dirty="0" err="1"/>
              <a:t>Overdecomposition</a:t>
            </a:r>
            <a:r>
              <a:rPr lang="en-US" dirty="0"/>
              <a:t>, </a:t>
            </a:r>
            <a:r>
              <a:rPr lang="en-US" dirty="0" err="1"/>
              <a:t>Migratability</a:t>
            </a:r>
            <a:r>
              <a:rPr lang="en-US" dirty="0"/>
              <a:t>, Asynchrony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07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104" y="0"/>
            <a:ext cx="939338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Hardware Variability: </a:t>
            </a:r>
            <a:br>
              <a:rPr lang="en-US" dirty="0"/>
            </a:br>
            <a:r>
              <a:rPr lang="en-US" sz="3600" dirty="0"/>
              <a:t>Observed Performance Variation at Scale</a:t>
            </a:r>
          </a:p>
        </p:txBody>
      </p:sp>
      <p:pic>
        <p:nvPicPr>
          <p:cNvPr id="5" name="Content Placeholder 4" descr="histogram_single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" b="-2500"/>
          <a:stretch>
            <a:fillRect/>
          </a:stretch>
        </p:blipFill>
        <p:spPr>
          <a:xfrm>
            <a:off x="1758984" y="1372456"/>
            <a:ext cx="7620000" cy="480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28237" y="5988390"/>
            <a:ext cx="631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16K cores running local DGEMM kernel of Intel-MKL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78984" y="3129387"/>
            <a:ext cx="2225831" cy="832927"/>
          </a:xfrm>
          <a:prstGeom prst="rect">
            <a:avLst/>
          </a:prstGeom>
          <a:solidFill>
            <a:srgbClr val="FFFFFF"/>
          </a:solidFill>
          <a:ln>
            <a:solidFill>
              <a:srgbClr val="2F2B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F2B20"/>
                </a:solidFill>
              </a:rPr>
              <a:t>Only 1% Variation on Blue Waters!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78202" y="1343601"/>
            <a:ext cx="2836598" cy="832927"/>
          </a:xfrm>
          <a:prstGeom prst="rect">
            <a:avLst/>
          </a:prstGeom>
          <a:solidFill>
            <a:srgbClr val="FFFFFF"/>
          </a:solidFill>
          <a:ln>
            <a:solidFill>
              <a:srgbClr val="2F2B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F2B20"/>
                </a:solidFill>
              </a:rPr>
              <a:t>Up to 16% Performance Variation on </a:t>
            </a:r>
            <a:br>
              <a:rPr lang="en-US" b="1" dirty="0">
                <a:solidFill>
                  <a:srgbClr val="2F2B20"/>
                </a:solidFill>
              </a:rPr>
            </a:br>
            <a:r>
              <a:rPr lang="en-US" b="1" dirty="0">
                <a:solidFill>
                  <a:srgbClr val="2F2B20"/>
                </a:solidFill>
              </a:rPr>
              <a:t>Edison, Cab, Stampede!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1" y="6373657"/>
            <a:ext cx="8791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  <a:r>
              <a:rPr lang="en-US" sz="1200" dirty="0" err="1"/>
              <a:t>Acun</a:t>
            </a:r>
            <a:r>
              <a:rPr lang="en-US" sz="1200" dirty="0"/>
              <a:t>, Bilge, Phil Miller, and </a:t>
            </a:r>
            <a:r>
              <a:rPr lang="en-US" sz="1200" dirty="0" err="1"/>
              <a:t>Laxmikant</a:t>
            </a:r>
            <a:r>
              <a:rPr lang="en-US" sz="1200" dirty="0"/>
              <a:t> V. Kale. "Variation Among Processors Under Turbo Boost in HPC Systems."  </a:t>
            </a:r>
            <a:br>
              <a:rPr lang="en-US" sz="1200" dirty="0"/>
            </a:br>
            <a:r>
              <a:rPr lang="en-US" sz="1200" i="1" dirty="0"/>
              <a:t>Proceedings of the 2016 International Conference on Supercomputing</a:t>
            </a:r>
            <a:r>
              <a:rPr lang="en-US" sz="1200" dirty="0"/>
              <a:t>. ACM, 2016.</a:t>
            </a:r>
          </a:p>
        </p:txBody>
      </p:sp>
    </p:spTree>
    <p:extLst>
      <p:ext uri="{BB962C8B-B14F-4D97-AF65-F5344CB8AC3E}">
        <p14:creationId xmlns:p14="http://schemas.microsoft.com/office/powerpoint/2010/main" val="229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83F22B-9DBF-994C-8F90-8F485A6F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86C700-9A97-9E4E-9F4C-F8B07E136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GPGPUs require consolidation/aggregation to make “reasonably-sized”, chunky kernels.</a:t>
            </a:r>
          </a:p>
          <a:p>
            <a:r>
              <a:rPr lang="en-US" dirty="0"/>
              <a:t>For NAMD: </a:t>
            </a:r>
          </a:p>
          <a:p>
            <a:pPr lvl="1"/>
            <a:r>
              <a:rPr lang="en-US" dirty="0"/>
              <a:t>Aggregate multiple (actually, all) force calculation objects into a single one</a:t>
            </a:r>
          </a:p>
          <a:p>
            <a:pPr lvl="1"/>
            <a:r>
              <a:rPr lang="en-US" dirty="0"/>
              <a:t>Which means: wait for all communication and then start computation</a:t>
            </a:r>
          </a:p>
          <a:p>
            <a:pPr lvl="1"/>
            <a:r>
              <a:rPr lang="en-US" dirty="0"/>
              <a:t>Now, we are latency-dependent again!</a:t>
            </a:r>
          </a:p>
          <a:p>
            <a:r>
              <a:rPr lang="en-US" dirty="0"/>
              <a:t>What is worse: </a:t>
            </a:r>
          </a:p>
          <a:p>
            <a:pPr lvl="1"/>
            <a:r>
              <a:rPr lang="en-US" dirty="0"/>
              <a:t>The bandwidth increase has not kept pace with CPU speeds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652662-8CCC-1448-A2E7-E36791DD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121204144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BEF630-66A2-6748-95F0-2787926F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Bandwidth vs CPU speeds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45EB1B-E91D-B441-8CA5-2D846974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60ABF9-8A26-C94A-91BC-22EC60354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968" y="990600"/>
            <a:ext cx="7445791" cy="5506998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310170230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2B4943E-ECA8-064E-9004-EF49850EF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Nodes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42DC864-26DB-FE41-9B55-0F7E0588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4" y="1219202"/>
            <a:ext cx="10879015" cy="1664676"/>
          </a:xfrm>
        </p:spPr>
        <p:txBody>
          <a:bodyPr/>
          <a:lstStyle/>
          <a:p>
            <a:r>
              <a:rPr lang="en-US" dirty="0"/>
              <a:t>First law of holes:</a:t>
            </a:r>
          </a:p>
          <a:p>
            <a:pPr lvl="1"/>
            <a:r>
              <a:rPr lang="en-US" dirty="0"/>
              <a:t>If you find yourself in a hole, stop digging!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C4CF47-5CC2-0649-8F27-4D551387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D630858-5A22-FB4C-A78C-4731DDB8DC7F}"/>
              </a:ext>
            </a:extLst>
          </p:cNvPr>
          <p:cNvGrpSpPr/>
          <p:nvPr/>
        </p:nvGrpSpPr>
        <p:grpSpPr>
          <a:xfrm>
            <a:off x="868680" y="3035162"/>
            <a:ext cx="4429795" cy="1060935"/>
            <a:chOff x="1935480" y="3112480"/>
            <a:chExt cx="4429795" cy="106093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E2010144-C211-C34B-9D89-660DCC6634E1}"/>
                </a:ext>
              </a:extLst>
            </p:cNvPr>
            <p:cNvGrpSpPr/>
            <p:nvPr/>
          </p:nvGrpSpPr>
          <p:grpSpPr>
            <a:xfrm>
              <a:off x="2661138" y="3112480"/>
              <a:ext cx="777240" cy="1060935"/>
              <a:chOff x="2661138" y="3112480"/>
              <a:chExt cx="777240" cy="1060935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1A267E40-DE38-FB40-A185-9F3A3EC88C7F}"/>
                  </a:ext>
                </a:extLst>
              </p:cNvPr>
              <p:cNvCxnSpPr/>
              <p:nvPr/>
            </p:nvCxnSpPr>
            <p:spPr>
              <a:xfrm>
                <a:off x="2661138" y="3112480"/>
                <a:ext cx="0" cy="106093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B4683FA0-E7C4-8A48-A003-29E15D536F46}"/>
                  </a:ext>
                </a:extLst>
              </p:cNvPr>
              <p:cNvCxnSpPr/>
              <p:nvPr/>
            </p:nvCxnSpPr>
            <p:spPr>
              <a:xfrm>
                <a:off x="3438378" y="3112480"/>
                <a:ext cx="0" cy="106093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49B6EB55-D597-8341-8822-702B696789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1138" y="4173415"/>
                <a:ext cx="77724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59F6916C-DC1B-284B-B8AF-4E7A60515BD9}"/>
                </a:ext>
              </a:extLst>
            </p:cNvPr>
            <p:cNvGrpSpPr/>
            <p:nvPr/>
          </p:nvGrpSpPr>
          <p:grpSpPr>
            <a:xfrm>
              <a:off x="4505178" y="3112480"/>
              <a:ext cx="777240" cy="1060935"/>
              <a:chOff x="2661138" y="3112480"/>
              <a:chExt cx="777240" cy="1060935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905957B7-EEE5-1B4D-8EFE-9AD1AF15FA17}"/>
                  </a:ext>
                </a:extLst>
              </p:cNvPr>
              <p:cNvCxnSpPr/>
              <p:nvPr/>
            </p:nvCxnSpPr>
            <p:spPr>
              <a:xfrm>
                <a:off x="2661138" y="3112480"/>
                <a:ext cx="0" cy="106093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50602A03-6CBE-BA4C-97D4-4A8BCEA1F489}"/>
                  </a:ext>
                </a:extLst>
              </p:cNvPr>
              <p:cNvCxnSpPr/>
              <p:nvPr/>
            </p:nvCxnSpPr>
            <p:spPr>
              <a:xfrm>
                <a:off x="3438378" y="3112480"/>
                <a:ext cx="0" cy="106093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8715694C-C52F-B445-910D-F7640E0D3C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1138" y="4173415"/>
                <a:ext cx="77724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9D05F92-9700-0D46-AC96-59BF33FA76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5480" y="3114509"/>
              <a:ext cx="72565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1A5EF8D-CA3F-F64C-AD5A-2A13E0F003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2418" y="3129749"/>
              <a:ext cx="10828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6B3C620F-1B13-A24E-8E07-AAD9236C5E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8378" y="3112480"/>
              <a:ext cx="1066800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3CD6C7A-2151-7F41-90A7-2186F7157698}"/>
              </a:ext>
            </a:extLst>
          </p:cNvPr>
          <p:cNvGrpSpPr/>
          <p:nvPr/>
        </p:nvGrpSpPr>
        <p:grpSpPr>
          <a:xfrm>
            <a:off x="6217920" y="3035162"/>
            <a:ext cx="4429795" cy="2550992"/>
            <a:chOff x="1935480" y="3112480"/>
            <a:chExt cx="4429795" cy="255099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B60537DD-A9D5-A84F-8B45-AC8C1C262A62}"/>
                </a:ext>
              </a:extLst>
            </p:cNvPr>
            <p:cNvGrpSpPr/>
            <p:nvPr/>
          </p:nvGrpSpPr>
          <p:grpSpPr>
            <a:xfrm>
              <a:off x="2661138" y="3112480"/>
              <a:ext cx="777240" cy="2539215"/>
              <a:chOff x="2661138" y="3112480"/>
              <a:chExt cx="777240" cy="2539215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FDE34F9E-42DA-A446-B310-C2BC4467D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1138" y="3112480"/>
                <a:ext cx="0" cy="253921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9B06D635-89F3-3E4E-A3FC-B22109C61C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8378" y="3112480"/>
                <a:ext cx="0" cy="253921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13461128-8D74-564B-BDA3-BD3B31091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1138" y="5651695"/>
                <a:ext cx="77724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50333476-6AB2-074E-A100-33ED83F43F2A}"/>
                </a:ext>
              </a:extLst>
            </p:cNvPr>
            <p:cNvGrpSpPr/>
            <p:nvPr/>
          </p:nvGrpSpPr>
          <p:grpSpPr>
            <a:xfrm>
              <a:off x="4505178" y="3112480"/>
              <a:ext cx="777240" cy="2550992"/>
              <a:chOff x="2661138" y="3112480"/>
              <a:chExt cx="777240" cy="2550992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00E8DABE-C463-1C4E-94DC-1C5AB5DAA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1138" y="3112480"/>
                <a:ext cx="0" cy="253921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7C7F687B-27E6-2440-9C02-0B6AF08689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8378" y="3112480"/>
                <a:ext cx="0" cy="253921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908F06D2-7CB1-F24F-BD04-E0FD0F4DEF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1138" y="5663472"/>
                <a:ext cx="77724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A48791BA-84BB-C042-B816-5C0E8F5E7D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5480" y="3114509"/>
              <a:ext cx="72565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6FB1C227-6039-D94F-BA81-D9793E775E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2418" y="3129749"/>
              <a:ext cx="10828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4AED71EA-4A2F-2F4D-81DE-369D953498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8378" y="3112480"/>
              <a:ext cx="1066800" cy="0"/>
            </a:xfrm>
            <a:prstGeom prst="line">
              <a:avLst/>
            </a:prstGeom>
            <a:ln w="1016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3D597D9-FBA2-E243-A852-1590FBF5C691}"/>
              </a:ext>
            </a:extLst>
          </p:cNvPr>
          <p:cNvSpPr txBox="1"/>
          <p:nvPr/>
        </p:nvSpPr>
        <p:spPr>
          <a:xfrm>
            <a:off x="1605454" y="3380964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 TF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93B7385-7F41-034D-A65E-63DA403408FB}"/>
              </a:ext>
            </a:extLst>
          </p:cNvPr>
          <p:cNvSpPr txBox="1"/>
          <p:nvPr/>
        </p:nvSpPr>
        <p:spPr>
          <a:xfrm>
            <a:off x="6939454" y="4264884"/>
            <a:ext cx="750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40 TF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E78321B-B684-CD4C-B877-E9F9CF26ED43}"/>
              </a:ext>
            </a:extLst>
          </p:cNvPr>
          <p:cNvSpPr txBox="1"/>
          <p:nvPr/>
        </p:nvSpPr>
        <p:spPr>
          <a:xfrm>
            <a:off x="1874520" y="5227320"/>
            <a:ext cx="4099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are digging ourselves deeper into a node</a:t>
            </a: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3225179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3820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Current use of communication network:</a:t>
            </a:r>
          </a:p>
          <a:p>
            <a:pPr lvl="1"/>
            <a:r>
              <a:rPr lang="en-US" dirty="0"/>
              <a:t>Compute-communicate cycles in typical MPI apps</a:t>
            </a:r>
          </a:p>
          <a:p>
            <a:pPr lvl="1"/>
            <a:r>
              <a:rPr lang="en-US" dirty="0"/>
              <a:t>The network is used for a fraction of time</a:t>
            </a:r>
          </a:p>
          <a:p>
            <a:pPr lvl="1"/>
            <a:r>
              <a:rPr lang="en-US" dirty="0"/>
              <a:t>and is on the critical path</a:t>
            </a:r>
          </a:p>
          <a:p>
            <a:r>
              <a:rPr lang="en-US" dirty="0"/>
              <a:t>Current </a:t>
            </a:r>
            <a:r>
              <a:rPr lang="en-US" i="1" dirty="0"/>
              <a:t>communication networks are over-engineered for by necessity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09800" y="5100935"/>
            <a:ext cx="2819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5100935"/>
            <a:ext cx="28956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57400" y="4719935"/>
            <a:ext cx="78486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09800" y="4262735"/>
            <a:ext cx="2819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4262735"/>
            <a:ext cx="28956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Straight Arrow Connector 11"/>
          <p:cNvCxnSpPr>
            <a:stCxn id="10" idx="3"/>
            <a:endCxn id="8" idx="1"/>
          </p:cNvCxnSpPr>
          <p:nvPr/>
        </p:nvCxnSpPr>
        <p:spPr>
          <a:xfrm>
            <a:off x="5029200" y="4491335"/>
            <a:ext cx="17526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11" idx="1"/>
          </p:cNvCxnSpPr>
          <p:nvPr/>
        </p:nvCxnSpPr>
        <p:spPr>
          <a:xfrm flipV="1">
            <a:off x="5029200" y="4491335"/>
            <a:ext cx="17526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57400" y="5558135"/>
            <a:ext cx="78486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52600" y="4262735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P1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5081825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P2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5800" y="5939135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BSP based application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1259650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8458200" cy="2133600"/>
          </a:xfrm>
        </p:spPr>
        <p:txBody>
          <a:bodyPr>
            <a:normAutofit/>
          </a:bodyPr>
          <a:lstStyle/>
          <a:p>
            <a:r>
              <a:rPr lang="en-US" dirty="0"/>
              <a:t>With </a:t>
            </a:r>
            <a:r>
              <a:rPr lang="en-US" dirty="0" err="1"/>
              <a:t>overdecomposition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Communication is spread over an iteration</a:t>
            </a:r>
          </a:p>
          <a:p>
            <a:pPr lvl="1"/>
            <a:r>
              <a:rPr lang="en-US" dirty="0"/>
              <a:t>Adaptive overlap of communication and computation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2200" y="3962400"/>
            <a:ext cx="533400" cy="381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3962400"/>
            <a:ext cx="5334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3962400"/>
            <a:ext cx="5334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3962400"/>
            <a:ext cx="533400" cy="3810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3962400"/>
            <a:ext cx="533400" cy="381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5029200"/>
            <a:ext cx="533400" cy="3810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3600" y="5029200"/>
            <a:ext cx="5334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7000" y="5029200"/>
            <a:ext cx="5334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0400" y="5029200"/>
            <a:ext cx="5334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43800" y="5029200"/>
            <a:ext cx="5334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10200" y="3962400"/>
            <a:ext cx="533400" cy="3810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3600" y="3962400"/>
            <a:ext cx="533400" cy="381000"/>
          </a:xfrm>
          <a:prstGeom prst="rect">
            <a:avLst/>
          </a:prstGeom>
          <a:solidFill>
            <a:srgbClr val="CEB5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77000" y="3962400"/>
            <a:ext cx="533400" cy="381000"/>
          </a:xfrm>
          <a:prstGeom prst="rect">
            <a:avLst/>
          </a:prstGeom>
          <a:solidFill>
            <a:srgbClr val="8621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10400" y="3962400"/>
            <a:ext cx="533400" cy="381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43800" y="3962400"/>
            <a:ext cx="5334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62200" y="5029200"/>
            <a:ext cx="533400" cy="3810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95600" y="5029200"/>
            <a:ext cx="5334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9000" y="5029200"/>
            <a:ext cx="5334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2400" y="5029200"/>
            <a:ext cx="5334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95800" y="5029200"/>
            <a:ext cx="5334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895600" y="4343400"/>
            <a:ext cx="2514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895600" y="4343400"/>
            <a:ext cx="2514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86000" y="4343400"/>
            <a:ext cx="76962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33600" y="5410200"/>
            <a:ext cx="78486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05000" y="38862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P1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5000" y="49338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P2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38600" y="5786735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Calibri"/>
              </a:rPr>
              <a:t>Overdecomposition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enables overlap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3604106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9482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Recent data from </a:t>
            </a:r>
            <a:r>
              <a:rPr lang="en-US" dirty="0" err="1"/>
              <a:t>Chombo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Salishan Ligthning Kale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313710"/>
            <a:ext cx="8991600" cy="3544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795432"/>
            <a:ext cx="8153400" cy="3319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10600" y="1828801"/>
            <a:ext cx="1905000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Chombo</a:t>
            </a:r>
            <a:r>
              <a:rPr lang="en-US"/>
              <a:t> with reductions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4375122"/>
            <a:ext cx="2057400" cy="923330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Chombo</a:t>
            </a:r>
            <a:r>
              <a:rPr lang="en-US" dirty="0"/>
              <a:t> on  Charm (experimental)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914400"/>
            <a:ext cx="2667000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Work by </a:t>
            </a:r>
            <a:r>
              <a:rPr lang="en-US" dirty="0"/>
              <a:t>Phil Miller</a:t>
            </a:r>
          </a:p>
        </p:txBody>
      </p:sp>
    </p:spTree>
    <p:extLst>
      <p:ext uri="{BB962C8B-B14F-4D97-AF65-F5344CB8AC3E}">
        <p14:creationId xmlns:p14="http://schemas.microsoft.com/office/powerpoint/2010/main" val="3662509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DF3749-83FA-A84E-906A-16C61248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4DB348-6E91-C54C-9543-E02D76DA250B}"/>
              </a:ext>
            </a:extLst>
          </p:cNvPr>
          <p:cNvSpPr txBox="1"/>
          <p:nvPr/>
        </p:nvSpPr>
        <p:spPr>
          <a:xfrm>
            <a:off x="2994809" y="2177142"/>
            <a:ext cx="621211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Some Highlights from the last year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378266540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B1B26-23B8-154B-AB7B-0530F280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MPI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7AA998-1ACE-A748-8F9D-4BD5B2C2B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AMPI is our implementation of the MPI standard on Charm++</a:t>
            </a:r>
          </a:p>
          <a:p>
            <a:r>
              <a:rPr lang="en-US" dirty="0"/>
              <a:t>Brings the benefits of Adaptive RTS to MPI applications</a:t>
            </a:r>
          </a:p>
          <a:p>
            <a:r>
              <a:rPr lang="en-US" dirty="0"/>
              <a:t>Made significant progress</a:t>
            </a:r>
          </a:p>
          <a:p>
            <a:pPr lvl="1"/>
            <a:r>
              <a:rPr lang="en-US" dirty="0"/>
              <a:t>Communication Performance</a:t>
            </a:r>
          </a:p>
          <a:p>
            <a:pPr lvl="1"/>
            <a:r>
              <a:rPr lang="en-US" dirty="0"/>
              <a:t>More in Sam White’s talk</a:t>
            </a:r>
          </a:p>
          <a:p>
            <a:pPr lvl="1"/>
            <a:r>
              <a:rPr lang="en-US" dirty="0"/>
              <a:t>Helped by </a:t>
            </a:r>
            <a:r>
              <a:rPr lang="en-US" dirty="0" err="1"/>
              <a:t>Charmworks</a:t>
            </a:r>
            <a:r>
              <a:rPr lang="en-US" dirty="0"/>
              <a:t> via DoE SBIR grant</a:t>
            </a:r>
          </a:p>
          <a:p>
            <a:r>
              <a:rPr lang="en-US" dirty="0"/>
              <a:t>We expect it to take its place among other established MPI implementations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CA9422-EA1B-9543-86DE-902D9CDB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47686503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0F6420-9E1A-DB47-B64A-C2B58729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Charm++ robustness and usability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B5B59F-8D4C-CB43-8686-8A1A12B79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Charmworks</a:t>
            </a:r>
            <a:r>
              <a:rPr lang="en-US" dirty="0"/>
              <a:t>: supporting and improving Charm++</a:t>
            </a:r>
          </a:p>
          <a:p>
            <a:pPr lvl="1"/>
            <a:r>
              <a:rPr lang="en-US" dirty="0"/>
              <a:t>Engineering tasks were moved to </a:t>
            </a:r>
            <a:r>
              <a:rPr lang="en-US" dirty="0" err="1"/>
              <a:t>Charmworks</a:t>
            </a:r>
            <a:r>
              <a:rPr lang="en-US" dirty="0"/>
              <a:t> to the extent possible allowing PPL to focus on research</a:t>
            </a:r>
          </a:p>
          <a:p>
            <a:pPr lvl="1"/>
            <a:r>
              <a:rPr lang="en-US" dirty="0"/>
              <a:t>New use cases via its clients</a:t>
            </a:r>
          </a:p>
          <a:p>
            <a:pPr lvl="1"/>
            <a:r>
              <a:rPr lang="en-US" dirty="0"/>
              <a:t>All improvements merged into the University version</a:t>
            </a:r>
          </a:p>
          <a:p>
            <a:r>
              <a:rPr lang="en-US" dirty="0"/>
              <a:t>One sided communication</a:t>
            </a:r>
          </a:p>
          <a:p>
            <a:pPr lvl="1"/>
            <a:r>
              <a:rPr lang="en-US" dirty="0"/>
              <a:t>Use of it with existing API</a:t>
            </a:r>
          </a:p>
          <a:p>
            <a:pPr lvl="1"/>
            <a:r>
              <a:rPr lang="en-US" dirty="0"/>
              <a:t>New API Change for Charm++</a:t>
            </a:r>
          </a:p>
          <a:p>
            <a:pPr lvl="1"/>
            <a:r>
              <a:rPr lang="en-US" dirty="0"/>
              <a:t>Avoids both sender side and receiver side copying when possible</a:t>
            </a:r>
          </a:p>
          <a:p>
            <a:pPr lvl="1"/>
            <a:r>
              <a:rPr lang="en-US" dirty="0"/>
              <a:t>Nitin Bhat of </a:t>
            </a:r>
            <a:r>
              <a:rPr lang="en-US" dirty="0" err="1"/>
              <a:t>Charmworks</a:t>
            </a:r>
            <a:endParaRPr lang="en-US" dirty="0"/>
          </a:p>
          <a:p>
            <a:r>
              <a:rPr lang="en-US" dirty="0"/>
              <a:t>Command line simplification for </a:t>
            </a:r>
            <a:r>
              <a:rPr lang="en-US" dirty="0" err="1"/>
              <a:t>pemap</a:t>
            </a:r>
            <a:r>
              <a:rPr lang="en-US" dirty="0"/>
              <a:t>, </a:t>
            </a:r>
            <a:r>
              <a:rPr lang="en-US" dirty="0" err="1"/>
              <a:t>ppn</a:t>
            </a:r>
            <a:r>
              <a:rPr lang="en-US" dirty="0"/>
              <a:t>, </a:t>
            </a:r>
            <a:r>
              <a:rPr lang="en-US" dirty="0" err="1"/>
              <a:t>commmap</a:t>
            </a:r>
            <a:r>
              <a:rPr lang="en-US" dirty="0"/>
              <a:t>,..</a:t>
            </a:r>
          </a:p>
          <a:p>
            <a:pPr lvl="1"/>
            <a:r>
              <a:rPr lang="en-US" dirty="0"/>
              <a:t>You can optionally specify just </a:t>
            </a:r>
            <a:r>
              <a:rPr lang="en-US" dirty="0" err="1"/>
              <a:t>numnodes</a:t>
            </a:r>
            <a:r>
              <a:rPr lang="en-US" dirty="0"/>
              <a:t>, and processes you want on each node, and the let system figure out the rest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F0308-9117-174F-B879-7D1A3DDD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0F75A2-B404-1C40-B563-4A5904D2A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158" y="2573020"/>
            <a:ext cx="1409700" cy="1346200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8838059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Overdecomposition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Decompose the work units &amp; data units into many more pieces than execution units</a:t>
            </a:r>
          </a:p>
          <a:p>
            <a:pPr lvl="1"/>
            <a:r>
              <a:rPr lang="en-US" dirty="0"/>
              <a:t>Cores/Nodes/..</a:t>
            </a:r>
          </a:p>
          <a:p>
            <a:r>
              <a:rPr lang="en-US" dirty="0"/>
              <a:t>Not so hard: we do decomposition anyway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 descr="charm_ic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962" y="3845400"/>
            <a:ext cx="2462838" cy="24628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3520737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30C30-4895-974D-A1F5-8E4DA635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CharmPy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AB1AB1-65B1-5840-A59F-5B3FF1D06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 programming in Python</a:t>
            </a:r>
          </a:p>
          <a:p>
            <a:pPr lvl="1"/>
            <a:r>
              <a:rPr lang="en-US" dirty="0"/>
              <a:t>With the Charm++ programming model and RTS</a:t>
            </a:r>
          </a:p>
          <a:p>
            <a:r>
              <a:rPr lang="en-US" dirty="0"/>
              <a:t>Juan Galvez started as a personal-interest project</a:t>
            </a:r>
          </a:p>
          <a:p>
            <a:pPr lvl="1"/>
            <a:r>
              <a:rPr lang="en-US" dirty="0"/>
              <a:t>Triggered by a talk by a </a:t>
            </a:r>
            <a:r>
              <a:rPr lang="en-US" dirty="0" err="1"/>
              <a:t>fomer</a:t>
            </a:r>
            <a:r>
              <a:rPr lang="en-US" dirty="0"/>
              <a:t> </a:t>
            </a:r>
            <a:r>
              <a:rPr lang="en-US" dirty="0" err="1"/>
              <a:t>PPLer</a:t>
            </a:r>
            <a:r>
              <a:rPr lang="en-US" dirty="0"/>
              <a:t> Ehsan </a:t>
            </a:r>
            <a:r>
              <a:rPr lang="en-US" dirty="0" err="1"/>
              <a:t>Totoni</a:t>
            </a:r>
            <a:r>
              <a:rPr lang="en-US" dirty="0"/>
              <a:t> (HPAT, Intel)</a:t>
            </a:r>
          </a:p>
          <a:p>
            <a:pPr lvl="1"/>
            <a:r>
              <a:rPr lang="en-US" dirty="0"/>
              <a:t>Helped by other students, including  </a:t>
            </a:r>
            <a:r>
              <a:rPr lang="en-US" dirty="0" err="1"/>
              <a:t>Karthik</a:t>
            </a:r>
            <a:r>
              <a:rPr lang="en-US" dirty="0"/>
              <a:t> </a:t>
            </a:r>
            <a:r>
              <a:rPr lang="en-US" dirty="0" err="1"/>
              <a:t>Senthil</a:t>
            </a:r>
            <a:endParaRPr lang="en-US" dirty="0"/>
          </a:p>
          <a:p>
            <a:r>
              <a:rPr lang="en-US" dirty="0"/>
              <a:t>Already a full fledged implementation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834564-0BB1-184D-A64A-7AEDBA0F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168301552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DD8B0-4BC4-0441-97CC-6A9E90B9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F9C261-0FA1-3042-A7F9-2A6ABA3AD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Scalable, distributed implementation of union-find data structure</a:t>
            </a:r>
          </a:p>
          <a:p>
            <a:pPr lvl="1"/>
            <a:r>
              <a:rPr lang="en-US" dirty="0" err="1"/>
              <a:t>Karthik</a:t>
            </a:r>
            <a:r>
              <a:rPr lang="en-US" dirty="0"/>
              <a:t> </a:t>
            </a:r>
            <a:r>
              <a:rPr lang="en-US" dirty="0" err="1"/>
              <a:t>Senthil</a:t>
            </a:r>
            <a:r>
              <a:rPr lang="en-US" dirty="0"/>
              <a:t>, </a:t>
            </a:r>
            <a:r>
              <a:rPr lang="en-US" dirty="0" err="1"/>
              <a:t>Nihar</a:t>
            </a:r>
            <a:r>
              <a:rPr lang="en-US" dirty="0"/>
              <a:t> </a:t>
            </a:r>
            <a:r>
              <a:rPr lang="en-US" dirty="0" err="1"/>
              <a:t>Sheth</a:t>
            </a:r>
            <a:r>
              <a:rPr lang="en-US" dirty="0"/>
              <a:t>, Prof. Edgar </a:t>
            </a:r>
            <a:r>
              <a:rPr lang="en-US" dirty="0" err="1"/>
              <a:t>Solomonik</a:t>
            </a:r>
            <a:endParaRPr lang="en-US" dirty="0"/>
          </a:p>
          <a:p>
            <a:r>
              <a:rPr lang="en-US" dirty="0"/>
              <a:t>Running in distributed mode and scaling </a:t>
            </a:r>
          </a:p>
          <a:p>
            <a:pPr lvl="1"/>
            <a:r>
              <a:rPr lang="en-US" dirty="0"/>
              <a:t>Further optimizations planned for the next month</a:t>
            </a:r>
          </a:p>
          <a:p>
            <a:pPr lvl="1"/>
            <a:r>
              <a:rPr lang="en-US" dirty="0"/>
              <a:t>Expect a release soon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CB58B8-DD0F-FD40-9132-1FBFC6F1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238744564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1DFF0-D8ED-E84E-92B0-025FF1682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ParaTreet</a:t>
            </a:r>
            <a:r>
              <a:rPr lang="en-US" dirty="0"/>
              <a:t>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E28E30-4C14-F948-84B4-1045A9CC0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NSF funded seed grant</a:t>
            </a:r>
          </a:p>
          <a:p>
            <a:r>
              <a:rPr lang="en-US" dirty="0"/>
              <a:t>Collaboration with 8 faculty from 5 institutions</a:t>
            </a:r>
          </a:p>
          <a:p>
            <a:pPr lvl="1"/>
            <a:r>
              <a:rPr lang="en-US" dirty="0"/>
              <a:t>Quinn, </a:t>
            </a:r>
            <a:r>
              <a:rPr lang="en-US" dirty="0" err="1"/>
              <a:t>Balazinska</a:t>
            </a:r>
            <a:r>
              <a:rPr lang="en-US" dirty="0"/>
              <a:t> (UW), Lawlor (U Alaska), Kulkarni (Purdue), Kale, Hart (UIUC),  Richardson &amp; </a:t>
            </a:r>
            <a:r>
              <a:rPr lang="en-US" dirty="0" err="1"/>
              <a:t>Losert</a:t>
            </a:r>
            <a:r>
              <a:rPr lang="en-US" dirty="0"/>
              <a:t> (U. MD)</a:t>
            </a:r>
          </a:p>
          <a:p>
            <a:r>
              <a:rPr lang="en-US" dirty="0"/>
              <a:t>Framework for parallel algorithms over distributed tree-structured data</a:t>
            </a:r>
          </a:p>
          <a:p>
            <a:r>
              <a:rPr lang="en-US" dirty="0"/>
              <a:t>Decompositions, multiple tree types, generic traversals, algorithms, I/O, ..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5ED738-19E0-074E-9667-97DC7C61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135624526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79393-98D1-CB47-B74F-032A9D66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Discrete Event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9B6182-40D9-0B41-8B19-9D5734483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Charades: Charm++ based PDES framework</a:t>
            </a:r>
          </a:p>
          <a:p>
            <a:r>
              <a:rPr lang="en-US" dirty="0"/>
              <a:t>Optimistic concurrency model</a:t>
            </a:r>
          </a:p>
          <a:p>
            <a:r>
              <a:rPr lang="en-US" dirty="0"/>
              <a:t>Excellent performance results, with</a:t>
            </a:r>
          </a:p>
          <a:p>
            <a:pPr lvl="1"/>
            <a:r>
              <a:rPr lang="en-US" dirty="0"/>
              <a:t>Novel Global  Virtual Time Algorithms</a:t>
            </a:r>
          </a:p>
          <a:p>
            <a:pPr lvl="1"/>
            <a:r>
              <a:rPr lang="en-US" dirty="0"/>
              <a:t>Load balancing for PDES</a:t>
            </a:r>
          </a:p>
          <a:p>
            <a:pPr lvl="1"/>
            <a:r>
              <a:rPr lang="en-US" dirty="0"/>
              <a:t>Production strength implementation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D0A15D-03CE-EA4F-9A29-924CD6A1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231847028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B72A3-942A-6943-80AA-A9569F0C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C++ in the Runtime, Finally!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808025-3D4B-3A43-B256-873F2BD6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6.9 onwards (inclusive), C++11 will be assumed</a:t>
            </a:r>
          </a:p>
          <a:p>
            <a:pPr lvl="1"/>
            <a:r>
              <a:rPr lang="en-US" dirty="0"/>
              <a:t>Earlier, backward compatibility with Argonne Blue Gene prevented this</a:t>
            </a:r>
          </a:p>
          <a:p>
            <a:pPr lvl="1"/>
            <a:r>
              <a:rPr lang="en-US" dirty="0"/>
              <a:t>C++11 will be required from 6.9 on</a:t>
            </a:r>
          </a:p>
          <a:p>
            <a:r>
              <a:rPr lang="en-US" dirty="0"/>
              <a:t>Also, several collaborators are working on features based on modern C++</a:t>
            </a:r>
          </a:p>
          <a:p>
            <a:pPr lvl="1"/>
            <a:r>
              <a:rPr lang="en-US" dirty="0"/>
              <a:t>Eliminating interface files, for example</a:t>
            </a:r>
          </a:p>
          <a:p>
            <a:pPr lvl="1"/>
            <a:r>
              <a:rPr lang="en-US" dirty="0"/>
              <a:t>Two relevant talks: Nils </a:t>
            </a:r>
            <a:r>
              <a:rPr lang="en-US" dirty="0" err="1"/>
              <a:t>Deppe</a:t>
            </a:r>
            <a:r>
              <a:rPr lang="en-US" dirty="0"/>
              <a:t> (Cornell), </a:t>
            </a:r>
            <a:r>
              <a:rPr lang="en-US" dirty="0" err="1"/>
              <a:t>Jozsef</a:t>
            </a:r>
            <a:r>
              <a:rPr lang="en-US" dirty="0"/>
              <a:t> </a:t>
            </a:r>
            <a:r>
              <a:rPr lang="en-US" dirty="0" err="1"/>
              <a:t>Bakosi</a:t>
            </a:r>
            <a:r>
              <a:rPr lang="en-US" dirty="0"/>
              <a:t> (LANL)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35DCA5-13D4-DB43-A8DF-28E1ECAD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3110230517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BD89D-AA13-BD43-95C9-293AF3F00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many more talks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A82C72-CCC4-024D-806B-FEC185DCF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Keynotes: </a:t>
            </a:r>
          </a:p>
          <a:p>
            <a:pPr lvl="1"/>
            <a:r>
              <a:rPr lang="en-US" dirty="0"/>
              <a:t>Ron </a:t>
            </a:r>
            <a:r>
              <a:rPr lang="en-US" dirty="0" err="1"/>
              <a:t>Brightwell</a:t>
            </a:r>
            <a:r>
              <a:rPr lang="en-US" dirty="0"/>
              <a:t> (now)</a:t>
            </a:r>
          </a:p>
          <a:p>
            <a:pPr lvl="1"/>
            <a:r>
              <a:rPr lang="en-US" dirty="0"/>
              <a:t>D. K. Panda (tomorrow morning)</a:t>
            </a:r>
          </a:p>
          <a:p>
            <a:r>
              <a:rPr lang="en-US" dirty="0"/>
              <a:t>Panel: </a:t>
            </a:r>
          </a:p>
          <a:p>
            <a:pPr lvl="1"/>
            <a:r>
              <a:rPr lang="en-US" dirty="0"/>
              <a:t>Architectural convergence for Big Data and CSE applications:</a:t>
            </a:r>
          </a:p>
          <a:p>
            <a:pPr lvl="2"/>
            <a:r>
              <a:rPr lang="en-US" dirty="0"/>
              <a:t>Marriage of convenience or conviction</a:t>
            </a:r>
          </a:p>
          <a:p>
            <a:pPr lvl="2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9107D2-8964-D043-83A0-FB9CCE26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34438270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FF542-966E-AB40-8352-F3F088D79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64" y="2737104"/>
            <a:ext cx="11379200" cy="838200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92EA8E-AD1B-E740-8620-7DD8907D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288291136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3679B0-AC63-C94A-8758-6B6DEB64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Little’s Law, concurrency and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909F2-FC15-4942-8D0B-085C7DF89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concurrency to tolerate latency</a:t>
            </a:r>
          </a:p>
          <a:p>
            <a:pPr lvl="1"/>
            <a:r>
              <a:rPr lang="en-US" dirty="0"/>
              <a:t>If you have enough things to do (that are ready tasks), you can tolerate latency</a:t>
            </a:r>
          </a:p>
          <a:p>
            <a:pPr lvl="1"/>
            <a:r>
              <a:rPr lang="en-US" dirty="0"/>
              <a:t>Need enough bandwidth of course, </a:t>
            </a:r>
          </a:p>
          <a:p>
            <a:r>
              <a:rPr lang="en-US" dirty="0"/>
              <a:t>Note: we are talking about concurrency, not parallelism</a:t>
            </a:r>
          </a:p>
          <a:p>
            <a:pPr lvl="1"/>
            <a:r>
              <a:rPr lang="en-US" dirty="0"/>
              <a:t>I.e. the same computational resource has many ready tasks</a:t>
            </a:r>
          </a:p>
          <a:p>
            <a:r>
              <a:rPr lang="en-US" dirty="0"/>
              <a:t>So, (maybe with the help of RTSs such as Charm++), we can translate latency problems into bandwidth problems</a:t>
            </a:r>
          </a:p>
          <a:p>
            <a:pPr lvl="1"/>
            <a:r>
              <a:rPr lang="en-US" dirty="0"/>
              <a:t>Which is good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0109A5-5B51-B643-9DC1-DBCAB580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2063376397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83F22B-9DBF-994C-8F90-8F485A6F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MD across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86C700-9A97-9E4E-9F4C-F8B07E136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Molecular Dynamics across geographically separate clusters</a:t>
            </a:r>
          </a:p>
          <a:p>
            <a:pPr lvl="1"/>
            <a:r>
              <a:rPr lang="en-US" dirty="0"/>
              <a:t>Part of work in a PhD thesis by Greg Koenig in my group years ago</a:t>
            </a:r>
          </a:p>
          <a:p>
            <a:r>
              <a:rPr lang="en-US" dirty="0"/>
              <a:t>We were able to use a cluster at Argonne and one at UIUC</a:t>
            </a:r>
          </a:p>
          <a:p>
            <a:pPr lvl="1"/>
            <a:r>
              <a:rPr lang="en-US" dirty="0"/>
              <a:t>Ran classical MD with execution time-per-step of 5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With latencies across clusters of a few </a:t>
            </a:r>
            <a:r>
              <a:rPr lang="en-US" dirty="0" err="1"/>
              <a:t>ms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652662-8CCC-1448-A2E7-E36791DD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82017123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11"/>
            <a:ext cx="12192000" cy="838200"/>
          </a:xfrm>
        </p:spPr>
        <p:txBody>
          <a:bodyPr>
            <a:normAutofit/>
          </a:bodyPr>
          <a:lstStyle/>
          <a:p>
            <a:r>
              <a:rPr lang="en-US" dirty="0"/>
              <a:t>Time Profile of ApoA1 on Power7 PERCS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05" y="1295400"/>
            <a:ext cx="9791059" cy="4566635"/>
          </a:xfrm>
        </p:spPr>
      </p:pic>
      <p:sp>
        <p:nvSpPr>
          <p:cNvPr id="8" name="TextBox 7"/>
          <p:cNvSpPr txBox="1"/>
          <p:nvPr/>
        </p:nvSpPr>
        <p:spPr>
          <a:xfrm>
            <a:off x="4524499" y="1733490"/>
            <a:ext cx="159129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2ms total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838201"/>
            <a:ext cx="9956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92,000 atom system, on 500+ nodes (16k cores)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30400" y="2286001"/>
            <a:ext cx="7620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 snapshot of optimization in progress.. Not the final result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115792" y="1896930"/>
            <a:ext cx="4349008" cy="8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422400" y="1896930"/>
            <a:ext cx="3102099" cy="8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36800" y="6096001"/>
            <a:ext cx="690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Overlapped steps, as a result of asynchrony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556000" y="5562600"/>
            <a:ext cx="406400" cy="6858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179703018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Migratability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 these work and data units to be </a:t>
            </a:r>
            <a:r>
              <a:rPr lang="en-US" dirty="0" err="1"/>
              <a:t>migratable</a:t>
            </a:r>
            <a:r>
              <a:rPr lang="en-US" dirty="0"/>
              <a:t> at runtime</a:t>
            </a:r>
          </a:p>
          <a:p>
            <a:pPr lvl="1"/>
            <a:r>
              <a:rPr lang="en-US" dirty="0"/>
              <a:t>i.e. the programmer or runtime, can move them</a:t>
            </a:r>
          </a:p>
          <a:p>
            <a:r>
              <a:rPr lang="en-US" dirty="0"/>
              <a:t>Consequences for the application developer</a:t>
            </a:r>
          </a:p>
          <a:p>
            <a:pPr lvl="1"/>
            <a:r>
              <a:rPr lang="en-US" dirty="0"/>
              <a:t>Communication must now be addressed to logical units with global names, not to physical processors</a:t>
            </a:r>
          </a:p>
          <a:p>
            <a:pPr lvl="1"/>
            <a:r>
              <a:rPr lang="en-US" dirty="0"/>
              <a:t>But this is a good thing</a:t>
            </a:r>
          </a:p>
          <a:p>
            <a:r>
              <a:rPr lang="en-US" dirty="0"/>
              <a:t>Consequences for RTS</a:t>
            </a:r>
          </a:p>
          <a:p>
            <a:pPr lvl="1"/>
            <a:r>
              <a:rPr lang="en-US" dirty="0"/>
              <a:t>Must keep track of where each unit is</a:t>
            </a:r>
          </a:p>
          <a:p>
            <a:pPr lvl="1"/>
            <a:r>
              <a:rPr lang="en-US" dirty="0"/>
              <a:t>Naming and location management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2168056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Timeline of ApoA1 on Power7 PERCS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39" y="1795937"/>
            <a:ext cx="10308527" cy="4351339"/>
          </a:xfrm>
        </p:spPr>
      </p:pic>
      <p:cxnSp>
        <p:nvCxnSpPr>
          <p:cNvPr id="6" name="Straight Connector 5"/>
          <p:cNvCxnSpPr/>
          <p:nvPr/>
        </p:nvCxnSpPr>
        <p:spPr>
          <a:xfrm>
            <a:off x="3473533" y="1419101"/>
            <a:ext cx="184068" cy="4600699"/>
          </a:xfrm>
          <a:prstGeom prst="line">
            <a:avLst/>
          </a:prstGeom>
          <a:ln w="38100" cmpd="sng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577945" y="1419102"/>
            <a:ext cx="89065" cy="4631377"/>
          </a:xfrm>
          <a:prstGeom prst="line">
            <a:avLst/>
          </a:prstGeom>
          <a:ln w="38100" cmpd="sng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73534" y="1676400"/>
            <a:ext cx="5060868" cy="14291"/>
          </a:xfrm>
          <a:prstGeom prst="line">
            <a:avLst/>
          </a:prstGeom>
          <a:ln w="38100" cmpd="sng">
            <a:solidFill>
              <a:srgbClr val="FE8637"/>
            </a:solidFill>
            <a:headEnd type="stealth" w="lg" len="lg"/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47368" y="1143001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230us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1562470749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85B95D-78FB-134B-989E-DD0DB9B2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from NAMD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7465DF-62DA-E240-8C3A-CBD48E0F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Opportunistic automatic overlap of communication and computation, enabled by by fine-grained chunks of work, most triggered by remote data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88FBCC-28B3-0344-8608-BBF77BBC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4258810318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AA816EE6-5DDF-E54D-81A8-49A3B863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9741C6A-4D3C-CD46-81C3-6D3DBC198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class of applications, we may need thinner nodes</a:t>
            </a:r>
          </a:p>
          <a:p>
            <a:pPr lvl="1"/>
            <a:r>
              <a:rPr lang="en-US" dirty="0"/>
              <a:t>You get a larger number of nodes, which means a larger sets of wires for communication</a:t>
            </a:r>
          </a:p>
          <a:p>
            <a:pPr lvl="1"/>
            <a:r>
              <a:rPr lang="en-US" dirty="0"/>
              <a:t>Communication link is also resource just like a floating point unit is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6E30AC-3CF1-D646-9914-268CCF4E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2240388717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B626B-9086-1447-973A-B57249BF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9EFF30-A494-9D4B-8631-C19C542B7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communication</a:t>
            </a:r>
          </a:p>
          <a:p>
            <a:pPr lvl="1"/>
            <a:r>
              <a:rPr lang="en-US" dirty="0"/>
              <a:t>Different algorithms?</a:t>
            </a:r>
          </a:p>
          <a:p>
            <a:pPr lvl="1"/>
            <a:r>
              <a:rPr lang="en-US" dirty="0"/>
              <a:t>Compression? But tends to elongate critical path.</a:t>
            </a:r>
          </a:p>
          <a:p>
            <a:r>
              <a:rPr lang="en-US" dirty="0"/>
              <a:t>Use different algorithms</a:t>
            </a:r>
          </a:p>
          <a:p>
            <a:pPr lvl="1"/>
            <a:r>
              <a:rPr lang="en-US" dirty="0"/>
              <a:t>Less stress on bisection bandwidth</a:t>
            </a:r>
          </a:p>
          <a:p>
            <a:r>
              <a:rPr lang="en-US" dirty="0"/>
              <a:t>“Phase transitions”</a:t>
            </a:r>
          </a:p>
          <a:p>
            <a:pPr lvl="1"/>
            <a:r>
              <a:rPr lang="en-US" dirty="0"/>
              <a:t>Switch parallelization strategies and maybe even algorithms above a threshold </a:t>
            </a:r>
            <a:r>
              <a:rPr lang="en-US"/>
              <a:t>number of processors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8019DD-8F5D-E847-ACBE-EFFFBA48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10865735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Asynchrony: Message-Driven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With over decomposition and </a:t>
            </a:r>
            <a:r>
              <a:rPr lang="en-US" dirty="0" err="1"/>
              <a:t>Migratibility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You have multiple units on each processor</a:t>
            </a:r>
          </a:p>
          <a:p>
            <a:pPr lvl="1"/>
            <a:r>
              <a:rPr lang="en-US" dirty="0"/>
              <a:t>They address each other via logical names</a:t>
            </a:r>
          </a:p>
          <a:p>
            <a:r>
              <a:rPr lang="en-US" dirty="0"/>
              <a:t>Need for scheduling:</a:t>
            </a:r>
          </a:p>
          <a:p>
            <a:pPr lvl="1"/>
            <a:r>
              <a:rPr lang="en-US" dirty="0"/>
              <a:t>What sequence should the work units execute in?</a:t>
            </a:r>
          </a:p>
          <a:p>
            <a:pPr lvl="1"/>
            <a:r>
              <a:rPr lang="en-US" dirty="0"/>
              <a:t>One answer: let the programmer sequence them</a:t>
            </a:r>
          </a:p>
          <a:p>
            <a:pPr lvl="2"/>
            <a:r>
              <a:rPr lang="en-US" dirty="0"/>
              <a:t>Seen in current codes, e.g. some AMR frameworks</a:t>
            </a:r>
          </a:p>
          <a:p>
            <a:pPr lvl="1"/>
            <a:r>
              <a:rPr lang="en-US" dirty="0"/>
              <a:t>Message-driven execution: </a:t>
            </a:r>
          </a:p>
          <a:p>
            <a:pPr lvl="2"/>
            <a:r>
              <a:rPr lang="en-US" dirty="0"/>
              <a:t>Let the work-unit that happens to have data (“message”) available for it execute next</a:t>
            </a:r>
          </a:p>
          <a:p>
            <a:pPr lvl="2"/>
            <a:r>
              <a:rPr lang="en-US" dirty="0"/>
              <a:t>Let the RTS select among ready work units</a:t>
            </a:r>
          </a:p>
          <a:p>
            <a:pPr lvl="2"/>
            <a:r>
              <a:rPr lang="en-US" dirty="0"/>
              <a:t>Programmer should not specify what executes next, but can influence it via priorities</a:t>
            </a:r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801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Realization of this model in Charm++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Overdecomposed</a:t>
            </a:r>
            <a:r>
              <a:rPr lang="en-US" dirty="0"/>
              <a:t> entities: </a:t>
            </a:r>
            <a:r>
              <a:rPr lang="en-US" dirty="0" err="1"/>
              <a:t>chares</a:t>
            </a:r>
            <a:endParaRPr lang="en-US" dirty="0"/>
          </a:p>
          <a:p>
            <a:pPr lvl="1"/>
            <a:r>
              <a:rPr lang="en-US" dirty="0" err="1"/>
              <a:t>Chares</a:t>
            </a:r>
            <a:r>
              <a:rPr lang="en-US" dirty="0"/>
              <a:t> are C++ objects </a:t>
            </a:r>
          </a:p>
          <a:p>
            <a:pPr lvl="1"/>
            <a:r>
              <a:rPr lang="en-US" dirty="0"/>
              <a:t>With methods designated as “entry” methods</a:t>
            </a:r>
          </a:p>
          <a:p>
            <a:pPr lvl="2"/>
            <a:r>
              <a:rPr lang="en-US" dirty="0"/>
              <a:t>Which can be invoked asynchronously by remote </a:t>
            </a:r>
            <a:r>
              <a:rPr lang="en-US" dirty="0" err="1"/>
              <a:t>chares</a:t>
            </a:r>
            <a:endParaRPr lang="en-US" dirty="0"/>
          </a:p>
          <a:p>
            <a:pPr lvl="1"/>
            <a:r>
              <a:rPr lang="en-US" dirty="0" err="1"/>
              <a:t>Chares</a:t>
            </a:r>
            <a:r>
              <a:rPr lang="en-US" dirty="0"/>
              <a:t> are organized into indexed collections</a:t>
            </a:r>
          </a:p>
          <a:p>
            <a:pPr lvl="2"/>
            <a:r>
              <a:rPr lang="en-US" dirty="0"/>
              <a:t>Each collection may have its own indexing scheme</a:t>
            </a:r>
          </a:p>
          <a:p>
            <a:pPr lvl="3"/>
            <a:r>
              <a:rPr lang="en-US" dirty="0"/>
              <a:t>1D, ..7D </a:t>
            </a:r>
          </a:p>
          <a:p>
            <a:pPr lvl="3"/>
            <a:r>
              <a:rPr lang="en-US" dirty="0"/>
              <a:t>Sparse</a:t>
            </a:r>
          </a:p>
          <a:p>
            <a:pPr lvl="3"/>
            <a:r>
              <a:rPr lang="en-US" dirty="0" err="1"/>
              <a:t>Bitvector</a:t>
            </a:r>
            <a:r>
              <a:rPr lang="en-US" dirty="0"/>
              <a:t> or string as an index</a:t>
            </a:r>
          </a:p>
          <a:p>
            <a:pPr lvl="1"/>
            <a:r>
              <a:rPr lang="en-US" dirty="0" err="1"/>
              <a:t>Chares</a:t>
            </a:r>
            <a:r>
              <a:rPr lang="en-US" dirty="0"/>
              <a:t> communicate via asynchronous method invocations</a:t>
            </a:r>
          </a:p>
          <a:p>
            <a:pPr lvl="2"/>
            <a:r>
              <a:rPr lang="en-US" dirty="0"/>
              <a:t>A[</a:t>
            </a:r>
            <a:r>
              <a:rPr lang="en-US" dirty="0" err="1"/>
              <a:t>i</a:t>
            </a:r>
            <a:r>
              <a:rPr lang="en-US" dirty="0"/>
              <a:t>].foo(….);  A is the name of a collection, </a:t>
            </a:r>
            <a:r>
              <a:rPr lang="en-US" dirty="0" err="1"/>
              <a:t>i</a:t>
            </a:r>
            <a:r>
              <a:rPr lang="en-US" dirty="0"/>
              <a:t> is the index of the particular </a:t>
            </a:r>
            <a:r>
              <a:rPr lang="en-US" dirty="0" err="1"/>
              <a:t>chare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1574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Message-driven Execution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6910629" y="1715546"/>
            <a:ext cx="3302576" cy="4316613"/>
            <a:chOff x="4678503" y="1679150"/>
            <a:chExt cx="3302576" cy="4316613"/>
          </a:xfrm>
        </p:grpSpPr>
        <p:sp>
          <p:nvSpPr>
            <p:cNvPr id="61" name="Rectangle 60"/>
            <p:cNvSpPr/>
            <p:nvPr/>
          </p:nvSpPr>
          <p:spPr>
            <a:xfrm>
              <a:off x="4678503" y="1679150"/>
              <a:ext cx="3302576" cy="431661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183977" y="1972252"/>
              <a:ext cx="300731" cy="32109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124445" y="2199442"/>
              <a:ext cx="300731" cy="32109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238655" y="3090027"/>
              <a:ext cx="300731" cy="3210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274810" y="2929479"/>
              <a:ext cx="300731" cy="32109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198875" y="3174845"/>
              <a:ext cx="300731" cy="32109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238655" y="3873852"/>
              <a:ext cx="2260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Processor 1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5361681" y="4539389"/>
              <a:ext cx="2009431" cy="6135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238655" y="4539389"/>
              <a:ext cx="22609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Scheduler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5264284" y="5347647"/>
              <a:ext cx="2091481" cy="181084"/>
              <a:chOff x="2163208" y="2961822"/>
              <a:chExt cx="1781582" cy="173398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2189308" y="2961822"/>
                <a:ext cx="1755482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826207" y="2961822"/>
                <a:ext cx="118583" cy="17339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707624" y="2961822"/>
                <a:ext cx="118583" cy="1733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589041" y="2961822"/>
                <a:ext cx="118583" cy="173398"/>
              </a:xfrm>
              <a:prstGeom prst="rect">
                <a:avLst/>
              </a:prstGeom>
              <a:solidFill>
                <a:srgbClr val="FF008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470458" y="2961822"/>
                <a:ext cx="118583" cy="17339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350022" y="2961822"/>
                <a:ext cx="118583" cy="173398"/>
              </a:xfrm>
              <a:prstGeom prst="rect">
                <a:avLst/>
              </a:prstGeom>
              <a:solidFill>
                <a:srgbClr val="FF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231439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112856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994273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875690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757107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63852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2361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40534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284912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16320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5206429" y="5528731"/>
              <a:ext cx="2136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Message Queue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981200" y="1715545"/>
            <a:ext cx="3308042" cy="4316614"/>
            <a:chOff x="1173619" y="1709441"/>
            <a:chExt cx="3308042" cy="4316614"/>
          </a:xfrm>
        </p:grpSpPr>
        <p:sp>
          <p:nvSpPr>
            <p:cNvPr id="62" name="Rectangle 61"/>
            <p:cNvSpPr/>
            <p:nvPr/>
          </p:nvSpPr>
          <p:spPr>
            <a:xfrm>
              <a:off x="1173619" y="1709441"/>
              <a:ext cx="3308042" cy="431661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1589176" y="2117204"/>
              <a:ext cx="300731" cy="32109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3303343" y="1890014"/>
              <a:ext cx="300731" cy="32109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2529644" y="2344394"/>
              <a:ext cx="300731" cy="32109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1862567" y="2665490"/>
              <a:ext cx="300731" cy="321096"/>
            </a:xfrm>
            <a:prstGeom prst="roundRect">
              <a:avLst/>
            </a:prstGeom>
            <a:solidFill>
              <a:srgbClr val="FF008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1643854" y="3234980"/>
              <a:ext cx="300731" cy="3210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2680008" y="3074431"/>
              <a:ext cx="300731" cy="32109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3604074" y="2504941"/>
              <a:ext cx="300731" cy="321096"/>
            </a:xfrm>
            <a:prstGeom prst="roundRect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3604074" y="3319798"/>
              <a:ext cx="300731" cy="32109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43854" y="4018805"/>
              <a:ext cx="2260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Processor 0</a:t>
              </a:r>
            </a:p>
          </p:txBody>
        </p:sp>
        <p:sp>
          <p:nvSpPr>
            <p:cNvPr id="98" name="Oval 97"/>
            <p:cNvSpPr/>
            <p:nvPr/>
          </p:nvSpPr>
          <p:spPr>
            <a:xfrm>
              <a:off x="1766880" y="4684341"/>
              <a:ext cx="2009431" cy="6135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643854" y="4684341"/>
              <a:ext cx="22609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Scheduler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1669483" y="5492600"/>
              <a:ext cx="2091481" cy="181084"/>
              <a:chOff x="2163208" y="2961822"/>
              <a:chExt cx="1781582" cy="173398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2189308" y="2961822"/>
                <a:ext cx="1755482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826207" y="2961822"/>
                <a:ext cx="118583" cy="17339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707624" y="2961822"/>
                <a:ext cx="118583" cy="1733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589041" y="2961822"/>
                <a:ext cx="118583" cy="173398"/>
              </a:xfrm>
              <a:prstGeom prst="rect">
                <a:avLst/>
              </a:prstGeom>
              <a:solidFill>
                <a:srgbClr val="FF008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470458" y="2961822"/>
                <a:ext cx="118583" cy="17339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350022" y="2961822"/>
                <a:ext cx="118583" cy="173398"/>
              </a:xfrm>
              <a:prstGeom prst="rect">
                <a:avLst/>
              </a:prstGeom>
              <a:solidFill>
                <a:srgbClr val="FF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231439" y="2961822"/>
                <a:ext cx="118583" cy="17339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3112856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994273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875690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757107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63852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252361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40534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284912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16320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1611628" y="5673683"/>
              <a:ext cx="2136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Message Queue</a:t>
              </a:r>
            </a:p>
          </p:txBody>
        </p:sp>
      </p:grpSp>
      <p:sp>
        <p:nvSpPr>
          <p:cNvPr id="119" name="Rounded Rectangle 118"/>
          <p:cNvSpPr/>
          <p:nvPr/>
        </p:nvSpPr>
        <p:spPr>
          <a:xfrm>
            <a:off x="4977327" y="2858167"/>
            <a:ext cx="114882" cy="26399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4798342" y="2598920"/>
            <a:ext cx="2498055" cy="6880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5486400" y="2319378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A[23].foo(…)</a:t>
            </a:r>
          </a:p>
        </p:txBody>
      </p:sp>
      <p:cxnSp>
        <p:nvCxnSpPr>
          <p:cNvPr id="129" name="Straight Arrow Connector 128"/>
          <p:cNvCxnSpPr/>
          <p:nvPr/>
        </p:nvCxnSpPr>
        <p:spPr>
          <a:xfrm flipH="1" flipV="1">
            <a:off x="7635621" y="3447518"/>
            <a:ext cx="284259" cy="112826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8095161" y="5334531"/>
            <a:ext cx="114882" cy="26399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1638772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4A4A4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424E-6 -2.70959E-6 C 0.00086 0.01876 0.00416 0.03636 0.00573 0.05512 C 0.00729 0.0755 0.00955 0.0938 0.01962 0.11024 C 0.02709 0.14382 0.03994 0.17555 0.05175 0.20681 C 0.0547 0.21469 0.05575 0.22395 0.05974 0.23113 C 0.0712 0.25174 0.06408 0.2346 0.07468 0.25568 C 0.07936 0.26517 0.08336 0.27536 0.0884 0.28486 C 0.09378 0.29505 0.09777 0.3064 0.10455 0.31543 C 0.10698 0.31867 0.10802 0.324 0.11132 0.32608 C 0.11705 0.32955 0.1372 0.33233 0.14466 0.33372 C 0.16394 0.33257 0.18061 0.32979 0.19972 0.32608 C 0.2216 0.31635 0.24453 0.3152 0.26762 0.31381 C 0.27666 0.31172 0.28464 0.31033 0.29402 0.30941 C 0.30114 0.30987 0.30844 0.30894 0.31573 0.3108 C 0.32042 0.31172 0.32233 0.32099 0.32615 0.32469 C 0.32771 0.32793 0.33032 0.33025 0.33188 0.33372 C 0.33258 0.33558 0.33223 0.33789 0.33292 0.33998 C 0.33345 0.3416 0.33449 0.34299 0.33536 0.34461 C 0.33796 0.35596 0.33431 0.34229 0.33866 0.35225 C 0.33918 0.35364 0.33987 0.35688 0.33987 0.35688 " pathEditMode="relative" ptsTypes="fffffffffffffffffffA">
                                      <p:cBhvr>
                                        <p:cTn id="1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393 C -0.00156 -0.02198 -0.00156 -0.0398 -0.00226 -0.05761 C -0.00243 -0.05946 -0.0033 -0.06085 -0.00347 -0.06247 C -0.00469 -0.06826 -0.00608 -0.07404 -0.00695 -0.07982 C -0.00782 -0.08515 -0.00938 -0.09556 -0.00938 -0.09556 C -0.01268 -0.14276 -0.00782 -0.06918 -0.01164 -0.16057 C -0.01216 -0.16983 -0.01546 -0.18001 -0.0165 -0.18903 C -0.01581 -0.20777 -0.01424 -0.22443 -0.01285 -0.24271 C -0.01337 -0.25127 -0.01251 -0.26007 -0.01407 -0.26816 C -0.01459 -0.27094 -0.01754 -0.27094 -0.01893 -0.27279 C -0.02206 -0.27696 -0.02519 -0.28112 -0.02831 -0.28552 C -0.03318 -0.28482 -0.03995 -0.28228 -0.04499 -0.28228 " pathEditMode="relative" ptsTypes="fffffffffffA">
                                      <p:cBhvr>
                                        <p:cTn id="2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19" grpId="1" animBg="1"/>
      <p:bldP spid="126" grpId="0"/>
      <p:bldP spid="131" grpId="0" animBg="1"/>
      <p:bldP spid="1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57899" y="3549649"/>
            <a:ext cx="2556934" cy="30120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4333" y="3549649"/>
            <a:ext cx="2561166" cy="30120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7899" y="338666"/>
            <a:ext cx="2556934" cy="30162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4333" y="359833"/>
            <a:ext cx="2561166" cy="30162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72959" y="3829197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01092" y="3987947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84625" y="4212314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17508" y="4498063"/>
            <a:ext cx="232833" cy="224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2942" y="4100130"/>
            <a:ext cx="232833" cy="224367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5292" y="5157947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2</a:t>
            </a:r>
          </a:p>
        </p:txBody>
      </p:sp>
      <p:sp>
        <p:nvSpPr>
          <p:cNvPr id="19" name="Oval 18"/>
          <p:cNvSpPr/>
          <p:nvPr/>
        </p:nvSpPr>
        <p:spPr>
          <a:xfrm>
            <a:off x="3910541" y="5622994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5292" y="5622993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835135" y="6187768"/>
            <a:ext cx="1619275" cy="126533"/>
            <a:chOff x="2163208" y="2961822"/>
            <a:chExt cx="1781582" cy="173398"/>
          </a:xfrm>
        </p:grpSpPr>
        <p:sp>
          <p:nvSpPr>
            <p:cNvPr id="23" name="Rectangle 22"/>
            <p:cNvSpPr/>
            <p:nvPr/>
          </p:nvSpPr>
          <p:spPr>
            <a:xfrm>
              <a:off x="2189308" y="2961822"/>
              <a:ext cx="1755482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26207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707624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89041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70458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50022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31439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1285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9427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7569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571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852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2361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053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84912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790342" y="6314301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6449250" y="543473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7177383" y="702223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6491583" y="1324523"/>
            <a:ext cx="232833" cy="2243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7293799" y="1212339"/>
            <a:ext cx="232833" cy="224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15291" y="384722"/>
            <a:ext cx="4426774" cy="4509158"/>
            <a:chOff x="2291291" y="384722"/>
            <a:chExt cx="4426774" cy="4509158"/>
          </a:xfrm>
        </p:grpSpPr>
        <p:sp>
          <p:nvSpPr>
            <p:cNvPr id="9" name="Rounded Rectangle 8"/>
            <p:cNvSpPr/>
            <p:nvPr/>
          </p:nvSpPr>
          <p:spPr>
            <a:xfrm>
              <a:off x="3576108" y="3670446"/>
              <a:ext cx="232833" cy="22436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91291" y="4610246"/>
              <a:ext cx="232833" cy="22436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808941" y="4669513"/>
              <a:ext cx="232833" cy="22436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252399" y="384722"/>
              <a:ext cx="232833" cy="22436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5136915" y="926589"/>
              <a:ext cx="232833" cy="224367"/>
            </a:xfrm>
            <a:prstGeom prst="roundRect">
              <a:avLst/>
            </a:prstGeom>
            <a:solidFill>
              <a:srgbClr val="FF008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6485232" y="814405"/>
              <a:ext cx="232833" cy="224367"/>
            </a:xfrm>
            <a:prstGeom prst="roundRect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0" name="Rounded Rectangle 139"/>
          <p:cNvSpPr/>
          <p:nvPr/>
        </p:nvSpPr>
        <p:spPr>
          <a:xfrm>
            <a:off x="8009233" y="1383790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491583" y="1872223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1</a:t>
            </a:r>
          </a:p>
        </p:txBody>
      </p:sp>
      <p:sp>
        <p:nvSpPr>
          <p:cNvPr id="142" name="Oval 141"/>
          <p:cNvSpPr/>
          <p:nvPr/>
        </p:nvSpPr>
        <p:spPr>
          <a:xfrm>
            <a:off x="6586832" y="2337270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491583" y="2337269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6511426" y="2902044"/>
            <a:ext cx="1619275" cy="126533"/>
            <a:chOff x="2163208" y="2961822"/>
            <a:chExt cx="1781582" cy="173398"/>
          </a:xfrm>
        </p:grpSpPr>
        <p:sp>
          <p:nvSpPr>
            <p:cNvPr id="146" name="Rectangle 145"/>
            <p:cNvSpPr/>
            <p:nvPr/>
          </p:nvSpPr>
          <p:spPr>
            <a:xfrm>
              <a:off x="2189308" y="2961822"/>
              <a:ext cx="1755482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826207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707624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589041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470458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350022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231439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11285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99427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87569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7571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63852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52361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24053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284912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6466633" y="3028577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3666068" y="644759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4993218" y="486009"/>
            <a:ext cx="232833" cy="22436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4394201" y="803509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3877734" y="1027876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3708401" y="1425809"/>
            <a:ext cx="232833" cy="2243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4510617" y="1313625"/>
            <a:ext cx="232833" cy="224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5226051" y="915692"/>
            <a:ext cx="232833" cy="224367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5226051" y="1485076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708401" y="1973509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0</a:t>
            </a:r>
          </a:p>
        </p:txBody>
      </p:sp>
      <p:sp>
        <p:nvSpPr>
          <p:cNvPr id="172" name="Oval 171"/>
          <p:cNvSpPr/>
          <p:nvPr/>
        </p:nvSpPr>
        <p:spPr>
          <a:xfrm>
            <a:off x="3803650" y="2438556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708401" y="2438555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3728244" y="3003330"/>
            <a:ext cx="1619275" cy="126533"/>
            <a:chOff x="2163208" y="2961822"/>
            <a:chExt cx="1781582" cy="173398"/>
          </a:xfrm>
        </p:grpSpPr>
        <p:sp>
          <p:nvSpPr>
            <p:cNvPr id="176" name="Rectangle 175"/>
            <p:cNvSpPr/>
            <p:nvPr/>
          </p:nvSpPr>
          <p:spPr>
            <a:xfrm>
              <a:off x="2189308" y="2961822"/>
              <a:ext cx="1755482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826207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707624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589041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470458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350022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231439" y="2961822"/>
              <a:ext cx="118583" cy="1733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11285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299427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87569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7571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63852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52361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4053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284912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3683451" y="3129863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6449250" y="3829197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7776400" y="3670447"/>
            <a:ext cx="232833" cy="22436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" name="Rounded Rectangle 194"/>
          <p:cNvSpPr/>
          <p:nvPr/>
        </p:nvSpPr>
        <p:spPr>
          <a:xfrm>
            <a:off x="7177383" y="3987947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6660916" y="4212314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6491583" y="4610247"/>
            <a:ext cx="232833" cy="2243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7293799" y="4498063"/>
            <a:ext cx="232833" cy="224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8009233" y="4100130"/>
            <a:ext cx="232833" cy="224367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ounded Rectangle 199"/>
          <p:cNvSpPr/>
          <p:nvPr/>
        </p:nvSpPr>
        <p:spPr>
          <a:xfrm>
            <a:off x="8009233" y="4669514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491583" y="5157947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3</a:t>
            </a:r>
          </a:p>
        </p:txBody>
      </p:sp>
      <p:sp>
        <p:nvSpPr>
          <p:cNvPr id="202" name="Oval 201"/>
          <p:cNvSpPr/>
          <p:nvPr/>
        </p:nvSpPr>
        <p:spPr>
          <a:xfrm>
            <a:off x="6586832" y="5622994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6491583" y="5622993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6511426" y="6187768"/>
            <a:ext cx="1619275" cy="126533"/>
            <a:chOff x="2163208" y="2961822"/>
            <a:chExt cx="1781582" cy="173398"/>
          </a:xfrm>
        </p:grpSpPr>
        <p:sp>
          <p:nvSpPr>
            <p:cNvPr id="206" name="Rectangle 205"/>
            <p:cNvSpPr/>
            <p:nvPr/>
          </p:nvSpPr>
          <p:spPr>
            <a:xfrm>
              <a:off x="2189308" y="2961822"/>
              <a:ext cx="1755482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826207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707624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589041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470458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350022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3231439" y="2961822"/>
              <a:ext cx="118583" cy="173398"/>
            </a:xfrm>
            <a:prstGeom prst="rect">
              <a:avLst/>
            </a:prstGeom>
            <a:solidFill>
              <a:srgbClr val="D7E4B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11285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99427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287569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7571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63852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2361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4053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2284912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5" name="TextBox 204"/>
          <p:cNvSpPr txBox="1"/>
          <p:nvPr/>
        </p:nvSpPr>
        <p:spPr>
          <a:xfrm>
            <a:off x="6466633" y="6314301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9423445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57899" y="3549649"/>
            <a:ext cx="2556934" cy="30120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4333" y="3549649"/>
            <a:ext cx="2561166" cy="30120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7899" y="327813"/>
            <a:ext cx="2556934" cy="30162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4333" y="359833"/>
            <a:ext cx="2561166" cy="30162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72959" y="3829197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01092" y="3987947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84625" y="4212314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17508" y="4498063"/>
            <a:ext cx="232833" cy="224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2942" y="4100130"/>
            <a:ext cx="232833" cy="224367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5292" y="5157947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2</a:t>
            </a:r>
          </a:p>
        </p:txBody>
      </p:sp>
      <p:sp>
        <p:nvSpPr>
          <p:cNvPr id="19" name="Oval 18"/>
          <p:cNvSpPr/>
          <p:nvPr/>
        </p:nvSpPr>
        <p:spPr>
          <a:xfrm>
            <a:off x="3910541" y="5622994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5292" y="5622993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835135" y="6187768"/>
            <a:ext cx="1619275" cy="126533"/>
            <a:chOff x="2163208" y="2961822"/>
            <a:chExt cx="1781582" cy="173398"/>
          </a:xfrm>
        </p:grpSpPr>
        <p:sp>
          <p:nvSpPr>
            <p:cNvPr id="23" name="Rectangle 22"/>
            <p:cNvSpPr/>
            <p:nvPr/>
          </p:nvSpPr>
          <p:spPr>
            <a:xfrm>
              <a:off x="2189308" y="2961822"/>
              <a:ext cx="1755482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26207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707624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89041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70458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50022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31439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1285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9427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7569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571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852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2361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053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84912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790342" y="6314301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6449250" y="543473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7177383" y="702223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6491583" y="1324523"/>
            <a:ext cx="232833" cy="2243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7293799" y="1212339"/>
            <a:ext cx="232833" cy="2243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3815291" y="384722"/>
            <a:ext cx="4426774" cy="4509158"/>
            <a:chOff x="2291291" y="384722"/>
            <a:chExt cx="4426774" cy="4509158"/>
          </a:xfrm>
        </p:grpSpPr>
        <p:sp>
          <p:nvSpPr>
            <p:cNvPr id="131" name="Rounded Rectangle 130"/>
            <p:cNvSpPr/>
            <p:nvPr/>
          </p:nvSpPr>
          <p:spPr>
            <a:xfrm>
              <a:off x="3576108" y="3670446"/>
              <a:ext cx="232833" cy="22436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2" name="Rounded Rectangle 221"/>
            <p:cNvSpPr/>
            <p:nvPr/>
          </p:nvSpPr>
          <p:spPr>
            <a:xfrm>
              <a:off x="2291291" y="4610246"/>
              <a:ext cx="232833" cy="22436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3808941" y="4669513"/>
              <a:ext cx="232833" cy="22436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4" name="Rounded Rectangle 223"/>
            <p:cNvSpPr/>
            <p:nvPr/>
          </p:nvSpPr>
          <p:spPr>
            <a:xfrm>
              <a:off x="6252399" y="384722"/>
              <a:ext cx="232833" cy="22436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5136915" y="926589"/>
              <a:ext cx="232833" cy="224367"/>
            </a:xfrm>
            <a:prstGeom prst="roundRect">
              <a:avLst/>
            </a:prstGeom>
            <a:solidFill>
              <a:srgbClr val="FF008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6" name="Rounded Rectangle 225"/>
            <p:cNvSpPr/>
            <p:nvPr/>
          </p:nvSpPr>
          <p:spPr>
            <a:xfrm>
              <a:off x="6485232" y="814405"/>
              <a:ext cx="232833" cy="224367"/>
            </a:xfrm>
            <a:prstGeom prst="roundRect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77733" y="450620"/>
            <a:ext cx="4305672" cy="4396975"/>
            <a:chOff x="2291291" y="384723"/>
            <a:chExt cx="4305672" cy="4396975"/>
          </a:xfrm>
        </p:grpSpPr>
        <p:sp>
          <p:nvSpPr>
            <p:cNvPr id="9" name="Rounded Rectangle 8"/>
            <p:cNvSpPr/>
            <p:nvPr/>
          </p:nvSpPr>
          <p:spPr>
            <a:xfrm>
              <a:off x="3576108" y="3670447"/>
              <a:ext cx="111731" cy="11218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91291" y="4610247"/>
              <a:ext cx="111731" cy="11218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808941" y="4669514"/>
              <a:ext cx="111731" cy="11218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252399" y="384723"/>
              <a:ext cx="111731" cy="11218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5136915" y="926590"/>
              <a:ext cx="111731" cy="112184"/>
            </a:xfrm>
            <a:prstGeom prst="roundRect">
              <a:avLst/>
            </a:prstGeom>
            <a:solidFill>
              <a:srgbClr val="FF008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6485232" y="814406"/>
              <a:ext cx="111731" cy="112184"/>
            </a:xfrm>
            <a:prstGeom prst="roundRect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0" name="Rounded Rectangle 139"/>
          <p:cNvSpPr/>
          <p:nvPr/>
        </p:nvSpPr>
        <p:spPr>
          <a:xfrm>
            <a:off x="8009233" y="1383790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491583" y="1872223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1</a:t>
            </a:r>
          </a:p>
        </p:txBody>
      </p:sp>
      <p:sp>
        <p:nvSpPr>
          <p:cNvPr id="142" name="Oval 141"/>
          <p:cNvSpPr/>
          <p:nvPr/>
        </p:nvSpPr>
        <p:spPr>
          <a:xfrm>
            <a:off x="6586832" y="2337270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491583" y="2337269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6511426" y="2902044"/>
            <a:ext cx="1619275" cy="126533"/>
            <a:chOff x="2163208" y="2961822"/>
            <a:chExt cx="1781582" cy="173398"/>
          </a:xfrm>
        </p:grpSpPr>
        <p:sp>
          <p:nvSpPr>
            <p:cNvPr id="146" name="Rectangle 145"/>
            <p:cNvSpPr/>
            <p:nvPr/>
          </p:nvSpPr>
          <p:spPr>
            <a:xfrm>
              <a:off x="2189308" y="2961822"/>
              <a:ext cx="1755482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826207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707624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589041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470458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350022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231439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11285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99427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87569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7571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63852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52361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24053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284912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6466633" y="3028577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3666067" y="644759"/>
            <a:ext cx="347186" cy="33655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4993218" y="486009"/>
            <a:ext cx="232833" cy="22436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4394201" y="803509"/>
            <a:ext cx="232833" cy="2243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3877734" y="1027876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3708400" y="1425809"/>
            <a:ext cx="347186" cy="3365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4510616" y="1313625"/>
            <a:ext cx="347186" cy="33655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5226050" y="915692"/>
            <a:ext cx="347186" cy="336551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5226051" y="1485076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708401" y="1973509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0</a:t>
            </a:r>
          </a:p>
        </p:txBody>
      </p:sp>
      <p:sp>
        <p:nvSpPr>
          <p:cNvPr id="172" name="Oval 171"/>
          <p:cNvSpPr/>
          <p:nvPr/>
        </p:nvSpPr>
        <p:spPr>
          <a:xfrm>
            <a:off x="3803650" y="2438556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708401" y="2438555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3728244" y="3003330"/>
            <a:ext cx="1619275" cy="126533"/>
            <a:chOff x="2163208" y="2961822"/>
            <a:chExt cx="1781582" cy="173398"/>
          </a:xfrm>
        </p:grpSpPr>
        <p:sp>
          <p:nvSpPr>
            <p:cNvPr id="176" name="Rectangle 175"/>
            <p:cNvSpPr/>
            <p:nvPr/>
          </p:nvSpPr>
          <p:spPr>
            <a:xfrm>
              <a:off x="2189308" y="2961822"/>
              <a:ext cx="1755482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826207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707624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589041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470458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350022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231439" y="2961822"/>
              <a:ext cx="118583" cy="1733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11285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299427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87569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7571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63852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52361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4053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284912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3683451" y="3129863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6449250" y="3829197"/>
            <a:ext cx="232833" cy="22436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7776400" y="3670447"/>
            <a:ext cx="232833" cy="22436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" name="Rounded Rectangle 194"/>
          <p:cNvSpPr/>
          <p:nvPr/>
        </p:nvSpPr>
        <p:spPr>
          <a:xfrm>
            <a:off x="7177382" y="3987947"/>
            <a:ext cx="347186" cy="3365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6660916" y="4212314"/>
            <a:ext cx="232833" cy="224367"/>
          </a:xfrm>
          <a:prstGeom prst="roundRect">
            <a:avLst/>
          </a:prstGeom>
          <a:solidFill>
            <a:srgbClr val="FF00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6491583" y="4610247"/>
            <a:ext cx="232833" cy="2243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7293798" y="4498063"/>
            <a:ext cx="347186" cy="33655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8009232" y="4100130"/>
            <a:ext cx="347186" cy="336551"/>
          </a:xfrm>
          <a:prstGeom prst="round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ounded Rectangle 199"/>
          <p:cNvSpPr/>
          <p:nvPr/>
        </p:nvSpPr>
        <p:spPr>
          <a:xfrm>
            <a:off x="8009233" y="4669514"/>
            <a:ext cx="232833" cy="224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491583" y="5157947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Processor 3</a:t>
            </a:r>
          </a:p>
        </p:txBody>
      </p:sp>
      <p:sp>
        <p:nvSpPr>
          <p:cNvPr id="202" name="Oval 201"/>
          <p:cNvSpPr/>
          <p:nvPr/>
        </p:nvSpPr>
        <p:spPr>
          <a:xfrm>
            <a:off x="6586832" y="5622994"/>
            <a:ext cx="1555750" cy="4287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6491583" y="5622993"/>
            <a:ext cx="175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Scheduler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6511426" y="6187768"/>
            <a:ext cx="1619275" cy="126533"/>
            <a:chOff x="2163208" y="2961822"/>
            <a:chExt cx="1781582" cy="173398"/>
          </a:xfrm>
        </p:grpSpPr>
        <p:sp>
          <p:nvSpPr>
            <p:cNvPr id="206" name="Rectangle 205"/>
            <p:cNvSpPr/>
            <p:nvPr/>
          </p:nvSpPr>
          <p:spPr>
            <a:xfrm>
              <a:off x="2189308" y="2961822"/>
              <a:ext cx="1755482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826207" y="2961822"/>
              <a:ext cx="118583" cy="17339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707624" y="2961822"/>
              <a:ext cx="118583" cy="1733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589041" y="2961822"/>
              <a:ext cx="118583" cy="173398"/>
            </a:xfrm>
            <a:prstGeom prst="rect">
              <a:avLst/>
            </a:prstGeom>
            <a:solidFill>
              <a:srgbClr val="FF008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470458" y="2961822"/>
              <a:ext cx="118583" cy="1733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350022" y="2961822"/>
              <a:ext cx="118583" cy="173398"/>
            </a:xfrm>
            <a:prstGeom prst="rect">
              <a:avLst/>
            </a:prstGeom>
            <a:solidFill>
              <a:srgbClr val="FF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3231439" y="2961822"/>
              <a:ext cx="118583" cy="173398"/>
            </a:xfrm>
            <a:prstGeom prst="rect">
              <a:avLst/>
            </a:prstGeom>
            <a:solidFill>
              <a:srgbClr val="D7E4B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112856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994273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2875690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757107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63852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23614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40534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2284912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2163208" y="2961822"/>
              <a:ext cx="118583" cy="17339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5" name="TextBox 204"/>
          <p:cNvSpPr txBox="1"/>
          <p:nvPr/>
        </p:nvSpPr>
        <p:spPr>
          <a:xfrm>
            <a:off x="6466633" y="6314301"/>
            <a:ext cx="165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Message Queue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CHARM++ WORKSHOP</a:t>
            </a:r>
          </a:p>
        </p:txBody>
      </p:sp>
    </p:spTree>
    <p:extLst>
      <p:ext uri="{BB962C8B-B14F-4D97-AF65-F5344CB8AC3E}">
        <p14:creationId xmlns:p14="http://schemas.microsoft.com/office/powerpoint/2010/main" val="1289026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7" grpId="0" animBg="1"/>
      <p:bldP spid="168" grpId="0" animBg="1"/>
      <p:bldP spid="169" grpId="0" animBg="1"/>
      <p:bldP spid="195" grpId="0" animBg="1"/>
      <p:bldP spid="198" grpId="0" animBg="1"/>
      <p:bldP spid="199" grpId="0" animBg="1"/>
    </p:bldLst>
  </p:timing>
</p:sld>
</file>

<file path=ppt/theme/theme1.xml><?xml version="1.0" encoding="utf-8"?>
<a:theme xmlns:a="http://schemas.openxmlformats.org/drawingml/2006/main" name="sc17tutorial_1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17tutorial_1" id="{916EA2D1-43B0-E14B-BA4A-25DABBDFE735}" vid="{E6561EC6-31E1-9342-AFB4-AA7190E7F2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sc17tutorial_1</Template>
  <TotalTime>15336</TotalTime>
  <Words>2054</Words>
  <Application>Microsoft Macintosh PowerPoint</Application>
  <PresentationFormat>Widescreen</PresentationFormat>
  <Paragraphs>389</Paragraphs>
  <Slides>43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Book Antiqua</vt:lpstr>
      <vt:lpstr>Calibri</vt:lpstr>
      <vt:lpstr>Gill Sans SemiBold</vt:lpstr>
      <vt:lpstr>Lucida Sans Unicode</vt:lpstr>
      <vt:lpstr>Times New Roman</vt:lpstr>
      <vt:lpstr>Wingdings</vt:lpstr>
      <vt:lpstr>Arial</vt:lpstr>
      <vt:lpstr>sc17tutorial_1</vt:lpstr>
      <vt:lpstr>Welcome to the  2018 Charm++ Workshop!</vt:lpstr>
      <vt:lpstr>What is Charm++?</vt:lpstr>
      <vt:lpstr>Overdecomposition</vt:lpstr>
      <vt:lpstr>Migratability</vt:lpstr>
      <vt:lpstr>Asynchrony: Message-Driven Execution</vt:lpstr>
      <vt:lpstr>Realization of this model in Charm++</vt:lpstr>
      <vt:lpstr>Message-driven Execution</vt:lpstr>
      <vt:lpstr>PowerPoint Presentation</vt:lpstr>
      <vt:lpstr>PowerPoint Presentation</vt:lpstr>
      <vt:lpstr>PowerPoint Presentation</vt:lpstr>
      <vt:lpstr>Empowering the RTS</vt:lpstr>
      <vt:lpstr>Relevance to Exascale</vt:lpstr>
      <vt:lpstr>Relevant capabilities for Exascale</vt:lpstr>
      <vt:lpstr>IEEE Computer highlights Charm++ energy efficient runtime</vt:lpstr>
      <vt:lpstr>Interaction Between the Runtime System and the Resource Manager</vt:lpstr>
      <vt:lpstr>Charm++ interoperates with MPI</vt:lpstr>
      <vt:lpstr> Integration of Loop Parallelism</vt:lpstr>
      <vt:lpstr>PowerPoint Presentation</vt:lpstr>
      <vt:lpstr>Challenges of the Coming Era</vt:lpstr>
      <vt:lpstr>Hardware Variability:  Observed Performance Variation at Scale</vt:lpstr>
      <vt:lpstr>Fat Nodes</vt:lpstr>
      <vt:lpstr>Injection Bandwidth vs CPU speeds</vt:lpstr>
      <vt:lpstr>Fat Nodes</vt:lpstr>
      <vt:lpstr>Impact on communication</vt:lpstr>
      <vt:lpstr>Impact on communication</vt:lpstr>
      <vt:lpstr>Recent data from Chombo</vt:lpstr>
      <vt:lpstr>PowerPoint Presentation</vt:lpstr>
      <vt:lpstr>Adaptive MPI</vt:lpstr>
      <vt:lpstr>Charm++ robustness and usability</vt:lpstr>
      <vt:lpstr>CharmPy</vt:lpstr>
      <vt:lpstr>Connected Components</vt:lpstr>
      <vt:lpstr>ParaTreet framework</vt:lpstr>
      <vt:lpstr>Parallel Discrete Event Simulations</vt:lpstr>
      <vt:lpstr>Modern C++ in the Runtime, Finally!</vt:lpstr>
      <vt:lpstr>And many more talks</vt:lpstr>
      <vt:lpstr>Backup slides</vt:lpstr>
      <vt:lpstr>Little’s Law, concurrency and latency</vt:lpstr>
      <vt:lpstr>Example: MD across clusters</vt:lpstr>
      <vt:lpstr>Time Profile of ApoA1 on Power7 PERCS</vt:lpstr>
      <vt:lpstr>Timeline of ApoA1 on Power7 PERCS</vt:lpstr>
      <vt:lpstr>Lesson from NAMD example</vt:lpstr>
      <vt:lpstr>Proposition 1</vt:lpstr>
      <vt:lpstr>Alternatives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Charm++  Motivations and Basic Ideas</dc:title>
  <dc:creator>Michael Robson</dc:creator>
  <cp:lastModifiedBy>Microsoft Office User</cp:lastModifiedBy>
  <cp:revision>126</cp:revision>
  <dcterms:created xsi:type="dcterms:W3CDTF">2016-08-22T20:19:20Z</dcterms:created>
  <dcterms:modified xsi:type="dcterms:W3CDTF">2018-04-11T15:11:51Z</dcterms:modified>
</cp:coreProperties>
</file>