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1"/>
  </p:sldMasterIdLst>
  <p:notesMasterIdLst>
    <p:notesMasterId r:id="rId21"/>
  </p:notesMasterIdLst>
  <p:sldIdLst>
    <p:sldId id="433" r:id="rId2"/>
    <p:sldId id="257" r:id="rId3"/>
    <p:sldId id="438" r:id="rId4"/>
    <p:sldId id="439" r:id="rId5"/>
    <p:sldId id="441" r:id="rId6"/>
    <p:sldId id="443" r:id="rId7"/>
    <p:sldId id="437" r:id="rId8"/>
    <p:sldId id="442" r:id="rId9"/>
    <p:sldId id="435" r:id="rId10"/>
    <p:sldId id="444" r:id="rId11"/>
    <p:sldId id="448" r:id="rId12"/>
    <p:sldId id="445" r:id="rId13"/>
    <p:sldId id="449" r:id="rId14"/>
    <p:sldId id="446" r:id="rId15"/>
    <p:sldId id="423" r:id="rId16"/>
    <p:sldId id="451" r:id="rId17"/>
    <p:sldId id="452" r:id="rId18"/>
    <p:sldId id="453" r:id="rId19"/>
    <p:sldId id="454" r:id="rId20"/>
  </p:sldIdLst>
  <p:sldSz cx="12192000" cy="6858000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7"/>
    <p:restoredTop sz="93621" autoAdjust="0"/>
  </p:normalViewPr>
  <p:slideViewPr>
    <p:cSldViewPr snapToGrid="0" snapToObjects="1">
      <p:cViewPr varScale="1">
        <p:scale>
          <a:sx n="114" d="100"/>
          <a:sy n="114" d="100"/>
        </p:scale>
        <p:origin x="592" y="176"/>
      </p:cViewPr>
      <p:guideLst>
        <p:guide orient="horz" pos="2136"/>
        <p:guide pos="30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DAFDBC20-6412-7445-B719-124E71FF47FC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A3A27954-7277-CF4C-995F-AE173922F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4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F8C7D-8EE3-614E-8BB6-91B1FBD823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78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5606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6232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25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8476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146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740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909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36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9903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497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480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852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5894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932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120778"/>
            <a:ext cx="10363200" cy="1470025"/>
          </a:xfrm>
        </p:spPr>
        <p:txBody>
          <a:bodyPr>
            <a:normAutofit/>
          </a:bodyPr>
          <a:lstStyle>
            <a:lvl1pPr algn="l"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2098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9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/>
              <a:pPr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7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/>
              <a:pPr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4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/>
              <a:pPr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85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gradFill flip="none" rotWithShape="1">
          <a:gsLst>
            <a:gs pos="0">
              <a:srgbClr val="ACBDC7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333376" y="178593"/>
            <a:ext cx="11525251" cy="17145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333376" y="1919886"/>
            <a:ext cx="11525251" cy="4429125"/>
          </a:xfrm>
          <a:prstGeom prst="rect">
            <a:avLst/>
          </a:prstGeom>
        </p:spPr>
        <p:txBody>
          <a:bodyPr/>
          <a:lstStyle>
            <a:lvl1pPr marL="370084" indent="-370084" defTabSz="433214">
              <a:lnSpc>
                <a:spcPct val="120000"/>
              </a:lnSpc>
              <a:spcBef>
                <a:spcPts val="2426"/>
              </a:spcBef>
              <a:defRPr sz="3269"/>
            </a:lvl1pPr>
            <a:lvl2pPr marL="644662" indent="-370084" defTabSz="433214">
              <a:lnSpc>
                <a:spcPct val="120000"/>
              </a:lnSpc>
              <a:spcBef>
                <a:spcPts val="2426"/>
              </a:spcBef>
              <a:defRPr sz="3269"/>
            </a:lvl2pPr>
            <a:lvl3pPr marL="919239" indent="-370083" defTabSz="433214">
              <a:lnSpc>
                <a:spcPct val="120000"/>
              </a:lnSpc>
              <a:spcBef>
                <a:spcPts val="2426"/>
              </a:spcBef>
              <a:defRPr sz="3269"/>
            </a:lvl3pPr>
            <a:lvl4pPr marL="1193818" indent="-370083" defTabSz="433214">
              <a:lnSpc>
                <a:spcPct val="120000"/>
              </a:lnSpc>
              <a:spcBef>
                <a:spcPts val="2426"/>
              </a:spcBef>
              <a:defRPr sz="3269"/>
            </a:lvl4pPr>
            <a:lvl5pPr marL="1468396" indent="-370083" defTabSz="433214">
              <a:lnSpc>
                <a:spcPct val="120000"/>
              </a:lnSpc>
              <a:spcBef>
                <a:spcPts val="2426"/>
              </a:spcBef>
              <a:defRPr sz="32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5941219" y="6518672"/>
            <a:ext cx="297656" cy="232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4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3022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56353"/>
            <a:ext cx="2844800" cy="365125"/>
          </a:xfrm>
        </p:spPr>
        <p:txBody>
          <a:bodyPr/>
          <a:lstStyle/>
          <a:p>
            <a:fld id="{887DF1E2-FF99-6143-AF15-B2C1305FC96F}" type="datetimeFigureOut">
              <a:rPr lang="en-US" smtClean="0"/>
              <a:pPr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56353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6356353"/>
            <a:ext cx="1422400" cy="365125"/>
          </a:xfrm>
        </p:spPr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2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/>
              <a:pPr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2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26720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/>
              <a:pPr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3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6925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389033" cy="36925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/>
              <a:pPr/>
              <a:t>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0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/>
              <a:pPr/>
              <a:t>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5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/>
              <a:pPr/>
              <a:t>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518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3561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/>
              <a:pPr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6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/>
              <a:pPr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F1E2-FF99-6143-AF15-B2C1305FC96F}" type="datetimeFigureOut">
              <a:rPr lang="en-US" smtClean="0"/>
              <a:pPr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5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Georgia"/>
          <a:ea typeface="+mn-ea"/>
          <a:cs typeface="Georgia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eorgia"/>
          <a:ea typeface="+mn-ea"/>
          <a:cs typeface="Georgia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Georgia"/>
          <a:ea typeface="+mn-ea"/>
          <a:cs typeface="Georgia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Georgia"/>
          <a:ea typeface="+mn-ea"/>
          <a:cs typeface="Georgi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citation.cfm?id=315208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owlab.cse.ohio-state.edu/espm2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555" y="1120776"/>
            <a:ext cx="8610600" cy="1470025"/>
          </a:xfrm>
        </p:spPr>
        <p:txBody>
          <a:bodyPr>
            <a:normAutofit/>
          </a:bodyPr>
          <a:lstStyle/>
          <a:p>
            <a:r>
              <a:rPr lang="en-US" sz="2800" dirty="0"/>
              <a:t>Integrated Runtime of Charm++ and </a:t>
            </a:r>
            <a:r>
              <a:rPr lang="en-US" sz="2800" dirty="0" err="1"/>
              <a:t>OpenMP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55" y="24384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/>
              <a:t>Parallel Programming Laboratory, CS @ Illinois</a:t>
            </a:r>
          </a:p>
          <a:p>
            <a:endParaRPr lang="en-US" sz="1800" dirty="0"/>
          </a:p>
          <a:p>
            <a:r>
              <a:rPr lang="en-US" sz="1800" dirty="0" err="1"/>
              <a:t>Ph.D</a:t>
            </a:r>
            <a:r>
              <a:rPr lang="en-US" sz="1800" dirty="0"/>
              <a:t> Student</a:t>
            </a:r>
          </a:p>
          <a:p>
            <a:r>
              <a:rPr lang="en-US" sz="1800" dirty="0"/>
              <a:t>Seonmyeong Bak</a:t>
            </a:r>
          </a:p>
        </p:txBody>
      </p:sp>
    </p:spTree>
    <p:extLst>
      <p:ext uri="{BB962C8B-B14F-4D97-AF65-F5344CB8AC3E}">
        <p14:creationId xmlns:p14="http://schemas.microsoft.com/office/powerpoint/2010/main" val="153220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36F951-08CF-44B8-AB70-44B85DDE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645" name="Shape 64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EDF1CED-26E4-4B5E-B9DA-42AC82A134C2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300" dirty="0"/>
              <a:t>Create implicit tasks (</a:t>
            </a:r>
            <a:r>
              <a:rPr lang="en-US" sz="2300" dirty="0" err="1"/>
              <a:t>OpenMP</a:t>
            </a:r>
            <a:r>
              <a:rPr lang="en-US" sz="2300" dirty="0"/>
              <a:t> threads) using user-level threads on each chare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These ULTs can be migratable within a node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Idle PE steals ULTs from busy PEs, which improve load imbalance within a node in marginal cost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Use heuristics to minimize the unnecessary creation of ULTs</a:t>
            </a:r>
          </a:p>
          <a:p>
            <a:pPr lvl="2">
              <a:lnSpc>
                <a:spcPct val="150000"/>
              </a:lnSpc>
            </a:pPr>
            <a:r>
              <a:rPr lang="en-US" sz="1700" dirty="0"/>
              <a:t>Use an atomic counter to keep record of how many PEs are idle within a node</a:t>
            </a:r>
          </a:p>
          <a:p>
            <a:pPr lvl="2">
              <a:lnSpc>
                <a:spcPct val="150000"/>
              </a:lnSpc>
            </a:pPr>
            <a:r>
              <a:rPr lang="en-US" sz="1700" dirty="0"/>
              <a:t>Keep history vector on each PE to monitor how many tasks created on the PE has been stolen</a:t>
            </a:r>
          </a:p>
        </p:txBody>
      </p:sp>
    </p:spTree>
    <p:extLst>
      <p:ext uri="{BB962C8B-B14F-4D97-AF65-F5344CB8AC3E}">
        <p14:creationId xmlns:p14="http://schemas.microsoft.com/office/powerpoint/2010/main" val="35900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36F951-08CF-44B8-AB70-44B85DDE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– Integrated </a:t>
            </a:r>
            <a:r>
              <a:rPr lang="en-US" dirty="0" err="1"/>
              <a:t>OpenMP</a:t>
            </a:r>
            <a:r>
              <a:rPr lang="en-US" dirty="0"/>
              <a:t> on Charm++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0ECDD6-EF8A-48CB-A70E-C747D92F3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8051" y="1600201"/>
            <a:ext cx="10575898" cy="4191000"/>
          </a:xfrm>
        </p:spPr>
      </p:pic>
      <p:sp>
        <p:nvSpPr>
          <p:cNvPr id="645" name="Shape 64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EDF1CED-26E4-4B5E-B9DA-42AC82A134C2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36F951-08CF-44B8-AB70-44B85DDE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CE143-FF20-4554-8566-43D49B70B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All the barriers are implemented using atomic reference counters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Suspend/Resume cannot work for this integrated scheme -&gt; chares creating implicit tasks cannot be suspended</a:t>
            </a:r>
          </a:p>
          <a:p>
            <a:pPr>
              <a:lnSpc>
                <a:spcPct val="150000"/>
              </a:lnSpc>
            </a:pPr>
            <a:r>
              <a:rPr lang="en-US" dirty="0"/>
              <a:t>Minimize unnecessary internal barriers in LLVM </a:t>
            </a:r>
            <a:r>
              <a:rPr lang="en-US" dirty="0" err="1"/>
              <a:t>OpenMP</a:t>
            </a:r>
            <a:r>
              <a:rPr lang="en-US" dirty="0"/>
              <a:t> runtime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more overlapping internally</a:t>
            </a:r>
          </a:p>
          <a:p>
            <a:pPr>
              <a:lnSpc>
                <a:spcPct val="150000"/>
              </a:lnSpc>
            </a:pPr>
            <a:r>
              <a:rPr lang="en-US" dirty="0"/>
              <a:t>Works with ICC, Clang, and GNU on Charm++ x86/IBM Power targets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3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36F951-08CF-44B8-AB70-44B85DDE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CE143-FF20-4554-8566-43D49B70B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Applications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Lassen: Wave propagation mini app by LLNL, written in Charm++, highly load imbalanced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Kripke</a:t>
            </a:r>
            <a:r>
              <a:rPr lang="en-US" dirty="0"/>
              <a:t>: LLNL proxy app for parallel deterministic transport codes, written in </a:t>
            </a:r>
            <a:r>
              <a:rPr lang="en-US" dirty="0" err="1"/>
              <a:t>MPI+OpenMP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err="1"/>
              <a:t>ChaNGa</a:t>
            </a:r>
            <a:r>
              <a:rPr lang="en-US" dirty="0"/>
              <a:t>: N-body cosmology simulation, written in Charm++</a:t>
            </a:r>
          </a:p>
          <a:p>
            <a:pPr>
              <a:lnSpc>
                <a:spcPct val="150000"/>
              </a:lnSpc>
            </a:pPr>
            <a:r>
              <a:rPr lang="en-US" dirty="0"/>
              <a:t>Machines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NERSC Cori (Haswell, 2 x 16 cores on each node), ANL Theta(KNL, 64 cores)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2 hardware threads per node on both machines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Cori used only for Lassen, Theta used for all the applications</a:t>
            </a:r>
          </a:p>
          <a:p>
            <a:pPr>
              <a:lnSpc>
                <a:spcPct val="150000"/>
              </a:lnSpc>
            </a:pPr>
            <a:r>
              <a:rPr lang="en-US" dirty="0"/>
              <a:t>Compiler: </a:t>
            </a:r>
            <a:r>
              <a:rPr lang="en-US" dirty="0" err="1"/>
              <a:t>icc</a:t>
            </a:r>
            <a:r>
              <a:rPr lang="en-US" dirty="0"/>
              <a:t> 17.0</a:t>
            </a:r>
          </a:p>
        </p:txBody>
      </p:sp>
    </p:spTree>
    <p:extLst>
      <p:ext uri="{BB962C8B-B14F-4D97-AF65-F5344CB8AC3E}">
        <p14:creationId xmlns:p14="http://schemas.microsoft.com/office/powerpoint/2010/main" val="371538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LB factor &amp; Performance on a single node – Lassen</a:t>
            </a:r>
            <a:endParaRPr sz="30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769023C-235C-4AB9-9833-B0455FAD3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</p:spPr>
        <p:txBody>
          <a:bodyPr/>
          <a:lstStyle/>
          <a:p>
            <a:r>
              <a:rPr lang="en-US" dirty="0"/>
              <a:t>On both Haswell and KNL, the LB factor and performance is improved</a:t>
            </a:r>
          </a:p>
          <a:p>
            <a:pPr lvl="1"/>
            <a:r>
              <a:rPr lang="en-US" dirty="0"/>
              <a:t>Improved load imbalance results in performance gain-&gt; marginal overhead</a:t>
            </a:r>
          </a:p>
        </p:txBody>
      </p:sp>
      <p:sp>
        <p:nvSpPr>
          <p:cNvPr id="645" name="Shape 64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 dirty="0"/>
          </a:p>
        </p:txBody>
      </p:sp>
      <p:sp>
        <p:nvSpPr>
          <p:cNvPr id="5" name="Shape 604"/>
          <p:cNvSpPr txBox="1">
            <a:spLocks/>
          </p:cNvSpPr>
          <p:nvPr/>
        </p:nvSpPr>
        <p:spPr>
          <a:xfrm>
            <a:off x="3009902" y="2057401"/>
            <a:ext cx="6172201" cy="3143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 anchor="t">
            <a:normAutofit/>
          </a:bodyPr>
          <a:lstStyle>
            <a:lvl1pPr marL="471487" marR="0" indent="-471487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838200" marR="0" indent="-381000" algn="l" defTabSz="650240" rtl="0" latinLnBrk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1333500" marR="0" indent="-41910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1874520" marR="0" indent="-50292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2331720" marR="0" indent="-50292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25908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30226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34544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8862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endParaRPr lang="en-US" sz="232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AFA404-FF83-4EE7-8DCA-3E033AB2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571" y="2590442"/>
            <a:ext cx="5833450" cy="39129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C4D684-4DA6-490C-8FA4-A0D73F83A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3" y="2490781"/>
            <a:ext cx="5855338" cy="393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727522" lvl="3" indent="-223948" defTabSz="301742">
              <a:spcBef>
                <a:spcPts val="300"/>
              </a:spcBef>
              <a:defRPr sz="3343"/>
            </a:pPr>
            <a:endParaRPr lang="en-US" dirty="0"/>
          </a:p>
          <a:p>
            <a:pPr marL="590362" lvl="2" indent="-223948" defTabSz="301742">
              <a:spcBef>
                <a:spcPts val="300"/>
              </a:spcBef>
              <a:defRPr sz="3343"/>
            </a:pPr>
            <a:endParaRPr lang="en-US" sz="1500" dirty="0"/>
          </a:p>
          <a:p>
            <a:pPr marL="453202" lvl="1" indent="-223948" defTabSz="301742">
              <a:spcBef>
                <a:spcPts val="300"/>
              </a:spcBef>
              <a:defRPr sz="3343"/>
            </a:pPr>
            <a:endParaRPr lang="en-US" sz="1200" dirty="0"/>
          </a:p>
          <a:p>
            <a:pPr marL="727522" lvl="3" indent="-223948" defTabSz="301742">
              <a:spcBef>
                <a:spcPts val="300"/>
              </a:spcBef>
              <a:defRPr sz="3343"/>
            </a:pPr>
            <a:endParaRPr lang="en-US" sz="1200" dirty="0"/>
          </a:p>
          <a:p>
            <a:pPr marL="590362" lvl="2" indent="-223948" defTabSz="301742">
              <a:spcBef>
                <a:spcPts val="300"/>
              </a:spcBef>
              <a:defRPr sz="3343"/>
            </a:pPr>
            <a:endParaRPr lang="en-US" sz="1200" dirty="0"/>
          </a:p>
          <a:p>
            <a:pPr marL="590362" lvl="2" indent="-223948" defTabSz="301742">
              <a:spcBef>
                <a:spcPts val="300"/>
              </a:spcBef>
              <a:defRPr sz="3343"/>
            </a:pPr>
            <a:endParaRPr lang="en-US" sz="1200" dirty="0"/>
          </a:p>
          <a:p>
            <a:pPr marL="453202" lvl="1" indent="-223948" defTabSz="301742">
              <a:spcBef>
                <a:spcPts val="422"/>
              </a:spcBef>
              <a:defRPr sz="3343"/>
            </a:pPr>
            <a:endParaRPr lang="en-US" sz="1800" b="1" dirty="0"/>
          </a:p>
          <a:p>
            <a:pPr marL="590362" lvl="2" indent="-223948" defTabSz="301742">
              <a:spcBef>
                <a:spcPts val="422"/>
              </a:spcBef>
              <a:defRPr sz="3343"/>
            </a:pPr>
            <a:endParaRPr lang="en-US" sz="1200" dirty="0"/>
          </a:p>
        </p:txBody>
      </p:sp>
      <p:sp>
        <p:nvSpPr>
          <p:cNvPr id="645" name="Shape 64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 dirty="0"/>
          </a:p>
        </p:txBody>
      </p:sp>
      <p:sp>
        <p:nvSpPr>
          <p:cNvPr id="5" name="Shape 604"/>
          <p:cNvSpPr txBox="1">
            <a:spLocks/>
          </p:cNvSpPr>
          <p:nvPr/>
        </p:nvSpPr>
        <p:spPr>
          <a:xfrm>
            <a:off x="3009902" y="2057401"/>
            <a:ext cx="6172201" cy="3143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 anchor="t">
            <a:normAutofit/>
          </a:bodyPr>
          <a:lstStyle>
            <a:lvl1pPr marL="471487" marR="0" indent="-471487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838200" marR="0" indent="-381000" algn="l" defTabSz="650240" rtl="0" latinLnBrk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1333500" marR="0" indent="-41910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1874520" marR="0" indent="-50292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2331720" marR="0" indent="-50292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25908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30226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34544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8862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endParaRPr lang="en-US" sz="2321" dirty="0"/>
          </a:p>
        </p:txBody>
      </p:sp>
      <p:sp>
        <p:nvSpPr>
          <p:cNvPr id="10" name="Shape 643">
            <a:extLst>
              <a:ext uri="{FF2B5EF4-FFF2-40B4-BE49-F238E27FC236}">
                <a16:creationId xmlns:a16="http://schemas.microsoft.com/office/drawing/2014/main" id="{954A67CC-38F2-4F66-BBED-084FE4B9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Scaling results – Lassen</a:t>
            </a:r>
            <a:endParaRPr sz="3000" dirty="0"/>
          </a:p>
        </p:txBody>
      </p:sp>
      <p:sp>
        <p:nvSpPr>
          <p:cNvPr id="12" name="Shape 644">
            <a:extLst>
              <a:ext uri="{FF2B5EF4-FFF2-40B4-BE49-F238E27FC236}">
                <a16:creationId xmlns:a16="http://schemas.microsoft.com/office/drawing/2014/main" id="{A124A6ED-9E1F-441D-93B5-DCA7979867FF}"/>
              </a:ext>
            </a:extLst>
          </p:cNvPr>
          <p:cNvSpPr txBox="1">
            <a:spLocks/>
          </p:cNvSpPr>
          <p:nvPr/>
        </p:nvSpPr>
        <p:spPr>
          <a:xfrm>
            <a:off x="386444" y="1443055"/>
            <a:ext cx="11130642" cy="631799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0362" lvl="2" indent="-223948" defTabSz="301742">
              <a:spcBef>
                <a:spcPts val="422"/>
              </a:spcBef>
              <a:defRPr sz="3343"/>
            </a:pPr>
            <a:endParaRPr lang="en-US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D12A7-40A8-491B-8F27-1C5A57177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0" y="2532054"/>
            <a:ext cx="12071441" cy="3926854"/>
          </a:xfrm>
          <a:prstGeom prst="rect">
            <a:avLst/>
          </a:prstGeom>
        </p:spPr>
      </p:pic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9762EF30-EF78-4373-A803-CA7A546C9FE8}"/>
              </a:ext>
            </a:extLst>
          </p:cNvPr>
          <p:cNvSpPr txBox="1">
            <a:spLocks/>
          </p:cNvSpPr>
          <p:nvPr/>
        </p:nvSpPr>
        <p:spPr>
          <a:xfrm>
            <a:off x="762000" y="1533526"/>
            <a:ext cx="10972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buFont typeface="Arial"/>
              <a:buChar char="•"/>
              <a:defRPr sz="3343"/>
            </a:pPr>
            <a:r>
              <a:rPr lang="en-US" sz="2400" dirty="0"/>
              <a:t>Strong scaling</a:t>
            </a:r>
          </a:p>
          <a:p>
            <a:pPr marL="257175" lvl="1" indent="-257175">
              <a:buFont typeface="Arial"/>
              <a:buChar char="•"/>
              <a:defRPr sz="3343"/>
            </a:pPr>
            <a:r>
              <a:rPr lang="en-US" sz="2400" dirty="0"/>
              <a:t>32.5% on Cori(Haswell, 512 cores run), 45.9% on Theta (KNL, 2K cores run)</a:t>
            </a:r>
          </a:p>
        </p:txBody>
      </p:sp>
    </p:spTree>
    <p:extLst>
      <p:ext uri="{BB962C8B-B14F-4D97-AF65-F5344CB8AC3E}">
        <p14:creationId xmlns:p14="http://schemas.microsoft.com/office/powerpoint/2010/main" val="25750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>
            <a:spLocks noGrp="1"/>
          </p:cNvSpPr>
          <p:nvPr>
            <p:ph idx="1"/>
          </p:nvPr>
        </p:nvSpPr>
        <p:spPr>
          <a:xfrm>
            <a:off x="6231866" y="1600201"/>
            <a:ext cx="5350533" cy="419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-233661" defTabSz="301742">
              <a:lnSpc>
                <a:spcPct val="150000"/>
              </a:lnSpc>
              <a:spcBef>
                <a:spcPts val="422"/>
              </a:spcBef>
              <a:defRPr sz="3343"/>
            </a:pPr>
            <a:r>
              <a:rPr lang="en-US" sz="1800" dirty="0"/>
              <a:t>Weak scaling</a:t>
            </a:r>
          </a:p>
          <a:p>
            <a:pPr marL="0" indent="-233661" defTabSz="301742">
              <a:lnSpc>
                <a:spcPct val="150000"/>
              </a:lnSpc>
              <a:spcBef>
                <a:spcPts val="422"/>
              </a:spcBef>
              <a:defRPr sz="3343"/>
            </a:pPr>
            <a:r>
              <a:rPr lang="en-US" sz="1800" dirty="0"/>
              <a:t>Run </a:t>
            </a:r>
            <a:r>
              <a:rPr lang="en-US" sz="1800" dirty="0" err="1"/>
              <a:t>Kripke</a:t>
            </a:r>
            <a:r>
              <a:rPr lang="en-US" sz="1800" dirty="0"/>
              <a:t> with standard </a:t>
            </a:r>
            <a:r>
              <a:rPr lang="en-US" sz="1800" dirty="0" err="1"/>
              <a:t>MPI+OpenMP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    AMPI + </a:t>
            </a:r>
            <a:r>
              <a:rPr lang="en-US" sz="1800" dirty="0" err="1"/>
              <a:t>OpenMP</a:t>
            </a:r>
            <a:endParaRPr lang="en-US" sz="1800" dirty="0"/>
          </a:p>
          <a:p>
            <a:pPr marL="300038" lvl="1" indent="-233661" defTabSz="301742">
              <a:lnSpc>
                <a:spcPct val="150000"/>
              </a:lnSpc>
              <a:spcBef>
                <a:spcPts val="422"/>
              </a:spcBef>
              <a:defRPr sz="3343"/>
            </a:pPr>
            <a:r>
              <a:rPr lang="en-US" sz="1800" dirty="0"/>
              <a:t>AMPI + </a:t>
            </a:r>
            <a:r>
              <a:rPr lang="en-US" sz="1800" dirty="0" err="1"/>
              <a:t>OpenMP</a:t>
            </a:r>
            <a:r>
              <a:rPr lang="en-US" sz="1800" dirty="0"/>
              <a:t> can use all the threads within a node for all MPI ranks and </a:t>
            </a:r>
            <a:r>
              <a:rPr lang="en-US" sz="1800" dirty="0" err="1"/>
              <a:t>OpenMP</a:t>
            </a:r>
            <a:r>
              <a:rPr lang="en-US" sz="1800" dirty="0"/>
              <a:t> threads </a:t>
            </a:r>
          </a:p>
          <a:p>
            <a:pPr marL="600075" lvl="2" indent="-233661" defTabSz="301742">
              <a:lnSpc>
                <a:spcPct val="150000"/>
              </a:lnSpc>
              <a:spcBef>
                <a:spcPts val="422"/>
              </a:spcBef>
              <a:defRPr sz="3343"/>
            </a:pPr>
            <a:r>
              <a:rPr lang="en-US" sz="2000" dirty="0"/>
              <a:t>Better performance</a:t>
            </a:r>
          </a:p>
          <a:p>
            <a:pPr marL="600075" lvl="2" indent="-233661" defTabSz="301742">
              <a:lnSpc>
                <a:spcPct val="150000"/>
              </a:lnSpc>
              <a:spcBef>
                <a:spcPts val="422"/>
              </a:spcBef>
              <a:defRPr sz="3343"/>
            </a:pPr>
            <a:r>
              <a:rPr lang="en-US" sz="2000" dirty="0"/>
              <a:t>11% improved over the best MPI config</a:t>
            </a:r>
          </a:p>
        </p:txBody>
      </p:sp>
      <p:sp>
        <p:nvSpPr>
          <p:cNvPr id="645" name="Shape 64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 dirty="0"/>
          </a:p>
        </p:txBody>
      </p:sp>
      <p:sp>
        <p:nvSpPr>
          <p:cNvPr id="5" name="Shape 604"/>
          <p:cNvSpPr txBox="1">
            <a:spLocks/>
          </p:cNvSpPr>
          <p:nvPr/>
        </p:nvSpPr>
        <p:spPr>
          <a:xfrm>
            <a:off x="3009902" y="2057401"/>
            <a:ext cx="6172201" cy="3143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 anchor="t">
            <a:normAutofit/>
          </a:bodyPr>
          <a:lstStyle>
            <a:lvl1pPr marL="471487" marR="0" indent="-471487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838200" marR="0" indent="-381000" algn="l" defTabSz="650240" rtl="0" latinLnBrk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1333500" marR="0" indent="-41910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1874520" marR="0" indent="-50292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2331720" marR="0" indent="-50292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25908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30226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34544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8862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endParaRPr lang="en-US" sz="2321" dirty="0"/>
          </a:p>
        </p:txBody>
      </p:sp>
      <p:sp>
        <p:nvSpPr>
          <p:cNvPr id="10" name="Shape 643">
            <a:extLst>
              <a:ext uri="{FF2B5EF4-FFF2-40B4-BE49-F238E27FC236}">
                <a16:creationId xmlns:a16="http://schemas.microsoft.com/office/drawing/2014/main" id="{954A67CC-38F2-4F66-BBED-084FE4B9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Scaling result – </a:t>
            </a:r>
            <a:r>
              <a:rPr lang="en-US" sz="3000" dirty="0" err="1"/>
              <a:t>Kripke</a:t>
            </a:r>
            <a:endParaRPr sz="3000" dirty="0"/>
          </a:p>
        </p:txBody>
      </p:sp>
      <p:pic>
        <p:nvPicPr>
          <p:cNvPr id="8" name="그림 3">
            <a:extLst>
              <a:ext uri="{FF2B5EF4-FFF2-40B4-BE49-F238E27FC236}">
                <a16:creationId xmlns:a16="http://schemas.microsoft.com/office/drawing/2014/main" id="{8B096328-F752-4B16-BCB4-03ACD431F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44" y="1702838"/>
            <a:ext cx="5852823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>
            <a:spLocks noGrp="1"/>
          </p:cNvSpPr>
          <p:nvPr>
            <p:ph idx="1"/>
          </p:nvPr>
        </p:nvSpPr>
        <p:spPr>
          <a:xfrm>
            <a:off x="6231866" y="1600201"/>
            <a:ext cx="5350533" cy="419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53164" indent="-223948" defTabSz="301742">
              <a:lnSpc>
                <a:spcPct val="150000"/>
              </a:lnSpc>
              <a:spcBef>
                <a:spcPts val="300"/>
              </a:spcBef>
              <a:defRPr sz="3343"/>
            </a:pPr>
            <a:r>
              <a:rPr lang="en-US" sz="2000" dirty="0"/>
              <a:t>Input set: Dwf1.2048</a:t>
            </a:r>
          </a:p>
          <a:p>
            <a:pPr marL="300038" lvl="1" indent="-233661" defTabSz="301742">
              <a:lnSpc>
                <a:spcPct val="150000"/>
              </a:lnSpc>
              <a:spcBef>
                <a:spcPts val="300"/>
              </a:spcBef>
              <a:defRPr sz="3343"/>
            </a:pPr>
            <a:r>
              <a:rPr lang="en-US" sz="1700" dirty="0"/>
              <a:t>This input has strong scaling limit</a:t>
            </a:r>
          </a:p>
          <a:p>
            <a:pPr marL="300038" lvl="1" indent="-233661" defTabSz="301742">
              <a:lnSpc>
                <a:spcPct val="150000"/>
              </a:lnSpc>
              <a:spcBef>
                <a:spcPts val="300"/>
              </a:spcBef>
              <a:defRPr sz="3343"/>
            </a:pPr>
            <a:r>
              <a:rPr lang="en-US" sz="1700" dirty="0"/>
              <a:t>Best LB applied for both experiments</a:t>
            </a:r>
          </a:p>
          <a:p>
            <a:pPr marL="300038" lvl="1" indent="-233661" defTabSz="301742">
              <a:lnSpc>
                <a:spcPct val="150000"/>
              </a:lnSpc>
              <a:spcBef>
                <a:spcPts val="300"/>
              </a:spcBef>
              <a:defRPr sz="3343"/>
            </a:pPr>
            <a:r>
              <a:rPr lang="en-US" sz="1700" dirty="0"/>
              <a:t>25.7% on single node,</a:t>
            </a:r>
          </a:p>
          <a:p>
            <a:pPr marL="300038" lvl="1" indent="-233661" defTabSz="301742">
              <a:lnSpc>
                <a:spcPct val="150000"/>
              </a:lnSpc>
              <a:spcBef>
                <a:spcPts val="300"/>
              </a:spcBef>
              <a:defRPr sz="3343"/>
            </a:pPr>
            <a:r>
              <a:rPr lang="en-US" sz="1700" dirty="0"/>
              <a:t>16.7% on two nodes, 9.4% on 4 nodes</a:t>
            </a:r>
          </a:p>
          <a:p>
            <a:pPr marL="300038" lvl="1" indent="-233661" defTabSz="301742">
              <a:lnSpc>
                <a:spcPct val="150000"/>
              </a:lnSpc>
              <a:spcBef>
                <a:spcPts val="300"/>
              </a:spcBef>
              <a:defRPr sz="3343"/>
            </a:pPr>
            <a:r>
              <a:rPr lang="en-US" sz="1700" dirty="0"/>
              <a:t>4% on 8 nodes</a:t>
            </a:r>
          </a:p>
        </p:txBody>
      </p:sp>
      <p:sp>
        <p:nvSpPr>
          <p:cNvPr id="645" name="Shape 64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 dirty="0"/>
          </a:p>
        </p:txBody>
      </p:sp>
      <p:sp>
        <p:nvSpPr>
          <p:cNvPr id="5" name="Shape 604"/>
          <p:cNvSpPr txBox="1">
            <a:spLocks/>
          </p:cNvSpPr>
          <p:nvPr/>
        </p:nvSpPr>
        <p:spPr>
          <a:xfrm>
            <a:off x="3009902" y="2057401"/>
            <a:ext cx="6172201" cy="3143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 anchor="t">
            <a:normAutofit/>
          </a:bodyPr>
          <a:lstStyle>
            <a:lvl1pPr marL="471487" marR="0" indent="-471487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838200" marR="0" indent="-381000" algn="l" defTabSz="650240" rtl="0" latinLnBrk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1333500" marR="0" indent="-41910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1874520" marR="0" indent="-50292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2331720" marR="0" indent="-50292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25908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30226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34544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8862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endParaRPr lang="en-US" sz="2321" dirty="0"/>
          </a:p>
        </p:txBody>
      </p:sp>
      <p:sp>
        <p:nvSpPr>
          <p:cNvPr id="10" name="Shape 643">
            <a:extLst>
              <a:ext uri="{FF2B5EF4-FFF2-40B4-BE49-F238E27FC236}">
                <a16:creationId xmlns:a16="http://schemas.microsoft.com/office/drawing/2014/main" id="{954A67CC-38F2-4F66-BBED-084FE4B9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Scaling result – </a:t>
            </a:r>
            <a:r>
              <a:rPr lang="en-US" sz="3000" dirty="0" err="1"/>
              <a:t>ChaNGa</a:t>
            </a:r>
            <a:endParaRPr sz="3000" dirty="0"/>
          </a:p>
        </p:txBody>
      </p:sp>
      <p:pic>
        <p:nvPicPr>
          <p:cNvPr id="7" name="그림 1">
            <a:extLst>
              <a:ext uri="{FF2B5EF4-FFF2-40B4-BE49-F238E27FC236}">
                <a16:creationId xmlns:a16="http://schemas.microsoft.com/office/drawing/2014/main" id="{F3F51ED5-D7D6-4E9A-941C-6C3CF8060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59" y="1712169"/>
            <a:ext cx="5758117" cy="34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36F951-08CF-44B8-AB70-44B85DDE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&amp; Future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CE143-FF20-4554-8566-43D49B70B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Integrated </a:t>
            </a:r>
            <a:r>
              <a:rPr lang="en-US" dirty="0" err="1"/>
              <a:t>OpenMP</a:t>
            </a:r>
            <a:r>
              <a:rPr lang="en-US" dirty="0"/>
              <a:t> has been open to public since 6.8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initial version published and presented in ESPM2 `17</a:t>
            </a:r>
          </a:p>
          <a:p>
            <a:pPr lvl="2">
              <a:lnSpc>
                <a:spcPct val="150000"/>
              </a:lnSpc>
            </a:pPr>
            <a:r>
              <a:rPr lang="en-US" sz="1400" b="1" dirty="0"/>
              <a:t>Seonmyeong Bak</a:t>
            </a:r>
            <a:r>
              <a:rPr lang="en-US" sz="1400" dirty="0"/>
              <a:t>, Harshitha Menon, Sam White, Matthias Diener, and Laxmikant Kale. </a:t>
            </a:r>
            <a:br>
              <a:rPr lang="en-US" sz="1400" dirty="0"/>
            </a:br>
            <a:r>
              <a:rPr lang="en-US" sz="1400" b="1" u="sng" dirty="0">
                <a:hlinkClick r:id="rId3"/>
              </a:rPr>
              <a:t>Integrating </a:t>
            </a:r>
            <a:r>
              <a:rPr lang="en-US" sz="1400" b="1" u="sng" dirty="0" err="1">
                <a:hlinkClick r:id="rId3"/>
              </a:rPr>
              <a:t>OpenMP</a:t>
            </a:r>
            <a:r>
              <a:rPr lang="en-US" sz="1400" b="1" u="sng" dirty="0">
                <a:hlinkClick r:id="rId3"/>
              </a:rPr>
              <a:t> into the Charm++ Programming Model.</a:t>
            </a:r>
            <a:r>
              <a:rPr lang="en-US" sz="1400" dirty="0"/>
              <a:t> </a:t>
            </a:r>
            <a:r>
              <a:rPr lang="en-US" sz="1400" i="1" dirty="0"/>
              <a:t>In </a:t>
            </a:r>
            <a:r>
              <a:rPr lang="en-US" sz="1400" b="1" u="sng" dirty="0">
                <a:hlinkClick r:id="rId4"/>
              </a:rPr>
              <a:t>ESPM2’17</a:t>
            </a:r>
            <a:r>
              <a:rPr lang="en-US" sz="1400" i="1" dirty="0"/>
              <a:t>: Third International Workshop on Extreme Scale Programming Models and Middleware</a:t>
            </a:r>
            <a:r>
              <a:rPr lang="en-US" sz="1400" dirty="0"/>
              <a:t>, November 12–17, 2017, Denver, CO, USA</a:t>
            </a:r>
          </a:p>
          <a:p>
            <a:pPr>
              <a:lnSpc>
                <a:spcPct val="150000"/>
              </a:lnSpc>
            </a:pPr>
            <a:r>
              <a:rPr lang="en-US" dirty="0"/>
              <a:t>The version of integrated </a:t>
            </a:r>
            <a:r>
              <a:rPr lang="en-US" dirty="0" err="1"/>
              <a:t>OpenMP</a:t>
            </a:r>
            <a:r>
              <a:rPr lang="en-US" dirty="0"/>
              <a:t> for this work will be available in 6.9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All the results in this presentation are based on a paper accepted to </a:t>
            </a:r>
            <a:r>
              <a:rPr lang="en-US" dirty="0" err="1"/>
              <a:t>CCGrid</a:t>
            </a:r>
            <a:r>
              <a:rPr lang="en-US" dirty="0"/>
              <a:t> `18</a:t>
            </a:r>
          </a:p>
          <a:p>
            <a:pPr lvl="2">
              <a:lnSpc>
                <a:spcPct val="150000"/>
              </a:lnSpc>
            </a:pPr>
            <a:r>
              <a:rPr lang="en-US" sz="1400" b="1" dirty="0"/>
              <a:t>Seonmyeong Bak</a:t>
            </a:r>
            <a:r>
              <a:rPr lang="en-US" sz="1400" dirty="0"/>
              <a:t>, Harshitha Menon, Sam White, Matthias Diener, and Laxmikant Kale. </a:t>
            </a:r>
            <a:br>
              <a:rPr lang="en-US" sz="1400" dirty="0"/>
            </a:br>
            <a:r>
              <a:rPr lang="en-US" sz="1400" b="1" dirty="0"/>
              <a:t>Multi-level Load Balancing with an Integrated Runtime Approach.</a:t>
            </a:r>
            <a:r>
              <a:rPr lang="en-US" sz="1400" dirty="0"/>
              <a:t> </a:t>
            </a:r>
            <a:r>
              <a:rPr lang="en-US" sz="1400" i="1" dirty="0"/>
              <a:t>In </a:t>
            </a:r>
            <a:r>
              <a:rPr lang="en-US" sz="1400" b="1" i="1" dirty="0" err="1"/>
              <a:t>CCGrid</a:t>
            </a:r>
            <a:r>
              <a:rPr lang="en-US" sz="1400" b="1" i="1" dirty="0"/>
              <a:t> `18</a:t>
            </a:r>
            <a:r>
              <a:rPr lang="en-US" sz="1400" i="1" dirty="0"/>
              <a:t>: Eighteenth IEEE/ACM International Symposium on Cluster, Cloud and Grid Computing</a:t>
            </a:r>
            <a:r>
              <a:rPr lang="en-US" sz="1400" b="1" dirty="0"/>
              <a:t>, </a:t>
            </a:r>
            <a:r>
              <a:rPr lang="en-US" sz="1400" dirty="0"/>
              <a:t>May 1-4, 2018, Washington DC, USA (to appear)</a:t>
            </a:r>
          </a:p>
          <a:p>
            <a:pPr>
              <a:lnSpc>
                <a:spcPct val="150000"/>
              </a:lnSpc>
            </a:pPr>
            <a:r>
              <a:rPr lang="en-US" sz="2500" dirty="0"/>
              <a:t>Standalone User-level thread based </a:t>
            </a:r>
            <a:r>
              <a:rPr lang="en-US" sz="2500" dirty="0" err="1"/>
              <a:t>OpenMP</a:t>
            </a:r>
            <a:r>
              <a:rPr lang="en-US" sz="2500" dirty="0"/>
              <a:t> is in progress for accelerating existing </a:t>
            </a:r>
            <a:r>
              <a:rPr lang="en-US" sz="2500" dirty="0" err="1"/>
              <a:t>OpenMP</a:t>
            </a:r>
            <a:r>
              <a:rPr lang="en-US" sz="2500" dirty="0"/>
              <a:t> applications/libraries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Similar to BOLT in Argonne National Lab with different scheduling strategies and limitations</a:t>
            </a:r>
          </a:p>
        </p:txBody>
      </p:sp>
    </p:spTree>
    <p:extLst>
      <p:ext uri="{BB962C8B-B14F-4D97-AF65-F5344CB8AC3E}">
        <p14:creationId xmlns:p14="http://schemas.microsoft.com/office/powerpoint/2010/main" val="102418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36F951-08CF-44B8-AB70-44B85DDE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CE143-FF20-4554-8566-43D49B70B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Periodic LB and </a:t>
            </a:r>
            <a:r>
              <a:rPr lang="en-US" dirty="0" err="1"/>
              <a:t>overdecomposition</a:t>
            </a:r>
            <a:r>
              <a:rPr lang="en-US" dirty="0"/>
              <a:t> have limitation in performance due to incurred overhead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Scheduling overhead, LB overhead, lack of locality and surface to volume ratio increased</a:t>
            </a:r>
          </a:p>
          <a:p>
            <a:pPr>
              <a:lnSpc>
                <a:spcPct val="150000"/>
              </a:lnSpc>
            </a:pPr>
            <a:r>
              <a:rPr lang="en-US" dirty="0"/>
              <a:t>Integrated </a:t>
            </a:r>
            <a:r>
              <a:rPr lang="en-US" dirty="0" err="1"/>
              <a:t>OpenMP</a:t>
            </a:r>
            <a:r>
              <a:rPr lang="en-US" dirty="0"/>
              <a:t> enables creation of implicit tasks which handling load imbalance within a node in marginal cost</a:t>
            </a:r>
          </a:p>
          <a:p>
            <a:pPr>
              <a:lnSpc>
                <a:spcPct val="150000"/>
              </a:lnSpc>
            </a:pPr>
            <a:r>
              <a:rPr lang="en-US" dirty="0"/>
              <a:t>Evaluated the benefit of the integrated runtime with three applications </a:t>
            </a:r>
            <a:br>
              <a:rPr lang="en-US" dirty="0"/>
            </a:br>
            <a:r>
              <a:rPr lang="en-US" dirty="0"/>
              <a:t>on Xeon and KNL machines</a:t>
            </a:r>
          </a:p>
        </p:txBody>
      </p:sp>
    </p:spTree>
    <p:extLst>
      <p:ext uri="{BB962C8B-B14F-4D97-AF65-F5344CB8AC3E}">
        <p14:creationId xmlns:p14="http://schemas.microsoft.com/office/powerpoint/2010/main" val="6502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sz="1700" dirty="0"/>
              <a:t>Motivation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Load imbalance/performance analysis of periodic LB and </a:t>
            </a:r>
            <a:r>
              <a:rPr lang="en-US" sz="1800" dirty="0" err="1"/>
              <a:t>overdecomposition</a:t>
            </a:r>
            <a:endParaRPr lang="en-US" sz="1700" dirty="0"/>
          </a:p>
          <a:p>
            <a:pPr>
              <a:lnSpc>
                <a:spcPct val="150000"/>
              </a:lnSpc>
            </a:pPr>
            <a:r>
              <a:rPr lang="en-US" sz="2000" dirty="0"/>
              <a:t>Implementation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Integrated runtime of </a:t>
            </a:r>
            <a:r>
              <a:rPr lang="en-US" sz="1600" dirty="0" err="1"/>
              <a:t>OpenMP</a:t>
            </a:r>
            <a:r>
              <a:rPr lang="en-US" sz="1600" dirty="0"/>
              <a:t> and Charm++/AMPI using user-level threads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Evaluation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Scaling results on KNL with applications (Lassen, </a:t>
            </a:r>
            <a:r>
              <a:rPr lang="en-US" sz="1600" dirty="0" err="1"/>
              <a:t>Kripke</a:t>
            </a:r>
            <a:r>
              <a:rPr lang="en-US" sz="1600" dirty="0"/>
              <a:t>, </a:t>
            </a:r>
            <a:r>
              <a:rPr lang="en-US" sz="1600" dirty="0" err="1"/>
              <a:t>ChaNGa</a:t>
            </a:r>
            <a:r>
              <a:rPr lang="en-US" sz="1600" dirty="0"/>
              <a:t>)</a:t>
            </a:r>
          </a:p>
          <a:p>
            <a:pPr lvl="1">
              <a:lnSpc>
                <a:spcPct val="150000"/>
              </a:lnSpc>
            </a:pPr>
            <a:endParaRPr lang="en-US" sz="1575" dirty="0"/>
          </a:p>
          <a:p>
            <a:pPr lvl="1">
              <a:lnSpc>
                <a:spcPct val="150000"/>
              </a:lnSpc>
            </a:pPr>
            <a:endParaRPr lang="en-US" sz="1575" dirty="0"/>
          </a:p>
          <a:p>
            <a:pPr lvl="1">
              <a:lnSpc>
                <a:spcPct val="150000"/>
              </a:lnSpc>
            </a:pPr>
            <a:endParaRPr lang="en-US" sz="1575" dirty="0"/>
          </a:p>
          <a:p>
            <a:pPr lvl="1">
              <a:lnSpc>
                <a:spcPct val="150000"/>
              </a:lnSpc>
            </a:pPr>
            <a:endParaRPr lang="en-US" sz="1575" dirty="0"/>
          </a:p>
          <a:p>
            <a:pPr lvl="2"/>
            <a:endParaRPr lang="en-US" sz="1575" dirty="0"/>
          </a:p>
          <a:p>
            <a:pPr lvl="2"/>
            <a:endParaRPr lang="en-US" sz="1575" dirty="0"/>
          </a:p>
          <a:p>
            <a:pPr lvl="2"/>
            <a:endParaRPr lang="en-US" sz="1575" dirty="0"/>
          </a:p>
          <a:p>
            <a:pPr lvl="2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355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4000" dirty="0"/>
              <a:t>Motivation</a:t>
            </a:r>
            <a:endParaRPr sz="4000" dirty="0"/>
          </a:p>
        </p:txBody>
      </p:sp>
      <p:sp>
        <p:nvSpPr>
          <p:cNvPr id="644" name="Shape 64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Load imbalance becomes more critical issue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The number of cores increasing rapidly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Parallel applications have variable size of problems, which cannot be evenly distributed among nodes and cores</a:t>
            </a:r>
          </a:p>
          <a:p>
            <a:pPr marL="153164" indent="-223948" defTabSz="301742">
              <a:lnSpc>
                <a:spcPct val="130000"/>
              </a:lnSpc>
              <a:spcBef>
                <a:spcPts val="300"/>
              </a:spcBef>
              <a:defRPr sz="3343"/>
            </a:pPr>
            <a:endParaRPr lang="en-US" sz="1200" dirty="0"/>
          </a:p>
          <a:p>
            <a:pPr marL="453202" lvl="1" indent="-223948" defTabSz="301742">
              <a:spcBef>
                <a:spcPts val="422"/>
              </a:spcBef>
              <a:defRPr sz="3343"/>
            </a:pPr>
            <a:endParaRPr lang="en-US" sz="1800" b="1" dirty="0"/>
          </a:p>
          <a:p>
            <a:pPr marL="590362" lvl="2" indent="-223948" defTabSz="301742">
              <a:spcBef>
                <a:spcPts val="422"/>
              </a:spcBef>
              <a:defRPr sz="3343"/>
            </a:pPr>
            <a:endParaRPr lang="en-US" sz="1200" dirty="0"/>
          </a:p>
        </p:txBody>
      </p:sp>
      <p:sp>
        <p:nvSpPr>
          <p:cNvPr id="645" name="Shape 64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sp>
        <p:nvSpPr>
          <p:cNvPr id="5" name="Shape 604"/>
          <p:cNvSpPr txBox="1">
            <a:spLocks/>
          </p:cNvSpPr>
          <p:nvPr/>
        </p:nvSpPr>
        <p:spPr>
          <a:xfrm>
            <a:off x="3009902" y="2057401"/>
            <a:ext cx="6172201" cy="3143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 anchor="t">
            <a:normAutofit/>
          </a:bodyPr>
          <a:lstStyle>
            <a:lvl1pPr marL="471487" marR="0" indent="-471487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838200" marR="0" indent="-381000" algn="l" defTabSz="650240" rtl="0" latinLnBrk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1333500" marR="0" indent="-41910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1874520" marR="0" indent="-50292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2331720" marR="0" indent="-50292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25908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30226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34544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8862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endParaRPr lang="en-US" sz="2321" dirty="0"/>
          </a:p>
        </p:txBody>
      </p:sp>
    </p:spTree>
    <p:extLst>
      <p:ext uri="{BB962C8B-B14F-4D97-AF65-F5344CB8AC3E}">
        <p14:creationId xmlns:p14="http://schemas.microsoft.com/office/powerpoint/2010/main" val="38929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Ways to resolve load imbalance within a node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Coarse-grained periodic load balancing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Load information on all processes  is collected and make decision to migrate objects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Periodic load balancing incurs overhead so cannot be called frequently</a:t>
            </a:r>
          </a:p>
          <a:p>
            <a:pPr>
              <a:lnSpc>
                <a:spcPct val="150000"/>
              </a:lnSpc>
            </a:pPr>
            <a:r>
              <a:rPr lang="en-US" dirty="0"/>
              <a:t>Using hybrid programming model such as MPI +X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Help load imbalance with fine-grained task-level parallelism and low cost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Each process has separate thread pool  -&gt; limited load balancing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316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of periodic load balancing / </a:t>
            </a:r>
            <a:r>
              <a:rPr lang="en-US" dirty="0" err="1"/>
              <a:t>overdecomposition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300" dirty="0"/>
              <a:t>Application: Lassen, proxy application </a:t>
            </a:r>
          </a:p>
          <a:p>
            <a:pPr lvl="1">
              <a:lnSpc>
                <a:spcPct val="150000"/>
              </a:lnSpc>
            </a:pPr>
            <a:r>
              <a:rPr lang="en-US" sz="1700" dirty="0"/>
              <a:t>Wave propagation, highly load imbalanced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Machine: NERSC Cori(Haswell, 16-core x 2 sockets on each node) 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2 hardware threads per core are used -&gt; 64 threads on a single node</a:t>
            </a:r>
          </a:p>
          <a:p>
            <a:pPr>
              <a:lnSpc>
                <a:spcPct val="150000"/>
              </a:lnSpc>
            </a:pPr>
            <a:r>
              <a:rPr lang="en-US" sz="2300" dirty="0"/>
              <a:t>Measure the load imbalance of Lassen and </a:t>
            </a:r>
            <a:r>
              <a:rPr lang="en-US" sz="2300" dirty="0" err="1"/>
              <a:t>and</a:t>
            </a:r>
            <a:r>
              <a:rPr lang="en-US" sz="2300" dirty="0"/>
              <a:t> performance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Metric</a:t>
            </a:r>
          </a:p>
          <a:p>
            <a:pPr lvl="2">
              <a:lnSpc>
                <a:spcPct val="150000"/>
              </a:lnSpc>
            </a:pPr>
            <a:r>
              <a:rPr lang="en-US" sz="1700" dirty="0"/>
              <a:t>Bigger Value means processing elements  and nodes have more load imbalance</a:t>
            </a:r>
          </a:p>
          <a:p>
            <a:pPr>
              <a:lnSpc>
                <a:spcPct val="150000"/>
              </a:lnSpc>
            </a:pPr>
            <a:endParaRPr lang="en-US" sz="23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124D270-8288-4967-B329-D72C10D0B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6" y="5183189"/>
            <a:ext cx="28384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5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of periodic load balancing / </a:t>
            </a:r>
            <a:r>
              <a:rPr lang="en-US" dirty="0" err="1"/>
              <a:t>overdecomposition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300" dirty="0"/>
              <a:t>4 different Load Balancing strategies</a:t>
            </a:r>
          </a:p>
          <a:p>
            <a:pPr lvl="1">
              <a:lnSpc>
                <a:spcPct val="150000"/>
              </a:lnSpc>
            </a:pPr>
            <a:r>
              <a:rPr lang="en-US" sz="1400" dirty="0" err="1"/>
              <a:t>GreedyLB</a:t>
            </a:r>
            <a:endParaRPr lang="en-US" sz="1400" dirty="0"/>
          </a:p>
          <a:p>
            <a:pPr lvl="2">
              <a:lnSpc>
                <a:spcPct val="150000"/>
              </a:lnSpc>
            </a:pPr>
            <a:r>
              <a:rPr lang="en-US" sz="1500" dirty="0"/>
              <a:t>Move the load on the heaviest loaded PE to the least loaded PE</a:t>
            </a:r>
          </a:p>
          <a:p>
            <a:pPr lvl="1">
              <a:lnSpc>
                <a:spcPct val="150000"/>
              </a:lnSpc>
            </a:pPr>
            <a:r>
              <a:rPr lang="en-US" sz="1400" dirty="0" err="1"/>
              <a:t>GreedyRefineLB</a:t>
            </a:r>
            <a:endParaRPr lang="en-US" sz="1400" dirty="0"/>
          </a:p>
          <a:p>
            <a:pPr lvl="2">
              <a:lnSpc>
                <a:spcPct val="150000"/>
              </a:lnSpc>
            </a:pPr>
            <a:r>
              <a:rPr lang="en-US" sz="1500" dirty="0"/>
              <a:t>Similar to </a:t>
            </a:r>
            <a:r>
              <a:rPr lang="en-US" sz="1500" dirty="0" err="1"/>
              <a:t>GreedyLB</a:t>
            </a:r>
            <a:r>
              <a:rPr lang="en-US" sz="1500" dirty="0"/>
              <a:t> but minimize migration of objects</a:t>
            </a:r>
          </a:p>
          <a:p>
            <a:pPr lvl="1">
              <a:lnSpc>
                <a:spcPct val="150000"/>
              </a:lnSpc>
            </a:pPr>
            <a:r>
              <a:rPr lang="en-US" sz="1400" dirty="0" err="1"/>
              <a:t>RefineLB</a:t>
            </a:r>
            <a:endParaRPr lang="en-US" sz="1400" dirty="0"/>
          </a:p>
          <a:p>
            <a:pPr lvl="2">
              <a:lnSpc>
                <a:spcPct val="150000"/>
              </a:lnSpc>
            </a:pPr>
            <a:r>
              <a:rPr lang="en-US" sz="1500" dirty="0"/>
              <a:t>Compute the average load of PEs and migrate chares to make each PE reach the average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Hybrid LB</a:t>
            </a:r>
          </a:p>
          <a:p>
            <a:pPr lvl="2">
              <a:lnSpc>
                <a:spcPct val="150000"/>
              </a:lnSpc>
            </a:pPr>
            <a:r>
              <a:rPr lang="en-US" sz="1500" dirty="0"/>
              <a:t>Hierarchical Load balancing -&gt; </a:t>
            </a:r>
            <a:r>
              <a:rPr lang="en-US" sz="1500" dirty="0" err="1"/>
              <a:t>RefineLB</a:t>
            </a:r>
            <a:r>
              <a:rPr lang="en-US" sz="1500" dirty="0"/>
              <a:t> for the 1st level of the hierarchy of Pes and </a:t>
            </a:r>
            <a:r>
              <a:rPr lang="en-US" sz="1500" dirty="0" err="1"/>
              <a:t>GreedyRefineLB</a:t>
            </a:r>
            <a:r>
              <a:rPr lang="en-US" sz="1500" dirty="0"/>
              <a:t> for the 2nd level</a:t>
            </a:r>
          </a:p>
          <a:p>
            <a:pPr lvl="1">
              <a:lnSpc>
                <a:spcPct val="150000"/>
              </a:lnSpc>
            </a:pPr>
            <a:r>
              <a:rPr lang="en-US" sz="1400" dirty="0" err="1"/>
              <a:t>NoLB</a:t>
            </a:r>
            <a:r>
              <a:rPr lang="en-US" sz="1400" dirty="0"/>
              <a:t> (Baseline, periodic load balancing is not called)</a:t>
            </a:r>
          </a:p>
          <a:p>
            <a:pPr>
              <a:lnSpc>
                <a:spcPct val="150000"/>
              </a:lnSpc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128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153164" indent="-223948" defTabSz="301742">
              <a:lnSpc>
                <a:spcPct val="130000"/>
              </a:lnSpc>
              <a:spcBef>
                <a:spcPts val="300"/>
              </a:spcBef>
              <a:defRPr sz="3343"/>
            </a:pPr>
            <a:endParaRPr lang="en-US" sz="1800" dirty="0"/>
          </a:p>
          <a:p>
            <a:pPr marL="153164" indent="-223948" defTabSz="301742">
              <a:lnSpc>
                <a:spcPct val="130000"/>
              </a:lnSpc>
              <a:spcBef>
                <a:spcPts val="300"/>
              </a:spcBef>
              <a:defRPr sz="3343"/>
            </a:pPr>
            <a:endParaRPr lang="en-US" sz="1200" dirty="0"/>
          </a:p>
          <a:p>
            <a:pPr marL="453202" lvl="1" indent="-223948" defTabSz="301742">
              <a:spcBef>
                <a:spcPts val="422"/>
              </a:spcBef>
              <a:defRPr sz="3343"/>
            </a:pPr>
            <a:endParaRPr lang="en-US" sz="1800" b="1" dirty="0"/>
          </a:p>
          <a:p>
            <a:pPr marL="590362" lvl="2" indent="-223948" defTabSz="301742">
              <a:spcBef>
                <a:spcPts val="422"/>
              </a:spcBef>
              <a:defRPr sz="3343"/>
            </a:pPr>
            <a:endParaRPr lang="en-US" sz="1200" dirty="0"/>
          </a:p>
        </p:txBody>
      </p:sp>
      <p:sp>
        <p:nvSpPr>
          <p:cNvPr id="645" name="Shape 64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62F37-04E8-4B0B-B816-DA1199949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99" y="724602"/>
            <a:ext cx="11482202" cy="3499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47C634-791E-4B27-B6A2-E7F4F029ED23}"/>
              </a:ext>
            </a:extLst>
          </p:cNvPr>
          <p:cNvSpPr txBox="1"/>
          <p:nvPr/>
        </p:nvSpPr>
        <p:spPr>
          <a:xfrm>
            <a:off x="354899" y="334549"/>
            <a:ext cx="186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Fixed LB </a:t>
            </a:r>
            <a:r>
              <a:rPr lang="en-US" b="1" dirty="0" err="1"/>
              <a:t>freq</a:t>
            </a:r>
            <a:r>
              <a:rPr lang="en-US" b="1" dirty="0"/>
              <a:t> = 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397D7-DB96-433E-B075-4F02E058A17F}"/>
              </a:ext>
            </a:extLst>
          </p:cNvPr>
          <p:cNvSpPr txBox="1"/>
          <p:nvPr/>
        </p:nvSpPr>
        <p:spPr>
          <a:xfrm>
            <a:off x="6286812" y="313828"/>
            <a:ext cx="300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Fixed decomposition ratio = 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C2A032-0F1A-470C-B3FB-E86444A6C96C}"/>
              </a:ext>
            </a:extLst>
          </p:cNvPr>
          <p:cNvSpPr txBox="1">
            <a:spLocks/>
          </p:cNvSpPr>
          <p:nvPr/>
        </p:nvSpPr>
        <p:spPr>
          <a:xfrm>
            <a:off x="762000" y="4265873"/>
            <a:ext cx="10972800" cy="1677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300" dirty="0"/>
              <a:t>More number of chares per PE -&gt; Load imbalance reduced</a:t>
            </a:r>
          </a:p>
          <a:p>
            <a:pPr>
              <a:lnSpc>
                <a:spcPct val="150000"/>
              </a:lnSpc>
            </a:pPr>
            <a:r>
              <a:rPr lang="en-US" sz="2300" dirty="0"/>
              <a:t>More frequent LB -&gt; Load imbalance reduce</a:t>
            </a:r>
          </a:p>
          <a:p>
            <a:pPr>
              <a:lnSpc>
                <a:spcPct val="150000"/>
              </a:lnSpc>
            </a:pPr>
            <a:r>
              <a:rPr lang="en-US" sz="2300" dirty="0"/>
              <a:t>The reduced load imbalance leads to </a:t>
            </a:r>
            <a:r>
              <a:rPr lang="en-US" sz="2300" b="1" dirty="0"/>
              <a:t>performance gain</a:t>
            </a:r>
            <a:r>
              <a:rPr lang="en-US" sz="2300" dirty="0"/>
              <a:t>?  </a:t>
            </a:r>
            <a:r>
              <a:rPr lang="en-US" sz="2300" b="1" dirty="0">
                <a:solidFill>
                  <a:srgbClr val="FF0000"/>
                </a:solidFill>
              </a:rPr>
              <a:t>NO!</a:t>
            </a:r>
          </a:p>
          <a:p>
            <a:pPr>
              <a:lnSpc>
                <a:spcPct val="150000"/>
              </a:lnSpc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2346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153164" indent="-223948" defTabSz="301742">
              <a:lnSpc>
                <a:spcPct val="130000"/>
              </a:lnSpc>
              <a:spcBef>
                <a:spcPts val="300"/>
              </a:spcBef>
              <a:defRPr sz="3343"/>
            </a:pPr>
            <a:endParaRPr lang="en-US" sz="1800" dirty="0"/>
          </a:p>
          <a:p>
            <a:pPr marL="153164" indent="-223948" defTabSz="301742">
              <a:lnSpc>
                <a:spcPct val="130000"/>
              </a:lnSpc>
              <a:spcBef>
                <a:spcPts val="300"/>
              </a:spcBef>
              <a:defRPr sz="3343"/>
            </a:pPr>
            <a:endParaRPr lang="en-US" sz="1200" dirty="0"/>
          </a:p>
          <a:p>
            <a:pPr marL="453202" lvl="1" indent="-223948" defTabSz="301742">
              <a:spcBef>
                <a:spcPts val="422"/>
              </a:spcBef>
              <a:defRPr sz="3343"/>
            </a:pPr>
            <a:endParaRPr lang="en-US" sz="1800" b="1" dirty="0"/>
          </a:p>
          <a:p>
            <a:pPr marL="590362" lvl="2" indent="-223948" defTabSz="301742">
              <a:spcBef>
                <a:spcPts val="422"/>
              </a:spcBef>
              <a:defRPr sz="3343"/>
            </a:pPr>
            <a:endParaRPr lang="en-US" sz="1200" dirty="0"/>
          </a:p>
        </p:txBody>
      </p:sp>
      <p:sp>
        <p:nvSpPr>
          <p:cNvPr id="645" name="Shape 64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7C634-791E-4B27-B6A2-E7F4F029ED23}"/>
              </a:ext>
            </a:extLst>
          </p:cNvPr>
          <p:cNvSpPr txBox="1"/>
          <p:nvPr/>
        </p:nvSpPr>
        <p:spPr>
          <a:xfrm>
            <a:off x="354899" y="334549"/>
            <a:ext cx="186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Fixed LB </a:t>
            </a:r>
            <a:r>
              <a:rPr lang="en-US" b="1" dirty="0" err="1"/>
              <a:t>freq</a:t>
            </a:r>
            <a:r>
              <a:rPr lang="en-US" b="1" dirty="0"/>
              <a:t> = 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397D7-DB96-433E-B075-4F02E058A17F}"/>
              </a:ext>
            </a:extLst>
          </p:cNvPr>
          <p:cNvSpPr txBox="1"/>
          <p:nvPr/>
        </p:nvSpPr>
        <p:spPr>
          <a:xfrm>
            <a:off x="6286812" y="313828"/>
            <a:ext cx="300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Fixed decomposition ratio = 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C2A032-0F1A-470C-B3FB-E86444A6C96C}"/>
              </a:ext>
            </a:extLst>
          </p:cNvPr>
          <p:cNvSpPr txBox="1">
            <a:spLocks/>
          </p:cNvSpPr>
          <p:nvPr/>
        </p:nvSpPr>
        <p:spPr>
          <a:xfrm>
            <a:off x="762000" y="4265873"/>
            <a:ext cx="10972800" cy="1677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300" dirty="0"/>
              <a:t>More number of chares per PE -&gt; Performance get worse with more than 8 chares / PE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More number of chares -&gt; surface to volume ratio increases, scheduling overhead, lack of locality</a:t>
            </a:r>
          </a:p>
          <a:p>
            <a:pPr>
              <a:lnSpc>
                <a:spcPct val="150000"/>
              </a:lnSpc>
            </a:pPr>
            <a:r>
              <a:rPr lang="en-US" sz="2300" dirty="0"/>
              <a:t>More frequent LB -&gt; Performance doesn’t get better from 10 iterations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Load balancing overhead, migrating cost</a:t>
            </a:r>
          </a:p>
          <a:p>
            <a:pPr>
              <a:lnSpc>
                <a:spcPct val="150000"/>
              </a:lnSpc>
            </a:pPr>
            <a:endParaRPr lang="en-US" sz="2300" dirty="0"/>
          </a:p>
          <a:p>
            <a:pPr>
              <a:lnSpc>
                <a:spcPct val="150000"/>
              </a:lnSpc>
            </a:pPr>
            <a:endParaRPr lang="en-US" sz="23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6D68C7-7A5B-4B01-9FC4-EB0DBF28C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99" y="703880"/>
            <a:ext cx="11452734" cy="340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 dirty="0"/>
          </a:p>
        </p:txBody>
      </p:sp>
      <p:sp>
        <p:nvSpPr>
          <p:cNvPr id="5" name="Shape 604"/>
          <p:cNvSpPr txBox="1">
            <a:spLocks/>
          </p:cNvSpPr>
          <p:nvPr/>
        </p:nvSpPr>
        <p:spPr>
          <a:xfrm>
            <a:off x="3009902" y="2057401"/>
            <a:ext cx="6172201" cy="3143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 anchor="t">
            <a:normAutofit/>
          </a:bodyPr>
          <a:lstStyle>
            <a:lvl1pPr marL="471487" marR="0" indent="-471487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838200" marR="0" indent="-381000" algn="l" defTabSz="650240" rtl="0" latinLnBrk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1333500" marR="0" indent="-41910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1874520" marR="0" indent="-50292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2331720" marR="0" indent="-502920" algn="l" defTabSz="650240" rtl="0" latinLnBrk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25908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30226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34544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886200" marR="0" indent="-431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endParaRPr lang="en-US" sz="232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36F951-08CF-44B8-AB70-44B85DDE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timing result of Lassen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A5D4B7-2DFC-456E-AA35-4C1392F17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708" y="1466851"/>
            <a:ext cx="4975691" cy="4324350"/>
          </a:xfrm>
        </p:spPr>
        <p:txBody>
          <a:bodyPr>
            <a:normAutofit fontScale="92500" lnSpcReduction="20000"/>
          </a:bodyPr>
          <a:lstStyle/>
          <a:p>
            <a:pPr marL="153164" indent="-223948" defTabSz="301742">
              <a:lnSpc>
                <a:spcPct val="150000"/>
              </a:lnSpc>
              <a:spcBef>
                <a:spcPts val="300"/>
              </a:spcBef>
              <a:defRPr sz="3343"/>
            </a:pPr>
            <a:r>
              <a:rPr lang="en-US" sz="2800" dirty="0"/>
              <a:t>More frequent LB</a:t>
            </a:r>
          </a:p>
          <a:p>
            <a:pPr marL="453202" lvl="1" indent="-223948" defTabSz="301742">
              <a:lnSpc>
                <a:spcPct val="150000"/>
              </a:lnSpc>
              <a:spcBef>
                <a:spcPts val="300"/>
              </a:spcBef>
              <a:defRPr sz="3343"/>
            </a:pPr>
            <a:r>
              <a:rPr lang="en-US" sz="2300" dirty="0"/>
              <a:t>LB Overhead increased</a:t>
            </a:r>
          </a:p>
          <a:p>
            <a:pPr marL="153164" indent="-223948" defTabSz="301742">
              <a:lnSpc>
                <a:spcPct val="150000"/>
              </a:lnSpc>
              <a:spcBef>
                <a:spcPts val="300"/>
              </a:spcBef>
              <a:defRPr sz="3343"/>
            </a:pPr>
            <a:r>
              <a:rPr lang="en-US" sz="2600" dirty="0"/>
              <a:t>Higher decomposition ratio</a:t>
            </a:r>
          </a:p>
          <a:p>
            <a:pPr marL="453202" lvl="1" indent="-223948" defTabSz="301742">
              <a:lnSpc>
                <a:spcPct val="150000"/>
              </a:lnSpc>
              <a:spcBef>
                <a:spcPts val="300"/>
              </a:spcBef>
              <a:defRPr sz="3343"/>
            </a:pPr>
            <a:r>
              <a:rPr lang="en-US" sz="2300" dirty="0"/>
              <a:t>Application time increased</a:t>
            </a:r>
          </a:p>
          <a:p>
            <a:pPr marL="753239" lvl="2" indent="-223948" defTabSz="301742">
              <a:lnSpc>
                <a:spcPct val="150000"/>
              </a:lnSpc>
              <a:spcBef>
                <a:spcPts val="300"/>
              </a:spcBef>
              <a:defRPr sz="3343"/>
            </a:pPr>
            <a:r>
              <a:rPr lang="en-US" sz="2000" dirty="0"/>
              <a:t>Lack of locality</a:t>
            </a:r>
          </a:p>
          <a:p>
            <a:pPr marL="753239" lvl="2" indent="-223948" defTabSz="301742">
              <a:lnSpc>
                <a:spcPct val="150000"/>
              </a:lnSpc>
              <a:spcBef>
                <a:spcPts val="300"/>
              </a:spcBef>
              <a:defRPr sz="3343"/>
            </a:pPr>
            <a:r>
              <a:rPr lang="en-US" sz="2000" dirty="0"/>
              <a:t>Scheduling overhead</a:t>
            </a:r>
          </a:p>
          <a:p>
            <a:pPr marL="753239" lvl="2" indent="-223948" defTabSz="301742">
              <a:lnSpc>
                <a:spcPct val="150000"/>
              </a:lnSpc>
              <a:spcBef>
                <a:spcPts val="300"/>
              </a:spcBef>
              <a:defRPr sz="3343"/>
            </a:pPr>
            <a:r>
              <a:rPr lang="en-US" sz="2000" dirty="0"/>
              <a:t>Surface to volume ratio increased</a:t>
            </a:r>
          </a:p>
          <a:p>
            <a:pPr marL="153164" indent="-223948" defTabSz="301742">
              <a:lnSpc>
                <a:spcPct val="150000"/>
              </a:lnSpc>
              <a:spcBef>
                <a:spcPts val="300"/>
              </a:spcBef>
              <a:defRPr sz="3343"/>
            </a:pPr>
            <a:r>
              <a:rPr lang="en-US" sz="2600" dirty="0"/>
              <a:t>Periodic LB have limitation in performance gain</a:t>
            </a:r>
          </a:p>
          <a:p>
            <a:pPr marL="290325" lvl="1" indent="-223948" defTabSz="301742">
              <a:spcBef>
                <a:spcPts val="300"/>
              </a:spcBef>
              <a:defRPr sz="3343"/>
            </a:pPr>
            <a:endParaRPr lang="en-US" sz="2300" dirty="0"/>
          </a:p>
        </p:txBody>
      </p:sp>
      <p:pic>
        <p:nvPicPr>
          <p:cNvPr id="10" name="그림 3">
            <a:extLst>
              <a:ext uri="{FF2B5EF4-FFF2-40B4-BE49-F238E27FC236}">
                <a16:creationId xmlns:a16="http://schemas.microsoft.com/office/drawing/2014/main" id="{768C1E5A-2E35-4144-AC16-957428912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6851"/>
            <a:ext cx="6606708" cy="44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9796</TotalTime>
  <Words>902</Words>
  <Application>Microsoft Macintosh PowerPoint</Application>
  <PresentationFormat>Widescreen</PresentationFormat>
  <Paragraphs>152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Georgia</vt:lpstr>
      <vt:lpstr>Office Theme</vt:lpstr>
      <vt:lpstr>Integrated Runtime of Charm++ and OpenMP</vt:lpstr>
      <vt:lpstr>Tables of contents</vt:lpstr>
      <vt:lpstr>Motivation</vt:lpstr>
      <vt:lpstr>Ways to resolve load imbalance within a node </vt:lpstr>
      <vt:lpstr>Analysis of periodic load balancing / overdecomposition</vt:lpstr>
      <vt:lpstr>Analysis of periodic load balancing / overdecomposition</vt:lpstr>
      <vt:lpstr>PowerPoint Presentation</vt:lpstr>
      <vt:lpstr>PowerPoint Presentation</vt:lpstr>
      <vt:lpstr>Detailed timing result of Lassen</vt:lpstr>
      <vt:lpstr>Implementation</vt:lpstr>
      <vt:lpstr>Implementation – Integrated OpenMP on Charm++</vt:lpstr>
      <vt:lpstr>Implementation</vt:lpstr>
      <vt:lpstr>Evaluation</vt:lpstr>
      <vt:lpstr>LB factor &amp; Performance on a single node – Lassen</vt:lpstr>
      <vt:lpstr>Scaling results – Lassen</vt:lpstr>
      <vt:lpstr>Scaling result – Kripke</vt:lpstr>
      <vt:lpstr>Scaling result – ChaNGa</vt:lpstr>
      <vt:lpstr>Publications &amp; Future work</vt:lpstr>
      <vt:lpstr>Summary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meeting Seonmyeong Bak</dc:title>
  <dc:creator>Bak, Seonmyeong</dc:creator>
  <cp:lastModifiedBy>Bak, Seonmyeong</cp:lastModifiedBy>
  <cp:revision>1097</cp:revision>
  <cp:lastPrinted>2015-12-12T21:53:56Z</cp:lastPrinted>
  <dcterms:created xsi:type="dcterms:W3CDTF">2015-09-15T22:10:33Z</dcterms:created>
  <dcterms:modified xsi:type="dcterms:W3CDTF">2018-04-11T16:32:39Z</dcterms:modified>
</cp:coreProperties>
</file>