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2" r:id="rId1"/>
    <p:sldMasterId id="2147483774" r:id="rId2"/>
  </p:sldMasterIdLst>
  <p:notesMasterIdLst>
    <p:notesMasterId r:id="rId30"/>
  </p:notesMasterIdLst>
  <p:handoutMasterIdLst>
    <p:handoutMasterId r:id="rId31"/>
  </p:handoutMasterIdLst>
  <p:sldIdLst>
    <p:sldId id="256" r:id="rId3"/>
    <p:sldId id="257" r:id="rId4"/>
    <p:sldId id="258" r:id="rId5"/>
    <p:sldId id="264" r:id="rId6"/>
    <p:sldId id="265" r:id="rId7"/>
    <p:sldId id="280" r:id="rId8"/>
    <p:sldId id="259" r:id="rId9"/>
    <p:sldId id="266" r:id="rId10"/>
    <p:sldId id="268" r:id="rId11"/>
    <p:sldId id="260" r:id="rId12"/>
    <p:sldId id="267" r:id="rId13"/>
    <p:sldId id="269" r:id="rId14"/>
    <p:sldId id="270" r:id="rId15"/>
    <p:sldId id="262" r:id="rId16"/>
    <p:sldId id="271" r:id="rId17"/>
    <p:sldId id="272" r:id="rId18"/>
    <p:sldId id="274" r:id="rId19"/>
    <p:sldId id="273" r:id="rId20"/>
    <p:sldId id="261" r:id="rId21"/>
    <p:sldId id="282" r:id="rId22"/>
    <p:sldId id="263" r:id="rId23"/>
    <p:sldId id="275" r:id="rId24"/>
    <p:sldId id="276" r:id="rId25"/>
    <p:sldId id="277" r:id="rId26"/>
    <p:sldId id="278" r:id="rId27"/>
    <p:sldId id="279" r:id="rId28"/>
    <p:sldId id="281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3"/>
    <p:restoredTop sz="86482"/>
  </p:normalViewPr>
  <p:slideViewPr>
    <p:cSldViewPr snapToGrid="0" snapToObjects="1">
      <p:cViewPr>
        <p:scale>
          <a:sx n="75" d="100"/>
          <a:sy n="75" d="100"/>
        </p:scale>
        <p:origin x="1488" y="5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3352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A924D0-E98E-7248-91B2-B6C152F2C40E}" type="datetimeFigureOut">
              <a:rPr lang="en-US" smtClean="0"/>
              <a:t>4/12/18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798028-2798-F345-B323-F599983E35C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02380"/>
            <a:ext cx="582693" cy="441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445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3CE20E-14C3-4746-B241-F6FBFFBD84C3}" type="datetimeFigureOut">
              <a:rPr lang="en-US" smtClean="0"/>
              <a:t>4/12/18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C174FE-F878-F948-A102-1C7BB76F3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281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174FE-F878-F948-A102-1C7BB76F3C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459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174FE-F878-F948-A102-1C7BB76F3C3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8785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Diagram to show</a:t>
            </a:r>
            <a:r>
              <a:rPr lang="en-US" baseline="0" dirty="0" smtClean="0"/>
              <a:t> if there are multiple parameters, how the copied approach works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174FE-F878-F948-A102-1C7BB76F3C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2168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E95F4-AFBB-6744-A3B2-685D66D682BB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6157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E95F4-AFBB-6744-A3B2-685D66D682BB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38135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174FE-F878-F948-A102-1C7BB76F3C3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8434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E95F4-AFBB-6744-A3B2-685D66D682BB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9784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174FE-F878-F948-A102-1C7BB76F3C3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096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174FE-F878-F948-A102-1C7BB76F3C3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38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46E-8406-7241-8A74-D646B0713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540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46E-8406-7241-8A74-D646B0713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992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46E-8406-7241-8A74-D646B0713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6497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46E-8406-7241-8A74-D646B0713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025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46E-8406-7241-8A74-D646B0713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4629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46E-8406-7241-8A74-D646B0713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1468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46E-8406-7241-8A74-D646B0713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6659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46E-8406-7241-8A74-D646B0713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929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46E-8406-7241-8A74-D646B0713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7808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46E-8406-7241-8A74-D646B0713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011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46E-8406-7241-8A74-D646B0713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453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17D3B-4084-1945-BFA3-F820F9B27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441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A546E-8406-7241-8A74-D646B0713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730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9859" y="502024"/>
            <a:ext cx="9144000" cy="1896316"/>
          </a:xfrm>
        </p:spPr>
        <p:txBody>
          <a:bodyPr/>
          <a:lstStyle/>
          <a:p>
            <a:r>
              <a:rPr lang="en-US" dirty="0" smtClean="0"/>
              <a:t>Recent Communication Optimizations in Charm++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5426" y="2828085"/>
            <a:ext cx="9144000" cy="1655762"/>
          </a:xfrm>
        </p:spPr>
        <p:txBody>
          <a:bodyPr/>
          <a:lstStyle/>
          <a:p>
            <a:r>
              <a:rPr lang="en-US" dirty="0" smtClean="0"/>
              <a:t>Nitin Bhat </a:t>
            </a:r>
          </a:p>
          <a:p>
            <a:r>
              <a:rPr lang="en-US" dirty="0" smtClean="0"/>
              <a:t>Software Engineer </a:t>
            </a:r>
          </a:p>
          <a:p>
            <a:r>
              <a:rPr lang="en-US" dirty="0" err="1" smtClean="0"/>
              <a:t>Charmworks</a:t>
            </a:r>
            <a:r>
              <a:rPr lang="en-US" dirty="0" smtClean="0"/>
              <a:t>, Inc.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980267" y="5317067"/>
            <a:ext cx="7061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16</a:t>
            </a:r>
            <a:r>
              <a:rPr lang="en-US" sz="3600" baseline="30000" dirty="0" smtClean="0"/>
              <a:t>th</a:t>
            </a:r>
            <a:r>
              <a:rPr lang="en-US" sz="3600" dirty="0" smtClean="0"/>
              <a:t> Annual Charm Workshop 2018</a:t>
            </a:r>
            <a:endParaRPr lang="en-US" sz="3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1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15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2416" y="2490487"/>
            <a:ext cx="10515600" cy="1325563"/>
          </a:xfrm>
        </p:spPr>
        <p:txBody>
          <a:bodyPr/>
          <a:lstStyle/>
          <a:p>
            <a:r>
              <a:rPr lang="en-US" dirty="0" smtClean="0"/>
              <a:t>Zero-copy Direct API	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10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8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3ABF-9154-8242-AE36-46F9FD6635B2}" type="slidenum">
              <a:rPr lang="en-US" altLang="en-US" smtClean="0"/>
              <a:pPr/>
              <a:t>11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1676400" y="152401"/>
            <a:ext cx="8743950" cy="2280948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Module </a:t>
            </a:r>
            <a:r>
              <a:rPr lang="en-US" sz="1600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forcecalculations</a:t>
            </a:r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{</a:t>
            </a: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     </a:t>
            </a:r>
            <a:r>
              <a:rPr lang="is-I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…...</a:t>
            </a:r>
            <a:endParaRPr lang="en-US" sz="1600" dirty="0">
              <a:solidFill>
                <a:schemeClr val="tx1"/>
              </a:solidFill>
              <a:ea typeface="Courier New" charset="0"/>
              <a:cs typeface="Courier New" charset="0"/>
            </a:endParaRP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     array [1D] Cell {</a:t>
            </a: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	      entry forces( ) ;</a:t>
            </a: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	      entry void </a:t>
            </a:r>
            <a:r>
              <a:rPr lang="en-US" sz="1600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recv_forces</a:t>
            </a:r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(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CkNcpySource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src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int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size, double </a:t>
            </a:r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value);</a:t>
            </a: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     }</a:t>
            </a: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     </a:t>
            </a:r>
            <a:r>
              <a:rPr lang="is-I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….....</a:t>
            </a:r>
            <a:endParaRPr lang="en-US" sz="1600" dirty="0">
              <a:solidFill>
                <a:schemeClr val="tx1"/>
              </a:solidFill>
              <a:ea typeface="Courier New" charset="0"/>
              <a:cs typeface="Courier New" charset="0"/>
            </a:endParaRP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5090160" y="24384"/>
            <a:ext cx="2819400" cy="2953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forcecalculations.ci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63330" y="2922257"/>
            <a:ext cx="7860270" cy="14725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void 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recv_forces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(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CkNcpySource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src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int</a:t>
            </a:r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size, double value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) {                       </a:t>
            </a:r>
            <a:r>
              <a:rPr lang="is-IS" sz="1600" dirty="0" smtClean="0">
                <a:solidFill>
                  <a:schemeClr val="tx1"/>
                </a:solidFill>
              </a:rPr>
              <a:t>                                    </a:t>
            </a:r>
          </a:p>
          <a:p>
            <a:r>
              <a:rPr lang="is-IS" sz="1600" dirty="0">
                <a:solidFill>
                  <a:schemeClr val="tx1"/>
                </a:solidFill>
              </a:rPr>
              <a:t> </a:t>
            </a:r>
            <a:r>
              <a:rPr lang="is-IS" sz="1600" dirty="0" smtClean="0">
                <a:solidFill>
                  <a:schemeClr val="tx1"/>
                </a:solidFill>
              </a:rPr>
              <a:t>         Callback recv_cb </a:t>
            </a:r>
            <a:r>
              <a:rPr lang="is-IS" sz="1600" dirty="0">
                <a:solidFill>
                  <a:schemeClr val="tx1"/>
                </a:solidFill>
              </a:rPr>
              <a:t>= new Callback(CkIndex_Cell</a:t>
            </a:r>
            <a:r>
              <a:rPr lang="is-IS" sz="1600" dirty="0" smtClean="0">
                <a:solidFill>
                  <a:schemeClr val="tx1"/>
                </a:solidFill>
              </a:rPr>
              <a:t>::recv_completed</a:t>
            </a:r>
            <a:r>
              <a:rPr lang="is-IS" sz="1600" dirty="0">
                <a:solidFill>
                  <a:schemeClr val="tx1"/>
                </a:solidFill>
              </a:rPr>
              <a:t>, cellArrayID);</a:t>
            </a:r>
            <a:endParaRPr lang="en-US" sz="1600" dirty="0" smtClean="0">
              <a:solidFill>
                <a:schemeClr val="tx1"/>
              </a:solidFill>
              <a:ea typeface="Courier New" charset="0"/>
              <a:cs typeface="Courier New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         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CkNcpyDestination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dest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(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myForces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, size*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sizeof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(double), 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recv_cb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, CK_BUFFER_REG);</a:t>
            </a:r>
          </a:p>
          <a:p>
            <a:r>
              <a:rPr lang="en-US" sz="1600" b="1" dirty="0">
                <a:solidFill>
                  <a:schemeClr val="tx1"/>
                </a:solidFill>
                <a:ea typeface="Courier New" charset="0"/>
                <a:cs typeface="Courier New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        </a:t>
            </a:r>
            <a:r>
              <a:rPr lang="en-US" sz="1600" b="1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dest.rget</a:t>
            </a:r>
            <a:r>
              <a:rPr lang="en-US" sz="1600" b="1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(</a:t>
            </a:r>
            <a:r>
              <a:rPr lang="en-US" sz="1600" b="1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src</a:t>
            </a:r>
            <a:r>
              <a:rPr lang="en-US" sz="1600" b="1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);</a:t>
            </a:r>
            <a:endParaRPr lang="is-IS" sz="1600" b="1" dirty="0">
              <a:solidFill>
                <a:schemeClr val="tx1"/>
              </a:solidFill>
              <a:ea typeface="Courier New" charset="0"/>
              <a:cs typeface="Courier New" charset="0"/>
            </a:endParaRPr>
          </a:p>
          <a:p>
            <a:r>
              <a:rPr lang="is-I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}</a:t>
            </a:r>
            <a:endParaRPr lang="en-US" sz="1600" dirty="0">
              <a:solidFill>
                <a:schemeClr val="tx1"/>
              </a:solidFill>
              <a:ea typeface="Courier New" charset="0"/>
              <a:cs typeface="Courier New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416072" y="2804916"/>
            <a:ext cx="2590800" cy="25987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forcecalculations.C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92256" y="5385449"/>
            <a:ext cx="6723344" cy="95120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s-IS" sz="1600" dirty="0">
                <a:solidFill>
                  <a:schemeClr val="tx1"/>
                </a:solidFill>
              </a:rPr>
              <a:t>Callback </a:t>
            </a:r>
            <a:r>
              <a:rPr lang="is-IS" sz="1600" dirty="0" smtClean="0">
                <a:solidFill>
                  <a:schemeClr val="tx1"/>
                </a:solidFill>
              </a:rPr>
              <a:t>send_cb </a:t>
            </a:r>
            <a:r>
              <a:rPr lang="is-IS" sz="1600" dirty="0">
                <a:solidFill>
                  <a:schemeClr val="tx1"/>
                </a:solidFill>
              </a:rPr>
              <a:t>= new Callback(CkIndex_Cell</a:t>
            </a:r>
            <a:r>
              <a:rPr lang="is-IS" sz="1600" dirty="0" smtClean="0">
                <a:solidFill>
                  <a:schemeClr val="tx1"/>
                </a:solidFill>
              </a:rPr>
              <a:t>::send_completed, </a:t>
            </a:r>
            <a:r>
              <a:rPr lang="is-IS" sz="1600" dirty="0">
                <a:solidFill>
                  <a:schemeClr val="tx1"/>
                </a:solidFill>
              </a:rPr>
              <a:t>cellArrayID</a:t>
            </a:r>
            <a:r>
              <a:rPr lang="is-IS" sz="1600" dirty="0" smtClean="0">
                <a:solidFill>
                  <a:schemeClr val="tx1"/>
                </a:solidFill>
              </a:rPr>
              <a:t>);</a:t>
            </a:r>
            <a:br>
              <a:rPr lang="is-IS" sz="1600" dirty="0" smtClean="0">
                <a:solidFill>
                  <a:schemeClr val="tx1"/>
                </a:solidFill>
              </a:rPr>
            </a:br>
            <a:r>
              <a:rPr lang="is-IS" sz="1600" dirty="0" smtClean="0">
                <a:solidFill>
                  <a:schemeClr val="tx1"/>
                </a:solidFill>
              </a:rPr>
              <a:t>CkNcpySource src(forces, size*sizeof(double), send_cb, CK_BUFFER_REG);</a:t>
            </a:r>
          </a:p>
          <a:p>
            <a:r>
              <a:rPr lang="en-US" sz="1600" dirty="0" err="1" smtClean="0">
                <a:solidFill>
                  <a:schemeClr val="tx1"/>
                </a:solidFill>
                <a:latin typeface="+mj-lt"/>
                <a:ea typeface="Courier New" charset="0"/>
                <a:cs typeface="Courier New" charset="0"/>
              </a:rPr>
              <a:t>Cell_Proxy</a:t>
            </a:r>
            <a:r>
              <a:rPr lang="en-US" sz="1600" dirty="0" smtClean="0">
                <a:solidFill>
                  <a:schemeClr val="tx1"/>
                </a:solidFill>
                <a:latin typeface="+mj-lt"/>
                <a:ea typeface="Courier New" charset="0"/>
                <a:cs typeface="Courier New" charset="0"/>
              </a:rPr>
              <a:t>[n</a:t>
            </a:r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].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recv_forces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(</a:t>
            </a:r>
            <a:r>
              <a:rPr lang="en-US" sz="1600" b="1" dirty="0" err="1" smtClean="0">
                <a:solidFill>
                  <a:srgbClr val="002060"/>
                </a:solidFill>
                <a:ea typeface="Courier New" charset="0"/>
                <a:cs typeface="Courier New" charset="0"/>
              </a:rPr>
              <a:t>src</a:t>
            </a:r>
            <a:r>
              <a:rPr lang="en-US" sz="1600" b="1" dirty="0" smtClean="0">
                <a:solidFill>
                  <a:srgbClr val="002060"/>
                </a:solidFill>
                <a:ea typeface="Courier New" charset="0"/>
                <a:cs typeface="Courier New" charset="0"/>
              </a:rPr>
              <a:t>, 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1000000</a:t>
            </a:r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, 4.0);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651248" y="5166182"/>
            <a:ext cx="2667000" cy="2825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forcecalculations.C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05300" y="2413642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Charm Interface File - Declarations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2200" y="4394849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C++ Code File – Entry method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08348" y="6336651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C++ Code File – Call site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70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318846" y="5991713"/>
            <a:ext cx="9401908" cy="7292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42074" y="3804100"/>
            <a:ext cx="3006880" cy="5360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9804" y="160247"/>
            <a:ext cx="9495294" cy="44154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Zero-copy Direct API - What </a:t>
            </a:r>
            <a:r>
              <a:rPr lang="en-US" sz="3200" dirty="0"/>
              <a:t>happens under the hood?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3ABF-9154-8242-AE36-46F9FD6635B2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55" name="TextBox 54"/>
          <p:cNvSpPr txBox="1"/>
          <p:nvPr/>
        </p:nvSpPr>
        <p:spPr>
          <a:xfrm>
            <a:off x="2963252" y="64515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Node 0 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866510" y="591444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Node 1 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751191" y="1108743"/>
            <a:ext cx="5214652" cy="115915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is-IS" sz="1600" dirty="0">
                <a:solidFill>
                  <a:schemeClr val="tx1"/>
                </a:solidFill>
              </a:rPr>
              <a:t>	</a:t>
            </a:r>
            <a:r>
              <a:rPr lang="is-IS" sz="1600" b="1" dirty="0">
                <a:solidFill>
                  <a:schemeClr val="tx1"/>
                </a:solidFill>
              </a:rPr>
              <a:t>Charm++</a:t>
            </a:r>
            <a:r>
              <a:rPr lang="is-IS" sz="1100" b="1" dirty="0">
                <a:solidFill>
                  <a:schemeClr val="tx1"/>
                </a:solidFill>
              </a:rPr>
              <a:t>.</a:t>
            </a:r>
          </a:p>
          <a:p>
            <a:r>
              <a:rPr lang="is-IS" sz="1100" b="1" dirty="0" smtClean="0">
                <a:solidFill>
                  <a:schemeClr val="tx1"/>
                </a:solidFill>
              </a:rPr>
              <a:t>......</a:t>
            </a:r>
          </a:p>
          <a:p>
            <a:r>
              <a:rPr lang="is-IS" sz="1400" b="1" dirty="0">
                <a:solidFill>
                  <a:schemeClr val="tx1"/>
                </a:solidFill>
              </a:rPr>
              <a:t>CkNcpySource src(forces, size*sizeof(double), send_cb</a:t>
            </a:r>
            <a:r>
              <a:rPr lang="is-IS" sz="1400" b="1" dirty="0" smtClean="0">
                <a:solidFill>
                  <a:schemeClr val="tx1"/>
                </a:solidFill>
              </a:rPr>
              <a:t>);</a:t>
            </a:r>
            <a:endParaRPr lang="is-IS" sz="1400" b="1" dirty="0">
              <a:solidFill>
                <a:schemeClr val="tx1"/>
              </a:solidFill>
            </a:endParaRPr>
          </a:p>
          <a:p>
            <a:r>
              <a:rPr lang="en-US" sz="1400" b="1" dirty="0">
                <a:solidFill>
                  <a:schemeClr val="tx1"/>
                </a:solidFill>
              </a:rPr>
              <a:t>C</a:t>
            </a:r>
            <a:r>
              <a:rPr lang="is-IS" sz="1400" b="1" dirty="0">
                <a:solidFill>
                  <a:schemeClr val="tx1"/>
                </a:solidFill>
              </a:rPr>
              <a:t>ell_Proxy [n]. </a:t>
            </a:r>
            <a:r>
              <a:rPr lang="en-US" sz="1400" b="1" dirty="0" err="1" smtClean="0">
                <a:solidFill>
                  <a:schemeClr val="tx1"/>
                </a:solidFill>
              </a:rPr>
              <a:t>recv_force</a:t>
            </a:r>
            <a:r>
              <a:rPr lang="is-IS" sz="1400" b="1" dirty="0" smtClean="0">
                <a:solidFill>
                  <a:schemeClr val="tx1"/>
                </a:solidFill>
              </a:rPr>
              <a:t>(src</a:t>
            </a:r>
            <a:r>
              <a:rPr lang="en-US" sz="14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, </a:t>
            </a:r>
            <a:r>
              <a:rPr lang="is-IS" sz="1400" b="1" dirty="0" smtClean="0">
                <a:solidFill>
                  <a:schemeClr val="tx1"/>
                </a:solidFill>
              </a:rPr>
              <a:t>size</a:t>
            </a:r>
            <a:r>
              <a:rPr lang="is-IS" sz="1400" b="1" dirty="0">
                <a:solidFill>
                  <a:schemeClr val="tx1"/>
                </a:solidFill>
              </a:rPr>
              <a:t>, value); </a:t>
            </a:r>
          </a:p>
          <a:p>
            <a:r>
              <a:rPr lang="is-IS" sz="1100" dirty="0">
                <a:solidFill>
                  <a:schemeClr val="tx1"/>
                </a:solidFill>
              </a:rPr>
              <a:t>....... </a:t>
            </a:r>
          </a:p>
          <a:p>
            <a:endParaRPr lang="is-IS" sz="11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is-IS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6280706" y="1042097"/>
            <a:ext cx="4734391" cy="122580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Charm++</a:t>
            </a:r>
          </a:p>
          <a:p>
            <a:r>
              <a:rPr lang="en-US" sz="1400" b="1" dirty="0">
                <a:solidFill>
                  <a:schemeClr val="tx1"/>
                </a:solidFill>
              </a:rPr>
              <a:t>void </a:t>
            </a:r>
            <a:r>
              <a:rPr lang="en-US" sz="1400" b="1" dirty="0" err="1">
                <a:solidFill>
                  <a:schemeClr val="tx1"/>
                </a:solidFill>
              </a:rPr>
              <a:t>recv_force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</a:rPr>
              <a:t>(</a:t>
            </a:r>
            <a:r>
              <a:rPr lang="en-US" sz="1400" b="1" dirty="0" err="1" smtClean="0">
                <a:solidFill>
                  <a:schemeClr val="tx1"/>
                </a:solidFill>
              </a:rPr>
              <a:t>CkNcpySoruce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src</a:t>
            </a:r>
            <a:r>
              <a:rPr lang="en-US" sz="1400" b="1" dirty="0" smtClean="0">
                <a:solidFill>
                  <a:schemeClr val="tx1"/>
                </a:solidFill>
              </a:rPr>
              <a:t>, </a:t>
            </a:r>
            <a:r>
              <a:rPr lang="en-US" sz="1400" b="1" dirty="0" err="1">
                <a:solidFill>
                  <a:schemeClr val="tx1"/>
                </a:solidFill>
              </a:rPr>
              <a:t>int</a:t>
            </a:r>
            <a:r>
              <a:rPr lang="en-US" sz="1400" b="1" dirty="0">
                <a:solidFill>
                  <a:schemeClr val="tx1"/>
                </a:solidFill>
              </a:rPr>
              <a:t> size, </a:t>
            </a:r>
            <a:r>
              <a:rPr lang="en-US" sz="1400" b="1" dirty="0" err="1">
                <a:solidFill>
                  <a:schemeClr val="tx1"/>
                </a:solidFill>
              </a:rPr>
              <a:t>int</a:t>
            </a:r>
            <a:r>
              <a:rPr lang="en-US" sz="1400" b="1" dirty="0">
                <a:solidFill>
                  <a:schemeClr val="tx1"/>
                </a:solidFill>
              </a:rPr>
              <a:t> value) {</a:t>
            </a:r>
          </a:p>
          <a:p>
            <a:r>
              <a:rPr lang="en-US" sz="1400" b="1" dirty="0" smtClean="0">
                <a:solidFill>
                  <a:schemeClr val="tx1"/>
                </a:solidFill>
              </a:rPr>
              <a:t>    </a:t>
            </a:r>
            <a:r>
              <a:rPr lang="mr-IN" sz="1400" b="1" dirty="0" smtClean="0">
                <a:solidFill>
                  <a:schemeClr val="tx1"/>
                </a:solidFill>
              </a:rPr>
              <a:t>…</a:t>
            </a:r>
            <a:endParaRPr lang="en-US" sz="1400" b="1" dirty="0" smtClean="0">
              <a:solidFill>
                <a:schemeClr val="tx1"/>
              </a:solidFill>
            </a:endParaRPr>
          </a:p>
          <a:p>
            <a:r>
              <a:rPr lang="en-US" sz="1400" b="1" dirty="0" smtClean="0">
                <a:solidFill>
                  <a:schemeClr val="tx1"/>
                </a:solidFill>
              </a:rPr>
              <a:t>    </a:t>
            </a:r>
            <a:r>
              <a:rPr lang="en-US" sz="1400" b="1" dirty="0" err="1" smtClean="0">
                <a:solidFill>
                  <a:schemeClr val="tx1"/>
                </a:solidFill>
              </a:rPr>
              <a:t>dest.rget</a:t>
            </a:r>
            <a:r>
              <a:rPr lang="en-US" sz="1400" b="1" dirty="0" smtClean="0">
                <a:solidFill>
                  <a:schemeClr val="tx1"/>
                </a:solidFill>
              </a:rPr>
              <a:t>(</a:t>
            </a:r>
            <a:r>
              <a:rPr lang="en-US" sz="1400" b="1" dirty="0" err="1" smtClean="0">
                <a:solidFill>
                  <a:schemeClr val="tx1"/>
                </a:solidFill>
              </a:rPr>
              <a:t>src</a:t>
            </a:r>
            <a:r>
              <a:rPr lang="en-US" sz="1400" b="1" dirty="0" smtClean="0">
                <a:solidFill>
                  <a:schemeClr val="tx1"/>
                </a:solidFill>
              </a:rPr>
              <a:t>);</a:t>
            </a:r>
            <a:endParaRPr lang="en-US" sz="1400" b="1" dirty="0">
              <a:solidFill>
                <a:schemeClr val="tx1"/>
              </a:solidFill>
            </a:endParaRPr>
          </a:p>
          <a:p>
            <a:r>
              <a:rPr lang="en-US" sz="1400" b="1" dirty="0">
                <a:solidFill>
                  <a:schemeClr val="tx1"/>
                </a:solidFill>
              </a:rPr>
              <a:t>}</a:t>
            </a:r>
          </a:p>
        </p:txBody>
      </p:sp>
      <p:cxnSp>
        <p:nvCxnSpPr>
          <p:cNvPr id="78" name="Straight Connector 77"/>
          <p:cNvCxnSpPr/>
          <p:nvPr/>
        </p:nvCxnSpPr>
        <p:spPr>
          <a:xfrm>
            <a:off x="6019800" y="762000"/>
            <a:ext cx="0" cy="52297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4300626" y="3072836"/>
            <a:ext cx="666924" cy="5344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size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2076" y="2940428"/>
            <a:ext cx="2385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Marshalling of Parameters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141836" y="2941282"/>
            <a:ext cx="3223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Un-marshalling of Parameters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273919" y="2438400"/>
            <a:ext cx="685800" cy="5360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value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468754" y="2314421"/>
            <a:ext cx="1979597" cy="5360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forces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306453" y="3081502"/>
            <a:ext cx="666924" cy="5344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size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5273919" y="2445117"/>
            <a:ext cx="685800" cy="5360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value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57146" y="6078388"/>
            <a:ext cx="1281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Network</a:t>
            </a:r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9520579" y="6078388"/>
            <a:ext cx="1281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Network</a:t>
            </a: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2670096" y="3810447"/>
            <a:ext cx="666924" cy="5344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size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336572" y="3812559"/>
            <a:ext cx="685800" cy="5426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value</a:t>
            </a:r>
          </a:p>
        </p:txBody>
      </p:sp>
      <p:sp>
        <p:nvSpPr>
          <p:cNvPr id="75" name="Rectangle 74"/>
          <p:cNvSpPr/>
          <p:nvPr/>
        </p:nvSpPr>
        <p:spPr>
          <a:xfrm>
            <a:off x="1045958" y="3810447"/>
            <a:ext cx="1176979" cy="53857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Header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3507848" y="2995119"/>
            <a:ext cx="454588" cy="53857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src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15" name="Curved Connector 114"/>
          <p:cNvCxnSpPr/>
          <p:nvPr/>
        </p:nvCxnSpPr>
        <p:spPr>
          <a:xfrm rot="10800000">
            <a:off x="625690" y="739228"/>
            <a:ext cx="435312" cy="406399"/>
          </a:xfrm>
          <a:prstGeom prst="curvedConnector3">
            <a:avLst>
              <a:gd name="adj1" fmla="val 24449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625690" y="406778"/>
            <a:ext cx="111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Sender Callback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2217765" y="3806341"/>
            <a:ext cx="454588" cy="53857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src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042073" y="3816653"/>
            <a:ext cx="1176979" cy="53857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Header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8780458" y="3959678"/>
            <a:ext cx="454588" cy="53857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src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9235046" y="3965504"/>
            <a:ext cx="666924" cy="5344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size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9918089" y="3965504"/>
            <a:ext cx="685800" cy="5360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value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9670874" y="2615185"/>
            <a:ext cx="1979597" cy="5360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myforces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41" name="Curved Connector 40"/>
          <p:cNvCxnSpPr/>
          <p:nvPr/>
        </p:nvCxnSpPr>
        <p:spPr>
          <a:xfrm rot="10800000">
            <a:off x="10978602" y="814607"/>
            <a:ext cx="756199" cy="515352"/>
          </a:xfrm>
          <a:prstGeom prst="curvedConnector3">
            <a:avLst>
              <a:gd name="adj1" fmla="val -5524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0381504" y="506658"/>
            <a:ext cx="111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Receiver Callback</a:t>
            </a:r>
            <a:endParaRPr lang="en-US" dirty="0"/>
          </a:p>
        </p:txBody>
      </p:sp>
      <p:cxnSp>
        <p:nvCxnSpPr>
          <p:cNvPr id="18" name="Curved Connector 17"/>
          <p:cNvCxnSpPr/>
          <p:nvPr/>
        </p:nvCxnSpPr>
        <p:spPr>
          <a:xfrm>
            <a:off x="6400800" y="1913467"/>
            <a:ext cx="3167708" cy="958231"/>
          </a:xfrm>
          <a:prstGeom prst="curvedConnector3">
            <a:avLst>
              <a:gd name="adj1" fmla="val -11892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044267" y="2445117"/>
            <a:ext cx="709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RGET</a:t>
            </a:r>
            <a:endParaRPr lang="en-US" dirty="0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82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4.44444E-6 L -0.13451 0.1053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22" y="5255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1.85185E-6 L -0.1569 0.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52" y="100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0.00255 L -0.10625 0.1201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13" y="6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039 0.00324 -0.0013 0.00648 -0.0013 0.00972 C -0.0013 0.02847 -0.00117 0.04815 0.00143 0.06666 C 0.00182 0.06921 0.00248 0.07153 0.00274 0.07407 C 0.00339 0.07893 0.00365 0.08379 0.00417 0.08889 C 0.00495 0.09537 0.00599 0.10208 0.0069 0.10856 C 0.00742 0.1118 0.00781 0.11528 0.00833 0.11852 C 0.00886 0.12083 0.00938 0.12338 0.00977 0.12592 C 0.01029 0.12916 0.01029 0.13264 0.01107 0.13565 C 0.01211 0.13935 0.01393 0.14236 0.01524 0.1456 C 0.01576 0.14884 0.01602 0.15231 0.01667 0.15555 C 0.01745 0.15926 0.02044 0.16921 0.02227 0.17268 C 0.02487 0.17801 0.02774 0.18264 0.0306 0.1875 C 0.0332 0.19236 0.03542 0.19722 0.03893 0.2 C 0.04154 0.20208 0.0444 0.20324 0.04727 0.20486 L 0.05143 0.20741 L 0.0556 0.20972 L 0.05977 0.21227 C 0.06107 0.21389 0.06237 0.2162 0.06393 0.21713 C 0.06745 0.21944 0.07136 0.22014 0.075 0.22222 C 0.08906 0.23055 0.06732 0.21782 0.08477 0.22708 C 0.0918 0.23078 0.09219 0.23217 0.09857 0.23449 C 0.10143 0.23541 0.10417 0.23588 0.1069 0.23703 C 0.10833 0.2375 0.10964 0.23912 0.11107 0.23935 C 0.11524 0.24074 0.1194 0.24097 0.12357 0.2419 C 0.12591 0.24259 0.12826 0.24375 0.1306 0.24444 C 0.13425 0.24537 0.13802 0.24606 0.14167 0.24699 L 0.25547 0.24444 C 0.26159 0.24421 0.26758 0.24282 0.27357 0.2419 C 0.27865 0.2412 0.28373 0.24051 0.2888 0.23935 C 0.29531 0.23796 0.30182 0.23565 0.30833 0.23449 L 0.32357 0.23194 C 0.35625 0.23449 0.38789 0.23703 0.42083 0.23703 C 0.43099 0.23703 0.44115 0.23541 0.4513 0.23449 C 0.45417 0.23333 0.4582 0.23171 0.46107 0.22963 C 0.46289 0.22824 0.46471 0.22592 0.46654 0.22453 C 0.47357 0.21967 0.47422 0.22199 0.47904 0.21481 C 0.4806 0.2125 0.48177 0.20949 0.4832 0.20741 C 0.48594 0.2037 0.49154 0.19745 0.49154 0.19745 C 0.49258 0.19491 0.49323 0.19213 0.4944 0.19004 C 0.50052 0.17916 0.49701 0.1919 0.50274 0.17778 C 0.50391 0.17477 0.50417 0.1706 0.50547 0.16782 C 0.50794 0.16227 0.51159 0.15879 0.5138 0.15301 C 0.51563 0.14815 0.51836 0.14375 0.5194 0.13819 C 0.51979 0.13565 0.52005 0.1331 0.5207 0.13078 C 0.52149 0.12824 0.52279 0.12592 0.52357 0.12338 C 0.52422 0.12106 0.52435 0.11828 0.52487 0.11597 C 0.52578 0.1125 0.52695 0.10949 0.52774 0.10602 C 0.52878 0.10116 0.52956 0.09629 0.53047 0.0912 L 0.5319 0.08379 C 0.53229 0.08148 0.53294 0.07893 0.5332 0.07639 C 0.53373 0.07315 0.53425 0.06991 0.53464 0.06666 C 0.53516 0.0625 0.53542 0.05833 0.53607 0.05416 C 0.53958 0.03125 0.5388 0.04791 0.5388 0.02708 " pathEditMode="relative" ptsTypes="AAAAAAAAAAAAAAAAAAAAAAAAAAAAAAAAAAAAAAAAAAAAAAAAAAAAAA">
                                      <p:cBhvr>
                                        <p:cTn id="3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039 0.00324 -0.0013 0.00648 -0.0013 0.00972 C -0.0013 0.02847 -0.00117 0.04815 0.00143 0.06666 C 0.00182 0.06921 0.00248 0.07153 0.00274 0.07407 C 0.00339 0.07893 0.00365 0.08379 0.00417 0.08889 C 0.00495 0.09537 0.00599 0.10208 0.0069 0.10856 C 0.00742 0.1118 0.00781 0.11528 0.00833 0.11852 C 0.00886 0.12083 0.00938 0.12338 0.00977 0.12592 C 0.01029 0.12916 0.01029 0.13264 0.01107 0.13565 C 0.01211 0.13935 0.01393 0.14236 0.01524 0.1456 C 0.01576 0.14884 0.01602 0.15231 0.01667 0.15555 C 0.01745 0.15926 0.02044 0.16921 0.02227 0.17268 C 0.02487 0.17801 0.02774 0.18264 0.0306 0.1875 C 0.0332 0.19236 0.03542 0.19722 0.03893 0.2 C 0.04154 0.20208 0.0444 0.20324 0.04727 0.20486 L 0.05143 0.20741 L 0.0556 0.20972 L 0.05977 0.21227 C 0.06107 0.21389 0.06237 0.2162 0.06393 0.21713 C 0.06745 0.21944 0.07136 0.22014 0.075 0.22222 C 0.08906 0.23055 0.06732 0.21782 0.08477 0.22708 C 0.0918 0.23078 0.09219 0.23217 0.09857 0.23449 C 0.10143 0.23541 0.10417 0.23588 0.1069 0.23703 C 0.10833 0.2375 0.10964 0.23912 0.11107 0.23935 C 0.11524 0.24074 0.1194 0.24097 0.12357 0.2419 C 0.12591 0.24259 0.12826 0.24375 0.1306 0.24444 C 0.13425 0.24537 0.13802 0.24606 0.14167 0.24699 L 0.25547 0.24444 C 0.26159 0.24421 0.26758 0.24282 0.27357 0.2419 C 0.27865 0.2412 0.28373 0.24051 0.2888 0.23935 C 0.29531 0.23796 0.30182 0.23565 0.30833 0.23449 L 0.32357 0.23194 C 0.35625 0.23449 0.38789 0.23703 0.42083 0.23703 C 0.43099 0.23703 0.44115 0.23541 0.4513 0.23449 C 0.45417 0.23333 0.4582 0.23171 0.46107 0.22963 C 0.46289 0.22824 0.46471 0.22592 0.46654 0.22453 C 0.47357 0.21967 0.47422 0.22199 0.47904 0.21481 C 0.4806 0.2125 0.48177 0.20949 0.4832 0.20741 C 0.48594 0.2037 0.49154 0.19745 0.49154 0.19745 C 0.49258 0.19491 0.49323 0.19213 0.4944 0.19004 C 0.50052 0.17916 0.49701 0.1919 0.50274 0.17778 C 0.50391 0.17477 0.50417 0.1706 0.50547 0.16782 C 0.50794 0.16227 0.51159 0.15879 0.5138 0.15301 C 0.51563 0.14815 0.51836 0.14375 0.5194 0.13819 C 0.51979 0.13565 0.52005 0.1331 0.5207 0.13078 C 0.52149 0.12824 0.52279 0.12592 0.52357 0.12338 C 0.52422 0.12106 0.52435 0.11828 0.52487 0.11597 C 0.52578 0.1125 0.52695 0.10949 0.52774 0.10602 C 0.52878 0.10116 0.52956 0.09629 0.53047 0.0912 L 0.5319 0.08379 C 0.53229 0.08148 0.53294 0.07893 0.5332 0.07639 C 0.53373 0.07315 0.53425 0.06991 0.53464 0.06666 C 0.53516 0.0625 0.53542 0.05833 0.53607 0.05416 C 0.53958 0.03125 0.5388 0.04791 0.5388 0.02708 " pathEditMode="relative" ptsTypes="AAAAAAAAAAAAAAAAAAAAAAAAAAAAAAAAAAAAAAAAAAAAAAAAAAAAAA">
                                      <p:cBhvr>
                                        <p:cTn id="36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039 0.00324 -0.0013 0.00648 -0.0013 0.00972 C -0.0013 0.02847 -0.00117 0.04815 0.00143 0.06666 C 0.00182 0.06921 0.00248 0.07153 0.00274 0.07407 C 0.00339 0.07893 0.00365 0.08379 0.00417 0.08889 C 0.00495 0.09537 0.00599 0.10208 0.0069 0.10856 C 0.00742 0.1118 0.00781 0.11528 0.00833 0.11852 C 0.00886 0.12083 0.00938 0.12338 0.00977 0.12592 C 0.01029 0.12916 0.01029 0.13264 0.01107 0.13565 C 0.01211 0.13935 0.01393 0.14236 0.01524 0.1456 C 0.01576 0.14884 0.01602 0.15231 0.01667 0.15555 C 0.01745 0.15926 0.02044 0.16921 0.02227 0.17268 C 0.02487 0.17801 0.02774 0.18264 0.0306 0.1875 C 0.0332 0.19236 0.03542 0.19722 0.03893 0.2 C 0.04154 0.20208 0.0444 0.20324 0.04727 0.20486 L 0.05143 0.20741 L 0.0556 0.20972 L 0.05977 0.21227 C 0.06107 0.21389 0.06237 0.2162 0.06393 0.21713 C 0.06745 0.21944 0.07136 0.22014 0.075 0.22222 C 0.08906 0.23055 0.06732 0.21782 0.08477 0.22708 C 0.0918 0.23078 0.09219 0.23217 0.09857 0.23449 C 0.10143 0.23541 0.10417 0.23588 0.1069 0.23703 C 0.10833 0.2375 0.10964 0.23912 0.11107 0.23935 C 0.11524 0.24074 0.1194 0.24097 0.12357 0.2419 C 0.12591 0.24259 0.12826 0.24375 0.1306 0.24444 C 0.13425 0.24537 0.13802 0.24606 0.14167 0.24699 L 0.25547 0.24444 C 0.26159 0.24421 0.26758 0.24282 0.27357 0.2419 C 0.27865 0.2412 0.28373 0.24051 0.2888 0.23935 C 0.29531 0.23796 0.30182 0.23565 0.30833 0.23449 L 0.32357 0.23194 C 0.35625 0.23449 0.38789 0.23703 0.42083 0.23703 C 0.43099 0.23703 0.44115 0.23541 0.4513 0.23449 C 0.45417 0.23333 0.4582 0.23171 0.46107 0.22963 C 0.46289 0.22824 0.46471 0.22592 0.46654 0.22453 C 0.47357 0.21967 0.47422 0.22199 0.47904 0.21481 C 0.4806 0.2125 0.48177 0.20949 0.4832 0.20741 C 0.48594 0.2037 0.49154 0.19745 0.49154 0.19745 C 0.49258 0.19491 0.49323 0.19213 0.4944 0.19004 C 0.50052 0.17916 0.49701 0.1919 0.50274 0.17778 C 0.50391 0.17477 0.50417 0.1706 0.50547 0.16782 C 0.50794 0.16227 0.51159 0.15879 0.5138 0.15301 C 0.51563 0.14815 0.51836 0.14375 0.5194 0.13819 C 0.51979 0.13565 0.52005 0.1331 0.5207 0.13078 C 0.52149 0.12824 0.52279 0.12592 0.52357 0.12338 C 0.52422 0.12106 0.52435 0.11828 0.52487 0.11597 C 0.52578 0.1125 0.52695 0.10949 0.52774 0.10602 C 0.52878 0.10116 0.52956 0.09629 0.53047 0.0912 L 0.5319 0.08379 C 0.53229 0.08148 0.53294 0.07893 0.5332 0.07639 C 0.53373 0.07315 0.53425 0.06991 0.53464 0.06666 C 0.53516 0.0625 0.53542 0.05833 0.53607 0.05416 C 0.53958 0.03125 0.5388 0.04791 0.5388 0.02708 " pathEditMode="relative" ptsTypes="AAAAAAAAAAAAAAAAAAAAAAAAAAAAAAAAAAAAAAAAAAAAAAAAAAAAAA">
                                      <p:cBhvr>
                                        <p:cTn id="3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039 0.00324 -0.0013 0.00648 -0.0013 0.00972 C -0.0013 0.02847 -0.00117 0.04815 0.00143 0.06666 C 0.00182 0.06921 0.00248 0.07153 0.00274 0.07407 C 0.00339 0.07893 0.00365 0.08379 0.00417 0.08889 C 0.00495 0.09537 0.00599 0.10208 0.0069 0.10856 C 0.00742 0.1118 0.00781 0.11528 0.00833 0.11852 C 0.00886 0.12083 0.00938 0.12338 0.00977 0.12592 C 0.01029 0.12916 0.01029 0.13264 0.01107 0.13565 C 0.01211 0.13935 0.01393 0.14236 0.01524 0.1456 C 0.01576 0.14884 0.01602 0.15231 0.01667 0.15555 C 0.01745 0.15926 0.02044 0.16921 0.02227 0.17268 C 0.02487 0.17801 0.02774 0.18264 0.0306 0.1875 C 0.0332 0.19236 0.03542 0.19722 0.03893 0.2 C 0.04154 0.20208 0.0444 0.20324 0.04727 0.20486 L 0.05143 0.20741 L 0.0556 0.20972 L 0.05977 0.21227 C 0.06107 0.21389 0.06237 0.2162 0.06393 0.21713 C 0.06745 0.21944 0.07136 0.22014 0.075 0.22222 C 0.08906 0.23055 0.06732 0.21782 0.08477 0.22708 C 0.0918 0.23078 0.09219 0.23217 0.09857 0.23449 C 0.10143 0.23541 0.10417 0.23588 0.1069 0.23703 C 0.10833 0.2375 0.10964 0.23912 0.11107 0.23935 C 0.11524 0.24074 0.1194 0.24097 0.12357 0.2419 C 0.12591 0.24259 0.12826 0.24375 0.1306 0.24444 C 0.13425 0.24537 0.13802 0.24606 0.14167 0.24699 L 0.25547 0.24444 C 0.26159 0.24421 0.26758 0.24282 0.27357 0.2419 C 0.27865 0.2412 0.28373 0.24051 0.2888 0.23935 C 0.29531 0.23796 0.30182 0.23565 0.30833 0.23449 L 0.32357 0.23194 C 0.35625 0.23449 0.38789 0.23703 0.42083 0.23703 C 0.43099 0.23703 0.44115 0.23541 0.4513 0.23449 C 0.45417 0.23333 0.4582 0.23171 0.46107 0.22963 C 0.46289 0.22824 0.46471 0.22592 0.46654 0.22453 C 0.47357 0.21967 0.47422 0.22199 0.47904 0.21481 C 0.4806 0.2125 0.48177 0.20949 0.4832 0.20741 C 0.48594 0.2037 0.49154 0.19745 0.49154 0.19745 C 0.49258 0.19491 0.49323 0.19213 0.4944 0.19004 C 0.50052 0.17916 0.49701 0.1919 0.50274 0.17778 C 0.50391 0.17477 0.50417 0.1706 0.50547 0.16782 C 0.50794 0.16227 0.51159 0.15879 0.5138 0.15301 C 0.51563 0.14815 0.51836 0.14375 0.5194 0.13819 C 0.51979 0.13565 0.52005 0.1331 0.5207 0.13078 C 0.52149 0.12824 0.52279 0.12592 0.52357 0.12338 C 0.52422 0.12106 0.52435 0.11828 0.52487 0.11597 C 0.52578 0.1125 0.52695 0.10949 0.52774 0.10602 C 0.52878 0.10116 0.52956 0.09629 0.53047 0.0912 L 0.5319 0.08379 C 0.53229 0.08148 0.53294 0.07893 0.5332 0.07639 C 0.53373 0.07315 0.53425 0.06991 0.53464 0.06666 C 0.53516 0.0625 0.53542 0.05833 0.53607 0.05416 C 0.53958 0.03125 0.5388 0.04791 0.5388 0.02708 " pathEditMode="relative" ptsTypes="AAAAAAAAAAAAAAAAAAAAAAAAAAAAAAAAAAAAAAAAAAAAAAAAAAAAAA">
                                      <p:cBhvr>
                                        <p:cTn id="4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3.33333E-6 L -0.02331 -0.3351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2" y="-16759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3.7037E-7 L -0.00391 -0.4578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6" y="-22894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0.0181 -0.32847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8" y="-164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/>
      <p:bldP spid="53" grpId="0"/>
      <p:bldP spid="54" grpId="0" animBg="1"/>
      <p:bldP spid="56" grpId="0" animBg="1"/>
      <p:bldP spid="71" grpId="1" animBg="1"/>
      <p:bldP spid="71" grpId="2" animBg="1"/>
      <p:bldP spid="73" grpId="1" animBg="1"/>
      <p:bldP spid="73" grpId="2" animBg="1"/>
      <p:bldP spid="75" grpId="0" animBg="1"/>
      <p:bldP spid="76" grpId="0" animBg="1"/>
      <p:bldP spid="124" grpId="0"/>
      <p:bldP spid="34" grpId="1" animBg="1"/>
      <p:bldP spid="34" grpId="2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9" grpId="0" animBg="1"/>
      <p:bldP spid="39" grpId="1" animBg="1"/>
      <p:bldP spid="40" grpId="0" animBg="1"/>
      <p:bldP spid="44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1167533" cy="1325563"/>
          </a:xfrm>
        </p:spPr>
        <p:txBody>
          <a:bodyPr/>
          <a:lstStyle/>
          <a:p>
            <a:pPr algn="ctr"/>
            <a:r>
              <a:rPr lang="en-US" dirty="0" smtClean="0"/>
              <a:t>Modes of Operation in Direct API to support memory registration(</a:t>
            </a:r>
            <a:r>
              <a:rPr lang="en-US" dirty="0" err="1" smtClean="0"/>
              <a:t>gni</a:t>
            </a:r>
            <a:r>
              <a:rPr lang="en-US" dirty="0" smtClean="0"/>
              <a:t>, verbs, </a:t>
            </a:r>
            <a:r>
              <a:rPr lang="en-US" dirty="0" err="1" smtClean="0"/>
              <a:t>ofi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CK_BUFFER_UNREG - Default Mode</a:t>
            </a:r>
          </a:p>
          <a:p>
            <a:pPr lvl="1"/>
            <a:r>
              <a:rPr lang="en-US" dirty="0" smtClean="0"/>
              <a:t>Unregistered at the beginning</a:t>
            </a:r>
          </a:p>
          <a:p>
            <a:pPr lvl="1"/>
            <a:r>
              <a:rPr lang="en-US" dirty="0" smtClean="0"/>
              <a:t>Delayed registration if required</a:t>
            </a:r>
          </a:p>
          <a:p>
            <a:r>
              <a:rPr lang="en-US" dirty="0" smtClean="0"/>
              <a:t>CK_BUFFER_REG</a:t>
            </a:r>
          </a:p>
          <a:p>
            <a:pPr lvl="1"/>
            <a:r>
              <a:rPr lang="en-US" dirty="0" smtClean="0"/>
              <a:t>Registered by the API</a:t>
            </a:r>
          </a:p>
          <a:p>
            <a:r>
              <a:rPr lang="en-US" dirty="0" smtClean="0"/>
              <a:t>CK_BUFFER_PREREG</a:t>
            </a:r>
          </a:p>
          <a:p>
            <a:pPr lvl="1"/>
            <a:r>
              <a:rPr lang="en-US" dirty="0" smtClean="0"/>
              <a:t>Registered before the API call by allocating memory out of a pre-registered </a:t>
            </a:r>
            <a:r>
              <a:rPr lang="en-US" dirty="0" err="1" smtClean="0"/>
              <a:t>mempool</a:t>
            </a:r>
            <a:r>
              <a:rPr lang="en-US" dirty="0" smtClean="0"/>
              <a:t> </a:t>
            </a:r>
          </a:p>
          <a:p>
            <a:r>
              <a:rPr lang="en-US" dirty="0" smtClean="0"/>
              <a:t>CK_BUFFER_NOREG</a:t>
            </a:r>
          </a:p>
          <a:p>
            <a:pPr lvl="1"/>
            <a:r>
              <a:rPr lang="en-US" dirty="0" smtClean="0"/>
              <a:t>No registration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13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86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733" y="636058"/>
            <a:ext cx="11167533" cy="54768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b="1" dirty="0" smtClean="0"/>
              <a:t>Results </a:t>
            </a:r>
            <a:r>
              <a:rPr lang="mr-IN" sz="6000" b="1" dirty="0" smtClean="0"/>
              <a:t>–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Pingpong</a:t>
            </a:r>
            <a:r>
              <a:rPr lang="en-US" sz="6000" b="1" dirty="0" smtClean="0"/>
              <a:t> </a:t>
            </a:r>
            <a:br>
              <a:rPr lang="en-US" sz="6000" b="1" dirty="0" smtClean="0"/>
            </a:br>
            <a:r>
              <a:rPr lang="en-US" b="1" dirty="0" smtClean="0"/>
              <a:t>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Regular API </a:t>
            </a:r>
            <a:br>
              <a:rPr lang="en-US" dirty="0" smtClean="0"/>
            </a:br>
            <a:r>
              <a:rPr lang="en-US" dirty="0" smtClean="0"/>
              <a:t>vs </a:t>
            </a:r>
            <a:br>
              <a:rPr lang="en-US" dirty="0" smtClean="0"/>
            </a:br>
            <a:r>
              <a:rPr lang="en-US" dirty="0" err="1" smtClean="0"/>
              <a:t>Zerocopy</a:t>
            </a:r>
            <a:r>
              <a:rPr lang="en-US" dirty="0" smtClean="0"/>
              <a:t> Entry Method Send API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&amp;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Regular Send and Receive API</a:t>
            </a:r>
            <a:br>
              <a:rPr lang="en-US" dirty="0" smtClean="0"/>
            </a:br>
            <a:r>
              <a:rPr lang="en-US" dirty="0" smtClean="0"/>
              <a:t>vs</a:t>
            </a:r>
            <a:br>
              <a:rPr lang="en-US" dirty="0" smtClean="0"/>
            </a:br>
            <a:r>
              <a:rPr lang="en-US" dirty="0" err="1" smtClean="0"/>
              <a:t>Zerocopy</a:t>
            </a:r>
            <a:r>
              <a:rPr lang="en-US" dirty="0" smtClean="0"/>
              <a:t> Direct API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14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80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499" y="-39163"/>
            <a:ext cx="12996332" cy="1325563"/>
          </a:xfrm>
        </p:spPr>
        <p:txBody>
          <a:bodyPr/>
          <a:lstStyle/>
          <a:p>
            <a:r>
              <a:rPr lang="en-US" dirty="0" smtClean="0"/>
              <a:t>Results on BG/Q (Vesta) </a:t>
            </a:r>
            <a:r>
              <a:rPr lang="mr-IN" dirty="0" smtClean="0"/>
              <a:t>–</a:t>
            </a:r>
            <a:r>
              <a:rPr lang="en-US" dirty="0" smtClean="0"/>
              <a:t> PAMI </a:t>
            </a:r>
            <a:r>
              <a:rPr lang="en-US" dirty="0" smtClean="0"/>
              <a:t>interconnect</a:t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									</a:t>
            </a:r>
            <a:r>
              <a:rPr lang="en-US" dirty="0" smtClean="0"/>
              <a:t> (</a:t>
            </a:r>
            <a:r>
              <a:rPr lang="en-US" dirty="0" err="1"/>
              <a:t>u</a:t>
            </a:r>
            <a:r>
              <a:rPr lang="en-US" dirty="0" err="1" smtClean="0"/>
              <a:t>pto</a:t>
            </a:r>
            <a:r>
              <a:rPr lang="en-US" dirty="0" smtClean="0"/>
              <a:t> 1.6x)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521863"/>
              </p:ext>
            </p:extLst>
          </p:nvPr>
        </p:nvGraphicFramePr>
        <p:xfrm>
          <a:off x="1071032" y="1286400"/>
          <a:ext cx="10033966" cy="5252512"/>
        </p:xfrm>
        <a:graphic>
          <a:graphicData uri="http://schemas.openxmlformats.org/drawingml/2006/table">
            <a:tbl>
              <a:tblPr/>
              <a:tblGrid>
                <a:gridCol w="1095411"/>
                <a:gridCol w="1095411"/>
                <a:gridCol w="1095411"/>
                <a:gridCol w="1332335"/>
                <a:gridCol w="1033754"/>
                <a:gridCol w="1095411"/>
                <a:gridCol w="1095411"/>
                <a:gridCol w="1095411"/>
                <a:gridCol w="1095411"/>
              </a:tblGrid>
              <a:tr h="996400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 dirty="0">
                          <a:effectLst/>
                          <a:latin typeface="Arial" charset="0"/>
                        </a:rPr>
                        <a:t>Message Size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 dirty="0">
                          <a:effectLst/>
                          <a:latin typeface="Arial" charset="0"/>
                        </a:rPr>
                        <a:t>Regular Send API (us)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Zerocopy EM Send API (us)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ZC EM API % Improvement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ZM EM Speedup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Regular Send and Receive API (us)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Zerocopy Direct API (GET) (us)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Direct API % improvement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Direct API SpeedUp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2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34.10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67.85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-98.97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0.50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35.57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47.82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-34.44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 dirty="0">
                          <a:effectLst/>
                          <a:latin typeface="Arial" charset="0"/>
                        </a:rPr>
                        <a:t>0.74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</a:rPr>
                        <a:t>4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37.00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 dirty="0">
                          <a:effectLst/>
                          <a:latin typeface="Arial" charset="0"/>
                        </a:rPr>
                        <a:t>68.02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-83.86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0.54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38.27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49.02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-28.10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0.78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</a:rPr>
                        <a:t>8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 dirty="0">
                          <a:effectLst/>
                          <a:latin typeface="Arial" charset="0"/>
                        </a:rPr>
                        <a:t>40.28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70.31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-74.55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0.57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42.03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51.43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-22.36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0.82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</a:rPr>
                        <a:t>16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46.58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74.12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-59.14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0.63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48.74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56.07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-15.04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i-FI" sz="1600" b="0">
                          <a:effectLst/>
                          <a:latin typeface="Arial" charset="0"/>
                        </a:rPr>
                        <a:t>0.87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32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57.11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83.43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-46.08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t-IT" sz="1600" b="0" dirty="0">
                          <a:effectLst/>
                          <a:latin typeface="Arial" charset="0"/>
                        </a:rPr>
                        <a:t>0.68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61.49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64.66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-5.15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0.95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 dirty="0">
                          <a:effectLst/>
                          <a:latin typeface="Arial" charset="0"/>
                        </a:rPr>
                        <a:t>64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 dirty="0">
                          <a:effectLst/>
                          <a:latin typeface="Arial" charset="0"/>
                        </a:rPr>
                        <a:t>78.80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i-FI" sz="1600" b="0">
                          <a:effectLst/>
                          <a:latin typeface="Arial" charset="0"/>
                        </a:rPr>
                        <a:t>101.76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-29.14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uk-UA" sz="1600" b="0">
                          <a:effectLst/>
                          <a:latin typeface="Arial" charset="0"/>
                        </a:rPr>
                        <a:t>0.77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86.15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83.48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3.10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1.03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128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r-TR" sz="1600" b="0" dirty="0">
                          <a:effectLst/>
                          <a:latin typeface="Arial" charset="0"/>
                        </a:rPr>
                        <a:t>122.08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138.55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-13.49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 dirty="0">
                          <a:effectLst/>
                          <a:latin typeface="Arial" charset="0"/>
                        </a:rPr>
                        <a:t>0.88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135.77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cs-CZ" sz="1600" b="0">
                          <a:effectLst/>
                          <a:latin typeface="Arial" charset="0"/>
                        </a:rPr>
                        <a:t>121.14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10.78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1.12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256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208.94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r-TR" sz="1600" b="0">
                          <a:effectLst/>
                          <a:latin typeface="Arial" charset="0"/>
                        </a:rPr>
                        <a:t>212.58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-1.74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0.98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235.53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195.19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17.13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1.21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512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381.90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359.59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5.84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1.06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 dirty="0">
                          <a:effectLst/>
                          <a:latin typeface="Arial" charset="0"/>
                        </a:rPr>
                        <a:t>434.52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341.57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21.39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1.27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1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728.81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655.91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10.00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1.11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cs-CZ" sz="1600" b="0">
                          <a:effectLst/>
                          <a:latin typeface="Arial" charset="0"/>
                        </a:rPr>
                        <a:t>831.49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636.78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23.42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1.31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2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1484.07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1245.52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16.07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1.19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1755.24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r-TR" sz="1600" b="0">
                          <a:effectLst/>
                          <a:latin typeface="Arial" charset="0"/>
                        </a:rPr>
                        <a:t>1228.63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30.00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1.43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4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3307.57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2676.49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19.08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1.24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3718.02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 dirty="0">
                          <a:effectLst/>
                          <a:latin typeface="Arial" charset="0"/>
                        </a:rPr>
                        <a:t>2407.34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35.25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1.54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rtl="0" fontAlgn="b"/>
                      <a:r>
                        <a:rPr lang="de-DE" sz="1600" b="0">
                          <a:effectLst/>
                          <a:latin typeface="Arial" charset="0"/>
                        </a:rPr>
                        <a:t>8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6569.11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5282.12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19.59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1.24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7465.67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4767.12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36.15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1.57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16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13771.92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10565.15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23.28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1.30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15539.09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9560.51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 dirty="0">
                          <a:effectLst/>
                          <a:latin typeface="Arial" charset="0"/>
                        </a:rPr>
                        <a:t>38.47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1.63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32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29246.51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23730.00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18.86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1.23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33700.23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21573.57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 dirty="0">
                          <a:effectLst/>
                          <a:latin typeface="Arial" charset="0"/>
                        </a:rPr>
                        <a:t>35.98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1.56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64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57096.48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44976.32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21.23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1.27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65988.34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40644.15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 dirty="0">
                          <a:effectLst/>
                          <a:latin typeface="Arial" charset="0"/>
                        </a:rPr>
                        <a:t>38.41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 dirty="0">
                          <a:effectLst/>
                          <a:latin typeface="Arial" charset="0"/>
                        </a:rPr>
                        <a:t>1.62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15</a:t>
            </a:fld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82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8" y="-9635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Results on Dell/Intel cluster (Golub) </a:t>
            </a:r>
            <a:r>
              <a:rPr lang="mr-IN" dirty="0" smtClean="0"/>
              <a:t>–</a:t>
            </a:r>
            <a:r>
              <a:rPr lang="en-US" dirty="0" smtClean="0"/>
              <a:t> 			                                       			</a:t>
            </a:r>
            <a:r>
              <a:rPr lang="en-US" dirty="0" smtClean="0"/>
              <a:t> </a:t>
            </a:r>
            <a:r>
              <a:rPr lang="en-US" dirty="0" err="1" smtClean="0"/>
              <a:t>Infiniband</a:t>
            </a:r>
            <a:r>
              <a:rPr lang="en-US" dirty="0" smtClean="0"/>
              <a:t> Interconnect (</a:t>
            </a:r>
            <a:r>
              <a:rPr lang="en-US" dirty="0" err="1"/>
              <a:t>u</a:t>
            </a:r>
            <a:r>
              <a:rPr lang="en-US" dirty="0" err="1" smtClean="0"/>
              <a:t>pto</a:t>
            </a:r>
            <a:r>
              <a:rPr lang="en-US" dirty="0" smtClean="0"/>
              <a:t> 4.3x)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809669"/>
              </p:ext>
            </p:extLst>
          </p:nvPr>
        </p:nvGraphicFramePr>
        <p:xfrm>
          <a:off x="914399" y="1300989"/>
          <a:ext cx="10372951" cy="5194292"/>
        </p:xfrm>
        <a:graphic>
          <a:graphicData uri="http://schemas.openxmlformats.org/drawingml/2006/table">
            <a:tbl>
              <a:tblPr/>
              <a:tblGrid>
                <a:gridCol w="1143655"/>
                <a:gridCol w="1143655"/>
                <a:gridCol w="1143655"/>
                <a:gridCol w="1143655"/>
                <a:gridCol w="1223711"/>
                <a:gridCol w="1143655"/>
                <a:gridCol w="1143655"/>
                <a:gridCol w="1143655"/>
                <a:gridCol w="1143655"/>
              </a:tblGrid>
              <a:tr h="890395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Message Size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Regular Send API (us)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Zerocopy EM Send API (us)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ZC EM API % Improvement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ZM EM Speedup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Regular Send and Receive API (us)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Zerocopy Direct API (GET) (us)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Direct API % improvement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Direct API SpeedUp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237707"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2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4.15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114.34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-2655.45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0.04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3.99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6.15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-54.26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0.65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237707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</a:rPr>
                        <a:t>4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4.98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115.56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cs-CZ" sz="1600" b="0">
                          <a:effectLst/>
                          <a:latin typeface="Arial" charset="0"/>
                        </a:rPr>
                        <a:t>-2220.20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0.04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uk-UA" sz="1600" b="0">
                          <a:effectLst/>
                          <a:latin typeface="Arial" charset="0"/>
                        </a:rPr>
                        <a:t>4.77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6.38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-33.81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0.75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237707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</a:rPr>
                        <a:t>8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6.52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115.48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-1671.76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</a:rPr>
                        <a:t>0.06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6.15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7.32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-18.96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0.84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237707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</a:rPr>
                        <a:t>16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9.30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120.05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-1190.74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0.08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8.92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8.95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-0.30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1.00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237707"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32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15.64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r-TR" sz="1600" b="0">
                          <a:effectLst/>
                          <a:latin typeface="Arial" charset="0"/>
                        </a:rPr>
                        <a:t>124.64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-697.08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0.13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15.76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12.04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23.61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</a:rPr>
                        <a:t>1.31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7707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</a:rPr>
                        <a:t>64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24.67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133.03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-439.24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0.19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27.82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18.13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34.85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</a:rPr>
                        <a:t>1.53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7707"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128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43.53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150.97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-246.78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0.29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53.55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30.20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43.61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uk-UA" sz="1600" b="1">
                          <a:effectLst/>
                        </a:rPr>
                        <a:t>1.77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7707"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256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81.57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i-FI" sz="1600" b="0">
                          <a:effectLst/>
                          <a:latin typeface="Arial" charset="0"/>
                        </a:rPr>
                        <a:t>179.27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-119.77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0.46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103.41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54.65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47.15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</a:rPr>
                        <a:t>1.89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7707"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512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159.56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244.22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-53.06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0.65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202.44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103.98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48.64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</a:rPr>
                        <a:t>1.95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7707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1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397.62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421.63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-6.04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t-IT" sz="1600" b="0" dirty="0">
                          <a:effectLst/>
                          <a:latin typeface="Arial" charset="0"/>
                        </a:rPr>
                        <a:t>0.94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528.40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201.00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61.96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2.63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7707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2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760.64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726.41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4.50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1.05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970.92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396.63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59.15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2.45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7707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4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 dirty="0">
                          <a:effectLst/>
                          <a:latin typeface="Arial" charset="0"/>
                        </a:rPr>
                        <a:t>1456.88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1348.92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7.41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1.08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i-FI" sz="1600" b="0">
                          <a:effectLst/>
                          <a:latin typeface="Arial" charset="0"/>
                        </a:rPr>
                        <a:t>1878.60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i-FI" sz="1600" b="0">
                          <a:effectLst/>
                          <a:latin typeface="Arial" charset="0"/>
                        </a:rPr>
                        <a:t>794.44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57.71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2.36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7707">
                <a:tc>
                  <a:txBody>
                    <a:bodyPr/>
                    <a:lstStyle/>
                    <a:p>
                      <a:pPr rtl="0" fontAlgn="b"/>
                      <a:r>
                        <a:rPr lang="de-DE" sz="1600" b="0">
                          <a:effectLst/>
                          <a:latin typeface="Arial" charset="0"/>
                        </a:rPr>
                        <a:t>8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6428.19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3835.77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40.33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1.68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7154.38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1658.74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76.82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4.31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7707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16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13891.67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i-FI" sz="1600" b="0">
                          <a:effectLst/>
                          <a:latin typeface="Arial" charset="0"/>
                        </a:rPr>
                        <a:t>6287.78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54.74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2.21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15631.23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3305.39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78.85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4.73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7707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32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24835.79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17905.08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27.91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uk-UA" sz="1600" b="1">
                          <a:effectLst/>
                          <a:latin typeface="Arial" charset="0"/>
                        </a:rPr>
                        <a:t>1.39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28174.30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6654.32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76.38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4.23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7707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64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50290.13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35370.92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29.67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1.42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56955.59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13259.62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76.72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 dirty="0">
                          <a:effectLst/>
                        </a:rPr>
                        <a:t>4.30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16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74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567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Results on </a:t>
            </a:r>
            <a:r>
              <a:rPr lang="en-US" dirty="0" err="1" smtClean="0"/>
              <a:t>Crayxc</a:t>
            </a:r>
            <a:r>
              <a:rPr lang="en-US" dirty="0"/>
              <a:t> </a:t>
            </a:r>
            <a:r>
              <a:rPr lang="en-US" dirty="0" smtClean="0"/>
              <a:t>(Edison) </a:t>
            </a:r>
            <a:r>
              <a:rPr lang="mr-IN" dirty="0" smtClean="0"/>
              <a:t>–</a:t>
            </a:r>
            <a:r>
              <a:rPr lang="en-US" dirty="0" smtClean="0"/>
              <a:t> 			                                       					</a:t>
            </a:r>
            <a:r>
              <a:rPr lang="en-US" dirty="0" err="1" smtClean="0"/>
              <a:t>Gni</a:t>
            </a:r>
            <a:r>
              <a:rPr lang="en-US" dirty="0" smtClean="0"/>
              <a:t> Interconnect (</a:t>
            </a:r>
            <a:r>
              <a:rPr lang="en-US" dirty="0" err="1" smtClean="0"/>
              <a:t>upto</a:t>
            </a:r>
            <a:r>
              <a:rPr lang="en-US" dirty="0" smtClean="0"/>
              <a:t> 8.7x)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451128"/>
              </p:ext>
            </p:extLst>
          </p:nvPr>
        </p:nvGraphicFramePr>
        <p:xfrm>
          <a:off x="984057" y="1325563"/>
          <a:ext cx="10170620" cy="5194292"/>
        </p:xfrm>
        <a:graphic>
          <a:graphicData uri="http://schemas.openxmlformats.org/drawingml/2006/table">
            <a:tbl>
              <a:tblPr/>
              <a:tblGrid>
                <a:gridCol w="1118880"/>
                <a:gridCol w="1118880"/>
                <a:gridCol w="1118880"/>
                <a:gridCol w="1118880"/>
                <a:gridCol w="1219580"/>
                <a:gridCol w="1118880"/>
                <a:gridCol w="1118880"/>
                <a:gridCol w="1118880"/>
                <a:gridCol w="1118880"/>
              </a:tblGrid>
              <a:tr h="880758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Message Size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Regular Send API (us)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Zerocopy EM Send API (us)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ZC EM API % Improvement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ZM EM Speedup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Regular Send and Receive API (us)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Zerocopy Direct API (GET) (us)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Direct API % improvement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Direct API SpeedUp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235134"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2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4.38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589.26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-13345.67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0.01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4.50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5.91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-31.38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0.76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235134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</a:rPr>
                        <a:t>4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5.54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576.78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-10314.84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0.01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5.51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5.90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-7.04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0.93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235134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</a:rPr>
                        <a:t>8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5.86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i-FI" sz="1600">
                          <a:effectLst/>
                        </a:rPr>
                        <a:t>560.79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-9475.61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0.01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5.99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6.71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-12.03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t-IT" sz="1600">
                          <a:effectLst/>
                        </a:rPr>
                        <a:t>0.89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235134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</a:rPr>
                        <a:t>16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6.76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i-FI" sz="1600">
                          <a:effectLst/>
                        </a:rPr>
                        <a:t>587.23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-8585.87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0.01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7.82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7.70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1.56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</a:rPr>
                        <a:t>1.02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5134"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32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10.95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dirty="0">
                          <a:effectLst/>
                        </a:rPr>
                        <a:t>568.08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-5086.38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0.02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13.16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9.43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28.33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</a:rPr>
                        <a:t>1.40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5134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</a:rPr>
                        <a:t>64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15.72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602.76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-3734.09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0.03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26.59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13.28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1">
                          <a:effectLst/>
                          <a:latin typeface="Arial" charset="0"/>
                        </a:rPr>
                        <a:t>50.06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2.00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5134"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128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30.08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626.32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-1981.94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pt-BR" sz="1600" b="0">
                          <a:effectLst/>
                          <a:latin typeface="Arial" charset="0"/>
                        </a:rPr>
                        <a:t>0.05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49.09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21.20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56.82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2.32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5134"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256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56.59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649.52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-1047.70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0.09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95.08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36.40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61.71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2.61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5134"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512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108.59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dirty="0">
                          <a:effectLst/>
                        </a:rPr>
                        <a:t>698.80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-543.50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0.16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dirty="0">
                          <a:effectLst/>
                        </a:rPr>
                        <a:t>205.05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67.68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66.99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3.03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5134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1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226.92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759.19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-234.57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0.30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372.59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>
                          <a:effectLst/>
                        </a:rPr>
                        <a:t>157.04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57.85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2.37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5134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2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475.25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915.49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-92.63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0.52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828.88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307.46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62.91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2.70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5134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4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913.32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1523.03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</a:rPr>
                        <a:t>-66.76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0.60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1475.04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517.97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64.88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2.85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5134">
                <a:tc>
                  <a:txBody>
                    <a:bodyPr/>
                    <a:lstStyle/>
                    <a:p>
                      <a:pPr rtl="0" fontAlgn="b"/>
                      <a:r>
                        <a:rPr lang="de-DE" sz="1600" b="0">
                          <a:effectLst/>
                          <a:latin typeface="Arial" charset="0"/>
                        </a:rPr>
                        <a:t>8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1773.81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>
                          <a:effectLst/>
                        </a:rPr>
                        <a:t>2738.94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1">
                          <a:effectLst/>
                          <a:latin typeface="Arial" charset="0"/>
                        </a:rPr>
                        <a:t>-54.41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0.65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3342.99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i-FI" sz="1600">
                          <a:effectLst/>
                        </a:rPr>
                        <a:t>1025.65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69.32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3.26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5134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16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14835.30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>
                          <a:effectLst/>
                        </a:rPr>
                        <a:t>7263.10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51.04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1">
                          <a:effectLst/>
                          <a:latin typeface="Arial" charset="0"/>
                        </a:rPr>
                        <a:t>2.04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>
                          <a:effectLst/>
                        </a:rPr>
                        <a:t>18455.18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>
                          <a:effectLst/>
                        </a:rPr>
                        <a:t>2245.69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i-FI" sz="1600" b="1">
                          <a:effectLst/>
                          <a:latin typeface="Arial" charset="0"/>
                        </a:rPr>
                        <a:t>87.83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8.22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5134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32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>
                          <a:effectLst/>
                        </a:rPr>
                        <a:t>26601.09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>
                          <a:effectLst/>
                        </a:rPr>
                        <a:t>16218.50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uk-UA" sz="1600" b="1">
                          <a:effectLst/>
                          <a:latin typeface="Arial" charset="0"/>
                        </a:rPr>
                        <a:t>39.03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1.64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r-TR" sz="1600">
                          <a:effectLst/>
                        </a:rPr>
                        <a:t>38212.89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4589.43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i-FI" sz="1600" b="1">
                          <a:effectLst/>
                          <a:latin typeface="Arial" charset="0"/>
                        </a:rPr>
                        <a:t>87.99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8.33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35134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64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>
                          <a:effectLst/>
                        </a:rPr>
                        <a:t>52790.98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29718.78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43.70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1.78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81922.82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9388.09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88.54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 dirty="0">
                          <a:effectLst/>
                        </a:rPr>
                        <a:t>8.73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17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49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268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Results on Intel KNL cluster (Stampede2) </a:t>
            </a:r>
            <a:r>
              <a:rPr lang="mr-IN" dirty="0" smtClean="0"/>
              <a:t>–</a:t>
            </a:r>
            <a:r>
              <a:rPr lang="en-US" dirty="0" smtClean="0"/>
              <a:t> 			        </a:t>
            </a:r>
            <a:r>
              <a:rPr lang="en-US" dirty="0" smtClean="0"/>
              <a:t>Intel </a:t>
            </a:r>
            <a:r>
              <a:rPr lang="en-US" dirty="0" smtClean="0"/>
              <a:t>Omni-path </a:t>
            </a:r>
            <a:r>
              <a:rPr lang="en-US" dirty="0" smtClean="0"/>
              <a:t>Interconnect (</a:t>
            </a:r>
            <a:r>
              <a:rPr lang="en-US" dirty="0" err="1" smtClean="0"/>
              <a:t>upto</a:t>
            </a:r>
            <a:r>
              <a:rPr lang="en-US" dirty="0" smtClean="0"/>
              <a:t> 10x)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626540"/>
              </p:ext>
            </p:extLst>
          </p:nvPr>
        </p:nvGraphicFramePr>
        <p:xfrm>
          <a:off x="1024470" y="1162058"/>
          <a:ext cx="10329330" cy="5194292"/>
        </p:xfrm>
        <a:graphic>
          <a:graphicData uri="http://schemas.openxmlformats.org/drawingml/2006/table">
            <a:tbl>
              <a:tblPr/>
              <a:tblGrid>
                <a:gridCol w="1142625"/>
                <a:gridCol w="1142625"/>
                <a:gridCol w="1142625"/>
                <a:gridCol w="1142625"/>
                <a:gridCol w="1188330"/>
                <a:gridCol w="1142625"/>
                <a:gridCol w="1142625"/>
                <a:gridCol w="1142625"/>
                <a:gridCol w="1142625"/>
              </a:tblGrid>
              <a:tr h="946710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 dirty="0">
                          <a:effectLst/>
                          <a:latin typeface="Arial" charset="0"/>
                        </a:rPr>
                        <a:t>Message Size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Regular Send API (us)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Zerocopy EM Send API (us)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ZC EM API % Improvement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ZM EM Speedup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Regular Send and Receive API (us)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Zerocopy Direct API (GET) (us)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</a:rPr>
                        <a:t>Direct API % improvement</a:t>
                      </a: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 dirty="0">
                          <a:effectLst/>
                          <a:latin typeface="Arial" charset="0"/>
                        </a:rPr>
                        <a:t>Direct API </a:t>
                      </a:r>
                      <a:r>
                        <a:rPr lang="en-US" sz="1600" b="1" dirty="0" err="1">
                          <a:effectLst/>
                          <a:latin typeface="Arial" charset="0"/>
                        </a:rPr>
                        <a:t>SpeedUp</a:t>
                      </a:r>
                      <a:endParaRPr lang="en-US" sz="1600" b="1" dirty="0">
                        <a:effectLst/>
                        <a:latin typeface="Arial" charset="0"/>
                      </a:endParaRPr>
                    </a:p>
                  </a:txBody>
                  <a:tcPr marL="14006" marR="14006" marT="9338" marB="93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252741"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2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i-FI" sz="1600">
                          <a:effectLst/>
                        </a:rPr>
                        <a:t>16.79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55.91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>
                          <a:effectLst/>
                        </a:rPr>
                        <a:t>-232.96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0.30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16.96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36.18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>
                          <a:effectLst/>
                        </a:rPr>
                        <a:t>-113.31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0.47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252741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</a:rPr>
                        <a:t>4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18.06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59.45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>
                          <a:effectLst/>
                        </a:rPr>
                        <a:t>-229.14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0.30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18.61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37.95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>
                          <a:effectLst/>
                        </a:rPr>
                        <a:t>-103.94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0.49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252741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</a:rPr>
                        <a:t>8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21.23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68.65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>
                          <a:effectLst/>
                        </a:rPr>
                        <a:t>-223.40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0.31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21.46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42.05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>
                          <a:effectLst/>
                        </a:rPr>
                        <a:t>-95.95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0.51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252741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</a:rPr>
                        <a:t>16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24.69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74.33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>
                          <a:effectLst/>
                        </a:rPr>
                        <a:t>-201.06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0.33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25.80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46.19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>
                          <a:effectLst/>
                        </a:rPr>
                        <a:t>-79.06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0.56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252741"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32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uk-UA" sz="1600">
                          <a:effectLst/>
                        </a:rPr>
                        <a:t>30.39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75.55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>
                          <a:effectLst/>
                        </a:rPr>
                        <a:t>-148.57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0.40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33.41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49.97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dirty="0">
                          <a:effectLst/>
                        </a:rPr>
                        <a:t>-49.58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0.67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252741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</a:rPr>
                        <a:t>64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137.88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147.84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>
                          <a:effectLst/>
                        </a:rPr>
                        <a:t>-7.22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0.93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154.33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57.28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62.89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2.69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2741"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128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>
                          <a:effectLst/>
                        </a:rPr>
                        <a:t>179.06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>
                          <a:effectLst/>
                        </a:rPr>
                        <a:t>205.41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>
                          <a:effectLst/>
                        </a:rPr>
                        <a:t>-14.72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i-FI" sz="1600" b="0">
                          <a:effectLst/>
                          <a:latin typeface="Arial" charset="0"/>
                        </a:rPr>
                        <a:t>0.87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191.62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155.07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19.07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1.24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2741"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256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>
                          <a:effectLst/>
                        </a:rPr>
                        <a:t>215.92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319.49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>
                          <a:effectLst/>
                        </a:rPr>
                        <a:t>-47.97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t-IT" sz="1600" b="0">
                          <a:effectLst/>
                          <a:latin typeface="Arial" charset="0"/>
                        </a:rPr>
                        <a:t>0.68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195.90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162.64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16.97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</a:rPr>
                        <a:t>1.20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2741"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512 KB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>
                          <a:effectLst/>
                        </a:rPr>
                        <a:t>207.66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336.76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>
                          <a:effectLst/>
                        </a:rPr>
                        <a:t>-62.17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0.62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323.97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154.20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52.40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2.10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2741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1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407.83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dirty="0">
                          <a:effectLst/>
                        </a:rPr>
                        <a:t>342.27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16.08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1.19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605.58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194.84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</a:rPr>
                        <a:t>67.83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3.11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2741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2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736.41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383.23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</a:rPr>
                        <a:t>47.96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1.92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pl-PL" sz="1600">
                          <a:effectLst/>
                        </a:rPr>
                        <a:t>1060.35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>
                          <a:effectLst/>
                        </a:rPr>
                        <a:t>248.68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76.55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4.26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2741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4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1376.30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t-IT" sz="1600">
                          <a:effectLst/>
                        </a:rPr>
                        <a:t>560.89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59.25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2.45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1901.06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453.40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76.15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4.19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2741">
                <a:tc>
                  <a:txBody>
                    <a:bodyPr/>
                    <a:lstStyle/>
                    <a:p>
                      <a:pPr rtl="0" fontAlgn="b"/>
                      <a:r>
                        <a:rPr lang="de-DE" sz="1600" b="0">
                          <a:effectLst/>
                          <a:latin typeface="Arial" charset="0"/>
                        </a:rPr>
                        <a:t>8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2811.16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831.74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</a:rPr>
                        <a:t>70.41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3.38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>
                          <a:effectLst/>
                        </a:rPr>
                        <a:t>6805.73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781.65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88.51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8.71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2741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16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>
                          <a:effectLst/>
                        </a:rPr>
                        <a:t>6008.41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1531.04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74.52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3.92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>
                          <a:effectLst/>
                        </a:rPr>
                        <a:t>16454.11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cs-CZ" sz="1600">
                          <a:effectLst/>
                        </a:rPr>
                        <a:t>1498.92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t-IT" sz="1600" b="1">
                          <a:effectLst/>
                        </a:rPr>
                        <a:t>90.89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</a:rPr>
                        <a:t>10.98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2741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32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23693.12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11775.96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</a:rPr>
                        <a:t>50.30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2.01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>
                          <a:effectLst/>
                        </a:rPr>
                        <a:t>29109.18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>
                          <a:effectLst/>
                        </a:rPr>
                        <a:t>2888.36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</a:rPr>
                        <a:t>90.08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</a:rPr>
                        <a:t>10.08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2741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64 MB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45585.29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>
                          <a:effectLst/>
                        </a:rPr>
                        <a:t>21727.71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</a:rPr>
                        <a:t>52.34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2.10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>
                          <a:effectLst/>
                        </a:rPr>
                        <a:t>55920.52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i-FI" sz="1600">
                          <a:effectLst/>
                        </a:rPr>
                        <a:t>5666.87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i-FI" sz="1600" b="1">
                          <a:effectLst/>
                        </a:rPr>
                        <a:t>89.87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i-FI" sz="1600" b="1" dirty="0">
                          <a:effectLst/>
                        </a:rPr>
                        <a:t>9.87</a:t>
                      </a:r>
                    </a:p>
                  </a:txBody>
                  <a:tcPr marL="14006" marR="14006" marT="9338" marB="933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18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34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en-US" dirty="0" smtClean="0"/>
              <a:t>Using SHM Transport using CMA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Charm++ within-node communication between processes uses the network</a:t>
            </a:r>
          </a:p>
          <a:p>
            <a:r>
              <a:rPr lang="en-US" dirty="0" smtClean="0"/>
              <a:t>SHM skips the network</a:t>
            </a:r>
          </a:p>
          <a:p>
            <a:r>
              <a:rPr lang="en-US" dirty="0" smtClean="0"/>
              <a:t>Cross Memory Attach </a:t>
            </a:r>
            <a:r>
              <a:rPr lang="mr-IN" dirty="0" smtClean="0"/>
              <a:t>–</a:t>
            </a:r>
            <a:r>
              <a:rPr lang="en-US" dirty="0" smtClean="0"/>
              <a:t> Linux 3.2</a:t>
            </a:r>
          </a:p>
          <a:p>
            <a:r>
              <a:rPr lang="en-US" dirty="0" smtClean="0"/>
              <a:t>Implementation uses </a:t>
            </a:r>
            <a:r>
              <a:rPr lang="mr-IN" dirty="0" smtClean="0"/>
              <a:t>–</a:t>
            </a:r>
            <a:r>
              <a:rPr lang="en-US" dirty="0" smtClean="0"/>
              <a:t> metadata message (sent through the network) followed by a </a:t>
            </a:r>
            <a:r>
              <a:rPr lang="en-US" dirty="0" err="1" smtClean="0"/>
              <a:t>process_vm_readv</a:t>
            </a:r>
            <a:r>
              <a:rPr lang="en-US" dirty="0" smtClean="0"/>
              <a:t> and </a:t>
            </a:r>
            <a:r>
              <a:rPr lang="en-US" dirty="0" err="1" smtClean="0"/>
              <a:t>ack</a:t>
            </a:r>
            <a:r>
              <a:rPr lang="en-US" dirty="0" smtClean="0"/>
              <a:t> message (sent through the network)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19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72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7548"/>
            <a:ext cx="10515600" cy="1325563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117975"/>
          </a:xfrm>
        </p:spPr>
        <p:txBody>
          <a:bodyPr>
            <a:normAutofit/>
          </a:bodyPr>
          <a:lstStyle/>
          <a:p>
            <a:r>
              <a:rPr lang="en-US" dirty="0" smtClean="0"/>
              <a:t>Existing Charm++ Messaging API</a:t>
            </a:r>
          </a:p>
          <a:p>
            <a:r>
              <a:rPr lang="en-US" dirty="0" smtClean="0"/>
              <a:t>Motivation</a:t>
            </a:r>
          </a:p>
          <a:p>
            <a:r>
              <a:rPr lang="en-US" dirty="0" smtClean="0"/>
              <a:t>Zero-copy Entry Method Send API using RDMA</a:t>
            </a:r>
          </a:p>
          <a:p>
            <a:r>
              <a:rPr lang="en-US" dirty="0" smtClean="0"/>
              <a:t>Zero-copy Direct API using RDMA</a:t>
            </a:r>
          </a:p>
          <a:p>
            <a:r>
              <a:rPr lang="en-US" dirty="0" smtClean="0"/>
              <a:t>Results</a:t>
            </a:r>
          </a:p>
          <a:p>
            <a:r>
              <a:rPr lang="en-US" dirty="0" smtClean="0"/>
              <a:t>Using SHM transport using CMA</a:t>
            </a:r>
          </a:p>
          <a:p>
            <a:r>
              <a:rPr lang="en-US" dirty="0" smtClean="0"/>
              <a:t>Results</a:t>
            </a:r>
          </a:p>
          <a:p>
            <a:r>
              <a:rPr lang="en-US" dirty="0" smtClean="0"/>
              <a:t>Summary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2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01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733" y="636058"/>
            <a:ext cx="11167533" cy="5476875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/>
              <a:t>Results </a:t>
            </a:r>
            <a:r>
              <a:rPr lang="mr-IN" sz="6000" b="1" dirty="0" smtClean="0"/>
              <a:t>–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Pingpong</a:t>
            </a:r>
            <a:r>
              <a:rPr lang="en-US" sz="6000" b="1" dirty="0" smtClean="0"/>
              <a:t> </a:t>
            </a:r>
            <a:br>
              <a:rPr lang="en-US" sz="6000" b="1" dirty="0" smtClean="0"/>
            </a:br>
            <a:r>
              <a:rPr lang="en-US" b="1" dirty="0" smtClean="0"/>
              <a:t>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Using the network</a:t>
            </a:r>
            <a:br>
              <a:rPr lang="en-US" dirty="0" smtClean="0"/>
            </a:br>
            <a:r>
              <a:rPr lang="en-US" dirty="0" smtClean="0"/>
              <a:t>vs</a:t>
            </a:r>
            <a:br>
              <a:rPr lang="en-US" dirty="0" smtClean="0"/>
            </a:br>
            <a:r>
              <a:rPr lang="en-US" dirty="0" smtClean="0"/>
              <a:t>Using SHM Transport over CMA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20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02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332" y="365125"/>
            <a:ext cx="11895668" cy="97641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Results on a lab machine with Ethernet </a:t>
            </a:r>
            <a:r>
              <a:rPr lang="en-US" dirty="0" smtClean="0"/>
              <a:t>network (</a:t>
            </a:r>
            <a:r>
              <a:rPr lang="en-US" dirty="0" err="1" smtClean="0"/>
              <a:t>upto</a:t>
            </a:r>
            <a:r>
              <a:rPr lang="en-US" dirty="0" smtClean="0"/>
              <a:t> 4x)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60131"/>
              </p:ext>
            </p:extLst>
          </p:nvPr>
        </p:nvGraphicFramePr>
        <p:xfrm>
          <a:off x="615949" y="1563664"/>
          <a:ext cx="10346269" cy="4570562"/>
        </p:xfrm>
        <a:graphic>
          <a:graphicData uri="http://schemas.openxmlformats.org/drawingml/2006/table">
            <a:tbl>
              <a:tblPr/>
              <a:tblGrid>
                <a:gridCol w="1537336"/>
                <a:gridCol w="2695999"/>
                <a:gridCol w="2381338"/>
                <a:gridCol w="57364"/>
                <a:gridCol w="2136896"/>
                <a:gridCol w="1537336"/>
              </a:tblGrid>
              <a:tr h="328162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Size (Bytes)</a:t>
                      </a: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No CMA one way time (us) </a:t>
                      </a: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CMA one way time (us)</a:t>
                      </a: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% improvement </a:t>
                      </a: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Speedup</a:t>
                      </a: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5.58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10.02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-79.54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0.56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5.93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10.19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-71.97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0.58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6.27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10.36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-65.25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0.61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7.56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10.96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-45.00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0.69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16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11.55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11.93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-3.32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0.97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32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i-FI" sz="1600" b="0">
                          <a:effectLst/>
                          <a:latin typeface="Arial" charset="0"/>
                        </a:rPr>
                        <a:t>19.87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14.22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 dirty="0">
                          <a:effectLst/>
                          <a:latin typeface="Arial" charset="0"/>
                        </a:rPr>
                        <a:t>28.42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1.40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</a:rPr>
                        <a:t>64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 dirty="0">
                          <a:effectLst/>
                          <a:latin typeface="Arial" charset="0"/>
                        </a:rPr>
                        <a:t>36.31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18.91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 dirty="0">
                          <a:effectLst/>
                          <a:latin typeface="Arial" charset="0"/>
                        </a:rPr>
                        <a:t>47.93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1.92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128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66.57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27.68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58.42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2.40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256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130.52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44.50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65.91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2.93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512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254.47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75.09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70.49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uk-UA" sz="1600" b="1">
                          <a:effectLst/>
                          <a:latin typeface="Arial" charset="0"/>
                        </a:rPr>
                        <a:t>3.39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1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500.50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133.47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73.33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3.75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2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i-FI" sz="1600" b="0">
                          <a:effectLst/>
                          <a:latin typeface="Arial" charset="0"/>
                        </a:rPr>
                        <a:t>1025.51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252.18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75.41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4.07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4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2321.18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fi-FI" sz="1600" b="0">
                          <a:effectLst/>
                          <a:latin typeface="Arial" charset="0"/>
                        </a:rPr>
                        <a:t>687.42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70.38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3.38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rtl="0" fontAlgn="b"/>
                      <a:r>
                        <a:rPr lang="de-DE" sz="1600" b="0">
                          <a:effectLst/>
                          <a:latin typeface="Arial" charset="0"/>
                        </a:rPr>
                        <a:t>8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4935.33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1850.31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62.51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2.67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</a:rPr>
                        <a:t>16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</a:rPr>
                        <a:t>9703.12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</a:rPr>
                        <a:t>3641.47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62.47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</a:rPr>
                        <a:t>2.66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 dirty="0">
                          <a:effectLst/>
                          <a:latin typeface="Arial" charset="0"/>
                        </a:rPr>
                        <a:t>32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</a:rPr>
                        <a:t>21204.47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 dirty="0">
                          <a:effectLst/>
                          <a:latin typeface="Arial" charset="0"/>
                        </a:rPr>
                        <a:t>9358.97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</a:rPr>
                        <a:t>55.86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 dirty="0">
                          <a:effectLst/>
                          <a:latin typeface="Arial" charset="0"/>
                        </a:rPr>
                        <a:t>2.27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21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01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666" y="0"/>
            <a:ext cx="8060268" cy="1325563"/>
          </a:xfrm>
        </p:spPr>
        <p:txBody>
          <a:bodyPr/>
          <a:lstStyle/>
          <a:p>
            <a:r>
              <a:rPr lang="en-US" dirty="0" smtClean="0"/>
              <a:t>Results on Edison (GNI</a:t>
            </a:r>
            <a:r>
              <a:rPr lang="en-US" dirty="0" smtClean="0"/>
              <a:t>) (</a:t>
            </a:r>
            <a:r>
              <a:rPr lang="en-US" dirty="0" err="1" smtClean="0"/>
              <a:t>upto</a:t>
            </a:r>
            <a:r>
              <a:rPr lang="en-US" dirty="0" smtClean="0"/>
              <a:t> 1.5x)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900774"/>
              </p:ext>
            </p:extLst>
          </p:nvPr>
        </p:nvGraphicFramePr>
        <p:xfrm>
          <a:off x="685801" y="1122365"/>
          <a:ext cx="10667999" cy="5027120"/>
        </p:xfrm>
        <a:graphic>
          <a:graphicData uri="http://schemas.openxmlformats.org/drawingml/2006/table">
            <a:tbl>
              <a:tblPr/>
              <a:tblGrid>
                <a:gridCol w="1638710"/>
                <a:gridCol w="2967157"/>
                <a:gridCol w="2435693"/>
                <a:gridCol w="54052"/>
                <a:gridCol w="1933677"/>
                <a:gridCol w="1638710"/>
              </a:tblGrid>
              <a:tr h="294164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Size (Bytes)</a:t>
                      </a:r>
                    </a:p>
                  </a:txBody>
                  <a:tcPr marL="14326" marR="14326" marT="9551" marB="95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No CMA one way time (us) </a:t>
                      </a:r>
                    </a:p>
                  </a:txBody>
                  <a:tcPr marL="14326" marR="14326" marT="9551" marB="95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CMA one way time (us)</a:t>
                      </a:r>
                    </a:p>
                  </a:txBody>
                  <a:tcPr marL="14326" marR="14326" marT="9551" marB="95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4326" marR="14326" marT="9551" marB="95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% improvement </a:t>
                      </a:r>
                    </a:p>
                  </a:txBody>
                  <a:tcPr marL="14326" marR="14326" marT="9551" marB="95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Speedup</a:t>
                      </a:r>
                    </a:p>
                  </a:txBody>
                  <a:tcPr marL="14326" marR="14326" marT="9551" marB="95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399"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256 Bytes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uk-UA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1.39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2.35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-68.78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0.59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399"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512 Bytes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1.43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2.41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-68.68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0.59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399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KB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3.56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2.33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1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34.74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1.53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25399"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 KB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3.46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2.49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1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28.09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uk-UA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1.39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25399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 KB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3.69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2.74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1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25.58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1.34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25399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 KB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4.10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3.41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1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16.84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1.20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25399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16 KB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5.16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4.37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1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15.40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1.18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25399"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32 KB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7.23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6.17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1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14.64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1.17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25399"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64 KB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11.41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10.17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1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10.86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1.12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25399"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128 KB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19.80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18.06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1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8.77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1.10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25399"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256 KB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36.71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33.83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1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7.84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1.09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25399"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512 KB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70.28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116.89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-66.33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0.60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399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MB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137.14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267.55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-95.08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0.51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399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 MB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270.96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528.58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-95.08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0.51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399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 MB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561.46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1060.39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-88.86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0.53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399">
                <a:tc>
                  <a:txBody>
                    <a:bodyPr/>
                    <a:lstStyle/>
                    <a:p>
                      <a:pPr rtl="0" fontAlgn="b"/>
                      <a:r>
                        <a:rPr lang="de-DE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 MB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1208.64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2109.57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-74.54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0.57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399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16 MB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6156.18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6654.44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-8.09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0.93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399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32 MB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is-I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10463.20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12576.42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b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mr-IN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-20.20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nb-NO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0.83</a:t>
                      </a:r>
                    </a:p>
                  </a:txBody>
                  <a:tcPr marL="14326" marR="14326" marT="9551" marB="955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22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23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6" y="33226"/>
            <a:ext cx="9110135" cy="1325563"/>
          </a:xfrm>
        </p:spPr>
        <p:txBody>
          <a:bodyPr/>
          <a:lstStyle/>
          <a:p>
            <a:r>
              <a:rPr lang="en-US" dirty="0" smtClean="0"/>
              <a:t>Results on Stampede2 (OFI</a:t>
            </a:r>
            <a:r>
              <a:rPr lang="en-US" dirty="0" smtClean="0"/>
              <a:t>) (</a:t>
            </a:r>
            <a:r>
              <a:rPr lang="en-US" dirty="0" err="1" smtClean="0"/>
              <a:t>upto</a:t>
            </a:r>
            <a:r>
              <a:rPr lang="en-US" dirty="0" smtClean="0"/>
              <a:t> 1.1x)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402094"/>
              </p:ext>
            </p:extLst>
          </p:nvPr>
        </p:nvGraphicFramePr>
        <p:xfrm>
          <a:off x="880530" y="1240898"/>
          <a:ext cx="10092269" cy="4570562"/>
        </p:xfrm>
        <a:graphic>
          <a:graphicData uri="http://schemas.openxmlformats.org/drawingml/2006/table">
            <a:tbl>
              <a:tblPr/>
              <a:tblGrid>
                <a:gridCol w="1559856"/>
                <a:gridCol w="2707348"/>
                <a:gridCol w="2445207"/>
                <a:gridCol w="57364"/>
                <a:gridCol w="1762638"/>
                <a:gridCol w="1559856"/>
              </a:tblGrid>
              <a:tr h="32816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Size (Bytes)</a:t>
                      </a: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No CMA one way time (us) </a:t>
                      </a: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CMA one way time (us)</a:t>
                      </a: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% improvement </a:t>
                      </a: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Speedup</a:t>
                      </a: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6.05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15.02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-148.14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0.40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6.44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15.62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-142.47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0.41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9.34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16.01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-71.51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0.58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10.12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17.28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-70.82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0.59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16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18.83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19.63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-4.24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0.96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32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23.81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24.27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-1.93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0.98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64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40.18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35.81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10.89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1.12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128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i-FI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55.79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52.16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6.51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256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86.60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76.35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11.84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1.13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512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190.23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166.52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12.46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1.14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353.27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336.50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4.75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1.05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619.59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621.30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-0.28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1198.66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i-FI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1187.12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0.96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2334.56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2358.88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-1.04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0.99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16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4560.66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4639.19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-1.72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0.98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32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18086.00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17088.52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5.52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23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76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8296" y="118535"/>
            <a:ext cx="8610602" cy="1325563"/>
          </a:xfrm>
        </p:spPr>
        <p:txBody>
          <a:bodyPr/>
          <a:lstStyle/>
          <a:p>
            <a:r>
              <a:rPr lang="en-US" dirty="0" smtClean="0"/>
              <a:t>Results on Bridges (OFI</a:t>
            </a:r>
            <a:r>
              <a:rPr lang="en-US" dirty="0" smtClean="0"/>
              <a:t>) (</a:t>
            </a:r>
            <a:r>
              <a:rPr lang="en-US" dirty="0" err="1" smtClean="0"/>
              <a:t>upto</a:t>
            </a:r>
            <a:r>
              <a:rPr lang="en-US" dirty="0" smtClean="0"/>
              <a:t> 1.15 x)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13685"/>
              </p:ext>
            </p:extLst>
          </p:nvPr>
        </p:nvGraphicFramePr>
        <p:xfrm>
          <a:off x="778929" y="1444098"/>
          <a:ext cx="10329336" cy="4570562"/>
        </p:xfrm>
        <a:graphic>
          <a:graphicData uri="http://schemas.openxmlformats.org/drawingml/2006/table">
            <a:tbl>
              <a:tblPr/>
              <a:tblGrid>
                <a:gridCol w="1721556"/>
                <a:gridCol w="2681115"/>
                <a:gridCol w="2421467"/>
                <a:gridCol w="62086"/>
                <a:gridCol w="1721556"/>
                <a:gridCol w="1721556"/>
              </a:tblGrid>
              <a:tr h="32816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Size (Bytes)</a:t>
                      </a: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No CMA one way time (us) </a:t>
                      </a: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CMA one way time (us)</a:t>
                      </a: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6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% improvement </a:t>
                      </a: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Speedup</a:t>
                      </a: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2.48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6.28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-153.55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uk-UA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2.70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4.70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-74.10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0.57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4.01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5.22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-30.14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uk-UA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0.77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6.63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6.65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-0.37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16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10.22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9.33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8.70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1.10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32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17.03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16.99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64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28.40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24.73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12.91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1.15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128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i-FI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49.79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43.99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11.66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1.13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256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91.54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92.98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-1.57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0.98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512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169.61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167.09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1.49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325.80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323.69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0.65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646.17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619.66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4.10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1293.16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1252.15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3.17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2556.80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2559.24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-0.10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16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i-FI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5148.79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5219.44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-1.37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0.99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32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14727.66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14711.74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24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65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7065" y="138468"/>
            <a:ext cx="8610602" cy="1325563"/>
          </a:xfrm>
        </p:spPr>
        <p:txBody>
          <a:bodyPr/>
          <a:lstStyle/>
          <a:p>
            <a:r>
              <a:rPr lang="en-US" dirty="0" smtClean="0"/>
              <a:t>Results on Bridges (MPI</a:t>
            </a:r>
            <a:r>
              <a:rPr lang="en-US" dirty="0" smtClean="0"/>
              <a:t>) </a:t>
            </a:r>
            <a:r>
              <a:rPr lang="en-US" dirty="0" smtClean="0"/>
              <a:t>(</a:t>
            </a:r>
            <a:r>
              <a:rPr lang="en-US" dirty="0" err="1" smtClean="0"/>
              <a:t>upto</a:t>
            </a:r>
            <a:r>
              <a:rPr lang="en-US" dirty="0" smtClean="0"/>
              <a:t> 1.08x)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0607519"/>
              </p:ext>
            </p:extLst>
          </p:nvPr>
        </p:nvGraphicFramePr>
        <p:xfrm>
          <a:off x="830522" y="1249888"/>
          <a:ext cx="10210010" cy="4570562"/>
        </p:xfrm>
        <a:graphic>
          <a:graphicData uri="http://schemas.openxmlformats.org/drawingml/2006/table">
            <a:tbl>
              <a:tblPr/>
              <a:tblGrid>
                <a:gridCol w="1544631"/>
                <a:gridCol w="2891114"/>
                <a:gridCol w="2457730"/>
                <a:gridCol w="57364"/>
                <a:gridCol w="1714540"/>
                <a:gridCol w="1544631"/>
              </a:tblGrid>
              <a:tr h="32816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Size (Bytes)</a:t>
                      </a: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No CMA one way time (us) </a:t>
                      </a: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CMA one way time (us)</a:t>
                      </a: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% improvement </a:t>
                      </a: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Speedup</a:t>
                      </a:r>
                    </a:p>
                  </a:txBody>
                  <a:tcPr marL="15982" marR="15982" marT="10655" marB="106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3.96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5.25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-32.63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0.75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4.18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5.48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-31.07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0.76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4.74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6.23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-31.42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0.76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5.66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7.22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-27.50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0.78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16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8.08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10.84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-34.11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0.75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32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12.02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13.77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-14.51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i-FI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0.87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64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23.82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22.15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7.04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128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42.55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41.31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2.91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256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uk-UA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77.81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74.63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4.09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512 KB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145.11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140.83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2.95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277.25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273.82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1.23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547.88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540.21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1.40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1086.36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1078.66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0.71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2175.44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is-I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2188.64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-0.61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0.99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16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4378.83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4421.36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mr-IN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-0.97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0.99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32 MB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13477.01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r-HR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13336.61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60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1.04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nb-NO" sz="1600" b="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1.01</a:t>
                      </a:r>
                    </a:p>
                  </a:txBody>
                  <a:tcPr marL="15982" marR="15982" marT="10655" marB="106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25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76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Summary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Zero-copy EM API </a:t>
            </a:r>
            <a:r>
              <a:rPr lang="en-US" dirty="0" smtClean="0"/>
              <a:t>reduces sender side memory footprint and improves </a:t>
            </a:r>
            <a:r>
              <a:rPr lang="en-US" dirty="0" smtClean="0"/>
              <a:t>performance by avoiding large memory allocation and sender side copy</a:t>
            </a:r>
          </a:p>
          <a:p>
            <a:endParaRPr lang="en-US" dirty="0" smtClean="0"/>
          </a:p>
          <a:p>
            <a:r>
              <a:rPr lang="en-US" dirty="0" smtClean="0"/>
              <a:t>Zero-copy Direct API </a:t>
            </a:r>
            <a:r>
              <a:rPr lang="en-US" dirty="0" smtClean="0"/>
              <a:t>reduces both sender and receiver sider memory footprint and improves </a:t>
            </a:r>
            <a:r>
              <a:rPr lang="en-US" dirty="0" smtClean="0"/>
              <a:t>performance to a larger extent by avoiding large memory allocation and copy on both sender side and receiver side copy</a:t>
            </a:r>
          </a:p>
          <a:p>
            <a:endParaRPr lang="en-US" dirty="0" smtClean="0"/>
          </a:p>
          <a:p>
            <a:r>
              <a:rPr lang="en-US" dirty="0" smtClean="0"/>
              <a:t>CMA proves to be a faster alternative for intra-host inter-process communication to send messages avoiding the network.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26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6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0" y="2447925"/>
            <a:ext cx="3022600" cy="1325563"/>
          </a:xfrm>
        </p:spPr>
        <p:txBody>
          <a:bodyPr/>
          <a:lstStyle/>
          <a:p>
            <a:r>
              <a:rPr lang="en-US" smtClean="0"/>
              <a:t>Questions?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27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87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2417" y="2502844"/>
            <a:ext cx="6032156" cy="1325563"/>
          </a:xfrm>
        </p:spPr>
        <p:txBody>
          <a:bodyPr/>
          <a:lstStyle/>
          <a:p>
            <a:r>
              <a:rPr lang="en-US" dirty="0" smtClean="0"/>
              <a:t>Charm++ Messaging API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3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73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3ABF-9154-8242-AE36-46F9FD6635B2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1676400" y="152401"/>
            <a:ext cx="8743950" cy="2280948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Module </a:t>
            </a:r>
            <a:r>
              <a:rPr lang="en-US" sz="1600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forcecalculations</a:t>
            </a:r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{</a:t>
            </a: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     </a:t>
            </a:r>
            <a:r>
              <a:rPr lang="is-I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…...</a:t>
            </a:r>
            <a:endParaRPr lang="en-US" sz="1600" dirty="0">
              <a:solidFill>
                <a:schemeClr val="tx1"/>
              </a:solidFill>
              <a:ea typeface="Courier New" charset="0"/>
              <a:cs typeface="Courier New" charset="0"/>
            </a:endParaRP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     array [1D] Cell {</a:t>
            </a: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	      entry forces( ) ;</a:t>
            </a: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	      </a:t>
            </a:r>
            <a:r>
              <a:rPr lang="en-US" sz="1600" b="1" dirty="0">
                <a:solidFill>
                  <a:schemeClr val="tx1"/>
                </a:solidFill>
                <a:ea typeface="Courier New" charset="0"/>
                <a:cs typeface="Courier New" charset="0"/>
              </a:rPr>
              <a:t>entry void </a:t>
            </a:r>
            <a:r>
              <a:rPr lang="en-US" sz="1600" b="1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recv_forces</a:t>
            </a:r>
            <a:r>
              <a:rPr lang="en-US" sz="1600" b="1" dirty="0">
                <a:solidFill>
                  <a:schemeClr val="tx1"/>
                </a:solidFill>
                <a:ea typeface="Courier New" charset="0"/>
                <a:cs typeface="Courier New" charset="0"/>
              </a:rPr>
              <a:t> (double forces [size], </a:t>
            </a:r>
            <a:r>
              <a:rPr lang="en-US" sz="1600" b="1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ea typeface="Courier New" charset="0"/>
                <a:cs typeface="Courier New" charset="0"/>
              </a:rPr>
              <a:t> size, double value);</a:t>
            </a: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     }</a:t>
            </a: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     </a:t>
            </a:r>
            <a:r>
              <a:rPr lang="is-I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….....</a:t>
            </a:r>
            <a:endParaRPr lang="en-US" sz="1600" dirty="0">
              <a:solidFill>
                <a:schemeClr val="tx1"/>
              </a:solidFill>
              <a:ea typeface="Courier New" charset="0"/>
              <a:cs typeface="Courier New" charset="0"/>
            </a:endParaRP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5090160" y="24384"/>
            <a:ext cx="2819400" cy="2953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forcecalculations.ci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92255" y="3404249"/>
            <a:ext cx="6400800" cy="990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void </a:t>
            </a:r>
            <a:r>
              <a:rPr lang="en-US" sz="1600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recv_forces</a:t>
            </a:r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(double * forces, </a:t>
            </a:r>
            <a:r>
              <a:rPr lang="en-US" sz="1600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int</a:t>
            </a:r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size, double value){ </a:t>
            </a:r>
          </a:p>
          <a:p>
            <a:r>
              <a:rPr lang="is-I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	….</a:t>
            </a:r>
          </a:p>
          <a:p>
            <a:r>
              <a:rPr lang="is-I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}</a:t>
            </a:r>
            <a:endParaRPr lang="en-US" sz="1600" dirty="0">
              <a:solidFill>
                <a:schemeClr val="tx1"/>
              </a:solidFill>
              <a:ea typeface="Courier New" charset="0"/>
              <a:cs typeface="Courier New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72200" y="3222358"/>
            <a:ext cx="2590800" cy="25987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forcecalculations.C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92256" y="5410201"/>
            <a:ext cx="4742145" cy="9264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chemeClr val="tx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600" dirty="0" err="1">
                <a:solidFill>
                  <a:schemeClr val="tx1"/>
                </a:solidFill>
                <a:latin typeface="+mj-lt"/>
                <a:ea typeface="Courier New" charset="0"/>
                <a:cs typeface="Courier New" charset="0"/>
              </a:rPr>
              <a:t>Cell_Proxy</a:t>
            </a:r>
            <a:r>
              <a:rPr lang="en-US" sz="1600" dirty="0">
                <a:solidFill>
                  <a:schemeClr val="tx1"/>
                </a:solidFill>
                <a:latin typeface="+mj-lt"/>
                <a:ea typeface="Courier New" charset="0"/>
                <a:cs typeface="Courier New" charset="0"/>
              </a:rPr>
              <a:t>[n</a:t>
            </a:r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].</a:t>
            </a:r>
            <a:r>
              <a:rPr lang="en-US" sz="1600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recv_forces</a:t>
            </a:r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(forces, 1000000, 4.0);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495800" y="5354827"/>
            <a:ext cx="2667000" cy="2825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forcecalculations.C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05300" y="2413642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Charm Interface File - Declarations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2200" y="4394849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C++ Code File – Entry method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08348" y="6336651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C++ Code File – Call site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071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318846" y="5991713"/>
            <a:ext cx="9401908" cy="7292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44190" y="3804100"/>
            <a:ext cx="4494610" cy="5360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9233" y="239175"/>
            <a:ext cx="8749888" cy="441542"/>
          </a:xfrm>
        </p:spPr>
        <p:txBody>
          <a:bodyPr>
            <a:normAutofit fontScale="90000"/>
          </a:bodyPr>
          <a:lstStyle/>
          <a:p>
            <a:r>
              <a:rPr lang="en-US" sz="3200" smtClean="0"/>
              <a:t>Regular Messaging API - What </a:t>
            </a:r>
            <a:r>
              <a:rPr lang="en-US" sz="3200" dirty="0"/>
              <a:t>happens under the hood?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3ABF-9154-8242-AE36-46F9FD6635B2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55" name="TextBox 54"/>
          <p:cNvSpPr txBox="1"/>
          <p:nvPr/>
        </p:nvSpPr>
        <p:spPr>
          <a:xfrm>
            <a:off x="3048000" y="10022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Node 0 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848600" y="10022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Node 1 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1714500" y="1447800"/>
            <a:ext cx="3924300" cy="9906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is-IS" sz="1600" dirty="0">
                <a:solidFill>
                  <a:schemeClr val="tx1"/>
                </a:solidFill>
              </a:rPr>
              <a:t>	</a:t>
            </a:r>
            <a:r>
              <a:rPr lang="is-IS" sz="1600" b="1" dirty="0">
                <a:solidFill>
                  <a:schemeClr val="tx1"/>
                </a:solidFill>
              </a:rPr>
              <a:t>Charm++</a:t>
            </a:r>
            <a:r>
              <a:rPr lang="is-IS" sz="1100" b="1" dirty="0">
                <a:solidFill>
                  <a:schemeClr val="tx1"/>
                </a:solidFill>
              </a:rPr>
              <a:t>.</a:t>
            </a:r>
          </a:p>
          <a:p>
            <a:r>
              <a:rPr lang="is-IS" sz="1100" b="1" dirty="0">
                <a:solidFill>
                  <a:schemeClr val="tx1"/>
                </a:solidFill>
              </a:rPr>
              <a:t>......</a:t>
            </a:r>
          </a:p>
          <a:p>
            <a:r>
              <a:rPr lang="en-US" sz="1400" b="1" dirty="0">
                <a:solidFill>
                  <a:schemeClr val="tx1"/>
                </a:solidFill>
              </a:rPr>
              <a:t>C</a:t>
            </a:r>
            <a:r>
              <a:rPr lang="is-IS" sz="1400" b="1" dirty="0">
                <a:solidFill>
                  <a:schemeClr val="tx1"/>
                </a:solidFill>
              </a:rPr>
              <a:t>ell_Proxy [n]. </a:t>
            </a:r>
            <a:r>
              <a:rPr lang="en-US" sz="1400" b="1" dirty="0" err="1">
                <a:solidFill>
                  <a:schemeClr val="tx1"/>
                </a:solidFill>
              </a:rPr>
              <a:t>recv_force</a:t>
            </a:r>
            <a:r>
              <a:rPr lang="is-IS" sz="1400" b="1" dirty="0">
                <a:solidFill>
                  <a:schemeClr val="tx1"/>
                </a:solidFill>
              </a:rPr>
              <a:t> (forces, size, value); </a:t>
            </a:r>
          </a:p>
          <a:p>
            <a:r>
              <a:rPr lang="is-IS" sz="1100" dirty="0">
                <a:solidFill>
                  <a:schemeClr val="tx1"/>
                </a:solidFill>
              </a:rPr>
              <a:t>....... </a:t>
            </a:r>
          </a:p>
          <a:p>
            <a:endParaRPr lang="is-IS" sz="11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is-IS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6267451" y="1461257"/>
            <a:ext cx="4095750" cy="122580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Charm++</a:t>
            </a:r>
          </a:p>
          <a:p>
            <a:r>
              <a:rPr lang="en-US" sz="1400" b="1" dirty="0">
                <a:solidFill>
                  <a:schemeClr val="tx1"/>
                </a:solidFill>
              </a:rPr>
              <a:t>void </a:t>
            </a:r>
            <a:r>
              <a:rPr lang="en-US" sz="1400" b="1" dirty="0" err="1">
                <a:solidFill>
                  <a:schemeClr val="tx1"/>
                </a:solidFill>
              </a:rPr>
              <a:t>recv_force</a:t>
            </a:r>
            <a:r>
              <a:rPr lang="en-US" sz="1400" b="1" dirty="0">
                <a:solidFill>
                  <a:schemeClr val="tx1"/>
                </a:solidFill>
              </a:rPr>
              <a:t> ( double * forces, </a:t>
            </a:r>
            <a:r>
              <a:rPr lang="en-US" sz="1400" b="1" dirty="0" err="1">
                <a:solidFill>
                  <a:schemeClr val="tx1"/>
                </a:solidFill>
              </a:rPr>
              <a:t>int</a:t>
            </a:r>
            <a:r>
              <a:rPr lang="en-US" sz="1400" b="1" dirty="0">
                <a:solidFill>
                  <a:schemeClr val="tx1"/>
                </a:solidFill>
              </a:rPr>
              <a:t> size, </a:t>
            </a:r>
            <a:r>
              <a:rPr lang="en-US" sz="1400" b="1" dirty="0" err="1">
                <a:solidFill>
                  <a:schemeClr val="tx1"/>
                </a:solidFill>
              </a:rPr>
              <a:t>int</a:t>
            </a:r>
            <a:r>
              <a:rPr lang="en-US" sz="1400" b="1" dirty="0">
                <a:solidFill>
                  <a:schemeClr val="tx1"/>
                </a:solidFill>
              </a:rPr>
              <a:t> value) {</a:t>
            </a:r>
          </a:p>
          <a:p>
            <a:endParaRPr lang="en-US" sz="1400" b="1" dirty="0">
              <a:solidFill>
                <a:schemeClr val="tx1"/>
              </a:solidFill>
            </a:endParaRPr>
          </a:p>
          <a:p>
            <a:r>
              <a:rPr lang="en-US" sz="1400" b="1" dirty="0">
                <a:solidFill>
                  <a:schemeClr val="tx1"/>
                </a:solidFill>
              </a:rPr>
              <a:t>}</a:t>
            </a:r>
          </a:p>
        </p:txBody>
      </p:sp>
      <p:cxnSp>
        <p:nvCxnSpPr>
          <p:cNvPr id="78" name="Straight Connector 77"/>
          <p:cNvCxnSpPr/>
          <p:nvPr/>
        </p:nvCxnSpPr>
        <p:spPr>
          <a:xfrm>
            <a:off x="6019800" y="762000"/>
            <a:ext cx="0" cy="52297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4300626" y="3072836"/>
            <a:ext cx="666924" cy="5344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size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2076" y="2940428"/>
            <a:ext cx="2385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Marshalling of Parameters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937630" y="3067796"/>
            <a:ext cx="3223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Un-marshalling of Parameters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273919" y="2438400"/>
            <a:ext cx="685800" cy="5360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value</a:t>
            </a:r>
          </a:p>
        </p:txBody>
      </p:sp>
      <p:sp>
        <p:nvSpPr>
          <p:cNvPr id="8" name="Rectangle 7"/>
          <p:cNvSpPr/>
          <p:nvPr/>
        </p:nvSpPr>
        <p:spPr>
          <a:xfrm>
            <a:off x="1120744" y="3801534"/>
            <a:ext cx="1176979" cy="53857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Header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468754" y="2314421"/>
            <a:ext cx="1979597" cy="5360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forces</a:t>
            </a:r>
          </a:p>
        </p:txBody>
      </p:sp>
      <p:sp>
        <p:nvSpPr>
          <p:cNvPr id="52" name="Rectangle 51"/>
          <p:cNvSpPr/>
          <p:nvPr/>
        </p:nvSpPr>
        <p:spPr>
          <a:xfrm>
            <a:off x="2468754" y="2322770"/>
            <a:ext cx="1979597" cy="5360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forces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306453" y="3081502"/>
            <a:ext cx="666924" cy="5344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size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5273919" y="2445117"/>
            <a:ext cx="685800" cy="5360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value</a:t>
            </a:r>
          </a:p>
        </p:txBody>
      </p:sp>
      <p:sp>
        <p:nvSpPr>
          <p:cNvPr id="57" name="Rectangle 56"/>
          <p:cNvSpPr/>
          <p:nvPr/>
        </p:nvSpPr>
        <p:spPr>
          <a:xfrm>
            <a:off x="823367" y="4839683"/>
            <a:ext cx="885866" cy="2255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metadata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57146" y="6078388"/>
            <a:ext cx="1281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Network</a:t>
            </a:r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9520579" y="6078388"/>
            <a:ext cx="1281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Network</a:t>
            </a:r>
            <a:endParaRPr lang="en-US"/>
          </a:p>
        </p:txBody>
      </p:sp>
      <p:cxnSp>
        <p:nvCxnSpPr>
          <p:cNvPr id="36" name="Curved Connector 35"/>
          <p:cNvCxnSpPr/>
          <p:nvPr/>
        </p:nvCxnSpPr>
        <p:spPr>
          <a:xfrm rot="10800000" flipV="1">
            <a:off x="6805246" y="4388909"/>
            <a:ext cx="2086708" cy="493235"/>
          </a:xfrm>
          <a:prstGeom prst="curvedConnector3">
            <a:avLst>
              <a:gd name="adj1" fmla="val 32640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805246" y="4070819"/>
            <a:ext cx="1043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RGET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7620000" y="3756247"/>
            <a:ext cx="4494610" cy="5360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7596554" y="3753681"/>
            <a:ext cx="1176979" cy="53857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Header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773533" y="3756832"/>
            <a:ext cx="1979597" cy="5360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forces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0756104" y="3753681"/>
            <a:ext cx="666924" cy="5344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size</a:t>
            </a:r>
          </a:p>
        </p:txBody>
      </p:sp>
      <p:sp>
        <p:nvSpPr>
          <p:cNvPr id="67" name="Rectangle 66"/>
          <p:cNvSpPr/>
          <p:nvPr/>
        </p:nvSpPr>
        <p:spPr>
          <a:xfrm>
            <a:off x="11423028" y="3749575"/>
            <a:ext cx="685800" cy="5360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value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 flipH="1" flipV="1">
            <a:off x="8476735" y="2026508"/>
            <a:ext cx="653018" cy="15894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10744381" y="3757787"/>
            <a:ext cx="666924" cy="5344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size</a:t>
            </a:r>
          </a:p>
        </p:txBody>
      </p:sp>
      <p:sp>
        <p:nvSpPr>
          <p:cNvPr id="69" name="Rectangle 68"/>
          <p:cNvSpPr/>
          <p:nvPr/>
        </p:nvSpPr>
        <p:spPr>
          <a:xfrm>
            <a:off x="11402641" y="3755260"/>
            <a:ext cx="685800" cy="5360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value</a:t>
            </a: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219949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896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6 2.22222E-6 L -0.01419 0.2148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7" y="1074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4.44444E-6 L -0.00247 0.1032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1" y="516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1.85185E-6 L -0.02813 0.1981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6" y="99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73 0.04352 C 0.0082 0.04584 0.01067 0.04838 0.01341 0.05023 C 0.01705 0.05301 0.02487 0.05718 0.02487 0.05718 C 0.02617 0.05949 0.02708 0.0625 0.02877 0.06389 C 0.03242 0.06713 0.04023 0.07084 0.04023 0.07084 C 0.05403 0.09514 0.03841 0.06898 0.05182 0.08797 C 0.05325 0.09005 0.05429 0.09283 0.0556 0.09468 C 0.05742 0.09722 0.05963 0.09884 0.06145 0.10162 C 0.06419 0.10579 0.06653 0.11065 0.06914 0.11528 C 0.07109 0.11875 0.07265 0.12292 0.07487 0.12547 C 0.08815 0.14121 0.08203 0.13658 0.09218 0.14259 C 0.09414 0.14491 0.09622 0.14699 0.09791 0.14954 C 0.09935 0.15139 0.10013 0.15486 0.10182 0.15625 C 0.10416 0.15834 0.1069 0.15857 0.1095 0.15972 C 0.11145 0.16204 0.11315 0.16482 0.11523 0.16667 C 0.11901 0.16945 0.12682 0.17338 0.12682 0.17338 C 0.12877 0.1757 0.13047 0.17894 0.13255 0.18033 C 0.15377 0.19398 0.14127 0.18195 0.1556 0.19051 C 0.1664 0.19699 0.1595 0.19306 0.17682 0.2007 C 0.17942 0.20185 0.1819 0.20324 0.1845 0.20417 C 0.19179 0.20672 0.1983 0.20926 0.2056 0.21111 C 0.21145 0.2125 0.21718 0.21389 0.22291 0.21435 C 0.23828 0.21621 0.25377 0.2169 0.26914 0.21783 L 0.33255 0.2213 L 0.3845 0.22477 C 0.38645 0.22593 0.38828 0.22824 0.39023 0.22824 C 0.40716 0.22824 0.40651 0.22755 0.41718 0.2213 C 0.41849 0.21783 0.41927 0.21366 0.42096 0.21111 C 0.42265 0.2088 0.42474 0.20787 0.42682 0.20764 C 0.44023 0.20556 0.45364 0.20533 0.46718 0.20417 C 0.47539 0.20255 0.49843 0.19792 0.5056 0.19746 C 0.5345 0.1956 0.56328 0.19514 0.59218 0.19398 C 0.59531 0.19283 0.59856 0.19144 0.60182 0.19051 C 0.60625 0.18912 0.6108 0.18889 0.61523 0.18704 C 0.61914 0.18542 0.62682 0.18033 0.62682 0.18033 L 0.63828 0.16667 C 0.64257 0.16158 0.64479 0.15996 0.64791 0.15278 C 0.64935 0.14977 0.65039 0.14584 0.65182 0.14259 C 0.65807 0.12871 0.65351 0.14398 0.6595 0.12547 C 0.66093 0.12107 0.66185 0.11621 0.66328 0.11181 C 0.66562 0.10486 0.67096 0.09144 0.67096 0.09144 C 0.67552 0.0669 0.67265 0.07685 0.67864 0.06065 L 0.68255 0.04005 C 0.6832 0.03658 0.68333 0.03287 0.6845 0.02986 C 0.6858 0.02639 0.68724 0.02315 0.68828 0.01945 C 0.69336 0.00185 0.68658 0.01574 0.69414 0.00255 " pathEditMode="relative" ptsTypes="AAAAAAAAAAAAAAAAAAAAAAAAAAAAAAAAAAAAAAAAAAAAAA">
                                      <p:cBhvr>
                                        <p:cTn id="2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04 -0.11551 C 0.00456 -0.12755 0.00547 -0.13959 0.00547 -0.15162 C 0.00547 -0.24885 0.01003 -0.22223 0.00261 -0.26181 C 0.00209 -0.26783 0.0017 -0.27385 0.00118 -0.27963 C 0.00079 -0.28311 0.00026 -0.28658 -0.00026 -0.29005 C -0.00078 -0.2926 -0.00143 -0.29491 -0.00169 -0.29769 C -0.00286 -0.30787 -0.00325 -0.31829 -0.00468 -0.32848 C -0.00507 -0.33195 -0.00573 -0.33519 -0.00612 -0.33866 C -0.00677 -0.34561 -0.0069 -0.35232 -0.00755 -0.35926 C -0.00833 -0.36783 -0.00937 -0.37639 -0.01041 -0.38496 C -0.01093 -0.38912 -0.01106 -0.39352 -0.01185 -0.39769 C -0.01237 -0.40024 -0.01289 -0.40278 -0.01328 -0.40533 C -0.01393 -0.41042 -0.0138 -0.41575 -0.01471 -0.42084 C -0.01575 -0.42616 -0.01783 -0.43079 -0.01901 -0.43612 C -0.02096 -0.44422 -0.02239 -0.45649 -0.02487 -0.46436 C -0.02604 -0.46806 -0.02799 -0.47084 -0.02916 -0.47454 C -0.03046 -0.47871 -0.03086 -0.48334 -0.03203 -0.4875 C -0.03281 -0.49005 -0.03411 -0.49237 -0.03489 -0.49514 C -0.03645 -0.5 -0.03737 -0.50579 -0.03919 -0.51042 C -0.04323 -0.52037 -0.04791 -0.52917 -0.05221 -0.53866 C -0.0556 -0.54607 -0.05937 -0.55579 -0.0638 -0.56181 C -0.06601 -0.56482 -0.06862 -0.56667 -0.07096 -0.56945 C -0.07343 -0.57269 -0.07552 -0.57686 -0.07812 -0.57963 C -0.07955 -0.58125 -0.08737 -0.5845 -0.08828 -0.58473 C -0.09596 -0.58311 -0.10377 -0.58264 -0.11132 -0.57963 C -0.11614 -0.57801 -0.11653 -0.57061 -0.11862 -0.56436 C -0.12265 -0.55139 -0.12057 -0.56181 -0.12435 -0.5463 C -0.13073 -0.51991 -0.11914 -0.5625 -0.12864 -0.52848 C -0.12916 -0.52246 -0.12955 -0.51644 -0.13007 -0.51042 C -0.13099 -0.50186 -0.13294 -0.48496 -0.13294 -0.48473 C -0.13372 -0.47153 -0.13385 -0.45718 -0.13593 -0.44375 C -0.13671 -0.43866 -0.13776 -0.43357 -0.1388 -0.42848 C -0.13919 -0.42593 -0.13919 -0.42269 -0.14023 -0.42084 C -0.14257 -0.41644 -0.14557 -0.41297 -0.14739 -0.40787 C -0.15104 -0.39815 -0.14908 -0.40232 -0.15312 -0.39514 " pathEditMode="relative" rAng="0" ptsTypes="AAAAAAAAAAAAAAAAAAAAAAAAAAAAAAAAAAA">
                                      <p:cBhvr>
                                        <p:cTn id="6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21" y="-23472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052 -0.03078 -0.00039 -0.0618 -0.00156 -0.09236 C -0.00182 -0.10023 -0.00351 -0.10764 -0.00442 -0.11551 C -0.00481 -0.11944 -0.00598 -0.13588 -0.00729 -0.1412 C -0.01289 -0.16458 -0.00768 -0.12592 -0.01302 -0.16412 C -0.01458 -0.17523 -0.01471 -0.17523 -0.01588 -0.18727 C -0.01679 -0.1956 -0.01757 -0.20694 -0.01875 -0.21551 C -0.01914 -0.21805 -0.01979 -0.2206 -0.02031 -0.22314 C -0.02083 -0.22662 -0.02135 -0.22986 -0.02174 -0.23333 C -0.0233 -0.24722 -0.02252 -0.24699 -0.0246 -0.25902 C -0.02539 -0.26412 -0.02604 -0.26944 -0.02747 -0.2743 C -0.02838 -0.27777 -0.02916 -0.28148 -0.03033 -0.28472 C -0.03112 -0.28657 -0.03229 -0.28796 -0.0332 -0.28981 C -0.03554 -0.30671 -0.03307 -0.29398 -0.0375 -0.30764 C -0.04062 -0.31713 -0.04153 -0.325 -0.04622 -0.33333 C -0.04713 -0.33495 -0.04817 -0.33657 -0.04908 -0.33842 C -0.05377 -0.34907 -0.04947 -0.34467 -0.05625 -0.34861 C -0.05963 -0.34699 -0.06315 -0.34583 -0.0664 -0.34352 C -0.06796 -0.34236 -0.0694 -0.34051 -0.0707 -0.33842 C -0.07421 -0.33333 -0.07955 -0.32199 -0.08085 -0.31551 C -0.08437 -0.29606 -0.07955 -0.3199 -0.08515 -0.3 C -0.0858 -0.29768 -0.08593 -0.29467 -0.08658 -0.29236 C -0.08802 -0.28727 -0.09036 -0.28125 -0.09375 -0.27963 C -0.09557 -0.27847 -0.09765 -0.27963 -0.09947 -0.27963 " pathEditMode="relative" ptsTypes="AAAAAAAAAAAAAAAAAAAAAAAA">
                                      <p:cBhvr>
                                        <p:cTn id="62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/>
      <p:bldP spid="53" grpId="0"/>
      <p:bldP spid="8" grpId="0" animBg="1"/>
      <p:bldP spid="52" grpId="0" animBg="1"/>
      <p:bldP spid="54" grpId="0" animBg="1"/>
      <p:bldP spid="56" grpId="0" animBg="1"/>
      <p:bldP spid="57" grpId="1" animBg="1"/>
      <p:bldP spid="57" grpId="2" animBg="1"/>
      <p:bldP spid="38" grpId="0"/>
      <p:bldP spid="60" grpId="0" animBg="1"/>
      <p:bldP spid="61" grpId="0" animBg="1"/>
      <p:bldP spid="64" grpId="0" animBg="1"/>
      <p:bldP spid="65" grpId="0" animBg="1"/>
      <p:bldP spid="67" grpId="0" animBg="1"/>
      <p:bldP spid="68" grpId="0" animBg="1"/>
      <p:bldP spid="68" grpId="1" animBg="1"/>
      <p:bldP spid="69" grpId="0" animBg="1"/>
      <p:bldP spid="6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1866"/>
            <a:ext cx="10515600" cy="35353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Memory system is the bottleneck </a:t>
            </a:r>
          </a:p>
          <a:p>
            <a:pPr lvl="1"/>
            <a:r>
              <a:rPr lang="en-US" dirty="0" smtClean="0"/>
              <a:t>Faster cores and Fatter nodes </a:t>
            </a:r>
          </a:p>
          <a:p>
            <a:pPr lvl="1"/>
            <a:r>
              <a:rPr lang="en-US" dirty="0" smtClean="0"/>
              <a:t>Processor performance has been scaling much better than memory performance over the years</a:t>
            </a:r>
          </a:p>
          <a:p>
            <a:pPr lvl="1"/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On RDMA/CMA enabled systems, avoid copies of the large buffer by minor changes in the application logic</a:t>
            </a:r>
          </a:p>
          <a:p>
            <a:endParaRPr lang="en-US" dirty="0" smtClean="0"/>
          </a:p>
          <a:p>
            <a:r>
              <a:rPr lang="en-US" dirty="0" smtClean="0"/>
              <a:t>Advantages:  </a:t>
            </a:r>
          </a:p>
          <a:p>
            <a:pPr lvl="1"/>
            <a:r>
              <a:rPr lang="en-US" dirty="0" smtClean="0"/>
              <a:t>Reduce memory footprint</a:t>
            </a:r>
          </a:p>
          <a:p>
            <a:pPr lvl="1"/>
            <a:r>
              <a:rPr lang="en-US" dirty="0" smtClean="0"/>
              <a:t>Improve performance by reducing memory allocation size and avoiding copy</a:t>
            </a:r>
          </a:p>
          <a:p>
            <a:pPr lvl="1"/>
            <a:r>
              <a:rPr lang="en-US" dirty="0" smtClean="0"/>
              <a:t>Reduce page </a:t>
            </a:r>
            <a:r>
              <a:rPr lang="en-US" dirty="0"/>
              <a:t>faults, data cache </a:t>
            </a:r>
            <a:r>
              <a:rPr lang="en-US" dirty="0" smtClean="0"/>
              <a:t>misses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6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61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726" y="2526112"/>
            <a:ext cx="8168273" cy="1325563"/>
          </a:xfrm>
        </p:spPr>
        <p:txBody>
          <a:bodyPr/>
          <a:lstStyle/>
          <a:p>
            <a:r>
              <a:rPr lang="en-US" dirty="0" smtClean="0"/>
              <a:t>Zero-copy </a:t>
            </a:r>
            <a:r>
              <a:rPr lang="en-US" smtClean="0"/>
              <a:t>Entry Method Send </a:t>
            </a:r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7D3B-4084-1945-BFA3-F820F9B2724C}" type="slidenum">
              <a:rPr lang="en-US" smtClean="0"/>
              <a:t>7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6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3ABF-9154-8242-AE36-46F9FD6635B2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1676400" y="152401"/>
            <a:ext cx="8743950" cy="2280948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Module </a:t>
            </a:r>
            <a:r>
              <a:rPr lang="en-US" sz="1600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forcecalculations</a:t>
            </a:r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{</a:t>
            </a: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     </a:t>
            </a:r>
            <a:r>
              <a:rPr lang="is-I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…...</a:t>
            </a:r>
            <a:endParaRPr lang="en-US" sz="1600" dirty="0">
              <a:solidFill>
                <a:schemeClr val="tx1"/>
              </a:solidFill>
              <a:ea typeface="Courier New" charset="0"/>
              <a:cs typeface="Courier New" charset="0"/>
            </a:endParaRP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     array [1D] Cell {</a:t>
            </a: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	      entry forces( ) ;</a:t>
            </a: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	      entry void </a:t>
            </a:r>
            <a:r>
              <a:rPr lang="en-US" sz="1600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recv_forces</a:t>
            </a:r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(</a:t>
            </a:r>
            <a:r>
              <a:rPr lang="en-US" sz="1600" b="1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nocopy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 double </a:t>
            </a:r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forces [size], </a:t>
            </a:r>
            <a:r>
              <a:rPr lang="en-US" sz="1600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int</a:t>
            </a:r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size, double value);</a:t>
            </a: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     }</a:t>
            </a: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     </a:t>
            </a:r>
            <a:r>
              <a:rPr lang="is-I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….....</a:t>
            </a:r>
            <a:endParaRPr lang="en-US" sz="1600" dirty="0">
              <a:solidFill>
                <a:schemeClr val="tx1"/>
              </a:solidFill>
              <a:ea typeface="Courier New" charset="0"/>
              <a:cs typeface="Courier New" charset="0"/>
            </a:endParaRPr>
          </a:p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5090160" y="24384"/>
            <a:ext cx="2819400" cy="2953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forcecalculations.ci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92255" y="3404249"/>
            <a:ext cx="6400800" cy="990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void </a:t>
            </a:r>
            <a:r>
              <a:rPr lang="en-US" sz="1600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recv_forces</a:t>
            </a:r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(double * forces, </a:t>
            </a:r>
            <a:r>
              <a:rPr lang="en-US" sz="1600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int</a:t>
            </a:r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size, double value){ </a:t>
            </a:r>
          </a:p>
          <a:p>
            <a:r>
              <a:rPr lang="is-I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	….</a:t>
            </a:r>
          </a:p>
          <a:p>
            <a:r>
              <a:rPr lang="is-I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}</a:t>
            </a:r>
            <a:endParaRPr lang="en-US" sz="1600" dirty="0">
              <a:solidFill>
                <a:schemeClr val="tx1"/>
              </a:solidFill>
              <a:ea typeface="Courier New" charset="0"/>
              <a:cs typeface="Courier New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72200" y="3222358"/>
            <a:ext cx="2590800" cy="25987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forcecalculations.C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92256" y="5385449"/>
            <a:ext cx="6278501" cy="95120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s-IS" sz="1600" dirty="0">
                <a:solidFill>
                  <a:schemeClr val="tx1"/>
                </a:solidFill>
              </a:rPr>
              <a:t>Callback Cb = new Callback(CkIndex_Cell::completed, cellArrayID</a:t>
            </a:r>
            <a:r>
              <a:rPr lang="is-IS" sz="1600" dirty="0" smtClean="0">
                <a:solidFill>
                  <a:schemeClr val="tx1"/>
                </a:solidFill>
              </a:rPr>
              <a:t>);</a:t>
            </a:r>
            <a:br>
              <a:rPr lang="is-IS" sz="1600" dirty="0" smtClean="0">
                <a:solidFill>
                  <a:schemeClr val="tx1"/>
                </a:solidFill>
              </a:rPr>
            </a:br>
            <a:r>
              <a:rPr lang="is-IS" sz="1600" dirty="0" smtClean="0">
                <a:solidFill>
                  <a:schemeClr val="tx1"/>
                </a:solidFill>
              </a:rPr>
              <a:t> </a:t>
            </a:r>
            <a:endParaRPr lang="en-US" sz="1600" dirty="0">
              <a:solidFill>
                <a:schemeClr val="tx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600" dirty="0" err="1">
                <a:solidFill>
                  <a:schemeClr val="tx1"/>
                </a:solidFill>
                <a:latin typeface="+mj-lt"/>
                <a:ea typeface="Courier New" charset="0"/>
                <a:cs typeface="Courier New" charset="0"/>
              </a:rPr>
              <a:t>Cell_Proxy</a:t>
            </a:r>
            <a:r>
              <a:rPr lang="en-US" sz="1600" dirty="0">
                <a:solidFill>
                  <a:schemeClr val="tx1"/>
                </a:solidFill>
                <a:latin typeface="+mj-lt"/>
                <a:ea typeface="Courier New" charset="0"/>
                <a:cs typeface="Courier New" charset="0"/>
              </a:rPr>
              <a:t>[n</a:t>
            </a:r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].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recv_forces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(</a:t>
            </a:r>
            <a:r>
              <a:rPr lang="en-US" sz="1600" b="1" dirty="0" err="1" smtClean="0">
                <a:solidFill>
                  <a:srgbClr val="002060"/>
                </a:solidFill>
                <a:ea typeface="Courier New" charset="0"/>
                <a:cs typeface="Courier New" charset="0"/>
              </a:rPr>
              <a:t>CkSendBuffer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(forces, </a:t>
            </a:r>
            <a:r>
              <a:rPr lang="en-US" sz="1600" dirty="0" err="1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cb</a:t>
            </a:r>
            <a:r>
              <a:rPr lang="en-US" sz="16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), </a:t>
            </a:r>
            <a:r>
              <a:rPr lang="en-US" sz="1600" dirty="0">
                <a:solidFill>
                  <a:schemeClr val="tx1"/>
                </a:solidFill>
                <a:ea typeface="Courier New" charset="0"/>
                <a:cs typeface="Courier New" charset="0"/>
              </a:rPr>
              <a:t>1000000, 4.0);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651248" y="5166182"/>
            <a:ext cx="2667000" cy="2825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forcecalculations.C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05300" y="2413642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Charm Interface File - Declarations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2200" y="4394849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C++ Code File – Entry method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08348" y="6336651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C++ Code File – Call site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23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318846" y="5991713"/>
            <a:ext cx="9401908" cy="7292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44191" y="3804100"/>
            <a:ext cx="2904762" cy="5360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4191" y="160496"/>
            <a:ext cx="10672196" cy="44154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Zero-copy Entry </a:t>
            </a:r>
            <a:r>
              <a:rPr lang="en-US" sz="3200" smtClean="0"/>
              <a:t>Method Send API </a:t>
            </a:r>
            <a:r>
              <a:rPr lang="en-US" sz="3200" dirty="0" smtClean="0"/>
              <a:t>- What </a:t>
            </a:r>
            <a:r>
              <a:rPr lang="en-US" sz="3200" dirty="0"/>
              <a:t>happens under the hood?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3ABF-9154-8242-AE36-46F9FD6635B2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55" name="TextBox 54"/>
          <p:cNvSpPr txBox="1"/>
          <p:nvPr/>
        </p:nvSpPr>
        <p:spPr>
          <a:xfrm>
            <a:off x="3048000" y="10022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Node 0 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848600" y="10022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Node 1 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745067" y="1447800"/>
            <a:ext cx="5214652" cy="9906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is-IS" sz="1600" dirty="0">
                <a:solidFill>
                  <a:schemeClr val="tx1"/>
                </a:solidFill>
              </a:rPr>
              <a:t>	</a:t>
            </a:r>
            <a:r>
              <a:rPr lang="is-IS" sz="1600" b="1" dirty="0">
                <a:solidFill>
                  <a:schemeClr val="tx1"/>
                </a:solidFill>
              </a:rPr>
              <a:t>Charm++</a:t>
            </a:r>
            <a:r>
              <a:rPr lang="is-IS" sz="1100" b="1" dirty="0">
                <a:solidFill>
                  <a:schemeClr val="tx1"/>
                </a:solidFill>
              </a:rPr>
              <a:t>.</a:t>
            </a:r>
          </a:p>
          <a:p>
            <a:r>
              <a:rPr lang="is-IS" sz="1100" b="1" dirty="0">
                <a:solidFill>
                  <a:schemeClr val="tx1"/>
                </a:solidFill>
              </a:rPr>
              <a:t>......</a:t>
            </a:r>
          </a:p>
          <a:p>
            <a:r>
              <a:rPr lang="en-US" sz="1400" b="1" dirty="0">
                <a:solidFill>
                  <a:schemeClr val="tx1"/>
                </a:solidFill>
              </a:rPr>
              <a:t>C</a:t>
            </a:r>
            <a:r>
              <a:rPr lang="is-IS" sz="1400" b="1" dirty="0">
                <a:solidFill>
                  <a:schemeClr val="tx1"/>
                </a:solidFill>
              </a:rPr>
              <a:t>ell_Proxy [n]. </a:t>
            </a:r>
            <a:r>
              <a:rPr lang="en-US" sz="1400" b="1" dirty="0" err="1">
                <a:solidFill>
                  <a:schemeClr val="tx1"/>
                </a:solidFill>
              </a:rPr>
              <a:t>recv_force</a:t>
            </a:r>
            <a:r>
              <a:rPr lang="is-IS" sz="1400" b="1" dirty="0">
                <a:solidFill>
                  <a:schemeClr val="tx1"/>
                </a:solidFill>
              </a:rPr>
              <a:t> </a:t>
            </a:r>
            <a:r>
              <a:rPr lang="is-IS" sz="1400" b="1" dirty="0" smtClean="0">
                <a:solidFill>
                  <a:schemeClr val="tx1"/>
                </a:solidFill>
              </a:rPr>
              <a:t>(</a:t>
            </a:r>
            <a:r>
              <a:rPr lang="en-US" sz="1400" b="1" dirty="0" err="1" smtClean="0">
                <a:solidFill>
                  <a:srgbClr val="002060"/>
                </a:solidFill>
                <a:ea typeface="Courier New" charset="0"/>
                <a:cs typeface="Courier New" charset="0"/>
              </a:rPr>
              <a:t>CkSendBuffer</a:t>
            </a:r>
            <a:r>
              <a:rPr lang="en-US" sz="1400" dirty="0" smtClean="0">
                <a:solidFill>
                  <a:schemeClr val="tx1"/>
                </a:solidFill>
                <a:ea typeface="Courier New" charset="0"/>
                <a:cs typeface="Courier New" charset="0"/>
              </a:rPr>
              <a:t>(forces</a:t>
            </a:r>
            <a:r>
              <a:rPr lang="en-US" sz="1400" dirty="0">
                <a:solidFill>
                  <a:schemeClr val="tx1"/>
                </a:solidFill>
                <a:ea typeface="Courier New" charset="0"/>
                <a:cs typeface="Courier New" charset="0"/>
              </a:rPr>
              <a:t>, </a:t>
            </a:r>
            <a:r>
              <a:rPr lang="en-US" sz="1400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cb</a:t>
            </a:r>
            <a:r>
              <a:rPr lang="en-US" sz="1400" dirty="0">
                <a:solidFill>
                  <a:schemeClr val="tx1"/>
                </a:solidFill>
                <a:ea typeface="Courier New" charset="0"/>
                <a:cs typeface="Courier New" charset="0"/>
              </a:rPr>
              <a:t>), </a:t>
            </a:r>
            <a:r>
              <a:rPr lang="is-IS" sz="1400" b="1" dirty="0" smtClean="0">
                <a:solidFill>
                  <a:schemeClr val="tx1"/>
                </a:solidFill>
              </a:rPr>
              <a:t>size</a:t>
            </a:r>
            <a:r>
              <a:rPr lang="is-IS" sz="1400" b="1" dirty="0">
                <a:solidFill>
                  <a:schemeClr val="tx1"/>
                </a:solidFill>
              </a:rPr>
              <a:t>, value); </a:t>
            </a:r>
          </a:p>
          <a:p>
            <a:r>
              <a:rPr lang="is-IS" sz="1100" dirty="0">
                <a:solidFill>
                  <a:schemeClr val="tx1"/>
                </a:solidFill>
              </a:rPr>
              <a:t>....... </a:t>
            </a:r>
          </a:p>
          <a:p>
            <a:endParaRPr lang="is-IS" sz="11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is-IS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6267451" y="1461257"/>
            <a:ext cx="4095750" cy="122580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Charm++</a:t>
            </a:r>
          </a:p>
          <a:p>
            <a:r>
              <a:rPr lang="en-US" sz="1400" b="1" dirty="0">
                <a:solidFill>
                  <a:schemeClr val="tx1"/>
                </a:solidFill>
              </a:rPr>
              <a:t>void </a:t>
            </a:r>
            <a:r>
              <a:rPr lang="en-US" sz="1400" b="1" dirty="0" err="1">
                <a:solidFill>
                  <a:schemeClr val="tx1"/>
                </a:solidFill>
              </a:rPr>
              <a:t>recv_force</a:t>
            </a:r>
            <a:r>
              <a:rPr lang="en-US" sz="1400" b="1" dirty="0">
                <a:solidFill>
                  <a:schemeClr val="tx1"/>
                </a:solidFill>
              </a:rPr>
              <a:t> ( double * forces, </a:t>
            </a:r>
            <a:r>
              <a:rPr lang="en-US" sz="1400" b="1" dirty="0" err="1">
                <a:solidFill>
                  <a:schemeClr val="tx1"/>
                </a:solidFill>
              </a:rPr>
              <a:t>int</a:t>
            </a:r>
            <a:r>
              <a:rPr lang="en-US" sz="1400" b="1" dirty="0">
                <a:solidFill>
                  <a:schemeClr val="tx1"/>
                </a:solidFill>
              </a:rPr>
              <a:t> size, </a:t>
            </a:r>
            <a:r>
              <a:rPr lang="en-US" sz="1400" b="1" dirty="0" err="1">
                <a:solidFill>
                  <a:schemeClr val="tx1"/>
                </a:solidFill>
              </a:rPr>
              <a:t>int</a:t>
            </a:r>
            <a:r>
              <a:rPr lang="en-US" sz="1400" b="1" dirty="0">
                <a:solidFill>
                  <a:schemeClr val="tx1"/>
                </a:solidFill>
              </a:rPr>
              <a:t> value) {</a:t>
            </a:r>
          </a:p>
          <a:p>
            <a:endParaRPr lang="en-US" sz="1400" b="1" dirty="0">
              <a:solidFill>
                <a:schemeClr val="tx1"/>
              </a:solidFill>
            </a:endParaRPr>
          </a:p>
          <a:p>
            <a:r>
              <a:rPr lang="en-US" sz="1400" b="1" dirty="0">
                <a:solidFill>
                  <a:schemeClr val="tx1"/>
                </a:solidFill>
              </a:rPr>
              <a:t>}</a:t>
            </a:r>
          </a:p>
        </p:txBody>
      </p:sp>
      <p:cxnSp>
        <p:nvCxnSpPr>
          <p:cNvPr id="78" name="Straight Connector 77"/>
          <p:cNvCxnSpPr/>
          <p:nvPr/>
        </p:nvCxnSpPr>
        <p:spPr>
          <a:xfrm>
            <a:off x="6019800" y="762000"/>
            <a:ext cx="0" cy="52297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4300626" y="3072836"/>
            <a:ext cx="666924" cy="5344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size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2076" y="2940428"/>
            <a:ext cx="2385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Marshalling of Parameters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937630" y="3067796"/>
            <a:ext cx="3223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Un-marshalling of Parameters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273919" y="2438400"/>
            <a:ext cx="685800" cy="5360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value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468754" y="2314421"/>
            <a:ext cx="1979597" cy="5360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forces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306453" y="3081502"/>
            <a:ext cx="666924" cy="5344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size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5273919" y="2445117"/>
            <a:ext cx="685800" cy="5360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value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57146" y="6078388"/>
            <a:ext cx="1281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Network</a:t>
            </a:r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9520579" y="6078388"/>
            <a:ext cx="1281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Network</a:t>
            </a:r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6296435" y="3545195"/>
            <a:ext cx="1043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RGET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2683186" y="3810447"/>
            <a:ext cx="666924" cy="5344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size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358517" y="3806353"/>
            <a:ext cx="685800" cy="5426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value</a:t>
            </a:r>
          </a:p>
        </p:txBody>
      </p:sp>
      <p:sp>
        <p:nvSpPr>
          <p:cNvPr id="75" name="Rectangle 74"/>
          <p:cNvSpPr/>
          <p:nvPr/>
        </p:nvSpPr>
        <p:spPr>
          <a:xfrm>
            <a:off x="1147556" y="3810447"/>
            <a:ext cx="1176979" cy="53857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Header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339169" y="3810447"/>
            <a:ext cx="358980" cy="538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1160604" y="3810447"/>
            <a:ext cx="1176979" cy="53857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Header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2331688" y="3812017"/>
            <a:ext cx="358980" cy="538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Curved Connector 47"/>
          <p:cNvCxnSpPr/>
          <p:nvPr/>
        </p:nvCxnSpPr>
        <p:spPr>
          <a:xfrm rot="10800000">
            <a:off x="2468754" y="2653238"/>
            <a:ext cx="5846572" cy="1501864"/>
          </a:xfrm>
          <a:prstGeom prst="curvedConnector3">
            <a:avLst>
              <a:gd name="adj1" fmla="val 13602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10029880" y="4031420"/>
            <a:ext cx="1979597" cy="5360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forces</a:t>
            </a:r>
          </a:p>
        </p:txBody>
      </p:sp>
      <p:cxnSp>
        <p:nvCxnSpPr>
          <p:cNvPr id="102" name="Straight Arrow Connector 101"/>
          <p:cNvCxnSpPr/>
          <p:nvPr/>
        </p:nvCxnSpPr>
        <p:spPr>
          <a:xfrm flipH="1" flipV="1">
            <a:off x="8610600" y="2074160"/>
            <a:ext cx="1752601" cy="18403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9348933" y="4031420"/>
            <a:ext cx="685800" cy="5360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value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8659343" y="4031420"/>
            <a:ext cx="666924" cy="5344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size</a:t>
            </a:r>
          </a:p>
        </p:txBody>
      </p:sp>
      <p:cxnSp>
        <p:nvCxnSpPr>
          <p:cNvPr id="115" name="Curved Connector 114"/>
          <p:cNvCxnSpPr/>
          <p:nvPr/>
        </p:nvCxnSpPr>
        <p:spPr>
          <a:xfrm rot="10800000">
            <a:off x="745067" y="1064785"/>
            <a:ext cx="435312" cy="406399"/>
          </a:xfrm>
          <a:prstGeom prst="curvedConnector3">
            <a:avLst>
              <a:gd name="adj1" fmla="val 24449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745067" y="762000"/>
            <a:ext cx="111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Callback</a:t>
            </a:r>
            <a:endParaRPr lang="en-US" dirty="0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99" y="6269088"/>
            <a:ext cx="596900" cy="452387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433" y="6186083"/>
            <a:ext cx="546100" cy="53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14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4.44444E-6 L -0.13451 0.1053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22" y="5255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1.85185E-6 L -0.1569 0.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52" y="100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442 0.03125 -0.00299 0.01782 0 0.08148 C 0.00026 0.08657 0.00104 0.09213 0.00287 0.09629 C 0.00469 0.10023 0.0069 0.10393 0.00834 0.10856 C 0.00964 0.11227 0.01029 0.11666 0.0112 0.12083 C 0.01172 0.12338 0.01172 0.12615 0.0125 0.12824 C 0.01368 0.13125 0.01537 0.13333 0.01667 0.13564 C 0.01719 0.13819 0.01719 0.1412 0.0181 0.14305 C 0.01953 0.14629 0.02188 0.14791 0.0237 0.15046 C 0.02513 0.15277 0.02657 0.15532 0.02787 0.15787 C 0.02891 0.16018 0.02943 0.16319 0.0306 0.16527 C 0.03334 0.17083 0.04011 0.18333 0.04453 0.1875 C 0.04662 0.18981 0.04922 0.19027 0.05144 0.19259 C 0.06407 0.20509 0.05104 0.19652 0.0612 0.20231 C 0.07461 0.22037 0.06029 0.20277 0.07084 0.21227 C 0.0724 0.21365 0.07344 0.21666 0.075 0.21713 C 0.08138 0.2199 0.08802 0.2206 0.09453 0.22222 L 0.10417 0.22477 L 0.25144 0.22222 C 0.26485 0.22176 0.27826 0.21967 0.2918 0.21967 C 0.31263 0.21967 0.33347 0.22129 0.3543 0.22222 C 0.37683 0.21875 0.37891 0.22546 0.3918 0.21227 C 0.39323 0.21088 0.39453 0.20902 0.39597 0.2074 C 0.40209 0.19097 0.39479 0.20926 0.40287 0.19259 C 0.40977 0.17824 0.40391 0.18634 0.4112 0.17777 C 0.41459 0.16875 0.41667 0.16227 0.42227 0.15555 C 0.4237 0.15393 0.42526 0.15254 0.42644 0.15046 C 0.428 0.14838 0.42917 0.14537 0.4306 0.14305 C 0.43334 0.13958 0.4362 0.13657 0.43894 0.13333 C 0.44037 0.13171 0.44193 0.13032 0.4431 0.12824 C 0.45352 0.10995 0.44037 0.1324 0.45287 0.11342 C 0.46224 0.0993 0.45196 0.11203 0.4612 0.10115 C 0.46211 0.09861 0.46289 0.09606 0.46394 0.09375 C 0.46667 0.08842 0.47058 0.08518 0.47227 0.07893 C 0.47422 0.07222 0.475 0.06435 0.47787 0.05926 C 0.48099 0.0537 0.48295 0.05115 0.48477 0.04444 C 0.48841 0.03148 0.4836 0.04166 0.48907 0.03194 " pathEditMode="relative" ptsTypes="AAAAAAAAAAAAAAAAAAAAAAAAAAAAAAAAAAAAA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442 0.03125 -0.00299 0.01782 0 0.08148 C 0.00026 0.08657 0.00104 0.09213 0.00287 0.09629 C 0.00469 0.10023 0.0069 0.10393 0.00834 0.10856 C 0.00964 0.11227 0.01029 0.11666 0.0112 0.12083 C 0.01172 0.12338 0.01172 0.12615 0.0125 0.12824 C 0.01368 0.13125 0.01537 0.13333 0.01667 0.13564 C 0.01719 0.13819 0.01719 0.1412 0.0181 0.14305 C 0.01953 0.14629 0.02188 0.14791 0.0237 0.15046 C 0.02513 0.15277 0.02657 0.15532 0.02787 0.15787 C 0.02891 0.16018 0.02943 0.16319 0.0306 0.16527 C 0.03334 0.17083 0.04011 0.18333 0.04453 0.1875 C 0.04662 0.18981 0.04922 0.19027 0.05144 0.19259 C 0.06407 0.20509 0.05104 0.19652 0.0612 0.20231 C 0.07461 0.22037 0.06029 0.20277 0.07084 0.21227 C 0.0724 0.21365 0.07344 0.21666 0.075 0.21713 C 0.08138 0.2199 0.08802 0.2206 0.09453 0.22222 L 0.10417 0.22477 L 0.25144 0.22222 C 0.26485 0.22176 0.27826 0.21967 0.2918 0.21967 C 0.31263 0.21967 0.33347 0.22129 0.3543 0.22222 C 0.37683 0.21875 0.37891 0.22546 0.3918 0.21227 C 0.39323 0.21088 0.39453 0.20902 0.39597 0.2074 C 0.40209 0.19097 0.39479 0.20926 0.40287 0.19259 C 0.40977 0.17824 0.40391 0.18634 0.4112 0.17777 C 0.41459 0.16875 0.41667 0.16227 0.42227 0.15555 C 0.4237 0.15393 0.42526 0.15254 0.42644 0.15046 C 0.428 0.14838 0.42917 0.14537 0.4306 0.14305 C 0.43334 0.13958 0.4362 0.13657 0.43894 0.13333 C 0.44037 0.13171 0.44193 0.13032 0.4431 0.12824 C 0.45352 0.10995 0.44037 0.1324 0.45287 0.11342 C 0.46224 0.0993 0.45196 0.11203 0.4612 0.10115 C 0.46211 0.09861 0.46289 0.09606 0.46394 0.09375 C 0.46667 0.08842 0.47058 0.08518 0.47227 0.07893 C 0.47422 0.07222 0.475 0.06435 0.47787 0.05926 C 0.48099 0.0537 0.48295 0.05115 0.48477 0.04444 C 0.48841 0.03148 0.4836 0.04166 0.48907 0.03194 " pathEditMode="relative" ptsTypes="AAAAAAAAAAAAAAAAAAAAAAAAAAAAAAAAAAAAA">
                                      <p:cBhvr>
                                        <p:cTn id="32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442 0.03125 -0.00299 0.01782 0 0.08148 C 0.00026 0.08657 0.00104 0.09213 0.00287 0.09629 C 0.00469 0.10023 0.0069 0.10393 0.00834 0.10856 C 0.00964 0.11227 0.01029 0.11666 0.0112 0.12083 C 0.01172 0.12338 0.01172 0.12615 0.0125 0.12824 C 0.01368 0.13125 0.01537 0.13333 0.01667 0.13564 C 0.01719 0.13819 0.01719 0.1412 0.0181 0.14305 C 0.01953 0.14629 0.02188 0.14791 0.0237 0.15046 C 0.02513 0.15277 0.02657 0.15532 0.02787 0.15787 C 0.02891 0.16018 0.02943 0.16319 0.0306 0.16527 C 0.03334 0.17083 0.04011 0.18333 0.04453 0.1875 C 0.04662 0.18981 0.04922 0.19027 0.05144 0.19259 C 0.06407 0.20509 0.05104 0.19652 0.0612 0.20231 C 0.07461 0.22037 0.06029 0.20277 0.07084 0.21227 C 0.0724 0.21365 0.07344 0.21666 0.075 0.21713 C 0.08138 0.2199 0.08802 0.2206 0.09453 0.22222 L 0.10417 0.22477 L 0.25144 0.22222 C 0.26485 0.22176 0.27826 0.21967 0.2918 0.21967 C 0.31263 0.21967 0.33347 0.22129 0.3543 0.22222 C 0.37683 0.21875 0.37891 0.22546 0.3918 0.21227 C 0.39323 0.21088 0.39453 0.20902 0.39597 0.2074 C 0.40209 0.19097 0.39479 0.20926 0.40287 0.19259 C 0.40977 0.17824 0.40391 0.18634 0.4112 0.17777 C 0.41459 0.16875 0.41667 0.16227 0.42227 0.15555 C 0.4237 0.15393 0.42526 0.15254 0.42644 0.15046 C 0.428 0.14838 0.42917 0.14537 0.4306 0.14305 C 0.43334 0.13958 0.4362 0.13657 0.43894 0.13333 C 0.44037 0.13171 0.44193 0.13032 0.4431 0.12824 C 0.45352 0.10995 0.44037 0.1324 0.45287 0.11342 C 0.46224 0.0993 0.45196 0.11203 0.4612 0.10115 C 0.46211 0.09861 0.46289 0.09606 0.46394 0.09375 C 0.46667 0.08842 0.47058 0.08518 0.47227 0.07893 C 0.47422 0.07222 0.475 0.06435 0.47787 0.05926 C 0.48099 0.0537 0.48295 0.05115 0.48477 0.04444 C 0.48841 0.03148 0.4836 0.04166 0.48907 0.03194 " pathEditMode="relative" ptsTypes="AAAAAAAAAAAAAAAAAAAAAAAAAAAAAAAAAAAAA">
                                      <p:cBhvr>
                                        <p:cTn id="34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442 0.03125 -0.00299 0.01782 0 0.08148 C 0.00026 0.08657 0.00104 0.09213 0.00287 0.09629 C 0.00469 0.10023 0.0069 0.10393 0.00834 0.10856 C 0.00964 0.11227 0.01029 0.11666 0.0112 0.12083 C 0.01172 0.12338 0.01172 0.12615 0.0125 0.12824 C 0.01368 0.13125 0.01537 0.13333 0.01667 0.13564 C 0.01719 0.13819 0.01719 0.1412 0.0181 0.14305 C 0.01953 0.14629 0.02188 0.14791 0.0237 0.15046 C 0.02513 0.15277 0.02657 0.15532 0.02787 0.15787 C 0.02891 0.16018 0.02943 0.16319 0.0306 0.16527 C 0.03334 0.17083 0.04011 0.18333 0.04453 0.1875 C 0.04662 0.18981 0.04922 0.19027 0.05144 0.19259 C 0.06407 0.20509 0.05104 0.19652 0.0612 0.20231 C 0.07461 0.22037 0.06029 0.20277 0.07084 0.21227 C 0.0724 0.21365 0.07344 0.21666 0.075 0.21713 C 0.08138 0.2199 0.08802 0.2206 0.09453 0.22222 L 0.10417 0.22477 L 0.25144 0.22222 C 0.26485 0.22176 0.27826 0.21967 0.2918 0.21967 C 0.31263 0.21967 0.33347 0.22129 0.3543 0.22222 C 0.37683 0.21875 0.37891 0.22546 0.3918 0.21227 C 0.39323 0.21088 0.39453 0.20902 0.39597 0.2074 C 0.40209 0.19097 0.39479 0.20926 0.40287 0.19259 C 0.40977 0.17824 0.40391 0.18634 0.4112 0.17777 C 0.41459 0.16875 0.41667 0.16227 0.42227 0.15555 C 0.4237 0.15393 0.42526 0.15254 0.42644 0.15046 C 0.428 0.14838 0.42917 0.14537 0.4306 0.14305 C 0.43334 0.13958 0.4362 0.13657 0.43894 0.13333 C 0.44037 0.13171 0.44193 0.13032 0.4431 0.12824 C 0.45352 0.10995 0.44037 0.1324 0.45287 0.11342 C 0.46224 0.0993 0.45196 0.11203 0.4612 0.10115 C 0.46211 0.09861 0.46289 0.09606 0.46394 0.09375 C 0.46667 0.08842 0.47058 0.08518 0.47227 0.07893 C 0.47422 0.07222 0.475 0.06435 0.47787 0.05926 C 0.48099 0.0537 0.48295 0.05115 0.48477 0.04444 C 0.48841 0.03148 0.4836 0.04166 0.48907 0.03194 " pathEditMode="relative" ptsTypes="AAAAAAAAAAAAAAAAAAAAAAAAAAAAAAAAAAAAA">
                                      <p:cBhvr>
                                        <p:cTn id="36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442 0.03125 -0.00299 0.01782 0 0.08148 C 0.00026 0.08657 0.00104 0.09213 0.00287 0.09629 C 0.00469 0.10023 0.0069 0.10393 0.00834 0.10856 C 0.00964 0.11227 0.01029 0.11666 0.0112 0.12083 C 0.01172 0.12338 0.01172 0.12615 0.0125 0.12824 C 0.01368 0.13125 0.01537 0.13333 0.01667 0.13564 C 0.01719 0.13819 0.01719 0.1412 0.0181 0.14305 C 0.01953 0.14629 0.02188 0.14791 0.0237 0.15046 C 0.02513 0.15277 0.02657 0.15532 0.02787 0.15787 C 0.02891 0.16018 0.02943 0.16319 0.0306 0.16527 C 0.03334 0.17083 0.04011 0.18333 0.04453 0.1875 C 0.04662 0.18981 0.04922 0.19027 0.05144 0.19259 C 0.06407 0.20509 0.05104 0.19652 0.0612 0.20231 C 0.07461 0.22037 0.06029 0.20277 0.07084 0.21227 C 0.0724 0.21365 0.07344 0.21666 0.075 0.21713 C 0.08138 0.2199 0.08802 0.2206 0.09453 0.22222 L 0.10417 0.22477 L 0.25144 0.22222 C 0.26485 0.22176 0.27826 0.21967 0.2918 0.21967 C 0.31263 0.21967 0.33347 0.22129 0.3543 0.22222 C 0.37683 0.21875 0.37891 0.22546 0.3918 0.21227 C 0.39323 0.21088 0.39453 0.20902 0.39597 0.2074 C 0.40209 0.19097 0.39479 0.20926 0.40287 0.19259 C 0.40977 0.17824 0.40391 0.18634 0.4112 0.17777 C 0.41459 0.16875 0.41667 0.16227 0.42227 0.15555 C 0.4237 0.15393 0.42526 0.15254 0.42644 0.15046 C 0.428 0.14838 0.42917 0.14537 0.4306 0.14305 C 0.43334 0.13958 0.4362 0.13657 0.43894 0.13333 C 0.44037 0.13171 0.44193 0.13032 0.4431 0.12824 C 0.45352 0.10995 0.44037 0.1324 0.45287 0.11342 C 0.46224 0.0993 0.45196 0.11203 0.4612 0.10115 C 0.46211 0.09861 0.46289 0.09606 0.46394 0.09375 C 0.46667 0.08842 0.47058 0.08518 0.47227 0.07893 C 0.47422 0.07222 0.475 0.06435 0.47787 0.05926 C 0.48099 0.0537 0.48295 0.05115 0.48477 0.04444 C 0.48841 0.03148 0.4836 0.04166 0.48907 0.03194 " pathEditMode="relative" ptsTypes="AAAAAAAAAAAAAAAAAAAAAAAAAAAAAAAAAAAAA">
                                      <p:cBhvr>
                                        <p:cTn id="3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1.85185E-6 L 0.07539 -0.37014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63" y="-18519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3.7037E-7 L 0.02917 -0.4155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8" y="-20787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5" grpId="0"/>
      <p:bldP spid="53" grpId="0"/>
      <p:bldP spid="54" grpId="0" animBg="1"/>
      <p:bldP spid="56" grpId="0" animBg="1"/>
      <p:bldP spid="38" grpId="0"/>
      <p:bldP spid="71" grpId="0" animBg="1"/>
      <p:bldP spid="71" grpId="1" animBg="1"/>
      <p:bldP spid="73" grpId="0" animBg="1"/>
      <p:bldP spid="73" grpId="1" animBg="1"/>
      <p:bldP spid="75" grpId="0" animBg="1"/>
      <p:bldP spid="75" grpId="1" animBg="1"/>
      <p:bldP spid="76" grpId="1" animBg="1"/>
      <p:bldP spid="76" grpId="2" animBg="1"/>
      <p:bldP spid="90" grpId="0" animBg="1"/>
      <p:bldP spid="91" grpId="0" animBg="1"/>
      <p:bldP spid="98" grpId="0" animBg="1"/>
      <p:bldP spid="103" grpId="0" animBg="1"/>
      <p:bldP spid="103" grpId="1" animBg="1"/>
      <p:bldP spid="104" grpId="0" animBg="1"/>
      <p:bldP spid="104" grpId="1" animBg="1"/>
      <p:bldP spid="1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1832</TotalTime>
  <Words>2320</Words>
  <Application>Microsoft Macintosh PowerPoint</Application>
  <PresentationFormat>Widescreen</PresentationFormat>
  <Paragraphs>1301</Paragraphs>
  <Slides>27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Calibri</vt:lpstr>
      <vt:lpstr>Calibri Light</vt:lpstr>
      <vt:lpstr>Courier New</vt:lpstr>
      <vt:lpstr>Mangal</vt:lpstr>
      <vt:lpstr>Arial</vt:lpstr>
      <vt:lpstr>Office Theme</vt:lpstr>
      <vt:lpstr>Custom Design</vt:lpstr>
      <vt:lpstr>Recent Communication Optimizations in Charm++</vt:lpstr>
      <vt:lpstr>Agenda</vt:lpstr>
      <vt:lpstr>Charm++ Messaging API </vt:lpstr>
      <vt:lpstr>PowerPoint Presentation</vt:lpstr>
      <vt:lpstr>Regular Messaging API - What happens under the hood? </vt:lpstr>
      <vt:lpstr>Motivation</vt:lpstr>
      <vt:lpstr>Zero-copy Entry Method Send API</vt:lpstr>
      <vt:lpstr>PowerPoint Presentation</vt:lpstr>
      <vt:lpstr>Zero-copy Entry Method Send API - What happens under the hood? </vt:lpstr>
      <vt:lpstr>Zero-copy Direct API </vt:lpstr>
      <vt:lpstr>PowerPoint Presentation</vt:lpstr>
      <vt:lpstr>Zero-copy Direct API - What happens under the hood? </vt:lpstr>
      <vt:lpstr>Modes of Operation in Direct API to support memory registration(gni, verbs, ofi)</vt:lpstr>
      <vt:lpstr>Results – Pingpong     Regular API  vs  Zerocopy Entry Method Send API   &amp;  Regular Send and Receive API vs Zerocopy Direct API</vt:lpstr>
      <vt:lpstr>Results on BG/Q (Vesta) – PAMI interconnect            (upto 1.6x)</vt:lpstr>
      <vt:lpstr>Results on Dell/Intel cluster (Golub) –                                               Infiniband Interconnect (upto 4.3x)</vt:lpstr>
      <vt:lpstr>Results on Crayxc (Edison) –                                                Gni Interconnect (upto 8.7x)</vt:lpstr>
      <vt:lpstr>Results on Intel KNL cluster (Stampede2) –            Intel Omni-path Interconnect (upto 10x)</vt:lpstr>
      <vt:lpstr>Using SHM Transport using CMA</vt:lpstr>
      <vt:lpstr>Results – Pingpong     Using the network vs Using SHM Transport over CMA</vt:lpstr>
      <vt:lpstr>Results on a lab machine with Ethernet network (upto 4x)</vt:lpstr>
      <vt:lpstr>Results on Edison (GNI) (upto 1.5x) </vt:lpstr>
      <vt:lpstr>Results on Stampede2 (OFI) (upto 1.1x)</vt:lpstr>
      <vt:lpstr>Results on Bridges (OFI) (upto 1.15 x)</vt:lpstr>
      <vt:lpstr>Results on Bridges (MPI) (upto 1.08x)</vt:lpstr>
      <vt:lpstr>Summary </vt:lpstr>
      <vt:lpstr>Questions? 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Recent Communication Optimizations in Charm++</dc:title>
  <dc:creator>Bhat, Nitin Kundapur</dc:creator>
  <cp:lastModifiedBy>Bhat, Nitin Kundapur</cp:lastModifiedBy>
  <cp:revision>63</cp:revision>
  <dcterms:created xsi:type="dcterms:W3CDTF">2018-04-11T00:31:40Z</dcterms:created>
  <dcterms:modified xsi:type="dcterms:W3CDTF">2018-04-12T18:39:37Z</dcterms:modified>
</cp:coreProperties>
</file>