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5" r:id="rId3"/>
    <p:sldId id="296" r:id="rId4"/>
    <p:sldId id="297" r:id="rId5"/>
    <p:sldId id="312" r:id="rId6"/>
    <p:sldId id="300" r:id="rId7"/>
    <p:sldId id="304" r:id="rId8"/>
    <p:sldId id="309" r:id="rId9"/>
    <p:sldId id="315" r:id="rId10"/>
    <p:sldId id="314" r:id="rId11"/>
    <p:sldId id="316" r:id="rId12"/>
    <p:sldId id="311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A5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5"/>
    <p:restoredTop sz="94650"/>
  </p:normalViewPr>
  <p:slideViewPr>
    <p:cSldViewPr snapToGrid="0" snapToObjects="1">
      <p:cViewPr varScale="1">
        <p:scale>
          <a:sx n="111" d="100"/>
          <a:sy n="111" d="100"/>
        </p:scale>
        <p:origin x="208" y="1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Small input</c:v>
                </c:pt>
                <c:pt idx="1">
                  <c:v>Large input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1.5695000000000001E-2</c:v>
                </c:pt>
                <c:pt idx="1">
                  <c:v>0.1988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0-0C4A-853A-530A98D1CD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Offloaded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Small input</c:v>
                </c:pt>
                <c:pt idx="1">
                  <c:v>Large input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5.1570000000000001E-3</c:v>
                </c:pt>
                <c:pt idx="1">
                  <c:v>4.1430000000000002E-2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0-0C4A-853A-530A98D1C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5802480"/>
        <c:axId val="2025482896"/>
      </c:barChart>
      <c:catAx>
        <c:axId val="195580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82896"/>
        <c:crosses val="autoZero"/>
        <c:auto val="1"/>
        <c:lblAlgn val="ctr"/>
        <c:lblOffset val="100"/>
        <c:noMultiLvlLbl val="0"/>
      </c:catAx>
      <c:valAx>
        <c:axId val="202548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Iteration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80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15A95-19C6-894E-9676-FBF19A835844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05511-DAD8-A646-8117-48E5FFDF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6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05511-DAD8-A646-8117-48E5FFDFC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1136" y="6356352"/>
            <a:ext cx="551564" cy="365125"/>
          </a:xfrm>
          <a:prstGeom prst="rect">
            <a:avLst/>
          </a:prstGeom>
        </p:spPr>
        <p:txBody>
          <a:bodyPr/>
          <a:lstStyle/>
          <a:p>
            <a:fld id="{95797F18-8263-2D41-9554-BC030F055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1136" y="6356352"/>
            <a:ext cx="551564" cy="365125"/>
          </a:xfrm>
          <a:prstGeom prst="rect">
            <a:avLst/>
          </a:prstGeom>
        </p:spPr>
        <p:txBody>
          <a:bodyPr/>
          <a:lstStyle/>
          <a:p>
            <a:fld id="{95797F18-8263-2D41-9554-BC030F055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1136" y="6356352"/>
            <a:ext cx="551564" cy="365125"/>
          </a:xfrm>
          <a:prstGeom prst="rect">
            <a:avLst/>
          </a:prstGeom>
        </p:spPr>
        <p:txBody>
          <a:bodyPr/>
          <a:lstStyle/>
          <a:p>
            <a:fld id="{95797F18-8263-2D41-9554-BC030F055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6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7051"/>
            <a:ext cx="4038600" cy="5049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7051"/>
            <a:ext cx="4038600" cy="5049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6021D48-B704-8D47-98F4-A2DB3108BA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1136" y="6356352"/>
            <a:ext cx="551564" cy="365125"/>
          </a:xfrm>
          <a:prstGeom prst="rect">
            <a:avLst/>
          </a:prstGeom>
        </p:spPr>
        <p:txBody>
          <a:bodyPr/>
          <a:lstStyle/>
          <a:p>
            <a:fld id="{95797F18-8263-2D41-9554-BC030F055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172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010"/>
            <a:ext cx="8229600" cy="490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3380" r="3977" b="5122"/>
          <a:stretch/>
        </p:blipFill>
        <p:spPr>
          <a:xfrm>
            <a:off x="8465645" y="6177515"/>
            <a:ext cx="548641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6177515"/>
            <a:ext cx="1572322" cy="54864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charset="0"/>
                <a:ea typeface="Cambria" charset="0"/>
                <a:cs typeface="Cambria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1136" y="6356352"/>
            <a:ext cx="551564" cy="365125"/>
          </a:xfrm>
          <a:prstGeom prst="rect">
            <a:avLst/>
          </a:prstGeom>
        </p:spPr>
        <p:txBody>
          <a:bodyPr/>
          <a:lstStyle/>
          <a:p>
            <a:fld id="{95797F18-8263-2D41-9554-BC030F055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6" r:id="rId3"/>
    <p:sldLayoutId id="2147483661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6">
              <a:lumMod val="75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05000"/>
        <a:buFont typeface="Helvetica" charset="0"/>
        <a:buChar char="‣"/>
        <a:defRPr sz="22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5000"/>
        <a:buFont typeface="Wingdings" charset="2"/>
        <a:buChar char="§"/>
        <a:defRPr sz="20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»"/>
        <a:defRPr sz="20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850281" y="1122363"/>
            <a:ext cx="7443439" cy="2387600"/>
          </a:xfrm>
        </p:spPr>
        <p:txBody>
          <a:bodyPr>
            <a:normAutofit/>
          </a:bodyPr>
          <a:lstStyle/>
          <a:p>
            <a:r>
              <a:rPr lang="en-US" sz="3200" b="1" dirty="0"/>
              <a:t>Using OpenMP offloading in Charm++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43000" y="3862233"/>
            <a:ext cx="6858000" cy="1655762"/>
          </a:xfrm>
        </p:spPr>
        <p:txBody>
          <a:bodyPr>
            <a:normAutofit/>
          </a:bodyPr>
          <a:lstStyle/>
          <a:p>
            <a:r>
              <a:rPr lang="en-US" dirty="0"/>
              <a:t>Matthias Diener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786ED-DF7D-E149-A510-16F28AED7715}"/>
              </a:ext>
            </a:extLst>
          </p:cNvPr>
          <p:cNvSpPr txBox="1"/>
          <p:nvPr/>
        </p:nvSpPr>
        <p:spPr>
          <a:xfrm>
            <a:off x="3208646" y="5709424"/>
            <a:ext cx="272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Charm++ Workshop 2018</a:t>
            </a:r>
          </a:p>
        </p:txBody>
      </p:sp>
    </p:spTree>
    <p:extLst>
      <p:ext uri="{BB962C8B-B14F-4D97-AF65-F5344CB8AC3E}">
        <p14:creationId xmlns:p14="http://schemas.microsoft.com/office/powerpoint/2010/main" val="76835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5189-0135-C944-8122-1B394880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Jacobi3D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4C3CF-FB03-6841-BF5D-14C27B16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F18-8263-2D41-9554-BC030F0553D6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5A5F7-1F0B-F44A-85FD-93DFA32CB249}"/>
              </a:ext>
            </a:extLst>
          </p:cNvPr>
          <p:cNvSpPr txBox="1"/>
          <p:nvPr/>
        </p:nvSpPr>
        <p:spPr>
          <a:xfrm>
            <a:off x="750849" y="999816"/>
            <a:ext cx="608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Modified Jacobi3D application to use OpenMP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on Ray machine (Power8 + P100), XL 13.1.7 b2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input sets: small (100*100*100), large (1000*100*100)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E3D0FA-FED4-2C4D-8B40-B11C78B13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421915"/>
              </p:ext>
            </p:extLst>
          </p:nvPr>
        </p:nvGraphicFramePr>
        <p:xfrm>
          <a:off x="1524000" y="18972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34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4212-7513-944D-A37A-B8BFB37E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Visual Profiler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1BFF5-3DAE-FB4F-86B4-6D80E1077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2433"/>
            <a:ext cx="8229600" cy="35284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8B080-4A5C-5D4F-8923-37272D51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F18-8263-2D41-9554-BC030F0553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0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95F2-C491-3442-A8AD-E3C9C1B7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6DB3-1FA6-A74C-AEA6-B8A18C91F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OpenMP provides a simple way to use accelerators</a:t>
            </a:r>
          </a:p>
          <a:p>
            <a:pPr lvl="1"/>
            <a:r>
              <a:rPr lang="en-US" dirty="0"/>
              <a:t>Reasonable performance on GPUs compared to </a:t>
            </a:r>
            <a:r>
              <a:rPr lang="en-US" dirty="0" err="1"/>
              <a:t>Cuda</a:t>
            </a:r>
            <a:endParaRPr lang="en-US" dirty="0"/>
          </a:p>
          <a:p>
            <a:pPr lvl="1"/>
            <a:r>
              <a:rPr lang="en-US" dirty="0"/>
              <a:t>Main challenge: comprehensive compiler support</a:t>
            </a:r>
          </a:p>
          <a:p>
            <a:r>
              <a:rPr lang="en-US" dirty="0"/>
              <a:t>Can be used easily in Charm++/AMPI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Extend integrated LLVM-OpenMP to support offloading</a:t>
            </a:r>
          </a:p>
          <a:p>
            <a:pPr lvl="1"/>
            <a:r>
              <a:rPr lang="en-US" dirty="0"/>
              <a:t>Interface with GPU Manager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8E873-27F1-3F4A-81CE-B54B7B5F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F18-8263-2D41-9554-BC030F0553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8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95797F18-8263-2D41-9554-BC030F0553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8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on accelerators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architectures (CPU + Accelerator) are becoming common</a:t>
            </a:r>
          </a:p>
          <a:p>
            <a:r>
              <a:rPr lang="en-US" dirty="0"/>
              <a:t>Main question: how do we use accelerators?</a:t>
            </a:r>
          </a:p>
          <a:p>
            <a:pPr lvl="1"/>
            <a:r>
              <a:rPr lang="en-US" dirty="0"/>
              <a:t>Traditionally: </a:t>
            </a:r>
            <a:r>
              <a:rPr lang="en-US" dirty="0" err="1"/>
              <a:t>Cuda</a:t>
            </a:r>
            <a:r>
              <a:rPr lang="en-US" dirty="0"/>
              <a:t>, OpenCL, …</a:t>
            </a:r>
          </a:p>
          <a:p>
            <a:pPr lvl="1"/>
            <a:r>
              <a:rPr lang="en-US" dirty="0"/>
              <a:t>OpenMP is an interesting option</a:t>
            </a:r>
          </a:p>
          <a:p>
            <a:pPr lvl="2"/>
            <a:r>
              <a:rPr lang="en-US" dirty="0"/>
              <a:t>Supports offloading to accelerators since version 4.0 </a:t>
            </a:r>
          </a:p>
          <a:p>
            <a:pPr lvl="2"/>
            <a:r>
              <a:rPr lang="en-US" dirty="0"/>
              <a:t>No code duplication</a:t>
            </a:r>
          </a:p>
          <a:p>
            <a:pPr lvl="2"/>
            <a:r>
              <a:rPr lang="en-US" dirty="0"/>
              <a:t>Use standard languages</a:t>
            </a:r>
          </a:p>
          <a:p>
            <a:pPr lvl="2"/>
            <a:r>
              <a:rPr lang="en-US" dirty="0"/>
              <a:t>Target different types of accelerators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1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overview </a:t>
            </a:r>
            <a:r>
              <a:rPr lang="mr-IN" dirty="0"/>
              <a:t>–</a:t>
            </a:r>
            <a:r>
              <a:rPr lang="en-US" dirty="0"/>
              <a:t> ZAXPY in OpenMP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913874"/>
            <a:ext cx="8229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02000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x[N], y[N], z[N], a; </a:t>
            </a:r>
            <a:r>
              <a:rPr lang="en-US" i="1" dirty="0">
                <a:solidFill>
                  <a:srgbClr val="60A0B0"/>
                </a:solidFill>
                <a:latin typeface="Courier" charset="0"/>
                <a:ea typeface="Courier" charset="0"/>
                <a:cs typeface="Courier" charset="0"/>
              </a:rPr>
              <a:t>//calculate z[</a:t>
            </a:r>
            <a:r>
              <a:rPr lang="en-US" i="1" dirty="0" err="1">
                <a:solidFill>
                  <a:srgbClr val="60A0B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i="1" dirty="0">
                <a:solidFill>
                  <a:srgbClr val="60A0B0"/>
                </a:solidFill>
                <a:latin typeface="Courier" charset="0"/>
                <a:ea typeface="Courier" charset="0"/>
                <a:cs typeface="Courier" charset="0"/>
              </a:rPr>
              <a:t>]=a*x[</a:t>
            </a:r>
            <a:r>
              <a:rPr lang="en-US" i="1" dirty="0" err="1">
                <a:solidFill>
                  <a:srgbClr val="60A0B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i="1" dirty="0">
                <a:solidFill>
                  <a:srgbClr val="60A0B0"/>
                </a:solidFill>
                <a:latin typeface="Courier" charset="0"/>
                <a:ea typeface="Courier" charset="0"/>
                <a:cs typeface="Courier" charset="0"/>
              </a:rPr>
              <a:t>]+y[</a:t>
            </a:r>
            <a:r>
              <a:rPr lang="en-US" i="1" dirty="0" err="1">
                <a:solidFill>
                  <a:srgbClr val="60A0B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i="1" dirty="0">
                <a:solidFill>
                  <a:srgbClr val="60A0B0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endParaRPr lang="en-US" dirty="0">
              <a:solidFill>
                <a:srgbClr val="00702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#pragma </a:t>
            </a:r>
            <a:r>
              <a:rPr lang="en-US" dirty="0" err="1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omp</a:t>
            </a:r>
            <a:r>
              <a:rPr lang="en-US" dirty="0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 parallel for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r>
              <a:rPr lang="en-US" b="1" dirty="0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dirty="0" err="1">
                <a:solidFill>
                  <a:srgbClr val="902000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>
                <a:solidFill>
                  <a:srgbClr val="40A070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N;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z[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 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a*x[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 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y[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5973" y="1172318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CPU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88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overview </a:t>
            </a:r>
            <a:r>
              <a:rPr lang="mr-IN" dirty="0"/>
              <a:t>–</a:t>
            </a:r>
            <a:r>
              <a:rPr lang="en-US" dirty="0"/>
              <a:t> ZAXPY in OpenMP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976985"/>
            <a:ext cx="8229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02000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x[N], y[N], z[N], a; </a:t>
            </a:r>
            <a:r>
              <a:rPr lang="en-US" i="1" dirty="0">
                <a:solidFill>
                  <a:srgbClr val="60A0B0"/>
                </a:solidFill>
                <a:latin typeface="Courier" charset="0"/>
                <a:ea typeface="Courier" charset="0"/>
                <a:cs typeface="Courier" charset="0"/>
              </a:rPr>
              <a:t>//calculate z=a*</a:t>
            </a:r>
            <a:r>
              <a:rPr lang="en-US" i="1" dirty="0" err="1">
                <a:solidFill>
                  <a:srgbClr val="60A0B0"/>
                </a:solidFill>
                <a:latin typeface="Courier" charset="0"/>
                <a:ea typeface="Courier" charset="0"/>
                <a:cs typeface="Courier" charset="0"/>
              </a:rPr>
              <a:t>x+y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endParaRPr lang="en-US" dirty="0">
              <a:solidFill>
                <a:srgbClr val="00702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#pragma </a:t>
            </a:r>
            <a:r>
              <a:rPr lang="en-US" b="1" dirty="0" err="1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omp</a:t>
            </a:r>
            <a:r>
              <a:rPr lang="en-US" b="1" dirty="0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 target</a:t>
            </a:r>
          </a:p>
          <a:p>
            <a:r>
              <a:rPr lang="en-US" b="1" dirty="0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#pragma </a:t>
            </a:r>
            <a:r>
              <a:rPr lang="en-US" dirty="0" err="1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omp</a:t>
            </a:r>
            <a:r>
              <a:rPr lang="en-US" dirty="0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 for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r>
              <a:rPr lang="en-US" b="1" dirty="0">
                <a:solidFill>
                  <a:srgbClr val="007020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dirty="0" err="1">
                <a:solidFill>
                  <a:srgbClr val="902000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>
                <a:solidFill>
                  <a:srgbClr val="40A070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N;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z[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 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a*x[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 </a:t>
            </a:r>
            <a:r>
              <a:rPr lang="en-US" dirty="0">
                <a:solidFill>
                  <a:srgbClr val="666666"/>
                </a:solidFill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y[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43" y="989241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GPU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408375" y="1673461"/>
            <a:ext cx="2675762" cy="808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Compiler: Generate code for GPU </a:t>
            </a:r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2990603" y="2077499"/>
            <a:ext cx="1417772" cy="553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08375" y="3032747"/>
            <a:ext cx="2675762" cy="867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Runtime: Run code on device if possible, copy data from/to GPU</a:t>
            </a:r>
          </a:p>
        </p:txBody>
      </p: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 flipV="1">
            <a:off x="2990603" y="2794045"/>
            <a:ext cx="1417772" cy="672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4584051"/>
            <a:ext cx="8229600" cy="1796020"/>
          </a:xfrm>
        </p:spPr>
        <p:txBody>
          <a:bodyPr>
            <a:normAutofit/>
          </a:bodyPr>
          <a:lstStyle/>
          <a:p>
            <a:r>
              <a:rPr lang="en-US" dirty="0"/>
              <a:t>Code is unmodified except for the pragma</a:t>
            </a:r>
          </a:p>
          <a:p>
            <a:r>
              <a:rPr lang="en-US" dirty="0"/>
              <a:t>Data is </a:t>
            </a:r>
            <a:r>
              <a:rPr lang="en-US" b="1" dirty="0"/>
              <a:t>implicitly </a:t>
            </a:r>
            <a:r>
              <a:rPr lang="en-US" dirty="0"/>
              <a:t>copied</a:t>
            </a:r>
          </a:p>
          <a:p>
            <a:r>
              <a:rPr lang="en-US" dirty="0"/>
              <a:t>All calculation done on </a:t>
            </a:r>
            <a:r>
              <a:rPr lang="en-US" b="1" dirty="0"/>
              <a:t>device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5E73-FF74-DD4C-A798-C91E2001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support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D6C8F38-36D7-4B4E-884F-BB6F55272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296350"/>
              </p:ext>
            </p:extLst>
          </p:nvPr>
        </p:nvGraphicFramePr>
        <p:xfrm>
          <a:off x="1248938" y="1569998"/>
          <a:ext cx="6762965" cy="323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521">
                  <a:extLst>
                    <a:ext uri="{9D8B030D-6E8A-4147-A177-3AD203B41FA5}">
                      <a16:colId xmlns:a16="http://schemas.microsoft.com/office/drawing/2014/main" val="687228961"/>
                    </a:ext>
                  </a:extLst>
                </a:gridCol>
                <a:gridCol w="2364058">
                  <a:extLst>
                    <a:ext uri="{9D8B030D-6E8A-4147-A177-3AD203B41FA5}">
                      <a16:colId xmlns:a16="http://schemas.microsoft.com/office/drawing/2014/main" val="55796063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761898213"/>
                    </a:ext>
                  </a:extLst>
                </a:gridCol>
                <a:gridCol w="2252546">
                  <a:extLst>
                    <a:ext uri="{9D8B030D-6E8A-4147-A177-3AD203B41FA5}">
                      <a16:colId xmlns:a16="http://schemas.microsoft.com/office/drawing/2014/main" val="3089787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OpenMP offload version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Device types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Device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94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Nvidia GPU, Xeon Phi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Nvidia GPU, Xeon Phi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9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Nvidia GPU, AMD GPU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Nvidia GPU, AMD GPU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52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Flang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76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icc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Xeon Phi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9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Cray cc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Nvidia GPU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40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 xl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Nvidia GPU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15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PGI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92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C575F-8744-8A47-87F7-45309736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F18-8263-2D41-9554-BC030F0553D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F2610-5B62-D248-9593-80E7AF84DD80}"/>
              </a:ext>
            </a:extLst>
          </p:cNvPr>
          <p:cNvSpPr txBox="1"/>
          <p:nvPr/>
        </p:nvSpPr>
        <p:spPr>
          <a:xfrm>
            <a:off x="1572321" y="4864156"/>
            <a:ext cx="53742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linking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linker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C++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all operations </a:t>
            </a:r>
            <a:r>
              <a:rPr lang="en-US" dirty="0" err="1"/>
              <a:t>offloadable</a:t>
            </a:r>
            <a:r>
              <a:rPr lang="en-US" dirty="0"/>
              <a:t> (e.g., I/O, network,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Performance results – K40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F18-8263-2D41-9554-BC030F0553D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EE753-9BCC-B243-877D-F9FFE4F1E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2" y="1294999"/>
            <a:ext cx="7639998" cy="4082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516CC-9276-C74C-98CA-60ABE5BF2C06}"/>
              </a:ext>
            </a:extLst>
          </p:cNvPr>
          <p:cNvSpPr txBox="1"/>
          <p:nvPr/>
        </p:nvSpPr>
        <p:spPr>
          <a:xfrm>
            <a:off x="6348760" y="1882912"/>
            <a:ext cx="94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gcc</a:t>
            </a:r>
            <a:r>
              <a:rPr lang="en-US" dirty="0">
                <a:solidFill>
                  <a:srgbClr val="000000"/>
                </a:solidFill>
              </a:rPr>
              <a:t> 7.3</a:t>
            </a:r>
          </a:p>
        </p:txBody>
      </p:sp>
    </p:spTree>
    <p:extLst>
      <p:ext uri="{BB962C8B-B14F-4D97-AF65-F5344CB8AC3E}">
        <p14:creationId xmlns:p14="http://schemas.microsoft.com/office/powerpoint/2010/main" val="171700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87BB-1338-E942-BE9E-D1A9A00B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 – V100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76992-47E6-A241-A751-193A4F5D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F18-8263-2D41-9554-BC030F0553D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DC7DA-03B5-624F-B655-CCC11CA0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9" y="1379795"/>
            <a:ext cx="7737851" cy="4326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6249D-39FC-614C-8B3B-3A6247F47819}"/>
              </a:ext>
            </a:extLst>
          </p:cNvPr>
          <p:cNvSpPr txBox="1"/>
          <p:nvPr/>
        </p:nvSpPr>
        <p:spPr>
          <a:xfrm>
            <a:off x="6014223" y="1407127"/>
            <a:ext cx="167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, xl 13.1.7 beta2</a:t>
            </a:r>
          </a:p>
        </p:txBody>
      </p:sp>
    </p:spTree>
    <p:extLst>
      <p:ext uri="{BB962C8B-B14F-4D97-AF65-F5344CB8AC3E}">
        <p14:creationId xmlns:p14="http://schemas.microsoft.com/office/powerpoint/2010/main" val="334555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59263B-4779-4741-B17E-AA240990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OpenMP offloading in Charm++/AMPI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E47E5F-7689-954A-B499-2D0035D52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2CBB1-B30F-B54B-BA8A-F0335E40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F18-8263-2D41-9554-BC030F0553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2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379C-9E1F-C643-814C-D58F52B9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OpenMP offloading in Charm++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CBEF-A3FD-4A42-BEA0-80CC041AB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Current Charm++ includes LLVM-based OpenMP, but currently without offloading</a:t>
            </a:r>
          </a:p>
          <a:p>
            <a:endParaRPr lang="en-US" dirty="0"/>
          </a:p>
          <a:p>
            <a:r>
              <a:rPr lang="en-US" dirty="0"/>
              <a:t>Build Charm++ as usual</a:t>
            </a:r>
          </a:p>
          <a:p>
            <a:pPr lvl="1"/>
            <a:r>
              <a:rPr lang="en-US" dirty="0"/>
              <a:t>Build with offloading enabled compiler</a:t>
            </a:r>
          </a:p>
          <a:p>
            <a:pPr lvl="1"/>
            <a:r>
              <a:rPr lang="en-US" dirty="0"/>
              <a:t>Do not specify “</a:t>
            </a:r>
            <a:r>
              <a:rPr lang="en-US" dirty="0" err="1"/>
              <a:t>omp</a:t>
            </a:r>
            <a:r>
              <a:rPr lang="en-US" dirty="0"/>
              <a:t>” option</a:t>
            </a:r>
          </a:p>
          <a:p>
            <a:pPr lvl="1"/>
            <a:r>
              <a:rPr lang="en-US" dirty="0"/>
              <a:t>No need to add –</a:t>
            </a:r>
            <a:r>
              <a:rPr lang="en-US" dirty="0" err="1"/>
              <a:t>fopenmp</a:t>
            </a:r>
            <a:r>
              <a:rPr lang="en-US" dirty="0"/>
              <a:t> (or similar) options</a:t>
            </a:r>
          </a:p>
          <a:p>
            <a:pPr lvl="1"/>
            <a:endParaRPr lang="en-US" dirty="0"/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Can use OpenMP pragmas directly</a:t>
            </a:r>
          </a:p>
          <a:p>
            <a:pPr lvl="1"/>
            <a:r>
              <a:rPr lang="en-US" dirty="0"/>
              <a:t>Need to take care of data consistency for migration </a:t>
            </a:r>
          </a:p>
          <a:p>
            <a:pPr lvl="1"/>
            <a:endParaRPr lang="en-US" dirty="0"/>
          </a:p>
          <a:p>
            <a:r>
              <a:rPr lang="en-US" dirty="0"/>
              <a:t>Compile with </a:t>
            </a:r>
            <a:r>
              <a:rPr lang="en-US" dirty="0" err="1"/>
              <a:t>charmc</a:t>
            </a:r>
            <a:r>
              <a:rPr lang="en-US" dirty="0"/>
              <a:t>/</a:t>
            </a:r>
            <a:r>
              <a:rPr lang="en-US" dirty="0" err="1"/>
              <a:t>ampicc</a:t>
            </a:r>
            <a:r>
              <a:rPr lang="en-US" dirty="0"/>
              <a:t> with compiler’s OpenMP/offloading option</a:t>
            </a:r>
          </a:p>
          <a:p>
            <a:pPr marL="457200" lvl="1" indent="0">
              <a:buNone/>
            </a:pPr>
            <a:r>
              <a:rPr lang="en-US" dirty="0" err="1">
                <a:latin typeface="Courier" pitchFamily="2" charset="0"/>
              </a:rPr>
              <a:t>charmc</a:t>
            </a:r>
            <a:r>
              <a:rPr lang="en-US" dirty="0">
                <a:latin typeface="Courier" pitchFamily="2" charset="0"/>
              </a:rPr>
              <a:t> -</a:t>
            </a:r>
            <a:r>
              <a:rPr lang="en-US" dirty="0" err="1">
                <a:latin typeface="Courier" pitchFamily="2" charset="0"/>
              </a:rPr>
              <a:t>fopenmp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file.cpp</a:t>
            </a:r>
            <a:endParaRPr lang="en-US" dirty="0"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urier" pitchFamily="2" charset="0"/>
              </a:rPr>
              <a:t>charmc</a:t>
            </a:r>
            <a:r>
              <a:rPr lang="en-US" dirty="0">
                <a:latin typeface="Courier" pitchFamily="2" charset="0"/>
              </a:rPr>
              <a:t> -</a:t>
            </a:r>
            <a:r>
              <a:rPr lang="en-US" dirty="0" err="1">
                <a:latin typeface="Courier" pitchFamily="2" charset="0"/>
              </a:rPr>
              <a:t>qsmp</a:t>
            </a:r>
            <a:r>
              <a:rPr lang="en-US" dirty="0">
                <a:latin typeface="Courier" pitchFamily="2" charset="0"/>
              </a:rPr>
              <a:t> -</a:t>
            </a:r>
            <a:r>
              <a:rPr lang="en-US" dirty="0" err="1">
                <a:latin typeface="Courier" pitchFamily="2" charset="0"/>
              </a:rPr>
              <a:t>qoffload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file.cpp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04238-C0E3-1749-A84D-8E130435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F18-8263-2D41-9554-BC030F0553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8927"/>
      </p:ext>
    </p:extLst>
  </p:cSld>
  <p:clrMapOvr>
    <a:masterClrMapping/>
  </p:clrMapOvr>
</p:sld>
</file>

<file path=ppt/theme/theme1.xml><?xml version="1.0" encoding="utf-8"?>
<a:theme xmlns:a="http://schemas.openxmlformats.org/drawingml/2006/main" name="xpacc6">
  <a:themeElements>
    <a:clrScheme name="Custom 1">
      <a:dk1>
        <a:srgbClr val="000080"/>
      </a:dk1>
      <a:lt1>
        <a:sysClr val="window" lastClr="FFFFFF"/>
      </a:lt1>
      <a:dk2>
        <a:srgbClr val="0000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xpacc6.thmx</Template>
  <TotalTime>19485</TotalTime>
  <Words>486</Words>
  <Application>Microsoft Macintosh PowerPoint</Application>
  <PresentationFormat>On-screen Show (4:3)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Courier</vt:lpstr>
      <vt:lpstr>Helvetica</vt:lpstr>
      <vt:lpstr>Wingdings</vt:lpstr>
      <vt:lpstr>xpacc6</vt:lpstr>
      <vt:lpstr>Using OpenMP offloading in Charm++</vt:lpstr>
      <vt:lpstr>OpenMP on accelerators</vt:lpstr>
      <vt:lpstr>General overview – ZAXPY in OpenMP</vt:lpstr>
      <vt:lpstr>General overview – ZAXPY in OpenMP</vt:lpstr>
      <vt:lpstr>Compiler support</vt:lpstr>
      <vt:lpstr>Performance results – K40</vt:lpstr>
      <vt:lpstr>Performance results – V100</vt:lpstr>
      <vt:lpstr>Using OpenMP offloading in Charm++/AMPI</vt:lpstr>
      <vt:lpstr>Using OpenMP offloading in Charm++</vt:lpstr>
      <vt:lpstr>Example – Jacobi3D</vt:lpstr>
      <vt:lpstr>Nvidia Visual Profiler</vt:lpstr>
      <vt:lpstr>Conclusions and next steps</vt:lpstr>
      <vt:lpstr>Questions?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Freund</dc:creator>
  <cp:lastModifiedBy>Matthias Diener</cp:lastModifiedBy>
  <cp:revision>1135</cp:revision>
  <cp:lastPrinted>2018-03-15T03:18:47Z</cp:lastPrinted>
  <dcterms:created xsi:type="dcterms:W3CDTF">2014-09-05T04:20:00Z</dcterms:created>
  <dcterms:modified xsi:type="dcterms:W3CDTF">2018-04-12T21:50:40Z</dcterms:modified>
</cp:coreProperties>
</file>