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60" r:id="rId2"/>
    <p:sldId id="302" r:id="rId3"/>
    <p:sldId id="303" r:id="rId4"/>
    <p:sldId id="265" r:id="rId5"/>
    <p:sldId id="271" r:id="rId6"/>
    <p:sldId id="261" r:id="rId7"/>
    <p:sldId id="264" r:id="rId8"/>
    <p:sldId id="262" r:id="rId9"/>
    <p:sldId id="263" r:id="rId10"/>
    <p:sldId id="267" r:id="rId11"/>
    <p:sldId id="284" r:id="rId12"/>
    <p:sldId id="266" r:id="rId13"/>
    <p:sldId id="268" r:id="rId14"/>
    <p:sldId id="282" r:id="rId15"/>
    <p:sldId id="273" r:id="rId16"/>
    <p:sldId id="258" r:id="rId17"/>
    <p:sldId id="270" r:id="rId18"/>
    <p:sldId id="290" r:id="rId19"/>
    <p:sldId id="277" r:id="rId20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CC"/>
    <a:srgbClr val="080808"/>
    <a:srgbClr val="8171F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6" autoAdjust="0"/>
    <p:restoredTop sz="78792" autoAdjust="0"/>
  </p:normalViewPr>
  <p:slideViewPr>
    <p:cSldViewPr snapToGrid="0" snapToObjects="1">
      <p:cViewPr varScale="1">
        <p:scale>
          <a:sx n="87" d="100"/>
          <a:sy n="87" d="100"/>
        </p:scale>
        <p:origin x="228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C14C181-27C3-49D5-A70A-9A589833E69A}" type="datetimeFigureOut">
              <a:rPr lang="en-US" smtClean="0"/>
              <a:t>4/10/18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97EB4E5-DEBF-4FA1-AEAD-3E714DD0A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ans" altLang="en-US" dirty="0"/>
              <a:t>“</a:t>
            </a:r>
            <a:r>
              <a:rPr lang="en-US" altLang="zh-Hans" dirty="0"/>
              <a:t>proved</a:t>
            </a:r>
            <a:r>
              <a:rPr lang="zh-Hans" altLang="en-US" dirty="0"/>
              <a:t> </a:t>
            </a:r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existence</a:t>
            </a:r>
            <a:r>
              <a:rPr lang="zh-Hans" altLang="en-US" dirty="0"/>
              <a:t> </a:t>
            </a:r>
            <a:r>
              <a:rPr lang="en-US" altLang="zh-Hans" dirty="0"/>
              <a:t>of</a:t>
            </a:r>
            <a:r>
              <a:rPr lang="zh-Hans" altLang="en-US" dirty="0"/>
              <a:t> </a:t>
            </a:r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density</a:t>
            </a:r>
            <a:r>
              <a:rPr lang="zh-Hans" altLang="en-US" dirty="0"/>
              <a:t> </a:t>
            </a:r>
            <a:r>
              <a:rPr lang="en-US" altLang="zh-Hans" dirty="0"/>
              <a:t>functional</a:t>
            </a:r>
            <a:r>
              <a:rPr lang="zh-Hans" altLang="en-US" dirty="0"/>
              <a:t>”</a:t>
            </a:r>
            <a:endParaRPr lang="en-US" altLang="zh-Hans" dirty="0"/>
          </a:p>
          <a:p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xc</a:t>
            </a:r>
            <a:r>
              <a:rPr lang="zh-Hans" altLang="en-US" dirty="0"/>
              <a:t> </a:t>
            </a:r>
            <a:r>
              <a:rPr lang="en-US" altLang="zh-Hans" dirty="0"/>
              <a:t>term:</a:t>
            </a:r>
            <a:r>
              <a:rPr lang="zh-Hans" altLang="en-US" dirty="0"/>
              <a:t> </a:t>
            </a:r>
            <a:r>
              <a:rPr lang="en-US" altLang="zh-Hans" dirty="0"/>
              <a:t>we</a:t>
            </a:r>
            <a:r>
              <a:rPr lang="zh-Hans" altLang="en-US" dirty="0"/>
              <a:t> </a:t>
            </a:r>
            <a:r>
              <a:rPr lang="en-US" altLang="zh-Hans" dirty="0"/>
              <a:t>know</a:t>
            </a:r>
            <a:r>
              <a:rPr lang="zh-Hans" altLang="en-US" dirty="0"/>
              <a:t> </a:t>
            </a:r>
            <a:r>
              <a:rPr lang="en-US" altLang="zh-Hans" dirty="0"/>
              <a:t>it</a:t>
            </a:r>
            <a:r>
              <a:rPr lang="zh-Hans" altLang="en-US" dirty="0"/>
              <a:t> </a:t>
            </a:r>
            <a:r>
              <a:rPr lang="en-US" altLang="zh-Hans" dirty="0"/>
              <a:t>exists</a:t>
            </a:r>
            <a:r>
              <a:rPr lang="zh-Hans" altLang="en-US" dirty="0"/>
              <a:t> </a:t>
            </a:r>
            <a:r>
              <a:rPr lang="en-US" altLang="zh-Hans" dirty="0"/>
              <a:t>but</a:t>
            </a:r>
            <a:r>
              <a:rPr lang="zh-Hans" altLang="en-US" dirty="0"/>
              <a:t> </a:t>
            </a:r>
            <a:r>
              <a:rPr lang="en-US" altLang="zh-Hans" dirty="0"/>
              <a:t>we</a:t>
            </a:r>
            <a:r>
              <a:rPr lang="zh-Hans" altLang="en-US" dirty="0"/>
              <a:t> </a:t>
            </a:r>
            <a:r>
              <a:rPr lang="en-US" altLang="zh-Hans" dirty="0"/>
              <a:t>don’t</a:t>
            </a:r>
            <a:r>
              <a:rPr lang="zh-Hans" altLang="en-US" dirty="0"/>
              <a:t> </a:t>
            </a:r>
            <a:r>
              <a:rPr lang="en-US" altLang="zh-Hans" dirty="0"/>
              <a:t>know</a:t>
            </a:r>
            <a:r>
              <a:rPr lang="zh-Hans" altLang="en-US" dirty="0"/>
              <a:t> </a:t>
            </a:r>
            <a:r>
              <a:rPr lang="en-US" altLang="zh-Hans" dirty="0"/>
              <a:t>what</a:t>
            </a:r>
            <a:r>
              <a:rPr lang="zh-Hans" altLang="en-US" dirty="0"/>
              <a:t> </a:t>
            </a:r>
            <a:r>
              <a:rPr lang="en-US" altLang="zh-Hans" dirty="0"/>
              <a:t>it</a:t>
            </a:r>
            <a:r>
              <a:rPr lang="zh-Hans" altLang="en-US" dirty="0"/>
              <a:t> </a:t>
            </a:r>
            <a:r>
              <a:rPr lang="en-US" altLang="zh-Hans" dirty="0"/>
              <a:t>is.</a:t>
            </a:r>
            <a:r>
              <a:rPr lang="zh-Hans" altLang="en-US" dirty="0"/>
              <a:t> </a:t>
            </a:r>
            <a:r>
              <a:rPr lang="en-US" altLang="zh-Hans" dirty="0"/>
              <a:t>One</a:t>
            </a:r>
            <a:r>
              <a:rPr lang="zh-Hans" altLang="en-US" dirty="0"/>
              <a:t> </a:t>
            </a:r>
            <a:r>
              <a:rPr lang="en-US" altLang="zh-Hans" dirty="0"/>
              <a:t>common</a:t>
            </a:r>
            <a:r>
              <a:rPr lang="zh-Hans" altLang="en-US" dirty="0"/>
              <a:t> </a:t>
            </a:r>
            <a:r>
              <a:rPr lang="en-US" altLang="zh-Hans" dirty="0"/>
              <a:t>approximation</a:t>
            </a:r>
            <a:r>
              <a:rPr lang="zh-Hans" altLang="en-US" dirty="0"/>
              <a:t> </a:t>
            </a:r>
            <a:r>
              <a:rPr lang="en-US" altLang="zh-Hans" dirty="0"/>
              <a:t>to</a:t>
            </a:r>
            <a:r>
              <a:rPr lang="zh-Hans" altLang="en-US" dirty="0"/>
              <a:t> </a:t>
            </a:r>
            <a:r>
              <a:rPr lang="en-US" altLang="zh-Hans" dirty="0"/>
              <a:t>it</a:t>
            </a:r>
            <a:r>
              <a:rPr lang="zh-Hans" altLang="en-US" dirty="0"/>
              <a:t> </a:t>
            </a:r>
            <a:r>
              <a:rPr lang="en-US" altLang="zh-Hans" dirty="0"/>
              <a:t>is</a:t>
            </a:r>
            <a:r>
              <a:rPr lang="zh-Hans" altLang="en-US" dirty="0"/>
              <a:t> </a:t>
            </a:r>
            <a:r>
              <a:rPr lang="en-US" altLang="zh-Hans" dirty="0"/>
              <a:t>GGA.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EB4E5-DEBF-4FA1-AEAD-3E714DD0A4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17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EB4E5-DEBF-4FA1-AEAD-3E714DD0A4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62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EB4E5-DEBF-4FA1-AEAD-3E714DD0A4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59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EB4E5-DEBF-4FA1-AEAD-3E714DD0A4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22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EB4E5-DEBF-4FA1-AEAD-3E714DD0A4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1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5CEF-C412-E64E-907E-A741C8B0C13A}" type="datetimeFigureOut">
              <a:rPr lang="en-US" smtClean="0"/>
              <a:t>4/10/18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815B8-B540-C04B-9116-C219404F3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18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5CEF-C412-E64E-907E-A741C8B0C13A}" type="datetimeFigureOut">
              <a:rPr lang="en-US" smtClean="0"/>
              <a:t>4/10/18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815B8-B540-C04B-9116-C219404F3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36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5CEF-C412-E64E-907E-A741C8B0C13A}" type="datetimeFigureOut">
              <a:rPr lang="en-US" smtClean="0"/>
              <a:t>4/10/18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815B8-B540-C04B-9116-C219404F3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63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5CEF-C412-E64E-907E-A741C8B0C13A}" type="datetimeFigureOut">
              <a:rPr lang="en-US" smtClean="0"/>
              <a:t>4/10/18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815B8-B540-C04B-9116-C219404F3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52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5CEF-C412-E64E-907E-A741C8B0C13A}" type="datetimeFigureOut">
              <a:rPr lang="en-US" smtClean="0"/>
              <a:t>4/10/18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815B8-B540-C04B-9116-C219404F3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62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5CEF-C412-E64E-907E-A741C8B0C13A}" type="datetimeFigureOut">
              <a:rPr lang="en-US" smtClean="0"/>
              <a:t>4/10/18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815B8-B540-C04B-9116-C219404F3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00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5CEF-C412-E64E-907E-A741C8B0C13A}" type="datetimeFigureOut">
              <a:rPr lang="en-US" smtClean="0"/>
              <a:t>4/10/18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815B8-B540-C04B-9116-C219404F3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75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5CEF-C412-E64E-907E-A741C8B0C13A}" type="datetimeFigureOut">
              <a:rPr lang="en-US" smtClean="0"/>
              <a:t>4/10/18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815B8-B540-C04B-9116-C219404F3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23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5CEF-C412-E64E-907E-A741C8B0C13A}" type="datetimeFigureOut">
              <a:rPr lang="en-US" smtClean="0"/>
              <a:t>4/10/18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815B8-B540-C04B-9116-C219404F3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5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5CEF-C412-E64E-907E-A741C8B0C13A}" type="datetimeFigureOut">
              <a:rPr lang="en-US" smtClean="0"/>
              <a:t>4/10/18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815B8-B540-C04B-9116-C219404F3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06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5CEF-C412-E64E-907E-A741C8B0C13A}" type="datetimeFigureOut">
              <a:rPr lang="en-US" smtClean="0"/>
              <a:t>4/10/18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815B8-B540-C04B-9116-C219404F3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54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D5CEF-C412-E64E-907E-A741C8B0C13A}" type="datetimeFigureOut">
              <a:rPr lang="en-US" smtClean="0"/>
              <a:t>4/10/18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815B8-B540-C04B-9116-C219404F3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68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62.png"/><Relationship Id="rId4" Type="http://schemas.openxmlformats.org/officeDocument/2006/relationships/image" Target="../media/image29.png"/><Relationship Id="rId9" Type="http://schemas.openxmlformats.org/officeDocument/2006/relationships/image" Target="../media/image28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5.png"/><Relationship Id="rId26" Type="http://schemas.openxmlformats.org/officeDocument/2006/relationships/image" Target="../media/image55.png"/><Relationship Id="rId13" Type="http://schemas.openxmlformats.org/officeDocument/2006/relationships/image" Target="../media/image301.png"/><Relationship Id="rId39" Type="http://schemas.openxmlformats.org/officeDocument/2006/relationships/image" Target="../media/image52.png"/><Relationship Id="rId34" Type="http://schemas.openxmlformats.org/officeDocument/2006/relationships/image" Target="../media/image342.png"/><Relationship Id="rId12" Type="http://schemas.openxmlformats.org/officeDocument/2006/relationships/image" Target="../media/image51.png"/><Relationship Id="rId33" Type="http://schemas.openxmlformats.org/officeDocument/2006/relationships/image" Target="../media/image333.png"/><Relationship Id="rId7" Type="http://schemas.openxmlformats.org/officeDocument/2006/relationships/image" Target="../media/image491.png"/><Relationship Id="rId17" Type="http://schemas.openxmlformats.org/officeDocument/2006/relationships/image" Target="../media/image42.png"/><Relationship Id="rId25" Type="http://schemas.openxmlformats.org/officeDocument/2006/relationships/image" Target="../media/image54.png"/><Relationship Id="rId38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1.png"/><Relationship Id="rId20" Type="http://schemas.openxmlformats.org/officeDocument/2006/relationships/image" Target="../media/image341.png"/><Relationship Id="rId29" Type="http://schemas.openxmlformats.org/officeDocument/2006/relationships/image" Target="../media/image66.png"/><Relationship Id="rId41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51.png"/><Relationship Id="rId24" Type="http://schemas.openxmlformats.org/officeDocument/2006/relationships/image" Target="../media/image53.png"/><Relationship Id="rId11" Type="http://schemas.openxmlformats.org/officeDocument/2006/relationships/image" Target="../media/image50.png"/><Relationship Id="rId37" Type="http://schemas.openxmlformats.org/officeDocument/2006/relationships/image" Target="../media/image571.png"/><Relationship Id="rId6" Type="http://schemas.openxmlformats.org/officeDocument/2006/relationships/image" Target="../media/image481.png"/><Relationship Id="rId40" Type="http://schemas.openxmlformats.org/officeDocument/2006/relationships/image" Target="../media/image56.png"/><Relationship Id="rId28" Type="http://schemas.openxmlformats.org/officeDocument/2006/relationships/image" Target="../media/image65.png"/><Relationship Id="rId36" Type="http://schemas.openxmlformats.org/officeDocument/2006/relationships/image" Target="../media/image37.png"/><Relationship Id="rId23" Type="http://schemas.openxmlformats.org/officeDocument/2006/relationships/image" Target="../media/image290.png"/><Relationship Id="rId5" Type="http://schemas.openxmlformats.org/officeDocument/2006/relationships/image" Target="../media/image223.png"/><Relationship Id="rId15" Type="http://schemas.openxmlformats.org/officeDocument/2006/relationships/image" Target="../media/image283.png"/><Relationship Id="rId19" Type="http://schemas.openxmlformats.org/officeDocument/2006/relationships/image" Target="../media/image531.png"/><Relationship Id="rId10" Type="http://schemas.openxmlformats.org/officeDocument/2006/relationships/image" Target="../media/image271.png"/><Relationship Id="rId4" Type="http://schemas.openxmlformats.org/officeDocument/2006/relationships/image" Target="../media/image213.png"/><Relationship Id="rId9" Type="http://schemas.openxmlformats.org/officeDocument/2006/relationships/image" Target="../media/image261.png"/><Relationship Id="rId30" Type="http://schemas.openxmlformats.org/officeDocument/2006/relationships/image" Target="../media/image68.png"/><Relationship Id="rId35" Type="http://schemas.openxmlformats.org/officeDocument/2006/relationships/image" Target="../media/image57.png"/><Relationship Id="rId14" Type="http://schemas.openxmlformats.org/officeDocument/2006/relationships/image" Target="../media/image311.png"/><Relationship Id="rId27" Type="http://schemas.openxmlformats.org/officeDocument/2006/relationships/image" Target="../media/image260.png"/><Relationship Id="rId8" Type="http://schemas.openxmlformats.org/officeDocument/2006/relationships/image" Target="../media/image251.png"/><Relationship Id="rId3" Type="http://schemas.openxmlformats.org/officeDocument/2006/relationships/image" Target="../media/image20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12.png"/><Relationship Id="rId7" Type="http://schemas.openxmlformats.org/officeDocument/2006/relationships/image" Target="../media/image6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01.png"/><Relationship Id="rId5" Type="http://schemas.openxmlformats.org/officeDocument/2006/relationships/image" Target="../media/image62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242.png"/><Relationship Id="rId7" Type="http://schemas.openxmlformats.org/officeDocument/2006/relationships/image" Target="../media/image7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710.png"/><Relationship Id="rId10" Type="http://schemas.openxmlformats.org/officeDocument/2006/relationships/image" Target="../media/image69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3" Type="http://schemas.openxmlformats.org/officeDocument/2006/relationships/image" Target="../media/image83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10" Type="http://schemas.openxmlformats.org/officeDocument/2006/relationships/image" Target="../media/image230.png"/><Relationship Id="rId4" Type="http://schemas.openxmlformats.org/officeDocument/2006/relationships/image" Target="../media/image740.png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1.png"/><Relationship Id="rId5" Type="http://schemas.openxmlformats.org/officeDocument/2006/relationships/image" Target="../media/image8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10.png"/><Relationship Id="rId7" Type="http://schemas.openxmlformats.org/officeDocument/2006/relationships/image" Target="../media/image9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0.png"/><Relationship Id="rId11" Type="http://schemas.openxmlformats.org/officeDocument/2006/relationships/image" Target="../media/image15.png"/><Relationship Id="rId5" Type="http://schemas.openxmlformats.org/officeDocument/2006/relationships/image" Target="../media/image410.png"/><Relationship Id="rId10" Type="http://schemas.openxmlformats.org/officeDocument/2006/relationships/image" Target="../media/image128.png"/><Relationship Id="rId4" Type="http://schemas.openxmlformats.org/officeDocument/2006/relationships/image" Target="../media/image310.png"/><Relationship Id="rId9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0.png"/><Relationship Id="rId7" Type="http://schemas.openxmlformats.org/officeDocument/2006/relationships/image" Target="../media/image13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120.png"/><Relationship Id="rId10" Type="http://schemas.openxmlformats.org/officeDocument/2006/relationships/image" Target="../media/image131.png"/><Relationship Id="rId4" Type="http://schemas.openxmlformats.org/officeDocument/2006/relationships/image" Target="../media/image111.png"/><Relationship Id="rId9" Type="http://schemas.openxmlformats.org/officeDocument/2006/relationships/image" Target="../media/image1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23.png"/><Relationship Id="rId3" Type="http://schemas.openxmlformats.org/officeDocument/2006/relationships/image" Target="../media/image810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6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3317" y="-90982"/>
            <a:ext cx="829650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00CC"/>
                </a:solidFill>
              </a:rPr>
              <a:t>Projector Augmented Wave based </a:t>
            </a:r>
          </a:p>
          <a:p>
            <a:pPr algn="ctr"/>
            <a:r>
              <a:rPr lang="en-US" sz="3600" dirty="0">
                <a:solidFill>
                  <a:srgbClr val="0000CC"/>
                </a:solidFill>
              </a:rPr>
              <a:t>Kohn-Sham Density Functional Theory </a:t>
            </a:r>
            <a:br>
              <a:rPr lang="en-US" sz="3600" dirty="0">
                <a:solidFill>
                  <a:srgbClr val="0000CC"/>
                </a:solidFill>
              </a:rPr>
            </a:br>
            <a:r>
              <a:rPr lang="en-US" sz="3600" dirty="0">
                <a:solidFill>
                  <a:srgbClr val="0000CC"/>
                </a:solidFill>
              </a:rPr>
              <a:t>in </a:t>
            </a:r>
            <a:r>
              <a:rPr lang="en-US" sz="3600" i="1" dirty="0" err="1">
                <a:solidFill>
                  <a:srgbClr val="0000CC"/>
                </a:solidFill>
              </a:rPr>
              <a:t>OpenAtom</a:t>
            </a:r>
            <a:r>
              <a:rPr lang="en-US" sz="3600" i="1" dirty="0">
                <a:solidFill>
                  <a:srgbClr val="0000CC"/>
                </a:solidFill>
              </a:rPr>
              <a:t> </a:t>
            </a:r>
            <a:r>
              <a:rPr lang="en-US" sz="3600" dirty="0">
                <a:solidFill>
                  <a:srgbClr val="0000CC"/>
                </a:solidFill>
              </a:rPr>
              <a:t>with </a:t>
            </a:r>
            <a:r>
              <a:rPr lang="en-US" sz="3600" i="1" dirty="0">
                <a:solidFill>
                  <a:srgbClr val="0000CC"/>
                </a:solidFill>
              </a:rPr>
              <a:t>N</a:t>
            </a:r>
            <a:r>
              <a:rPr lang="en-US" sz="3600" baseline="30000" dirty="0">
                <a:solidFill>
                  <a:srgbClr val="0000CC"/>
                </a:solidFill>
              </a:rPr>
              <a:t>2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i="1" dirty="0">
                <a:solidFill>
                  <a:srgbClr val="0000CC"/>
                </a:solidFill>
              </a:rPr>
              <a:t>log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i="1" dirty="0">
                <a:solidFill>
                  <a:srgbClr val="0000CC"/>
                </a:solidFill>
              </a:rPr>
              <a:t>N</a:t>
            </a:r>
            <a:r>
              <a:rPr lang="en-US" sz="3600" dirty="0">
                <a:solidFill>
                  <a:srgbClr val="0000CC"/>
                </a:solidFill>
              </a:rPr>
              <a:t>  scaling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Qi Li</a:t>
            </a:r>
            <a:r>
              <a:rPr lang="en-US" sz="2400" baseline="30000" dirty="0"/>
              <a:t>1</a:t>
            </a:r>
            <a:r>
              <a:rPr lang="en-US" sz="2400" dirty="0"/>
              <a:t>,   Eric  Bohm</a:t>
            </a:r>
            <a:r>
              <a:rPr lang="en-US" sz="2400" baseline="30000" dirty="0"/>
              <a:t>2</a:t>
            </a:r>
            <a:r>
              <a:rPr lang="en-US" sz="2400" dirty="0"/>
              <a:t>, and  Glenn  J. Martyna</a:t>
            </a:r>
            <a:r>
              <a:rPr lang="en-US" sz="2400" baseline="30000" dirty="0"/>
              <a:t>1</a:t>
            </a: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IBM TJ Watson Research Center, Yorktown Heights, NY</a:t>
            </a:r>
          </a:p>
          <a:p>
            <a:pPr marL="457200" indent="-457200">
              <a:buAutoNum type="arabicPeriod"/>
            </a:pPr>
            <a:r>
              <a:rPr lang="en-US" sz="2400" dirty="0"/>
              <a:t>Computer Science, University of Illinois, Champaign-Urbana</a:t>
            </a:r>
          </a:p>
          <a:p>
            <a:r>
              <a:rPr lang="en-US" sz="2400" dirty="0"/>
              <a:t>                                   </a:t>
            </a:r>
            <a:r>
              <a:rPr lang="en-US" sz="2400" b="1" dirty="0"/>
              <a:t>Funding:</a:t>
            </a:r>
            <a:r>
              <a:rPr lang="en-US" sz="2400" dirty="0"/>
              <a:t> NSF SI</a:t>
            </a:r>
            <a:r>
              <a:rPr lang="en-US" sz="2400" baseline="30000" dirty="0"/>
              <a:t>2</a:t>
            </a:r>
          </a:p>
        </p:txBody>
      </p:sp>
      <p:pic>
        <p:nvPicPr>
          <p:cNvPr id="3" name="Picture 2" descr="h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" t="7971" b="24568"/>
          <a:stretch>
            <a:fillRect/>
          </a:stretch>
        </p:blipFill>
        <p:spPr bwMode="auto">
          <a:xfrm>
            <a:off x="6729526" y="4980637"/>
            <a:ext cx="2222715" cy="197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t="5927"/>
          <a:stretch/>
        </p:blipFill>
        <p:spPr bwMode="auto">
          <a:xfrm>
            <a:off x="246195" y="4852431"/>
            <a:ext cx="2330941" cy="1956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035851" y="3571276"/>
            <a:ext cx="3023953" cy="1314609"/>
            <a:chOff x="5271797" y="2600433"/>
            <a:chExt cx="3657600" cy="19700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2335" t="3277" r="3511" b="4983"/>
            <a:stretch/>
          </p:blipFill>
          <p:spPr>
            <a:xfrm>
              <a:off x="5324685" y="2600433"/>
              <a:ext cx="3586050" cy="197008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271797" y="2600433"/>
              <a:ext cx="3657600" cy="1970088"/>
            </a:xfrm>
            <a:prstGeom prst="rect">
              <a:avLst/>
            </a:prstGeom>
            <a:noFill/>
            <a:ln w="28575">
              <a:solidFill>
                <a:srgbClr val="0000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214186" y="2600433"/>
              <a:ext cx="2024743" cy="208081"/>
            </a:xfrm>
            <a:prstGeom prst="rect">
              <a:avLst/>
            </a:prstGeom>
            <a:noFill/>
            <a:ln w="28575">
              <a:solidFill>
                <a:srgbClr val="0000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5" descr="bgl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823" y="3481733"/>
            <a:ext cx="2120801" cy="1343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https://6lli539m39y3hpkelqsm3c2fg-wpengine.netdna-ssl.com/wp-content/uploads/2011/08/Blue_Water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17" y="3462867"/>
            <a:ext cx="1752812" cy="1314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10" descr="MOF.t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2" t="8585" r="19950" b="7873"/>
          <a:stretch/>
        </p:blipFill>
        <p:spPr>
          <a:xfrm>
            <a:off x="3466128" y="4980637"/>
            <a:ext cx="2163398" cy="191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75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8982" y="-14816"/>
            <a:ext cx="8854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srgbClr val="0000CC"/>
                </a:solidFill>
              </a:rPr>
              <a:t>PAW Basics: KS-DFT long/short-range decomposition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0270" y="5776094"/>
                <a:ext cx="8633776" cy="944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00CC"/>
                    </a:solidFill>
                  </a:rPr>
                  <a:t>Choose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, such that the </a:t>
                </a:r>
                <a:r>
                  <a:rPr lang="en-US" b="1" i="1" dirty="0">
                    <a:solidFill>
                      <a:srgbClr val="0000CC"/>
                    </a:solidFill>
                  </a:rPr>
                  <a:t>g-s</a:t>
                </a:r>
                <a:r>
                  <a:rPr lang="en-US" dirty="0">
                    <a:solidFill>
                      <a:srgbClr val="0000CC"/>
                    </a:solidFill>
                  </a:rPr>
                  <a:t>pace cutoff 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pw</m:t>
                    </m:r>
                    <m:r>
                      <a:rPr lang="en-US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𝑑𝑒𝑛𝑠𝑖𝑡𝑦</m:t>
                    </m:r>
                    <m:r>
                      <a:rPr lang="en-US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cutoff</m:t>
                    </m:r>
                  </m:oMath>
                </a14:m>
                <a:r>
                  <a:rPr lang="en-US" b="0" dirty="0">
                    <a:solidFill>
                      <a:srgbClr val="0000CC"/>
                    </a:solidFill>
                  </a:rPr>
                  <a:t>.</a:t>
                </a:r>
              </a:p>
              <a:p>
                <a:r>
                  <a:rPr lang="en-US" dirty="0">
                    <a:solidFill>
                      <a:srgbClr val="0000CC"/>
                    </a:solidFill>
                  </a:rPr>
                  <a:t>Ensure </a:t>
                </a:r>
                <a:r>
                  <a:rPr lang="en-US" b="1" i="1" dirty="0"/>
                  <a:t>r</a:t>
                </a:r>
                <a:r>
                  <a:rPr lang="en-US" dirty="0"/>
                  <a:t>-space cutoff,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3.5 /</m:t>
                    </m:r>
                  </m:oMath>
                </a14:m>
                <a:r>
                  <a:rPr lang="en-US" i="1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>
                    <a:solidFill>
                      <a:srgbClr val="0000CC"/>
                    </a:solidFill>
                  </a:rPr>
                  <a:t>)</a:t>
                </a:r>
                <a:r>
                  <a:rPr lang="en-US" i="1" dirty="0"/>
                  <a:t> </a:t>
                </a:r>
                <a:r>
                  <a:rPr lang="en-US" i="1" dirty="0">
                    <a:solidFill>
                      <a:srgbClr val="0000CC"/>
                    </a:solidFill>
                  </a:rPr>
                  <a:t>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𝑝𝑐</m:t>
                        </m:r>
                      </m:sub>
                    </m:sSub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i="1" dirty="0">
                    <a:solidFill>
                      <a:srgbClr val="0000CC"/>
                    </a:solidFill>
                  </a:rPr>
                  <a:t> </a:t>
                </a:r>
                <a:r>
                  <a:rPr lang="en-US" dirty="0"/>
                  <a:t>confines the </a:t>
                </a:r>
                <a:r>
                  <a:rPr lang="en-US" b="1" i="1" dirty="0">
                    <a:solidFill>
                      <a:srgbClr val="0000CC"/>
                    </a:solidFill>
                  </a:rPr>
                  <a:t>m</a:t>
                </a:r>
                <a:r>
                  <a:rPr lang="en-US" i="1" dirty="0">
                    <a:solidFill>
                      <a:srgbClr val="0000CC"/>
                    </a:solidFill>
                  </a:rPr>
                  <a:t>-</a:t>
                </a:r>
                <a:r>
                  <a:rPr lang="en-US" dirty="0">
                    <a:solidFill>
                      <a:srgbClr val="0000CC"/>
                    </a:solidFill>
                  </a:rPr>
                  <a:t>sum to the 1</a:t>
                </a:r>
                <a:r>
                  <a:rPr lang="en-US" baseline="30000" dirty="0">
                    <a:solidFill>
                      <a:srgbClr val="0000CC"/>
                    </a:solidFill>
                  </a:rPr>
                  <a:t>st</a:t>
                </a:r>
                <a:r>
                  <a:rPr lang="en-US" dirty="0">
                    <a:solidFill>
                      <a:srgbClr val="0000CC"/>
                    </a:solidFill>
                  </a:rPr>
                  <a:t> image.</a:t>
                </a:r>
                <a:endParaRPr lang="en-US" dirty="0"/>
              </a:p>
              <a:p>
                <a:r>
                  <a:rPr lang="en-US" dirty="0">
                    <a:solidFill>
                      <a:srgbClr val="0000CC"/>
                    </a:solidFill>
                  </a:rPr>
                  <a:t>Decompose short-range </a:t>
                </a:r>
                <a:r>
                  <a:rPr lang="en-US" dirty="0"/>
                  <a:t>into </a:t>
                </a:r>
                <a:r>
                  <a:rPr lang="en-US" dirty="0">
                    <a:solidFill>
                      <a:srgbClr val="0000CC"/>
                    </a:solidFill>
                  </a:rPr>
                  <a:t>smooth, core1 and core2 </a:t>
                </a:r>
                <a:r>
                  <a:rPr lang="en-US" dirty="0"/>
                  <a:t>type terms,  (not shown).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70" y="5776094"/>
                <a:ext cx="8633776" cy="944746"/>
              </a:xfrm>
              <a:prstGeom prst="rect">
                <a:avLst/>
              </a:prstGeom>
              <a:blipFill rotWithShape="0">
                <a:blip r:embed="rId2"/>
                <a:stretch>
                  <a:fillRect l="-636" t="-3871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-84862" y="2294027"/>
            <a:ext cx="9245836" cy="4426813"/>
            <a:chOff x="-84862" y="2294027"/>
            <a:chExt cx="9245836" cy="44268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4562856" y="3909968"/>
                  <a:ext cx="4598118" cy="196534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𝑒𝑥𝑡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long</m:t>
                                </m:r>
                              </m:e>
                            </m:d>
                          </m:sup>
                        </m:sSub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6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≠0</m:t>
                            </m:r>
                          </m:sub>
                          <m:sup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16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23"/>
                                      </m:rPr>
                                      <a:rPr lang="en-US" sz="1600" b="1" i="1">
                                        <a:latin typeface="Cambria Math" panose="02040503050406030204" pitchFamily="18" charset="0"/>
                                      </a:rPr>
                                      <m:t>𝒈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sup>
                          <m:e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1" i="1">
                                            <a:latin typeface="Cambria Math" panose="02040503050406030204" pitchFamily="18" charset="0"/>
                                          </a:rPr>
                                          <m:t>𝒈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nary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exp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1" i="1">
                                            <a:latin typeface="Cambria Math" panose="02040503050406030204" pitchFamily="18" charset="0"/>
                                          </a:rPr>
                                          <m:t>𝒈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d>
                        <m:acc>
                          <m:accPr>
                            <m:chr m:val="̅"/>
                            <m:ctrlP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d>
                      </m:oMath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                 +</m:t>
                        </m:r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acc>
                              <m:accPr>
                                <m:chr m:val="̅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(0)</m:t>
                            </m:r>
                            <m:acc>
                              <m:accPr>
                                <m:chr m:val="̅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  <m:r>
                              <a:rPr lang="en-US" sz="160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(0)</m:t>
                            </m:r>
                          </m:num>
                          <m:den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  </m:t>
                        </m:r>
                        <m:acc>
                          <m:accPr>
                            <m:chr m:val="̅"/>
                            <m:ctrlPr>
                              <a:rPr lang="en-US" sz="16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𝑱</m:t>
                                </m:r>
                              </m:sub>
                            </m:sSub>
                          </m:e>
                        </m:nary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⁡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𝒈</m:t>
                            </m:r>
                            <m:r>
                              <a:rPr lang="en-US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US" sz="16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𝐽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br>
                    <a:rPr lang="en-US" sz="1600" i="1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</a:br>
                  <a:endParaRPr lang="en-US" sz="1600" dirty="0"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2856" y="3909968"/>
                  <a:ext cx="4598118" cy="196534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8" name="Group 17"/>
            <p:cNvGrpSpPr/>
            <p:nvPr/>
          </p:nvGrpSpPr>
          <p:grpSpPr>
            <a:xfrm>
              <a:off x="-84862" y="2294027"/>
              <a:ext cx="9166881" cy="4426813"/>
              <a:chOff x="-84862" y="2294027"/>
              <a:chExt cx="9166881" cy="4426813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71124" y="2294027"/>
                <a:ext cx="65466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Using </a:t>
                </a:r>
                <a:r>
                  <a:rPr lang="en-US" sz="2000" dirty="0">
                    <a:solidFill>
                      <a:srgbClr val="0033CC"/>
                    </a:solidFill>
                  </a:rPr>
                  <a:t>Poisson summation and Ewald’s decomposition of 1/r</a:t>
                </a:r>
                <a:r>
                  <a:rPr lang="en-US" sz="2000" dirty="0"/>
                  <a:t>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Rectangle 7"/>
                  <p:cNvSpPr/>
                  <p:nvPr/>
                </p:nvSpPr>
                <p:spPr>
                  <a:xfrm>
                    <a:off x="-21598" y="2751903"/>
                    <a:ext cx="2992806" cy="44493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       </m:t>
                          </m:r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short</m:t>
                                  </m:r>
                                </m:e>
                              </m:d>
                            </m:sup>
                          </m:sSubSup>
                          <m:r>
                            <a:rPr lang="en-US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long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" name="Rectangle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21598" y="2751903"/>
                    <a:ext cx="2992806" cy="444930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b="-274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Rectangle 8"/>
                  <p:cNvSpPr/>
                  <p:nvPr/>
                </p:nvSpPr>
                <p:spPr>
                  <a:xfrm>
                    <a:off x="4748754" y="2727800"/>
                    <a:ext cx="2976776" cy="44493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𝑒𝑥𝑡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   =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short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b="0" i="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long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en-US" dirty="0">
                      <a:solidFill>
                        <a:srgbClr val="0000C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" name="Rectangle 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48754" y="2727800"/>
                    <a:ext cx="2976776" cy="444930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b="-274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/>
                  <p:cNvSpPr/>
                  <p:nvPr/>
                </p:nvSpPr>
                <p:spPr>
                  <a:xfrm>
                    <a:off x="-84862" y="3210674"/>
                    <a:ext cx="5060360" cy="69929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short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m:rPr>
                                  <m:brk m:alnAt="23"/>
                                </m:rP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/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nary>
                          <m:nary>
                            <m:nary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m:rPr>
                                  <m:brk m:alnAt="23"/>
                                </m:rP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/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nary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d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erfc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den>
                          </m:f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" name="Rectangle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84862" y="3210674"/>
                    <a:ext cx="5060360" cy="699294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/>
                  <p:cNvSpPr/>
                  <p:nvPr/>
                </p:nvSpPr>
                <p:spPr>
                  <a:xfrm>
                    <a:off x="-84862" y="3938048"/>
                    <a:ext cx="4330544" cy="134113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long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≠0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m:rPr>
                                      <m:brk m:alnAt="23"/>
                                    </m:rPr>
                                    <a:rPr lang="en-US" sz="1600" b="1" i="1">
                                      <a:latin typeface="Cambria Math" panose="02040503050406030204" pitchFamily="18" charset="0"/>
                                    </a:rPr>
                                    <m:t>𝒈</m:t>
                                  </m:r>
                                  <m:r>
                                    <m:rPr>
                                      <m:brk m:alnAt="23"/>
                                    </m:r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  <m:e>
                              <m:f>
                                <m:f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𝒈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</m:e>
                                    <m:sup>
                                      <m: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sz="16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1" i="1">
                                              <a:latin typeface="Cambria Math" panose="02040503050406030204" pitchFamily="18" charset="0"/>
                                            </a:rPr>
                                            <m:t>𝒈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  <m:oMath xmlns:m="http://schemas.openxmlformats.org/officeDocument/2006/math"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          −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(0)|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lang="en-US" sz="1600" dirty="0">
                      <a:solidFill>
                        <a:schemeClr val="tx1"/>
                      </a:solidFill>
                      <a:latin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Rectangle 1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84862" y="3938048"/>
                    <a:ext cx="4330544" cy="1341136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/>
                  <p:cNvSpPr/>
                  <p:nvPr/>
                </p:nvSpPr>
                <p:spPr>
                  <a:xfrm>
                    <a:off x="4655029" y="3186571"/>
                    <a:ext cx="4251485" cy="76181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𝑒𝑥𝑡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short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nary>
                            <m:naryPr>
                              <m:ctrlP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m:rPr>
                                  <m:brk m:alnAt="23"/>
                                </m:rP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/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nary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𝑱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erfc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⁡(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1" i="1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1" i="1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nary>
                        </m:oMath>
                      </m:oMathPara>
                    </a14:m>
                    <a:endParaRPr lang="en-US" sz="16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Rectangle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55029" y="3186571"/>
                    <a:ext cx="4251485" cy="761812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Rectangle 14"/>
              <p:cNvSpPr/>
              <p:nvPr/>
            </p:nvSpPr>
            <p:spPr>
              <a:xfrm>
                <a:off x="98556" y="2324374"/>
                <a:ext cx="8983463" cy="439646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-1877" y="561367"/>
            <a:ext cx="9127184" cy="1654507"/>
            <a:chOff x="-1877" y="561367"/>
            <a:chExt cx="9127184" cy="16545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-1877" y="1330250"/>
                  <a:ext cx="4592951" cy="81509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m:rPr>
                                <m:brk m:alnAt="23"/>
                              </m:rPr>
                              <a:rPr lang="en-US" b="1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nary>
                        <m:nary>
                          <m:nary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m:rPr>
                                <m:brk m:alnAt="23"/>
                              </m:rPr>
                              <a:rPr lang="en-US" b="1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nary>
                        <m:nary>
                          <m:naryPr>
                            <m:chr m:val="∑"/>
                            <m:supHide m:val="on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𝒎</m:t>
                            </m:r>
                          </m:sub>
                          <m:sup/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𝒎𝒉</m:t>
                                    </m:r>
                                  </m:e>
                                </m:d>
                              </m:den>
                            </m:f>
                          </m:e>
                        </m:nary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  ,</m:t>
                        </m:r>
                      </m:oMath>
                    </m:oMathPara>
                  </a14:m>
                  <a:br>
                    <a:rPr lang="en-US" i="1" dirty="0">
                      <a:latin typeface="Cambria Math" panose="02040503050406030204" pitchFamily="18" charset="0"/>
                    </a:rPr>
                  </a:br>
                  <a:endParaRPr lang="en-US" dirty="0"/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877" y="1330250"/>
                  <a:ext cx="4592951" cy="81509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4539501" y="1332439"/>
                  <a:ext cx="4585806" cy="8436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𝑒𝑥𝑡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nary>
                          <m:nary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m:rPr>
                                <m:brk m:alnAt="23"/>
                              </m:rPr>
                              <a:rPr lang="en-US" b="1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nary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d>
                        <m:nary>
                          <m:naryPr>
                            <m:chr m:val="∑"/>
                            <m:supHide m:val="on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</m:sub>
                              <m:sup/>
                              <m:e>
                                <m:f>
                                  <m:f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𝑱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𝑹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</m:sub>
                                    </m:s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𝒎𝒉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</m:den>
                                </m:f>
                              </m:e>
                            </m:nary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9501" y="1332439"/>
                  <a:ext cx="4585806" cy="84362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60854" y="561367"/>
              <a:ext cx="90128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Due to the mixed localized and delocalized basis, there is </a:t>
              </a:r>
              <a:r>
                <a:rPr lang="en-US" sz="2000" dirty="0">
                  <a:solidFill>
                    <a:srgbClr val="0000CC"/>
                  </a:solidFill>
                </a:rPr>
                <a:t>no natural truncation scale</a:t>
              </a:r>
              <a:endParaRPr lang="en-US" sz="2000" dirty="0"/>
            </a:p>
            <a:p>
              <a:r>
                <a:rPr lang="en-US" sz="2000" dirty="0"/>
                <a:t>         for the </a:t>
              </a:r>
              <a:r>
                <a:rPr lang="en-US" sz="2000" dirty="0">
                  <a:solidFill>
                    <a:srgbClr val="0000CC"/>
                  </a:solidFill>
                </a:rPr>
                <a:t>long-range interactions </a:t>
              </a:r>
              <a:r>
                <a:rPr lang="en-US" sz="2000" dirty="0"/>
                <a:t>of </a:t>
              </a:r>
              <a:r>
                <a:rPr lang="en-US" sz="2000" i="1" dirty="0"/>
                <a:t>E</a:t>
              </a:r>
              <a:r>
                <a:rPr lang="en-US" sz="2000" i="1" baseline="-25000" dirty="0"/>
                <a:t>H</a:t>
              </a:r>
              <a:r>
                <a:rPr lang="en-US" sz="2000" baseline="-25000" dirty="0"/>
                <a:t> </a:t>
              </a:r>
              <a:r>
                <a:rPr lang="en-US" sz="2000" dirty="0"/>
                <a:t>and </a:t>
              </a:r>
              <a:r>
                <a:rPr lang="en-US" sz="2000" i="1" dirty="0" err="1"/>
                <a:t>E</a:t>
              </a:r>
              <a:r>
                <a:rPr lang="en-US" sz="2000" i="1" baseline="-25000" dirty="0" err="1"/>
                <a:t>ext</a:t>
              </a:r>
              <a:r>
                <a:rPr lang="en-US" sz="2000" baseline="-25000" dirty="0"/>
                <a:t> </a:t>
              </a:r>
              <a:r>
                <a:rPr lang="en-US" sz="2000" dirty="0"/>
                <a:t>in </a:t>
              </a:r>
              <a:r>
                <a:rPr lang="en-US" sz="2000" b="1" i="1" dirty="0"/>
                <a:t>g-</a:t>
              </a:r>
              <a:r>
                <a:rPr lang="en-US" sz="2000" dirty="0"/>
                <a:t>space or </a:t>
              </a:r>
              <a:r>
                <a:rPr lang="en-US" sz="2000" b="1" i="1" dirty="0"/>
                <a:t>r</a:t>
              </a:r>
              <a:r>
                <a:rPr lang="en-US" sz="2000" dirty="0"/>
                <a:t>-space alone.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0270" y="567467"/>
              <a:ext cx="8983463" cy="164840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375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07073" y="-36403"/>
            <a:ext cx="7488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rgbClr val="0000CC"/>
                </a:solidFill>
              </a:rPr>
              <a:t>Accuracy of long/short decomposition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7448203"/>
                  </p:ext>
                </p:extLst>
              </p:nvPr>
            </p:nvGraphicFramePr>
            <p:xfrm>
              <a:off x="730465" y="2910822"/>
              <a:ext cx="7513319" cy="159467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54463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4652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50342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12064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PW cutoff:</a:t>
                          </a: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sz="200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 smtClean="0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ℏ</m:t>
                                        </m:r>
                                      </m:e>
                                      <m:sup>
                                        <m:r>
                                          <a:rPr lang="en-US" sz="2000" b="1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0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me</m:t>
                                </m:r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sz="2000" b="1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Ryd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2000" b="0" i="1">
                                  <a:effectLst/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oMath>
                          </a14:m>
                          <a:r>
                            <a:rPr lang="en-US" sz="2000" b="0" i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>
                                <a:rPr lang="en-US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sSub>
                                <m:sSubPr>
                                  <m:ctrlPr>
                                    <a:rPr lang="en-US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oMath>
                          </a14:m>
                          <a:endParaRPr lang="en-US" sz="2000" b="0" i="1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 dirty="0" err="1">
                              <a:effectLst/>
                            </a:rPr>
                            <a:t>erfc</a:t>
                          </a:r>
                          <a:r>
                            <a:rPr lang="en-US" sz="2000" b="0" dirty="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2000" b="0" i="1">
                                  <a:effectLst/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sz="2000" b="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6002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 dirty="0">
                              <a:effectLst/>
                            </a:rPr>
                            <a:t>20.4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3.0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2.21e-05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6002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 dirty="0">
                              <a:effectLst/>
                            </a:rPr>
                            <a:t>37.6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3.5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7.43e-07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5430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>
                              <a:effectLst/>
                            </a:rPr>
                            <a:t>64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4.0</a:t>
                          </a:r>
                          <a:endParaRPr lang="en-US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1.54e-08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7448203"/>
                  </p:ext>
                </p:extLst>
              </p:nvPr>
            </p:nvGraphicFramePr>
            <p:xfrm>
              <a:off x="730465" y="2910822"/>
              <a:ext cx="7513319" cy="163811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54463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4652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50342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65970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39" t="-11009" r="-196172" b="-1678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03457" t="-11009" r="-102469" b="-1678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00487" t="-11009" r="-973" b="-1678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613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 dirty="0">
                              <a:effectLst/>
                            </a:rPr>
                            <a:t>20.4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3.0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2.21e-05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613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 dirty="0">
                              <a:effectLst/>
                            </a:rPr>
                            <a:t>37.6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3.5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7.43e-07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613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>
                              <a:effectLst/>
                            </a:rPr>
                            <a:t>64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4.0</a:t>
                          </a:r>
                          <a:endParaRPr lang="en-US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1.54e-08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0" name="Group 9"/>
          <p:cNvGrpSpPr/>
          <p:nvPr/>
        </p:nvGrpSpPr>
        <p:grpSpPr>
          <a:xfrm>
            <a:off x="0" y="1074822"/>
            <a:ext cx="9030087" cy="772840"/>
            <a:chOff x="0" y="629655"/>
            <a:chExt cx="9030087" cy="7728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6460355" y="629655"/>
                  <a:ext cx="1594154" cy="77284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lang="en-US" sz="20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2000" i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000" i="0">
                            <a:latin typeface="Cambria Math" panose="02040503050406030204" pitchFamily="18" charset="0"/>
                          </a:rPr>
                          <m:t> ≈ 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000" i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lang="en-US" sz="20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  ,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0355" y="629655"/>
                  <a:ext cx="1594154" cy="77284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7879387" y="816020"/>
                  <a:ext cx="115070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  <m:sSub>
                          <m:sSub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9387" y="816020"/>
                  <a:ext cx="1150700" cy="4001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6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/>
            <p:cNvSpPr txBox="1"/>
            <p:nvPr/>
          </p:nvSpPr>
          <p:spPr>
            <a:xfrm>
              <a:off x="0" y="741883"/>
              <a:ext cx="65723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To approximately match long/short range accuracy: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88226" y="2535831"/>
                <a:ext cx="24656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>
                    <a:solidFill>
                      <a:srgbClr val="0070C0"/>
                    </a:solidFill>
                  </a:rPr>
                  <a:t> 4 </a:t>
                </a:r>
                <a:r>
                  <a:rPr lang="en-US" sz="2000" dirty="0" err="1">
                    <a:solidFill>
                      <a:srgbClr val="0070C0"/>
                    </a:solidFill>
                  </a:rPr>
                  <a:t>bohr</a:t>
                </a:r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8226" y="2535831"/>
                <a:ext cx="2465675" cy="400110"/>
              </a:xfrm>
              <a:prstGeom prst="rect">
                <a:avLst/>
              </a:prstGeom>
              <a:blipFill rotWithShape="0">
                <a:blip r:embed="rId6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16610" y="6131120"/>
                <a:ext cx="75401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00CC"/>
                    </a:solidFill>
                  </a:rPr>
                  <a:t>High accuracy can be obtained with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00CC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00CC"/>
                    </a:solidFill>
                  </a:rPr>
                  <a:t> small !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610" y="6131120"/>
                <a:ext cx="7540141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1293" t="-10667" r="-243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3282307" y="2548034"/>
            <a:ext cx="2465674" cy="362788"/>
          </a:xfrm>
          <a:prstGeom prst="rect">
            <a:avLst/>
          </a:prstGeom>
          <a:noFill/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7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37962" y="-28774"/>
            <a:ext cx="9281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>
                <a:solidFill>
                  <a:srgbClr val="0000CC"/>
                </a:solidFill>
              </a:rPr>
              <a:t>PAW Basics: Multi-Resolution, Grids, EES and </a:t>
            </a:r>
            <a:r>
              <a:rPr lang="en-US" sz="2800" i="1" dirty="0">
                <a:solidFill>
                  <a:srgbClr val="0000CC"/>
                </a:solidFill>
              </a:rPr>
              <a:t>N</a:t>
            </a:r>
            <a:r>
              <a:rPr lang="en-US" sz="2800" baseline="30000" dirty="0">
                <a:solidFill>
                  <a:srgbClr val="0000CC"/>
                </a:solidFill>
              </a:rPr>
              <a:t>2</a:t>
            </a:r>
            <a:r>
              <a:rPr lang="en-US" sz="2800" dirty="0">
                <a:solidFill>
                  <a:srgbClr val="0000CC"/>
                </a:solidFill>
              </a:rPr>
              <a:t> log </a:t>
            </a:r>
            <a:r>
              <a:rPr lang="en-US" sz="2800" i="1" dirty="0">
                <a:solidFill>
                  <a:srgbClr val="0000CC"/>
                </a:solidFill>
              </a:rPr>
              <a:t>N </a:t>
            </a:r>
            <a:r>
              <a:rPr lang="en-US" sz="2800" dirty="0">
                <a:solidFill>
                  <a:srgbClr val="0000CC"/>
                </a:solidFill>
              </a:rPr>
              <a:t>scaling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2505" y="335917"/>
            <a:ext cx="8661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</a:rPr>
              <a:t>How do we reduce scaling by one order in </a:t>
            </a:r>
            <a:r>
              <a:rPr lang="en-US" sz="2400" i="1" dirty="0">
                <a:solidFill>
                  <a:srgbClr val="0000CC"/>
                </a:solidFill>
              </a:rPr>
              <a:t>N</a:t>
            </a:r>
            <a:r>
              <a:rPr lang="en-US" sz="2400" dirty="0">
                <a:solidFill>
                  <a:srgbClr val="0000CC"/>
                </a:solidFill>
              </a:rPr>
              <a:t> and maintain accuracy</a:t>
            </a:r>
            <a:r>
              <a:rPr lang="en-US" sz="2000" dirty="0">
                <a:solidFill>
                  <a:srgbClr val="0000CC"/>
                </a:solidFill>
              </a:rPr>
              <a:t>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7729" y="868483"/>
            <a:ext cx="8973118" cy="2180790"/>
            <a:chOff x="97729" y="868483"/>
            <a:chExt cx="8973118" cy="21807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97729" y="1268593"/>
                  <a:ext cx="8973118" cy="1780680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Given a 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discrete, </a:t>
                  </a:r>
                  <a14:m>
                    <m:oMath xmlns:m="http://schemas.openxmlformats.org/officeDocument/2006/math">
                      <m:r>
                        <m:rPr>
                          <m:brk m:alnAt="7"/>
                        </m:rPr>
                        <a:rPr lang="en-US" altLang="zh-CN" sz="1600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m:rPr>
                          <m:nor/>
                        </m:rPr>
                        <a:rPr lang="en-US" sz="1600" b="1" dirty="0">
                          <a:solidFill>
                            <a:srgbClr val="0000CC"/>
                          </a:solidFill>
                        </a:rPr>
                        <m:t> =</m:t>
                      </m:r>
                      <m:r>
                        <m:rPr>
                          <m:nor/>
                        </m:rPr>
                        <a:rPr lang="en-US" sz="1600" dirty="0">
                          <a:solidFill>
                            <a:srgbClr val="0000CC"/>
                          </a:solidFill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sz="1600" i="1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sSup>
                        <m:sSupPr>
                          <m:ctrlPr>
                            <a:rPr lang="en-US" sz="1600" b="1" i="1" dirty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dirty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p>
                          <m:r>
                            <a:rPr lang="en-US" sz="1600" b="1" i="1" dirty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 dirty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1600" b="1" i="1" dirty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 dirty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  <m:r>
                            <m:rPr>
                              <m:nor/>
                            </m:rPr>
                            <a:rPr lang="en-US" sz="1600" b="1" dirty="0">
                              <a:solidFill>
                                <a:srgbClr val="0000CC"/>
                              </a:solidFill>
                            </a:rPr>
                            <m:t> </m:t>
                          </m:r>
                        </m:e>
                      </m:acc>
                      <m:r>
                        <a:rPr lang="en-US" sz="1600" b="1" i="1" dirty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en-US" sz="1600" dirty="0">
                      <a:solidFill>
                        <a:srgbClr val="0000CC"/>
                      </a:solidFill>
                    </a:rPr>
                    <a:t>  finite g-space,</a:t>
                  </a:r>
                  <a:r>
                    <a:rPr lang="en-US" sz="1600" dirty="0"/>
                    <a:t> 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|</a:t>
                  </a:r>
                  <a:r>
                    <a:rPr lang="en-US" sz="1600" i="1" dirty="0">
                      <a:solidFill>
                        <a:srgbClr val="0000CC"/>
                      </a:solidFill>
                    </a:rPr>
                    <a:t>g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|&lt;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a14:m>
                  <a:r>
                    <a:rPr lang="en-US" sz="1600" dirty="0">
                      <a:solidFill>
                        <a:srgbClr val="0000CC"/>
                      </a:solidFill>
                    </a:rPr>
                    <a:t> </a:t>
                  </a:r>
                  <a:r>
                    <a:rPr lang="en-US" sz="1600" dirty="0"/>
                    <a:t>, the Fourier coefficients,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sz="16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1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US" sz="16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600" dirty="0"/>
                    <a:t> of </a:t>
                  </a:r>
                  <a:r>
                    <a:rPr lang="en-US" i="1" dirty="0"/>
                    <a:t>f</a:t>
                  </a:r>
                  <a:r>
                    <a:rPr lang="en-US" dirty="0"/>
                    <a:t>(</a:t>
                  </a:r>
                  <a:r>
                    <a:rPr lang="en-US" b="1" i="1" dirty="0"/>
                    <a:t>r</a:t>
                  </a:r>
                  <a:r>
                    <a:rPr lang="en-US" dirty="0"/>
                    <a:t>)</a:t>
                  </a:r>
                  <a:r>
                    <a:rPr lang="en-US" sz="1600" dirty="0"/>
                    <a:t>, </a:t>
                  </a:r>
                  <a:br>
                    <a:rPr lang="en-US" sz="1600" dirty="0"/>
                  </a:br>
                  <a:r>
                    <a:rPr lang="en-US" sz="1600" dirty="0"/>
                    <a:t>can be 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converted to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e>
                      </m:acc>
                      <m:d>
                        <m:dPr>
                          <m:ctrlPr>
                            <a:rPr lang="en-US" sz="1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</m:oMath>
                  </a14:m>
                  <a:r>
                    <a:rPr lang="en-US" sz="1600" dirty="0"/>
                    <a:t> 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from </a:t>
                  </a:r>
                  <a:r>
                    <a:rPr lang="en-US" sz="1600" i="1" dirty="0">
                      <a:solidFill>
                        <a:srgbClr val="0000CC"/>
                      </a:solidFill>
                    </a:rPr>
                    <a:t>f </a:t>
                  </a:r>
                  <a:r>
                    <a:rPr lang="en-US" sz="1600" i="1" baseline="30000" dirty="0">
                      <a:solidFill>
                        <a:srgbClr val="0000CC"/>
                      </a:solidFill>
                    </a:rPr>
                    <a:t>m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(</a:t>
                  </a:r>
                  <a:r>
                    <a:rPr lang="en-US" b="1" i="1" dirty="0">
                      <a:solidFill>
                        <a:srgbClr val="0000CC"/>
                      </a:solidFill>
                    </a:rPr>
                    <a:t>r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) </a:t>
                  </a:r>
                  <a:r>
                    <a:rPr lang="en-US" sz="1600" i="1" dirty="0">
                      <a:solidFill>
                        <a:srgbClr val="0000CC"/>
                      </a:solidFill>
                    </a:rPr>
                    <a:t>exactly </a:t>
                  </a:r>
                  <a:r>
                    <a:rPr lang="en-US" sz="1600" dirty="0"/>
                    <a:t>using an 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intermediate equally spaced  </a:t>
                  </a:r>
                  <a:r>
                    <a:rPr lang="en-US" sz="1600" b="1" i="1" dirty="0">
                      <a:solidFill>
                        <a:srgbClr val="0000CC"/>
                      </a:solidFill>
                    </a:rPr>
                    <a:t>s-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space grid</a:t>
                  </a:r>
                  <a:r>
                    <a:rPr lang="en-US" sz="1600" dirty="0"/>
                    <a:t>, </a:t>
                  </a:r>
                  <a:r>
                    <a:rPr lang="en-US" sz="1600" b="1" i="1" dirty="0"/>
                    <a:t>r=</a:t>
                  </a:r>
                  <a:r>
                    <a:rPr lang="en-US" sz="1600" b="1" i="1" dirty="0" err="1"/>
                    <a:t>hs</a:t>
                  </a:r>
                  <a:r>
                    <a:rPr lang="en-US" sz="1600" dirty="0"/>
                    <a:t>, of 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side</a:t>
                  </a:r>
                  <a:r>
                    <a:rPr lang="en-US" sz="1600" dirty="0"/>
                    <a:t> 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N</a:t>
                  </a:r>
                  <a:r>
                    <a:rPr lang="en-US" sz="1600" baseline="-25000" dirty="0">
                      <a:solidFill>
                        <a:srgbClr val="0000CC"/>
                      </a:solidFill>
                    </a:rPr>
                    <a:t>FFT,</a:t>
                  </a:r>
                  <a:r>
                    <a:rPr lang="el-GR" sz="1600" baseline="-25000" dirty="0">
                      <a:solidFill>
                        <a:srgbClr val="0000CC"/>
                      </a:solidFill>
                    </a:rPr>
                    <a:t>α</a:t>
                  </a:r>
                  <a:r>
                    <a:rPr lang="en-US" sz="1600" baseline="-25000" dirty="0">
                      <a:solidFill>
                        <a:srgbClr val="0000CC"/>
                      </a:solidFill>
                    </a:rPr>
                    <a:t> 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&gt; </a:t>
                  </a:r>
                  <a14:m>
                    <m:oMath xmlns:m="http://schemas.openxmlformats.org/officeDocument/2006/math">
                      <m:r>
                        <a:rPr lang="en-US" sz="16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6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  <m:r>
                            <a:rPr lang="en-US" sz="1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sz="16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6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sz="1600" baseline="-25000" dirty="0">
                              <a:solidFill>
                                <a:srgbClr val="0000CC"/>
                              </a:solidFill>
                            </a:rPr>
                            <m:t>α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=1/</m:t>
                      </m:r>
                      <m:r>
                        <m:rPr>
                          <m:nor/>
                        </m:rPr>
                        <a:rPr lang="en-US" sz="1600" dirty="0">
                          <a:solidFill>
                            <a:srgbClr val="0000CC"/>
                          </a:solidFill>
                        </a:rPr>
                        <m:t>N</m:t>
                      </m:r>
                      <m:r>
                        <m:rPr>
                          <m:nor/>
                        </m:rPr>
                        <a:rPr lang="en-US" sz="1600" baseline="-25000" dirty="0">
                          <a:solidFill>
                            <a:srgbClr val="0000CC"/>
                          </a:solidFill>
                        </a:rPr>
                        <m:t>FFT</m:t>
                      </m:r>
                      <m:r>
                        <m:rPr>
                          <m:nor/>
                        </m:rPr>
                        <a:rPr lang="en-US" sz="1600" b="0" i="0" baseline="-25000" dirty="0" smtClean="0">
                          <a:solidFill>
                            <a:srgbClr val="0000CC"/>
                          </a:solidFill>
                        </a:rPr>
                        <m:t>,</m:t>
                      </m:r>
                      <m:r>
                        <m:rPr>
                          <m:nor/>
                        </m:rPr>
                        <a:rPr lang="el-GR" sz="1600" baseline="-25000" dirty="0">
                          <a:solidFill>
                            <a:srgbClr val="0000CC"/>
                          </a:solidFill>
                        </a:rPr>
                        <m:t>α</m:t>
                      </m:r>
                    </m:oMath>
                  </a14:m>
                  <a:r>
                    <a:rPr lang="en-US" sz="1600" dirty="0"/>
                    <a:t>.</a:t>
                  </a:r>
                  <a:br>
                    <a:rPr lang="en-US" sz="1600" dirty="0"/>
                  </a:br>
                  <a:endParaRPr lang="en-US" sz="1600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Using 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FFTs,</a:t>
                  </a:r>
                  <a:r>
                    <a:rPr lang="en-US" sz="1600" dirty="0"/>
                    <a:t> the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e>
                      </m:acc>
                      <m:d>
                        <m:dPr>
                          <m:ctrlPr>
                            <a:rPr lang="en-US" sz="1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  <m:r>
                        <a:rPr lang="en-US" sz="1600">
                          <a:latin typeface="Cambria Math" panose="02040503050406030204" pitchFamily="18" charset="0"/>
                        </a:rPr>
                        <m:t>, </m:t>
                      </m:r>
                    </m:oMath>
                  </a14:m>
                  <a:r>
                    <a:rPr lang="en-US" sz="1600" dirty="0"/>
                    <a:t> can be </a:t>
                  </a:r>
                  <a:r>
                    <a:rPr lang="en-US" sz="1600" dirty="0">
                      <a:solidFill>
                        <a:srgbClr val="0033CC"/>
                      </a:solidFill>
                    </a:rPr>
                    <a:t>computed </a:t>
                  </a:r>
                  <a:r>
                    <a:rPr lang="en-US" sz="1600" i="1" dirty="0">
                      <a:solidFill>
                        <a:srgbClr val="0033CC"/>
                      </a:solidFill>
                    </a:rPr>
                    <a:t>exactly </a:t>
                  </a:r>
                  <a:r>
                    <a:rPr lang="en-US" sz="1600" dirty="0"/>
                    <a:t>in </a:t>
                  </a:r>
                  <a:r>
                    <a:rPr lang="en-US" sz="1600" i="1" dirty="0">
                      <a:solidFill>
                        <a:srgbClr val="0000CC"/>
                      </a:solidFill>
                    </a:rPr>
                    <a:t>N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 log </a:t>
                  </a:r>
                  <a:r>
                    <a:rPr lang="en-US" sz="1600" i="1" dirty="0">
                      <a:solidFill>
                        <a:srgbClr val="0000CC"/>
                      </a:solidFill>
                    </a:rPr>
                    <a:t>N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 </a:t>
                  </a:r>
                  <a:r>
                    <a:rPr lang="en-US" sz="1600" dirty="0"/>
                    <a:t>as:</a:t>
                  </a:r>
                </a:p>
                <a:p>
                  <a:r>
                    <a:rPr lang="en-US" sz="1600" dirty="0"/>
                    <a:t>          </a:t>
                  </a:r>
                  <a14:m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den>
                          </m:f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𝐹𝐹𝑇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,+)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en-US" sz="160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en-US" sz="1600" dirty="0"/>
                    <a:t> </a:t>
                  </a:r>
                  <a14:m>
                    <m:oMath xmlns:m="http://schemas.openxmlformats.org/officeDocument/2006/math">
                      <m:r>
                        <a:rPr lang="en-US" sz="1600">
                          <a:latin typeface="Cambria Math" panose="02040503050406030204" pitchFamily="18" charset="0"/>
                        </a:rPr>
                        <m:t>   </m:t>
                      </m:r>
                      <m:acc>
                        <m:accPr>
                          <m:chr m:val="̅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e>
                      </m:acc>
                      <m:r>
                        <a:rPr lang="en-US" sz="16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600" dirty="0"/>
                    <a:t> =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FFT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𝐹𝐹𝑇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,−)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600" dirty="0"/>
                    <a:t>,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1600" i="1" dirty="0">
                          <a:latin typeface="Cambria Math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1600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1600" dirty="0">
                          <a:latin typeface="Cambria Math" panose="02040503050406030204" pitchFamily="18" charset="0"/>
                        </a:rPr>
                        <m:t>det</m:t>
                      </m:r>
                      <m:r>
                        <m:rPr>
                          <m:nor/>
                        </m:rPr>
                        <a:rPr lang="en-US" sz="16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1" i="1" dirty="0">
                          <a:latin typeface="Cambria Math" panose="02040503050406030204" pitchFamily="18" charset="0"/>
                        </a:rPr>
                        <m:t>h</m:t>
                      </m:r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9" y="1268593"/>
                  <a:ext cx="8973118" cy="1780680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03" t="-1356" r="-475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/>
            <p:cNvSpPr txBox="1"/>
            <p:nvPr/>
          </p:nvSpPr>
          <p:spPr>
            <a:xfrm>
              <a:off x="1346721" y="868483"/>
              <a:ext cx="5664628" cy="40011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1.</a:t>
              </a:r>
              <a:r>
                <a:rPr lang="en-US" sz="2000" dirty="0">
                  <a:solidFill>
                    <a:srgbClr val="0033CC"/>
                  </a:solidFill>
                </a:rPr>
                <a:t> Discrete real-space: Fourier Coefficients and FFTs 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73826" y="5855282"/>
            <a:ext cx="77486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00CC"/>
                </a:solidFill>
              </a:rPr>
              <a:t>Using </a:t>
            </a:r>
            <a:r>
              <a:rPr lang="en-US" sz="2000" b="1" i="1" dirty="0">
                <a:solidFill>
                  <a:srgbClr val="0000CC"/>
                </a:solidFill>
              </a:rPr>
              <a:t>3 FFT grids</a:t>
            </a:r>
            <a:r>
              <a:rPr lang="en-US" sz="2000" dirty="0">
                <a:solidFill>
                  <a:srgbClr val="0000CC"/>
                </a:solidFill>
              </a:rPr>
              <a:t>,  (1) Psi EES, (2) Density, (3) Density EES, and</a:t>
            </a:r>
            <a:br>
              <a:rPr lang="en-US" sz="2000" dirty="0">
                <a:solidFill>
                  <a:srgbClr val="0000CC"/>
                </a:solidFill>
              </a:rPr>
            </a:br>
            <a:r>
              <a:rPr lang="en-US" sz="2000" b="1" i="1" dirty="0">
                <a:solidFill>
                  <a:srgbClr val="0000CC"/>
                </a:solidFill>
              </a:rPr>
              <a:t>1 discrete spherical polar grid </a:t>
            </a:r>
            <a:r>
              <a:rPr lang="en-US" sz="2000" dirty="0">
                <a:solidFill>
                  <a:srgbClr val="0000CC"/>
                </a:solidFill>
              </a:rPr>
              <a:t>around each ion, |</a:t>
            </a:r>
            <a:r>
              <a:rPr lang="en-US" sz="2000" b="1" i="1" dirty="0">
                <a:solidFill>
                  <a:srgbClr val="0000CC"/>
                </a:solidFill>
              </a:rPr>
              <a:t>r</a:t>
            </a:r>
            <a:r>
              <a:rPr lang="en-US" sz="2000" dirty="0">
                <a:solidFill>
                  <a:srgbClr val="0000CC"/>
                </a:solidFill>
              </a:rPr>
              <a:t>|&lt;</a:t>
            </a:r>
            <a:r>
              <a:rPr lang="en-US" sz="2000" i="1" dirty="0" err="1">
                <a:solidFill>
                  <a:srgbClr val="0000CC"/>
                </a:solidFill>
              </a:rPr>
              <a:t>R</a:t>
            </a:r>
            <a:r>
              <a:rPr lang="en-US" sz="2000" baseline="-25000" dirty="0" err="1">
                <a:solidFill>
                  <a:srgbClr val="0000CC"/>
                </a:solidFill>
              </a:rPr>
              <a:t>pc</a:t>
            </a:r>
            <a:r>
              <a:rPr lang="en-US" sz="2000" dirty="0">
                <a:solidFill>
                  <a:srgbClr val="0000CC"/>
                </a:solidFill>
              </a:rPr>
              <a:t> , all PAW </a:t>
            </a:r>
          </a:p>
          <a:p>
            <a:pPr algn="ctr"/>
            <a:r>
              <a:rPr lang="en-US" sz="2000" dirty="0">
                <a:solidFill>
                  <a:srgbClr val="0000CC"/>
                </a:solidFill>
              </a:rPr>
              <a:t>energy terms &amp; their derivatives can be accurately computed in </a:t>
            </a:r>
            <a:r>
              <a:rPr lang="en-US" sz="2000" i="1" dirty="0">
                <a:solidFill>
                  <a:srgbClr val="0000CC"/>
                </a:solidFill>
              </a:rPr>
              <a:t>N</a:t>
            </a:r>
            <a:r>
              <a:rPr lang="en-US" sz="2000" baseline="30000" dirty="0">
                <a:solidFill>
                  <a:srgbClr val="0000CC"/>
                </a:solidFill>
              </a:rPr>
              <a:t>2</a:t>
            </a:r>
            <a:r>
              <a:rPr lang="en-US" sz="2000" dirty="0">
                <a:solidFill>
                  <a:srgbClr val="0000CC"/>
                </a:solidFill>
              </a:rPr>
              <a:t> log </a:t>
            </a:r>
            <a:r>
              <a:rPr lang="en-US" sz="2000" i="1" dirty="0">
                <a:solidFill>
                  <a:srgbClr val="0000CC"/>
                </a:solidFill>
              </a:rPr>
              <a:t>N .</a:t>
            </a:r>
            <a:endParaRPr lang="en-US" sz="2000" dirty="0">
              <a:solidFill>
                <a:srgbClr val="0000CC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7729" y="3220885"/>
            <a:ext cx="8973118" cy="2574979"/>
            <a:chOff x="97729" y="3220885"/>
            <a:chExt cx="8973118" cy="2574979"/>
          </a:xfrm>
        </p:grpSpPr>
        <p:sp>
          <p:nvSpPr>
            <p:cNvPr id="9" name="TextBox 8"/>
            <p:cNvSpPr txBox="1"/>
            <p:nvPr/>
          </p:nvSpPr>
          <p:spPr>
            <a:xfrm>
              <a:off x="1346721" y="3220885"/>
              <a:ext cx="5325304" cy="40011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2. </a:t>
              </a:r>
              <a:r>
                <a:rPr lang="en-US" sz="2000" dirty="0">
                  <a:solidFill>
                    <a:srgbClr val="0033CC"/>
                  </a:solidFill>
                </a:rPr>
                <a:t>Euler Exponential Spline Interpolation and FFTs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97729" y="3620995"/>
                  <a:ext cx="8973118" cy="1816459"/>
                </a:xfrm>
                <a:prstGeom prst="rect">
                  <a:avLst/>
                </a:prstGeom>
                <a:ln w="1905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To </a:t>
                  </a:r>
                  <a:r>
                    <a:rPr lang="en-US" sz="1600" dirty="0">
                      <a:solidFill>
                        <a:srgbClr val="0033CC"/>
                      </a:solidFill>
                    </a:rPr>
                    <a:t>compute</a:t>
                  </a:r>
                  <a:r>
                    <a:rPr lang="en-US" sz="1600" dirty="0"/>
                    <a:t> the </a:t>
                  </a:r>
                  <a:r>
                    <a:rPr lang="en-US" sz="1600" i="1" dirty="0">
                      <a:solidFill>
                        <a:srgbClr val="0000CC"/>
                      </a:solidFill>
                    </a:rPr>
                    <a:t>Z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-matrices, structure factors,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d>
                        <m:dPr>
                          <m:ctrlPr>
                            <a:rPr lang="en-US" sz="1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en-US" sz="1600" dirty="0"/>
                    <a:t>  and 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core functions, fast, </a:t>
                  </a:r>
                  <a:r>
                    <a:rPr lang="en-US" sz="1600" dirty="0"/>
                    <a:t>it is useful 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develop</a:t>
                  </a:r>
                  <a:r>
                    <a:rPr lang="en-US" sz="1600" dirty="0"/>
                    <a:t> a differentiable controlled 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approximation</a:t>
                  </a:r>
                  <a:r>
                    <a:rPr lang="en-US" sz="1600" dirty="0"/>
                    <a:t> 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to</a:t>
                  </a:r>
                  <a:r>
                    <a:rPr lang="en-US" sz="1600" dirty="0"/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  <m:r>
                            <a:rPr lang="en-US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6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</m:oMath>
                  </a14:m>
                  <a:r>
                    <a:rPr lang="en-US" sz="1600" b="1" i="1" dirty="0">
                      <a:solidFill>
                        <a:srgbClr val="0000CC"/>
                      </a:solidFill>
                    </a:rPr>
                    <a:t> 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on a discrete </a:t>
                  </a:r>
                  <a:r>
                    <a:rPr lang="en-US" sz="1600" b="1" i="1" dirty="0">
                      <a:solidFill>
                        <a:srgbClr val="0000CC"/>
                      </a:solidFill>
                    </a:rPr>
                    <a:t>g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-space </a:t>
                  </a:r>
                  <a:r>
                    <a:rPr lang="en-US" sz="1600" dirty="0">
                      <a:solidFill>
                        <a:srgbClr val="080808"/>
                      </a:solidFill>
                    </a:rPr>
                    <a:t>for all </a:t>
                  </a:r>
                  <a:r>
                    <a:rPr lang="en-US" sz="1600" b="1" i="1" dirty="0">
                      <a:solidFill>
                        <a:srgbClr val="080808"/>
                      </a:solidFill>
                    </a:rPr>
                    <a:t>r=</a:t>
                  </a:r>
                  <a:r>
                    <a:rPr lang="en-US" sz="1600" b="1" i="1" dirty="0" err="1">
                      <a:solidFill>
                        <a:srgbClr val="080808"/>
                      </a:solidFill>
                    </a:rPr>
                    <a:t>hs</a:t>
                  </a:r>
                  <a:r>
                    <a:rPr lang="en-US" sz="1600" b="1" i="1" dirty="0">
                      <a:solidFill>
                        <a:srgbClr val="080808"/>
                      </a:solidFill>
                    </a:rPr>
                    <a:t> </a:t>
                  </a:r>
                  <a:r>
                    <a:rPr lang="en-US" sz="1600" dirty="0">
                      <a:solidFill>
                        <a:srgbClr val="080808"/>
                      </a:solidFill>
                    </a:rPr>
                    <a:t>in D(</a:t>
                  </a:r>
                  <a:r>
                    <a:rPr lang="en-US" sz="1600" b="1" i="1" dirty="0">
                      <a:solidFill>
                        <a:srgbClr val="080808"/>
                      </a:solidFill>
                    </a:rPr>
                    <a:t>h</a:t>
                  </a:r>
                  <a:r>
                    <a:rPr lang="en-US" sz="1600" dirty="0">
                      <a:solidFill>
                        <a:srgbClr val="080808"/>
                      </a:solidFill>
                    </a:rPr>
                    <a:t>) 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via interpolation </a:t>
                  </a:r>
                  <a:r>
                    <a:rPr lang="en-US" sz="1600" i="1" dirty="0">
                      <a:solidFill>
                        <a:srgbClr val="0000CC"/>
                      </a:solidFill>
                    </a:rPr>
                    <a:t>from an equally spaced </a:t>
                  </a:r>
                  <a:r>
                    <a:rPr lang="en-US" sz="1600" b="1" i="1" dirty="0">
                      <a:solidFill>
                        <a:srgbClr val="0000CC"/>
                      </a:solidFill>
                    </a:rPr>
                    <a:t>s</a:t>
                  </a:r>
                  <a:r>
                    <a:rPr lang="en-US" sz="1600" i="1" dirty="0">
                      <a:solidFill>
                        <a:srgbClr val="0000CC"/>
                      </a:solidFill>
                    </a:rPr>
                    <a:t>-space grid</a:t>
                  </a:r>
                  <a:r>
                    <a:rPr lang="en-US" sz="1600" dirty="0"/>
                    <a:t>, 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enabling</a:t>
                  </a:r>
                  <a:r>
                    <a:rPr lang="en-US" sz="1600" dirty="0"/>
                    <a:t> the use of </a:t>
                  </a:r>
                  <a:r>
                    <a:rPr lang="en-US" sz="1600" i="1" dirty="0">
                      <a:solidFill>
                        <a:srgbClr val="0000CC"/>
                      </a:solidFill>
                    </a:rPr>
                    <a:t>FFTs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.</a:t>
                  </a:r>
                </a:p>
                <a:p>
                  <a:endParaRPr lang="en-US" sz="1600" b="1" i="1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The Euler exponential spline (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EES) delivers </a:t>
                  </a:r>
                  <a:r>
                    <a:rPr lang="en-US" sz="1600" dirty="0"/>
                    <a:t>where </a:t>
                  </a:r>
                  <a:r>
                    <a:rPr lang="en-US" sz="1600" i="1" dirty="0" err="1"/>
                    <a:t>M</a:t>
                  </a:r>
                  <a:r>
                    <a:rPr lang="en-US" sz="1600" i="1" baseline="-25000" dirty="0" err="1"/>
                    <a:t>p</a:t>
                  </a:r>
                  <a:r>
                    <a:rPr lang="en-US" sz="1600" dirty="0"/>
                    <a:t> are the cardinal B-splines and </a:t>
                  </a:r>
                  <a:r>
                    <a:rPr lang="en-US" sz="1600" i="1" dirty="0"/>
                    <a:t>p</a:t>
                  </a:r>
                  <a:r>
                    <a:rPr lang="en-US" sz="1600" dirty="0"/>
                    <a:t> the spline order,</a:t>
                  </a:r>
                </a:p>
                <a:p>
                  <a:endParaRPr lang="en-US" sz="1600" dirty="0"/>
                </a:p>
                <a:p>
                  <a:endParaRPr lang="en-US" sz="1600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9" y="3620995"/>
                  <a:ext cx="8973118" cy="181645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72" t="-671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28142" y="4884502"/>
                  <a:ext cx="5949257" cy="7201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acc>
                              <m:accPr>
                                <m:chr m:val="̂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acc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p>
                        </m:s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 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acc>
                            <m:r>
                              <a:rPr lang="en-US" sz="16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FFT</m:t>
                                </m:r>
                              </m:sub>
                            </m:sSub>
                          </m:e>
                        </m:d>
                        <m:nary>
                          <m:naryPr>
                            <m:chr m:val="∑"/>
                            <m:ctrlP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acc>
                              <m:accPr>
                                <m:chr m:val="̂"/>
                                <m:ctrlP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acc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FFT</m:t>
                                </m:r>
                              </m:sub>
                            </m:sSub>
                          </m:sup>
                          <m:e>
                            <m:nary>
                              <m:naryPr>
                                <m:chr m:val="∑"/>
                                <m:ctrlP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sz="16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6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sz="1600" b="1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en-US" sz="1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acc>
                                  </m:e>
                                </m:d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f>
                                      <m:fPr>
                                        <m:ctrlPr>
                                          <a:rPr lang="en-US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𝑔</m:t>
                                            </m:r>
                                          </m:e>
                                        </m:acc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</m:acc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160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𝐹𝐹𝑇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̂"/>
                                        <m:ctrlPr>
                                          <a:rPr lang="en-US" sz="1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acc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nary>
                          </m:e>
                        </m:nary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𝒪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e>
                                    </m:acc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FFT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p>
                        </m:s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   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142" y="4884502"/>
                  <a:ext cx="5949257" cy="72019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6742714" y="5468932"/>
                  <a:ext cx="2111219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600" i="1" dirty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1600" baseline="-25000" dirty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 Math" panose="02040503050406030204" pitchFamily="18" charset="0"/>
                          </a:rPr>
                          <m:t>FFT</m:t>
                        </m:r>
                        <m:r>
                          <m:rPr>
                            <m:nor/>
                          </m:rPr>
                          <a:rPr lang="en-US" sz="1600" b="0" i="0" baseline="-25000" dirty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dirty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 Math" panose="02040503050406030204" pitchFamily="18" charset="0"/>
                          </a:rPr>
                          <m:t>&gt; 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  <m: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2.8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Cambria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2714" y="5468932"/>
                  <a:ext cx="2111219" cy="24622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734" t="-14634" r="-289" b="-243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6774922" y="4979730"/>
                  <a:ext cx="1929952" cy="2652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" panose="02040503050406030204" pitchFamily="18" charset="0"/>
                    </a:rPr>
                    <a:t> has compact supp</a:t>
                  </a:r>
                  <a:r>
                    <a:rPr lang="en-US" sz="1600" dirty="0"/>
                    <a:t>.</a:t>
                  </a: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4922" y="4979730"/>
                  <a:ext cx="1929952" cy="26520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470" t="-27907" r="-4732" b="-418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/>
            <p:cNvSpPr/>
            <p:nvPr/>
          </p:nvSpPr>
          <p:spPr>
            <a:xfrm>
              <a:off x="97729" y="3620995"/>
              <a:ext cx="8973118" cy="217486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6772609" y="5234092"/>
                  <a:ext cx="1882117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m:rPr>
                            <m:nor/>
                          </m:rP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= </m:t>
                        </m:r>
                        <m:r>
                          <m:rPr>
                            <m:nor/>
                          </m:r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FFT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int</m:t>
                        </m:r>
                        <m: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2609" y="5234092"/>
                  <a:ext cx="1882117" cy="24622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294" r="-647"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4548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4027" y="-77419"/>
            <a:ext cx="7220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srgbClr val="0000CC"/>
                </a:solidFill>
              </a:rPr>
              <a:t>PAW Basics: </a:t>
            </a:r>
            <a:r>
              <a:rPr lang="en-US" sz="3200" b="1" i="1" dirty="0">
                <a:solidFill>
                  <a:srgbClr val="0000CC"/>
                </a:solidFill>
              </a:rPr>
              <a:t>g</a:t>
            </a:r>
            <a:r>
              <a:rPr lang="en-US" sz="3200" dirty="0">
                <a:solidFill>
                  <a:srgbClr val="0000CC"/>
                </a:solidFill>
              </a:rPr>
              <a:t>-space to </a:t>
            </a:r>
            <a:r>
              <a:rPr lang="en-US" sz="3200" b="1" i="1" dirty="0">
                <a:solidFill>
                  <a:srgbClr val="0000CC"/>
                </a:solidFill>
              </a:rPr>
              <a:t>s</a:t>
            </a:r>
            <a:r>
              <a:rPr lang="en-US" sz="3200" dirty="0">
                <a:solidFill>
                  <a:srgbClr val="0000CC"/>
                </a:solidFill>
              </a:rPr>
              <a:t>-space and back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6711337" y="618759"/>
            <a:ext cx="2513509" cy="5728065"/>
            <a:chOff x="6711337" y="618759"/>
            <a:chExt cx="2513509" cy="5728065"/>
          </a:xfrm>
        </p:grpSpPr>
        <p:grpSp>
          <p:nvGrpSpPr>
            <p:cNvPr id="10" name="Group 9"/>
            <p:cNvGrpSpPr/>
            <p:nvPr/>
          </p:nvGrpSpPr>
          <p:grpSpPr>
            <a:xfrm>
              <a:off x="6980914" y="618759"/>
              <a:ext cx="2175528" cy="2043405"/>
              <a:chOff x="3122653" y="1741513"/>
              <a:chExt cx="2175528" cy="2043405"/>
            </a:xfrm>
          </p:grpSpPr>
          <p:sp>
            <p:nvSpPr>
              <p:cNvPr id="5" name="Cube 4"/>
              <p:cNvSpPr/>
              <p:nvPr/>
            </p:nvSpPr>
            <p:spPr>
              <a:xfrm>
                <a:off x="3122653" y="1741513"/>
                <a:ext cx="2062066" cy="2043405"/>
              </a:xfrm>
              <a:prstGeom prst="cube">
                <a:avLst/>
              </a:prstGeom>
              <a:pattFill prst="pct20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3132588" y="1804306"/>
                    <a:ext cx="2165593" cy="46031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Density EES: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" name="TextBox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32588" y="1804306"/>
                    <a:ext cx="2165593" cy="460319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2535" b="-131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2" name="Group 51"/>
            <p:cNvGrpSpPr/>
            <p:nvPr/>
          </p:nvGrpSpPr>
          <p:grpSpPr>
            <a:xfrm>
              <a:off x="6711337" y="4303419"/>
              <a:ext cx="2513509" cy="2043405"/>
              <a:chOff x="3153161" y="1830585"/>
              <a:chExt cx="2513509" cy="2043405"/>
            </a:xfrm>
          </p:grpSpPr>
          <p:sp>
            <p:nvSpPr>
              <p:cNvPr id="53" name="Cube 52"/>
              <p:cNvSpPr/>
              <p:nvPr/>
            </p:nvSpPr>
            <p:spPr>
              <a:xfrm>
                <a:off x="3298540" y="1830585"/>
                <a:ext cx="2062066" cy="2043405"/>
              </a:xfrm>
              <a:prstGeom prst="cube">
                <a:avLst/>
              </a:prstGeom>
              <a:pattFill prst="pct20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3153161" y="1894683"/>
                    <a:ext cx="2513509" cy="4385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Density EES: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𝐹𝐹𝑇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𝐸𝐸𝑆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53161" y="1894683"/>
                    <a:ext cx="2513509" cy="43858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l="-2184" b="-194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val 23"/>
                <p:cNvSpPr/>
                <p:nvPr/>
              </p:nvSpPr>
              <p:spPr>
                <a:xfrm>
                  <a:off x="7205937" y="1263529"/>
                  <a:ext cx="1197451" cy="1237319"/>
                </a:xfrm>
                <a:prstGeom prst="ellipse">
                  <a:avLst/>
                </a:prstGeom>
                <a:pattFill prst="pct5">
                  <a:fgClr>
                    <a:schemeClr val="bg1"/>
                  </a:fgClr>
                  <a:bgClr>
                    <a:srgbClr val="0070C0"/>
                  </a:bgClr>
                </a:pattFill>
                <a:scene3d>
                  <a:camera prst="orthographicFront"/>
                  <a:lightRig rig="threePt" dir="t">
                    <a:rot lat="0" lon="0" rev="2700000"/>
                  </a:lightRig>
                </a:scene3d>
                <a:sp3d>
                  <a:bevelT w="1270000" h="1016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4" name="Oval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5937" y="1263529"/>
                  <a:ext cx="1197451" cy="1237319"/>
                </a:xfrm>
                <a:prstGeom prst="ellipse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7118871" y="5386056"/>
                  <a:ext cx="1088824" cy="3808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8871" y="5386056"/>
                  <a:ext cx="1088824" cy="380810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b="-129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Down Arrow 40"/>
            <p:cNvSpPr/>
            <p:nvPr/>
          </p:nvSpPr>
          <p:spPr>
            <a:xfrm>
              <a:off x="7804663" y="2843930"/>
              <a:ext cx="85700" cy="1378441"/>
            </a:xfrm>
            <a:prstGeom prst="down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6802625" y="3612239"/>
                  <a:ext cx="2290627" cy="3475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𝐹𝐹𝑇</m:t>
                            </m:r>
                            <m:r>
                              <m:rPr>
                                <m:nor/>
                              </m:rPr>
                              <a:rPr lang="en-US" sz="1400" dirty="0"/>
                              <m:t> </m:t>
                            </m:r>
                          </m:e>
                          <m:sup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,+,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𝐸𝐸𝑆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sz="1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en-US" altLang="zh-CN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4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zh-CN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1400" i="1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r>
                                          <a:rPr lang="en-US" altLang="zh-CN" sz="14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altLang="zh-CN" sz="1400" i="1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400" b="1" i="1"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  <m:t>),</m:t>
                                </m:r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2625" y="3612239"/>
                  <a:ext cx="2290627" cy="347531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b="-35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/>
                <p:cNvSpPr/>
                <p:nvPr/>
              </p:nvSpPr>
              <p:spPr>
                <a:xfrm>
                  <a:off x="7149994" y="5635515"/>
                  <a:ext cx="92365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𝒉𝒔</m:t>
                        </m:r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Rectangle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9994" y="5635515"/>
                  <a:ext cx="923651" cy="369332"/>
                </a:xfrm>
                <a:prstGeom prst="rect">
                  <a:avLst/>
                </a:prstGeom>
                <a:blipFill rotWithShape="0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7198902" y="2407426"/>
                  <a:ext cx="126720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brk m:alnAt="7"/>
                          </m:rPr>
                          <a:rPr lang="en-US" altLang="zh-CN" sz="16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  <m:r>
                          <m:rPr>
                            <m:nor/>
                          </m:rPr>
                          <a:rPr lang="en-US" sz="1600" b="1" dirty="0">
                            <a:solidFill>
                              <a:srgbClr val="0000CC"/>
                            </a:solidFill>
                          </a:rPr>
                          <m:t> =</m:t>
                        </m:r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rgbClr val="0000CC"/>
                            </a:solidFill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sz="16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p>
                            <m: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acc>
                          <m:accPr>
                            <m:chr m:val="̂"/>
                            <m:ctrlP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  <m:r>
                              <m:rPr>
                                <m:nor/>
                              </m:rPr>
                              <a:rPr lang="en-US" sz="1600" b="1" dirty="0">
                                <a:solidFill>
                                  <a:srgbClr val="0000CC"/>
                                </a:solidFill>
                              </a:rPr>
                              <m:t> </m:t>
                            </m:r>
                          </m:e>
                        </m:acc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902" y="2407426"/>
                  <a:ext cx="1267206" cy="338554"/>
                </a:xfrm>
                <a:prstGeom prst="rect">
                  <a:avLst/>
                </a:prstGeom>
                <a:blipFill rotWithShape="0">
                  <a:blip r:embed="rId30"/>
                  <a:stretch>
                    <a:fillRect r="-20673" b="-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/>
                <p:cNvSpPr/>
                <p:nvPr/>
              </p:nvSpPr>
              <p:spPr>
                <a:xfrm>
                  <a:off x="6846320" y="3331532"/>
                  <a:ext cx="2297680" cy="32226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p>
                          <m:d>
                            <m:d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sup>
                      </m:sSup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p>
                          <m:d>
                            <m:d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altLang="zh-CN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sz="14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sz="14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a14:m>
                  <a:r>
                    <a:rPr lang="en-US" altLang="zh-CN" sz="1400" b="1" dirty="0"/>
                    <a:t> </a:t>
                  </a:r>
                  <a14:m>
                    <m:oMath xmlns:m="http://schemas.openxmlformats.org/officeDocument/2006/math">
                      <m:r>
                        <a:rPr lang="en-US" altLang="zh-CN" sz="1400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400" b="1" i="1">
                          <a:latin typeface="Cambria Math" panose="02040503050406030204" pitchFamily="18" charset="0"/>
                        </a:rPr>
                        <m:t>𝒈</m:t>
                      </m:r>
                    </m:oMath>
                  </a14:m>
                  <a:r>
                    <a:rPr lang="en-US" sz="1400" dirty="0"/>
                    <a:t>)</a:t>
                  </a:r>
                </a:p>
              </p:txBody>
            </p:sp>
          </mc:Choice>
          <mc:Fallback xmlns="">
            <p:sp>
              <p:nvSpPr>
                <p:cNvPr id="59" name="Rectangle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6320" y="3331532"/>
                  <a:ext cx="2297680" cy="322268"/>
                </a:xfrm>
                <a:prstGeom prst="rect">
                  <a:avLst/>
                </a:prstGeom>
                <a:blipFill rotWithShape="0">
                  <a:blip r:embed="rId32"/>
                  <a:stretch>
                    <a:fillRect r="-265" b="-21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349198" y="6338532"/>
                <a:ext cx="6668413" cy="506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nary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𝐹𝐹𝑇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𝐸𝐸𝑆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enables B-spline interpolation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198" y="6338532"/>
                <a:ext cx="6668413" cy="506870"/>
              </a:xfrm>
              <a:prstGeom prst="rect">
                <a:avLst/>
              </a:prstGeom>
              <a:blipFill rotWithShape="0">
                <a:blip r:embed="rId33"/>
                <a:stretch>
                  <a:fillRect l="-731" t="-73494" b="-122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5" name="Group 64"/>
          <p:cNvGrpSpPr/>
          <p:nvPr/>
        </p:nvGrpSpPr>
        <p:grpSpPr>
          <a:xfrm>
            <a:off x="2317961" y="627367"/>
            <a:ext cx="2261804" cy="5750623"/>
            <a:chOff x="2317961" y="627367"/>
            <a:chExt cx="2261804" cy="5750623"/>
          </a:xfrm>
        </p:grpSpPr>
        <p:grpSp>
          <p:nvGrpSpPr>
            <p:cNvPr id="9" name="Group 8"/>
            <p:cNvGrpSpPr/>
            <p:nvPr/>
          </p:nvGrpSpPr>
          <p:grpSpPr>
            <a:xfrm>
              <a:off x="2416828" y="627367"/>
              <a:ext cx="2062066" cy="2043405"/>
              <a:chOff x="653142" y="1810137"/>
              <a:chExt cx="2062066" cy="2043405"/>
            </a:xfrm>
          </p:grpSpPr>
          <p:sp>
            <p:nvSpPr>
              <p:cNvPr id="4" name="Cube 3"/>
              <p:cNvSpPr/>
              <p:nvPr/>
            </p:nvSpPr>
            <p:spPr>
              <a:xfrm>
                <a:off x="653142" y="1810137"/>
                <a:ext cx="2062066" cy="2043405"/>
              </a:xfrm>
              <a:prstGeom prst="cube">
                <a:avLst/>
              </a:pr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" name="TextBox 1"/>
                  <p:cNvSpPr txBox="1"/>
                  <p:nvPr/>
                </p:nvSpPr>
                <p:spPr>
                  <a:xfrm>
                    <a:off x="793125" y="1856215"/>
                    <a:ext cx="1808316" cy="46031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Density: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" name="TextBox 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3125" y="1856215"/>
                    <a:ext cx="1808316" cy="460319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2694" b="-14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val 37"/>
                <p:cNvSpPr/>
                <p:nvPr/>
              </p:nvSpPr>
              <p:spPr>
                <a:xfrm>
                  <a:off x="2780780" y="1381126"/>
                  <a:ext cx="965028" cy="1002122"/>
                </a:xfrm>
                <a:prstGeom prst="ellipse">
                  <a:avLst/>
                </a:prstGeom>
                <a:pattFill prst="pct5">
                  <a:fgClr>
                    <a:schemeClr val="bg1"/>
                  </a:fgClr>
                  <a:bgClr>
                    <a:srgbClr val="0070C0"/>
                  </a:bgClr>
                </a:pattFill>
                <a:scene3d>
                  <a:camera prst="orthographicFront"/>
                  <a:lightRig rig="threePt" dir="t">
                    <a:rot lat="0" lon="0" rev="2700000"/>
                  </a:lightRig>
                </a:scene3d>
                <a:sp3d>
                  <a:bevelT w="1270000" h="1016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20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sup>
                        </m:sSubSup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8" name="Oval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0780" y="1381126"/>
                  <a:ext cx="965028" cy="1002122"/>
                </a:xfrm>
                <a:prstGeom prst="ellipse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5" name="Group 24"/>
            <p:cNvGrpSpPr/>
            <p:nvPr/>
          </p:nvGrpSpPr>
          <p:grpSpPr>
            <a:xfrm>
              <a:off x="2317961" y="4334585"/>
              <a:ext cx="2062066" cy="2043405"/>
              <a:chOff x="-211617" y="1819468"/>
              <a:chExt cx="2062066" cy="2043405"/>
            </a:xfrm>
          </p:grpSpPr>
          <p:sp>
            <p:nvSpPr>
              <p:cNvPr id="27" name="Cube 26"/>
              <p:cNvSpPr/>
              <p:nvPr/>
            </p:nvSpPr>
            <p:spPr>
              <a:xfrm>
                <a:off x="-211617" y="1819468"/>
                <a:ext cx="2062066" cy="2043405"/>
              </a:xfrm>
              <a:prstGeom prst="cube">
                <a:avLst/>
              </a:pr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-66238" y="1863609"/>
                    <a:ext cx="1822422" cy="4385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Density: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𝐹𝐹𝑇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66238" y="1863609"/>
                    <a:ext cx="1822422" cy="438582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2676" b="-194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2445399" y="5476385"/>
                  <a:ext cx="1216038" cy="43505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|</m:t>
                                </m:r>
                                <m:r>
                                  <a:rPr lang="zh-CN" alt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𝐼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𝑆</m:t>
                                    </m:r>
                                  </m:e>
                                </m:d>
                              </m:sup>
                            </m:sSubSup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𝒔</m:t>
                                </m:r>
                              </m:e>
                            </m:d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5399" y="5476385"/>
                  <a:ext cx="1216038" cy="435056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b="-97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Down Arrow 38"/>
            <p:cNvSpPr/>
            <p:nvPr/>
          </p:nvSpPr>
          <p:spPr>
            <a:xfrm>
              <a:off x="3263294" y="2833174"/>
              <a:ext cx="85700" cy="1378441"/>
            </a:xfrm>
            <a:prstGeom prst="down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2563052" y="5821754"/>
                  <a:ext cx="92365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𝒉𝒔</m:t>
                        </m:r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3052" y="5821754"/>
                  <a:ext cx="923651" cy="369332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2384741" y="3360824"/>
                  <a:ext cx="2195024" cy="50283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𝐹𝐹𝑇</m:t>
                            </m:r>
                            <m:r>
                              <m:rPr>
                                <m:nor/>
                              </m:rPr>
                              <a:rPr lang="en-US" sz="1400" dirty="0"/>
                              <m:t> </m:t>
                            </m:r>
                          </m:e>
                          <m:sup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zh-CN" altLang="en-US" sz="1400" b="1" i="1">
                                <a:latin typeface="Cambria Math" panose="02040503050406030204" pitchFamily="18" charset="0"/>
                              </a:rPr>
                              <m:t>𝝍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,+,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𝐸𝐸𝑆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sz="1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altLang="zh-CN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  <m:sup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400" b="1" i="1"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</m:e>
                            </m:d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zh-CN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i="1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altLang="zh-CN" sz="1400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4741" y="3360824"/>
                  <a:ext cx="2195024" cy="502830"/>
                </a:xfrm>
                <a:prstGeom prst="rect">
                  <a:avLst/>
                </a:prstGeom>
                <a:blipFill rotWithShape="0"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/>
                <p:cNvSpPr/>
                <p:nvPr/>
              </p:nvSpPr>
              <p:spPr>
                <a:xfrm>
                  <a:off x="2573310" y="2405664"/>
                  <a:ext cx="126720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brk m:alnAt="7"/>
                          </m:rPr>
                          <a:rPr lang="en-US" altLang="zh-CN" sz="16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  <m:r>
                          <m:rPr>
                            <m:nor/>
                          </m:rPr>
                          <a:rPr lang="en-US" sz="1600" b="1" dirty="0">
                            <a:solidFill>
                              <a:srgbClr val="0000CC"/>
                            </a:solidFill>
                          </a:rPr>
                          <m:t> =</m:t>
                        </m:r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rgbClr val="0000CC"/>
                            </a:solidFill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sz="16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p>
                            <m: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acc>
                          <m:accPr>
                            <m:chr m:val="̂"/>
                            <m:ctrlP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  <m:r>
                              <m:rPr>
                                <m:nor/>
                              </m:rPr>
                              <a:rPr lang="en-US" sz="1600" b="1" dirty="0">
                                <a:solidFill>
                                  <a:srgbClr val="0000CC"/>
                                </a:solidFill>
                              </a:rPr>
                              <m:t> </m:t>
                            </m:r>
                          </m:e>
                        </m:acc>
                      </m:oMath>
                    </m:oMathPara>
                  </a14:m>
                  <a:endParaRPr lang="en-US" sz="1600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ctangle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3310" y="2405664"/>
                  <a:ext cx="1267206" cy="338554"/>
                </a:xfrm>
                <a:prstGeom prst="rect">
                  <a:avLst/>
                </a:prstGeom>
                <a:blipFill rotWithShape="0">
                  <a:blip r:embed="rId28"/>
                  <a:stretch>
                    <a:fillRect r="-21154" b="-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2510066" y="5149483"/>
                  <a:ext cx="997260" cy="43505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</m:d>
                          </m:sup>
                        </m:sSubSup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0066" y="5149483"/>
                  <a:ext cx="997260" cy="435056"/>
                </a:xfrm>
                <a:prstGeom prst="rect">
                  <a:avLst/>
                </a:prstGeom>
                <a:blipFill rotWithShape="0">
                  <a:blip r:embed="rId35"/>
                  <a:stretch>
                    <a:fillRect b="-98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Connector 42"/>
            <p:cNvCxnSpPr/>
            <p:nvPr/>
          </p:nvCxnSpPr>
          <p:spPr>
            <a:xfrm>
              <a:off x="3546169" y="3786004"/>
              <a:ext cx="193132" cy="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486703" y="3797446"/>
                  <a:ext cx="275909" cy="2394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ra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6703" y="3797446"/>
                  <a:ext cx="275909" cy="239425"/>
                </a:xfrm>
                <a:prstGeom prst="rect">
                  <a:avLst/>
                </a:prstGeom>
                <a:blipFill rotWithShape="0">
                  <a:blip r:embed="rId36"/>
                  <a:stretch>
                    <a:fillRect r="-11111" b="-51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6" name="Group 65"/>
          <p:cNvGrpSpPr/>
          <p:nvPr/>
        </p:nvGrpSpPr>
        <p:grpSpPr>
          <a:xfrm>
            <a:off x="3743322" y="627367"/>
            <a:ext cx="3034528" cy="5722203"/>
            <a:chOff x="3743322" y="627367"/>
            <a:chExt cx="3034528" cy="5722203"/>
          </a:xfrm>
        </p:grpSpPr>
        <p:grpSp>
          <p:nvGrpSpPr>
            <p:cNvPr id="20" name="Group 19"/>
            <p:cNvGrpSpPr/>
            <p:nvPr/>
          </p:nvGrpSpPr>
          <p:grpSpPr>
            <a:xfrm>
              <a:off x="4571996" y="627367"/>
              <a:ext cx="2062066" cy="2043405"/>
              <a:chOff x="653142" y="1810137"/>
              <a:chExt cx="2062066" cy="2043405"/>
            </a:xfrm>
          </p:grpSpPr>
          <p:sp>
            <p:nvSpPr>
              <p:cNvPr id="22" name="Cube 21"/>
              <p:cNvSpPr/>
              <p:nvPr/>
            </p:nvSpPr>
            <p:spPr>
              <a:xfrm>
                <a:off x="653142" y="1810137"/>
                <a:ext cx="2062066" cy="2043405"/>
              </a:xfrm>
              <a:prstGeom prst="cube">
                <a:avLst/>
              </a:pr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837387" y="1856214"/>
                    <a:ext cx="1784719" cy="46031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Density: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7387" y="1856214"/>
                    <a:ext cx="1784719" cy="460319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l="-2730" b="-14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val 22"/>
                <p:cNvSpPr/>
                <p:nvPr/>
              </p:nvSpPr>
              <p:spPr>
                <a:xfrm>
                  <a:off x="4642938" y="1195772"/>
                  <a:ext cx="1427588" cy="1357628"/>
                </a:xfrm>
                <a:prstGeom prst="ellipse">
                  <a:avLst/>
                </a:prstGeom>
                <a:pattFill prst="pct5">
                  <a:fgClr>
                    <a:schemeClr val="bg1"/>
                  </a:fgClr>
                  <a:bgClr>
                    <a:srgbClr val="0070C0"/>
                  </a:bgClr>
                </a:pattFill>
                <a:scene3d>
                  <a:camera prst="orthographicFront"/>
                  <a:lightRig rig="threePt" dir="t">
                    <a:rot lat="0" lon="0" rev="2700000"/>
                  </a:lightRig>
                </a:scene3d>
                <a:sp3d>
                  <a:bevelT w="1270000" h="1016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3" name="Oval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2938" y="1195772"/>
                  <a:ext cx="1427588" cy="1357628"/>
                </a:xfrm>
                <a:prstGeom prst="ellipse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8" name="Group 27"/>
            <p:cNvGrpSpPr/>
            <p:nvPr/>
          </p:nvGrpSpPr>
          <p:grpSpPr>
            <a:xfrm>
              <a:off x="4497182" y="4306165"/>
              <a:ext cx="2062066" cy="2043405"/>
              <a:chOff x="-211617" y="1819468"/>
              <a:chExt cx="2062066" cy="2043405"/>
            </a:xfrm>
          </p:grpSpPr>
          <p:sp>
            <p:nvSpPr>
              <p:cNvPr id="30" name="Cube 29"/>
              <p:cNvSpPr/>
              <p:nvPr/>
            </p:nvSpPr>
            <p:spPr>
              <a:xfrm>
                <a:off x="-211617" y="1819468"/>
                <a:ext cx="2062066" cy="2043405"/>
              </a:xfrm>
              <a:prstGeom prst="cube">
                <a:avLst/>
              </a:pr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-55388" y="1870974"/>
                    <a:ext cx="1822422" cy="4385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Density: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𝐹𝐹𝑇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55388" y="1870974"/>
                    <a:ext cx="1822422" cy="438582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l="-2676" b="-194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4811945" y="5521676"/>
                  <a:ext cx="929229" cy="3808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1945" y="5521676"/>
                  <a:ext cx="929229" cy="380810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b="-129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Down Arrow 39"/>
            <p:cNvSpPr/>
            <p:nvPr/>
          </p:nvSpPr>
          <p:spPr>
            <a:xfrm flipV="1">
              <a:off x="5424227" y="2831280"/>
              <a:ext cx="85700" cy="1378441"/>
            </a:xfrm>
            <a:prstGeom prst="down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>
                  <a:off x="4915737" y="3453579"/>
                  <a:ext cx="1862113" cy="3475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𝐹𝐹𝑇</m:t>
                            </m:r>
                            <m:r>
                              <m:rPr>
                                <m:nor/>
                              </m:rPr>
                              <a:rPr lang="en-US" sz="1400" dirty="0"/>
                              <m:t> </m:t>
                            </m:r>
                          </m:e>
                          <m:sup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,−)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sz="1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en-US" altLang="zh-CN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4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zh-CN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1400" i="1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400" b="1" i="1" smtClean="0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  <m:t>),</m:t>
                                </m:r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5737" y="3453579"/>
                  <a:ext cx="1862113" cy="347531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b="-35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4730064" y="5803681"/>
                  <a:ext cx="92365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𝒉𝒔</m:t>
                        </m:r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064" y="5803681"/>
                  <a:ext cx="923651" cy="369332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/>
                <p:cNvSpPr/>
                <p:nvPr/>
              </p:nvSpPr>
              <p:spPr>
                <a:xfrm>
                  <a:off x="4756241" y="2442809"/>
                  <a:ext cx="126720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brk m:alnAt="7"/>
                          </m:rPr>
                          <a:rPr lang="en-US" altLang="zh-CN" sz="16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  <m:r>
                          <m:rPr>
                            <m:nor/>
                          </m:rPr>
                          <a:rPr lang="en-US" sz="1600" b="1" dirty="0">
                            <a:solidFill>
                              <a:srgbClr val="0000CC"/>
                            </a:solidFill>
                          </a:rPr>
                          <m:t> =</m:t>
                        </m:r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rgbClr val="0000CC"/>
                            </a:solidFill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sz="16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p>
                            <m: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acc>
                          <m:accPr>
                            <m:chr m:val="̂"/>
                            <m:ctrlP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  <m:r>
                              <m:rPr>
                                <m:nor/>
                              </m:rPr>
                              <a:rPr lang="en-US" sz="1600" b="1" dirty="0">
                                <a:solidFill>
                                  <a:srgbClr val="0000CC"/>
                                </a:solidFill>
                              </a:rPr>
                              <m:t> </m:t>
                            </m:r>
                          </m:e>
                        </m:acc>
                      </m:oMath>
                    </m:oMathPara>
                  </a14:m>
                  <a:endParaRPr lang="en-US" sz="1600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ctangle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6241" y="2442809"/>
                  <a:ext cx="1267206" cy="338554"/>
                </a:xfrm>
                <a:prstGeom prst="rect">
                  <a:avLst/>
                </a:prstGeom>
                <a:blipFill rotWithShape="0">
                  <a:blip r:embed="rId29"/>
                  <a:stretch>
                    <a:fillRect r="-21154" b="-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Down Arrow 59"/>
            <p:cNvSpPr/>
            <p:nvPr/>
          </p:nvSpPr>
          <p:spPr>
            <a:xfrm rot="5400000" flipV="1">
              <a:off x="4150715" y="5290303"/>
              <a:ext cx="84834" cy="899619"/>
            </a:xfrm>
            <a:prstGeom prst="down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707180" y="3537667"/>
                  <a:ext cx="354521" cy="43556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𝐹𝐹𝑇</m:t>
                                </m:r>
                              </m:sub>
                              <m:sup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</m:den>
                        </m:f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7180" y="3537667"/>
                  <a:ext cx="354521" cy="435568"/>
                </a:xfrm>
                <a:prstGeom prst="rect">
                  <a:avLst/>
                </a:prstGeom>
                <a:blipFill rotWithShape="0">
                  <a:blip r:embed="rId37"/>
                  <a:stretch>
                    <a:fillRect l="-10345" t="-1389" r="-1724" b="-69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3" name="Group 62"/>
          <p:cNvGrpSpPr/>
          <p:nvPr/>
        </p:nvGrpSpPr>
        <p:grpSpPr>
          <a:xfrm>
            <a:off x="-48532" y="661728"/>
            <a:ext cx="2426118" cy="5775775"/>
            <a:chOff x="-48532" y="661728"/>
            <a:chExt cx="2426118" cy="5775775"/>
          </a:xfrm>
        </p:grpSpPr>
        <p:grpSp>
          <p:nvGrpSpPr>
            <p:cNvPr id="48" name="Group 47"/>
            <p:cNvGrpSpPr/>
            <p:nvPr/>
          </p:nvGrpSpPr>
          <p:grpSpPr>
            <a:xfrm>
              <a:off x="-48532" y="661728"/>
              <a:ext cx="2426118" cy="5775775"/>
              <a:chOff x="-48532" y="661728"/>
              <a:chExt cx="2426118" cy="57757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Rectangle 17"/>
                  <p:cNvSpPr/>
                  <p:nvPr/>
                </p:nvSpPr>
                <p:spPr>
                  <a:xfrm>
                    <a:off x="318976" y="6068171"/>
                    <a:ext cx="92365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i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𝒉𝒔</m:t>
                          </m:r>
                        </m:oMath>
                      </m:oMathPara>
                    </a14:m>
                    <a:endParaRPr lang="en-US" dirty="0">
                      <a:solidFill>
                        <a:srgbClr val="0000C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" name="Rectangle 1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8976" y="6068171"/>
                    <a:ext cx="923651" cy="369332"/>
                  </a:xfrm>
                  <a:prstGeom prst="rect">
                    <a:avLst/>
                  </a:prstGeom>
                  <a:blipFill rotWithShape="0"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4" name="Group 43"/>
              <p:cNvGrpSpPr/>
              <p:nvPr/>
            </p:nvGrpSpPr>
            <p:grpSpPr>
              <a:xfrm>
                <a:off x="-48532" y="661728"/>
                <a:ext cx="2258491" cy="5740927"/>
                <a:chOff x="-48532" y="661728"/>
                <a:chExt cx="2258491" cy="5740927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47893" y="661728"/>
                  <a:ext cx="2062066" cy="2043405"/>
                  <a:chOff x="5822458" y="1810135"/>
                  <a:chExt cx="2062066" cy="2043405"/>
                </a:xfrm>
              </p:grpSpPr>
              <p:sp>
                <p:nvSpPr>
                  <p:cNvPr id="7" name="Cube 6"/>
                  <p:cNvSpPr/>
                  <p:nvPr/>
                </p:nvSpPr>
                <p:spPr>
                  <a:xfrm>
                    <a:off x="5822458" y="1810135"/>
                    <a:ext cx="2062066" cy="2043405"/>
                  </a:xfrm>
                  <a:prstGeom prst="cube">
                    <a:avLst/>
                  </a:prstGeom>
                  <a:pattFill prst="pct5">
                    <a:fgClr>
                      <a:schemeClr val="accent1"/>
                    </a:fgClr>
                    <a:bgClr>
                      <a:schemeClr val="bg1"/>
                    </a:bgClr>
                  </a:patt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" name="Rectangle 7"/>
                      <p:cNvSpPr/>
                      <p:nvPr/>
                    </p:nvSpPr>
                    <p:spPr>
                      <a:xfrm>
                        <a:off x="5981104" y="1812818"/>
                        <a:ext cx="1744773" cy="460319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en-US" dirty="0"/>
                          <a:t>Psi EES: </a:t>
                        </a:r>
                        <a14:m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~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oMath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8" name="Rectangle 7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981104" y="1812818"/>
                        <a:ext cx="1744773" cy="460319"/>
                      </a:xfrm>
                      <a:prstGeom prst="rect">
                        <a:avLst/>
                      </a:prstGeom>
                      <a:blipFill rotWithShape="0">
                        <a:blip r:embed="rId5"/>
                        <a:stretch>
                          <a:fillRect l="-2787" b="-1315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Oval 36"/>
                    <p:cNvSpPr/>
                    <p:nvPr/>
                  </p:nvSpPr>
                  <p:spPr>
                    <a:xfrm>
                      <a:off x="280512" y="1263528"/>
                      <a:ext cx="1287031" cy="1237319"/>
                    </a:xfrm>
                    <a:prstGeom prst="ellipse">
                      <a:avLst/>
                    </a:prstGeom>
                    <a:pattFill prst="pct5">
                      <a:fgClr>
                        <a:schemeClr val="bg1"/>
                      </a:fgClr>
                      <a:bgClr>
                        <a:srgbClr val="0070C0"/>
                      </a:bgClr>
                    </a:pattFill>
                    <a:scene3d>
                      <a:camera prst="orthographicFront"/>
                      <a:lightRig rig="threePt" dir="t">
                        <a:rot lat="0" lon="0" rev="2700000"/>
                      </a:lightRig>
                    </a:scene3d>
                    <a:sp3d>
                      <a:bevelT w="1270000" h="1016000"/>
                    </a:sp3d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d>
                              </m:sup>
                            </m:sSubSup>
                            <m:d>
                              <m:d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b="1" i="1"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</m:e>
                            </m:d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37" name="Oval 36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0512" y="1263528"/>
                      <a:ext cx="1287031" cy="1237319"/>
                    </a:xfrm>
                    <a:prstGeom prst="ellipse">
                      <a:avLst/>
                    </a:prstGeom>
                    <a:blipFill rotWithShape="0"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42" name="Group 41"/>
                <p:cNvGrpSpPr/>
                <p:nvPr/>
              </p:nvGrpSpPr>
              <p:grpSpPr>
                <a:xfrm>
                  <a:off x="85518" y="4359250"/>
                  <a:ext cx="2062066" cy="2043405"/>
                  <a:chOff x="-211617" y="1810137"/>
                  <a:chExt cx="2062066" cy="2043405"/>
                </a:xfrm>
              </p:grpSpPr>
              <p:sp>
                <p:nvSpPr>
                  <p:cNvPr id="51" name="Cube 50"/>
                  <p:cNvSpPr/>
                  <p:nvPr/>
                </p:nvSpPr>
                <p:spPr>
                  <a:xfrm>
                    <a:off x="-211617" y="1810137"/>
                    <a:ext cx="2062066" cy="2043405"/>
                  </a:xfrm>
                  <a:prstGeom prst="cube">
                    <a:avLst/>
                  </a:prstGeom>
                  <a:pattFill prst="pct10">
                    <a:fgClr>
                      <a:schemeClr val="accent1"/>
                    </a:fgClr>
                    <a:bgClr>
                      <a:schemeClr val="bg1"/>
                    </a:bgClr>
                  </a:patt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5" name="TextBox 44"/>
                      <p:cNvSpPr txBox="1"/>
                      <p:nvPr/>
                    </p:nvSpPr>
                    <p:spPr>
                      <a:xfrm>
                        <a:off x="-5142" y="1849675"/>
                        <a:ext cx="1710212" cy="43858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/>
                          <a:t>Psi: </a:t>
                        </a:r>
                        <a14:m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𝐹𝐹𝑇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𝐸𝐸𝑆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~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oMath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45" name="TextBox 44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-5142" y="1849675"/>
                        <a:ext cx="1710212" cy="438582"/>
                      </a:xfrm>
                      <a:prstGeom prst="rect">
                        <a:avLst/>
                      </a:prstGeom>
                      <a:blipFill rotWithShape="0">
                        <a:blip r:embed="rId8"/>
                        <a:stretch>
                          <a:fillRect l="-3214" b="-19444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Rectangle 11"/>
                    <p:cNvSpPr/>
                    <p:nvPr/>
                  </p:nvSpPr>
                  <p:spPr>
                    <a:xfrm>
                      <a:off x="323671" y="4982561"/>
                      <a:ext cx="1121589" cy="435056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zh-CN" alt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𝐼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𝑆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b="1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dirty="0">
                        <a:solidFill>
                          <a:srgbClr val="0000CC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" name="Rectangle 1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23671" y="4982561"/>
                      <a:ext cx="1121589" cy="435056"/>
                    </a:xfrm>
                    <a:prstGeom prst="rect">
                      <a:avLst/>
                    </a:prstGeom>
                    <a:blipFill rotWithShape="0">
                      <a:blip r:embed="rId15"/>
                      <a:stretch>
                        <a:fillRect b="-97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6" name="Down Arrow 35"/>
                <p:cNvSpPr/>
                <p:nvPr/>
              </p:nvSpPr>
              <p:spPr>
                <a:xfrm>
                  <a:off x="888284" y="2843930"/>
                  <a:ext cx="85700" cy="1378441"/>
                </a:xfrm>
                <a:prstGeom prst="downArrow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Rectangle 18"/>
                    <p:cNvSpPr/>
                    <p:nvPr/>
                  </p:nvSpPr>
                  <p:spPr>
                    <a:xfrm>
                      <a:off x="325690" y="2449496"/>
                      <a:ext cx="1267206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brk m:alnAt="7"/>
                              </m:rPr>
                              <a:rPr lang="en-US" altLang="zh-CN" sz="1600" b="1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  <m:r>
                              <m:rPr>
                                <m:nor/>
                              </m:rPr>
                              <a:rPr lang="en-US" sz="1600" b="1" dirty="0">
                                <a:solidFill>
                                  <a:srgbClr val="0000CC"/>
                                </a:solidFill>
                              </a:rPr>
                              <m:t> =</m:t>
                            </m:r>
                            <m:r>
                              <m:rPr>
                                <m:nor/>
                              </m:rPr>
                              <a:rPr lang="en-US" sz="1600" dirty="0">
                                <a:solidFill>
                                  <a:srgbClr val="0000CC"/>
                                </a:solidFill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l-GR" sz="1600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  <m:sSup>
                              <m:sSupPr>
                                <m:ctrlPr>
                                  <a:rPr lang="en-US" sz="1600" b="1" i="1" dirty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1" i="1" dirty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</m:e>
                              <m:sup>
                                <m:r>
                                  <a:rPr lang="en-US" sz="1600" b="1" i="1" dirty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600" i="1" dirty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  <m:acc>
                              <m:accPr>
                                <m:chr m:val="̂"/>
                                <m:ctrlPr>
                                  <a:rPr lang="en-US" sz="1600" b="1" i="1" dirty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1" i="1" dirty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  <m:r>
                                  <m:rPr>
                                    <m:nor/>
                                  </m:rPr>
                                  <a:rPr lang="en-US" sz="1600" b="1" dirty="0">
                                    <a:solidFill>
                                      <a:srgbClr val="0000CC"/>
                                    </a:solidFill>
                                  </a:rPr>
                                  <m:t> </m:t>
                                </m:r>
                              </m:e>
                            </m:acc>
                          </m:oMath>
                        </m:oMathPara>
                      </a14:m>
                      <a:endParaRPr lang="en-US" sz="1600" dirty="0">
                        <a:solidFill>
                          <a:srgbClr val="0000CC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9" name="Rectangle 18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25690" y="2449496"/>
                      <a:ext cx="1267206" cy="338554"/>
                    </a:xfrm>
                    <a:prstGeom prst="rect">
                      <a:avLst/>
                    </a:prstGeom>
                    <a:blipFill rotWithShape="0">
                      <a:blip r:embed="rId27"/>
                      <a:stretch>
                        <a:fillRect r="-21154" b="-363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Rectangle 34"/>
                    <p:cNvSpPr/>
                    <p:nvPr/>
                  </p:nvSpPr>
                  <p:spPr>
                    <a:xfrm>
                      <a:off x="-48532" y="5375875"/>
                      <a:ext cx="1828778" cy="748282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 lang="en-US" sz="160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oMath>
                      </a14:m>
                      <a:r>
                        <a:rPr lang="en-US" sz="1600" dirty="0">
                          <a:solidFill>
                            <a:srgbClr val="0033CC"/>
                          </a:solidFill>
                        </a:rPr>
                        <a:t>/</a:t>
                      </a:r>
                      <a14:m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𝐹𝐹𝑇</m:t>
                              </m:r>
                              <m: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  <m:sup>
                              <m: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𝐸𝐸𝑆</m:t>
                              </m:r>
                              <m: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oMath>
                      </a14:m>
                      <a:endParaRPr lang="en-US" sz="1600" dirty="0">
                        <a:solidFill>
                          <a:srgbClr val="0033CC"/>
                        </a:solidFill>
                      </a:endParaRPr>
                    </a:p>
                    <a:p>
                      <a:r>
                        <a:rPr lang="en-US" sz="1600" dirty="0">
                          <a:solidFill>
                            <a:srgbClr val="0033CC"/>
                          </a:solidFill>
                        </a:rPr>
                        <a:t>  0</a:t>
                      </a:r>
                      <a:r>
                        <a:rPr lang="en-US" sz="1600" i="1" dirty="0">
                          <a:solidFill>
                            <a:srgbClr val="0033CC"/>
                          </a:solidFill>
                        </a:rPr>
                        <a:t>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oMath>
                      </a14:m>
                      <a:r>
                        <a:rPr lang="en-US" sz="1600" dirty="0">
                          <a:solidFill>
                            <a:srgbClr val="0033CC"/>
                          </a:solidFill>
                        </a:rPr>
                        <a:t>&lt;</a:t>
                      </a:r>
                      <a14:m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𝐹𝐹𝑇</m:t>
                              </m:r>
                              <m: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  <m:sup>
                              <m: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𝐸𝐸𝑆</m:t>
                              </m:r>
                              <m: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oMath>
                      </a14:m>
                      <a:endParaRPr lang="en-US" sz="1600" dirty="0"/>
                    </a:p>
                  </p:txBody>
                </p:sp>
              </mc:Choice>
              <mc:Fallback xmlns="">
                <p:sp>
                  <p:nvSpPr>
                    <p:cNvPr id="35" name="Rectangle 34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48532" y="5375875"/>
                      <a:ext cx="1828778" cy="748282"/>
                    </a:xfrm>
                    <a:prstGeom prst="rect">
                      <a:avLst/>
                    </a:prstGeom>
                    <a:blipFill rotWithShape="0">
                      <a:blip r:embed="rId38"/>
                      <a:stretch>
                        <a:fillRect b="-569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-19737" y="3217385"/>
                    <a:ext cx="2397323" cy="36163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zh-CN" sz="14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  <m:sup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CN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b="1" i="1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</m:d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sup>
                          </m:sSubSup>
                          <m:d>
                            <m:d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b="1" i="1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CN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14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zh-CN" alt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CN" sz="14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altLang="zh-CN" sz="14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400" b="1" i="1" smtClean="0">
                              <a:latin typeface="Cambria Math" panose="02040503050406030204" pitchFamily="18" charset="0"/>
                            </a:rPr>
                            <m:t>𝒈</m:t>
                          </m:r>
                          <m:r>
                            <a:rPr lang="en-US" altLang="zh-CN" sz="14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9737" y="3217385"/>
                    <a:ext cx="2397323" cy="361637"/>
                  </a:xfrm>
                  <a:prstGeom prst="rect">
                    <a:avLst/>
                  </a:prstGeom>
                  <a:blipFill rotWithShape="0">
                    <a:blip r:embed="rId39"/>
                    <a:stretch>
                      <a:fillRect b="-508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Rectangle 46"/>
                  <p:cNvSpPr/>
                  <p:nvPr/>
                </p:nvSpPr>
                <p:spPr>
                  <a:xfrm>
                    <a:off x="6516" y="3524021"/>
                    <a:ext cx="2292807" cy="50283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𝐹𝐹𝑇</m:t>
                              </m:r>
                              <m:r>
                                <m:rPr>
                                  <m:nor/>
                                </m:rPr>
                                <a:rPr lang="en-US" sz="1400" dirty="0"/>
                                <m:t> </m:t>
                              </m:r>
                            </m:e>
                            <m:sup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zh-CN" altLang="en-US" sz="1400" b="1" i="1">
                                  <a:latin typeface="Cambria Math" panose="02040503050406030204" pitchFamily="18" charset="0"/>
                                </a:rPr>
                                <m:t>𝝍</m:t>
                              </m:r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,+,</m:t>
                              </m:r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𝐸𝐸𝑆</m:t>
                              </m:r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  <m:sup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b="1" i="1">
                                      <a:latin typeface="Cambria Math" panose="02040503050406030204" pitchFamily="18" charset="0"/>
                                    </a:rPr>
                                    <m:t>𝒈</m:t>
                                  </m:r>
                                </m:e>
                              </m:d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47" name="Rectangle 4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16" y="3524021"/>
                    <a:ext cx="2292807" cy="502830"/>
                  </a:xfrm>
                  <a:prstGeom prst="rect">
                    <a:avLst/>
                  </a:prstGeom>
                  <a:blipFill rotWithShape="0">
                    <a:blip r:embed="rId4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/>
                <p:cNvSpPr/>
                <p:nvPr/>
              </p:nvSpPr>
              <p:spPr>
                <a:xfrm>
                  <a:off x="325690" y="6024093"/>
                  <a:ext cx="92365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𝒉𝒔</m:t>
                        </m:r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Rectangle 6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690" y="6024093"/>
                  <a:ext cx="923651" cy="369332"/>
                </a:xfrm>
                <a:prstGeom prst="rect">
                  <a:avLst/>
                </a:prstGeom>
                <a:blipFill rotWithShape="0">
                  <a:blip r:embed="rId4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5441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06580" y="-100584"/>
            <a:ext cx="7220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srgbClr val="0000CC"/>
                </a:solidFill>
              </a:rPr>
              <a:t>PAW Basics: </a:t>
            </a:r>
            <a:r>
              <a:rPr lang="en-US" sz="3200" b="1" i="1" dirty="0">
                <a:solidFill>
                  <a:srgbClr val="0000CC"/>
                </a:solidFill>
              </a:rPr>
              <a:t>r</a:t>
            </a:r>
            <a:r>
              <a:rPr lang="en-US" sz="3200" dirty="0">
                <a:solidFill>
                  <a:srgbClr val="0000CC"/>
                </a:solidFill>
              </a:rPr>
              <a:t>-space interpolation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7129" y="320522"/>
            <a:ext cx="8267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EES provides an accurate, differentiable interpolation between </a:t>
            </a:r>
          </a:p>
          <a:p>
            <a:r>
              <a:rPr lang="en-US" sz="2400" dirty="0"/>
              <a:t>              the different resolutions and length scales of PAW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1590920" y="4379545"/>
                <a:ext cx="2204483" cy="16771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prstClr val="black"/>
                    </a:solidFill>
                  </a:rPr>
                  <a:t>FFT grid points, </a:t>
                </a:r>
              </a:p>
              <a:p>
                <a:pPr algn="ctr"/>
                <a:r>
                  <a:rPr lang="en-US" altLang="zh-CN" dirty="0">
                    <a:solidFill>
                      <a:prstClr val="black"/>
                    </a:solidFill>
                  </a:rPr>
                  <a:t>{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(0,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altLang="zh-CN" dirty="0">
                    <a:solidFill>
                      <a:prstClr val="black"/>
                    </a:solidFill>
                  </a:rPr>
                  <a:t>,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altLang="zh-CN" dirty="0">
                    <a:solidFill>
                      <a:prstClr val="black"/>
                    </a:solidFill>
                  </a:rPr>
                  <a:t>},</a:t>
                </a:r>
                <a:r>
                  <a:rPr lang="en-US" altLang="zh-CN" b="1" dirty="0">
                    <a:solidFill>
                      <a:prstClr val="black"/>
                    </a:solidFill>
                  </a:rPr>
                  <a:t> </a:t>
                </a:r>
                <a:br>
                  <a:rPr lang="en-US" altLang="zh-CN" b="1" i="1" dirty="0">
                    <a:solidFill>
                      <a:prstClr val="black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b="1" i="1" dirty="0">
                          <a:solidFill>
                            <a:prstClr val="black"/>
                          </a:solidFill>
                        </a:rPr>
                        <m:t>s</m:t>
                      </m:r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altLang="zh-CN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near</m:t>
                      </m:r>
                      <m:r>
                        <a:rPr lang="en-US" altLang="zh-CN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ion</m:t>
                      </m:r>
                      <m:r>
                        <a:rPr lang="en-US" altLang="zh-CN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US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 1</m:t>
                      </m:r>
                    </m:oMath>
                  </m:oMathPara>
                </a14:m>
                <a:endParaRPr lang="en-US" i="1" dirty="0"/>
              </a:p>
              <a:p>
                <a:pPr algn="ctr"/>
                <a:r>
                  <a:rPr lang="en-US" dirty="0"/>
                  <a:t>for EES interpolation.</a:t>
                </a: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0920" y="4379545"/>
                <a:ext cx="2204483" cy="1677190"/>
              </a:xfrm>
              <a:prstGeom prst="rect">
                <a:avLst/>
              </a:prstGeom>
              <a:blipFill>
                <a:blip r:embed="rId2"/>
                <a:stretch>
                  <a:fillRect l="-1657" t="-1812" r="-1105" b="-4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/>
          <p:cNvGrpSpPr/>
          <p:nvPr/>
        </p:nvGrpSpPr>
        <p:grpSpPr>
          <a:xfrm>
            <a:off x="5016733" y="1698555"/>
            <a:ext cx="4236141" cy="5176173"/>
            <a:chOff x="5016733" y="1698555"/>
            <a:chExt cx="4236141" cy="5176173"/>
          </a:xfrm>
        </p:grpSpPr>
        <p:sp>
          <p:nvSpPr>
            <p:cNvPr id="12" name="Oval 11"/>
            <p:cNvSpPr/>
            <p:nvPr/>
          </p:nvSpPr>
          <p:spPr>
            <a:xfrm>
              <a:off x="7102058" y="3829720"/>
              <a:ext cx="619545" cy="647362"/>
            </a:xfrm>
            <a:prstGeom prst="ellipse">
              <a:avLst/>
            </a:prstGeom>
            <a:pattFill prst="pct70">
              <a:fgClr>
                <a:schemeClr val="accent1"/>
              </a:fgClr>
              <a:bgClr>
                <a:schemeClr val="bg1"/>
              </a:bgClr>
            </a:pattFill>
            <a:scene3d>
              <a:camera prst="orthographicFront"/>
              <a:lightRig rig="threePt" dir="t">
                <a:rot lat="0" lon="0" rev="5400000"/>
              </a:lightRig>
            </a:scene3d>
            <a:sp3d>
              <a:bevelT w="889000" h="889000"/>
              <a:bevelB w="889000" h="889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375171" y="3116970"/>
                  <a:ext cx="2643737" cy="3915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/>
                    <a:t>N</a:t>
                  </a:r>
                  <a:r>
                    <a:rPr lang="en-US" dirty="0"/>
                    <a:t>-ion cores in </a:t>
                  </a:r>
                  <a:r>
                    <a:rPr lang="en-US" i="1" dirty="0"/>
                    <a:t>D</a:t>
                  </a:r>
                  <a:r>
                    <a:rPr lang="en-US" dirty="0"/>
                    <a:t>(</a:t>
                  </a:r>
                  <a:r>
                    <a:rPr lang="en-US" b="1" i="1" dirty="0"/>
                    <a:t>h</a:t>
                  </a:r>
                  <a:r>
                    <a:rPr lang="en-US" dirty="0"/>
                    <a:t>):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m:rPr>
                          <m:nor/>
                        </m:rPr>
                        <a:rPr lang="en-US" dirty="0"/>
                        <m:t>~</m:t>
                      </m:r>
                      <m:r>
                        <m:rPr>
                          <m:nor/>
                        </m:rPr>
                        <a:rPr lang="en-US" b="0" i="0" dirty="0" smtClean="0"/>
                        <m:t> 1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5171" y="3116970"/>
                  <a:ext cx="2643737" cy="39158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079" t="-6154" b="-1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8216087" y="3409351"/>
                  <a:ext cx="872034" cy="3907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𝑝𝑐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</a:rPr>
                          <m:t>~ 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</a:rPr>
                          <m:t>1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6087" y="3409351"/>
                  <a:ext cx="872034" cy="39074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46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/>
            <p:cNvSpPr txBox="1"/>
            <p:nvPr/>
          </p:nvSpPr>
          <p:spPr>
            <a:xfrm>
              <a:off x="6661960" y="1698555"/>
              <a:ext cx="210666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All grid </a:t>
              </a:r>
              <a:r>
                <a:rPr lang="en-US" i="1" dirty="0" err="1"/>
                <a:t>spacings</a:t>
              </a:r>
              <a:r>
                <a:rPr lang="en-US" i="1" dirty="0"/>
                <a:t> </a:t>
              </a:r>
              <a:br>
                <a:rPr lang="en-US" i="1" dirty="0"/>
              </a:br>
              <a:r>
                <a:rPr lang="en-US" dirty="0"/>
                <a:t>are independent of </a:t>
              </a:r>
            </a:p>
            <a:p>
              <a:r>
                <a:rPr lang="en-US" dirty="0"/>
                <a:t>      system size.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7121684" y="4642632"/>
              <a:ext cx="619545" cy="647362"/>
            </a:xfrm>
            <a:prstGeom prst="ellipse">
              <a:avLst/>
            </a:prstGeom>
            <a:pattFill prst="pct70">
              <a:fgClr>
                <a:schemeClr val="accent1"/>
              </a:fgClr>
              <a:bgClr>
                <a:schemeClr val="bg1"/>
              </a:bgClr>
            </a:pattFill>
            <a:scene3d>
              <a:camera prst="orthographicFront"/>
              <a:lightRig rig="threePt" dir="t">
                <a:rot lat="0" lon="0" rev="5400000"/>
              </a:lightRig>
            </a:scene3d>
            <a:sp3d>
              <a:bevelT w="889000" h="889000"/>
              <a:bevelB w="889000" h="889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63" name="Oval 62"/>
            <p:cNvSpPr/>
            <p:nvPr/>
          </p:nvSpPr>
          <p:spPr>
            <a:xfrm>
              <a:off x="7095749" y="5915986"/>
              <a:ext cx="619545" cy="647362"/>
            </a:xfrm>
            <a:prstGeom prst="ellipse">
              <a:avLst/>
            </a:prstGeom>
            <a:pattFill prst="pct70">
              <a:fgClr>
                <a:schemeClr val="accent1"/>
              </a:fgClr>
              <a:bgClr>
                <a:schemeClr val="bg1"/>
              </a:bgClr>
            </a:pattFill>
            <a:scene3d>
              <a:camera prst="orthographicFront"/>
              <a:lightRig rig="threePt" dir="t">
                <a:rot lat="0" lon="0" rev="5400000"/>
              </a:lightRig>
            </a:scene3d>
            <a:sp3d>
              <a:bevelT w="889000" h="889000"/>
              <a:bevelB w="889000" h="889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16733" y="4942390"/>
              <a:ext cx="127349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 </a:t>
              </a:r>
              <a:r>
                <a:rPr lang="en-US" sz="1600" dirty="0"/>
                <a:t>B-Spline </a:t>
              </a:r>
            </a:p>
            <a:p>
              <a:r>
                <a:rPr lang="en-US" sz="1600" dirty="0"/>
                <a:t>Interpolation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7797155" y="4739840"/>
                  <a:ext cx="1455719" cy="8840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/>
                    <a:t>Fine </a:t>
                  </a:r>
                </a:p>
                <a:p>
                  <a:pPr algn="ctr"/>
                  <a:r>
                    <a:rPr lang="en-US" sz="1600" dirty="0"/>
                    <a:t>spherical polar </a:t>
                  </a:r>
                </a:p>
                <a:p>
                  <a:pPr algn="ctr"/>
                  <a:r>
                    <a:rPr lang="en-US" sz="1600" dirty="0"/>
                    <a:t>grid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a14:m>
                  <a:r>
                    <a:rPr lang="en-US" sz="1600" dirty="0"/>
                    <a:t>)</a:t>
                  </a: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7155" y="4739840"/>
                  <a:ext cx="1455719" cy="88402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674" t="-2069" r="-1674" b="-27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Right Arrow 3"/>
            <p:cNvSpPr/>
            <p:nvPr/>
          </p:nvSpPr>
          <p:spPr>
            <a:xfrm>
              <a:off x="6234372" y="5230125"/>
              <a:ext cx="730146" cy="64839"/>
            </a:xfrm>
            <a:prstGeom prst="right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 rot="5400000">
              <a:off x="7164212" y="5224979"/>
              <a:ext cx="441863" cy="768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altLang="zh-CN" sz="2800" dirty="0"/>
                <a:t>…</a:t>
              </a:r>
              <a:endParaRPr lang="en-US" sz="2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53987" y="6536174"/>
              <a:ext cx="11507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not to scale</a:t>
              </a:r>
            </a:p>
          </p:txBody>
        </p:sp>
        <p:sp>
          <p:nvSpPr>
            <p:cNvPr id="67" name="Right Arrow 66"/>
            <p:cNvSpPr/>
            <p:nvPr/>
          </p:nvSpPr>
          <p:spPr>
            <a:xfrm>
              <a:off x="7133843" y="3715496"/>
              <a:ext cx="583039" cy="62898"/>
            </a:xfrm>
            <a:prstGeom prst="right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7100222" y="3392164"/>
                  <a:ext cx="714939" cy="3907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𝑝𝑐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0222" y="3392164"/>
                  <a:ext cx="714939" cy="390748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130777" y="1179192"/>
            <a:ext cx="2145759" cy="5418053"/>
            <a:chOff x="130777" y="1179192"/>
            <a:chExt cx="2145759" cy="5418053"/>
          </a:xfrm>
        </p:grpSpPr>
        <p:grpSp>
          <p:nvGrpSpPr>
            <p:cNvPr id="11" name="Group 10"/>
            <p:cNvGrpSpPr/>
            <p:nvPr/>
          </p:nvGrpSpPr>
          <p:grpSpPr>
            <a:xfrm>
              <a:off x="130777" y="1179192"/>
              <a:ext cx="2145759" cy="2043405"/>
              <a:chOff x="5822458" y="1810135"/>
              <a:chExt cx="2145759" cy="2043405"/>
            </a:xfrm>
          </p:grpSpPr>
          <p:sp>
            <p:nvSpPr>
              <p:cNvPr id="7" name="Cube 6"/>
              <p:cNvSpPr/>
              <p:nvPr/>
            </p:nvSpPr>
            <p:spPr>
              <a:xfrm>
                <a:off x="5822458" y="1810135"/>
                <a:ext cx="2062066" cy="2043405"/>
              </a:xfrm>
              <a:prstGeom prst="cube">
                <a:avLst/>
              </a:prstGeom>
              <a:pattFill prst="pct5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Rectangle 7"/>
                  <p:cNvSpPr/>
                  <p:nvPr/>
                </p:nvSpPr>
                <p:spPr>
                  <a:xfrm>
                    <a:off x="5877132" y="1857577"/>
                    <a:ext cx="2091085" cy="4385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/>
                      <a:t>Psi EES: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𝐹𝐹𝑇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𝐸𝐸𝑆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" name="Rectangle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7132" y="1857577"/>
                    <a:ext cx="2091085" cy="43858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2332" b="-194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7" name="TextBox 16"/>
            <p:cNvSpPr txBox="1"/>
            <p:nvPr/>
          </p:nvSpPr>
          <p:spPr>
            <a:xfrm>
              <a:off x="164863" y="1891811"/>
              <a:ext cx="150233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/>
                <a:t>h </a:t>
              </a:r>
              <a:r>
                <a:rPr lang="en-US" dirty="0"/>
                <a:t>defines</a:t>
              </a:r>
            </a:p>
            <a:p>
              <a:pPr algn="ctr"/>
              <a:r>
                <a:rPr lang="en-US" i="1" dirty="0"/>
                <a:t>D</a:t>
              </a:r>
              <a:r>
                <a:rPr lang="en-US" dirty="0"/>
                <a:t>(</a:t>
              </a:r>
              <a:r>
                <a:rPr lang="en-US" b="1" i="1" dirty="0"/>
                <a:t>h</a:t>
              </a:r>
              <a:r>
                <a:rPr lang="en-US" dirty="0"/>
                <a:t>) = cuboid </a:t>
              </a:r>
            </a:p>
            <a:p>
              <a:pPr algn="ctr"/>
              <a:r>
                <a:rPr lang="en-US" i="1" dirty="0"/>
                <a:t>V </a:t>
              </a:r>
              <a:r>
                <a:rPr lang="en-US" dirty="0"/>
                <a:t>=</a:t>
              </a:r>
              <a:r>
                <a:rPr lang="en-US" dirty="0" err="1"/>
                <a:t>det</a:t>
              </a:r>
              <a:r>
                <a:rPr lang="en-US" dirty="0"/>
                <a:t> </a:t>
              </a:r>
              <a:r>
                <a:rPr lang="en-US" b="1" i="1" dirty="0"/>
                <a:t>h</a:t>
              </a:r>
              <a:r>
                <a:rPr lang="en-US" dirty="0"/>
                <a:t> ~ N</a:t>
              </a:r>
              <a:endParaRPr lang="en-US" b="1" i="1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25011" y="3993507"/>
              <a:ext cx="768099" cy="2603738"/>
              <a:chOff x="649327" y="4205308"/>
              <a:chExt cx="768099" cy="2603738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649327" y="4205308"/>
                <a:ext cx="768099" cy="2593450"/>
                <a:chOff x="5364112" y="2975555"/>
                <a:chExt cx="523220" cy="2087055"/>
              </a:xfrm>
            </p:grpSpPr>
            <p:grpSp>
              <p:nvGrpSpPr>
                <p:cNvPr id="28" name="Group 27"/>
                <p:cNvGrpSpPr/>
                <p:nvPr/>
              </p:nvGrpSpPr>
              <p:grpSpPr>
                <a:xfrm>
                  <a:off x="5364112" y="2975555"/>
                  <a:ext cx="523220" cy="2087055"/>
                  <a:chOff x="6124221" y="2791946"/>
                  <a:chExt cx="523220" cy="2087055"/>
                </a:xfrm>
              </p:grpSpPr>
              <p:sp>
                <p:nvSpPr>
                  <p:cNvPr id="39" name="TextBox 38"/>
                  <p:cNvSpPr txBox="1"/>
                  <p:nvPr/>
                </p:nvSpPr>
                <p:spPr>
                  <a:xfrm rot="5400000">
                    <a:off x="6208038" y="3945515"/>
                    <a:ext cx="355585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mr-IN" altLang="zh-CN" sz="2800" dirty="0"/>
                      <a:t>…</a:t>
                    </a:r>
                    <a:endParaRPr lang="en-US" sz="2800" dirty="0"/>
                  </a:p>
                </p:txBody>
              </p:sp>
              <p:sp>
                <p:nvSpPr>
                  <p:cNvPr id="40" name="Cube 39"/>
                  <p:cNvSpPr/>
                  <p:nvPr/>
                </p:nvSpPr>
                <p:spPr>
                  <a:xfrm>
                    <a:off x="6218237" y="2791946"/>
                    <a:ext cx="417036" cy="417000"/>
                  </a:xfrm>
                  <a:prstGeom prst="cube">
                    <a:avLst/>
                  </a:prstGeom>
                  <a:pattFill prst="pct5">
                    <a:fgClr>
                      <a:schemeClr val="accent1"/>
                    </a:fgClr>
                    <a:bgClr>
                      <a:schemeClr val="bg1"/>
                    </a:bgClr>
                  </a:patt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Cube 40"/>
                  <p:cNvSpPr/>
                  <p:nvPr/>
                </p:nvSpPr>
                <p:spPr>
                  <a:xfrm>
                    <a:off x="6206237" y="3411634"/>
                    <a:ext cx="417036" cy="417000"/>
                  </a:xfrm>
                  <a:prstGeom prst="cube">
                    <a:avLst/>
                  </a:prstGeom>
                  <a:pattFill prst="pct5">
                    <a:fgClr>
                      <a:schemeClr val="accent1"/>
                    </a:fgClr>
                    <a:bgClr>
                      <a:schemeClr val="bg1"/>
                    </a:bgClr>
                  </a:patt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Cube 42"/>
                  <p:cNvSpPr/>
                  <p:nvPr/>
                </p:nvSpPr>
                <p:spPr>
                  <a:xfrm>
                    <a:off x="6200022" y="4462001"/>
                    <a:ext cx="417036" cy="417000"/>
                  </a:xfrm>
                  <a:prstGeom prst="cube">
                    <a:avLst/>
                  </a:prstGeom>
                  <a:pattFill prst="pct5">
                    <a:fgClr>
                      <a:schemeClr val="accent1"/>
                    </a:fgClr>
                    <a:bgClr>
                      <a:schemeClr val="bg1"/>
                    </a:bgClr>
                  </a:patt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9" name="Group 28"/>
                <p:cNvGrpSpPr/>
                <p:nvPr/>
              </p:nvGrpSpPr>
              <p:grpSpPr>
                <a:xfrm>
                  <a:off x="5464728" y="3038643"/>
                  <a:ext cx="234461" cy="307777"/>
                  <a:chOff x="5359728" y="3057761"/>
                  <a:chExt cx="234461" cy="307777"/>
                </a:xfrm>
              </p:grpSpPr>
              <p:sp>
                <p:nvSpPr>
                  <p:cNvPr id="30" name="Cube 29"/>
                  <p:cNvSpPr>
                    <a:spLocks noChangeAspect="1"/>
                  </p:cNvSpPr>
                  <p:nvPr/>
                </p:nvSpPr>
                <p:spPr>
                  <a:xfrm>
                    <a:off x="5383563" y="3098455"/>
                    <a:ext cx="137160" cy="137160"/>
                  </a:xfrm>
                  <a:prstGeom prst="cube">
                    <a:avLst/>
                  </a:prstGeom>
                  <a:pattFill prst="pct5">
                    <a:fgClr>
                      <a:srgbClr val="0000CC"/>
                    </a:fgClr>
                    <a:bgClr>
                      <a:schemeClr val="accent1">
                        <a:lumMod val="60000"/>
                        <a:lumOff val="40000"/>
                      </a:schemeClr>
                    </a:bgClr>
                  </a:patt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5359728" y="3057761"/>
                    <a:ext cx="23446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>
                        <a:solidFill>
                          <a:schemeClr val="bg1"/>
                        </a:solidFill>
                      </a:rPr>
                      <a:t>1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44" name="Cube 43"/>
              <p:cNvSpPr>
                <a:spLocks noChangeAspect="1"/>
              </p:cNvSpPr>
              <p:nvPr/>
            </p:nvSpPr>
            <p:spPr>
              <a:xfrm>
                <a:off x="1071050" y="5024456"/>
                <a:ext cx="201354" cy="170440"/>
              </a:xfrm>
              <a:prstGeom prst="cube">
                <a:avLst/>
              </a:prstGeom>
              <a:pattFill prst="pct5">
                <a:fgClr>
                  <a:srgbClr val="0000CC"/>
                </a:fgClr>
                <a:bgClr>
                  <a:schemeClr val="accent1">
                    <a:lumMod val="60000"/>
                    <a:lumOff val="40000"/>
                  </a:schemeClr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Cube 45"/>
              <p:cNvSpPr>
                <a:spLocks noChangeAspect="1"/>
              </p:cNvSpPr>
              <p:nvPr/>
            </p:nvSpPr>
            <p:spPr>
              <a:xfrm>
                <a:off x="1015124" y="6569938"/>
                <a:ext cx="201354" cy="170440"/>
              </a:xfrm>
              <a:prstGeom prst="cube">
                <a:avLst/>
              </a:prstGeom>
              <a:pattFill prst="pct5">
                <a:fgClr>
                  <a:srgbClr val="0000CC"/>
                </a:fgClr>
                <a:bgClr>
                  <a:schemeClr val="accent1">
                    <a:lumMod val="60000"/>
                    <a:lumOff val="40000"/>
                  </a:schemeClr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015242" y="5000302"/>
                <a:ext cx="3441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953402" y="6501269"/>
                <a:ext cx="3441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</p:grpSp>
        <p:sp>
          <p:nvSpPr>
            <p:cNvPr id="49" name="Right Brace 48"/>
            <p:cNvSpPr/>
            <p:nvPr/>
          </p:nvSpPr>
          <p:spPr>
            <a:xfrm>
              <a:off x="994211" y="3973896"/>
              <a:ext cx="335757" cy="2533257"/>
            </a:xfrm>
            <a:prstGeom prst="rightBrac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306158" y="2763587"/>
                  <a:ext cx="1121589" cy="43505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</m:d>
                          </m:sup>
                        </m:sSubSup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158" y="2763587"/>
                  <a:ext cx="1121589" cy="435056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97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Right Arrow 64"/>
            <p:cNvSpPr/>
            <p:nvPr/>
          </p:nvSpPr>
          <p:spPr>
            <a:xfrm rot="5400000">
              <a:off x="314080" y="3572061"/>
              <a:ext cx="730146" cy="64839"/>
            </a:xfrm>
            <a:prstGeom prst="right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86983" y="3413580"/>
              <a:ext cx="1212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N-Partition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578624" y="1179192"/>
            <a:ext cx="2513509" cy="5425863"/>
            <a:chOff x="3578624" y="1179192"/>
            <a:chExt cx="2513509" cy="5425863"/>
          </a:xfrm>
        </p:grpSpPr>
        <p:grpSp>
          <p:nvGrpSpPr>
            <p:cNvPr id="10" name="Group 9"/>
            <p:cNvGrpSpPr/>
            <p:nvPr/>
          </p:nvGrpSpPr>
          <p:grpSpPr>
            <a:xfrm>
              <a:off x="3578624" y="1179192"/>
              <a:ext cx="2513509" cy="2043405"/>
              <a:chOff x="2875339" y="1810136"/>
              <a:chExt cx="2513509" cy="2043405"/>
            </a:xfrm>
          </p:grpSpPr>
          <p:sp>
            <p:nvSpPr>
              <p:cNvPr id="5" name="Cube 4"/>
              <p:cNvSpPr/>
              <p:nvPr/>
            </p:nvSpPr>
            <p:spPr>
              <a:xfrm>
                <a:off x="3101061" y="1810136"/>
                <a:ext cx="2062066" cy="2043405"/>
              </a:xfrm>
              <a:prstGeom prst="cube">
                <a:avLst/>
              </a:prstGeom>
              <a:pattFill prst="pct20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2875339" y="1871853"/>
                    <a:ext cx="2513509" cy="4385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Density EES: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𝐹𝐹𝑇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𝐸𝐸𝑆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" name="TextBox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75339" y="1871853"/>
                    <a:ext cx="2513509" cy="438582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l="-1942" b="-194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" name="TextBox 18"/>
            <p:cNvSpPr txBox="1"/>
            <p:nvPr/>
          </p:nvSpPr>
          <p:spPr>
            <a:xfrm>
              <a:off x="3855049" y="2005206"/>
              <a:ext cx="150233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/>
                <a:t>h </a:t>
              </a:r>
              <a:r>
                <a:rPr lang="en-US" dirty="0"/>
                <a:t>defines</a:t>
              </a:r>
            </a:p>
            <a:p>
              <a:pPr algn="ctr"/>
              <a:r>
                <a:rPr lang="en-US" i="1" dirty="0"/>
                <a:t>D</a:t>
              </a:r>
              <a:r>
                <a:rPr lang="en-US" dirty="0"/>
                <a:t>(</a:t>
              </a:r>
              <a:r>
                <a:rPr lang="en-US" b="1" i="1" dirty="0"/>
                <a:t>h</a:t>
              </a:r>
              <a:r>
                <a:rPr lang="en-US" dirty="0"/>
                <a:t>) = cuboid </a:t>
              </a:r>
            </a:p>
            <a:p>
              <a:pPr algn="ctr"/>
              <a:r>
                <a:rPr lang="en-US" i="1" dirty="0"/>
                <a:t>V </a:t>
              </a:r>
              <a:r>
                <a:rPr lang="en-US" dirty="0"/>
                <a:t>=</a:t>
              </a:r>
              <a:r>
                <a:rPr lang="en-US" dirty="0" err="1"/>
                <a:t>det</a:t>
              </a:r>
              <a:r>
                <a:rPr lang="en-US" dirty="0"/>
                <a:t> </a:t>
              </a:r>
              <a:r>
                <a:rPr lang="en-US" b="1" i="1" dirty="0"/>
                <a:t>h</a:t>
              </a:r>
              <a:r>
                <a:rPr lang="en-US" dirty="0"/>
                <a:t> ~ N</a:t>
              </a:r>
              <a:endParaRPr lang="en-US" b="1" i="1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849171" y="4015056"/>
              <a:ext cx="768488" cy="2589999"/>
              <a:chOff x="631075" y="4205313"/>
              <a:chExt cx="768488" cy="2589999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631075" y="4205313"/>
                <a:ext cx="768488" cy="2571900"/>
                <a:chOff x="5351679" y="2975555"/>
                <a:chExt cx="523485" cy="2069712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5351679" y="2975555"/>
                  <a:ext cx="523485" cy="2069712"/>
                  <a:chOff x="6111788" y="2791946"/>
                  <a:chExt cx="523485" cy="2069712"/>
                </a:xfrm>
              </p:grpSpPr>
              <p:sp>
                <p:nvSpPr>
                  <p:cNvPr id="57" name="TextBox 56"/>
                  <p:cNvSpPr txBox="1"/>
                  <p:nvPr/>
                </p:nvSpPr>
                <p:spPr>
                  <a:xfrm rot="5400000">
                    <a:off x="6195605" y="3913313"/>
                    <a:ext cx="355585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mr-IN" altLang="zh-CN" sz="2800" dirty="0"/>
                      <a:t>…</a:t>
                    </a:r>
                    <a:endParaRPr lang="en-US" sz="2800" dirty="0"/>
                  </a:p>
                </p:txBody>
              </p:sp>
              <p:sp>
                <p:nvSpPr>
                  <p:cNvPr id="58" name="Cube 57"/>
                  <p:cNvSpPr/>
                  <p:nvPr/>
                </p:nvSpPr>
                <p:spPr>
                  <a:xfrm>
                    <a:off x="6218237" y="2791946"/>
                    <a:ext cx="417036" cy="417000"/>
                  </a:xfrm>
                  <a:prstGeom prst="cube">
                    <a:avLst/>
                  </a:prstGeom>
                  <a:pattFill prst="pct25">
                    <a:fgClr>
                      <a:schemeClr val="accent1"/>
                    </a:fgClr>
                    <a:bgClr>
                      <a:schemeClr val="bg1"/>
                    </a:bgClr>
                  </a:patt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Cube 58"/>
                  <p:cNvSpPr/>
                  <p:nvPr/>
                </p:nvSpPr>
                <p:spPr>
                  <a:xfrm>
                    <a:off x="6200022" y="3404941"/>
                    <a:ext cx="417036" cy="417000"/>
                  </a:xfrm>
                  <a:prstGeom prst="cube">
                    <a:avLst/>
                  </a:prstGeom>
                  <a:pattFill prst="pct25">
                    <a:fgClr>
                      <a:schemeClr val="accent1"/>
                    </a:fgClr>
                    <a:bgClr>
                      <a:schemeClr val="bg1"/>
                    </a:bgClr>
                  </a:patt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Cube 59"/>
                  <p:cNvSpPr/>
                  <p:nvPr/>
                </p:nvSpPr>
                <p:spPr>
                  <a:xfrm>
                    <a:off x="6177314" y="4444658"/>
                    <a:ext cx="417036" cy="417000"/>
                  </a:xfrm>
                  <a:prstGeom prst="cube">
                    <a:avLst/>
                  </a:prstGeom>
                  <a:pattFill prst="pct25">
                    <a:fgClr>
                      <a:schemeClr val="accent1"/>
                    </a:fgClr>
                    <a:bgClr>
                      <a:schemeClr val="bg1"/>
                    </a:bgClr>
                  </a:patt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4" name="Group 53"/>
                <p:cNvGrpSpPr/>
                <p:nvPr/>
              </p:nvGrpSpPr>
              <p:grpSpPr>
                <a:xfrm>
                  <a:off x="5464728" y="3038643"/>
                  <a:ext cx="234461" cy="307777"/>
                  <a:chOff x="5359728" y="3057761"/>
                  <a:chExt cx="234461" cy="307777"/>
                </a:xfrm>
              </p:grpSpPr>
              <p:sp>
                <p:nvSpPr>
                  <p:cNvPr id="55" name="Cube 54"/>
                  <p:cNvSpPr>
                    <a:spLocks noChangeAspect="1"/>
                  </p:cNvSpPr>
                  <p:nvPr/>
                </p:nvSpPr>
                <p:spPr>
                  <a:xfrm>
                    <a:off x="5383563" y="3098455"/>
                    <a:ext cx="137160" cy="137160"/>
                  </a:xfrm>
                  <a:prstGeom prst="cube">
                    <a:avLst/>
                  </a:prstGeom>
                  <a:pattFill prst="pct5">
                    <a:fgClr>
                      <a:srgbClr val="0000CC"/>
                    </a:fgClr>
                    <a:bgClr>
                      <a:schemeClr val="accent1">
                        <a:lumMod val="60000"/>
                        <a:lumOff val="40000"/>
                      </a:schemeClr>
                    </a:bgClr>
                  </a:patt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5359728" y="3057761"/>
                    <a:ext cx="23446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>
                        <a:solidFill>
                          <a:schemeClr val="bg1"/>
                        </a:solidFill>
                      </a:rPr>
                      <a:t>1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42" name="Cube 41"/>
              <p:cNvSpPr>
                <a:spLocks noChangeAspect="1"/>
              </p:cNvSpPr>
              <p:nvPr/>
            </p:nvSpPr>
            <p:spPr>
              <a:xfrm>
                <a:off x="1071050" y="5024456"/>
                <a:ext cx="201354" cy="170440"/>
              </a:xfrm>
              <a:prstGeom prst="cube">
                <a:avLst/>
              </a:prstGeom>
              <a:pattFill prst="pct5">
                <a:fgClr>
                  <a:srgbClr val="0000CC"/>
                </a:fgClr>
                <a:bgClr>
                  <a:schemeClr val="accent1">
                    <a:lumMod val="60000"/>
                    <a:lumOff val="40000"/>
                  </a:schemeClr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Cube 44"/>
              <p:cNvSpPr>
                <a:spLocks noChangeAspect="1"/>
              </p:cNvSpPr>
              <p:nvPr/>
            </p:nvSpPr>
            <p:spPr>
              <a:xfrm>
                <a:off x="1015124" y="6539652"/>
                <a:ext cx="201354" cy="170440"/>
              </a:xfrm>
              <a:prstGeom prst="cube">
                <a:avLst/>
              </a:prstGeom>
              <a:pattFill prst="pct5">
                <a:fgClr>
                  <a:srgbClr val="0000CC"/>
                </a:fgClr>
                <a:bgClr>
                  <a:schemeClr val="accent1">
                    <a:lumMod val="60000"/>
                    <a:lumOff val="40000"/>
                  </a:schemeClr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035587" y="4978758"/>
                <a:ext cx="3441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969131" y="6487535"/>
                <a:ext cx="3441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</p:grpSp>
        <p:sp>
          <p:nvSpPr>
            <p:cNvPr id="61" name="Right Brace 60"/>
            <p:cNvSpPr/>
            <p:nvPr/>
          </p:nvSpPr>
          <p:spPr>
            <a:xfrm>
              <a:off x="4636623" y="3995440"/>
              <a:ext cx="335757" cy="2533257"/>
            </a:xfrm>
            <a:prstGeom prst="rightBrac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4032989" y="2872251"/>
                  <a:ext cx="1088824" cy="3808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2989" y="2872251"/>
                  <a:ext cx="1088824" cy="38081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26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Right Arrow 65"/>
            <p:cNvSpPr/>
            <p:nvPr/>
          </p:nvSpPr>
          <p:spPr>
            <a:xfrm rot="5400000">
              <a:off x="3992330" y="3591831"/>
              <a:ext cx="730146" cy="64839"/>
            </a:xfrm>
            <a:prstGeom prst="right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410701" y="3466148"/>
              <a:ext cx="1212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N-Partition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923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533" y="27766"/>
            <a:ext cx="894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</a:rPr>
              <a:t>Creating the </a:t>
            </a:r>
            <a:r>
              <a:rPr lang="en-US" sz="3200" b="1" i="1" dirty="0">
                <a:solidFill>
                  <a:srgbClr val="0000CC"/>
                </a:solidFill>
              </a:rPr>
              <a:t>r</a:t>
            </a:r>
            <a:r>
              <a:rPr lang="en-US" sz="3200" dirty="0">
                <a:solidFill>
                  <a:srgbClr val="0000CC"/>
                </a:solidFill>
              </a:rPr>
              <a:t>-space representation of the e-density </a:t>
            </a:r>
            <a:endParaRPr lang="en-US" sz="3200" i="1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7532" y="612541"/>
                <a:ext cx="8942129" cy="5985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   In the following, the multi-length scale PAW method is used to     </a:t>
                </a:r>
                <a:br>
                  <a:rPr lang="en-US" sz="2400" dirty="0"/>
                </a:br>
                <a:r>
                  <a:rPr lang="en-US" sz="2400" dirty="0"/>
                  <a:t>    construct the electron density in </a:t>
                </a:r>
                <a:r>
                  <a:rPr lang="en-US" sz="2400" i="1" dirty="0"/>
                  <a:t>N</a:t>
                </a:r>
                <a:r>
                  <a:rPr lang="en-US" sz="2400" baseline="30000" dirty="0"/>
                  <a:t>2</a:t>
                </a:r>
                <a:r>
                  <a:rPr lang="en-US" sz="2400" dirty="0"/>
                  <a:t> log </a:t>
                </a:r>
                <a:r>
                  <a:rPr lang="en-US" sz="2400" i="1" dirty="0"/>
                  <a:t>N </a:t>
                </a:r>
                <a:r>
                  <a:rPr lang="en-US" sz="2400" dirty="0"/>
                  <a:t>as a demonstration:</a:t>
                </a:r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bSup>
                                    <m:sSub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sub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2400" b="0" i="0" smtClean="0">
                                          <a:latin typeface="Cambria Math" panose="02040503050406030204" pitchFamily="18" charset="0"/>
                                        </a:rPr>
                                        <m:t>core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 1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b="1" i="1">
                                              <a:latin typeface="Cambria Math" panose="02040503050406030204" pitchFamily="18" charset="0"/>
                                            </a:rPr>
                                            <m:t>𝒓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sz="2400" b="0" i="0" smtClean="0">
                                      <a:latin typeface="Cambria Math" panose="02040503050406030204" pitchFamily="18" charset="0"/>
                                    </a:rPr>
                                    <m:t>core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2)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1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</m:e>
                      </m:nary>
                      <m:sSubSup>
                        <m:sSubSupPr>
                          <m:ctrlPr>
                            <a:rPr lang="en-US" altLang="zh-C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d>
                        <m:dPr>
                          <m:ctrlP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914400" lvl="1" indent="-457200">
                  <a:buFontTx/>
                  <a:buAutoNum type="arabicParenBoth"/>
                </a:pPr>
                <a:endParaRPr lang="en-US" sz="2400" dirty="0">
                  <a:solidFill>
                    <a:srgbClr val="0000CC"/>
                  </a:solidFill>
                </a:endParaRPr>
              </a:p>
              <a:p>
                <a:pPr marL="914400" lvl="1" indent="-457200">
                  <a:buFontTx/>
                  <a:buAutoNum type="arabicParenBoth"/>
                </a:pPr>
                <a:r>
                  <a:rPr lang="en-US" sz="2400" dirty="0">
                    <a:solidFill>
                      <a:srgbClr val="0000CC"/>
                    </a:solidFill>
                  </a:rPr>
                  <a:t>  Create the smooth KS states in real space,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zh-CN" alt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  <m:sup>
                        <m:d>
                          <m:dPr>
                            <m:ctrlPr>
                              <a:rPr lang="en-US" altLang="zh-CN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0000CC"/>
                    </a:solidFill>
                  </a:rPr>
                  <a:t>: </a:t>
                </a:r>
                <a:r>
                  <a:rPr lang="en-US" sz="2400" i="1" dirty="0">
                    <a:solidFill>
                      <a:srgbClr val="0000CC"/>
                    </a:solidFill>
                  </a:rPr>
                  <a:t>N</a:t>
                </a:r>
                <a:r>
                  <a:rPr lang="en-US" sz="2400" baseline="30000" dirty="0">
                    <a:solidFill>
                      <a:srgbClr val="0000CC"/>
                    </a:solidFill>
                  </a:rPr>
                  <a:t>2</a:t>
                </a:r>
                <a:r>
                  <a:rPr lang="en-US" sz="2400" dirty="0">
                    <a:solidFill>
                      <a:srgbClr val="0000CC"/>
                    </a:solidFill>
                  </a:rPr>
                  <a:t> log </a:t>
                </a:r>
                <a:r>
                  <a:rPr lang="en-US" sz="2400" i="1" dirty="0">
                    <a:solidFill>
                      <a:srgbClr val="0000CC"/>
                    </a:solidFill>
                  </a:rPr>
                  <a:t>N.</a:t>
                </a:r>
                <a:endParaRPr lang="en-US" sz="2400" dirty="0">
                  <a:solidFill>
                    <a:srgbClr val="0000CC"/>
                  </a:solidFill>
                </a:endParaRPr>
              </a:p>
              <a:p>
                <a:pPr marL="914400" lvl="1" indent="-457200">
                  <a:buFontTx/>
                  <a:buAutoNum type="arabicParenBoth"/>
                </a:pPr>
                <a:r>
                  <a:rPr lang="en-US" sz="2400" dirty="0">
                    <a:solidFill>
                      <a:srgbClr val="0000CC"/>
                    </a:solidFill>
                  </a:rPr>
                  <a:t>  Create the smooth density in real space,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d>
                          <m:dPr>
                            <m:ctrlPr>
                              <a:rPr lang="en-US" altLang="zh-CN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0000CC"/>
                    </a:solidFill>
                  </a:rPr>
                  <a:t>:  </a:t>
                </a:r>
                <a:r>
                  <a:rPr lang="en-US" sz="2400" i="1" dirty="0">
                    <a:solidFill>
                      <a:srgbClr val="0000CC"/>
                    </a:solidFill>
                  </a:rPr>
                  <a:t>N</a:t>
                </a:r>
                <a:r>
                  <a:rPr lang="en-US" sz="2400" baseline="30000" dirty="0">
                    <a:solidFill>
                      <a:srgbClr val="0000CC"/>
                    </a:solidFill>
                  </a:rPr>
                  <a:t>2</a:t>
                </a:r>
                <a:r>
                  <a:rPr lang="en-US" sz="2400" i="1" dirty="0">
                    <a:solidFill>
                      <a:srgbClr val="0000CC"/>
                    </a:solidFill>
                  </a:rPr>
                  <a:t>.</a:t>
                </a:r>
                <a:endParaRPr lang="en-US" sz="2400" dirty="0">
                  <a:solidFill>
                    <a:srgbClr val="0000CC"/>
                  </a:solidFill>
                </a:endParaRPr>
              </a:p>
              <a:p>
                <a:pPr marL="914400" lvl="1" indent="-457200">
                  <a:buAutoNum type="arabicParenBoth"/>
                </a:pPr>
                <a:r>
                  <a:rPr lang="en-US" sz="2400" dirty="0">
                    <a:solidFill>
                      <a:srgbClr val="0000CC"/>
                    </a:solidFill>
                  </a:rPr>
                  <a:t>*Create the smooth density in the ion cores,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d>
                      <m:dPr>
                        <m:ctrlP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altLang="zh-CN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rgbClr val="0000CC"/>
                    </a:solidFill>
                  </a:rPr>
                  <a:t>:  </a:t>
                </a:r>
                <a:r>
                  <a:rPr lang="en-US" sz="2400" i="1" dirty="0">
                    <a:solidFill>
                      <a:srgbClr val="0000CC"/>
                    </a:solidFill>
                  </a:rPr>
                  <a:t>N</a:t>
                </a:r>
                <a:r>
                  <a:rPr lang="en-US" sz="2400" dirty="0">
                    <a:solidFill>
                      <a:srgbClr val="0000CC"/>
                    </a:solidFill>
                  </a:rPr>
                  <a:t> log </a:t>
                </a:r>
                <a:r>
                  <a:rPr lang="en-US" sz="2400" i="1" dirty="0">
                    <a:solidFill>
                      <a:srgbClr val="0000CC"/>
                    </a:solidFill>
                  </a:rPr>
                  <a:t>N</a:t>
                </a:r>
                <a:r>
                  <a:rPr lang="en-US" sz="2400" i="1" dirty="0"/>
                  <a:t>.</a:t>
                </a:r>
              </a:p>
              <a:p>
                <a:pPr marL="914400" lvl="1" indent="-457200">
                  <a:buAutoNum type="arabicParenBoth"/>
                </a:pPr>
                <a:r>
                  <a:rPr lang="en-US" sz="2400" dirty="0">
                    <a:solidFill>
                      <a:srgbClr val="0000CC"/>
                    </a:solidFill>
                  </a:rPr>
                  <a:t>  Create the smooth Z-matrix,</a:t>
                </a:r>
                <a:r>
                  <a:rPr lang="en-US" sz="2400" dirty="0"/>
                  <a:t>               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𝐼𝐽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sz="2800" dirty="0">
                    <a:solidFill>
                      <a:srgbClr val="0000CC"/>
                    </a:solidFill>
                  </a:rPr>
                  <a:t>   </a:t>
                </a:r>
                <a:r>
                  <a:rPr lang="en-US" sz="2400" dirty="0">
                    <a:solidFill>
                      <a:srgbClr val="0000CC"/>
                    </a:solidFill>
                  </a:rPr>
                  <a:t>:  </a:t>
                </a:r>
                <a:r>
                  <a:rPr lang="en-US" sz="2400" i="1" dirty="0">
                    <a:solidFill>
                      <a:srgbClr val="0000CC"/>
                    </a:solidFill>
                  </a:rPr>
                  <a:t>N</a:t>
                </a:r>
                <a:r>
                  <a:rPr lang="en-US" sz="2400" baseline="30000" dirty="0">
                    <a:solidFill>
                      <a:srgbClr val="0000CC"/>
                    </a:solidFill>
                  </a:rPr>
                  <a:t>2</a:t>
                </a:r>
                <a:r>
                  <a:rPr lang="en-US" sz="2400" dirty="0">
                    <a:solidFill>
                      <a:srgbClr val="0000CC"/>
                    </a:solidFill>
                  </a:rPr>
                  <a:t> log </a:t>
                </a:r>
                <a:r>
                  <a:rPr lang="en-US" sz="2400" i="1" dirty="0">
                    <a:solidFill>
                      <a:srgbClr val="0000CC"/>
                    </a:solidFill>
                  </a:rPr>
                  <a:t>N.</a:t>
                </a:r>
                <a:endParaRPr lang="en-US" sz="2400" dirty="0">
                  <a:solidFill>
                    <a:srgbClr val="0000CC"/>
                  </a:solidFill>
                </a:endParaRPr>
              </a:p>
              <a:p>
                <a:pPr marL="914400" lvl="1" indent="-457200">
                  <a:buAutoNum type="arabicParenBoth"/>
                </a:pPr>
                <a:r>
                  <a:rPr lang="en-US" sz="2400" dirty="0">
                    <a:solidFill>
                      <a:srgbClr val="0000CC"/>
                    </a:solidFill>
                  </a:rPr>
                  <a:t>*Create the core-2 densities,       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core</m:t>
                        </m:r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2)</m:t>
                        </m:r>
                      </m:sup>
                    </m:sSubSup>
                    <m:d>
                      <m:dPr>
                        <m:ctrlP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altLang="zh-CN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rgbClr val="0000CC"/>
                    </a:solidFill>
                  </a:rPr>
                  <a:t>:  </a:t>
                </a:r>
                <a:r>
                  <a:rPr lang="en-US" sz="2400" i="1" dirty="0">
                    <a:solidFill>
                      <a:srgbClr val="0000CC"/>
                    </a:solidFill>
                  </a:rPr>
                  <a:t>N</a:t>
                </a:r>
                <a:r>
                  <a:rPr lang="en-US" sz="2400" baseline="30000" dirty="0">
                    <a:solidFill>
                      <a:srgbClr val="0000CC"/>
                    </a:solidFill>
                  </a:rPr>
                  <a:t>2</a:t>
                </a:r>
                <a:r>
                  <a:rPr lang="en-US" sz="2400" dirty="0">
                    <a:solidFill>
                      <a:srgbClr val="0000CC"/>
                    </a:solidFill>
                  </a:rPr>
                  <a:t>.</a:t>
                </a:r>
              </a:p>
              <a:p>
                <a:pPr marL="914400" lvl="1" indent="-457200">
                  <a:buFontTx/>
                  <a:buAutoNum type="arabicParenBoth"/>
                </a:pPr>
                <a:r>
                  <a:rPr lang="en-US" sz="2400" dirty="0">
                    <a:solidFill>
                      <a:srgbClr val="0000CC"/>
                    </a:solidFill>
                  </a:rPr>
                  <a:t>*Create the core-1 densities,</a:t>
                </a:r>
                <a:r>
                  <a:rPr lang="en-US" sz="2400" dirty="0"/>
                  <a:t>       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core</m:t>
                        </m:r>
                        <m:r>
                          <a:rPr lang="en-US" altLang="zh-CN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d>
                      <m:dPr>
                        <m:ctrlP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altLang="zh-CN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rgbClr val="0000CC"/>
                    </a:solidFill>
                  </a:rPr>
                  <a:t>:  </a:t>
                </a:r>
                <a:r>
                  <a:rPr lang="en-US" sz="2400" i="1" dirty="0">
                    <a:solidFill>
                      <a:srgbClr val="0000CC"/>
                    </a:solidFill>
                  </a:rPr>
                  <a:t>N</a:t>
                </a:r>
                <a:r>
                  <a:rPr lang="en-US" sz="2400" baseline="30000" dirty="0">
                    <a:solidFill>
                      <a:srgbClr val="0000CC"/>
                    </a:solidFill>
                  </a:rPr>
                  <a:t>2 </a:t>
                </a:r>
                <a:r>
                  <a:rPr lang="en-US" sz="2400" dirty="0">
                    <a:solidFill>
                      <a:srgbClr val="0000CC"/>
                    </a:solidFill>
                  </a:rPr>
                  <a:t>log </a:t>
                </a:r>
                <a:r>
                  <a:rPr lang="en-US" sz="2400" i="1" dirty="0">
                    <a:solidFill>
                      <a:srgbClr val="0000CC"/>
                    </a:solidFill>
                  </a:rPr>
                  <a:t>N</a:t>
                </a:r>
                <a:r>
                  <a:rPr lang="en-US" sz="2400" dirty="0">
                    <a:solidFill>
                      <a:srgbClr val="0000CC"/>
                    </a:solidFill>
                  </a:rPr>
                  <a:t>.</a:t>
                </a:r>
                <a:endParaRPr lang="en-US" sz="2000" dirty="0">
                  <a:solidFill>
                    <a:srgbClr val="0000CC"/>
                  </a:solidFill>
                </a:endParaRPr>
              </a:p>
              <a:p>
                <a:pPr marL="914400" lvl="1" indent="-457200">
                  <a:buFontTx/>
                  <a:buAutoNum type="arabicParenBoth"/>
                </a:pPr>
                <a:endParaRPr lang="en-US" sz="2000" dirty="0">
                  <a:solidFill>
                    <a:srgbClr val="0000CC"/>
                  </a:solidFill>
                </a:endParaRPr>
              </a:p>
              <a:p>
                <a:r>
                  <a:rPr lang="en-US" sz="2400" dirty="0"/>
                  <a:t>   Formulae for all other components of PAW-DFT have been derived </a:t>
                </a:r>
                <a:br>
                  <a:rPr lang="en-US" sz="2400" dirty="0"/>
                </a:br>
                <a:r>
                  <a:rPr lang="en-US" sz="2400" dirty="0"/>
                  <a:t>          including ionic and pw expansion coefficient derivatives.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2" y="612541"/>
                <a:ext cx="8942129" cy="5985421"/>
              </a:xfrm>
              <a:prstGeom prst="rect">
                <a:avLst/>
              </a:prstGeom>
              <a:blipFill rotWithShape="0">
                <a:blip r:embed="rId2"/>
                <a:stretch>
                  <a:fillRect t="-815" b="-1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03504" y="5422392"/>
            <a:ext cx="143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* New terms.</a:t>
            </a:r>
          </a:p>
        </p:txBody>
      </p:sp>
    </p:spTree>
    <p:extLst>
      <p:ext uri="{BB962C8B-B14F-4D97-AF65-F5344CB8AC3E}">
        <p14:creationId xmlns:p14="http://schemas.microsoft.com/office/powerpoint/2010/main" val="128648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36570" y="-102896"/>
                <a:ext cx="8103778" cy="1143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2800" dirty="0">
                    <a:solidFill>
                      <a:srgbClr val="0000CC"/>
                    </a:solidFill>
                  </a:rPr>
                  <a:t>3. Creating</a:t>
                </a:r>
                <a:r>
                  <a:rPr lang="zh-CN" altLang="en-US" sz="28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zh-CN" sz="2800" dirty="0">
                    <a:solidFill>
                      <a:srgbClr val="0000CC"/>
                    </a:solidFill>
                  </a:rPr>
                  <a:t>the</a:t>
                </a:r>
                <a:r>
                  <a:rPr lang="zh-CN" altLang="en-US" sz="28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zh-CN" sz="2800" dirty="0">
                    <a:solidFill>
                      <a:srgbClr val="0000CC"/>
                    </a:solidFill>
                  </a:rPr>
                  <a:t>smooth density,</a:t>
                </a:r>
                <a:r>
                  <a:rPr lang="zh-CN" altLang="en-US" sz="2800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r>
                          <a:rPr lang="en-US" altLang="zh-CN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CN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d>
                      <m:dPr>
                        <m:ctrlP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altLang="zh-CN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br>
                  <a:rPr lang="en-US" altLang="zh-CN" sz="2800" dirty="0">
                    <a:solidFill>
                      <a:srgbClr val="0000CC"/>
                    </a:solidFill>
                  </a:rPr>
                </a:br>
                <a:r>
                  <a:rPr lang="en-US" altLang="zh-CN" sz="2800" dirty="0">
                    <a:solidFill>
                      <a:srgbClr val="0000CC"/>
                    </a:solidFill>
                  </a:rPr>
                  <a:t>    around each ion </a:t>
                </a:r>
                <a:r>
                  <a:rPr lang="en-US" altLang="zh-CN" sz="2800" i="1" dirty="0">
                    <a:solidFill>
                      <a:srgbClr val="0000CC"/>
                    </a:solidFill>
                  </a:rPr>
                  <a:t>J</a:t>
                </a:r>
                <a:r>
                  <a:rPr lang="en-US" altLang="zh-CN" sz="2800" dirty="0">
                    <a:solidFill>
                      <a:srgbClr val="0000CC"/>
                    </a:solidFill>
                  </a:rPr>
                  <a:t>, on the fine grid, </a:t>
                </a:r>
                <a:r>
                  <a:rPr lang="en-US" altLang="zh-CN" sz="2800" i="1" dirty="0">
                    <a:solidFill>
                      <a:srgbClr val="0000CC"/>
                    </a:solidFill>
                  </a:rPr>
                  <a:t>f</a:t>
                </a:r>
                <a14:m>
                  <m:oMath xmlns:m="http://schemas.openxmlformats.org/officeDocument/2006/math">
                    <m:r>
                      <a:rPr lang="en-US" altLang="zh-CN" sz="28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8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altLang="zh-CN" sz="2800" dirty="0">
                    <a:solidFill>
                      <a:srgbClr val="0000CC"/>
                    </a:solidFill>
                  </a:rPr>
                  <a:t> </a:t>
                </a:r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570" y="-102896"/>
                <a:ext cx="8103778" cy="1143005"/>
              </a:xfrm>
              <a:prstGeom prst="rect">
                <a:avLst/>
              </a:prstGeom>
              <a:blipFill rotWithShape="0">
                <a:blip r:embed="rId3"/>
                <a:stretch>
                  <a:fillRect b="-1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-65548" y="1293242"/>
            <a:ext cx="1862503" cy="3658156"/>
            <a:chOff x="-65548" y="1293242"/>
            <a:chExt cx="1862503" cy="3658156"/>
          </a:xfrm>
        </p:grpSpPr>
        <p:grpSp>
          <p:nvGrpSpPr>
            <p:cNvPr id="38" name="Group 37"/>
            <p:cNvGrpSpPr/>
            <p:nvPr/>
          </p:nvGrpSpPr>
          <p:grpSpPr>
            <a:xfrm>
              <a:off x="172337" y="3418820"/>
              <a:ext cx="417036" cy="417000"/>
              <a:chOff x="1535453" y="1885980"/>
              <a:chExt cx="417036" cy="417000"/>
            </a:xfrm>
          </p:grpSpPr>
          <p:sp>
            <p:nvSpPr>
              <p:cNvPr id="39" name="Cube 38"/>
              <p:cNvSpPr/>
              <p:nvPr/>
            </p:nvSpPr>
            <p:spPr>
              <a:xfrm>
                <a:off x="1535453" y="1885980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>
                <a:spLocks noChangeAspect="1"/>
              </p:cNvSpPr>
              <p:nvPr/>
            </p:nvSpPr>
            <p:spPr>
              <a:xfrm>
                <a:off x="1586106" y="1983235"/>
                <a:ext cx="273485" cy="273485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381000" h="381000"/>
                <a:bevelB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-65548" y="1293242"/>
              <a:ext cx="169723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/>
                <a:t>EES weighted </a:t>
              </a:r>
            </a:p>
            <a:p>
              <a:pPr algn="ctr"/>
              <a:r>
                <a:rPr lang="en-US" altLang="zh-CN" dirty="0"/>
                <a:t>smooth density</a:t>
              </a:r>
            </a:p>
            <a:p>
              <a:pPr algn="ctr"/>
              <a:r>
                <a:rPr lang="en-US" altLang="zh-CN" dirty="0"/>
                <a:t>in </a:t>
              </a:r>
              <a:r>
                <a:rPr lang="en-US" altLang="zh-CN" b="1" i="1" dirty="0"/>
                <a:t>g</a:t>
              </a:r>
              <a:r>
                <a:rPr lang="en-US" altLang="zh-CN" dirty="0"/>
                <a:t>-space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-42529" y="3997995"/>
                  <a:ext cx="1839484" cy="95340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altLang="zh-CN" b="0" i="1" dirty="0"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altLang="zh-CN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1" i="1"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US" altLang="zh-CN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p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</m:oMath>
                  </a14:m>
                  <a:r>
                    <a:rPr lang="en-US" altLang="zh-CN" i="1" dirty="0">
                      <a:latin typeface="Cambria Math" panose="02040503050406030204" pitchFamily="18" charset="0"/>
                    </a:rPr>
                    <a:t>,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altLang="zh-CN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d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2529" y="3997995"/>
                  <a:ext cx="1839484" cy="95340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641128" y="1263070"/>
            <a:ext cx="4020459" cy="3745394"/>
            <a:chOff x="641128" y="1263070"/>
            <a:chExt cx="4020459" cy="3745394"/>
          </a:xfrm>
        </p:grpSpPr>
        <p:sp>
          <p:nvSpPr>
            <p:cNvPr id="33" name="Cube 32"/>
            <p:cNvSpPr/>
            <p:nvPr/>
          </p:nvSpPr>
          <p:spPr>
            <a:xfrm>
              <a:off x="3432406" y="3506283"/>
              <a:ext cx="417036" cy="417000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641128" y="3683750"/>
              <a:ext cx="2706682" cy="31033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653137" y="3278450"/>
                  <a:ext cx="2496408" cy="3840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𝐹𝐹𝑇</m:t>
                            </m:r>
                            <m:r>
                              <m:rPr>
                                <m:nor/>
                              </m:rPr>
                              <a:rPr lang="en-US" sz="1600" dirty="0" smtClean="0"/>
                              <m:t> </m:t>
                            </m:r>
                          </m:e>
                          <m:sup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,+,</m:t>
                            </m:r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𝐸𝐸𝑆</m:t>
                            </m:r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6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zh-CN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1600" i="1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r>
                                          <a:rPr lang="en-US" altLang="zh-CN" sz="16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altLang="zh-CN" sz="1600" i="1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600" b="1" i="1"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),</m:t>
                                </m:r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137" y="3278450"/>
                  <a:ext cx="2496408" cy="38408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63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/>
            <p:cNvSpPr/>
            <p:nvPr/>
          </p:nvSpPr>
          <p:spPr>
            <a:xfrm>
              <a:off x="2450230" y="1263070"/>
              <a:ext cx="221135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/>
                <a:t>EES weighted </a:t>
              </a:r>
              <a:br>
                <a:rPr lang="en-US" altLang="zh-CN" dirty="0"/>
              </a:br>
              <a:r>
                <a:rPr lang="en-US" altLang="zh-CN" dirty="0"/>
                <a:t>smooth density</a:t>
              </a:r>
            </a:p>
            <a:p>
              <a:pPr algn="ctr"/>
              <a:r>
                <a:rPr lang="en-US" altLang="zh-CN" dirty="0"/>
                <a:t>on discrete </a:t>
              </a:r>
              <a:r>
                <a:rPr lang="en-US" altLang="zh-CN" b="1" i="1" dirty="0"/>
                <a:t>s</a:t>
              </a:r>
              <a:r>
                <a:rPr lang="en-US" altLang="zh-CN" dirty="0"/>
                <a:t>-space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Rectangle 81"/>
                <p:cNvSpPr/>
                <p:nvPr/>
              </p:nvSpPr>
              <p:spPr>
                <a:xfrm>
                  <a:off x="2981680" y="3997995"/>
                  <a:ext cx="1417312" cy="101046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</m:d>
                    </m:oMath>
                  </a14:m>
                  <a:r>
                    <a:rPr lang="en-US" altLang="zh-CN" i="1" dirty="0">
                      <a:latin typeface="Cambria Math" panose="02040503050406030204" pitchFamily="18" charset="0"/>
                    </a:rPr>
                    <a:t>,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b="1" i="1" dirty="0">
                          <a:solidFill>
                            <a:prstClr val="black"/>
                          </a:solidFill>
                        </a:rPr>
                        <m:t>s</m:t>
                      </m:r>
                      <m:sSubSup>
                        <m:sSub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FFT</m:t>
                          </m:r>
                        </m:sub>
                        <m:sup>
                          <m:d>
                            <m:d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CN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𝐸𝐸𝑆</m:t>
                              </m:r>
                            </m:e>
                          </m:d>
                        </m:sup>
                      </m:sSubSup>
                    </m:oMath>
                  </a14:m>
                  <a:r>
                    <a:rPr lang="en-US" altLang="zh-CN" dirty="0">
                      <a:solidFill>
                        <a:prstClr val="black"/>
                      </a:solidFill>
                    </a:rPr>
                    <a:t>,</a:t>
                  </a:r>
                </a:p>
                <a:p>
                  <a:pPr algn="ctr"/>
                  <a:r>
                    <a:rPr lang="en-US" altLang="zh-CN" b="1" i="1" dirty="0"/>
                    <a:t>r</a:t>
                  </a:r>
                  <a14:m>
                    <m:oMath xmlns:m="http://schemas.openxmlformats.org/officeDocument/2006/math">
                      <m:r>
                        <a:rPr lang="en-US" altLang="zh-CN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1" i="1">
                          <a:latin typeface="Cambria Math" panose="02040503050406030204" pitchFamily="18" charset="0"/>
                        </a:rPr>
                        <m:t>𝒉𝒔</m:t>
                      </m:r>
                    </m:oMath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82" name="Rectangle 8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1680" y="3997995"/>
                  <a:ext cx="1417312" cy="101046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1807" r="-1717" b="-84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5823178" y="1286680"/>
            <a:ext cx="3601415" cy="4788285"/>
            <a:chOff x="5823178" y="1286680"/>
            <a:chExt cx="3601415" cy="4788285"/>
          </a:xfrm>
        </p:grpSpPr>
        <p:grpSp>
          <p:nvGrpSpPr>
            <p:cNvPr id="50" name="Group 49"/>
            <p:cNvGrpSpPr/>
            <p:nvPr/>
          </p:nvGrpSpPr>
          <p:grpSpPr>
            <a:xfrm>
              <a:off x="8110397" y="2245421"/>
              <a:ext cx="557721" cy="2966791"/>
              <a:chOff x="6908707" y="2008172"/>
              <a:chExt cx="557721" cy="2966791"/>
            </a:xfrm>
          </p:grpSpPr>
          <p:sp>
            <p:nvSpPr>
              <p:cNvPr id="8" name="TextBox 7"/>
              <p:cNvSpPr txBox="1"/>
              <p:nvPr/>
            </p:nvSpPr>
            <p:spPr>
              <a:xfrm rot="5400000">
                <a:off x="7027025" y="3851536"/>
                <a:ext cx="3555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mr-IN" altLang="zh-CN" sz="2800" dirty="0"/>
                  <a:t>…</a:t>
                </a:r>
                <a:endParaRPr lang="en-US" sz="2800" dirty="0"/>
              </a:p>
            </p:txBody>
          </p:sp>
          <p:sp>
            <p:nvSpPr>
              <p:cNvPr id="13" name="Cube 12"/>
              <p:cNvSpPr/>
              <p:nvPr/>
            </p:nvSpPr>
            <p:spPr>
              <a:xfrm>
                <a:off x="6908707" y="2008172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Cube 29"/>
              <p:cNvSpPr/>
              <p:nvPr/>
            </p:nvSpPr>
            <p:spPr>
              <a:xfrm>
                <a:off x="6921622" y="256899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ube 30"/>
              <p:cNvSpPr/>
              <p:nvPr/>
            </p:nvSpPr>
            <p:spPr>
              <a:xfrm>
                <a:off x="6921622" y="316887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Cube 31"/>
              <p:cNvSpPr/>
              <p:nvPr/>
            </p:nvSpPr>
            <p:spPr>
              <a:xfrm>
                <a:off x="6908707" y="455796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>
                <a:spLocks noChangeAspect="1"/>
              </p:cNvSpPr>
              <p:nvPr/>
            </p:nvSpPr>
            <p:spPr>
              <a:xfrm>
                <a:off x="6987319" y="2135959"/>
                <a:ext cx="91440" cy="9144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381000" h="381000"/>
                <a:bevelB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7180724" y="2686053"/>
                <a:ext cx="91440" cy="9144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381000" h="381000"/>
                <a:bevelB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>
                <a:spLocks noChangeAspect="1"/>
              </p:cNvSpPr>
              <p:nvPr/>
            </p:nvSpPr>
            <p:spPr>
              <a:xfrm>
                <a:off x="6974431" y="3386094"/>
                <a:ext cx="91440" cy="9144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381000" h="381000"/>
                <a:bevelB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7180724" y="4840053"/>
                <a:ext cx="91440" cy="9144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381000" h="381000"/>
                <a:bevelB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7" name="Straight Arrow Connector 66"/>
            <p:cNvCxnSpPr/>
            <p:nvPr/>
          </p:nvCxnSpPr>
          <p:spPr>
            <a:xfrm flipV="1">
              <a:off x="5836427" y="2506046"/>
              <a:ext cx="2189492" cy="4322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5899760" y="2615796"/>
              <a:ext cx="21883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B</a:t>
              </a:r>
              <a:r>
                <a:rPr lang="en-US" altLang="zh-CN" sz="1600" dirty="0"/>
                <a:t>-Spline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interpolation</a:t>
              </a:r>
              <a:endParaRPr lang="en-US" sz="1600" dirty="0"/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 flipV="1">
              <a:off x="5836427" y="3042744"/>
              <a:ext cx="2189492" cy="4322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V="1">
              <a:off x="5840954" y="3679428"/>
              <a:ext cx="2189492" cy="4322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V="1">
              <a:off x="5823178" y="5084879"/>
              <a:ext cx="2189492" cy="4322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/>
            <p:cNvGrpSpPr/>
            <p:nvPr/>
          </p:nvGrpSpPr>
          <p:grpSpPr>
            <a:xfrm>
              <a:off x="8095142" y="2268919"/>
              <a:ext cx="422842" cy="2936809"/>
              <a:chOff x="2713549" y="2146218"/>
              <a:chExt cx="422842" cy="2936809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2901447" y="2699323"/>
                <a:ext cx="2165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</a:rPr>
                  <a:t>2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2728804" y="2146218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</a:rPr>
                  <a:t>1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2713549" y="3394399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</a:rPr>
                  <a:t>3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2924259" y="4847065"/>
                <a:ext cx="212132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aseline="-25000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7848343" y="5340469"/>
                  <a:ext cx="1103059" cy="7344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d>
                        <m:d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600" dirty="0"/>
                    <a:t>,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altLang="zh-CN" sz="1600" i="1" dirty="0">
                            <a:solidFill>
                              <a:prstClr val="black"/>
                            </a:solidFill>
                          </a:rPr>
                          <m:t>f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8343" y="5340469"/>
                  <a:ext cx="1103059" cy="734496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r="-2210" b="-24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Rectangle 83"/>
            <p:cNvSpPr/>
            <p:nvPr/>
          </p:nvSpPr>
          <p:spPr>
            <a:xfrm>
              <a:off x="7213236" y="1286680"/>
              <a:ext cx="221135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/>
                <a:t>EES interpolated smooth density</a:t>
              </a:r>
            </a:p>
            <a:p>
              <a:pPr algn="ctr"/>
              <a:r>
                <a:rPr lang="en-US" altLang="zh-CN" dirty="0"/>
                <a:t>around each J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2324" y="5859498"/>
                <a:ext cx="7140912" cy="1044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i="1" dirty="0"/>
                  <a:t>N</a:t>
                </a:r>
                <a:r>
                  <a:rPr lang="en-US" altLang="zh-CN" dirty="0"/>
                  <a:t>   = number of ions, </a:t>
                </a:r>
                <a:r>
                  <a:rPr lang="en-US" altLang="zh-CN" i="1" dirty="0"/>
                  <a:t>J=1..N</a:t>
                </a:r>
                <a:r>
                  <a:rPr lang="en-US" altLang="zh-CN" dirty="0"/>
                  <a:t>, 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𝐾𝑆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altLang="zh-CN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= number points on spherical-polar grid around each ion.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nor/>
                      </m:rPr>
                      <a:rPr lang="en-US" altLang="zh-CN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US" altLang="zh-CN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m:rPr>
                        <m:nor/>
                      </m:rPr>
                      <a:rPr lang="en-US" altLang="zh-CN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b="1" i="1" dirty="0">
                        <a:solidFill>
                          <a:prstClr val="black"/>
                        </a:solidFill>
                      </a:rPr>
                      <m:t>s</m:t>
                    </m:r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altLang="zh-CN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near</m:t>
                    </m:r>
                    <m:r>
                      <a:rPr lang="en-US" altLang="zh-CN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altLang="zh-CN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zh-CN" dirty="0"/>
                  <a:t>independent system size .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24" y="5859498"/>
                <a:ext cx="7140912" cy="1044773"/>
              </a:xfrm>
              <a:prstGeom prst="rect">
                <a:avLst/>
              </a:prstGeom>
              <a:blipFill>
                <a:blip r:embed="rId9"/>
                <a:stretch>
                  <a:fillRect l="-769" t="-2907" b="-4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3859938" y="1248795"/>
            <a:ext cx="2836609" cy="4847581"/>
            <a:chOff x="3859938" y="1248795"/>
            <a:chExt cx="2836609" cy="4847581"/>
          </a:xfrm>
        </p:grpSpPr>
        <p:grpSp>
          <p:nvGrpSpPr>
            <p:cNvPr id="34" name="Group 33"/>
            <p:cNvGrpSpPr/>
            <p:nvPr/>
          </p:nvGrpSpPr>
          <p:grpSpPr>
            <a:xfrm>
              <a:off x="3914851" y="2584585"/>
              <a:ext cx="1354746" cy="2385181"/>
              <a:chOff x="1677624" y="2297898"/>
              <a:chExt cx="5197731" cy="2385181"/>
            </a:xfrm>
            <a:effectLst/>
          </p:grpSpPr>
          <p:cxnSp>
            <p:nvCxnSpPr>
              <p:cNvPr id="12" name="Straight Arrow Connector 11"/>
              <p:cNvCxnSpPr/>
              <p:nvPr/>
            </p:nvCxnSpPr>
            <p:spPr>
              <a:xfrm flipV="1">
                <a:off x="1677624" y="2297898"/>
                <a:ext cx="4881223" cy="1144232"/>
              </a:xfrm>
              <a:prstGeom prst="straightConnector1">
                <a:avLst/>
              </a:prstGeom>
              <a:ln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V="1">
                <a:off x="1677624" y="2777493"/>
                <a:ext cx="4881223" cy="664637"/>
              </a:xfrm>
              <a:prstGeom prst="straightConnector1">
                <a:avLst/>
              </a:prstGeom>
              <a:ln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1677624" y="3442130"/>
                <a:ext cx="4881223" cy="0"/>
              </a:xfrm>
              <a:prstGeom prst="straightConnector1">
                <a:avLst/>
              </a:prstGeom>
              <a:ln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1837725" y="3452612"/>
                <a:ext cx="5037630" cy="1230467"/>
              </a:xfrm>
              <a:prstGeom prst="straightConnector1">
                <a:avLst/>
              </a:prstGeom>
              <a:ln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/>
            <p:cNvGrpSpPr/>
            <p:nvPr/>
          </p:nvGrpSpPr>
          <p:grpSpPr>
            <a:xfrm>
              <a:off x="5229746" y="2238094"/>
              <a:ext cx="606681" cy="2974118"/>
              <a:chOff x="5363964" y="2247767"/>
              <a:chExt cx="606681" cy="2974118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5427728" y="2247767"/>
                <a:ext cx="542917" cy="2966791"/>
                <a:chOff x="6187837" y="2064158"/>
                <a:chExt cx="542917" cy="2966791"/>
              </a:xfrm>
            </p:grpSpPr>
            <p:sp>
              <p:nvSpPr>
                <p:cNvPr id="54" name="TextBox 53"/>
                <p:cNvSpPr txBox="1"/>
                <p:nvPr/>
              </p:nvSpPr>
              <p:spPr>
                <a:xfrm rot="5400000">
                  <a:off x="6291351" y="3861358"/>
                  <a:ext cx="35558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mr-IN" altLang="zh-CN" sz="2800" dirty="0"/>
                    <a:t>…</a:t>
                  </a:r>
                  <a:endParaRPr lang="en-US" sz="2800" dirty="0"/>
                </a:p>
              </p:txBody>
            </p:sp>
            <p:sp>
              <p:nvSpPr>
                <p:cNvPr id="55" name="Cube 54"/>
                <p:cNvSpPr/>
                <p:nvPr/>
              </p:nvSpPr>
              <p:spPr>
                <a:xfrm>
                  <a:off x="6218237" y="2064158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Cube 55"/>
                <p:cNvSpPr/>
                <p:nvPr/>
              </p:nvSpPr>
              <p:spPr>
                <a:xfrm>
                  <a:off x="6203615" y="2634941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Cube 56"/>
                <p:cNvSpPr/>
                <p:nvPr/>
              </p:nvSpPr>
              <p:spPr>
                <a:xfrm>
                  <a:off x="6187837" y="3258228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Cube 57"/>
                <p:cNvSpPr/>
                <p:nvPr/>
              </p:nvSpPr>
              <p:spPr>
                <a:xfrm>
                  <a:off x="6218237" y="4613949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" name="Group 2"/>
              <p:cNvGrpSpPr/>
              <p:nvPr/>
            </p:nvGrpSpPr>
            <p:grpSpPr>
              <a:xfrm>
                <a:off x="5363964" y="2293974"/>
                <a:ext cx="484414" cy="2927911"/>
                <a:chOff x="5258964" y="2313092"/>
                <a:chExt cx="484414" cy="2927911"/>
              </a:xfrm>
            </p:grpSpPr>
            <p:sp>
              <p:nvSpPr>
                <p:cNvPr id="63" name="Cube 62"/>
                <p:cNvSpPr>
                  <a:spLocks noChangeAspect="1"/>
                </p:cNvSpPr>
                <p:nvPr/>
              </p:nvSpPr>
              <p:spPr>
                <a:xfrm>
                  <a:off x="5397512" y="2373208"/>
                  <a:ext cx="137160" cy="13716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Cube 63"/>
                <p:cNvSpPr>
                  <a:spLocks noChangeAspect="1"/>
                </p:cNvSpPr>
                <p:nvPr/>
              </p:nvSpPr>
              <p:spPr>
                <a:xfrm>
                  <a:off x="5560308" y="2923302"/>
                  <a:ext cx="137160" cy="13716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Cube 64"/>
                <p:cNvSpPr>
                  <a:spLocks noChangeAspect="1"/>
                </p:cNvSpPr>
                <p:nvPr/>
              </p:nvSpPr>
              <p:spPr>
                <a:xfrm>
                  <a:off x="5378961" y="3630930"/>
                  <a:ext cx="137160" cy="13716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Cube 65"/>
                <p:cNvSpPr>
                  <a:spLocks noChangeAspect="1"/>
                </p:cNvSpPr>
                <p:nvPr/>
              </p:nvSpPr>
              <p:spPr>
                <a:xfrm>
                  <a:off x="5570704" y="5077302"/>
                  <a:ext cx="137160" cy="13716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1" name="Group 50"/>
                <p:cNvGrpSpPr/>
                <p:nvPr/>
              </p:nvGrpSpPr>
              <p:grpSpPr>
                <a:xfrm>
                  <a:off x="5258964" y="2313092"/>
                  <a:ext cx="484414" cy="2927911"/>
                  <a:chOff x="2670234" y="2163491"/>
                  <a:chExt cx="484414" cy="2927911"/>
                </a:xfrm>
              </p:grpSpPr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2884694" y="2719012"/>
                    <a:ext cx="21659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>
                        <a:solidFill>
                          <a:schemeClr val="bg1"/>
                        </a:solidFill>
                      </a:rPr>
                      <a:t>2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2746183" y="2163491"/>
                    <a:ext cx="23446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>
                        <a:solidFill>
                          <a:schemeClr val="bg1"/>
                        </a:solidFill>
                      </a:rPr>
                      <a:t>1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0" name="TextBox 59"/>
                  <p:cNvSpPr txBox="1"/>
                  <p:nvPr/>
                </p:nvSpPr>
                <p:spPr>
                  <a:xfrm>
                    <a:off x="2670234" y="3429740"/>
                    <a:ext cx="23446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>
                        <a:solidFill>
                          <a:schemeClr val="bg1"/>
                        </a:solidFill>
                      </a:rPr>
                      <a:t>3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942516" y="4855440"/>
                    <a:ext cx="212132" cy="2359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aseline="-25000" dirty="0">
                        <a:solidFill>
                          <a:schemeClr val="bg1"/>
                        </a:solidFill>
                      </a:rPr>
                      <a:t>N</a:t>
                    </a:r>
                  </a:p>
                </p:txBody>
              </p:sp>
            </p:grpSp>
          </p:grpSp>
        </p:grpSp>
        <p:sp>
          <p:nvSpPr>
            <p:cNvPr id="83" name="Rectangle 82"/>
            <p:cNvSpPr/>
            <p:nvPr/>
          </p:nvSpPr>
          <p:spPr>
            <a:xfrm>
              <a:off x="4485190" y="1248795"/>
              <a:ext cx="221135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/>
                <a:t>EES weighted </a:t>
              </a:r>
              <a:br>
                <a:rPr lang="en-US" altLang="zh-CN" dirty="0"/>
              </a:br>
              <a:r>
                <a:rPr lang="en-US" altLang="zh-CN" dirty="0"/>
                <a:t>smooth density</a:t>
              </a:r>
            </a:p>
            <a:p>
              <a:pPr algn="ctr"/>
              <a:r>
                <a:rPr lang="en-US" altLang="zh-CN" dirty="0"/>
                <a:t>around each J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4759176" y="5255184"/>
                  <a:ext cx="1889042" cy="84119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sup>
                        </m:sSubSup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altLang="zh-CN" b="1" i="1">
                            <a:latin typeface="Cambria Math" panose="02040503050406030204" pitchFamily="18" charset="0"/>
                          </a:rPr>
                          <m:t>  </m:t>
                        </m:r>
                      </m:oMath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m:rPr>
                            <m:nor/>
                          </m:rP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b="1" i="1" dirty="0">
                            <a:solidFill>
                              <a:prstClr val="black"/>
                            </a:solidFill>
                          </a:rPr>
                          <m:t>s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near</m:t>
                        </m:r>
                        <m:r>
                          <a:rPr lang="en-US" altLang="zh-CN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9176" y="5255184"/>
                  <a:ext cx="1889042" cy="841192"/>
                </a:xfrm>
                <a:prstGeom prst="rect">
                  <a:avLst/>
                </a:prstGeom>
                <a:blipFill>
                  <a:blip r:embed="rId10"/>
                  <a:stretch>
                    <a:fillRect b="-28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TextBox 61"/>
            <p:cNvSpPr txBox="1"/>
            <p:nvPr/>
          </p:nvSpPr>
          <p:spPr>
            <a:xfrm rot="19029913">
              <a:off x="3859938" y="2797678"/>
              <a:ext cx="1212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N-Partition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378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020" y="-15986"/>
                <a:ext cx="9092932" cy="1143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2800" dirty="0">
                    <a:solidFill>
                      <a:srgbClr val="0000CC"/>
                    </a:solidFill>
                  </a:rPr>
                  <a:t>6. Creating</a:t>
                </a:r>
                <a:r>
                  <a:rPr lang="zh-CN" altLang="en-US" sz="28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zh-CN" sz="2800" dirty="0">
                    <a:solidFill>
                      <a:srgbClr val="0000CC"/>
                    </a:solidFill>
                  </a:rPr>
                  <a:t>the</a:t>
                </a:r>
                <a:r>
                  <a:rPr lang="zh-CN" altLang="en-US" sz="28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zh-CN" sz="2800" dirty="0">
                    <a:solidFill>
                      <a:srgbClr val="0000CC"/>
                    </a:solidFill>
                  </a:rPr>
                  <a:t>core density component,</a:t>
                </a:r>
                <a:r>
                  <a:rPr lang="zh-CN" altLang="en-US" sz="2800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core</m:t>
                        </m:r>
                        <m:r>
                          <a:rPr lang="en-US" altLang="zh-CN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d>
                      <m:dPr>
                        <m:ctrlP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altLang="zh-CN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en-US" altLang="zh-CN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2800" dirty="0">
                  <a:solidFill>
                    <a:srgbClr val="0000CC"/>
                  </a:solidFill>
                </a:endParaRPr>
              </a:p>
              <a:p>
                <a:pPr lvl="0" algn="ctr"/>
                <a:r>
                  <a:rPr lang="en-US" altLang="zh-CN" sz="2800" dirty="0">
                    <a:solidFill>
                      <a:srgbClr val="0000CC"/>
                    </a:solidFill>
                  </a:rPr>
                  <a:t>around each ion </a:t>
                </a:r>
                <a:r>
                  <a:rPr lang="en-US" altLang="zh-CN" sz="2800" i="1" dirty="0">
                    <a:solidFill>
                      <a:srgbClr val="0000CC"/>
                    </a:solidFill>
                  </a:rPr>
                  <a:t>J</a:t>
                </a:r>
                <a:r>
                  <a:rPr lang="en-US" altLang="zh-CN" sz="2800" dirty="0">
                    <a:solidFill>
                      <a:srgbClr val="0000CC"/>
                    </a:solidFill>
                  </a:rPr>
                  <a:t>, on the fine grid,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altLang="zh-CN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20" y="-15986"/>
                <a:ext cx="9092932" cy="1143005"/>
              </a:xfrm>
              <a:prstGeom prst="rect">
                <a:avLst/>
              </a:prstGeom>
              <a:blipFill rotWithShape="0">
                <a:blip r:embed="rId2"/>
                <a:stretch>
                  <a:fillRect b="-1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Rectangle 117"/>
              <p:cNvSpPr/>
              <p:nvPr/>
            </p:nvSpPr>
            <p:spPr>
              <a:xfrm>
                <a:off x="2539612" y="5870398"/>
                <a:ext cx="4869035" cy="933397"/>
              </a:xfrm>
              <a:prstGeom prst="rect">
                <a:avLst/>
              </a:prstGeom>
              <a:ln w="28575">
                <a:solidFill>
                  <a:srgbClr val="0070C0"/>
                </a:solidFill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/>
                  <a:t>    Each KS state contributes to N unique reductions</a:t>
                </a:r>
              </a:p>
              <a:p>
                <a:r>
                  <a:rPr lang="en-US" altLang="zh-CN" sz="1600" dirty="0"/>
                  <a:t>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16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d>
                          <m:d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d>
                    <m:r>
                      <m:rPr>
                        <m:nor/>
                      </m:rPr>
                      <a:rPr lang="en-US" altLang="zh-CN" sz="1600" b="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16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altLang="zh-CN" sz="16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b>
                              <m:sSubPr>
                                <m:ctrlPr>
                                  <a:rPr lang="en-US" altLang="zh-CN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𝐼𝐽</m:t>
                                </m:r>
                              </m:sub>
                            </m:sSub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sup>
                        </m:sSubSup>
                        <m:d>
                          <m:d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altLang="zh-CN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m:rPr>
                            <m:nor/>
                          </m:rPr>
                          <a:rPr lang="en-US" altLang="zh-CN" sz="1600" dirty="0"/>
                          <m:t> </m:t>
                        </m:r>
                      </m:e>
                    </m:nary>
                    <m:r>
                      <m:rPr>
                        <m:nor/>
                      </m:rPr>
                      <a:rPr lang="en-US" altLang="zh-CN" sz="1600" b="1" i="1" dirty="0">
                        <a:solidFill>
                          <a:prstClr val="black"/>
                        </a:solidFill>
                      </a:rPr>
                      <m:t>s</m:t>
                    </m:r>
                    <m: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altLang="zh-CN" sz="16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near</m:t>
                    </m:r>
                    <m:r>
                      <a:rPr lang="en-US" altLang="zh-CN" sz="16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altLang="zh-CN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Sup>
                      <m:sSubSupPr>
                        <m:ctrlPr>
                          <a:rPr lang="en-US" altLang="zh-CN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  <m:sup>
                        <m:r>
                          <a:rPr lang="en-US" altLang="zh-CN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CN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zh-CN" altLang="en-US" sz="1600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altLang="zh-CN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sz="1600" i="1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𝐼𝐽</m:t>
                        </m:r>
                      </m:sub>
                    </m:sSub>
                  </m:oMath>
                </a14:m>
                <a:r>
                  <a:rPr lang="en-US" altLang="zh-CN" sz="1600" dirty="0"/>
                  <a:t> = weight for points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1600" b="1" i="1" dirty="0">
                        <a:solidFill>
                          <a:prstClr val="black"/>
                        </a:solidFill>
                      </a:rPr>
                      <m:t>s</m:t>
                    </m:r>
                    <m: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altLang="zh-CN" sz="16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near</m:t>
                    </m:r>
                    <m:r>
                      <a:rPr lang="en-US" altLang="zh-CN" sz="16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altLang="zh-CN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600" dirty="0"/>
                  <a:t>from KS state,  </a:t>
                </a:r>
                <a:r>
                  <a:rPr lang="en-US" altLang="zh-CN" sz="1600" i="1" dirty="0"/>
                  <a:t>I</a:t>
                </a:r>
                <a:r>
                  <a:rPr lang="en-US" altLang="zh-CN" sz="1600" dirty="0"/>
                  <a:t>. </a:t>
                </a:r>
                <a:endParaRPr lang="en-US" sz="1600" i="1" dirty="0"/>
              </a:p>
            </p:txBody>
          </p:sp>
        </mc:Choice>
        <mc:Fallback xmlns="">
          <p:sp>
            <p:nvSpPr>
              <p:cNvPr id="118" name="Rectangle 1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9612" y="5870398"/>
                <a:ext cx="4869035" cy="933397"/>
              </a:xfrm>
              <a:prstGeom prst="rect">
                <a:avLst/>
              </a:prstGeom>
              <a:blipFill rotWithShape="0">
                <a:blip r:embed="rId3"/>
                <a:stretch>
                  <a:fillRect t="-6329" b="-27215"/>
                </a:stretch>
              </a:blipFill>
              <a:ln w="28575">
                <a:solidFill>
                  <a:srgbClr val="0070C0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-23559" y="1054496"/>
            <a:ext cx="1636342" cy="5012773"/>
            <a:chOff x="-23559" y="1054496"/>
            <a:chExt cx="1636342" cy="5012773"/>
          </a:xfrm>
        </p:grpSpPr>
        <p:grpSp>
          <p:nvGrpSpPr>
            <p:cNvPr id="44" name="Group 43"/>
            <p:cNvGrpSpPr/>
            <p:nvPr/>
          </p:nvGrpSpPr>
          <p:grpSpPr>
            <a:xfrm>
              <a:off x="183320" y="2005674"/>
              <a:ext cx="550799" cy="3020960"/>
              <a:chOff x="1479335" y="1987689"/>
              <a:chExt cx="550799" cy="3020960"/>
            </a:xfrm>
          </p:grpSpPr>
          <p:sp>
            <p:nvSpPr>
              <p:cNvPr id="45" name="TextBox 44"/>
              <p:cNvSpPr txBox="1"/>
              <p:nvPr/>
            </p:nvSpPr>
            <p:spPr>
              <a:xfrm rot="5400000">
                <a:off x="1587419" y="3884549"/>
                <a:ext cx="3622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mr-IN" altLang="zh-CN" sz="2800" dirty="0"/>
                  <a:t>…</a:t>
                </a:r>
                <a:endParaRPr lang="en-US" sz="2800" dirty="0"/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1479335" y="1987689"/>
                <a:ext cx="417036" cy="417000"/>
                <a:chOff x="1535453" y="1885980"/>
                <a:chExt cx="417036" cy="417000"/>
              </a:xfrm>
            </p:grpSpPr>
            <p:sp>
              <p:nvSpPr>
                <p:cNvPr id="76" name="Cube 75"/>
                <p:cNvSpPr/>
                <p:nvPr/>
              </p:nvSpPr>
              <p:spPr>
                <a:xfrm>
                  <a:off x="1535453" y="1885980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/>
                <p:cNvSpPr>
                  <a:spLocks noChangeAspect="1"/>
                </p:cNvSpPr>
                <p:nvPr/>
              </p:nvSpPr>
              <p:spPr>
                <a:xfrm>
                  <a:off x="1635132" y="2013309"/>
                  <a:ext cx="182880" cy="182880"/>
                </a:xfrm>
                <a:prstGeom prst="ellipse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381000" h="381000"/>
                  <a:bevelB w="0" h="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" name="Group 51"/>
              <p:cNvGrpSpPr/>
              <p:nvPr/>
            </p:nvGrpSpPr>
            <p:grpSpPr>
              <a:xfrm>
                <a:off x="1479335" y="2650164"/>
                <a:ext cx="417036" cy="417000"/>
                <a:chOff x="1535453" y="1885980"/>
                <a:chExt cx="417036" cy="417000"/>
              </a:xfrm>
            </p:grpSpPr>
            <p:sp>
              <p:nvSpPr>
                <p:cNvPr id="74" name="Cube 73"/>
                <p:cNvSpPr/>
                <p:nvPr/>
              </p:nvSpPr>
              <p:spPr>
                <a:xfrm>
                  <a:off x="1535453" y="1885980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/>
                <p:cNvSpPr>
                  <a:spLocks noChangeAspect="1"/>
                </p:cNvSpPr>
                <p:nvPr/>
              </p:nvSpPr>
              <p:spPr>
                <a:xfrm>
                  <a:off x="1635132" y="2013309"/>
                  <a:ext cx="182880" cy="182880"/>
                </a:xfrm>
                <a:prstGeom prst="ellipse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381000" h="381000"/>
                  <a:bevelB w="0" h="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>
                <a:off x="1479335" y="3275664"/>
                <a:ext cx="417036" cy="417000"/>
                <a:chOff x="1535453" y="1885980"/>
                <a:chExt cx="417036" cy="417000"/>
              </a:xfrm>
            </p:grpSpPr>
            <p:sp>
              <p:nvSpPr>
                <p:cNvPr id="68" name="Cube 67"/>
                <p:cNvSpPr/>
                <p:nvPr/>
              </p:nvSpPr>
              <p:spPr>
                <a:xfrm>
                  <a:off x="1535453" y="1885980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al 68"/>
                <p:cNvSpPr>
                  <a:spLocks noChangeAspect="1"/>
                </p:cNvSpPr>
                <p:nvPr/>
              </p:nvSpPr>
              <p:spPr>
                <a:xfrm>
                  <a:off x="1635132" y="2013309"/>
                  <a:ext cx="182880" cy="182880"/>
                </a:xfrm>
                <a:prstGeom prst="ellipse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381000" h="381000"/>
                  <a:bevelB w="0" h="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/>
              <p:cNvGrpSpPr/>
              <p:nvPr/>
            </p:nvGrpSpPr>
            <p:grpSpPr>
              <a:xfrm>
                <a:off x="1479335" y="4591649"/>
                <a:ext cx="417036" cy="417000"/>
                <a:chOff x="1535453" y="1885980"/>
                <a:chExt cx="417036" cy="417000"/>
              </a:xfrm>
            </p:grpSpPr>
            <p:sp>
              <p:nvSpPr>
                <p:cNvPr id="61" name="Cube 60"/>
                <p:cNvSpPr/>
                <p:nvPr/>
              </p:nvSpPr>
              <p:spPr>
                <a:xfrm>
                  <a:off x="1535453" y="1885980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/>
                <p:cNvSpPr>
                  <a:spLocks noChangeAspect="1"/>
                </p:cNvSpPr>
                <p:nvPr/>
              </p:nvSpPr>
              <p:spPr>
                <a:xfrm>
                  <a:off x="1635132" y="2013309"/>
                  <a:ext cx="182880" cy="182880"/>
                </a:xfrm>
                <a:prstGeom prst="ellipse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381000" h="381000"/>
                  <a:bevelB w="0" h="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2" name="Group 111"/>
            <p:cNvGrpSpPr/>
            <p:nvPr/>
          </p:nvGrpSpPr>
          <p:grpSpPr>
            <a:xfrm>
              <a:off x="188315" y="2087730"/>
              <a:ext cx="443523" cy="2872546"/>
              <a:chOff x="2681172" y="2136246"/>
              <a:chExt cx="443523" cy="2872546"/>
            </a:xfrm>
          </p:grpSpPr>
          <p:sp>
            <p:nvSpPr>
              <p:cNvPr id="113" name="TextBox 112"/>
              <p:cNvSpPr txBox="1"/>
              <p:nvPr/>
            </p:nvSpPr>
            <p:spPr>
              <a:xfrm>
                <a:off x="2737161" y="2776357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</a:rPr>
                  <a:t>2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2737161" y="2136246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</a:rPr>
                  <a:t>1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2731085" y="3407045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</a:rPr>
                  <a:t>3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2681172" y="4701015"/>
                <a:ext cx="4435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</a:rPr>
                  <a:t>N</a:t>
                </a:r>
                <a:r>
                  <a:rPr lang="en-US" altLang="zh-CN" sz="1400" baseline="-25000" dirty="0">
                    <a:solidFill>
                      <a:schemeClr val="bg1"/>
                    </a:solidFill>
                  </a:rPr>
                  <a:t>KS</a:t>
                </a:r>
                <a:endParaRPr lang="en-US" sz="1400" baseline="-25000" dirty="0">
                  <a:solidFill>
                    <a:schemeClr val="bg1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-7276" y="5116239"/>
                  <a:ext cx="1620059" cy="9510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   </m:t>
                        </m:r>
                        <m:sSubSup>
                          <m:sSubSupPr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600" b="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1600" b="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>
                            <m:r>
                              <a:rPr lang="en-US" altLang="zh-CN" sz="1600" b="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1600" b="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altLang="zh-CN" sz="1600" b="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d>
                          <m:dPr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d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br>
                    <a:rPr lang="en-US" altLang="zh-CN" sz="1600" i="1" dirty="0">
                      <a:latin typeface="Cambria Math" panose="02040503050406030204" pitchFamily="18" charset="0"/>
                    </a:rPr>
                  </a:b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sz="16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altLang="zh-CN" sz="16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altLang="zh-CN" sz="1600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600" b="1" i="1"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US" altLang="zh-CN" sz="1600" b="1" i="1"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altLang="zh-CN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1600" b="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acc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  <m:sup>
                          <m:d>
                            <m:dPr>
                              <m:ctrlPr>
                                <a:rPr lang="en-US" altLang="zh-CN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altLang="zh-CN" sz="16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1" i="1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</m:oMath>
                  </a14:m>
                  <a:r>
                    <a:rPr lang="en-US" altLang="zh-CN" sz="1600" i="1" dirty="0">
                      <a:latin typeface="Cambria Math" panose="02040503050406030204" pitchFamily="18" charset="0"/>
                    </a:rPr>
                    <a:t>,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altLang="zh-CN" sz="1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d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altLang="zh-CN" sz="160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7276" y="5116239"/>
                  <a:ext cx="1620059" cy="95103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1880" b="-3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19"/>
            <p:cNvSpPr/>
            <p:nvPr/>
          </p:nvSpPr>
          <p:spPr>
            <a:xfrm>
              <a:off x="-23559" y="1054496"/>
              <a:ext cx="133338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/>
                <a:t>EES weighted </a:t>
              </a:r>
            </a:p>
            <a:p>
              <a:pPr algn="ctr"/>
              <a:r>
                <a:rPr lang="en-US" altLang="zh-CN" sz="1600" dirty="0"/>
                <a:t>KS states</a:t>
              </a:r>
            </a:p>
            <a:p>
              <a:pPr algn="ctr"/>
              <a:r>
                <a:rPr lang="en-US" altLang="zh-CN" sz="1600" dirty="0"/>
                <a:t>in </a:t>
              </a:r>
              <a:r>
                <a:rPr lang="en-US" altLang="zh-CN" sz="1600" b="1" i="1" dirty="0"/>
                <a:t>g</a:t>
              </a:r>
              <a:r>
                <a:rPr lang="en-US" altLang="zh-CN" sz="1600" dirty="0"/>
                <a:t>-space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47330" y="1111153"/>
            <a:ext cx="3533200" cy="4716252"/>
            <a:chOff x="547330" y="1111153"/>
            <a:chExt cx="3533200" cy="4716252"/>
          </a:xfrm>
        </p:grpSpPr>
        <p:cxnSp>
          <p:nvCxnSpPr>
            <p:cNvPr id="41" name="Straight Arrow Connector 40"/>
            <p:cNvCxnSpPr/>
            <p:nvPr/>
          </p:nvCxnSpPr>
          <p:spPr>
            <a:xfrm>
              <a:off x="657704" y="2212712"/>
              <a:ext cx="2395789" cy="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631838" y="2876649"/>
              <a:ext cx="2395789" cy="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643133" y="3478688"/>
              <a:ext cx="2395789" cy="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>
              <a:off x="643133" y="4792992"/>
              <a:ext cx="2395789" cy="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/>
            <p:cNvGrpSpPr/>
            <p:nvPr/>
          </p:nvGrpSpPr>
          <p:grpSpPr>
            <a:xfrm>
              <a:off x="3134512" y="2047264"/>
              <a:ext cx="429951" cy="2966791"/>
              <a:chOff x="6908707" y="2008172"/>
              <a:chExt cx="429951" cy="2966791"/>
            </a:xfrm>
          </p:grpSpPr>
          <p:sp>
            <p:nvSpPr>
              <p:cNvPr id="83" name="Cube 82"/>
              <p:cNvSpPr/>
              <p:nvPr/>
            </p:nvSpPr>
            <p:spPr>
              <a:xfrm>
                <a:off x="6908707" y="2008172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Cube 83"/>
              <p:cNvSpPr/>
              <p:nvPr/>
            </p:nvSpPr>
            <p:spPr>
              <a:xfrm>
                <a:off x="6921622" y="256899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Cube 84"/>
              <p:cNvSpPr/>
              <p:nvPr/>
            </p:nvSpPr>
            <p:spPr>
              <a:xfrm>
                <a:off x="6921622" y="316887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Cube 85"/>
              <p:cNvSpPr/>
              <p:nvPr/>
            </p:nvSpPr>
            <p:spPr>
              <a:xfrm>
                <a:off x="6908707" y="455796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 rot="5400000">
              <a:off x="3226931" y="3859025"/>
              <a:ext cx="3555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altLang="zh-CN" sz="2800" dirty="0"/>
                <a:t>…</a:t>
              </a:r>
              <a:endParaRPr lang="en-US" sz="2800" dirty="0"/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3140641" y="2089980"/>
              <a:ext cx="443523" cy="2891181"/>
              <a:chOff x="2681172" y="2136246"/>
              <a:chExt cx="443523" cy="2891181"/>
            </a:xfrm>
          </p:grpSpPr>
          <p:sp>
            <p:nvSpPr>
              <p:cNvPr id="142" name="TextBox 141"/>
              <p:cNvSpPr txBox="1"/>
              <p:nvPr/>
            </p:nvSpPr>
            <p:spPr>
              <a:xfrm>
                <a:off x="2734046" y="2760320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</a:rPr>
                  <a:t>2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2737161" y="2136246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</a:rPr>
                  <a:t>1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2731085" y="3369487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</a:rPr>
                  <a:t>3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2681172" y="4719650"/>
                <a:ext cx="4435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</a:rPr>
                  <a:t>N</a:t>
                </a:r>
                <a:r>
                  <a:rPr lang="en-US" altLang="zh-CN" sz="1400" baseline="-25000" dirty="0">
                    <a:solidFill>
                      <a:schemeClr val="bg1"/>
                    </a:solidFill>
                  </a:rPr>
                  <a:t>KS</a:t>
                </a:r>
                <a:endParaRPr lang="en-US" sz="1400" baseline="-25000" dirty="0">
                  <a:solidFill>
                    <a:schemeClr val="bg1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547330" y="2228057"/>
                  <a:ext cx="2605585" cy="5615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𝐹𝐹𝑇</m:t>
                            </m:r>
                            <m:r>
                              <m:rPr>
                                <m:nor/>
                              </m:rPr>
                              <a:rPr lang="en-US" sz="1600" dirty="0"/>
                              <m:t> </m:t>
                            </m:r>
                          </m:e>
                          <m:sup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zh-CN" altLang="en-US" sz="1600" b="1" i="1">
                                <a:latin typeface="Cambria Math" panose="02040503050406030204" pitchFamily="18" charset="0"/>
                              </a:rPr>
                              <m:t>𝝍</m:t>
                            </m:r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,+,</m:t>
                            </m:r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𝐸𝐸𝑆</m:t>
                            </m:r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CN" altLang="en-US" sz="1600" b="0" i="1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1600" b="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  <m:sup>
                                <m:r>
                                  <a:rPr lang="en-US" altLang="zh-CN" sz="1600" b="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600" b="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  <m:r>
                                  <a:rPr lang="en-US" altLang="zh-CN" sz="1600" b="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b="1" i="1"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</m:e>
                            </m:d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altLang="zh-CN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330" y="2228057"/>
                  <a:ext cx="2605585" cy="56156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2676090" y="5122597"/>
                  <a:ext cx="1332931" cy="70480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sup>
                        </m:sSubSup>
                        <m:d>
                          <m:d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altLang="zh-CN" sz="16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altLang="zh-CN" sz="1600" b="1" i="1" dirty="0"/>
                          <m:t>s</m:t>
                        </m:r>
                        <m:r>
                          <a:rPr lang="en-US" altLang="zh-CN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bSup>
                          <m:sSub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𝐹𝐹𝑇</m:t>
                            </m:r>
                          </m:sub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zh-CN" altLang="en-US" sz="1600" b="1" i="1">
                                <a:latin typeface="Cambria Math" panose="02040503050406030204" pitchFamily="18" charset="0"/>
                              </a:rPr>
                              <m:t>𝝍</m:t>
                            </m:r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𝐸𝐸𝑆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6090" y="5122597"/>
                  <a:ext cx="1332931" cy="70480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8" name="Rectangle 167"/>
            <p:cNvSpPr/>
            <p:nvPr/>
          </p:nvSpPr>
          <p:spPr>
            <a:xfrm>
              <a:off x="2747147" y="1111153"/>
              <a:ext cx="133338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/>
                <a:t>EES weighted </a:t>
              </a:r>
            </a:p>
            <a:p>
              <a:pPr algn="ctr"/>
              <a:r>
                <a:rPr lang="en-US" altLang="zh-CN" sz="1600" dirty="0"/>
                <a:t>KS states</a:t>
              </a:r>
            </a:p>
            <a:p>
              <a:pPr algn="ctr"/>
              <a:r>
                <a:rPr lang="en-US" altLang="zh-CN" sz="1600" dirty="0"/>
                <a:t>in </a:t>
              </a:r>
              <a:r>
                <a:rPr lang="en-US" altLang="zh-CN" sz="1600" b="1" i="1" dirty="0"/>
                <a:t>s</a:t>
              </a:r>
              <a:r>
                <a:rPr lang="en-US" altLang="zh-CN" sz="1600" dirty="0"/>
                <a:t>-space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548684" y="1128133"/>
            <a:ext cx="2778710" cy="4734953"/>
            <a:chOff x="6548684" y="1128133"/>
            <a:chExt cx="2778710" cy="4734953"/>
          </a:xfrm>
        </p:grpSpPr>
        <p:grpSp>
          <p:nvGrpSpPr>
            <p:cNvPr id="50" name="Group 49"/>
            <p:cNvGrpSpPr/>
            <p:nvPr/>
          </p:nvGrpSpPr>
          <p:grpSpPr>
            <a:xfrm>
              <a:off x="8464975" y="1993485"/>
              <a:ext cx="557721" cy="2966791"/>
              <a:chOff x="6908707" y="2008172"/>
              <a:chExt cx="557721" cy="2966791"/>
            </a:xfrm>
          </p:grpSpPr>
          <p:sp>
            <p:nvSpPr>
              <p:cNvPr id="8" name="TextBox 7"/>
              <p:cNvSpPr txBox="1"/>
              <p:nvPr/>
            </p:nvSpPr>
            <p:spPr>
              <a:xfrm rot="5400000">
                <a:off x="7027025" y="3851536"/>
                <a:ext cx="3555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mr-IN" altLang="zh-CN" sz="2800" dirty="0"/>
                  <a:t>…</a:t>
                </a:r>
                <a:endParaRPr lang="en-US" sz="2800" dirty="0"/>
              </a:p>
            </p:txBody>
          </p:sp>
          <p:sp>
            <p:nvSpPr>
              <p:cNvPr id="13" name="Cube 12"/>
              <p:cNvSpPr/>
              <p:nvPr/>
            </p:nvSpPr>
            <p:spPr>
              <a:xfrm>
                <a:off x="6908707" y="2008172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Cube 29"/>
              <p:cNvSpPr/>
              <p:nvPr/>
            </p:nvSpPr>
            <p:spPr>
              <a:xfrm>
                <a:off x="6921622" y="256899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ube 30"/>
              <p:cNvSpPr/>
              <p:nvPr/>
            </p:nvSpPr>
            <p:spPr>
              <a:xfrm>
                <a:off x="6921622" y="316887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Cube 31"/>
              <p:cNvSpPr/>
              <p:nvPr/>
            </p:nvSpPr>
            <p:spPr>
              <a:xfrm>
                <a:off x="6908707" y="455796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>
                <a:spLocks noChangeAspect="1"/>
              </p:cNvSpPr>
              <p:nvPr/>
            </p:nvSpPr>
            <p:spPr>
              <a:xfrm>
                <a:off x="6987319" y="2135959"/>
                <a:ext cx="91440" cy="9144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381000" h="381000"/>
                <a:bevelB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7180724" y="2686053"/>
                <a:ext cx="91440" cy="9144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381000" h="381000"/>
                <a:bevelB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>
                <a:spLocks noChangeAspect="1"/>
              </p:cNvSpPr>
              <p:nvPr/>
            </p:nvSpPr>
            <p:spPr>
              <a:xfrm>
                <a:off x="6974431" y="3386094"/>
                <a:ext cx="91440" cy="9144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381000" h="381000"/>
                <a:bevelB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7180724" y="4840053"/>
                <a:ext cx="91440" cy="9144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381000" h="381000"/>
                <a:bevelB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7" name="Straight Arrow Connector 66"/>
            <p:cNvCxnSpPr/>
            <p:nvPr/>
          </p:nvCxnSpPr>
          <p:spPr>
            <a:xfrm flipV="1">
              <a:off x="6618135" y="2243801"/>
              <a:ext cx="1809497" cy="4322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6548684" y="2375591"/>
              <a:ext cx="19820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B</a:t>
              </a:r>
              <a:r>
                <a:rPr lang="en-US" altLang="zh-CN" sz="1600" dirty="0"/>
                <a:t>-Spline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interpolation</a:t>
              </a:r>
              <a:endParaRPr lang="en-US" sz="1600" dirty="0"/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 flipV="1">
              <a:off x="6634942" y="2808557"/>
              <a:ext cx="1809497" cy="4322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V="1">
              <a:off x="6645540" y="3427168"/>
              <a:ext cx="1809497" cy="4322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V="1">
              <a:off x="6628611" y="4804190"/>
              <a:ext cx="1809497" cy="4322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3" name="Group 162"/>
            <p:cNvGrpSpPr/>
            <p:nvPr/>
          </p:nvGrpSpPr>
          <p:grpSpPr>
            <a:xfrm>
              <a:off x="8450317" y="2019386"/>
              <a:ext cx="449666" cy="2947414"/>
              <a:chOff x="2686725" y="2135613"/>
              <a:chExt cx="449666" cy="2947414"/>
            </a:xfrm>
          </p:grpSpPr>
          <p:sp>
            <p:nvSpPr>
              <p:cNvPr id="164" name="TextBox 163"/>
              <p:cNvSpPr txBox="1"/>
              <p:nvPr/>
            </p:nvSpPr>
            <p:spPr>
              <a:xfrm>
                <a:off x="2892143" y="2699323"/>
                <a:ext cx="2165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</a:rPr>
                  <a:t>2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2704941" y="2135613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</a:rPr>
                  <a:t>1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2686725" y="3395971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</a:rPr>
                  <a:t>3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2924259" y="4847065"/>
                <a:ext cx="212132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aseline="-25000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7811923" y="5173474"/>
                  <a:ext cx="1331933" cy="6896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 b="0" i="0" smtClean="0">
                                  <a:latin typeface="Cambria Math" panose="02040503050406030204" pitchFamily="18" charset="0"/>
                                </a:rPr>
                                <m:t>core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altLang="zh-CN" sz="1600" i="1" dirty="0">
                      <a:latin typeface="Cambria Math" panose="02040503050406030204" pitchFamily="18" charset="0"/>
                    </a:rPr>
                    <a:t>,</a:t>
                  </a:r>
                  <a:br>
                    <a:rPr lang="en-US" altLang="zh-CN" sz="1600" i="1" dirty="0">
                      <a:latin typeface="Cambria Math" panose="02040503050406030204" pitchFamily="18" charset="0"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sz="1600" i="1" dirty="0">
                            <a:solidFill>
                              <a:prstClr val="black"/>
                            </a:solidFill>
                          </a:rPr>
                          <m:t>f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en-US" sz="1600" i="1" dirty="0"/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1923" y="5173474"/>
                  <a:ext cx="1331933" cy="68961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26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/>
            <p:cNvSpPr/>
            <p:nvPr/>
          </p:nvSpPr>
          <p:spPr>
            <a:xfrm>
              <a:off x="7573239" y="1128133"/>
              <a:ext cx="1754155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/>
                <a:t>EES interpolated </a:t>
              </a:r>
            </a:p>
            <a:p>
              <a:pPr algn="ctr"/>
              <a:r>
                <a:rPr lang="en-US" altLang="zh-CN" sz="1600" dirty="0"/>
                <a:t>PAW 1 density</a:t>
              </a:r>
            </a:p>
            <a:p>
              <a:pPr algn="ctr"/>
              <a:r>
                <a:rPr lang="en-US" altLang="zh-CN" sz="1600" dirty="0"/>
                <a:t>around each J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500628" y="1128934"/>
            <a:ext cx="3944501" cy="4716072"/>
            <a:chOff x="3500628" y="1128934"/>
            <a:chExt cx="3944501" cy="4716072"/>
          </a:xfrm>
        </p:grpSpPr>
        <p:grpSp>
          <p:nvGrpSpPr>
            <p:cNvPr id="53" name="Group 52"/>
            <p:cNvGrpSpPr/>
            <p:nvPr/>
          </p:nvGrpSpPr>
          <p:grpSpPr>
            <a:xfrm>
              <a:off x="6128712" y="2047264"/>
              <a:ext cx="557721" cy="2966791"/>
              <a:chOff x="6908707" y="2008172"/>
              <a:chExt cx="557721" cy="2966791"/>
            </a:xfrm>
          </p:grpSpPr>
          <p:sp>
            <p:nvSpPr>
              <p:cNvPr id="54" name="TextBox 53"/>
              <p:cNvSpPr txBox="1"/>
              <p:nvPr/>
            </p:nvSpPr>
            <p:spPr>
              <a:xfrm rot="5400000">
                <a:off x="7027025" y="3851536"/>
                <a:ext cx="3555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mr-IN" altLang="zh-CN" sz="2800" dirty="0"/>
                  <a:t>…</a:t>
                </a:r>
                <a:endParaRPr lang="en-US" sz="2800" dirty="0"/>
              </a:p>
            </p:txBody>
          </p:sp>
          <p:sp>
            <p:nvSpPr>
              <p:cNvPr id="55" name="Cube 54"/>
              <p:cNvSpPr/>
              <p:nvPr/>
            </p:nvSpPr>
            <p:spPr>
              <a:xfrm>
                <a:off x="6924076" y="2008172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/>
              <p:cNvSpPr/>
              <p:nvPr/>
            </p:nvSpPr>
            <p:spPr>
              <a:xfrm>
                <a:off x="6921622" y="256899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ube 56"/>
              <p:cNvSpPr/>
              <p:nvPr/>
            </p:nvSpPr>
            <p:spPr>
              <a:xfrm>
                <a:off x="6921622" y="316887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Cube 57"/>
              <p:cNvSpPr/>
              <p:nvPr/>
            </p:nvSpPr>
            <p:spPr>
              <a:xfrm>
                <a:off x="6908707" y="455796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Cube 62"/>
            <p:cNvSpPr>
              <a:spLocks noChangeAspect="1"/>
            </p:cNvSpPr>
            <p:nvPr/>
          </p:nvSpPr>
          <p:spPr>
            <a:xfrm>
              <a:off x="6162632" y="2121272"/>
              <a:ext cx="137160" cy="137160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ube 63"/>
            <p:cNvSpPr>
              <a:spLocks noChangeAspect="1"/>
            </p:cNvSpPr>
            <p:nvPr/>
          </p:nvSpPr>
          <p:spPr>
            <a:xfrm>
              <a:off x="6325428" y="2671366"/>
              <a:ext cx="137160" cy="137160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Cube 64"/>
            <p:cNvSpPr>
              <a:spLocks noChangeAspect="1"/>
            </p:cNvSpPr>
            <p:nvPr/>
          </p:nvSpPr>
          <p:spPr>
            <a:xfrm>
              <a:off x="6144081" y="3378994"/>
              <a:ext cx="137160" cy="137160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ube 65"/>
            <p:cNvSpPr>
              <a:spLocks noChangeAspect="1"/>
            </p:cNvSpPr>
            <p:nvPr/>
          </p:nvSpPr>
          <p:spPr>
            <a:xfrm>
              <a:off x="6335824" y="4825366"/>
              <a:ext cx="137160" cy="137160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Arrow Connector 89"/>
            <p:cNvCxnSpPr>
              <a:stCxn id="83" idx="5"/>
              <a:endCxn id="63" idx="2"/>
            </p:cNvCxnSpPr>
            <p:nvPr/>
          </p:nvCxnSpPr>
          <p:spPr>
            <a:xfrm>
              <a:off x="3551548" y="2203639"/>
              <a:ext cx="2611084" cy="3358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84" idx="5"/>
              <a:endCxn id="63" idx="3"/>
            </p:cNvCxnSpPr>
            <p:nvPr/>
          </p:nvCxnSpPr>
          <p:spPr>
            <a:xfrm flipV="1">
              <a:off x="3564463" y="2258432"/>
              <a:ext cx="2649604" cy="506028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85" idx="5"/>
              <a:endCxn id="63" idx="3"/>
            </p:cNvCxnSpPr>
            <p:nvPr/>
          </p:nvCxnSpPr>
          <p:spPr>
            <a:xfrm flipV="1">
              <a:off x="3564463" y="2258432"/>
              <a:ext cx="2649604" cy="1105908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V="1">
              <a:off x="3564463" y="2224207"/>
              <a:ext cx="2572209" cy="247728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/>
          </p:nvSpPr>
          <p:spPr>
            <a:xfrm>
              <a:off x="3622817" y="1875706"/>
              <a:ext cx="2616644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N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r</a:t>
              </a:r>
              <a:r>
                <a:rPr lang="en-US" sz="1600" dirty="0"/>
                <a:t>eductions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of</a:t>
              </a:r>
              <a:r>
                <a:rPr lang="zh-CN" altLang="en-US" sz="1600" dirty="0"/>
                <a:t> </a:t>
              </a:r>
              <a:r>
                <a:rPr lang="en-US" altLang="zh-CN" sz="1600" b="1" i="1" dirty="0"/>
                <a:t>s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around</a:t>
              </a:r>
              <a:r>
                <a:rPr lang="zh-CN" altLang="en-US" sz="1600" dirty="0"/>
                <a:t> </a:t>
              </a:r>
              <a:r>
                <a:rPr lang="en-US" altLang="zh-CN" sz="1600" i="1" dirty="0"/>
                <a:t>J=1</a:t>
              </a:r>
              <a:endParaRPr lang="en-US" sz="1600" i="1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500628" y="4840193"/>
              <a:ext cx="27305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N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r</a:t>
              </a:r>
              <a:r>
                <a:rPr lang="en-US" sz="1600" dirty="0"/>
                <a:t>eductions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of</a:t>
              </a:r>
              <a:r>
                <a:rPr lang="zh-CN" altLang="en-US" sz="1600" dirty="0"/>
                <a:t> </a:t>
              </a:r>
              <a:r>
                <a:rPr lang="en-US" altLang="zh-CN" sz="1600" b="1" i="1" dirty="0"/>
                <a:t>s</a:t>
              </a:r>
              <a:r>
                <a:rPr lang="zh-CN" altLang="en-US" sz="1600" b="1" i="1" dirty="0"/>
                <a:t> </a:t>
              </a:r>
              <a:r>
                <a:rPr lang="en-US" altLang="zh-CN" sz="1600" dirty="0"/>
                <a:t>around</a:t>
              </a:r>
              <a:r>
                <a:rPr lang="zh-CN" altLang="en-US" sz="1600" dirty="0"/>
                <a:t> </a:t>
              </a:r>
              <a:r>
                <a:rPr lang="en-US" altLang="zh-CN" sz="1600" i="1" dirty="0"/>
                <a:t>J=N</a:t>
              </a:r>
              <a:endParaRPr lang="en-US" sz="1600" i="1" dirty="0"/>
            </a:p>
          </p:txBody>
        </p:sp>
        <p:cxnSp>
          <p:nvCxnSpPr>
            <p:cNvPr id="107" name="Straight Arrow Connector 106"/>
            <p:cNvCxnSpPr>
              <a:endCxn id="58" idx="2"/>
            </p:cNvCxnSpPr>
            <p:nvPr/>
          </p:nvCxnSpPr>
          <p:spPr>
            <a:xfrm>
              <a:off x="3532680" y="2212503"/>
              <a:ext cx="2596032" cy="2645177"/>
            </a:xfrm>
            <a:prstGeom prst="straightConnector1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>
              <a:stCxn id="84" idx="5"/>
            </p:cNvCxnSpPr>
            <p:nvPr/>
          </p:nvCxnSpPr>
          <p:spPr>
            <a:xfrm>
              <a:off x="3564463" y="2764460"/>
              <a:ext cx="2517729" cy="2093220"/>
            </a:xfrm>
            <a:prstGeom prst="straightConnector1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>
              <a:off x="3546491" y="3374305"/>
              <a:ext cx="2545381" cy="1465888"/>
            </a:xfrm>
            <a:prstGeom prst="straightConnector1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>
              <a:off x="3574575" y="4851097"/>
              <a:ext cx="2530767" cy="11731"/>
            </a:xfrm>
            <a:prstGeom prst="straightConnector1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/>
            <p:cNvSpPr txBox="1"/>
            <p:nvPr/>
          </p:nvSpPr>
          <p:spPr>
            <a:xfrm>
              <a:off x="4219403" y="2182234"/>
              <a:ext cx="4811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latin typeface="Cambria" panose="02040503050406030204" pitchFamily="18" charset="0"/>
                </a:rPr>
                <a:t>Z</a:t>
              </a:r>
              <a:r>
                <a:rPr lang="en-US" sz="1600" i="1" baseline="-25000" dirty="0">
                  <a:latin typeface="Cambria" panose="02040503050406030204" pitchFamily="18" charset="0"/>
                </a:rPr>
                <a:t>11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4453061" y="2534490"/>
              <a:ext cx="537331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latin typeface="Cambria" panose="02040503050406030204" pitchFamily="18" charset="0"/>
                </a:rPr>
                <a:t>Z</a:t>
              </a:r>
              <a:r>
                <a:rPr lang="en-US" sz="1600" i="1" baseline="-25000" dirty="0">
                  <a:latin typeface="Cambria" panose="02040503050406030204" pitchFamily="18" charset="0"/>
                </a:rPr>
                <a:t>21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675627" y="2828703"/>
              <a:ext cx="5874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latin typeface="Cambria" panose="02040503050406030204" pitchFamily="18" charset="0"/>
                </a:rPr>
                <a:t>Z</a:t>
              </a:r>
              <a:r>
                <a:rPr lang="en-US" sz="1600" i="1" baseline="-25000" dirty="0">
                  <a:latin typeface="Cambria" panose="02040503050406030204" pitchFamily="18" charset="0"/>
                </a:rPr>
                <a:t>31</a:t>
              </a:r>
            </a:p>
          </p:txBody>
        </p:sp>
        <p:grpSp>
          <p:nvGrpSpPr>
            <p:cNvPr id="152" name="Group 151"/>
            <p:cNvGrpSpPr/>
            <p:nvPr/>
          </p:nvGrpSpPr>
          <p:grpSpPr>
            <a:xfrm>
              <a:off x="6095430" y="2052649"/>
              <a:ext cx="431450" cy="2919536"/>
              <a:chOff x="2704941" y="2163491"/>
              <a:chExt cx="431450" cy="2919536"/>
            </a:xfrm>
          </p:grpSpPr>
          <p:sp>
            <p:nvSpPr>
              <p:cNvPr id="153" name="TextBox 152"/>
              <p:cNvSpPr txBox="1"/>
              <p:nvPr/>
            </p:nvSpPr>
            <p:spPr>
              <a:xfrm>
                <a:off x="2892143" y="2699323"/>
                <a:ext cx="2165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</a:rPr>
                  <a:t>2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2746183" y="2163491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</a:rPr>
                  <a:t>1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2704941" y="3414343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</a:rPr>
                  <a:t>3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2924259" y="4847065"/>
                <a:ext cx="212132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aseline="-25000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5670412" y="5086850"/>
                  <a:ext cx="1774717" cy="75815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:r>
                    <a:rPr lang="en-US" altLang="zh-CN" sz="1600" dirty="0"/>
                    <a:t>     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1" i="1"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</m:d>
                      <m:r>
                        <m:rPr>
                          <m:nor/>
                        </m:rPr>
                        <a:rPr lang="en-US" altLang="zh-CN" sz="16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altLang="zh-CN" sz="16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br>
                    <a:rPr lang="en-US" altLang="zh-CN" sz="1600" b="1" i="1" dirty="0">
                      <a:latin typeface="Cambria Math" panose="02040503050406030204" pitchFamily="18" charset="0"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sub>
                          <m:sup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lang="en-US" altLang="zh-CN" sz="16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</m:t>
                        </m:r>
                        <m:r>
                          <m:rPr>
                            <m:nor/>
                          </m:rP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sz="1600" b="1" i="1" dirty="0">
                            <a:solidFill>
                              <a:prstClr val="black"/>
                            </a:solidFill>
                          </a:rPr>
                          <m:t>s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near</m:t>
                        </m:r>
                        <m:r>
                          <a:rPr lang="en-US" altLang="zh-CN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oMath>
                    </m:oMathPara>
                  </a14:m>
                  <a:endParaRPr lang="en-US" sz="1600" i="1" dirty="0"/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0412" y="5086850"/>
                  <a:ext cx="1774717" cy="758156"/>
                </a:xfrm>
                <a:prstGeom prst="rect">
                  <a:avLst/>
                </a:prstGeom>
                <a:blipFill>
                  <a:blip r:embed="rId9"/>
                  <a:stretch>
                    <a:fillRect b="-8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ectangle 20"/>
            <p:cNvSpPr/>
            <p:nvPr/>
          </p:nvSpPr>
          <p:spPr>
            <a:xfrm>
              <a:off x="5653449" y="1128934"/>
              <a:ext cx="148876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/>
                <a:t>EES weighted </a:t>
              </a:r>
            </a:p>
            <a:p>
              <a:pPr algn="ctr"/>
              <a:r>
                <a:rPr lang="en-US" altLang="zh-CN" sz="1600" dirty="0"/>
                <a:t>KS states</a:t>
              </a:r>
              <a:br>
                <a:rPr lang="en-US" altLang="zh-CN" sz="1600" dirty="0"/>
              </a:br>
              <a:r>
                <a:rPr lang="en-US" altLang="zh-CN" sz="1600" dirty="0"/>
                <a:t>around </a:t>
              </a:r>
              <a:r>
                <a:rPr lang="en-US" altLang="zh-CN" sz="1600" i="1" dirty="0"/>
                <a:t>J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9" name="TextBox 168"/>
                <p:cNvSpPr txBox="1"/>
                <p:nvPr/>
              </p:nvSpPr>
              <p:spPr>
                <a:xfrm>
                  <a:off x="4979804" y="3264298"/>
                  <a:ext cx="587472" cy="369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600" b="0" i="0" smtClean="0">
                                    <a:latin typeface="Cambria Math" panose="02040503050406030204" pitchFamily="18" charset="0"/>
                                  </a:rPr>
                                  <m:t>KS</m:t>
                                </m:r>
                              </m:sub>
                            </m:s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600" i="1" baseline="-25000" dirty="0"/>
                </a:p>
              </p:txBody>
            </p:sp>
          </mc:Choice>
          <mc:Fallback xmlns="">
            <p:sp>
              <p:nvSpPr>
                <p:cNvPr id="169" name="TextBox 1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9804" y="3264298"/>
                  <a:ext cx="587472" cy="36946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r="-72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8548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2" y="18782"/>
            <a:ext cx="9092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00CC"/>
                </a:solidFill>
              </a:rPr>
              <a:t>Grand Challenge Application</a:t>
            </a:r>
            <a:r>
              <a:rPr lang="en-US" sz="2800" dirty="0">
                <a:solidFill>
                  <a:srgbClr val="0000CC"/>
                </a:solidFill>
              </a:rPr>
              <a:t>: Perovskite solar cells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3735" y="3432663"/>
            <a:ext cx="4948714" cy="3336926"/>
            <a:chOff x="113735" y="3432663"/>
            <a:chExt cx="4948714" cy="3336926"/>
          </a:xfrm>
        </p:grpSpPr>
        <p:sp>
          <p:nvSpPr>
            <p:cNvPr id="8" name="TextBox 7"/>
            <p:cNvSpPr txBox="1"/>
            <p:nvPr/>
          </p:nvSpPr>
          <p:spPr>
            <a:xfrm>
              <a:off x="372898" y="3432663"/>
              <a:ext cx="11805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CC"/>
                  </a:solidFill>
                </a:rPr>
                <a:t>MAI-term.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17388" y="3432663"/>
              <a:ext cx="130106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00CC"/>
                  </a:solidFill>
                </a:rPr>
                <a:t>PbI</a:t>
              </a:r>
              <a:r>
                <a:rPr lang="en-US" b="1" baseline="-25000" dirty="0">
                  <a:solidFill>
                    <a:srgbClr val="0000CC"/>
                  </a:solidFill>
                </a:rPr>
                <a:t>2</a:t>
              </a:r>
              <a:r>
                <a:rPr lang="en-US" b="1" dirty="0">
                  <a:solidFill>
                    <a:srgbClr val="0000CC"/>
                  </a:solidFill>
                </a:rPr>
                <a:t>-defect.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44791" y="3432663"/>
              <a:ext cx="11824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CC"/>
                  </a:solidFill>
                </a:rPr>
                <a:t>PbI</a:t>
              </a:r>
              <a:r>
                <a:rPr lang="en-US" b="1" baseline="-25000" dirty="0">
                  <a:solidFill>
                    <a:srgbClr val="0000CC"/>
                  </a:solidFill>
                </a:rPr>
                <a:t>2</a:t>
              </a:r>
              <a:r>
                <a:rPr lang="en-US" b="1" dirty="0">
                  <a:solidFill>
                    <a:srgbClr val="0000CC"/>
                  </a:solidFill>
                </a:rPr>
                <a:t>-term.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 bwMode="auto">
            <a:xfrm>
              <a:off x="113735" y="3758184"/>
              <a:ext cx="4948714" cy="3011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6422847" y="585213"/>
            <a:ext cx="27996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CC"/>
                </a:solidFill>
              </a:rPr>
              <a:t>Pros: </a:t>
            </a:r>
          </a:p>
          <a:p>
            <a:r>
              <a:rPr lang="en-US" dirty="0"/>
              <a:t>      High eff., low cost,    </a:t>
            </a:r>
            <a:br>
              <a:rPr lang="en-US" dirty="0"/>
            </a:br>
            <a:r>
              <a:rPr lang="en-US" dirty="0"/>
              <a:t>      tunable band gap (ABX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CC"/>
                </a:solidFill>
              </a:rPr>
              <a:t>Cons:</a:t>
            </a:r>
          </a:p>
          <a:p>
            <a:r>
              <a:rPr lang="en-US" dirty="0"/>
              <a:t>     Instability: water, air, </a:t>
            </a:r>
            <a:br>
              <a:rPr lang="en-US" dirty="0"/>
            </a:br>
            <a:r>
              <a:rPr lang="en-US" dirty="0"/>
              <a:t>     light, interface … &amp;</a:t>
            </a:r>
          </a:p>
          <a:p>
            <a:r>
              <a:rPr lang="en-US" dirty="0"/>
              <a:t>     toxic compounds.</a:t>
            </a:r>
          </a:p>
        </p:txBody>
      </p:sp>
      <p:sp>
        <p:nvSpPr>
          <p:cNvPr id="6" name="Rectangle 5"/>
          <p:cNvSpPr/>
          <p:nvPr/>
        </p:nvSpPr>
        <p:spPr>
          <a:xfrm>
            <a:off x="311331" y="555050"/>
            <a:ext cx="14879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</a:rPr>
              <a:t>CH</a:t>
            </a:r>
            <a:r>
              <a:rPr lang="en-US" sz="2000" b="1" baseline="-25000" dirty="0">
                <a:solidFill>
                  <a:srgbClr val="0000CC"/>
                </a:solidFill>
              </a:rPr>
              <a:t>3</a:t>
            </a:r>
            <a:r>
              <a:rPr lang="en-US" sz="2000" b="1" dirty="0">
                <a:solidFill>
                  <a:srgbClr val="0000CC"/>
                </a:solidFill>
              </a:rPr>
              <a:t>NH</a:t>
            </a:r>
            <a:r>
              <a:rPr lang="en-US" sz="2000" b="1" baseline="-25000" dirty="0">
                <a:solidFill>
                  <a:srgbClr val="0000CC"/>
                </a:solidFill>
              </a:rPr>
              <a:t>3</a:t>
            </a:r>
            <a:r>
              <a:rPr lang="en-US" sz="2000" b="1" dirty="0">
                <a:solidFill>
                  <a:srgbClr val="0000CC"/>
                </a:solidFill>
              </a:rPr>
              <a:t>PbX</a:t>
            </a:r>
            <a:r>
              <a:rPr lang="en-US" sz="2000" b="1" baseline="-25000" dirty="0">
                <a:solidFill>
                  <a:srgbClr val="0000CC"/>
                </a:solidFill>
              </a:rPr>
              <a:t>3</a:t>
            </a:r>
            <a:endParaRPr lang="en-US" sz="2000" b="1" dirty="0">
              <a:solidFill>
                <a:srgbClr val="0000CC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090166" y="2616538"/>
            <a:ext cx="3994886" cy="4231179"/>
            <a:chOff x="5090166" y="2616538"/>
            <a:chExt cx="3994886" cy="4231179"/>
          </a:xfrm>
        </p:grpSpPr>
        <p:sp>
          <p:nvSpPr>
            <p:cNvPr id="7" name="Down Arrow 6"/>
            <p:cNvSpPr/>
            <p:nvPr/>
          </p:nvSpPr>
          <p:spPr>
            <a:xfrm>
              <a:off x="7294227" y="2616538"/>
              <a:ext cx="149338" cy="968873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65369" y="2754135"/>
              <a:ext cx="1412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33CC"/>
                  </a:solidFill>
                </a:rPr>
                <a:t>PAW in </a:t>
              </a:r>
              <a:r>
                <a:rPr lang="en-US" sz="2000" b="1" dirty="0" err="1">
                  <a:solidFill>
                    <a:srgbClr val="0033CC"/>
                  </a:solidFill>
                </a:rPr>
                <a:t>OpenAtom</a:t>
              </a:r>
              <a:endParaRPr lang="en-US" sz="2000" b="1" dirty="0">
                <a:solidFill>
                  <a:srgbClr val="0033CC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90166" y="3708396"/>
              <a:ext cx="3994886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0000CC"/>
                  </a:solidFill>
                </a:rPr>
                <a:t>Understand:</a:t>
              </a:r>
              <a:r>
                <a:rPr lang="en-US" dirty="0"/>
                <a:t> mechanism of </a:t>
              </a:r>
              <a:br>
                <a:rPr lang="en-US" dirty="0"/>
              </a:br>
              <a:r>
                <a:rPr lang="en-US" dirty="0"/>
                <a:t>     instability/degradation.</a:t>
              </a:r>
              <a:br>
                <a:rPr lang="en-US" dirty="0"/>
              </a:b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0000CC"/>
                  </a:solidFill>
                </a:rPr>
                <a:t>Search:</a:t>
              </a:r>
              <a:r>
                <a:rPr lang="en-US" dirty="0">
                  <a:solidFill>
                    <a:srgbClr val="0000CC"/>
                  </a:solidFill>
                </a:rPr>
                <a:t> </a:t>
              </a:r>
              <a:r>
                <a:rPr lang="en-US" dirty="0"/>
                <a:t>non-toxic B</a:t>
              </a:r>
              <a:r>
                <a:rPr lang="en-US" baseline="30000" dirty="0"/>
                <a:t>2+</a:t>
              </a:r>
              <a:r>
                <a:rPr lang="en-US" dirty="0"/>
                <a:t> (Fe, Co, Ni,…) </a:t>
              </a:r>
              <a:br>
                <a:rPr lang="en-US" dirty="0"/>
              </a:br>
              <a:r>
                <a:rPr lang="en-US" dirty="0"/>
                <a:t>     for new high perf. materials.</a:t>
              </a:r>
              <a:br>
                <a:rPr lang="en-US" dirty="0"/>
              </a:b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0000CC"/>
                  </a:solidFill>
                </a:rPr>
                <a:t>Design:</a:t>
              </a:r>
              <a:r>
                <a:rPr lang="en-US" b="1" dirty="0"/>
                <a:t> </a:t>
              </a:r>
              <a:r>
                <a:rPr lang="en-US" dirty="0"/>
                <a:t>new interface/encapsulation   </a:t>
              </a:r>
              <a:br>
                <a:rPr lang="en-US" dirty="0"/>
              </a:br>
              <a:r>
                <a:rPr lang="en-US" dirty="0"/>
                <a:t>    for novel devices with long lifetime.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0000CC"/>
                  </a:solidFill>
                </a:rPr>
                <a:t>System size: </a:t>
              </a:r>
              <a:r>
                <a:rPr lang="en-US" dirty="0"/>
                <a:t>512 atoms (4x4x2 MAPbI</a:t>
              </a:r>
              <a:r>
                <a:rPr lang="en-US" baseline="-25000" dirty="0"/>
                <a:t>3 </a:t>
              </a:r>
              <a:r>
                <a:rPr lang="en-US" dirty="0"/>
                <a:t>+128 water), 1264 states</a:t>
              </a:r>
              <a:endParaRPr lang="en-US" b="1" dirty="0">
                <a:solidFill>
                  <a:srgbClr val="0000CC"/>
                </a:solidFill>
              </a:endParaRPr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9" t="1890" r="888" b="2258"/>
          <a:stretch/>
        </p:blipFill>
        <p:spPr bwMode="auto">
          <a:xfrm>
            <a:off x="95443" y="924382"/>
            <a:ext cx="2377444" cy="233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" t="14777" r="72095" b="29021"/>
          <a:stretch/>
        </p:blipFill>
        <p:spPr bwMode="auto">
          <a:xfrm>
            <a:off x="1720455" y="984572"/>
            <a:ext cx="1282449" cy="17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799239" y="2458272"/>
            <a:ext cx="108290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CC"/>
                </a:solidFill>
              </a:rPr>
              <a:t> </a:t>
            </a:r>
            <a:r>
              <a:rPr lang="en-US" sz="1600" b="1" dirty="0">
                <a:solidFill>
                  <a:srgbClr val="0000CC"/>
                </a:solidFill>
              </a:rPr>
              <a:t>CH</a:t>
            </a:r>
            <a:r>
              <a:rPr lang="en-US" sz="1600" b="1" baseline="-25000" dirty="0">
                <a:solidFill>
                  <a:srgbClr val="0000CC"/>
                </a:solidFill>
              </a:rPr>
              <a:t>3</a:t>
            </a:r>
            <a:r>
              <a:rPr lang="en-US" sz="1600" b="1" dirty="0">
                <a:solidFill>
                  <a:srgbClr val="0000CC"/>
                </a:solidFill>
              </a:rPr>
              <a:t>NH</a:t>
            </a:r>
            <a:r>
              <a:rPr lang="en-US" sz="1600" b="1" baseline="-25000" dirty="0">
                <a:solidFill>
                  <a:srgbClr val="0000CC"/>
                </a:solidFill>
              </a:rPr>
              <a:t>3</a:t>
            </a:r>
            <a:r>
              <a:rPr lang="en-US" sz="1600" b="1" dirty="0">
                <a:solidFill>
                  <a:srgbClr val="0000CC"/>
                </a:solidFill>
              </a:rPr>
              <a:t> </a:t>
            </a:r>
            <a:r>
              <a:rPr lang="en-US" sz="1600" dirty="0">
                <a:solidFill>
                  <a:srgbClr val="0000CC"/>
                </a:solidFill>
              </a:rPr>
              <a:t>    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032957" y="2121291"/>
            <a:ext cx="78624" cy="359837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3314975" y="555050"/>
            <a:ext cx="3107872" cy="2881456"/>
            <a:chOff x="3314975" y="555050"/>
            <a:chExt cx="3107872" cy="288145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" t="13987" r="2514" b="46684"/>
            <a:stretch/>
          </p:blipFill>
          <p:spPr bwMode="auto">
            <a:xfrm>
              <a:off x="3314975" y="555050"/>
              <a:ext cx="3107872" cy="2881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988622" y="722364"/>
              <a:ext cx="1630037" cy="232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949446" y="1398458"/>
              <a:ext cx="1630037" cy="232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807092" y="838762"/>
              <a:ext cx="174256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CC"/>
                  </a:solidFill>
                </a:rPr>
                <a:t>Perovskite solar cells reach Si eff.</a:t>
              </a:r>
            </a:p>
          </p:txBody>
        </p:sp>
        <p:sp>
          <p:nvSpPr>
            <p:cNvPr id="15" name="Down Arrow 14"/>
            <p:cNvSpPr/>
            <p:nvPr/>
          </p:nvSpPr>
          <p:spPr>
            <a:xfrm rot="16200000">
              <a:off x="5475670" y="915623"/>
              <a:ext cx="236644" cy="414083"/>
            </a:xfrm>
            <a:prstGeom prst="down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1854822" y="789084"/>
            <a:ext cx="883073" cy="1969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8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4802" y="18662"/>
            <a:ext cx="2414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</a:rPr>
              <a:t>Conclusions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1777" y="656683"/>
            <a:ext cx="849373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PAW-KS-DFT is an important method in computational science</a:t>
            </a:r>
            <a:br>
              <a:rPr lang="en-US" sz="2400" dirty="0"/>
            </a:br>
            <a:r>
              <a:rPr lang="en-US" sz="2400" dirty="0"/>
              <a:t>that allows computations beyond PW-KS-DFT – heavy atoms.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Using EES Interpolation, we have derived a multi-length scale</a:t>
            </a:r>
            <a:br>
              <a:rPr lang="en-US" sz="2400" dirty="0"/>
            </a:br>
            <a:r>
              <a:rPr lang="en-US" sz="2400" dirty="0"/>
              <a:t>PAW technique that scales as </a:t>
            </a:r>
            <a:r>
              <a:rPr lang="en-US" sz="2400" i="1" dirty="0"/>
              <a:t>N</a:t>
            </a:r>
            <a:r>
              <a:rPr lang="en-US" sz="2400" baseline="30000" dirty="0"/>
              <a:t>2</a:t>
            </a:r>
            <a:r>
              <a:rPr lang="en-US" sz="2400" dirty="0"/>
              <a:t> log </a:t>
            </a:r>
            <a:r>
              <a:rPr lang="en-US" sz="2400" i="1" dirty="0"/>
              <a:t>N</a:t>
            </a:r>
            <a:r>
              <a:rPr lang="en-US" sz="2400" dirty="0"/>
              <a:t> (all energy terms and all </a:t>
            </a:r>
            <a:br>
              <a:rPr lang="en-US" sz="2400" dirty="0"/>
            </a:br>
            <a:r>
              <a:rPr lang="en-US" sz="2400" dirty="0"/>
              <a:t>derivatives) </a:t>
            </a:r>
            <a:r>
              <a:rPr lang="en-US" sz="2400" i="1" dirty="0"/>
              <a:t>– </a:t>
            </a:r>
            <a:r>
              <a:rPr lang="en-US" sz="2400" dirty="0"/>
              <a:t>an important advance and 100 pages of latex.</a:t>
            </a:r>
            <a:br>
              <a:rPr lang="en-US" sz="2400" i="1" dirty="0"/>
            </a:br>
            <a:endParaRPr lang="en-US" sz="2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Charm++  parallel framework developed; communication scaling</a:t>
            </a:r>
            <a:br>
              <a:rPr lang="en-US" sz="2400" dirty="0"/>
            </a:br>
            <a:r>
              <a:rPr lang="en-US" sz="2400" dirty="0"/>
              <a:t>analysis complete. Currently implementing.</a:t>
            </a:r>
          </a:p>
        </p:txBody>
      </p:sp>
      <p:pic>
        <p:nvPicPr>
          <p:cNvPr id="6" name="Picture 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7"/>
          <a:stretch>
            <a:fillRect/>
          </a:stretch>
        </p:blipFill>
        <p:spPr bwMode="auto">
          <a:xfrm>
            <a:off x="3300723" y="4300750"/>
            <a:ext cx="2855841" cy="230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983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-80143" y="-69438"/>
            <a:ext cx="929238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latin typeface="Times New Roman" panose="02020603050405020304" pitchFamily="18" charset="0"/>
              </a:rPr>
              <a:t>Goal: </a:t>
            </a:r>
            <a:r>
              <a:rPr lang="en-US" altLang="en-US" sz="3000" dirty="0">
                <a:latin typeface="Times New Roman" panose="02020603050405020304" pitchFamily="18" charset="0"/>
              </a:rPr>
              <a:t>The study of complex heterogeneous systems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Times New Roman" panose="02020603050405020304" pitchFamily="18" charset="0"/>
              </a:rPr>
              <a:t>           discern emergent and new physics and create impact</a:t>
            </a:r>
          </a:p>
        </p:txBody>
      </p:sp>
      <p:sp>
        <p:nvSpPr>
          <p:cNvPr id="13316" name="Rectangle 8"/>
          <p:cNvSpPr>
            <a:spLocks noChangeArrowheads="1"/>
          </p:cNvSpPr>
          <p:nvPr/>
        </p:nvSpPr>
        <p:spPr bwMode="auto">
          <a:xfrm>
            <a:off x="6064250" y="3581400"/>
            <a:ext cx="723900" cy="15557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7" name="Rectangle 9"/>
          <p:cNvSpPr>
            <a:spLocks noChangeArrowheads="1"/>
          </p:cNvSpPr>
          <p:nvPr/>
        </p:nvSpPr>
        <p:spPr bwMode="auto">
          <a:xfrm>
            <a:off x="6515100" y="3581400"/>
            <a:ext cx="1301750" cy="2587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8" name="Rectangle 11"/>
          <p:cNvSpPr>
            <a:spLocks noChangeArrowheads="1"/>
          </p:cNvSpPr>
          <p:nvPr/>
        </p:nvSpPr>
        <p:spPr bwMode="auto">
          <a:xfrm>
            <a:off x="4827588" y="4238625"/>
            <a:ext cx="795337" cy="31273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9" name="Rectangle 13"/>
          <p:cNvSpPr>
            <a:spLocks noChangeArrowheads="1"/>
          </p:cNvSpPr>
          <p:nvPr/>
        </p:nvSpPr>
        <p:spPr bwMode="auto">
          <a:xfrm>
            <a:off x="6643688" y="3783013"/>
            <a:ext cx="144462" cy="15557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20" name="Rectangle 14"/>
          <p:cNvSpPr>
            <a:spLocks noChangeArrowheads="1"/>
          </p:cNvSpPr>
          <p:nvPr/>
        </p:nvSpPr>
        <p:spPr bwMode="auto">
          <a:xfrm>
            <a:off x="6916738" y="3783013"/>
            <a:ext cx="146050" cy="15557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21" name="Rectangle 43"/>
          <p:cNvSpPr>
            <a:spLocks noChangeArrowheads="1"/>
          </p:cNvSpPr>
          <p:nvPr/>
        </p:nvSpPr>
        <p:spPr bwMode="auto">
          <a:xfrm>
            <a:off x="6010275" y="4743450"/>
            <a:ext cx="539750" cy="3524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22" name="Rectangle 44"/>
          <p:cNvSpPr>
            <a:spLocks noChangeArrowheads="1"/>
          </p:cNvSpPr>
          <p:nvPr/>
        </p:nvSpPr>
        <p:spPr bwMode="auto">
          <a:xfrm>
            <a:off x="5586759" y="6149975"/>
            <a:ext cx="615950" cy="1492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133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54" y="3533226"/>
            <a:ext cx="4120286" cy="17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5" name="Group 58"/>
          <p:cNvGrpSpPr>
            <a:grpSpLocks/>
          </p:cNvGrpSpPr>
          <p:nvPr/>
        </p:nvGrpSpPr>
        <p:grpSpPr bwMode="auto">
          <a:xfrm>
            <a:off x="5404983" y="1040982"/>
            <a:ext cx="3023510" cy="2235672"/>
            <a:chOff x="4080" y="2784"/>
            <a:chExt cx="1680" cy="1200"/>
          </a:xfrm>
        </p:grpSpPr>
        <p:sp>
          <p:nvSpPr>
            <p:cNvPr id="13327" name="Rectangle 45"/>
            <p:cNvSpPr>
              <a:spLocks noChangeArrowheads="1"/>
            </p:cNvSpPr>
            <p:nvPr/>
          </p:nvSpPr>
          <p:spPr bwMode="auto">
            <a:xfrm>
              <a:off x="5001" y="2988"/>
              <a:ext cx="358" cy="2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3328" name="Rectangle 46"/>
            <p:cNvSpPr>
              <a:spLocks noChangeArrowheads="1"/>
            </p:cNvSpPr>
            <p:nvPr/>
          </p:nvSpPr>
          <p:spPr bwMode="auto">
            <a:xfrm>
              <a:off x="4982" y="3672"/>
              <a:ext cx="438" cy="2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pic>
          <p:nvPicPr>
            <p:cNvPr id="13330" name="Picture 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8" t="3229" r="7385" b="15588"/>
            <a:stretch/>
          </p:blipFill>
          <p:spPr bwMode="auto">
            <a:xfrm>
              <a:off x="4080" y="2784"/>
              <a:ext cx="1680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91FCFF9-9939-48DA-A4DB-88DD41EE0CAF}"/>
              </a:ext>
            </a:extLst>
          </p:cNvPr>
          <p:cNvGrpSpPr/>
          <p:nvPr/>
        </p:nvGrpSpPr>
        <p:grpSpPr>
          <a:xfrm>
            <a:off x="5676191" y="3333168"/>
            <a:ext cx="2871788" cy="2410289"/>
            <a:chOff x="5280025" y="4306573"/>
            <a:chExt cx="2871788" cy="2410289"/>
          </a:xfrm>
        </p:grpSpPr>
        <p:grpSp>
          <p:nvGrpSpPr>
            <p:cNvPr id="13323" name="Group 48"/>
            <p:cNvGrpSpPr>
              <a:grpSpLocks/>
            </p:cNvGrpSpPr>
            <p:nvPr/>
          </p:nvGrpSpPr>
          <p:grpSpPr bwMode="auto">
            <a:xfrm>
              <a:off x="5280025" y="4480074"/>
              <a:ext cx="2871788" cy="2236788"/>
              <a:chOff x="793" y="709"/>
              <a:chExt cx="4037" cy="2812"/>
            </a:xfrm>
          </p:grpSpPr>
          <p:pic>
            <p:nvPicPr>
              <p:cNvPr id="13332" name="Picture 49" descr="aSi_solarcell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3" y="709"/>
                <a:ext cx="3992" cy="2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33" name="Rectangle 50"/>
              <p:cNvSpPr>
                <a:spLocks noChangeArrowheads="1"/>
              </p:cNvSpPr>
              <p:nvPr/>
            </p:nvSpPr>
            <p:spPr bwMode="auto">
              <a:xfrm>
                <a:off x="889" y="1434"/>
                <a:ext cx="948" cy="43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34" name="Rectangle 51"/>
              <p:cNvSpPr>
                <a:spLocks noChangeArrowheads="1"/>
              </p:cNvSpPr>
              <p:nvPr/>
            </p:nvSpPr>
            <p:spPr bwMode="auto">
              <a:xfrm>
                <a:off x="793" y="2966"/>
                <a:ext cx="1083" cy="18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35" name="Rectangle 52"/>
              <p:cNvSpPr>
                <a:spLocks noChangeArrowheads="1"/>
              </p:cNvSpPr>
              <p:nvPr/>
            </p:nvSpPr>
            <p:spPr bwMode="auto">
              <a:xfrm>
                <a:off x="3651" y="1434"/>
                <a:ext cx="998" cy="43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36" name="Rectangle 53"/>
              <p:cNvSpPr>
                <a:spLocks noChangeArrowheads="1"/>
              </p:cNvSpPr>
              <p:nvPr/>
            </p:nvSpPr>
            <p:spPr bwMode="auto">
              <a:xfrm>
                <a:off x="3606" y="2592"/>
                <a:ext cx="1224" cy="43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37" name="Rectangle 54"/>
              <p:cNvSpPr>
                <a:spLocks noChangeArrowheads="1"/>
              </p:cNvSpPr>
              <p:nvPr/>
            </p:nvSpPr>
            <p:spPr bwMode="auto">
              <a:xfrm>
                <a:off x="3470" y="3070"/>
                <a:ext cx="1224" cy="43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-6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162746" y="4306573"/>
              <a:ext cx="10743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E6AF00"/>
                  </a:solidFill>
                  <a:latin typeface="Monotype Corsiva" panose="03010101010201010101" pitchFamily="66" charset="0"/>
                </a:rPr>
                <a:t>Light in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38E9C3-2398-4D14-BDC5-5CD0D21C6618}"/>
              </a:ext>
            </a:extLst>
          </p:cNvPr>
          <p:cNvGrpSpPr/>
          <p:nvPr/>
        </p:nvGrpSpPr>
        <p:grpSpPr>
          <a:xfrm>
            <a:off x="1995632" y="5486400"/>
            <a:ext cx="3015442" cy="1321374"/>
            <a:chOff x="1967731" y="4610134"/>
            <a:chExt cx="4175376" cy="209546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375710-DB20-45A0-BD11-FB5C5D282FCF}"/>
                </a:ext>
              </a:extLst>
            </p:cNvPr>
            <p:cNvSpPr txBox="1"/>
            <p:nvPr/>
          </p:nvSpPr>
          <p:spPr>
            <a:xfrm>
              <a:off x="3274637" y="4610134"/>
              <a:ext cx="1656282" cy="634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827C4"/>
                  </a:solidFill>
                </a:rPr>
                <a:t>Hardware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2BC8E5-E79A-4C54-B985-C145C39142EE}"/>
                </a:ext>
              </a:extLst>
            </p:cNvPr>
            <p:cNvSpPr txBox="1"/>
            <p:nvPr/>
          </p:nvSpPr>
          <p:spPr>
            <a:xfrm>
              <a:off x="1967731" y="5922018"/>
              <a:ext cx="1536422" cy="634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827C4"/>
                  </a:solidFill>
                </a:rPr>
                <a:t>Software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0C87251-D934-408D-835F-1131927680A3}"/>
                </a:ext>
              </a:extLst>
            </p:cNvPr>
            <p:cNvSpPr txBox="1"/>
            <p:nvPr/>
          </p:nvSpPr>
          <p:spPr>
            <a:xfrm>
              <a:off x="4646638" y="5931504"/>
              <a:ext cx="1496469" cy="634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827C4"/>
                  </a:solidFill>
                </a:rPr>
                <a:t>Methods</a:t>
              </a:r>
            </a:p>
          </p:txBody>
        </p:sp>
        <p:sp>
          <p:nvSpPr>
            <p:cNvPr id="30" name="Curved Right Arrow 12">
              <a:extLst>
                <a:ext uri="{FF2B5EF4-FFF2-40B4-BE49-F238E27FC236}">
                  <a16:creationId xmlns:a16="http://schemas.microsoft.com/office/drawing/2014/main" id="{05BD42DA-8E12-4BE7-B999-121844E60289}"/>
                </a:ext>
              </a:extLst>
            </p:cNvPr>
            <p:cNvSpPr/>
            <p:nvPr/>
          </p:nvSpPr>
          <p:spPr>
            <a:xfrm rot="894411">
              <a:off x="2430022" y="4834972"/>
              <a:ext cx="494810" cy="1197757"/>
            </a:xfrm>
            <a:prstGeom prst="curvedRightArrow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Curved Right Arrow 13">
              <a:extLst>
                <a:ext uri="{FF2B5EF4-FFF2-40B4-BE49-F238E27FC236}">
                  <a16:creationId xmlns:a16="http://schemas.microsoft.com/office/drawing/2014/main" id="{A552BE86-1EC5-4250-82F8-85BC1C512D1B}"/>
                </a:ext>
              </a:extLst>
            </p:cNvPr>
            <p:cNvSpPr/>
            <p:nvPr/>
          </p:nvSpPr>
          <p:spPr>
            <a:xfrm rot="19950526" flipH="1" flipV="1">
              <a:off x="5320083" y="4647800"/>
              <a:ext cx="466651" cy="1318148"/>
            </a:xfrm>
            <a:prstGeom prst="curvedRightArrow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Curved Right Arrow 14">
              <a:extLst>
                <a:ext uri="{FF2B5EF4-FFF2-40B4-BE49-F238E27FC236}">
                  <a16:creationId xmlns:a16="http://schemas.microsoft.com/office/drawing/2014/main" id="{489A7CD1-6D9A-4445-8273-0A91E0FDDE5F}"/>
                </a:ext>
              </a:extLst>
            </p:cNvPr>
            <p:cNvSpPr/>
            <p:nvPr/>
          </p:nvSpPr>
          <p:spPr>
            <a:xfrm rot="16200000">
              <a:off x="3896709" y="5893679"/>
              <a:ext cx="345286" cy="1132456"/>
            </a:xfrm>
            <a:prstGeom prst="curvedRightArrow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9B6B881-F603-4015-A21F-25A0C2BF99F3}"/>
                </a:ext>
              </a:extLst>
            </p:cNvPr>
            <p:cNvSpPr/>
            <p:nvPr/>
          </p:nvSpPr>
          <p:spPr>
            <a:xfrm>
              <a:off x="1981200" y="4648200"/>
              <a:ext cx="4114947" cy="2057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5BC9311-F4CB-4E43-A9E2-818C4905C3B0}"/>
              </a:ext>
            </a:extLst>
          </p:cNvPr>
          <p:cNvSpPr txBox="1"/>
          <p:nvPr/>
        </p:nvSpPr>
        <p:spPr>
          <a:xfrm>
            <a:off x="2919756" y="583654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solidFill>
                <a:srgbClr val="0827C4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6662630-0184-459A-91A7-A55826E81F8F}"/>
              </a:ext>
            </a:extLst>
          </p:cNvPr>
          <p:cNvSpPr txBox="1"/>
          <p:nvPr/>
        </p:nvSpPr>
        <p:spPr>
          <a:xfrm>
            <a:off x="2537477" y="5759086"/>
            <a:ext cx="2060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/>
              <a:t>Scientific Insight </a:t>
            </a:r>
          </a:p>
          <a:p>
            <a:pPr algn="ctr"/>
            <a:r>
              <a:rPr lang="en-US" sz="2000" b="1" i="1" dirty="0"/>
              <a:t>From Modeling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9A95C4-6235-46D6-9573-C5C11389676E}"/>
              </a:ext>
            </a:extLst>
          </p:cNvPr>
          <p:cNvSpPr txBox="1"/>
          <p:nvPr/>
        </p:nvSpPr>
        <p:spPr>
          <a:xfrm>
            <a:off x="4982144" y="5727227"/>
            <a:ext cx="1742913" cy="92333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0033CC"/>
                </a:solidFill>
              </a:rPr>
              <a:t>Physics-based</a:t>
            </a:r>
            <a:br>
              <a:rPr lang="en-US" i="1" dirty="0">
                <a:solidFill>
                  <a:srgbClr val="0033CC"/>
                </a:solidFill>
              </a:rPr>
            </a:br>
            <a:r>
              <a:rPr lang="en-US" i="1" dirty="0">
                <a:solidFill>
                  <a:srgbClr val="0033CC"/>
                </a:solidFill>
              </a:rPr>
              <a:t>solutions for</a:t>
            </a:r>
            <a:br>
              <a:rPr lang="en-US" i="1" dirty="0">
                <a:solidFill>
                  <a:srgbClr val="0033CC"/>
                </a:solidFill>
              </a:rPr>
            </a:br>
            <a:r>
              <a:rPr lang="en-US" i="1" dirty="0">
                <a:solidFill>
                  <a:srgbClr val="0033CC"/>
                </a:solidFill>
              </a:rPr>
              <a:t>complex systems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043DEA-B6FC-41BA-B943-3B3B72C413BD}"/>
              </a:ext>
            </a:extLst>
          </p:cNvPr>
          <p:cNvSpPr/>
          <p:nvPr/>
        </p:nvSpPr>
        <p:spPr>
          <a:xfrm>
            <a:off x="-13598" y="5852147"/>
            <a:ext cx="202561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Approach: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F830DB-DACC-43D9-979F-C6F2092B0505}"/>
              </a:ext>
            </a:extLst>
          </p:cNvPr>
          <p:cNvSpPr/>
          <p:nvPr/>
        </p:nvSpPr>
        <p:spPr>
          <a:xfrm>
            <a:off x="3964900" y="3533226"/>
            <a:ext cx="378940" cy="278781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59">
            <a:extLst>
              <a:ext uri="{FF2B5EF4-FFF2-40B4-BE49-F238E27FC236}">
                <a16:creationId xmlns:a16="http://schemas.microsoft.com/office/drawing/2014/main" id="{311B41D6-5EB2-4C9E-9488-C0C4F6403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7"/>
          <a:stretch>
            <a:fillRect/>
          </a:stretch>
        </p:blipFill>
        <p:spPr bwMode="auto">
          <a:xfrm>
            <a:off x="635418" y="978386"/>
            <a:ext cx="2855841" cy="230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425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g1testGlenCON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5" t="38374" r="27207" b="17668"/>
          <a:stretch/>
        </p:blipFill>
        <p:spPr>
          <a:xfrm rot="1125852">
            <a:off x="5828172" y="3388843"/>
            <a:ext cx="3151788" cy="15959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955" y="-78372"/>
            <a:ext cx="83681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/>
              <a:t>OpenAtom</a:t>
            </a:r>
            <a:r>
              <a:rPr lang="en-US" sz="3200" b="1" dirty="0"/>
              <a:t> Concept: </a:t>
            </a:r>
            <a:r>
              <a:rPr lang="en-US" sz="3200" dirty="0"/>
              <a:t>Statistical Sampling of </a:t>
            </a:r>
            <a:br>
              <a:rPr lang="en-US" sz="3200" dirty="0"/>
            </a:br>
            <a:r>
              <a:rPr lang="en-US" sz="3200" dirty="0"/>
              <a:t>Complex Environments is Key to Understanding </a:t>
            </a:r>
            <a:br>
              <a:rPr lang="en-US" sz="3200" dirty="0"/>
            </a:br>
            <a:r>
              <a:rPr lang="en-US" sz="3200" dirty="0"/>
              <a:t>                      many Physical Systems.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972" y="1491288"/>
            <a:ext cx="5869812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Biological function </a:t>
            </a:r>
            <a:r>
              <a:rPr lang="en-US" b="1" dirty="0"/>
              <a:t>: </a:t>
            </a:r>
            <a:r>
              <a:rPr lang="en-US" dirty="0"/>
              <a:t>enabled by fluctuations</a:t>
            </a:r>
            <a:br>
              <a:rPr lang="en-US" dirty="0"/>
            </a:br>
            <a:r>
              <a:rPr lang="en-US" dirty="0"/>
              <a:t>in both the environment and the biomolecules.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Pollutant detection: </a:t>
            </a:r>
            <a:r>
              <a:rPr lang="en-US" dirty="0"/>
              <a:t>requires sampling complex</a:t>
            </a:r>
            <a:br>
              <a:rPr lang="en-US" dirty="0"/>
            </a:br>
            <a:r>
              <a:rPr lang="en-US" dirty="0"/>
              <a:t>aqueous systems and then exporting the results to</a:t>
            </a:r>
            <a:br>
              <a:rPr lang="en-US" dirty="0"/>
            </a:br>
            <a:r>
              <a:rPr lang="en-US" dirty="0"/>
              <a:t>a GW/GW-BSE app for computation of spectra.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/>
              <a:t>Understanding chemical reactions in dense arrays:</a:t>
            </a:r>
          </a:p>
          <a:p>
            <a:pPr algn="just"/>
            <a:r>
              <a:rPr lang="en-US" dirty="0"/>
              <a:t>       requires non-trivial sampling of the full system</a:t>
            </a:r>
            <a:br>
              <a:rPr lang="en-US" dirty="0"/>
            </a:br>
            <a:r>
              <a:rPr lang="en-US" dirty="0"/>
              <a:t>       due to complex many-body reaction paths.</a:t>
            </a:r>
          </a:p>
        </p:txBody>
      </p:sp>
      <p:grpSp>
        <p:nvGrpSpPr>
          <p:cNvPr id="6" name="Group 58"/>
          <p:cNvGrpSpPr>
            <a:grpSpLocks/>
          </p:cNvGrpSpPr>
          <p:nvPr/>
        </p:nvGrpSpPr>
        <p:grpSpPr bwMode="auto">
          <a:xfrm>
            <a:off x="6377238" y="1653241"/>
            <a:ext cx="2251390" cy="1395096"/>
            <a:chOff x="4221" y="2917"/>
            <a:chExt cx="1394" cy="1067"/>
          </a:xfrm>
        </p:grpSpPr>
        <p:sp>
          <p:nvSpPr>
            <p:cNvPr id="7" name="Rectangle 45"/>
            <p:cNvSpPr>
              <a:spLocks noChangeArrowheads="1"/>
            </p:cNvSpPr>
            <p:nvPr/>
          </p:nvSpPr>
          <p:spPr bwMode="auto">
            <a:xfrm>
              <a:off x="5001" y="2988"/>
              <a:ext cx="358" cy="2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8" name="Rectangle 46"/>
            <p:cNvSpPr>
              <a:spLocks noChangeArrowheads="1"/>
            </p:cNvSpPr>
            <p:nvPr/>
          </p:nvSpPr>
          <p:spPr bwMode="auto">
            <a:xfrm>
              <a:off x="4982" y="3672"/>
              <a:ext cx="438" cy="2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pic>
          <p:nvPicPr>
            <p:cNvPr id="9" name="Picture 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5" t="12269" r="15279" b="15588"/>
            <a:stretch/>
          </p:blipFill>
          <p:spPr bwMode="auto">
            <a:xfrm>
              <a:off x="4221" y="2917"/>
              <a:ext cx="1394" cy="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1CC63B3-89B8-4014-90A7-7661C02D10AD}"/>
              </a:ext>
            </a:extLst>
          </p:cNvPr>
          <p:cNvSpPr txBox="1"/>
          <p:nvPr/>
        </p:nvSpPr>
        <p:spPr>
          <a:xfrm>
            <a:off x="161061" y="5202269"/>
            <a:ext cx="85702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</a:rPr>
              <a:t>OpenAtom</a:t>
            </a:r>
            <a:r>
              <a:rPr lang="en-US" sz="2400" b="1" dirty="0">
                <a:solidFill>
                  <a:srgbClr val="00B050"/>
                </a:solidFill>
              </a:rPr>
              <a:t>: </a:t>
            </a:r>
            <a:r>
              <a:rPr lang="en-US" sz="2400" dirty="0">
                <a:solidFill>
                  <a:srgbClr val="00B050"/>
                </a:solidFill>
              </a:rPr>
              <a:t>IBM (Martyna),  CS UIUC  (Kale) and Yale (Ismail-</a:t>
            </a:r>
            <a:r>
              <a:rPr lang="en-US" sz="2400" dirty="0" err="1">
                <a:solidFill>
                  <a:srgbClr val="00B050"/>
                </a:solidFill>
              </a:rPr>
              <a:t>Beigi</a:t>
            </a:r>
            <a:r>
              <a:rPr lang="en-US" sz="2400" dirty="0">
                <a:solidFill>
                  <a:srgbClr val="00B050"/>
                </a:solidFill>
              </a:rPr>
              <a:t>) </a:t>
            </a:r>
          </a:p>
          <a:p>
            <a:r>
              <a:rPr lang="en-US" sz="2400" dirty="0">
                <a:solidFill>
                  <a:srgbClr val="00B050"/>
                </a:solidFill>
              </a:rPr>
              <a:t>                       collaborate to build the Electronic Ground and Excited </a:t>
            </a:r>
            <a:br>
              <a:rPr lang="en-US" sz="2400" dirty="0">
                <a:solidFill>
                  <a:srgbClr val="00B050"/>
                </a:solidFill>
              </a:rPr>
            </a:br>
            <a:r>
              <a:rPr lang="en-US" sz="2400" dirty="0">
                <a:solidFill>
                  <a:srgbClr val="00B050"/>
                </a:solidFill>
              </a:rPr>
              <a:t>                       State parallel software and methods including nuclear </a:t>
            </a:r>
            <a:br>
              <a:rPr lang="en-US" sz="2400" dirty="0">
                <a:solidFill>
                  <a:srgbClr val="00B050"/>
                </a:solidFill>
              </a:rPr>
            </a:br>
            <a:r>
              <a:rPr lang="en-US" sz="2400" dirty="0">
                <a:solidFill>
                  <a:srgbClr val="00B050"/>
                </a:solidFill>
              </a:rPr>
              <a:t>                       motion capabilities to realize this vision (plane-waves).</a:t>
            </a:r>
          </a:p>
        </p:txBody>
      </p:sp>
    </p:spTree>
    <p:extLst>
      <p:ext uri="{BB962C8B-B14F-4D97-AF65-F5344CB8AC3E}">
        <p14:creationId xmlns:p14="http://schemas.microsoft.com/office/powerpoint/2010/main" val="1531476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6139" y="-91096"/>
            <a:ext cx="81543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srgbClr val="0000CC"/>
                </a:solidFill>
              </a:rPr>
              <a:t>Kohn-Sham Density Functional Theory (KS-DFT):</a:t>
            </a:r>
            <a:br>
              <a:rPr lang="en-US" sz="3200" dirty="0">
                <a:solidFill>
                  <a:srgbClr val="0000CC"/>
                </a:solidFill>
              </a:rPr>
            </a:br>
            <a:r>
              <a:rPr lang="en-US" sz="2400" dirty="0">
                <a:solidFill>
                  <a:srgbClr val="0000CC"/>
                </a:solidFill>
              </a:rPr>
              <a:t>A workhorse of computational science</a:t>
            </a:r>
            <a:r>
              <a:rPr lang="en-US" sz="2000" dirty="0">
                <a:solidFill>
                  <a:srgbClr val="0000CC"/>
                </a:solidFill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909662"/>
            <a:ext cx="9185597" cy="2483693"/>
            <a:chOff x="0" y="909662"/>
            <a:chExt cx="9185597" cy="24836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0" y="909662"/>
                  <a:ext cx="9061704" cy="24836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 algn="just">
                    <a:buFont typeface="Arial" panose="020B0604020202020204" pitchFamily="34" charset="0"/>
                    <a:buChar char="•"/>
                  </a:pPr>
                  <a:r>
                    <a:rPr lang="en-US" sz="2400" b="1" dirty="0"/>
                    <a:t>KS-DFT: </a:t>
                  </a:r>
                  <a:r>
                    <a:rPr lang="en-US" sz="2000" i="1" dirty="0">
                      <a:solidFill>
                        <a:srgbClr val="0000CC"/>
                      </a:solidFill>
                    </a:rPr>
                    <a:t>Ground state electronic energy </a:t>
                  </a:r>
                  <a:r>
                    <a:rPr lang="en-US" sz="2000" dirty="0"/>
                    <a:t>expressed </a:t>
                  </a:r>
                  <a:r>
                    <a:rPr lang="en-US" sz="2000" i="1" dirty="0">
                      <a:solidFill>
                        <a:srgbClr val="0000CC"/>
                      </a:solidFill>
                    </a:rPr>
                    <a:t>exactly </a:t>
                  </a:r>
                  <a:r>
                    <a:rPr lang="en-US" sz="2000" dirty="0"/>
                    <a:t>as the </a:t>
                  </a:r>
                  <a:r>
                    <a:rPr lang="en-US" sz="2000" i="1" dirty="0">
                      <a:solidFill>
                        <a:srgbClr val="0000CC"/>
                      </a:solidFill>
                    </a:rPr>
                    <a:t>minimum of a functional of the zero temperature, 1-body density</a:t>
                  </a:r>
                  <a:r>
                    <a:rPr lang="en-US" sz="2000" dirty="0"/>
                    <a:t> written in terms of</a:t>
                  </a:r>
                </a:p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nary>
                          <m:naryPr>
                            <m:chr m:val="∑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𝐾𝑆</m:t>
                                </m:r>
                              </m:sub>
                            </m:sSub>
                          </m:sup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sSubSup>
                              <m:sSubSup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</m:d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  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𝐾𝑆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 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electrons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)/2</m:t>
                        </m:r>
                      </m:oMath>
                    </m:oMathPara>
                  </a14:m>
                  <a:endParaRPr lang="en-US" sz="2000" dirty="0"/>
                </a:p>
                <a:p>
                  <a:pPr algn="just"/>
                  <a:r>
                    <a:rPr lang="en-US" dirty="0"/>
                    <a:t>   an</a:t>
                  </a:r>
                  <a:r>
                    <a:rPr lang="en-US" i="1" dirty="0">
                      <a:solidFill>
                        <a:srgbClr val="0000CC"/>
                      </a:solidFill>
                    </a:rPr>
                    <a:t> orthonormal set of KS states</a:t>
                  </a:r>
                  <a:r>
                    <a:rPr lang="en-US" dirty="0"/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</m:oMath>
                  </a14:m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𝐼𝐽</m:t>
                          </m:r>
                        </m:sub>
                      </m:sSub>
                    </m:oMath>
                  </a14:m>
                  <a:r>
                    <a:rPr lang="en-US" dirty="0"/>
                    <a:t>.</a:t>
                  </a:r>
                </a:p>
                <a:p>
                  <a:pPr algn="just"/>
                  <a:br>
                    <a:rPr lang="en-US" dirty="0"/>
                  </a:br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909662"/>
                  <a:ext cx="9061704" cy="248369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874" t="-1961" r="-6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28" name="Picture 4" descr="http://www.nobelprize.org/nobel_prizes/chemistry/laureates/1998/kohn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6" t="2201" r="8074" b="12786"/>
            <a:stretch/>
          </p:blipFill>
          <p:spPr bwMode="auto">
            <a:xfrm>
              <a:off x="7233663" y="2243530"/>
              <a:ext cx="677914" cy="10064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869981" y="2438973"/>
              <a:ext cx="131561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    </a:t>
              </a:r>
              <a:r>
                <a:rPr lang="en-US" sz="1100" dirty="0"/>
                <a:t>Walter Kohn, </a:t>
              </a:r>
            </a:p>
            <a:p>
              <a:r>
                <a:rPr lang="en-US" sz="1100" dirty="0"/>
                <a:t> Nobel Chemistry</a:t>
              </a:r>
              <a:br>
                <a:rPr lang="en-US" sz="1100" dirty="0"/>
              </a:br>
              <a:r>
                <a:rPr lang="en-US" sz="1100" dirty="0"/>
                <a:t>         1998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75" y="3249969"/>
                <a:ext cx="9061704" cy="2691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KS Density Functional:</a:t>
                </a:r>
                <a:r>
                  <a:rPr lang="en-US" sz="2400" i="1" dirty="0">
                    <a:solidFill>
                      <a:srgbClr val="0000CC"/>
                    </a:solidFill>
                  </a:rPr>
                  <a:t> </a:t>
                </a:r>
                <a:r>
                  <a:rPr lang="en-US" sz="2000" i="1" dirty="0">
                    <a:solidFill>
                      <a:srgbClr val="0000CC"/>
                    </a:solidFill>
                  </a:rPr>
                  <a:t>Sum</a:t>
                </a:r>
                <a:r>
                  <a:rPr lang="en-US" sz="2000" dirty="0"/>
                  <a:t> </a:t>
                </a:r>
                <a:r>
                  <a:rPr lang="en-US" sz="2000" i="1" dirty="0">
                    <a:solidFill>
                      <a:srgbClr val="0000CC"/>
                    </a:solidFill>
                  </a:rPr>
                  <a:t>of</a:t>
                </a:r>
                <a:r>
                  <a:rPr lang="en-US" sz="2000" dirty="0"/>
                  <a:t> the </a:t>
                </a:r>
                <a:r>
                  <a:rPr lang="en-US" sz="2000" i="1" dirty="0">
                    <a:solidFill>
                      <a:srgbClr val="0000CC"/>
                    </a:solidFill>
                  </a:rPr>
                  <a:t>kinetic energy </a:t>
                </a:r>
                <a:r>
                  <a:rPr lang="en-US" sz="2000" dirty="0"/>
                  <a:t>of non-interacting electrons</a:t>
                </a:r>
                <a:r>
                  <a:rPr lang="en-US" sz="2000" dirty="0">
                    <a:solidFill>
                      <a:srgbClr val="0000CC"/>
                    </a:solidFill>
                  </a:rPr>
                  <a:t>, </a:t>
                </a:r>
                <a:r>
                  <a:rPr lang="en-US" sz="2000" i="1" dirty="0" err="1">
                    <a:solidFill>
                      <a:srgbClr val="0000CC"/>
                    </a:solidFill>
                  </a:rPr>
                  <a:t>Hartree</a:t>
                </a:r>
                <a:r>
                  <a:rPr lang="en-US" sz="2000" i="1" dirty="0">
                    <a:solidFill>
                      <a:srgbClr val="0000CC"/>
                    </a:solidFill>
                  </a:rPr>
                  <a:t> energy</a:t>
                </a:r>
                <a:r>
                  <a:rPr lang="en-US" sz="2000" dirty="0">
                    <a:solidFill>
                      <a:srgbClr val="0000CC"/>
                    </a:solidFill>
                  </a:rPr>
                  <a:t>, </a:t>
                </a:r>
                <a:r>
                  <a:rPr lang="en-US" sz="2000" i="1" dirty="0">
                    <a:solidFill>
                      <a:srgbClr val="0000CC"/>
                    </a:solidFill>
                  </a:rPr>
                  <a:t>electron-ion/external energy </a:t>
                </a:r>
                <a:r>
                  <a:rPr lang="en-US" sz="2000" dirty="0"/>
                  <a:t>and an unknown correction term,</a:t>
                </a:r>
                <a:r>
                  <a:rPr lang="en-US" sz="2000" dirty="0">
                    <a:solidFill>
                      <a:srgbClr val="0000CC"/>
                    </a:solidFill>
                  </a:rPr>
                  <a:t> </a:t>
                </a:r>
                <a:r>
                  <a:rPr lang="en-US" sz="2000" i="1" dirty="0">
                    <a:solidFill>
                      <a:srgbClr val="0000CC"/>
                    </a:solidFill>
                  </a:rPr>
                  <a:t>exchange correlation energy functional</a:t>
                </a:r>
                <a:r>
                  <a:rPr lang="en-US" sz="2000" dirty="0"/>
                  <a:t>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                         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nary>
                      <m:r>
                        <a:rPr lang="en-US" sz="2000" i="1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𝑥𝑐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,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=# 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ions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𝐾𝑆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5" y="3249969"/>
                <a:ext cx="9061704" cy="2691891"/>
              </a:xfrm>
              <a:prstGeom prst="rect">
                <a:avLst/>
              </a:prstGeom>
              <a:blipFill rotWithShape="0">
                <a:blip r:embed="rId5"/>
                <a:stretch>
                  <a:fillRect l="-942" t="-1810" r="-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5733662"/>
                <a:ext cx="9061704" cy="1188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Generalized Gradient Approximation (GGA): </a:t>
                </a:r>
                <a:r>
                  <a:rPr lang="en-US" sz="2000" i="1" dirty="0">
                    <a:solidFill>
                      <a:srgbClr val="0000CC"/>
                    </a:solidFill>
                  </a:rPr>
                  <a:t>Tractable approx.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𝑥𝑐</m:t>
                        </m:r>
                      </m:sub>
                    </m:sSub>
                  </m:oMath>
                </a14:m>
                <a:endParaRPr lang="en-US" sz="2000" i="1" dirty="0">
                  <a:solidFill>
                    <a:srgbClr val="0000CC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𝑥𝑐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nary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𝑥𝑐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733662"/>
                <a:ext cx="9061704" cy="1188210"/>
              </a:xfrm>
              <a:prstGeom prst="rect">
                <a:avLst/>
              </a:prstGeom>
              <a:blipFill rotWithShape="0">
                <a:blip r:embed="rId6"/>
                <a:stretch>
                  <a:fillRect l="-874" t="-4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048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9349" y="0"/>
            <a:ext cx="7603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srgbClr val="0000CC"/>
                </a:solidFill>
              </a:rPr>
              <a:t>KS-DFT in </a:t>
            </a:r>
            <a:r>
              <a:rPr lang="en-US" sz="3200" dirty="0" err="1">
                <a:solidFill>
                  <a:srgbClr val="0000CC"/>
                </a:solidFill>
              </a:rPr>
              <a:t>OpenAtom</a:t>
            </a:r>
            <a:endParaRPr lang="en-US" sz="3200" dirty="0">
              <a:solidFill>
                <a:srgbClr val="0000CC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631908"/>
            <a:ext cx="9157635" cy="1346043"/>
            <a:chOff x="0" y="631908"/>
            <a:chExt cx="9157635" cy="1346043"/>
          </a:xfrm>
        </p:grpSpPr>
        <p:sp>
          <p:nvSpPr>
            <p:cNvPr id="4" name="TextBox 3"/>
            <p:cNvSpPr txBox="1"/>
            <p:nvPr/>
          </p:nvSpPr>
          <p:spPr>
            <a:xfrm>
              <a:off x="0" y="631908"/>
              <a:ext cx="915763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 err="1"/>
                <a:t>OpenAtom</a:t>
              </a:r>
              <a:r>
                <a:rPr lang="en-US" sz="2400" b="1" dirty="0"/>
                <a:t>:</a:t>
              </a:r>
              <a:r>
                <a:rPr lang="en-US" sz="2400" dirty="0"/>
                <a:t> </a:t>
              </a:r>
              <a:r>
                <a:rPr lang="en-US" sz="2400" i="1" dirty="0">
                  <a:solidFill>
                    <a:srgbClr val="0000CC"/>
                  </a:solidFill>
                </a:rPr>
                <a:t>Plane-wave</a:t>
              </a:r>
              <a:r>
                <a:rPr lang="en-US" sz="2400" dirty="0">
                  <a:solidFill>
                    <a:srgbClr val="0000CC"/>
                  </a:solidFill>
                </a:rPr>
                <a:t> (PW) </a:t>
              </a:r>
              <a:r>
                <a:rPr lang="en-US" sz="2400" dirty="0"/>
                <a:t>based</a:t>
              </a:r>
              <a:r>
                <a:rPr lang="en-US" sz="2400" dirty="0">
                  <a:solidFill>
                    <a:srgbClr val="0000CC"/>
                  </a:solidFill>
                </a:rPr>
                <a:t> KS-DFT </a:t>
              </a:r>
              <a:r>
                <a:rPr lang="en-US" sz="2400" dirty="0"/>
                <a:t>within the GGA – expand</a:t>
              </a:r>
              <a:br>
                <a:rPr lang="en-US" sz="2400" dirty="0"/>
              </a:br>
              <a:r>
                <a:rPr lang="en-US" sz="2400" dirty="0"/>
                <a:t>                       KS states in the delocalized PW basis.</a:t>
              </a:r>
              <a:br>
                <a:rPr lang="en-US" sz="2400" dirty="0"/>
              </a:br>
              <a:r>
                <a:rPr lang="en-US" sz="2400" dirty="0"/>
                <a:t>                    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ube 7"/>
                <p:cNvSpPr/>
                <p:nvPr/>
              </p:nvSpPr>
              <p:spPr>
                <a:xfrm>
                  <a:off x="6957542" y="1050445"/>
                  <a:ext cx="1175658" cy="927506"/>
                </a:xfrm>
                <a:prstGeom prst="cube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𝒓</m:t>
                          </m:r>
                        </m:e>
                      </m:d>
                    </m:oMath>
                  </a14:m>
                  <a:r>
                    <a:rPr lang="en-US" i="1" dirty="0"/>
                    <a:t> </a:t>
                  </a:r>
                  <a:r>
                    <a:rPr lang="en-US" dirty="0"/>
                    <a:t>in</a:t>
                  </a:r>
                  <a:r>
                    <a:rPr lang="en-US" i="1" dirty="0"/>
                    <a:t> D</a:t>
                  </a:r>
                  <a:r>
                    <a:rPr lang="en-US" dirty="0"/>
                    <a:t>(</a:t>
                  </a:r>
                  <a:r>
                    <a:rPr lang="en-US" b="1" i="1" dirty="0"/>
                    <a:t>h</a:t>
                  </a:r>
                  <a:r>
                    <a:rPr lang="en-US" dirty="0"/>
                    <a:t>)</a:t>
                  </a:r>
                </a:p>
              </p:txBody>
            </p:sp>
          </mc:Choice>
          <mc:Fallback xmlns="">
            <p:sp>
              <p:nvSpPr>
                <p:cNvPr id="8" name="Cub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542" y="1050445"/>
                  <a:ext cx="1175658" cy="927506"/>
                </a:xfrm>
                <a:prstGeom prst="cube">
                  <a:avLst/>
                </a:prstGeom>
                <a:blipFill rotWithShape="0">
                  <a:blip r:embed="rId3"/>
                  <a:stretch>
                    <a:fillRect b="-7143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9"/>
          <p:cNvSpPr txBox="1"/>
          <p:nvPr/>
        </p:nvSpPr>
        <p:spPr>
          <a:xfrm>
            <a:off x="0" y="5185598"/>
            <a:ext cx="88771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PW-KS-DFT in </a:t>
            </a:r>
            <a:r>
              <a:rPr lang="en-US" sz="2400" b="1" dirty="0" err="1"/>
              <a:t>OpenAtom</a:t>
            </a:r>
            <a:r>
              <a:rPr lang="en-US" sz="2400" b="1" dirty="0"/>
              <a:t> - Disadvantages:</a:t>
            </a:r>
          </a:p>
          <a:p>
            <a:pPr marL="800100" lvl="1" indent="-342900">
              <a:buSzPct val="60000"/>
              <a:buFont typeface="Courier New" panose="02070309020205020404" pitchFamily="49" charset="0"/>
              <a:buChar char="o"/>
            </a:pPr>
            <a:r>
              <a:rPr lang="en-US" sz="2400" i="1" dirty="0">
                <a:solidFill>
                  <a:srgbClr val="0000CC"/>
                </a:solidFill>
              </a:rPr>
              <a:t>Large basis set </a:t>
            </a:r>
            <a:r>
              <a:rPr lang="en-US" sz="2400" dirty="0"/>
              <a:t>required</a:t>
            </a:r>
            <a:r>
              <a:rPr lang="en-US" sz="2400" i="1" dirty="0">
                <a:solidFill>
                  <a:srgbClr val="0000CC"/>
                </a:solidFill>
              </a:rPr>
              <a:t> </a:t>
            </a:r>
            <a:r>
              <a:rPr lang="en-US" sz="2400" i="1" dirty="0"/>
              <a:t>- </a:t>
            </a:r>
            <a:r>
              <a:rPr lang="en-US" sz="2400" dirty="0"/>
              <a:t>millions and millions  (</a:t>
            </a:r>
            <a:r>
              <a:rPr lang="en-US" sz="2400" i="1" dirty="0"/>
              <a:t>c.f. </a:t>
            </a:r>
            <a:r>
              <a:rPr lang="en-US" sz="2400" dirty="0"/>
              <a:t>Carl Sagan).</a:t>
            </a:r>
          </a:p>
          <a:p>
            <a:pPr marL="800100" lvl="1" indent="-342900">
              <a:buSzPct val="60000"/>
              <a:buFont typeface="Courier New" panose="02070309020205020404" pitchFamily="49" charset="0"/>
              <a:buChar char="o"/>
            </a:pPr>
            <a:r>
              <a:rPr lang="en-US" sz="2400" i="1" dirty="0">
                <a:solidFill>
                  <a:srgbClr val="0000CC"/>
                </a:solidFill>
              </a:rPr>
              <a:t>Large memory </a:t>
            </a:r>
            <a:r>
              <a:rPr lang="en-US" sz="2400" dirty="0"/>
              <a:t>required – need large machines.</a:t>
            </a:r>
          </a:p>
          <a:p>
            <a:pPr marL="800100" lvl="1" indent="-342900">
              <a:buSzPct val="60000"/>
              <a:buFont typeface="Courier New" panose="02070309020205020404" pitchFamily="49" charset="0"/>
              <a:buChar char="o"/>
            </a:pPr>
            <a:r>
              <a:rPr lang="en-US" sz="2400" i="1" dirty="0">
                <a:solidFill>
                  <a:srgbClr val="0000CC"/>
                </a:solidFill>
              </a:rPr>
              <a:t>Heavy atoms computationally intensive</a:t>
            </a:r>
            <a:r>
              <a:rPr lang="en-US" sz="2400" dirty="0"/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7ADFF0-A1A1-470A-BBF3-49D6D8065265}"/>
              </a:ext>
            </a:extLst>
          </p:cNvPr>
          <p:cNvGrpSpPr/>
          <p:nvPr/>
        </p:nvGrpSpPr>
        <p:grpSpPr>
          <a:xfrm>
            <a:off x="-3098" y="1849377"/>
            <a:ext cx="8770778" cy="3256168"/>
            <a:chOff x="-3098" y="1849377"/>
            <a:chExt cx="8770778" cy="3256168"/>
          </a:xfrm>
        </p:grpSpPr>
        <p:grpSp>
          <p:nvGrpSpPr>
            <p:cNvPr id="12" name="Group 11"/>
            <p:cNvGrpSpPr/>
            <p:nvPr/>
          </p:nvGrpSpPr>
          <p:grpSpPr>
            <a:xfrm>
              <a:off x="-3098" y="1849377"/>
              <a:ext cx="8770778" cy="3256168"/>
              <a:chOff x="15564" y="1809503"/>
              <a:chExt cx="8770778" cy="3256168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5128742" y="3095583"/>
                <a:ext cx="3657600" cy="1970088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5564" y="1809503"/>
                <a:ext cx="7978916" cy="2677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PW-KS-DFT in </a:t>
                </a:r>
                <a:r>
                  <a:rPr lang="en-US" sz="2400" b="1" dirty="0" err="1"/>
                  <a:t>OpenAtom</a:t>
                </a:r>
                <a:r>
                  <a:rPr lang="en-US" sz="2400" b="1" dirty="0"/>
                  <a:t> - Advantages:</a:t>
                </a:r>
              </a:p>
              <a:p>
                <a:pPr marL="800100" lvl="1" indent="-342900">
                  <a:buSzPct val="60000"/>
                  <a:buFont typeface="Courier New" panose="02070309020205020404" pitchFamily="49" charset="0"/>
                  <a:buChar char="o"/>
                </a:pPr>
                <a:r>
                  <a:rPr lang="en-US" sz="2400" i="1" dirty="0">
                    <a:solidFill>
                      <a:srgbClr val="0000CC"/>
                    </a:solidFill>
                  </a:rPr>
                  <a:t>N</a:t>
                </a:r>
                <a:r>
                  <a:rPr lang="en-US" sz="2400" i="1" baseline="30000" dirty="0">
                    <a:solidFill>
                      <a:srgbClr val="0000CC"/>
                    </a:solidFill>
                  </a:rPr>
                  <a:t>2</a:t>
                </a:r>
                <a:r>
                  <a:rPr lang="en-US" sz="2400" i="1" dirty="0">
                    <a:solidFill>
                      <a:srgbClr val="0000CC"/>
                    </a:solidFill>
                  </a:rPr>
                  <a:t> </a:t>
                </a:r>
                <a:r>
                  <a:rPr lang="en-US" sz="2400" dirty="0">
                    <a:solidFill>
                      <a:srgbClr val="0000CC"/>
                    </a:solidFill>
                  </a:rPr>
                  <a:t>log </a:t>
                </a:r>
                <a:r>
                  <a:rPr lang="en-US" sz="2400" i="1" dirty="0">
                    <a:solidFill>
                      <a:srgbClr val="0000CC"/>
                    </a:solidFill>
                  </a:rPr>
                  <a:t>N </a:t>
                </a:r>
                <a:r>
                  <a:rPr lang="en-US" sz="2400" dirty="0"/>
                  <a:t>or better scaling of  interactions &amp; derivatives</a:t>
                </a:r>
                <a:r>
                  <a:rPr lang="en-US" sz="2400" i="1" dirty="0"/>
                  <a:t> </a:t>
                </a:r>
                <a:r>
                  <a:rPr lang="en-US" sz="2400" dirty="0"/>
                  <a:t>- </a:t>
                </a:r>
                <a:br>
                  <a:rPr lang="en-US" sz="2400" dirty="0"/>
                </a:br>
                <a:r>
                  <a:rPr lang="en-US" sz="2400" dirty="0"/>
                  <a:t>           </a:t>
                </a:r>
                <a:r>
                  <a:rPr lang="en-US" sz="2400" i="1" dirty="0">
                    <a:solidFill>
                      <a:srgbClr val="0000CC"/>
                    </a:solidFill>
                  </a:rPr>
                  <a:t>Euler Exponential Spline (EES) Interpolation</a:t>
                </a:r>
                <a:r>
                  <a:rPr lang="en-US" sz="2400" dirty="0"/>
                  <a:t>. </a:t>
                </a:r>
              </a:p>
              <a:p>
                <a:pPr marL="800100" lvl="1" indent="-342900">
                  <a:buSzPct val="60000"/>
                  <a:buFont typeface="Courier New" panose="02070309020205020404" pitchFamily="49" charset="0"/>
                  <a:buChar char="o"/>
                </a:pPr>
                <a:r>
                  <a:rPr lang="en-US" sz="2400" dirty="0"/>
                  <a:t>Only </a:t>
                </a:r>
                <a:r>
                  <a:rPr lang="en-US" sz="2400" dirty="0" err="1"/>
                  <a:t>orthogonalization</a:t>
                </a:r>
                <a:r>
                  <a:rPr lang="en-US" sz="2400" dirty="0"/>
                  <a:t> is ~</a:t>
                </a:r>
                <a:r>
                  <a:rPr lang="en-US" sz="2400" i="1" dirty="0"/>
                  <a:t>N</a:t>
                </a:r>
                <a:r>
                  <a:rPr lang="en-US" sz="2400" baseline="30000" dirty="0"/>
                  <a:t>3</a:t>
                </a:r>
                <a:r>
                  <a:rPr lang="en-US" sz="2400" dirty="0"/>
                  <a:t> .</a:t>
                </a:r>
              </a:p>
              <a:p>
                <a:pPr marL="800100" lvl="1" indent="-342900">
                  <a:buSzPct val="60000"/>
                  <a:buFont typeface="Courier New" panose="02070309020205020404" pitchFamily="49" charset="0"/>
                  <a:buChar char="o"/>
                </a:pPr>
                <a:r>
                  <a:rPr lang="en-US" sz="2400" i="1" dirty="0">
                    <a:solidFill>
                      <a:srgbClr val="0000CC"/>
                    </a:solidFill>
                  </a:rPr>
                  <a:t>High parallelism under charm++</a:t>
                </a:r>
                <a:r>
                  <a:rPr lang="en-US" sz="2400" dirty="0"/>
                  <a:t>.</a:t>
                </a:r>
              </a:p>
              <a:p>
                <a:pPr marL="800100" lvl="1" indent="-342900">
                  <a:buSzPct val="60000"/>
                  <a:buFont typeface="Courier New" panose="02070309020205020404" pitchFamily="49" charset="0"/>
                  <a:buChar char="o"/>
                </a:pPr>
                <a:r>
                  <a:rPr lang="en-US" sz="2400" dirty="0"/>
                  <a:t>k-points, path integrals, LSDA &amp; </a:t>
                </a:r>
                <a:br>
                  <a:rPr lang="en-US" sz="2400" dirty="0"/>
                </a:br>
                <a:r>
                  <a:rPr lang="en-US" sz="2400" dirty="0"/>
                  <a:t>    tempering implemented.</a:t>
                </a: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4224F69-2B2D-4725-A1F3-0F2358738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4858" y="3264031"/>
              <a:ext cx="3468043" cy="18085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268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9346" y="-54833"/>
            <a:ext cx="76024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srgbClr val="0000CC"/>
                </a:solidFill>
              </a:rPr>
              <a:t>Projector Augmented Wave Method (PAW)</a:t>
            </a:r>
          </a:p>
          <a:p>
            <a:r>
              <a:rPr lang="de-DE" dirty="0"/>
              <a:t>                           P. E. Blöchl, Phys. Rev. B </a:t>
            </a:r>
            <a:r>
              <a:rPr lang="de-DE" b="1" dirty="0"/>
              <a:t>50</a:t>
            </a:r>
            <a:r>
              <a:rPr lang="de-DE" dirty="0"/>
              <a:t>, 17953 (1994)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56" y="6027003"/>
            <a:ext cx="8929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Goal: </a:t>
            </a:r>
            <a:r>
              <a:rPr lang="en-US" sz="2400" dirty="0">
                <a:solidFill>
                  <a:srgbClr val="0000CC"/>
                </a:solidFill>
              </a:rPr>
              <a:t>Implement </a:t>
            </a:r>
            <a:r>
              <a:rPr lang="en-US" sz="2400" i="1" dirty="0">
                <a:solidFill>
                  <a:srgbClr val="0000CC"/>
                </a:solidFill>
              </a:rPr>
              <a:t>N</a:t>
            </a:r>
            <a:r>
              <a:rPr lang="en-US" sz="2400" baseline="30000" dirty="0">
                <a:solidFill>
                  <a:srgbClr val="0000CC"/>
                </a:solidFill>
              </a:rPr>
              <a:t>2</a:t>
            </a:r>
            <a:r>
              <a:rPr lang="en-US" sz="2400" dirty="0">
                <a:solidFill>
                  <a:srgbClr val="0000CC"/>
                </a:solidFill>
              </a:rPr>
              <a:t> log </a:t>
            </a:r>
            <a:r>
              <a:rPr lang="en-US" sz="2400" i="1" dirty="0">
                <a:solidFill>
                  <a:srgbClr val="0000CC"/>
                </a:solidFill>
              </a:rPr>
              <a:t>N</a:t>
            </a:r>
            <a:r>
              <a:rPr lang="en-US" sz="2400" dirty="0">
                <a:solidFill>
                  <a:srgbClr val="0000CC"/>
                </a:solidFill>
              </a:rPr>
              <a:t>  EES-based PAW with high parallel efficiency</a:t>
            </a:r>
            <a:br>
              <a:rPr lang="en-US" sz="2400" dirty="0">
                <a:solidFill>
                  <a:srgbClr val="0000CC"/>
                </a:solidFill>
              </a:rPr>
            </a:br>
            <a:r>
              <a:rPr lang="en-US" sz="2400" dirty="0">
                <a:solidFill>
                  <a:srgbClr val="0000CC"/>
                </a:solidFill>
              </a:rPr>
              <a:t>                                                 in </a:t>
            </a:r>
            <a:r>
              <a:rPr lang="en-US" sz="2400" dirty="0" err="1">
                <a:solidFill>
                  <a:srgbClr val="0000CC"/>
                </a:solidFill>
              </a:rPr>
              <a:t>OpenAtom</a:t>
            </a:r>
            <a:r>
              <a:rPr lang="en-US" sz="2400" dirty="0">
                <a:solidFill>
                  <a:srgbClr val="0000CC"/>
                </a:solidFill>
              </a:rPr>
              <a:t>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918451"/>
            <a:ext cx="9144000" cy="3989549"/>
            <a:chOff x="0" y="806941"/>
            <a:chExt cx="9144000" cy="3989549"/>
          </a:xfrm>
        </p:grpSpPr>
        <p:sp>
          <p:nvSpPr>
            <p:cNvPr id="4" name="TextBox 3"/>
            <p:cNvSpPr txBox="1"/>
            <p:nvPr/>
          </p:nvSpPr>
          <p:spPr>
            <a:xfrm>
              <a:off x="11756" y="806941"/>
              <a:ext cx="91322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/>
                <a:t>Projector-Augmented Wave (PAW) : </a:t>
              </a:r>
              <a:r>
                <a:rPr lang="en-US" sz="2400" i="1" dirty="0">
                  <a:solidFill>
                    <a:srgbClr val="0000CC"/>
                  </a:solidFill>
                </a:rPr>
                <a:t>accurate </a:t>
              </a:r>
              <a:r>
                <a:rPr lang="en-US" sz="2400" dirty="0"/>
                <a:t>treatment of</a:t>
              </a:r>
              <a:br>
                <a:rPr lang="en-US" sz="2400" dirty="0"/>
              </a:br>
              <a:r>
                <a:rPr lang="en-US" sz="2400" dirty="0"/>
                <a:t>                               </a:t>
              </a:r>
              <a:r>
                <a:rPr lang="en-US" sz="2400" i="1" dirty="0">
                  <a:solidFill>
                    <a:srgbClr val="0000CC"/>
                  </a:solidFill>
                </a:rPr>
                <a:t>heavy</a:t>
              </a:r>
              <a:r>
                <a:rPr lang="en-US" sz="2400" dirty="0"/>
                <a:t> </a:t>
              </a:r>
              <a:r>
                <a:rPr lang="en-US" sz="2400" i="1" dirty="0">
                  <a:solidFill>
                    <a:srgbClr val="0000CC"/>
                  </a:solidFill>
                </a:rPr>
                <a:t>atoms</a:t>
              </a:r>
              <a:r>
                <a:rPr lang="en-US" sz="2400" dirty="0"/>
                <a:t> in KS-DFT with </a:t>
              </a:r>
              <a:r>
                <a:rPr lang="en-US" sz="2400" dirty="0">
                  <a:solidFill>
                    <a:srgbClr val="0000CC"/>
                  </a:solidFill>
                </a:rPr>
                <a:t>low computational cost</a:t>
              </a:r>
              <a:r>
                <a:rPr lang="en-US" sz="2400" dirty="0"/>
                <a:t>.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310159" y="3452974"/>
              <a:ext cx="1987422" cy="1343516"/>
              <a:chOff x="6027575" y="3443088"/>
              <a:chExt cx="2211355" cy="1467841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l="1087" t="2233" r="1510" b="807"/>
              <a:stretch/>
            </p:blipFill>
            <p:spPr>
              <a:xfrm>
                <a:off x="6027575" y="3443088"/>
                <a:ext cx="2211355" cy="1467841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6027575" y="3443088"/>
                <a:ext cx="139960" cy="1025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050" name="Picture 2" descr="http://www.ssnmr.ethz.ch/research/Instruments/Spectrometers/_jcr_content/par/twocolumn/par_right/fullwidthimage/image.imageformat.lightbox.140915686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3870" y="3452974"/>
              <a:ext cx="895932" cy="1343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ight Arrow 7"/>
            <p:cNvSpPr/>
            <p:nvPr/>
          </p:nvSpPr>
          <p:spPr>
            <a:xfrm>
              <a:off x="7297581" y="4050792"/>
              <a:ext cx="670569" cy="7367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811263"/>
              <a:ext cx="9144000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b="1" dirty="0"/>
                <a:t>PAW-KS-DFT Advantages</a:t>
              </a:r>
            </a:p>
            <a:p>
              <a:pPr marL="800100" lvl="1" indent="-342900">
                <a:buSzPct val="60000"/>
                <a:buFont typeface="Courier New" panose="02070309020205020404" pitchFamily="49" charset="0"/>
                <a:buChar char="o"/>
              </a:pPr>
              <a:r>
                <a:rPr lang="en-US" sz="2400" dirty="0"/>
                <a:t>KS states split into localized and delocalized/smooth parts – </a:t>
              </a:r>
              <a:br>
                <a:rPr lang="en-US" sz="2400" dirty="0"/>
              </a:br>
              <a:r>
                <a:rPr lang="en-US" sz="2400" dirty="0"/>
                <a:t> </a:t>
              </a:r>
              <a:r>
                <a:rPr lang="en-US" sz="2400" i="1" dirty="0">
                  <a:solidFill>
                    <a:srgbClr val="0000CC"/>
                  </a:solidFill>
                </a:rPr>
                <a:t>small basis </a:t>
              </a:r>
              <a:r>
                <a:rPr lang="en-US" sz="2400" dirty="0"/>
                <a:t>possible even for </a:t>
              </a:r>
              <a:r>
                <a:rPr lang="en-US" sz="2400" i="1" dirty="0">
                  <a:solidFill>
                    <a:srgbClr val="0000CC"/>
                  </a:solidFill>
                </a:rPr>
                <a:t>heavy atoms</a:t>
              </a:r>
              <a:r>
                <a:rPr lang="en-US" sz="2400" dirty="0"/>
                <a:t>.</a:t>
              </a:r>
            </a:p>
            <a:p>
              <a:pPr marL="800100" lvl="1" indent="-342900">
                <a:buSzPct val="60000"/>
                <a:buFont typeface="Courier New" panose="02070309020205020404" pitchFamily="49" charset="0"/>
                <a:buChar char="o"/>
              </a:pPr>
              <a:r>
                <a:rPr lang="en-US" sz="2400" i="1" dirty="0">
                  <a:solidFill>
                    <a:srgbClr val="0000CC"/>
                  </a:solidFill>
                </a:rPr>
                <a:t>NMR</a:t>
              </a:r>
              <a:r>
                <a:rPr lang="en-US" sz="2400" i="1" dirty="0"/>
                <a:t> </a:t>
              </a:r>
              <a:r>
                <a:rPr lang="en-US" sz="2400" dirty="0"/>
                <a:t>and some other linear response methods require the core – </a:t>
              </a:r>
              <a:br>
                <a:rPr lang="en-US" sz="2400" dirty="0"/>
              </a:br>
              <a:r>
                <a:rPr lang="en-US" sz="2400" dirty="0"/>
                <a:t> PAW makes it </a:t>
              </a:r>
              <a:r>
                <a:rPr lang="en-US" sz="2400" i="1" dirty="0">
                  <a:solidFill>
                    <a:srgbClr val="0000CC"/>
                  </a:solidFill>
                </a:rPr>
                <a:t>easy.</a:t>
              </a:r>
            </a:p>
            <a:p>
              <a:pPr marL="800100" lvl="1" indent="-342900">
                <a:buSzPct val="60000"/>
                <a:buFont typeface="Courier New" panose="02070309020205020404" pitchFamily="49" charset="0"/>
                <a:buChar char="o"/>
              </a:pPr>
              <a:r>
                <a:rPr lang="en-US" sz="2400" i="1" dirty="0">
                  <a:solidFill>
                    <a:srgbClr val="0000CC"/>
                  </a:solidFill>
                </a:rPr>
                <a:t>Small memory </a:t>
              </a:r>
              <a:r>
                <a:rPr lang="en-US" sz="2400" dirty="0"/>
                <a:t>requirement.</a:t>
              </a:r>
              <a:br>
                <a:rPr lang="en-US" sz="2400" dirty="0"/>
              </a:br>
              <a:endParaRPr lang="en-US" sz="2400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462003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PAW-KS-DFT Disadvantages</a:t>
            </a:r>
          </a:p>
          <a:p>
            <a:pPr marL="800100" lvl="1" indent="-342900">
              <a:buSzPct val="60000"/>
              <a:buFont typeface="Courier New" panose="02070309020205020404" pitchFamily="49" charset="0"/>
              <a:buChar char="o"/>
            </a:pPr>
            <a:r>
              <a:rPr lang="en-US" sz="2400" dirty="0"/>
              <a:t>Implemented with inefficient </a:t>
            </a:r>
            <a:r>
              <a:rPr lang="en-US" sz="2400" i="1" dirty="0">
                <a:solidFill>
                  <a:srgbClr val="0000CC"/>
                </a:solidFill>
              </a:rPr>
              <a:t>N</a:t>
            </a:r>
            <a:r>
              <a:rPr lang="en-US" sz="2400" baseline="30000" dirty="0">
                <a:solidFill>
                  <a:srgbClr val="0000CC"/>
                </a:solidFill>
              </a:rPr>
              <a:t>3</a:t>
            </a:r>
            <a:r>
              <a:rPr lang="en-US" sz="2400" dirty="0">
                <a:solidFill>
                  <a:srgbClr val="0000CC"/>
                </a:solidFill>
              </a:rPr>
              <a:t> methods </a:t>
            </a:r>
            <a:r>
              <a:rPr lang="en-US" sz="2400" dirty="0"/>
              <a:t>for interactions.</a:t>
            </a:r>
          </a:p>
          <a:p>
            <a:pPr marL="800100" lvl="1" indent="-342900">
              <a:buSzPct val="60000"/>
              <a:buFont typeface="Courier New" panose="02070309020205020404" pitchFamily="49" charset="0"/>
              <a:buChar char="o"/>
            </a:pPr>
            <a:r>
              <a:rPr lang="en-US" sz="2400" i="1" dirty="0">
                <a:solidFill>
                  <a:srgbClr val="0000CC"/>
                </a:solidFill>
              </a:rPr>
              <a:t>Parallel performance </a:t>
            </a:r>
            <a:r>
              <a:rPr lang="en-US" sz="2400" dirty="0"/>
              <a:t>of standard implementations </a:t>
            </a:r>
            <a:r>
              <a:rPr lang="en-US" sz="2400" i="1" dirty="0">
                <a:solidFill>
                  <a:srgbClr val="0000CC"/>
                </a:solidFill>
              </a:rPr>
              <a:t>poor.</a:t>
            </a:r>
          </a:p>
        </p:txBody>
      </p:sp>
    </p:spTree>
    <p:extLst>
      <p:ext uri="{BB962C8B-B14F-4D97-AF65-F5344CB8AC3E}">
        <p14:creationId xmlns:p14="http://schemas.microsoft.com/office/powerpoint/2010/main" val="370569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18344" y="-6147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200" dirty="0">
                <a:solidFill>
                  <a:srgbClr val="0000CC"/>
                </a:solidFill>
              </a:rPr>
              <a:t>PAW Basics: KS states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8232" y="595505"/>
            <a:ext cx="8999367" cy="1706901"/>
            <a:chOff x="18232" y="595505"/>
            <a:chExt cx="8999367" cy="17069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951959" y="1346247"/>
                  <a:ext cx="4050676" cy="95615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𝒓</m:t>
                            </m:r>
                          </m:e>
                        </m:d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 </m:t>
                        </m:r>
                        <m:sSubSup>
                          <m:sSubSup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</m:d>
                          </m:sup>
                        </m:sSubSup>
                        <m:d>
                          <m:d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𝒓</m:t>
                            </m:r>
                          </m:e>
                        </m:d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𝐽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𝐼𝐽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core</m:t>
                                    </m:r>
                                  </m:e>
                                </m:d>
                              </m:sup>
                            </m:sSub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𝒓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</m:e>
                        </m:nary>
                      </m:oMath>
                    </m:oMathPara>
                  </a14:m>
                  <a:br>
                    <a:rPr lang="en-US" b="1" i="1" dirty="0"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endParaRPr lang="en-US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1959" y="1346247"/>
                  <a:ext cx="4050676" cy="95615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18232" y="595505"/>
                  <a:ext cx="8999367" cy="8595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2400" b="1" dirty="0"/>
                    <a:t>KS states:  </a:t>
                  </a:r>
                  <a:r>
                    <a:rPr lang="en-US" sz="2400" i="1" dirty="0">
                      <a:solidFill>
                        <a:srgbClr val="0000CC"/>
                      </a:solidFill>
                    </a:rPr>
                    <a:t>delocalized/smooth part, </a:t>
                  </a:r>
                  <a:r>
                    <a:rPr lang="en-US" sz="2400" dirty="0">
                      <a:solidFill>
                        <a:srgbClr val="0000CC"/>
                      </a:solidFill>
                    </a:rPr>
                    <a:t>(</a:t>
                  </a:r>
                  <a:r>
                    <a:rPr lang="en-US" sz="2400" i="1" dirty="0">
                      <a:solidFill>
                        <a:srgbClr val="0000CC"/>
                      </a:solidFill>
                    </a:rPr>
                    <a:t>S</a:t>
                  </a:r>
                  <a:r>
                    <a:rPr lang="en-US" sz="2400" dirty="0">
                      <a:solidFill>
                        <a:srgbClr val="0000CC"/>
                      </a:solidFill>
                    </a:rPr>
                    <a:t>),</a:t>
                  </a:r>
                  <a:r>
                    <a:rPr lang="en-US" sz="2400" i="1" dirty="0">
                      <a:solidFill>
                        <a:srgbClr val="0000CC"/>
                      </a:solidFill>
                    </a:rPr>
                    <a:t> </a:t>
                  </a:r>
                  <a:r>
                    <a:rPr lang="en-US" sz="2400" dirty="0">
                      <a:solidFill>
                        <a:srgbClr val="0000CC"/>
                      </a:solidFill>
                    </a:rPr>
                    <a:t>+</a:t>
                  </a:r>
                  <a:r>
                    <a:rPr lang="en-US" sz="2400" i="1" dirty="0">
                      <a:solidFill>
                        <a:srgbClr val="0000CC"/>
                      </a:solidFill>
                    </a:rPr>
                    <a:t>  localized/core part</a:t>
                  </a:r>
                  <a:r>
                    <a:rPr lang="en-US" sz="2400" dirty="0">
                      <a:solidFill>
                        <a:srgbClr val="0000CC"/>
                      </a:solidFill>
                    </a:rPr>
                    <a:t>,</a:t>
                  </a:r>
                  <a:r>
                    <a:rPr lang="en-US" sz="2400" i="1" dirty="0">
                      <a:solidFill>
                        <a:srgbClr val="0000CC"/>
                      </a:solidFill>
                    </a:rPr>
                    <a:t> </a:t>
                  </a:r>
                  <a:r>
                    <a:rPr lang="en-US" sz="2400" dirty="0">
                      <a:solidFill>
                        <a:srgbClr val="0000CC"/>
                      </a:solidFill>
                    </a:rPr>
                    <a:t>(</a:t>
                  </a:r>
                  <a:r>
                    <a:rPr lang="en-US" sz="2400" i="1" dirty="0">
                      <a:solidFill>
                        <a:srgbClr val="0000CC"/>
                      </a:solidFill>
                    </a:rPr>
                    <a:t>core</a:t>
                  </a:r>
                  <a:r>
                    <a:rPr lang="en-US" sz="2400" dirty="0">
                      <a:solidFill>
                        <a:srgbClr val="0000CC"/>
                      </a:solidFill>
                    </a:rPr>
                    <a:t>)</a:t>
                  </a:r>
                  <a:r>
                    <a:rPr lang="en-US" sz="2400" i="1" dirty="0">
                      <a:solidFill>
                        <a:srgbClr val="0000CC"/>
                      </a:solidFill>
                    </a:rPr>
                    <a:t>.</a:t>
                  </a:r>
                  <a:br>
                    <a:rPr lang="en-US" sz="2400" i="1" dirty="0"/>
                  </a:br>
                  <a:r>
                    <a:rPr lang="en-US" sz="2400" b="1" dirty="0"/>
                    <a:t>      </a:t>
                  </a:r>
                  <a:r>
                    <a:rPr lang="en-US" sz="2400" dirty="0"/>
                    <a:t>Core</a:t>
                  </a:r>
                  <a:r>
                    <a:rPr lang="en-US" sz="2400" b="1" dirty="0"/>
                    <a:t> </a:t>
                  </a:r>
                  <a:r>
                    <a:rPr lang="en-US" sz="2400" dirty="0"/>
                    <a:t>localized</a:t>
                  </a:r>
                  <a:r>
                    <a:rPr lang="en-US" sz="2400" b="1" dirty="0"/>
                    <a:t> </a:t>
                  </a:r>
                  <a:r>
                    <a:rPr lang="en-US" sz="2400" dirty="0"/>
                    <a:t>within a sphere of radius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𝑝𝑐</m:t>
                          </m:r>
                        </m:sub>
                      </m:sSub>
                    </m:oMath>
                  </a14:m>
                  <a:r>
                    <a:rPr lang="en-US" sz="2400" dirty="0"/>
                    <a:t> around each ion:</a:t>
                  </a: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32" y="595505"/>
                  <a:ext cx="8999367" cy="85953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949" t="-5674" r="-678" b="-12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5002635" y="1608457"/>
                  <a:ext cx="3240502" cy="464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𝐼𝐽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core</m:t>
                                </m:r>
                              </m:e>
                            </m:d>
                          </m:sup>
                        </m:sSub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𝒓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=0,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|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𝒓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 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𝑝𝑐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2635" y="1608457"/>
                  <a:ext cx="3240502" cy="464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-54760" y="4451059"/>
            <a:ext cx="9219091" cy="2404229"/>
            <a:chOff x="-54760" y="4451059"/>
            <a:chExt cx="9219091" cy="24042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18469" y="4451059"/>
                  <a:ext cx="9116791" cy="5439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2400" b="1" dirty="0"/>
                    <a:t>Core: </a:t>
                  </a:r>
                  <a:r>
                    <a:rPr lang="en-US" sz="2400" dirty="0"/>
                    <a:t>localized, written in </a:t>
                  </a:r>
                  <a:r>
                    <a:rPr lang="en-US" sz="2400" i="1" dirty="0">
                      <a:solidFill>
                        <a:srgbClr val="0000CC"/>
                      </a:solidFill>
                    </a:rPr>
                    <a:t>terms of fixed core projectors,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Δ</m:t>
                              </m:r>
                              <m:r>
                                <a:rPr lang="en-US" sz="2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US" sz="2400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𝑆</m:t>
                                  </m:r>
                                  <m:r>
                                    <a:rPr lang="en-US" sz="2400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</m:oMath>
                  </a14:m>
                  <a:r>
                    <a:rPr lang="en-US" sz="2400" baseline="30000" dirty="0">
                      <a:solidFill>
                        <a:srgbClr val="0000CC"/>
                      </a:solidFill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2400" b="1" dirty="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69" y="4451059"/>
                  <a:ext cx="9116791" cy="54393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869" b="-224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-54760" y="4962791"/>
                  <a:ext cx="9219091" cy="172194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𝑝𝑐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 </m:t>
                        </m:r>
                      </m:oMath>
                    </m:oMathPara>
                  </a14:m>
                  <a:endParaRPr lang="en-US" b="0" i="1" dirty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𝐼𝐽</m:t>
                          </m:r>
                        </m:sub>
                        <m: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core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𝒓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𝒓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𝐼𝐽</m:t>
                          </m:r>
                        </m:sub>
                        <m: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bSup>
                      <m:r>
                        <a:rPr lang="en-US" b="0" i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                                             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𝒓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𝒓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</m:d>
                      <m:r>
                        <a:rPr lang="en-US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 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𝑝𝑐</m:t>
                          </m:r>
                        </m:sub>
                      </m:sSub>
                    </m:oMath>
                  </a14:m>
                  <a:br>
                    <a:rPr lang="en-US" i="1" dirty="0"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𝐼𝐽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&lt;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J</m:t>
                            </m:r>
                          </m:sub>
                          <m:sup>
                            <m:r>
                              <a:rPr lang="en-US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S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sup>
                        </m:sSubSup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</m:d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&gt; = 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𝑑𝑟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𝒓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𝐽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</m:d>
                          </m:sup>
                        </m:sSub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𝒓</m:t>
                            </m:r>
                          </m:e>
                        </m:d>
                        <m:r>
                          <a:rPr lang="en-US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   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sup>
                        </m:s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𝒓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𝐽</m:t>
                                </m:r>
                              </m:sub>
                            </m:sSub>
                          </m:e>
                        </m:d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𝒓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𝐽</m:t>
                                </m:r>
                              </m:sub>
                            </m:sSub>
                          </m:e>
                        </m:d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 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𝑝𝑐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4760" y="4962791"/>
                  <a:ext cx="9219091" cy="1721946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166119" y="6547511"/>
                  <a:ext cx="286520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en-US" sz="14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ion</m:t>
                      </m:r>
                      <m:r>
                        <a:rPr lang="en-US" sz="14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type</m:t>
                      </m:r>
                      <m:r>
                        <a:rPr lang="en-US" sz="14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1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channel</m:t>
                      </m:r>
                    </m:oMath>
                  </a14:m>
                  <a:r>
                    <a:rPr lang="en-US" sz="1400" dirty="0"/>
                    <a:t> </a:t>
                  </a:r>
                  <a:r>
                    <a:rPr lang="en-US" sz="1400" dirty="0">
                      <a:solidFill>
                        <a:srgbClr val="0000CC"/>
                      </a:solidFill>
                    </a:rPr>
                    <a:t>for simplicity</a:t>
                  </a: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19" y="6547511"/>
                  <a:ext cx="2865208" cy="30777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t="-3922" b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Oval 12"/>
            <p:cNvSpPr/>
            <p:nvPr/>
          </p:nvSpPr>
          <p:spPr>
            <a:xfrm>
              <a:off x="4245431" y="5313179"/>
              <a:ext cx="504933" cy="476733"/>
            </a:xfrm>
            <a:prstGeom prst="ellipse">
              <a:avLst/>
            </a:prstGeom>
            <a:pattFill prst="pct70">
              <a:fgClr>
                <a:schemeClr val="accent1"/>
              </a:fgClr>
              <a:bgClr>
                <a:schemeClr val="bg1"/>
              </a:bgClr>
            </a:pattFill>
            <a:scene3d>
              <a:camera prst="orthographicFront"/>
              <a:lightRig rig="threePt" dir="t">
                <a:rot lat="0" lon="0" rev="8100000"/>
              </a:lightRig>
            </a:scene3d>
            <a:sp3d>
              <a:bevelT w="381000" h="254000"/>
              <a:bevelB w="889000" h="381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4254762" y="5275926"/>
              <a:ext cx="504933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0" y="2533515"/>
            <a:ext cx="7972082" cy="1790282"/>
            <a:chOff x="0" y="2533515"/>
            <a:chExt cx="7972082" cy="1790282"/>
          </a:xfrm>
        </p:grpSpPr>
        <p:sp>
          <p:nvSpPr>
            <p:cNvPr id="5" name="TextBox 4"/>
            <p:cNvSpPr txBox="1"/>
            <p:nvPr/>
          </p:nvSpPr>
          <p:spPr>
            <a:xfrm>
              <a:off x="0" y="2533515"/>
              <a:ext cx="7864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b="1" dirty="0"/>
                <a:t>Smooth: </a:t>
              </a:r>
              <a:r>
                <a:rPr lang="en-US" sz="2400" dirty="0"/>
                <a:t>fills all spaces &amp; varies, </a:t>
              </a:r>
              <a:r>
                <a:rPr lang="en-US" sz="2400" i="1" dirty="0">
                  <a:solidFill>
                    <a:srgbClr val="0000CC"/>
                  </a:solidFill>
                </a:rPr>
                <a:t>expanded in plane-waves: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2090941" y="3122442"/>
                  <a:ext cx="4527009" cy="12013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sup>
                        </m:sSubSup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rad>
                          </m:den>
                        </m:f>
                        <m:nary>
                          <m:naryPr>
                            <m:chr m:val="∑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sub>
                          <m:sup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</m:e>
                            </m:d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d>
                              </m:sup>
                            </m:sSubSup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</m:e>
                            </m:d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⁡(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acc>
                              <m:accPr>
                                <m:chr m:val="̂"/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</m:e>
                            </m:acc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br>
                    <a:rPr lang="en-US" dirty="0"/>
                  </a:b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𝒉𝒔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1" dirty="0"/>
                        <m:t>V</m:t>
                      </m:r>
                      <m:r>
                        <m:rPr>
                          <m:nor/>
                        </m:rPr>
                        <a:rPr lang="en-US" dirty="0"/>
                        <m:t> = </m:t>
                      </m:r>
                      <m:r>
                        <m:rPr>
                          <m:nor/>
                        </m:rPr>
                        <a:rPr lang="en-US" dirty="0"/>
                        <m:t>det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b="1" i="1" dirty="0"/>
                        <m:t>h</m:t>
                      </m:r>
                      <m:r>
                        <m:rPr>
                          <m:nor/>
                        </m:rPr>
                        <a:rPr lang="en-US" b="1" dirty="0"/>
                        <m:t>, 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brk m:alnAt="7"/>
                        </m:rPr>
                        <a:rPr lang="en-US" altLang="zh-CN" b="1" i="1">
                          <a:latin typeface="Cambria Math" panose="02040503050406030204" pitchFamily="18" charset="0"/>
                        </a:rPr>
                        <m:t>𝒈</m:t>
                      </m:r>
                      <m:r>
                        <m:rPr>
                          <m:nor/>
                        </m:rPr>
                        <a:rPr lang="en-US" b="1" dirty="0"/>
                        <m:t> =</m:t>
                      </m:r>
                      <m:r>
                        <m:rPr>
                          <m:nor/>
                        </m:rPr>
                        <a:rPr lang="en-US" b="0" i="0" dirty="0" smtClean="0"/>
                        <m:t>2</m:t>
                      </m:r>
                      <m:r>
                        <m:rPr>
                          <m:sty m:val="p"/>
                        </m:rPr>
                        <a:rPr lang="el-G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sSup>
                        <m:sSupPr>
                          <m:ctrlPr>
                            <a:rPr lang="en-US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p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b="1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𝒈</m:t>
                          </m:r>
                          <m:r>
                            <m:rPr>
                              <m:nor/>
                            </m:rPr>
                            <a:rPr lang="en-US" b="1" dirty="0"/>
                            <m:t> </m:t>
                          </m:r>
                        </m:e>
                      </m:acc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,  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acc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b="1" dirty="0"/>
                    <a:t> </a:t>
                  </a:r>
                  <a:r>
                    <a:rPr lang="en-US" dirty="0"/>
                    <a:t>integer </a:t>
                  </a: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0941" y="3122442"/>
                  <a:ext cx="4527009" cy="120135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135" b="-76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Cube 11"/>
            <p:cNvSpPr/>
            <p:nvPr/>
          </p:nvSpPr>
          <p:spPr>
            <a:xfrm>
              <a:off x="794182" y="3186773"/>
              <a:ext cx="970541" cy="999758"/>
            </a:xfrm>
            <a:prstGeom prst="cube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51959" y="3583813"/>
                  <a:ext cx="447631" cy="375254"/>
                </a:xfrm>
                <a:prstGeom prst="ellipse">
                  <a:avLst/>
                </a:prstGeom>
                <a:scene3d>
                  <a:camera prst="orthographicFront"/>
                  <a:lightRig rig="threePt" dir="t">
                    <a:rot lat="0" lon="0" rev="2700000"/>
                  </a:lightRig>
                </a:scene3d>
                <a:sp3d>
                  <a:bevelT w="190500" h="127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0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000" b="0" i="1" smtClean="0"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1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0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zh-CN" altLang="en-US" sz="10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10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CN" sz="1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0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sup>
                        </m:sSubSup>
                        <m:d>
                          <m:dPr>
                            <m:ctrlPr>
                              <a:rPr lang="en-US" altLang="zh-CN" sz="1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000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d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1959" y="3583813"/>
                  <a:ext cx="447631" cy="375254"/>
                </a:xfrm>
                <a:prstGeom prst="ellipse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ube 17"/>
                <p:cNvSpPr/>
                <p:nvPr/>
              </p:nvSpPr>
              <p:spPr>
                <a:xfrm>
                  <a:off x="6944168" y="3203747"/>
                  <a:ext cx="1027914" cy="999758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sup>
                        </m:sSubSup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Cub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4168" y="3203747"/>
                  <a:ext cx="1027914" cy="999758"/>
                </a:xfrm>
                <a:prstGeom prst="cube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8792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6681" y="54941"/>
            <a:ext cx="52678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srgbClr val="0000CC"/>
                </a:solidFill>
              </a:rPr>
              <a:t>PAW Basics: Example KS state</a:t>
            </a:r>
          </a:p>
        </p:txBody>
      </p:sp>
      <p:sp>
        <p:nvSpPr>
          <p:cNvPr id="6" name="Cube 5"/>
          <p:cNvSpPr/>
          <p:nvPr/>
        </p:nvSpPr>
        <p:spPr>
          <a:xfrm>
            <a:off x="1599892" y="1733028"/>
            <a:ext cx="6867330" cy="4553338"/>
          </a:xfrm>
          <a:prstGeom prst="cube">
            <a:avLst/>
          </a:prstGeom>
          <a:scene3d>
            <a:camera prst="orthographicFront"/>
            <a:lightRig rig="threePt" dir="t">
              <a:rot lat="0" lon="0" rev="2700000"/>
            </a:lightRig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868258" y="5878605"/>
                <a:ext cx="56893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258" y="5878605"/>
                <a:ext cx="568938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605940" y="5176890"/>
                <a:ext cx="577979" cy="4908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5940" y="5176890"/>
                <a:ext cx="577979" cy="490840"/>
              </a:xfrm>
              <a:prstGeom prst="rect">
                <a:avLst/>
              </a:prstGeom>
              <a:blipFill rotWithShape="0">
                <a:blip r:embed="rId4"/>
                <a:stretch>
                  <a:fillRect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024957" y="3483628"/>
                <a:ext cx="5534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4957" y="3483628"/>
                <a:ext cx="553420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/>
          <p:cNvSpPr/>
          <p:nvPr/>
        </p:nvSpPr>
        <p:spPr>
          <a:xfrm>
            <a:off x="1855524" y="2799184"/>
            <a:ext cx="978381" cy="966371"/>
          </a:xfrm>
          <a:prstGeom prst="ellipse">
            <a:avLst/>
          </a:prstGeom>
          <a:scene3d>
            <a:camera prst="orthographicFront">
              <a:rot lat="0" lon="540000" rev="0"/>
            </a:camera>
            <a:lightRig rig="threePt" dir="t"/>
          </a:scene3d>
          <a:sp3d extrusionH="127000">
            <a:bevelT w="381000" h="190500"/>
            <a:bevelB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030975" y="3195518"/>
            <a:ext cx="681134" cy="706649"/>
          </a:xfrm>
          <a:prstGeom prst="ellipse">
            <a:avLst/>
          </a:prstGeom>
          <a:scene3d>
            <a:camera prst="orthographicFront">
              <a:rot lat="0" lon="540000" rev="0"/>
            </a:camera>
            <a:lightRig rig="threePt" dir="t"/>
          </a:scene3d>
          <a:sp3d extrusionH="127000">
            <a:bevelT w="381000" h="190500"/>
            <a:bevelB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711172" y="3122675"/>
            <a:ext cx="681134" cy="706649"/>
          </a:xfrm>
          <a:prstGeom prst="ellipse">
            <a:avLst/>
          </a:prstGeom>
          <a:scene3d>
            <a:camera prst="orthographicFront">
              <a:rot lat="0" lon="540000" rev="0"/>
            </a:camera>
            <a:lightRig rig="threePt" dir="t"/>
          </a:scene3d>
          <a:sp3d extrusionH="127000">
            <a:bevelT w="381000" h="190500"/>
            <a:bevelB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370605" y="4710763"/>
            <a:ext cx="681134" cy="706649"/>
          </a:xfrm>
          <a:prstGeom prst="ellipse">
            <a:avLst/>
          </a:prstGeom>
          <a:scene3d>
            <a:camera prst="orthographicFront">
              <a:rot lat="0" lon="540000" rev="0"/>
            </a:camera>
            <a:lightRig rig="threePt" dir="t"/>
          </a:scene3d>
          <a:sp3d extrusionH="127000">
            <a:bevelT w="381000" h="190500"/>
            <a:bevelB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914981" y="5064087"/>
            <a:ext cx="681134" cy="706649"/>
          </a:xfrm>
          <a:prstGeom prst="ellipse">
            <a:avLst/>
          </a:prstGeom>
          <a:scene3d>
            <a:camera prst="orthographicFront">
              <a:rot lat="0" lon="540000" rev="0"/>
            </a:camera>
            <a:lightRig rig="threePt" dir="t"/>
          </a:scene3d>
          <a:sp3d extrusionH="127000">
            <a:bevelT w="381000" h="190500"/>
            <a:bevelB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428414" y="4092351"/>
            <a:ext cx="681134" cy="706649"/>
          </a:xfrm>
          <a:prstGeom prst="ellipse">
            <a:avLst/>
          </a:prstGeom>
          <a:scene3d>
            <a:camera prst="orthographicFront">
              <a:rot lat="0" lon="540000" rev="0"/>
            </a:camera>
            <a:lightRig rig="threePt" dir="t"/>
          </a:scene3d>
          <a:sp3d extrusionH="127000">
            <a:bevelT w="381000" h="190500"/>
            <a:bevelB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401303" y="1819470"/>
            <a:ext cx="1059457" cy="979714"/>
          </a:xfrm>
          <a:prstGeom prst="ellipse">
            <a:avLst/>
          </a:prstGeom>
          <a:scene3d>
            <a:camera prst="orthographicFront">
              <a:rot lat="0" lon="540000" rev="0"/>
            </a:camera>
            <a:lightRig rig="threePt" dir="t">
              <a:rot lat="0" lon="0" rev="8700000"/>
            </a:lightRig>
          </a:scene3d>
          <a:sp3d>
            <a:bevelT w="762000" h="508000"/>
            <a:bevelB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904068" y="1212694"/>
                <a:ext cx="5120889" cy="5063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Localized ion core states,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𝐽</m:t>
                        </m:r>
                      </m:sub>
                      <m:sup>
                        <m:d>
                          <m:dPr>
                            <m:ctrlP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core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𝒓</m:t>
                        </m:r>
                      </m:e>
                    </m:d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embedded</a:t>
                </a:r>
                <a:endParaRPr lang="en-US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068" y="1212694"/>
                <a:ext cx="5120889" cy="506357"/>
              </a:xfrm>
              <a:prstGeom prst="rect">
                <a:avLst/>
              </a:prstGeom>
              <a:blipFill rotWithShape="0">
                <a:blip r:embed="rId6"/>
                <a:stretch>
                  <a:fillRect l="-1190" r="-595" b="-13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783685" y="4077427"/>
                <a:ext cx="1578317" cy="7016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zh-CN" alt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sub>
                        <m:sup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bSup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𝒓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3685" y="4077427"/>
                <a:ext cx="1578317" cy="70160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144402" y="2071220"/>
                <a:ext cx="1635161" cy="4171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zh-CN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  <m:sup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core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𝒓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402" y="2071220"/>
                <a:ext cx="1635161" cy="417102"/>
              </a:xfrm>
              <a:prstGeom prst="rect">
                <a:avLst/>
              </a:prstGeom>
              <a:blipFill rotWithShape="0">
                <a:blip r:embed="rId8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344714" y="6330417"/>
                <a:ext cx="5845703" cy="4730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in the smooth part of the state,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𝐼</m:t>
                        </m:r>
                      </m:sub>
                      <m:sup>
                        <m:d>
                          <m:dPr>
                            <m:ctrlP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𝒓</m:t>
                        </m:r>
                      </m:e>
                    </m:d>
                    <m:r>
                      <a:rPr lang="en-US" sz="200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sz="2000" dirty="0"/>
                  <a:t>that fills </a:t>
                </a:r>
                <a:r>
                  <a:rPr lang="en-US" sz="2000" i="1" dirty="0"/>
                  <a:t>D</a:t>
                </a:r>
                <a:r>
                  <a:rPr lang="en-US" sz="2000" dirty="0"/>
                  <a:t>(</a:t>
                </a:r>
                <a:r>
                  <a:rPr lang="en-US" sz="2000" b="1" i="1" dirty="0"/>
                  <a:t>h</a:t>
                </a:r>
                <a:r>
                  <a:rPr lang="en-US" sz="2000" dirty="0"/>
                  <a:t>).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714" y="6330417"/>
                <a:ext cx="5845703" cy="473078"/>
              </a:xfrm>
              <a:prstGeom prst="rect">
                <a:avLst/>
              </a:prstGeom>
              <a:blipFill rotWithShape="0">
                <a:blip r:embed="rId9"/>
                <a:stretch>
                  <a:fillRect l="-1147" r="-209"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553237" y="3063174"/>
                <a:ext cx="1635161" cy="4171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zh-CN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  <m:sup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core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𝒓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237" y="3063174"/>
                <a:ext cx="1635161" cy="417102"/>
              </a:xfrm>
              <a:prstGeom prst="rect">
                <a:avLst/>
              </a:prstGeom>
              <a:blipFill rotWithShape="0">
                <a:blip r:embed="rId10"/>
                <a:stretch>
                  <a:fillRect b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-60890" y="798812"/>
            <a:ext cx="1973459" cy="945259"/>
            <a:chOff x="111844" y="798812"/>
            <a:chExt cx="1973459" cy="9452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11844" y="798812"/>
                  <a:ext cx="1973459" cy="9452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      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0   0</m:t>
                        </m:r>
                      </m:oMath>
                    </m:oMathPara>
                  </a14:m>
                  <a:endParaRPr lang="en-US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0  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0 </m:t>
                        </m:r>
                      </m:oMath>
                    </m:oMathPara>
                  </a14:m>
                  <a:br>
                    <a:rPr lang="en-US" i="1" dirty="0">
                      <a:latin typeface="Cambria Math" panose="02040503050406030204" pitchFamily="18" charset="0"/>
                    </a:rPr>
                  </a:br>
                  <a:r>
                    <a:rPr lang="en-US" i="1" dirty="0">
                      <a:latin typeface="Cambria Math" panose="02040503050406030204" pitchFamily="18" charset="0"/>
                    </a:rPr>
                    <a:t>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    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i="1" dirty="0">
                      <a:latin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44" y="798812"/>
                  <a:ext cx="1973459" cy="945259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Left Bracket 21"/>
            <p:cNvSpPr/>
            <p:nvPr/>
          </p:nvSpPr>
          <p:spPr>
            <a:xfrm flipH="1">
              <a:off x="1701273" y="861521"/>
              <a:ext cx="130629" cy="855950"/>
            </a:xfrm>
            <a:prstGeom prst="leftBracket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Left Bracket 4"/>
            <p:cNvSpPr/>
            <p:nvPr/>
          </p:nvSpPr>
          <p:spPr>
            <a:xfrm>
              <a:off x="951722" y="849086"/>
              <a:ext cx="130629" cy="855950"/>
            </a:xfrm>
            <a:prstGeom prst="leftBracket">
              <a:avLst/>
            </a:prstGeom>
            <a:ln w="19050" cmpd="sng">
              <a:solidFill>
                <a:srgbClr val="080808">
                  <a:alpha val="74000"/>
                </a:srgbClr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9413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9268" y="-51571"/>
            <a:ext cx="77274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0000CC"/>
                </a:solidFill>
              </a:rPr>
              <a:t>PAW Basics: KS-DFT within LDA under </a:t>
            </a:r>
          </a:p>
          <a:p>
            <a:pPr lvl="0" algn="ctr"/>
            <a:r>
              <a:rPr lang="en-US" sz="3200" dirty="0">
                <a:solidFill>
                  <a:srgbClr val="0000CC"/>
                </a:solidFill>
              </a:rPr>
              <a:t>                 periodic boundary conditions at </a:t>
            </a:r>
            <a:r>
              <a:rPr lang="el-GR" sz="3200" dirty="0">
                <a:solidFill>
                  <a:srgbClr val="0000CC"/>
                </a:solidFill>
              </a:rPr>
              <a:t>Γ</a:t>
            </a:r>
            <a:endParaRPr lang="en-US" sz="3200" dirty="0">
              <a:solidFill>
                <a:srgbClr val="0000CC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3306" y="656350"/>
            <a:ext cx="8999943" cy="2413748"/>
            <a:chOff x="83306" y="902926"/>
            <a:chExt cx="8999943" cy="24137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90642" y="1686874"/>
                  <a:ext cx="3868709" cy="81368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𝑁𝐼𝐾𝐸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m:rPr>
                                <m:brk m:alnAt="23"/>
                              </m:rPr>
                              <a:rPr lang="en-US" b="1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nary>
                        <m:nary>
                          <m:naryPr>
                            <m:chr m:val="∑"/>
                            <m:supHide m:val="on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/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sub>
                                </m:sSub>
                              </m:e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𝛻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642" y="1686874"/>
                  <a:ext cx="3868709" cy="813684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5144815" y="1677547"/>
                  <a:ext cx="2940997" cy="7750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𝑥𝑐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=     </m:t>
                        </m:r>
                        <m:nary>
                          <m:nary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m:rPr>
                                <m:brk m:alnAt="23"/>
                              </m:rPr>
                              <a:rPr lang="en-US" b="1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nary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𝑥𝑐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</m:d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b="1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4815" y="1677547"/>
                  <a:ext cx="2940997" cy="77508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83306" y="2458566"/>
                  <a:ext cx="5056938" cy="81509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m:rPr>
                                <m:brk m:alnAt="23"/>
                              </m:rPr>
                              <a:rPr lang="en-US" b="1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nary>
                        <m:nary>
                          <m:nary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m:rPr>
                                <m:brk m:alnAt="23"/>
                              </m:rPr>
                              <a:rPr lang="en-US" b="1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nary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𝒎</m:t>
                            </m:r>
                          </m:sub>
                          <m:sup/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𝒎𝒉</m:t>
                                    </m:r>
                                  </m:e>
                                </m:d>
                              </m:den>
                            </m:f>
                          </m:e>
                        </m:nary>
                      </m:oMath>
                    </m:oMathPara>
                  </a14:m>
                  <a:br>
                    <a:rPr lang="en-US" i="1" dirty="0">
                      <a:latin typeface="Cambria Math" panose="02040503050406030204" pitchFamily="18" charset="0"/>
                    </a:rPr>
                  </a:br>
                  <a:endParaRPr lang="en-US" dirty="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06" y="2458566"/>
                  <a:ext cx="5056938" cy="81509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5076126" y="2427886"/>
                  <a:ext cx="4007123" cy="8436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𝑒𝑥𝑡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nary>
                          <m:nary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m:rPr>
                                <m:brk m:alnAt="23"/>
                              </m:rPr>
                              <a:rPr lang="en-US" b="1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nary>
                        <m:nary>
                          <m:naryPr>
                            <m:chr m:val="∑"/>
                            <m:supHide m:val="on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</m:sub>
                              <m:sup/>
                              <m:e>
                                <m:f>
                                  <m:f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</m:sub>
                                    </m:s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𝒎𝒉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</m:den>
                                </m:f>
                              </m:e>
                            </m:nary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6126" y="2427886"/>
                  <a:ext cx="4007123" cy="84362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2176870" y="1352427"/>
                  <a:ext cx="38438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</m:d>
                          </m:e>
                        </m:d>
                        <m:r>
                          <a:rPr lang="en-US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𝑁𝐼𝐾𝐸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𝑒𝑥𝑡</m:t>
                            </m:r>
                          </m:sub>
                        </m:sSub>
                        <m:r>
                          <a:rPr lang="en-US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𝑥𝑐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6870" y="1352427"/>
                  <a:ext cx="384387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/>
            <p:cNvSpPr/>
            <p:nvPr/>
          </p:nvSpPr>
          <p:spPr>
            <a:xfrm>
              <a:off x="99786" y="1274963"/>
              <a:ext cx="8983463" cy="204171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9786" y="902926"/>
              <a:ext cx="2185214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CC"/>
                  </a:solidFill>
                </a:rPr>
                <a:t>The whole enchilada: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0" y="3186501"/>
            <a:ext cx="9126204" cy="1564695"/>
            <a:chOff x="0" y="3186501"/>
            <a:chExt cx="9126204" cy="1564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0" y="3587682"/>
                  <a:ext cx="3751091" cy="4385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𝑁𝐼𝐾𝐸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𝑁𝐼𝐾𝐸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𝑁𝐼𝐾𝐸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core</m:t>
                            </m:r>
                            <m:r>
                              <a:rPr lang="en-US" b="0" i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1)</m:t>
                            </m:r>
                          </m:sup>
                        </m:sSubSup>
                        <m:sSubSup>
                          <m:sSubSup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+ 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𝑁𝐼𝐾𝐸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core</m:t>
                            </m:r>
                            <m:r>
                              <a:rPr lang="en-US" b="0" i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2)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587682"/>
                  <a:ext cx="3751091" cy="43858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42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/>
            <p:cNvSpPr txBox="1"/>
            <p:nvPr/>
          </p:nvSpPr>
          <p:spPr>
            <a:xfrm>
              <a:off x="90644" y="3186501"/>
              <a:ext cx="6156044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CC"/>
                  </a:solidFill>
                </a:rPr>
                <a:t>Non-interacting electron kinetic energy: Smooth and core terms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9412" y="3555334"/>
              <a:ext cx="8983463" cy="119586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16757" y="4003561"/>
                  <a:ext cx="3496150" cy="6533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𝑁𝐼𝐾𝐸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trlPr>
                              <a:rPr lang="en-US" sz="1400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m:rPr>
                                <m:brk m:alnAt="23"/>
                              </m:rPr>
                              <a:rPr lang="en-US" sz="1400" b="1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/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nary>
                        <m:nary>
                          <m:naryPr>
                            <m:chr m:val="∑"/>
                            <m:supHide m:val="on"/>
                            <m:ctrlPr>
                              <a:rPr lang="en-US" sz="1400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14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/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𝑰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bSup>
                              </m:e>
                              <m:e>
                                <m:sSup>
                                  <m:s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𝛻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Sup>
                                  <m:sSubSupPr>
                                    <m:ctrlPr>
                                      <a:rPr lang="en-US" sz="1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sz="1400" b="1" i="1">
                                        <a:latin typeface="Cambria Math" panose="02040503050406030204" pitchFamily="18" charset="0"/>
                                      </a:rPr>
                                      <m:t>𝑰</m:t>
                                    </m:r>
                                  </m:sub>
                                  <m:sup>
                                    <m:r>
                                      <a:rPr lang="en-US" sz="1400" b="1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400" b="0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1400" b="1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bSup>
                              </m:e>
                            </m:d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</m:e>
                        </m:nary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57" y="4003561"/>
                  <a:ext cx="3496150" cy="653384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3397171" y="4038039"/>
                  <a:ext cx="2788712" cy="6551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𝑁𝐼𝐾𝐸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core</m:t>
                            </m:r>
                            <m:r>
                              <a:rPr lang="en-US" sz="1400">
                                <a:latin typeface="Cambria Math" panose="02040503050406030204" pitchFamily="18" charset="0"/>
                              </a:rPr>
                              <m:t>1)</m:t>
                            </m:r>
                          </m:sup>
                        </m:sSub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1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  <m:r>
                              <a:rPr lang="en-US" sz="1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𝐽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𝐼𝐽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𝑆</m:t>
                                    </m:r>
                                  </m:e>
                                </m:d>
                              </m:sup>
                            </m:sSubSup>
                            <m:sSubSup>
                              <m:sSubSupPr>
                                <m:ctrlP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𝐼𝐽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sz="1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4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𝛻</m:t>
                                        </m:r>
                                      </m:e>
                                      <m:sup>
                                        <m:r>
                                          <a:rPr lang="en-US" sz="14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1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1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,∆</m:t>
                                    </m:r>
                                  </m:e>
                                </m:d>
                              </m:sup>
                            </m:sSubSup>
                          </m:e>
                        </m:nary>
                        <m:r>
                          <a:rPr lang="en-US" sz="1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7171" y="4038039"/>
                  <a:ext cx="2788712" cy="65517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6013685" y="4026264"/>
                  <a:ext cx="3112519" cy="6551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𝑁𝐼𝐾𝐸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core</m:t>
                            </m:r>
                            <m: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2)</m:t>
                            </m:r>
                          </m:sup>
                        </m:sSub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𝐽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,2</m:t>
                                    </m:r>
                                  </m:e>
                                </m:d>
                              </m:sup>
                            </m:sSubSup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1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b="1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14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𝛻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b="1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1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3685" y="4026264"/>
                  <a:ext cx="3112519" cy="65517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83306" y="4861600"/>
            <a:ext cx="8989567" cy="1902281"/>
            <a:chOff x="83306" y="4861600"/>
            <a:chExt cx="8989567" cy="19022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135596" y="5165956"/>
                  <a:ext cx="8891093" cy="8436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𝑥𝑐</m:t>
                            </m:r>
                          </m:sub>
                        </m:sSub>
                        <m:r>
                          <a:rPr lang="en-US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𝑥𝑐</m:t>
                            </m:r>
                          </m:sub>
                          <m:sup>
                            <m:r>
                              <a:rPr lang="en-US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𝑥𝑐</m:t>
                            </m:r>
                          </m:sub>
                          <m:sup>
                            <m:r>
                              <a:rPr lang="en-US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core</m:t>
                            </m:r>
                            <m:r>
                              <a:rPr lang="en-US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m:rPr>
                                <m:brk m:alnAt="23"/>
                              </m:rPr>
                              <a:rPr lang="en-US" b="1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nary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𝑥𝑐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 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sub>
                          <m:sup/>
                          <m:e>
                            <m:nary>
                              <m:nary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23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𝑝𝑐</m:t>
                                    </m:r>
                                  </m:sub>
                                </m:sSub>
                                <m:r>
                                  <m:rPr>
                                    <m:brk m:alnAt="23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sub>
                              <m:sup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</m:nary>
                          </m:e>
                        </m:nary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𝑥𝑐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𝐽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𝑥𝑐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𝐽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596" y="5165956"/>
                  <a:ext cx="8891093" cy="843629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135596" y="5962195"/>
                  <a:ext cx="2058228" cy="6140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</m:d>
                        <m: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Sup>
                                  <m:sSubSupPr>
                                    <m:ctrlPr>
                                      <a:rPr lang="en-US" sz="1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sz="1400" b="1" i="1">
                                        <a:latin typeface="Cambria Math" panose="02040503050406030204" pitchFamily="18" charset="0"/>
                                      </a:rPr>
                                      <m:t>𝑰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sz="14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400" b="1" i="1">
                                            <a:latin typeface="Cambria Math" panose="02040503050406030204" pitchFamily="18" charset="0"/>
                                          </a:rPr>
                                          <m:t>𝑺</m:t>
                                        </m:r>
                                      </m:e>
                                    </m:d>
                                  </m:sup>
                                </m:sSubSup>
                                <m:d>
                                  <m:d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</m:d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</m:e>
                        </m:nary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596" y="5962195"/>
                  <a:ext cx="2058228" cy="614014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t="-115842" r="-17456" b="-1663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2285000" y="6037435"/>
                  <a:ext cx="6648688" cy="3849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en-US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</m:d>
                      <m:r>
                        <a:rPr lang="en-US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1)</m:t>
                          </m:r>
                        </m:sup>
                      </m:sSup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400" dirty="0"/>
                    <a:t> +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core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400" dirty="0"/>
                    <a:t>,</a:t>
                  </a:r>
                  <a:r>
                    <a:rPr lang="en-US" sz="1400" dirty="0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</m:d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5000" y="6037435"/>
                  <a:ext cx="6648688" cy="384977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78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3751091" y="6493966"/>
                  <a:ext cx="1232645" cy="2320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lang="en-US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</m:oMath>
                  </a14:m>
                  <a:r>
                    <a:rPr lang="en-US" sz="1400" b="1" dirty="0"/>
                    <a:t>| &lt;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brk m:alnAt="23"/>
                            </m:r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𝑝𝑐</m:t>
                          </m:r>
                        </m:sub>
                      </m:sSub>
                    </m:oMath>
                  </a14:m>
                  <a:endParaRPr lang="en-US" sz="1400" b="1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1091" y="6493966"/>
                  <a:ext cx="1232645" cy="232051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4433" t="-21053" r="-985" b="-4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7269494" y="6477121"/>
                  <a:ext cx="1232645" cy="2320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lang="en-US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</m:oMath>
                  </a14:m>
                  <a:r>
                    <a:rPr lang="en-US" sz="1400" b="1" dirty="0"/>
                    <a:t>| &lt;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brk m:alnAt="23"/>
                            </m:r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𝑝𝑐</m:t>
                          </m:r>
                        </m:sub>
                      </m:sSub>
                    </m:oMath>
                  </a14:m>
                  <a:endParaRPr lang="en-US" sz="1400" b="1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9494" y="6477121"/>
                  <a:ext cx="1232645" cy="232051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4950" t="-23684" r="-990" b="-4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525884" y="6456104"/>
                  <a:ext cx="113569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in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884" y="6456104"/>
                  <a:ext cx="1135696" cy="307777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b="-5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/>
            <p:cNvSpPr/>
            <p:nvPr/>
          </p:nvSpPr>
          <p:spPr>
            <a:xfrm>
              <a:off x="5144815" y="5216293"/>
              <a:ext cx="924352" cy="745902"/>
            </a:xfrm>
            <a:prstGeom prst="ellipse">
              <a:avLst/>
            </a:prstGeom>
            <a:noFill/>
            <a:ln w="1905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41178" y="5240186"/>
              <a:ext cx="594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CC"/>
                  </a:solidFill>
                </a:rPr>
                <a:t>core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9410" y="5237699"/>
              <a:ext cx="8983463" cy="152618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306" y="4861600"/>
              <a:ext cx="5223946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CC"/>
                  </a:solidFill>
                </a:rPr>
                <a:t>Exchange Correlation energy: Smooth and core terms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606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8058</TotalTime>
  <Words>1735</Words>
  <Application>Microsoft Macintosh PowerPoint</Application>
  <PresentationFormat>On-screen Show (4:3)</PresentationFormat>
  <Paragraphs>361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Osaka</vt:lpstr>
      <vt:lpstr>宋体</vt:lpstr>
      <vt:lpstr>Arial</vt:lpstr>
      <vt:lpstr>Calibri</vt:lpstr>
      <vt:lpstr>Cambria</vt:lpstr>
      <vt:lpstr>Cambria Math</vt:lpstr>
      <vt:lpstr>Courier New</vt:lpstr>
      <vt:lpstr>Mangal</vt:lpstr>
      <vt:lpstr>Monotype Corsiva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IBM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Qi Li</dc:creator>
  <cp:lastModifiedBy>Microsoft Office User</cp:lastModifiedBy>
  <cp:revision>1626</cp:revision>
  <cp:lastPrinted>2017-08-22T18:31:21Z</cp:lastPrinted>
  <dcterms:created xsi:type="dcterms:W3CDTF">2017-03-24T14:53:05Z</dcterms:created>
  <dcterms:modified xsi:type="dcterms:W3CDTF">2018-04-10T19:57:39Z</dcterms:modified>
</cp:coreProperties>
</file>